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370" r:id="rId4"/>
    <p:sldId id="362" r:id="rId5"/>
    <p:sldId id="355" r:id="rId6"/>
    <p:sldId id="293" r:id="rId7"/>
    <p:sldId id="294" r:id="rId8"/>
    <p:sldId id="290" r:id="rId9"/>
    <p:sldId id="296" r:id="rId10"/>
    <p:sldId id="297" r:id="rId11"/>
    <p:sldId id="299" r:id="rId12"/>
    <p:sldId id="300" r:id="rId13"/>
    <p:sldId id="302" r:id="rId14"/>
    <p:sldId id="371" r:id="rId15"/>
  </p:sldIdLst>
  <p:sldSz cx="12192000" cy="6858000"/>
  <p:notesSz cx="7023100" cy="93091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795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vana del Rocio Lara Roman" initials="SdRLR" lastIdx="2" clrIdx="0">
    <p:extLst>
      <p:ext uri="{19B8F6BF-5375-455C-9EA6-DF929625EA0E}">
        <p15:presenceInfo xmlns:p15="http://schemas.microsoft.com/office/powerpoint/2012/main" userId="S-1-5-21-273869320-1094921958-1243824655-1213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93"/>
    <a:srgbClr val="FFFFFF"/>
    <a:srgbClr val="FFCCFF"/>
    <a:srgbClr val="CCCCFF"/>
    <a:srgbClr val="FF9F9F"/>
    <a:srgbClr val="DFC9EF"/>
    <a:srgbClr val="D1B2E8"/>
    <a:srgbClr val="B381D9"/>
    <a:srgbClr val="FF5B5B"/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674"/>
  </p:normalViewPr>
  <p:slideViewPr>
    <p:cSldViewPr snapToGrid="0" snapToObjects="1">
      <p:cViewPr varScale="1">
        <p:scale>
          <a:sx n="56" d="100"/>
          <a:sy n="56" d="100"/>
        </p:scale>
        <p:origin x="884" y="44"/>
      </p:cViewPr>
      <p:guideLst>
        <p:guide pos="3795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19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EE1B1-67CA-41C3-B760-81C564E6464E}" type="datetimeFigureOut">
              <a:rPr lang="es-EC" smtClean="0"/>
              <a:t>30/11/2022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03CF9-B77D-47B9-AC66-ED1938B108A3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9991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30/11/2022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7" name="Imagen 2">
            <a:extLst>
              <a:ext uri="{FF2B5EF4-FFF2-40B4-BE49-F238E27FC236}">
                <a16:creationId xmlns:a16="http://schemas.microsoft.com/office/drawing/2014/main" id="{DFDCB9D0-335D-7007-B845-8607EF18AF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30/11/2022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7" name="Imagen 2">
            <a:extLst>
              <a:ext uri="{FF2B5EF4-FFF2-40B4-BE49-F238E27FC236}">
                <a16:creationId xmlns:a16="http://schemas.microsoft.com/office/drawing/2014/main" id="{6DC74955-16C7-06B1-9B49-262018B8E3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30/11/2022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7" name="Imagen 2">
            <a:extLst>
              <a:ext uri="{FF2B5EF4-FFF2-40B4-BE49-F238E27FC236}">
                <a16:creationId xmlns:a16="http://schemas.microsoft.com/office/drawing/2014/main" id="{C0ABB64E-7B55-DB96-6175-144DA47EB9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30/11/2022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7" name="Imagen 2">
            <a:extLst>
              <a:ext uri="{FF2B5EF4-FFF2-40B4-BE49-F238E27FC236}">
                <a16:creationId xmlns:a16="http://schemas.microsoft.com/office/drawing/2014/main" id="{FDAF6B78-4159-9D3B-A9EB-8AA6BF5B9B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30/11/2022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7" name="Imagen 2">
            <a:extLst>
              <a:ext uri="{FF2B5EF4-FFF2-40B4-BE49-F238E27FC236}">
                <a16:creationId xmlns:a16="http://schemas.microsoft.com/office/drawing/2014/main" id="{2F5BB94C-05B5-41A6-C6FF-D7228441D1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30/11/2022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8" name="Imagen 2">
            <a:extLst>
              <a:ext uri="{FF2B5EF4-FFF2-40B4-BE49-F238E27FC236}">
                <a16:creationId xmlns:a16="http://schemas.microsoft.com/office/drawing/2014/main" id="{F19A2F00-E2AF-38B3-A0BD-AC879CFDCE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30/11/2022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10" name="Imagen 2">
            <a:extLst>
              <a:ext uri="{FF2B5EF4-FFF2-40B4-BE49-F238E27FC236}">
                <a16:creationId xmlns:a16="http://schemas.microsoft.com/office/drawing/2014/main" id="{60BEA972-619C-2E45-1F54-253A6970A4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30/11/2022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6" name="Imagen 2">
            <a:extLst>
              <a:ext uri="{FF2B5EF4-FFF2-40B4-BE49-F238E27FC236}">
                <a16:creationId xmlns:a16="http://schemas.microsoft.com/office/drawing/2014/main" id="{52151ADC-E176-1372-3B21-6BB2FB5669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30/11/2022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5" name="Imagen 2">
            <a:extLst>
              <a:ext uri="{FF2B5EF4-FFF2-40B4-BE49-F238E27FC236}">
                <a16:creationId xmlns:a16="http://schemas.microsoft.com/office/drawing/2014/main" id="{33E72298-8C34-96E2-9619-E60F822903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30/11/2022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8" name="Imagen 2">
            <a:extLst>
              <a:ext uri="{FF2B5EF4-FFF2-40B4-BE49-F238E27FC236}">
                <a16:creationId xmlns:a16="http://schemas.microsoft.com/office/drawing/2014/main" id="{C9E01A25-BC87-4BB6-281C-D5EB6A8166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30/11/2022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8" name="Imagen 2">
            <a:extLst>
              <a:ext uri="{FF2B5EF4-FFF2-40B4-BE49-F238E27FC236}">
                <a16:creationId xmlns:a16="http://schemas.microsoft.com/office/drawing/2014/main" id="{93277D4F-ACCB-D744-A253-DE3BF3DFD2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30/11/2022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7555" y="1989666"/>
            <a:ext cx="9256889" cy="287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adroTexto 6"/>
          <p:cNvSpPr txBox="1">
            <a:spLocks noChangeArrowheads="1"/>
          </p:cNvSpPr>
          <p:nvPr/>
        </p:nvSpPr>
        <p:spPr bwMode="auto">
          <a:xfrm>
            <a:off x="689000" y="2011496"/>
            <a:ext cx="58424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s-MX" altLang="es-EC" sz="2400" b="1" dirty="0">
                <a:solidFill>
                  <a:srgbClr val="2F2978"/>
                </a:solidFill>
              </a:rPr>
              <a:t>5. BARRIO LA COMUNA</a:t>
            </a:r>
            <a:endParaRPr lang="es-MX" altLang="es-EC" sz="2400" b="1" dirty="0">
              <a:solidFill>
                <a:srgbClr val="2F2978"/>
              </a:solidFill>
              <a:cs typeface="Arial" panose="020B0604020202020204" pitchFamily="34" charset="0"/>
            </a:endParaRPr>
          </a:p>
        </p:txBody>
      </p:sp>
      <p:sp>
        <p:nvSpPr>
          <p:cNvPr id="54" name="CuadroTexto 6"/>
          <p:cNvSpPr txBox="1">
            <a:spLocks noChangeArrowheads="1"/>
          </p:cNvSpPr>
          <p:nvPr/>
        </p:nvSpPr>
        <p:spPr bwMode="auto">
          <a:xfrm>
            <a:off x="5735632" y="2011495"/>
            <a:ext cx="58424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s-MX" altLang="es-EC" sz="2400" b="1" dirty="0">
                <a:solidFill>
                  <a:srgbClr val="2F2978"/>
                </a:solidFill>
              </a:rPr>
              <a:t>6. BARRIO SANTA ISABEL</a:t>
            </a:r>
            <a:endParaRPr lang="es-MX" altLang="es-EC" sz="2400" b="1" dirty="0">
              <a:solidFill>
                <a:srgbClr val="2F2978"/>
              </a:solidFill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20" y="2582338"/>
            <a:ext cx="3519133" cy="196365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0092" y="4241729"/>
            <a:ext cx="3317965" cy="24762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5275" y="2595283"/>
            <a:ext cx="3193090" cy="238598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024" y="4627947"/>
            <a:ext cx="2792524" cy="2090057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993601" y="1402910"/>
            <a:ext cx="4257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Atención de pacientes, evacuación</a:t>
            </a:r>
            <a:endParaRPr lang="es-EC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6452918" y="1419530"/>
            <a:ext cx="4257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Atención de pacientes, evacuación</a:t>
            </a:r>
            <a:endParaRPr lang="es-EC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CuadroTexto 6"/>
          <p:cNvSpPr txBox="1">
            <a:spLocks noChangeArrowheads="1"/>
          </p:cNvSpPr>
          <p:nvPr/>
        </p:nvSpPr>
        <p:spPr bwMode="auto">
          <a:xfrm>
            <a:off x="694075" y="458827"/>
            <a:ext cx="8126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s-MX" altLang="es-EC" sz="2400" b="1" dirty="0">
                <a:solidFill>
                  <a:srgbClr val="2F2978"/>
                </a:solidFill>
              </a:rPr>
              <a:t>ESCENARIOS (escenarios primarios)</a:t>
            </a:r>
            <a:endParaRPr lang="es-MX" altLang="es-EC" sz="2400" b="1" dirty="0">
              <a:solidFill>
                <a:srgbClr val="2F2978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665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adroTexto 6"/>
          <p:cNvSpPr txBox="1">
            <a:spLocks noChangeArrowheads="1"/>
          </p:cNvSpPr>
          <p:nvPr/>
        </p:nvSpPr>
        <p:spPr bwMode="auto">
          <a:xfrm>
            <a:off x="689000" y="2011496"/>
            <a:ext cx="58424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s-MX" altLang="es-EC" sz="2400" b="1" dirty="0">
                <a:solidFill>
                  <a:srgbClr val="2F2978"/>
                </a:solidFill>
              </a:rPr>
              <a:t>7. UEM BENALCÁZAR</a:t>
            </a:r>
            <a:endParaRPr lang="es-MX" altLang="es-EC" sz="2400" b="1" dirty="0">
              <a:solidFill>
                <a:srgbClr val="2F2978"/>
              </a:solidFill>
              <a:cs typeface="Arial" panose="020B0604020202020204" pitchFamily="34" charset="0"/>
            </a:endParaRPr>
          </a:p>
        </p:txBody>
      </p:sp>
      <p:sp>
        <p:nvSpPr>
          <p:cNvPr id="54" name="CuadroTexto 6"/>
          <p:cNvSpPr txBox="1">
            <a:spLocks noChangeArrowheads="1"/>
          </p:cNvSpPr>
          <p:nvPr/>
        </p:nvSpPr>
        <p:spPr bwMode="auto">
          <a:xfrm>
            <a:off x="5735632" y="2011495"/>
            <a:ext cx="58424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s-MX" altLang="es-EC" sz="2400" b="1" dirty="0">
                <a:solidFill>
                  <a:srgbClr val="2F2978"/>
                </a:solidFill>
              </a:rPr>
              <a:t>8. UEM SUCRE</a:t>
            </a:r>
            <a:endParaRPr lang="es-MX" altLang="es-EC" sz="2400" b="1" dirty="0">
              <a:solidFill>
                <a:srgbClr val="2F2978"/>
              </a:solidFill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617" y="4655168"/>
            <a:ext cx="3496845" cy="200133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20" y="2590272"/>
            <a:ext cx="3400641" cy="194778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5632" y="3185189"/>
            <a:ext cx="2332829" cy="27057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0012" y="3685346"/>
            <a:ext cx="3709877" cy="170542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810720" y="1398943"/>
            <a:ext cx="4257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Atención de pacientes, evacuación</a:t>
            </a:r>
            <a:endParaRPr lang="es-EC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214388" y="1398943"/>
            <a:ext cx="4257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Atención de pacientes, evacuación</a:t>
            </a:r>
            <a:endParaRPr lang="es-EC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CuadroTexto 6"/>
          <p:cNvSpPr txBox="1">
            <a:spLocks noChangeArrowheads="1"/>
          </p:cNvSpPr>
          <p:nvPr/>
        </p:nvSpPr>
        <p:spPr bwMode="auto">
          <a:xfrm>
            <a:off x="694075" y="458827"/>
            <a:ext cx="8126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s-MX" altLang="es-EC" sz="2400" b="1" dirty="0">
                <a:solidFill>
                  <a:srgbClr val="2F2978"/>
                </a:solidFill>
              </a:rPr>
              <a:t>ESCENARIOS (escenarios primarios)</a:t>
            </a:r>
            <a:endParaRPr lang="es-MX" altLang="es-EC" sz="2400" b="1" dirty="0">
              <a:solidFill>
                <a:srgbClr val="2F2978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722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adroTexto 6"/>
          <p:cNvSpPr txBox="1">
            <a:spLocks noChangeArrowheads="1"/>
          </p:cNvSpPr>
          <p:nvPr/>
        </p:nvSpPr>
        <p:spPr bwMode="auto">
          <a:xfrm>
            <a:off x="4167874" y="1594389"/>
            <a:ext cx="58424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s-MX" altLang="es-EC" sz="2400" b="1" dirty="0">
                <a:solidFill>
                  <a:srgbClr val="2F2978"/>
                </a:solidFill>
              </a:rPr>
              <a:t>9. UEM QUITUMBE</a:t>
            </a:r>
            <a:endParaRPr lang="es-MX" altLang="es-EC" sz="2400" b="1" dirty="0">
              <a:solidFill>
                <a:srgbClr val="2F2978"/>
              </a:solidFill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66" y="2181139"/>
            <a:ext cx="4912505" cy="275865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522" y="3978324"/>
            <a:ext cx="5072433" cy="2686157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471071" y="1137910"/>
            <a:ext cx="4257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Atención de pacientes, evacuación</a:t>
            </a:r>
            <a:endParaRPr lang="es-EC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CuadroTexto 6"/>
          <p:cNvSpPr txBox="1">
            <a:spLocks noChangeArrowheads="1"/>
          </p:cNvSpPr>
          <p:nvPr/>
        </p:nvSpPr>
        <p:spPr bwMode="auto">
          <a:xfrm>
            <a:off x="694075" y="458827"/>
            <a:ext cx="8126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s-MX" altLang="es-EC" sz="2400" b="1" dirty="0">
                <a:solidFill>
                  <a:srgbClr val="2F2978"/>
                </a:solidFill>
              </a:rPr>
              <a:t>ESCENARIOS (escenarios primarios)</a:t>
            </a:r>
            <a:endParaRPr lang="es-MX" altLang="es-EC" sz="2400" b="1" dirty="0">
              <a:solidFill>
                <a:srgbClr val="2F2978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842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507028" y="533468"/>
            <a:ext cx="10904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EC" sz="2400" b="1" dirty="0">
                <a:solidFill>
                  <a:srgbClr val="2F2978"/>
                </a:solidFill>
                <a:latin typeface="+mn-lt"/>
              </a:rPr>
              <a:t>LECCIONES APRENDIDAS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886136" y="1305618"/>
            <a:ext cx="10419727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400" dirty="0"/>
              <a:t>Se requiere la institucionalización de los mecanismos de respuesta para generar procesos sostenidos, es decir el Plan de Respuesta.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400" dirty="0"/>
              <a:t>Se requiere Institucionalizar simulaciones y simulacros en Quito para sensibilizar a la población e instituciones del DMQ.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400" dirty="0"/>
              <a:t>Se requiere fortalecer conocimiento en actores políticos, tomadores de decisiones, nivel técnico de las instituciones para responder ante eventos adversos.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400" dirty="0"/>
              <a:t>Se requiere fortalecer los mecanismos de comunicación (telecomunicación) y redundancia para garantizar la comunicación.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400" dirty="0"/>
              <a:t>Se requiere procesos de capacitación y sensibilidad para la población.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78844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56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EF74D6AE-FAB0-30B4-00EB-C157BA7019A7}"/>
              </a:ext>
            </a:extLst>
          </p:cNvPr>
          <p:cNvSpPr txBox="1"/>
          <p:nvPr/>
        </p:nvSpPr>
        <p:spPr>
          <a:xfrm>
            <a:off x="899342" y="1617134"/>
            <a:ext cx="985543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rPr>
              <a:t>RESULTADOS DEL SIMULACRO DEL DISTRITO METROPOLITANO DE QUITO</a:t>
            </a:r>
            <a:endParaRPr lang="es-ES_tradnl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2" name="Imagen 4">
            <a:extLst>
              <a:ext uri="{FF2B5EF4-FFF2-40B4-BE49-F238E27FC236}">
                <a16:creationId xmlns:a16="http://schemas.microsoft.com/office/drawing/2014/main" id="{046884ED-2B7B-7FD7-68A0-212BC6CB4C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43251"/>
            <a:ext cx="12192000" cy="371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07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528" y="833632"/>
            <a:ext cx="11661472" cy="809517"/>
          </a:xfrm>
        </p:spPr>
        <p:txBody>
          <a:bodyPr>
            <a:normAutofit/>
          </a:bodyPr>
          <a:lstStyle/>
          <a:p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Quito ha sufrido los impactos de grandes eventos peligrosos, entre los que podríamos citar: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345656" y="1809877"/>
            <a:ext cx="4452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Aluvión en La Gasca de 1975.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Erupciones del volcán Guagua Pichincha en 1999.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Deslizamiento de La Forestal en 2011,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Incendios Forestales en 2012.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Sismo de </a:t>
            </a:r>
            <a:r>
              <a:rPr lang="es-EC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Catequilla</a:t>
            </a: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2014.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Reactivación y erupción del  volcán Cotopaxi en 2015.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Colapso y flujo de lodo de la escombrera El Troje en 2017.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Aluvión en Pinar Alto de 2019.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Aluvión de La Gasca en 2022.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Reactivación del Volcán Cotopaxi.</a:t>
            </a:r>
          </a:p>
        </p:txBody>
      </p:sp>
      <p:sp>
        <p:nvSpPr>
          <p:cNvPr id="5" name="CuadroTexto 6"/>
          <p:cNvSpPr txBox="1">
            <a:spLocks noChangeArrowheads="1"/>
          </p:cNvSpPr>
          <p:nvPr/>
        </p:nvSpPr>
        <p:spPr bwMode="auto">
          <a:xfrm>
            <a:off x="3372573" y="371967"/>
            <a:ext cx="6883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EC" sz="2400" b="1" dirty="0">
                <a:solidFill>
                  <a:srgbClr val="2F2978"/>
                </a:solidFill>
                <a:latin typeface="+mn-lt"/>
              </a:rPr>
              <a:t>QUITO UNA CIUDAD MULTIAMENAZA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98" y="1873590"/>
            <a:ext cx="2881745" cy="1620982"/>
          </a:xfrm>
          <a:prstGeom prst="rect">
            <a:avLst/>
          </a:prstGeom>
        </p:spPr>
      </p:pic>
      <p:pic>
        <p:nvPicPr>
          <p:cNvPr id="7" name="Picture 2" descr="BBC Mundo | AMÉRICA LATINA | Un manto de cenizas cubre Quit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3437" y="1832135"/>
            <a:ext cx="2943484" cy="166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438" y="3999116"/>
            <a:ext cx="2962120" cy="166243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19" y="3999116"/>
            <a:ext cx="2871224" cy="162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1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533400" y="473909"/>
            <a:ext cx="113399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EC" sz="2400" b="1" dirty="0">
                <a:solidFill>
                  <a:srgbClr val="2F2978"/>
                </a:solidFill>
                <a:latin typeface="+mn-lt"/>
              </a:rPr>
              <a:t>ALINEACIÓN DE LOS PLANES DE RESPUESTA TERRITORIALES, ORGANIZACIONALES O SECTORIALES </a:t>
            </a:r>
          </a:p>
        </p:txBody>
      </p:sp>
      <p:pic>
        <p:nvPicPr>
          <p:cNvPr id="2" name="Imagen 3">
            <a:extLst>
              <a:ext uri="{FF2B5EF4-FFF2-40B4-BE49-F238E27FC236}">
                <a16:creationId xmlns:a16="http://schemas.microsoft.com/office/drawing/2014/main" id="{A8BD886B-0528-4FBF-67A7-EBB4A2BF39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1757" y="3117312"/>
            <a:ext cx="3052139" cy="213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4">
            <a:extLst>
              <a:ext uri="{FF2B5EF4-FFF2-40B4-BE49-F238E27FC236}">
                <a16:creationId xmlns:a16="http://schemas.microsoft.com/office/drawing/2014/main" id="{2457F17F-07AE-F780-3C1E-C9338DE785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305" y="2612120"/>
            <a:ext cx="2125811" cy="314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Constitución política del Ecuador – Ariel y Radmandí Publicaciones">
            <a:extLst>
              <a:ext uri="{FF2B5EF4-FFF2-40B4-BE49-F238E27FC236}">
                <a16:creationId xmlns:a16="http://schemas.microsoft.com/office/drawing/2014/main" id="{236EDE6E-573B-FCCB-02B6-2AFB3230F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148" y="2655950"/>
            <a:ext cx="2261998" cy="314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lan Nacional de Respuesta ante Desastres, RESPONDE Ec. - Ecuador |  ReliefWeb">
            <a:extLst>
              <a:ext uri="{FF2B5EF4-FFF2-40B4-BE49-F238E27FC236}">
                <a16:creationId xmlns:a16="http://schemas.microsoft.com/office/drawing/2014/main" id="{80566E37-B4EA-FC45-E62D-FBC5FC44C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5994" y="2655950"/>
            <a:ext cx="2227759" cy="314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C4DD22E-1D23-65E5-C660-E789C514E10E}"/>
              </a:ext>
            </a:extLst>
          </p:cNvPr>
          <p:cNvSpPr/>
          <p:nvPr/>
        </p:nvSpPr>
        <p:spPr>
          <a:xfrm>
            <a:off x="2602353" y="3888504"/>
            <a:ext cx="605790" cy="594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0957C13-1C5F-8187-DBA1-AA4BB3685A7F}"/>
              </a:ext>
            </a:extLst>
          </p:cNvPr>
          <p:cNvSpPr/>
          <p:nvPr/>
        </p:nvSpPr>
        <p:spPr>
          <a:xfrm>
            <a:off x="8294860" y="3888504"/>
            <a:ext cx="605790" cy="594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54E040-9EFC-5A27-2E72-AA3583CEF693}"/>
              </a:ext>
            </a:extLst>
          </p:cNvPr>
          <p:cNvSpPr txBox="1"/>
          <p:nvPr/>
        </p:nvSpPr>
        <p:spPr>
          <a:xfrm>
            <a:off x="954760" y="1362672"/>
            <a:ext cx="7200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NORMATIVA LEGAL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ESTÁNDARES NACIONALES E INTERNACIONALES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NORMATIVA Y LINEAMIENTOS TÉCNICOS</a:t>
            </a:r>
          </a:p>
        </p:txBody>
      </p:sp>
    </p:spTree>
    <p:extLst>
      <p:ext uri="{BB962C8B-B14F-4D97-AF65-F5344CB8AC3E}">
        <p14:creationId xmlns:p14="http://schemas.microsoft.com/office/powerpoint/2010/main" val="2241493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04608" y="915133"/>
            <a:ext cx="1077419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/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Octubre del 2020, se firmó el Convenio Específico GOBIERNO AUTÓNOMO DESCENTRALIZADO DEL DISTRITO METROPOLITANO DE QUITO, CARE Y PLAN INTERNACIONAL ECUADOR.</a:t>
            </a: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Desarrollo de Mesas de trabajo y procesos de validación conjunta. </a:t>
            </a:r>
          </a:p>
          <a:p>
            <a:pPr algn="just"/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validación del Plan, es a través de un ejercicio de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simulación y el simulacro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por parte de las instituciones que conforman el Municipio del Distrito Metropolitano de Quito frente a un evento peligroso.</a:t>
            </a:r>
          </a:p>
        </p:txBody>
      </p:sp>
      <p:sp>
        <p:nvSpPr>
          <p:cNvPr id="10" name="CuadroTexto 4">
            <a:extLst>
              <a:ext uri="{FF2B5EF4-FFF2-40B4-BE49-F238E27FC236}">
                <a16:creationId xmlns:a16="http://schemas.microsoft.com/office/drawing/2014/main" id="{27DDC2B2-8906-9A80-BEFE-550A54492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72223"/>
            <a:ext cx="113399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EC" sz="2400" b="1" dirty="0">
                <a:solidFill>
                  <a:srgbClr val="2F2978"/>
                </a:solidFill>
                <a:latin typeface="+mn-lt"/>
              </a:rPr>
              <a:t>CONSTRUCCIÓN INTERINSTITUCIONAL DEL PLAN DE RESPUESTA </a:t>
            </a:r>
          </a:p>
        </p:txBody>
      </p:sp>
      <p:pic>
        <p:nvPicPr>
          <p:cNvPr id="11" name="Imagen 2">
            <a:extLst>
              <a:ext uri="{FF2B5EF4-FFF2-40B4-BE49-F238E27FC236}">
                <a16:creationId xmlns:a16="http://schemas.microsoft.com/office/drawing/2014/main" id="{CAF38387-51F9-F1E3-7916-8805307B58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2778" y="4372305"/>
            <a:ext cx="3357858" cy="137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D331D014-C454-B225-2620-4967BDFBBCB1}"/>
              </a:ext>
            </a:extLst>
          </p:cNvPr>
          <p:cNvSpPr txBox="1">
            <a:spLocks/>
          </p:cNvSpPr>
          <p:nvPr/>
        </p:nvSpPr>
        <p:spPr>
          <a:xfrm>
            <a:off x="-2033776" y="2766479"/>
            <a:ext cx="11053501" cy="50823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" name="Picture 4" descr="A picture containing building, person, outdoor&#10;&#10;Description automatically generated">
            <a:extLst>
              <a:ext uri="{FF2B5EF4-FFF2-40B4-BE49-F238E27FC236}">
                <a16:creationId xmlns:a16="http://schemas.microsoft.com/office/drawing/2014/main" id="{4EB0CEEE-7DD3-627D-9E1F-80498D629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70636" y="3761124"/>
            <a:ext cx="3971008" cy="26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28">
            <a:extLst>
              <a:ext uri="{FF2B5EF4-FFF2-40B4-BE49-F238E27FC236}">
                <a16:creationId xmlns:a16="http://schemas.microsoft.com/office/drawing/2014/main" id="{8396DF05-16A7-8F60-8209-E4CDE0DA538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776837"/>
            <a:ext cx="3682071" cy="240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84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-620024" y="540791"/>
            <a:ext cx="10904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EC" sz="2400" b="1" dirty="0">
                <a:solidFill>
                  <a:srgbClr val="2F2978"/>
                </a:solidFill>
                <a:latin typeface="+mn-lt"/>
              </a:rPr>
              <a:t>PROCESO DE VALIDACIÓN A TRAVÉS DEL SIMULACRO DE QUITO</a:t>
            </a:r>
          </a:p>
        </p:txBody>
      </p:sp>
      <p:pic>
        <p:nvPicPr>
          <p:cNvPr id="5" name="Imagen 4" descr="C:\Users\bscarpio\AppData\Local\Microsoft\Windows\Temporary Internet Files\Content.MSO\D0947BF3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3353" y="4151765"/>
            <a:ext cx="3882724" cy="2353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0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3043" y="1651567"/>
            <a:ext cx="891020" cy="66519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adroTexto 12"/>
          <p:cNvSpPr txBox="1"/>
          <p:nvPr/>
        </p:nvSpPr>
        <p:spPr>
          <a:xfrm>
            <a:off x="2983502" y="3924756"/>
            <a:ext cx="45533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/>
              <a:t>165</a:t>
            </a:r>
            <a:r>
              <a:rPr lang="es-EC" dirty="0"/>
              <a:t> PERSONAS EN COE</a:t>
            </a:r>
          </a:p>
          <a:p>
            <a:endParaRPr lang="es-EC" dirty="0"/>
          </a:p>
          <a:p>
            <a:r>
              <a:rPr lang="es-EC" sz="3200" b="1" dirty="0"/>
              <a:t>134</a:t>
            </a:r>
            <a:r>
              <a:rPr lang="es-EC" dirty="0"/>
              <a:t> PERSONAL DE APOYO LOGÍSTICO</a:t>
            </a:r>
          </a:p>
          <a:p>
            <a:endParaRPr lang="es-EC" dirty="0"/>
          </a:p>
          <a:p>
            <a:r>
              <a:rPr lang="es-EC" sz="3200" b="1" dirty="0"/>
              <a:t>741</a:t>
            </a:r>
            <a:r>
              <a:rPr lang="es-EC" dirty="0"/>
              <a:t> PERSONAL OPERATIVO DE RESPUESTA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56" y="2223019"/>
            <a:ext cx="1813108" cy="1813108"/>
          </a:xfrm>
          <a:prstGeom prst="rect">
            <a:avLst/>
          </a:prstGeom>
        </p:spPr>
      </p:pic>
      <p:pic>
        <p:nvPicPr>
          <p:cNvPr id="15" name="Picture 82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136" y="3924756"/>
            <a:ext cx="1405197" cy="99863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ángulo 15"/>
          <p:cNvSpPr/>
          <p:nvPr/>
        </p:nvSpPr>
        <p:spPr>
          <a:xfrm>
            <a:off x="2983502" y="2837185"/>
            <a:ext cx="36064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b="1" dirty="0"/>
              <a:t>36 </a:t>
            </a:r>
            <a:r>
              <a:rPr lang="es-EC" dirty="0"/>
              <a:t>INSTITUCIONES PARTICIPANTES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3440702" y="1817628"/>
            <a:ext cx="20986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/>
              <a:t>SISMO DE 5.1 </a:t>
            </a:r>
            <a:r>
              <a:rPr lang="es-EC" sz="2000" b="1" dirty="0" err="1"/>
              <a:t>Mw</a:t>
            </a:r>
            <a:endParaRPr lang="es-EC" sz="2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1731" y="1002456"/>
            <a:ext cx="3596847" cy="268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36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438068" y="570223"/>
            <a:ext cx="10904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EC" sz="2400" b="1" dirty="0">
                <a:solidFill>
                  <a:srgbClr val="2F2978"/>
                </a:solidFill>
                <a:latin typeface="+mn-lt"/>
              </a:rPr>
              <a:t>PROCESO DE VALIDACIÓN A TRAVÉS DE SIMULACIÓN 24 DE NOVIEMBRE</a:t>
            </a:r>
          </a:p>
        </p:txBody>
      </p:sp>
      <p:pic>
        <p:nvPicPr>
          <p:cNvPr id="9" name="Picture 66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183" y="1407603"/>
            <a:ext cx="1346662" cy="1163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82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966" y="2806384"/>
            <a:ext cx="1405197" cy="998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8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233" y="4159300"/>
            <a:ext cx="1346662" cy="114900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ángulo 13"/>
          <p:cNvSpPr/>
          <p:nvPr/>
        </p:nvSpPr>
        <p:spPr>
          <a:xfrm>
            <a:off x="2606319" y="3189256"/>
            <a:ext cx="394851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C" sz="2800" b="1" dirty="0"/>
              <a:t>661.331</a:t>
            </a:r>
            <a:r>
              <a:rPr lang="es-EC" sz="2400" b="1" dirty="0"/>
              <a:t> </a:t>
            </a:r>
            <a:r>
              <a:rPr lang="es-EC" sz="2400" dirty="0"/>
              <a:t>personas evacuadas</a:t>
            </a:r>
            <a:endParaRPr lang="es-EC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524568" y="1645405"/>
            <a:ext cx="3188693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C" sz="2800" b="1" dirty="0"/>
              <a:t>9</a:t>
            </a:r>
            <a:r>
              <a:rPr lang="es-EC" sz="2400" b="1" dirty="0"/>
              <a:t> </a:t>
            </a:r>
            <a:r>
              <a:rPr lang="es-EC" sz="2400" dirty="0"/>
              <a:t>escenarios principales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606319" y="4326737"/>
            <a:ext cx="2135136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C" sz="2800" b="1" dirty="0"/>
              <a:t>43</a:t>
            </a:r>
            <a:r>
              <a:rPr lang="es-EC" sz="2400" b="1" dirty="0"/>
              <a:t> </a:t>
            </a:r>
            <a:r>
              <a:rPr lang="es-EC" sz="2400" dirty="0"/>
              <a:t>evaluadores</a:t>
            </a:r>
            <a:endParaRPr lang="es-EC" sz="3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n 12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6146" y="1821629"/>
            <a:ext cx="4246109" cy="2151584"/>
          </a:xfrm>
          <a:prstGeom prst="rect">
            <a:avLst/>
          </a:prstGeom>
        </p:spPr>
      </p:pic>
      <p:pic>
        <p:nvPicPr>
          <p:cNvPr id="19" name="Imagen 1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6145" y="4159299"/>
            <a:ext cx="4246109" cy="231987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361861" y="2196639"/>
            <a:ext cx="3974166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EC" sz="2800" b="1" dirty="0"/>
              <a:t>1.393</a:t>
            </a:r>
            <a:r>
              <a:rPr lang="es-EC" sz="2400" b="1" dirty="0"/>
              <a:t> </a:t>
            </a:r>
            <a:r>
              <a:rPr lang="es-EC" sz="2400" dirty="0"/>
              <a:t>escenarios secundarios</a:t>
            </a:r>
          </a:p>
        </p:txBody>
      </p:sp>
    </p:spTree>
    <p:extLst>
      <p:ext uri="{BB962C8B-B14F-4D97-AF65-F5344CB8AC3E}">
        <p14:creationId xmlns:p14="http://schemas.microsoft.com/office/powerpoint/2010/main" val="365420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CuadroTexto 6"/>
          <p:cNvSpPr txBox="1">
            <a:spLocks noChangeArrowheads="1"/>
          </p:cNvSpPr>
          <p:nvPr/>
        </p:nvSpPr>
        <p:spPr bwMode="auto">
          <a:xfrm>
            <a:off x="694075" y="458827"/>
            <a:ext cx="8126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s-MX" altLang="es-EC" sz="2400" b="1" dirty="0">
                <a:solidFill>
                  <a:srgbClr val="2F2978"/>
                </a:solidFill>
              </a:rPr>
              <a:t>ESCENARIOS (escenarios primarios)</a:t>
            </a:r>
            <a:endParaRPr lang="es-MX" altLang="es-EC" sz="2400" b="1" dirty="0">
              <a:solidFill>
                <a:srgbClr val="2F2978"/>
              </a:solidFill>
              <a:cs typeface="Arial" panose="020B0604020202020204" pitchFamily="34" charset="0"/>
            </a:endParaRPr>
          </a:p>
        </p:txBody>
      </p:sp>
      <p:pic>
        <p:nvPicPr>
          <p:cNvPr id="49" name="Imagen 4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186" y="4781025"/>
            <a:ext cx="3735185" cy="2003198"/>
          </a:xfrm>
          <a:prstGeom prst="rect">
            <a:avLst/>
          </a:prstGeom>
        </p:spPr>
      </p:pic>
      <p:sp>
        <p:nvSpPr>
          <p:cNvPr id="53" name="CuadroTexto 6"/>
          <p:cNvSpPr txBox="1">
            <a:spLocks noChangeArrowheads="1"/>
          </p:cNvSpPr>
          <p:nvPr/>
        </p:nvSpPr>
        <p:spPr bwMode="auto">
          <a:xfrm>
            <a:off x="689000" y="2011496"/>
            <a:ext cx="58424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s-MX" altLang="es-EC" sz="2400" b="1" dirty="0">
                <a:solidFill>
                  <a:srgbClr val="2F2978"/>
                </a:solidFill>
              </a:rPr>
              <a:t>1. EKOPARK</a:t>
            </a:r>
            <a:endParaRPr lang="es-MX" altLang="es-EC" sz="2400" b="1" dirty="0">
              <a:solidFill>
                <a:srgbClr val="2F2978"/>
              </a:solidFill>
              <a:cs typeface="Arial" panose="020B0604020202020204" pitchFamily="34" charset="0"/>
            </a:endParaRPr>
          </a:p>
        </p:txBody>
      </p:sp>
      <p:sp>
        <p:nvSpPr>
          <p:cNvPr id="54" name="CuadroTexto 6"/>
          <p:cNvSpPr txBox="1">
            <a:spLocks noChangeArrowheads="1"/>
          </p:cNvSpPr>
          <p:nvPr/>
        </p:nvSpPr>
        <p:spPr bwMode="auto">
          <a:xfrm>
            <a:off x="6061576" y="2046253"/>
            <a:ext cx="58424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s-MX" altLang="es-EC" sz="2400" b="1" dirty="0">
                <a:solidFill>
                  <a:srgbClr val="2F2978"/>
                </a:solidFill>
              </a:rPr>
              <a:t>2. CENTRO FINANCIERO</a:t>
            </a:r>
            <a:endParaRPr lang="es-MX" altLang="es-EC" sz="2400" b="1" dirty="0">
              <a:solidFill>
                <a:srgbClr val="2F2978"/>
              </a:solidFill>
              <a:cs typeface="Arial" panose="020B060402020202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00" y="2595285"/>
            <a:ext cx="3663033" cy="206361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00" y="4781025"/>
            <a:ext cx="2576105" cy="1936129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186" y="2630042"/>
            <a:ext cx="3704064" cy="2091981"/>
          </a:xfrm>
          <a:prstGeom prst="rect">
            <a:avLst/>
          </a:prstGeom>
        </p:spPr>
      </p:pic>
      <p:sp>
        <p:nvSpPr>
          <p:cNvPr id="57" name="Rectángulo 56"/>
          <p:cNvSpPr/>
          <p:nvPr/>
        </p:nvSpPr>
        <p:spPr>
          <a:xfrm>
            <a:off x="1047953" y="1308823"/>
            <a:ext cx="3304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Incendio y evacuación</a:t>
            </a:r>
            <a:endParaRPr lang="es-EC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" name="Rectángulo 57"/>
          <p:cNvSpPr/>
          <p:nvPr/>
        </p:nvSpPr>
        <p:spPr>
          <a:xfrm>
            <a:off x="6706048" y="1308823"/>
            <a:ext cx="4228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Rescate de victimas y evacuación</a:t>
            </a:r>
            <a:endParaRPr lang="es-EC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36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1058915" y="1387302"/>
            <a:ext cx="3304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Incendio y evacuación</a:t>
            </a:r>
            <a:endParaRPr lang="es-EC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20" y="2613553"/>
            <a:ext cx="3440276" cy="1935155"/>
          </a:xfrm>
          <a:prstGeom prst="rect">
            <a:avLst/>
          </a:prstGeom>
        </p:spPr>
      </p:pic>
      <p:sp>
        <p:nvSpPr>
          <p:cNvPr id="53" name="CuadroTexto 6"/>
          <p:cNvSpPr txBox="1">
            <a:spLocks noChangeArrowheads="1"/>
          </p:cNvSpPr>
          <p:nvPr/>
        </p:nvSpPr>
        <p:spPr bwMode="auto">
          <a:xfrm>
            <a:off x="689000" y="2011496"/>
            <a:ext cx="58424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s-MX" altLang="es-EC" sz="2400" b="1" dirty="0">
                <a:solidFill>
                  <a:srgbClr val="2F2978"/>
                </a:solidFill>
              </a:rPr>
              <a:t>3. CC EL JARDÍN</a:t>
            </a:r>
            <a:endParaRPr lang="es-MX" altLang="es-EC" sz="2400" b="1" dirty="0">
              <a:solidFill>
                <a:srgbClr val="2F2978"/>
              </a:solidFill>
              <a:cs typeface="Arial" panose="020B0604020202020204" pitchFamily="34" charset="0"/>
            </a:endParaRPr>
          </a:p>
        </p:txBody>
      </p:sp>
      <p:sp>
        <p:nvSpPr>
          <p:cNvPr id="54" name="CuadroTexto 6"/>
          <p:cNvSpPr txBox="1">
            <a:spLocks noChangeArrowheads="1"/>
          </p:cNvSpPr>
          <p:nvPr/>
        </p:nvSpPr>
        <p:spPr bwMode="auto">
          <a:xfrm>
            <a:off x="5735632" y="2011495"/>
            <a:ext cx="58424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s-MX" altLang="es-EC" sz="2400" b="1" dirty="0">
                <a:solidFill>
                  <a:srgbClr val="2F2978"/>
                </a:solidFill>
              </a:rPr>
              <a:t>4. BARRIO PALUCO</a:t>
            </a:r>
            <a:endParaRPr lang="es-MX" altLang="es-EC" sz="2400" b="1" dirty="0">
              <a:solidFill>
                <a:srgbClr val="2F2978"/>
              </a:solidFill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20" y="4689100"/>
            <a:ext cx="3440276" cy="195363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27" y="4689100"/>
            <a:ext cx="3523591" cy="195363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27" y="2607857"/>
            <a:ext cx="3452853" cy="1946546"/>
          </a:xfrm>
          <a:prstGeom prst="rect">
            <a:avLst/>
          </a:prstGeom>
        </p:spPr>
      </p:pic>
      <p:sp>
        <p:nvSpPr>
          <p:cNvPr id="17" name="CuadroTexto 6"/>
          <p:cNvSpPr txBox="1">
            <a:spLocks noChangeArrowheads="1"/>
          </p:cNvSpPr>
          <p:nvPr/>
        </p:nvSpPr>
        <p:spPr bwMode="auto">
          <a:xfrm>
            <a:off x="694075" y="458827"/>
            <a:ext cx="8126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s-MX" altLang="es-EC" sz="2400" b="1" dirty="0">
                <a:solidFill>
                  <a:srgbClr val="2F2978"/>
                </a:solidFill>
              </a:rPr>
              <a:t>ESCENARIOS (escenarios primarios)</a:t>
            </a:r>
            <a:endParaRPr lang="es-MX" altLang="es-EC" sz="2400" b="1" dirty="0">
              <a:solidFill>
                <a:srgbClr val="2F2978"/>
              </a:solidFill>
              <a:cs typeface="Arial" panose="020B06040202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6531429" y="1421220"/>
            <a:ext cx="3304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Estructuras colapsadas</a:t>
            </a:r>
            <a:endParaRPr lang="es-EC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40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3300</TotalTime>
  <Words>445</Words>
  <Application>Microsoft Office PowerPoint</Application>
  <PresentationFormat>Widescreen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Times New Roman</vt:lpstr>
      <vt:lpstr>Tema de Office</vt:lpstr>
      <vt:lpstr>PowerPoint Presentation</vt:lpstr>
      <vt:lpstr>PowerPoint Presentation</vt:lpstr>
      <vt:lpstr>Quito ha sufrido los impactos de grandes eventos peligrosos, entre los que podríamos citar: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Freddy Nieto</cp:lastModifiedBy>
  <cp:revision>293</cp:revision>
  <cp:lastPrinted>2019-07-30T22:40:16Z</cp:lastPrinted>
  <dcterms:created xsi:type="dcterms:W3CDTF">2019-05-28T19:57:24Z</dcterms:created>
  <dcterms:modified xsi:type="dcterms:W3CDTF">2022-11-30T13:00:02Z</dcterms:modified>
</cp:coreProperties>
</file>