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66" r:id="rId5"/>
    <p:sldId id="292" r:id="rId6"/>
    <p:sldId id="295" r:id="rId7"/>
    <p:sldId id="300" r:id="rId8"/>
    <p:sldId id="294" r:id="rId9"/>
    <p:sldId id="302" r:id="rId10"/>
    <p:sldId id="293" r:id="rId11"/>
    <p:sldId id="301" r:id="rId12"/>
    <p:sldId id="269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C3DF2-F5D9-4B3C-BFB6-29E5519CB04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4BFA37-A450-47D4-A425-5B0252E0EA70}">
      <dgm:prSet phldrT="[Texto]"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Implementar un Puesto de Mando Unificado en El Quinche el cual debe coordinar con cada uno de los equipos desplegados a lo largo de la caminata. </a:t>
          </a:r>
          <a:endParaRPr lang="es-ES" dirty="0"/>
        </a:p>
      </dgm:t>
    </dgm:pt>
    <dgm:pt modelId="{FA0118F3-2573-442E-B0CE-8751FF86B04B}" type="parTrans" cxnId="{240DC4D4-E5AC-45C9-BE1D-97653565D501}">
      <dgm:prSet/>
      <dgm:spPr/>
      <dgm:t>
        <a:bodyPr/>
        <a:lstStyle/>
        <a:p>
          <a:endParaRPr lang="es-ES"/>
        </a:p>
      </dgm:t>
    </dgm:pt>
    <dgm:pt modelId="{3DF4167D-D039-425D-B92F-487882F55CE3}" type="sibTrans" cxnId="{240DC4D4-E5AC-45C9-BE1D-97653565D501}">
      <dgm:prSet/>
      <dgm:spPr/>
      <dgm:t>
        <a:bodyPr/>
        <a:lstStyle/>
        <a:p>
          <a:endParaRPr lang="es-ES"/>
        </a:p>
      </dgm:t>
    </dgm:pt>
    <dgm:pt modelId="{769AD9CE-56D9-4EA7-8C6F-93F919EC1AAB}">
      <dgm:prSet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Coordinar con los equipos  de prevención y respuesta del DMQ y entidades estatales entre otras, con la finalidad de brindar un mejor servicio a los asistentes al macro evento.</a:t>
          </a:r>
        </a:p>
      </dgm:t>
    </dgm:pt>
    <dgm:pt modelId="{24F445CD-4BBB-4750-8E00-7EAE8A67F14E}" type="parTrans" cxnId="{811C12A3-A52D-47D4-B39C-24E6D2E3A598}">
      <dgm:prSet/>
      <dgm:spPr/>
      <dgm:t>
        <a:bodyPr/>
        <a:lstStyle/>
        <a:p>
          <a:endParaRPr lang="es-ES"/>
        </a:p>
      </dgm:t>
    </dgm:pt>
    <dgm:pt modelId="{47D5DFB0-2BD6-49BB-985A-56D53BBB0514}" type="sibTrans" cxnId="{811C12A3-A52D-47D4-B39C-24E6D2E3A598}">
      <dgm:prSet/>
      <dgm:spPr/>
      <dgm:t>
        <a:bodyPr/>
        <a:lstStyle/>
        <a:p>
          <a:endParaRPr lang="es-ES"/>
        </a:p>
      </dgm:t>
    </dgm:pt>
    <dgm:pt modelId="{F04D534D-4D58-42DF-9A23-BCC2F313F139}">
      <dgm:prSet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Brindar el apoyo, monitoreo y respuesta durante la peregrinación  de los feligreses hacia El Quinche, implementando puestos de auxilio con personal de atención pre hospitalaria y gestores de riesgos. </a:t>
          </a:r>
        </a:p>
      </dgm:t>
    </dgm:pt>
    <dgm:pt modelId="{B7276F03-82BF-4CBD-A158-015FE35BEEF8}" type="sibTrans" cxnId="{15E126CD-4813-45E5-9415-47C48EBE6FD6}">
      <dgm:prSet/>
      <dgm:spPr/>
      <dgm:t>
        <a:bodyPr/>
        <a:lstStyle/>
        <a:p>
          <a:endParaRPr lang="es-ES"/>
        </a:p>
      </dgm:t>
    </dgm:pt>
    <dgm:pt modelId="{9B9F20D7-5C79-4BA6-839D-69FB42C60322}" type="parTrans" cxnId="{15E126CD-4813-45E5-9415-47C48EBE6FD6}">
      <dgm:prSet/>
      <dgm:spPr/>
      <dgm:t>
        <a:bodyPr/>
        <a:lstStyle/>
        <a:p>
          <a:endParaRPr lang="es-ES"/>
        </a:p>
      </dgm:t>
    </dgm:pt>
    <dgm:pt modelId="{10F4FD9F-FE38-4990-A6C4-4A0D98A54520}" type="pres">
      <dgm:prSet presAssocID="{60DC3DF2-F5D9-4B3C-BFB6-29E5519CB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A63656-33C6-413A-8778-5974D603F676}" type="pres">
      <dgm:prSet presAssocID="{904BFA37-A450-47D4-A425-5B0252E0EA70}" presName="node" presStyleLbl="node1" presStyleIdx="0" presStyleCnt="3" custLinFactNeighborX="-1414" custLinFactNeighborY="-6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138A3-9F4E-4B45-A607-48D4FD803807}" type="pres">
      <dgm:prSet presAssocID="{3DF4167D-D039-425D-B92F-487882F55CE3}" presName="sibTrans" presStyleCnt="0"/>
      <dgm:spPr/>
    </dgm:pt>
    <dgm:pt modelId="{13D87420-6BBB-43D3-9954-F90E92919409}" type="pres">
      <dgm:prSet presAssocID="{769AD9CE-56D9-4EA7-8C6F-93F919EC1AAB}" presName="node" presStyleLbl="node1" presStyleIdx="1" presStyleCnt="3" custLinFactNeighborX="-1781" custLinFactNeighborY="-6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3624B-A3E1-4B8E-8FAE-0AC0BABBA909}" type="pres">
      <dgm:prSet presAssocID="{47D5DFB0-2BD6-49BB-985A-56D53BBB0514}" presName="sibTrans" presStyleCnt="0"/>
      <dgm:spPr/>
    </dgm:pt>
    <dgm:pt modelId="{AB20D62D-5A34-4044-AC79-78BB36E4CFB6}" type="pres">
      <dgm:prSet presAssocID="{F04D534D-4D58-42DF-9A23-BCC2F313F139}" presName="node" presStyleLbl="node1" presStyleIdx="2" presStyleCnt="3" custLinFactNeighborX="3219" custLinFactNeighborY="-16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1C12A3-A52D-47D4-B39C-24E6D2E3A598}" srcId="{60DC3DF2-F5D9-4B3C-BFB6-29E5519CB048}" destId="{769AD9CE-56D9-4EA7-8C6F-93F919EC1AAB}" srcOrd="1" destOrd="0" parTransId="{24F445CD-4BBB-4750-8E00-7EAE8A67F14E}" sibTransId="{47D5DFB0-2BD6-49BB-985A-56D53BBB0514}"/>
    <dgm:cxn modelId="{240DC4D4-E5AC-45C9-BE1D-97653565D501}" srcId="{60DC3DF2-F5D9-4B3C-BFB6-29E5519CB048}" destId="{904BFA37-A450-47D4-A425-5B0252E0EA70}" srcOrd="0" destOrd="0" parTransId="{FA0118F3-2573-442E-B0CE-8751FF86B04B}" sibTransId="{3DF4167D-D039-425D-B92F-487882F55CE3}"/>
    <dgm:cxn modelId="{E604BBFE-0885-4994-8762-24DB274E8754}" type="presOf" srcId="{769AD9CE-56D9-4EA7-8C6F-93F919EC1AAB}" destId="{13D87420-6BBB-43D3-9954-F90E92919409}" srcOrd="0" destOrd="0" presId="urn:microsoft.com/office/officeart/2005/8/layout/default"/>
    <dgm:cxn modelId="{4A2EBD74-7945-481E-BB62-F11E67537F2D}" type="presOf" srcId="{F04D534D-4D58-42DF-9A23-BCC2F313F139}" destId="{AB20D62D-5A34-4044-AC79-78BB36E4CFB6}" srcOrd="0" destOrd="0" presId="urn:microsoft.com/office/officeart/2005/8/layout/default"/>
    <dgm:cxn modelId="{15E126CD-4813-45E5-9415-47C48EBE6FD6}" srcId="{60DC3DF2-F5D9-4B3C-BFB6-29E5519CB048}" destId="{F04D534D-4D58-42DF-9A23-BCC2F313F139}" srcOrd="2" destOrd="0" parTransId="{9B9F20D7-5C79-4BA6-839D-69FB42C60322}" sibTransId="{B7276F03-82BF-4CBD-A158-015FE35BEEF8}"/>
    <dgm:cxn modelId="{18B6C250-4D3C-4390-8F43-00891B29BC3E}" type="presOf" srcId="{904BFA37-A450-47D4-A425-5B0252E0EA70}" destId="{D4A63656-33C6-413A-8778-5974D603F676}" srcOrd="0" destOrd="0" presId="urn:microsoft.com/office/officeart/2005/8/layout/default"/>
    <dgm:cxn modelId="{CEF898B4-8294-47EC-9665-A3B0E0474CE0}" type="presOf" srcId="{60DC3DF2-F5D9-4B3C-BFB6-29E5519CB048}" destId="{10F4FD9F-FE38-4990-A6C4-4A0D98A54520}" srcOrd="0" destOrd="0" presId="urn:microsoft.com/office/officeart/2005/8/layout/default"/>
    <dgm:cxn modelId="{C5450CAD-6D30-442C-B3BF-DCDD674F9A99}" type="presParOf" srcId="{10F4FD9F-FE38-4990-A6C4-4A0D98A54520}" destId="{D4A63656-33C6-413A-8778-5974D603F676}" srcOrd="0" destOrd="0" presId="urn:microsoft.com/office/officeart/2005/8/layout/default"/>
    <dgm:cxn modelId="{D1A50300-E7D8-4BB4-ABEF-4EBD7EAFA09A}" type="presParOf" srcId="{10F4FD9F-FE38-4990-A6C4-4A0D98A54520}" destId="{5B7138A3-9F4E-4B45-A607-48D4FD803807}" srcOrd="1" destOrd="0" presId="urn:microsoft.com/office/officeart/2005/8/layout/default"/>
    <dgm:cxn modelId="{827CACEB-E79E-4E63-9464-2D38F995FBD5}" type="presParOf" srcId="{10F4FD9F-FE38-4990-A6C4-4A0D98A54520}" destId="{13D87420-6BBB-43D3-9954-F90E92919409}" srcOrd="2" destOrd="0" presId="urn:microsoft.com/office/officeart/2005/8/layout/default"/>
    <dgm:cxn modelId="{52B7E934-255D-4221-8787-8BAA7906895E}" type="presParOf" srcId="{10F4FD9F-FE38-4990-A6C4-4A0D98A54520}" destId="{55F3624B-A3E1-4B8E-8FAE-0AC0BABBA909}" srcOrd="3" destOrd="0" presId="urn:microsoft.com/office/officeart/2005/8/layout/default"/>
    <dgm:cxn modelId="{B48C420A-15E8-412E-AE24-955A6E30BB57}" type="presParOf" srcId="{10F4FD9F-FE38-4990-A6C4-4A0D98A54520}" destId="{AB20D62D-5A34-4044-AC79-78BB36E4CFB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3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8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5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8774" y="6437342"/>
            <a:ext cx="9901008" cy="119194"/>
          </a:xfrm>
          <a:custGeom>
            <a:avLst/>
            <a:gdLst/>
            <a:ahLst/>
            <a:cxnLst/>
            <a:rect l="l" t="t" r="r" b="b"/>
            <a:pathLst>
              <a:path w="8188959" h="131445">
                <a:moveTo>
                  <a:pt x="8188477" y="59423"/>
                </a:moveTo>
                <a:lnTo>
                  <a:pt x="129946" y="59423"/>
                </a:lnTo>
                <a:lnTo>
                  <a:pt x="129946" y="0"/>
                </a:lnTo>
                <a:lnTo>
                  <a:pt x="0" y="0"/>
                </a:lnTo>
                <a:lnTo>
                  <a:pt x="0" y="131419"/>
                </a:lnTo>
                <a:lnTo>
                  <a:pt x="129946" y="131419"/>
                </a:lnTo>
                <a:lnTo>
                  <a:pt x="129946" y="77419"/>
                </a:lnTo>
                <a:lnTo>
                  <a:pt x="8188477" y="77419"/>
                </a:lnTo>
                <a:lnTo>
                  <a:pt x="8188477" y="59423"/>
                </a:lnTo>
                <a:close/>
              </a:path>
            </a:pathLst>
          </a:custGeom>
          <a:solidFill>
            <a:srgbClr val="E01B2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64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9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51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51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8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46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79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18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43B1-396F-40AC-B674-7887547ACF76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85987"/>
              </p:ext>
            </p:extLst>
          </p:nvPr>
        </p:nvGraphicFramePr>
        <p:xfrm>
          <a:off x="616334" y="927652"/>
          <a:ext cx="11394607" cy="5475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1659">
                  <a:extLst>
                    <a:ext uri="{9D8B030D-6E8A-4147-A177-3AD203B41FA5}">
                      <a16:colId xmlns:a16="http://schemas.microsoft.com/office/drawing/2014/main" xmlns="" val="2978894136"/>
                    </a:ext>
                  </a:extLst>
                </a:gridCol>
                <a:gridCol w="2615990">
                  <a:extLst>
                    <a:ext uri="{9D8B030D-6E8A-4147-A177-3AD203B41FA5}">
                      <a16:colId xmlns:a16="http://schemas.microsoft.com/office/drawing/2014/main" xmlns="" val="1181431719"/>
                    </a:ext>
                  </a:extLst>
                </a:gridCol>
                <a:gridCol w="4496958">
                  <a:extLst>
                    <a:ext uri="{9D8B030D-6E8A-4147-A177-3AD203B41FA5}">
                      <a16:colId xmlns:a16="http://schemas.microsoft.com/office/drawing/2014/main" xmlns="" val="544695548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FECHA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HORA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PUNTOS DE CONTROL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428136"/>
                  </a:ext>
                </a:extLst>
              </a:tr>
              <a:tr h="4412577">
                <a:tc>
                  <a:txBody>
                    <a:bodyPr/>
                    <a:lstStyle/>
                    <a:p>
                      <a:pPr algn="ctr"/>
                      <a:endParaRPr lang="es-EC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C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VIERNES </a:t>
                      </a:r>
                      <a:r>
                        <a:rPr lang="es-EC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 A LUNES  21 DE NOVIEMBRE DE 2022</a:t>
                      </a:r>
                      <a:endParaRPr lang="es-EC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17H00 - 05H00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</a:t>
                      </a: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CALDERÓN</a:t>
                      </a:r>
                      <a:endParaRPr lang="es-EC" sz="14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PEAJE DE OYACOTO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LA DELICIA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INTERAMBIADOR DE COLLAS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EUGENIO ESPEJO  Y LA MARICAL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PUENTE DE GUAYLLABAMBA </a:t>
                      </a:r>
                      <a:endParaRPr lang="es-EC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EUGENIO ESPEJO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GUAYLLABAMBA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MANUELA SAENZ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FABRICA DE GALLETAS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QUITUMBE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BELLO HORIZONTE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ELOY ALFARO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CRUZ DE LA VICTORIA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VALLE DE LOS CHILLOS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</a:t>
                      </a: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PINTAG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EC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NOVAPAN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 DE OYAMBARRILLO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rgbClr val="002060"/>
                          </a:solidFill>
                        </a:rPr>
                        <a:t> ZONAL TUMBACO</a:t>
                      </a:r>
                      <a:r>
                        <a:rPr lang="es-EC" sz="14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TABABELA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HOSPITAL DE YARUQI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 DE CHECA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CAMPO MARIANO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234360"/>
                  </a:ext>
                </a:extLst>
              </a:tr>
            </a:tbl>
          </a:graphicData>
        </a:graphic>
      </p:graphicFrame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52537989-2EFD-085A-DA3E-AF06B6273238}"/>
              </a:ext>
            </a:extLst>
          </p:cNvPr>
          <p:cNvSpPr/>
          <p:nvPr/>
        </p:nvSpPr>
        <p:spPr>
          <a:xfrm>
            <a:off x="181059" y="55591"/>
            <a:ext cx="4754880" cy="6997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OPERATIVO QUINCHE 2022</a:t>
            </a:r>
          </a:p>
        </p:txBody>
      </p:sp>
    </p:spTree>
    <p:extLst>
      <p:ext uri="{BB962C8B-B14F-4D97-AF65-F5344CB8AC3E}">
        <p14:creationId xmlns:p14="http://schemas.microsoft.com/office/powerpoint/2010/main" val="128283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EF0B6C7-74F9-662C-0644-B60294735AF4}"/>
              </a:ext>
            </a:extLst>
          </p:cNvPr>
          <p:cNvSpPr txBox="1"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CDED065C-23E3-18B3-6E80-72CDEEEA1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09725"/>
              </p:ext>
            </p:extLst>
          </p:nvPr>
        </p:nvGraphicFramePr>
        <p:xfrm>
          <a:off x="838199" y="1219200"/>
          <a:ext cx="10515602" cy="531317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2473">
                  <a:extLst>
                    <a:ext uri="{9D8B030D-6E8A-4147-A177-3AD203B41FA5}">
                      <a16:colId xmlns:a16="http://schemas.microsoft.com/office/drawing/2014/main" xmlns="" val="1835362851"/>
                    </a:ext>
                  </a:extLst>
                </a:gridCol>
                <a:gridCol w="2179251">
                  <a:extLst>
                    <a:ext uri="{9D8B030D-6E8A-4147-A177-3AD203B41FA5}">
                      <a16:colId xmlns:a16="http://schemas.microsoft.com/office/drawing/2014/main" xmlns="" val="1506556302"/>
                    </a:ext>
                  </a:extLst>
                </a:gridCol>
                <a:gridCol w="1770047">
                  <a:extLst>
                    <a:ext uri="{9D8B030D-6E8A-4147-A177-3AD203B41FA5}">
                      <a16:colId xmlns:a16="http://schemas.microsoft.com/office/drawing/2014/main" xmlns="" val="675858414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2965257548"/>
                    </a:ext>
                  </a:extLst>
                </a:gridCol>
                <a:gridCol w="885023">
                  <a:extLst>
                    <a:ext uri="{9D8B030D-6E8A-4147-A177-3AD203B41FA5}">
                      <a16:colId xmlns:a16="http://schemas.microsoft.com/office/drawing/2014/main" xmlns="" val="21733819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191374348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349070813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3711357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3908540658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xmlns="" val="1915409433"/>
                    </a:ext>
                  </a:extLst>
                </a:gridCol>
                <a:gridCol w="742278">
                  <a:extLst>
                    <a:ext uri="{9D8B030D-6E8A-4147-A177-3AD203B41FA5}">
                      <a16:colId xmlns:a16="http://schemas.microsoft.com/office/drawing/2014/main" xmlns="" val="2425781964"/>
                    </a:ext>
                  </a:extLst>
                </a:gridCol>
                <a:gridCol w="720866">
                  <a:extLst>
                    <a:ext uri="{9D8B030D-6E8A-4147-A177-3AD203B41FA5}">
                      <a16:colId xmlns:a16="http://schemas.microsoft.com/office/drawing/2014/main" xmlns="" val="3540198135"/>
                    </a:ext>
                  </a:extLst>
                </a:gridCol>
              </a:tblGrid>
              <a:tr h="18516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RECURSOS SECRETARIA DE SEGURIDAD Y ADMINISTRACIÓN ZONALES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877347"/>
                  </a:ext>
                </a:extLst>
              </a:tr>
              <a:tr h="369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NÚMERO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PUNTO DE CONTROL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RESPONSABLE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PARTICIPANTES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LOGISTICA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91844"/>
                  </a:ext>
                </a:extLst>
              </a:tr>
              <a:tr h="203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SEGURIDAD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DMGR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AZ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CARPAS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>
                          <a:effectLst/>
                        </a:rPr>
                        <a:t>CATRES 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MESAS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SILLAS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REFLECTORES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GENERADOR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269526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 dirty="0">
                          <a:effectLst/>
                        </a:rPr>
                        <a:t>PEAJE DE OYACOTO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CALDERÓN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644076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 dirty="0" smtClean="0">
                          <a:effectLst/>
                        </a:rPr>
                        <a:t>INTERCAMBIADOR </a:t>
                      </a:r>
                      <a:r>
                        <a:rPr lang="es-EC" sz="1100" u="none" strike="noStrike" dirty="0">
                          <a:effectLst/>
                        </a:rPr>
                        <a:t>DE COLLAS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LA DELICIA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01082"/>
                  </a:ext>
                </a:extLst>
              </a:tr>
              <a:tr h="7333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 dirty="0">
                          <a:effectLst/>
                        </a:rPr>
                        <a:t>PUENTE DE GUAYLLABAMBA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EUGENIO ESPEJO  Y LA MARICAL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123440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 dirty="0">
                          <a:effectLst/>
                        </a:rPr>
                        <a:t>REDONDEL DE GUAYLLABAMBA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EUGENIO ESPEJO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592832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>
                          <a:effectLst/>
                        </a:rPr>
                        <a:t>FABRICA DE GALLETAS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MANUELA SAENZ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3539512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>
                          <a:effectLst/>
                        </a:rPr>
                        <a:t>BELLO HORIZONTE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QUITUMBE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072983"/>
                  </a:ext>
                </a:extLst>
              </a:tr>
              <a:tr h="6881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u="none" strike="noStrike" dirty="0">
                          <a:effectLst/>
                        </a:rPr>
                        <a:t>CRUZ DE LA VICTORIA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u="none" strike="noStrike" dirty="0">
                          <a:effectLst/>
                        </a:rPr>
                        <a:t>ADMINISTRACIÓN ZONAL ELOY ALFARO </a:t>
                      </a:r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784123"/>
                  </a:ext>
                </a:extLst>
              </a:tr>
              <a:tr h="688162">
                <a:tc gridSpan="3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POR DIA </a:t>
                      </a: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POR DIA </a:t>
                      </a: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C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821120"/>
                  </a:ext>
                </a:extLst>
              </a:tr>
            </a:tbl>
          </a:graphicData>
        </a:graphic>
      </p:graphicFrame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A4053AD4-9006-E42F-50AC-7F0070B748C4}"/>
              </a:ext>
            </a:extLst>
          </p:cNvPr>
          <p:cNvSpPr/>
          <p:nvPr/>
        </p:nvSpPr>
        <p:spPr>
          <a:xfrm>
            <a:off x="0" y="27629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LOGÍSTICA SECRETARIA DE SEGURIDAD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32440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 CuadroTexto"/>
          <p:cNvSpPr txBox="1"/>
          <p:nvPr/>
        </p:nvSpPr>
        <p:spPr>
          <a:xfrm>
            <a:off x="350875" y="854549"/>
            <a:ext cx="6742651" cy="576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  <a:defRPr/>
            </a:pPr>
            <a:r>
              <a:rPr lang="es-EC" altLang="es-EC" dirty="0"/>
              <a:t>El PMU a través de los medios tecnológicos y los delegados de cada institución monitorearán el operativo: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Policía Nacional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Ministerio de Gobierno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Secretaría de Seguridad 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Ecu 911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Cuerpo de Bomberos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Cuerpo de Agentes Metropolitanos de Control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Administración Zonal Tumbaco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Ministerio de Salud Pública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Agencia Metropolitana de Tránsito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Agencia Metropolitana de Control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Gobierno Provincial de Pichincha 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es-EC" altLang="es-EC" sz="2400" b="1" dirty="0"/>
              <a:t>EL PUESTO DE MANDO UNIFICADO SE UBICARÁ EN EL SANTUARIO DE LA VIRGEN DE EL QUINCHE  DESDE EL DÍA </a:t>
            </a:r>
            <a:r>
              <a:rPr lang="es-EC" altLang="es-EC" sz="2400" b="1" dirty="0" smtClean="0"/>
              <a:t>VIERNES </a:t>
            </a:r>
            <a:r>
              <a:rPr lang="es-EC" altLang="es-EC" sz="2400" b="1" dirty="0"/>
              <a:t>18 DE NOVIEMBRE DE 2022 HASTA EL DÍA LUNES  21 DE NOVIEMBRE DE 2022</a:t>
            </a:r>
          </a:p>
        </p:txBody>
      </p:sp>
      <p:pic>
        <p:nvPicPr>
          <p:cNvPr id="19" name="Imagen 18" descr="C:\Users\wasanchez\Desktop\FOTOGRAFIAS DE EVENTOS\PMU EL QUINCHE\49f8484a-b49e-4e09-96de-f56f502737a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97" y="3570677"/>
            <a:ext cx="3381009" cy="241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 descr="C:\Users\wasanchez\Desktop\FOTOGRAFIAS DE EVENTOS\PMU EL QUINCHE\2168f327-3343-4e31-972b-1c641e253c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11" y="820292"/>
            <a:ext cx="3423182" cy="221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97" y="5998091"/>
            <a:ext cx="4099142" cy="859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59049" y="6619204"/>
            <a:ext cx="8244484" cy="446582"/>
          </a:xfrm>
          <a:prstGeom prst="rect">
            <a:avLst/>
          </a:prstGeom>
        </p:spPr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22444E27-3AA7-1193-2D92-6ABC548BF2AC}"/>
              </a:ext>
            </a:extLst>
          </p:cNvPr>
          <p:cNvSpPr/>
          <p:nvPr/>
        </p:nvSpPr>
        <p:spPr>
          <a:xfrm>
            <a:off x="159049" y="101612"/>
            <a:ext cx="4754880" cy="7274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PUESTO DE MANDO UNIFICADO </a:t>
            </a:r>
          </a:p>
        </p:txBody>
      </p:sp>
    </p:spTree>
    <p:extLst>
      <p:ext uri="{BB962C8B-B14F-4D97-AF65-F5344CB8AC3E}">
        <p14:creationId xmlns:p14="http://schemas.microsoft.com/office/powerpoint/2010/main" val="323852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52" y="127183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81059" y="6199690"/>
            <a:ext cx="8244484" cy="4465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32857" y="2090056"/>
            <a:ext cx="8164285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4000" b="1" dirty="0">
                <a:solidFill>
                  <a:schemeClr val="accent1"/>
                </a:solidFill>
              </a:rPr>
              <a:t>PEREGRINACIÓN POR LA ROMERÍA DE LA VIRGEN DEL </a:t>
            </a:r>
            <a:r>
              <a:rPr lang="es-ES" sz="4000" b="1" dirty="0">
                <a:solidFill>
                  <a:schemeClr val="accent1"/>
                </a:solidFill>
              </a:rPr>
              <a:t>QUINCHE 2022</a:t>
            </a:r>
            <a:endParaRPr lang="es-ES" sz="40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6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45230" y="288529"/>
            <a:ext cx="444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u="sng" dirty="0">
                <a:solidFill>
                  <a:schemeClr val="accent1">
                    <a:lumMod val="50000"/>
                  </a:schemeClr>
                </a:solidFill>
              </a:rPr>
              <a:t>ACTIVIDAD: EL QUINCHE CAMINA</a:t>
            </a:r>
            <a:endParaRPr lang="es-ES" sz="24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3957" y="987156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JUEVES 17 DE NOVIEMBRE DE 2022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0564" y="14309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15H00: EUCARISTÍA EN GUAYLLABAMBA 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16H00: CAMINATA GUAYLLABAMBA – EL QUINCHE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3957" y="2608391"/>
            <a:ext cx="462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VIERNES 18 Y SÁBADO 19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80564" y="2979324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00H00: PRIMERA EUCARISTÍA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53957" y="3606190"/>
            <a:ext cx="350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DOMINGO 20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80564" y="39755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19H00: EUCARISTÍA DE VÍSPERAS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20H00: SOLEMNE PROCESIÓN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21H00: QUEMA DE FUEGOS PIROTÉCNICOS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53957" y="5083518"/>
            <a:ext cx="309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LUNES 21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80564" y="5452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10H00: EUCARISTÍA DE FIESTA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12H00: SOLEMNE PROCESIÓN</a:t>
            </a:r>
          </a:p>
        </p:txBody>
      </p:sp>
      <p:sp>
        <p:nvSpPr>
          <p:cNvPr id="14" name="object 13"/>
          <p:cNvSpPr/>
          <p:nvPr/>
        </p:nvSpPr>
        <p:spPr>
          <a:xfrm>
            <a:off x="7274513" y="2537077"/>
            <a:ext cx="1636690" cy="136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9847730" y="2662178"/>
            <a:ext cx="1189464" cy="1115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81059" y="6199690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6724948"/>
              </p:ext>
            </p:extLst>
          </p:nvPr>
        </p:nvGraphicFramePr>
        <p:xfrm>
          <a:off x="2280193" y="1059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entágono 1">
            <a:extLst>
              <a:ext uri="{FF2B5EF4-FFF2-40B4-BE49-F238E27FC236}">
                <a16:creationId xmlns:a16="http://schemas.microsoft.com/office/drawing/2014/main" xmlns="" id="{41E5B0D5-750B-C356-1D2E-387F5C821141}"/>
              </a:ext>
            </a:extLst>
          </p:cNvPr>
          <p:cNvSpPr/>
          <p:nvPr/>
        </p:nvSpPr>
        <p:spPr>
          <a:xfrm>
            <a:off x="159049" y="73722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ACTIVIDADES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chemeClr val="bg1"/>
                </a:solidFill>
              </a:rPr>
              <a:t>PRINCIPALES</a:t>
            </a:r>
            <a:endParaRPr lang="es-E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5F78E84-D22F-8361-8BF5-BC3967704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FB79C5B-388E-ABEC-4F21-90AD4BEEEE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07741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80346"/>
              </p:ext>
            </p:extLst>
          </p:nvPr>
        </p:nvGraphicFramePr>
        <p:xfrm>
          <a:off x="3631474" y="1880418"/>
          <a:ext cx="1707946" cy="39922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7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1657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SEGURIDAD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59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867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 METROPOLITANO DE TRANSITO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41615831"/>
                  </a:ext>
                </a:extLst>
              </a:tr>
              <a:tr h="572145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s-EC" sz="1100" b="1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METROPOLITANA DE CONTROL</a:t>
                      </a: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SALUD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6654008"/>
                  </a:ext>
                </a:extLst>
              </a:tr>
              <a:tr h="450238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BOMBEROS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INTENDECIA DE PICHINCHA</a:t>
                      </a:r>
                      <a:r>
                        <a:rPr lang="es-EC" sz="1100" b="1" spc="-1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5747805"/>
                  </a:ext>
                </a:extLst>
              </a:tr>
              <a:tr h="600090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POLICIA NACIONAL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3737679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836935" y="1343838"/>
            <a:ext cx="46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NUMÉRICO DE PERSONAL 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394419" y="2453333"/>
            <a:ext cx="16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435 AGENTES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4418" y="1983118"/>
            <a:ext cx="16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70 PERSONAS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370127" y="3424549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130 PERSONAS 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70126" y="4326995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80 BOMBEROS 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89AB05BA-C570-9B91-3F4F-2F82116F8C2A}"/>
              </a:ext>
            </a:extLst>
          </p:cNvPr>
          <p:cNvSpPr/>
          <p:nvPr/>
        </p:nvSpPr>
        <p:spPr>
          <a:xfrm>
            <a:off x="159049" y="275208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</a:rPr>
              <a:t>PERSONAL OPERATIVO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827156-296F-1D86-4E73-2B7F823DD7A5}"/>
              </a:ext>
            </a:extLst>
          </p:cNvPr>
          <p:cNvSpPr txBox="1"/>
          <p:nvPr/>
        </p:nvSpPr>
        <p:spPr>
          <a:xfrm>
            <a:off x="5400358" y="2926570"/>
            <a:ext cx="1475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250 AGENTES 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4FAD3AB-0EF5-B420-DF4F-572D964DE1C4}"/>
              </a:ext>
            </a:extLst>
          </p:cNvPr>
          <p:cNvSpPr txBox="1"/>
          <p:nvPr/>
        </p:nvSpPr>
        <p:spPr>
          <a:xfrm>
            <a:off x="5339420" y="3902186"/>
            <a:ext cx="205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130 PERSONAS </a:t>
            </a:r>
            <a:endParaRPr lang="es-ES" b="1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65C9BB5D-1240-E51E-B60C-476AA810525B}"/>
              </a:ext>
            </a:extLst>
          </p:cNvPr>
          <p:cNvSpPr/>
          <p:nvPr/>
        </p:nvSpPr>
        <p:spPr>
          <a:xfrm>
            <a:off x="8763038" y="2939389"/>
            <a:ext cx="1921684" cy="1429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3357F1-EE76-BC79-4A22-A1EE8A5E1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370126" y="4699626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40 PERSONAS  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394419" y="5172863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800 POLICIAS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71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89AB05BA-C570-9B91-3F4F-2F82116F8C2A}"/>
              </a:ext>
            </a:extLst>
          </p:cNvPr>
          <p:cNvSpPr/>
          <p:nvPr/>
        </p:nvSpPr>
        <p:spPr>
          <a:xfrm>
            <a:off x="159049" y="275208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LOGÍSTICA INSTITUCIONAL </a:t>
            </a:r>
            <a:endParaRPr lang="es-ES" sz="2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3357F1-EE76-BC79-4A22-A1EE8A5E1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813"/>
              </p:ext>
            </p:extLst>
          </p:nvPr>
        </p:nvGraphicFramePr>
        <p:xfrm>
          <a:off x="159049" y="1282646"/>
          <a:ext cx="4962790" cy="42296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046">
                  <a:extLst>
                    <a:ext uri="{9D8B030D-6E8A-4147-A177-3AD203B41FA5}">
                      <a16:colId xmlns:a16="http://schemas.microsoft.com/office/drawing/2014/main" xmlns="" val="2341131903"/>
                    </a:ext>
                  </a:extLst>
                </a:gridCol>
                <a:gridCol w="1918744">
                  <a:extLst>
                    <a:ext uri="{9D8B030D-6E8A-4147-A177-3AD203B41FA5}">
                      <a16:colId xmlns:a16="http://schemas.microsoft.com/office/drawing/2014/main" xmlns="" val="2092800246"/>
                    </a:ext>
                  </a:extLst>
                </a:gridCol>
              </a:tblGrid>
              <a:tr h="331601">
                <a:tc>
                  <a:txBody>
                    <a:bodyPr/>
                    <a:lstStyle/>
                    <a:p>
                      <a:r>
                        <a:rPr lang="es-EC" dirty="0"/>
                        <a:t>LOGISTICA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NUMERICO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508518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</a:rPr>
                        <a:t>BOMBEROS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987530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HELICÓPTERO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367348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MOTOS DE </a:t>
                      </a:r>
                      <a:r>
                        <a:rPr lang="es-EC" sz="1600" dirty="0" smtClean="0">
                          <a:latin typeface="+mn-lt"/>
                        </a:rPr>
                        <a:t>REACCIÓN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04421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AMBULANCIAS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758114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1" spc="5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278169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PATRULLEROS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6174888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MOTOS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34664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BUS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176675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BUSETÓN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51952443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834345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n-lt"/>
                        </a:rPr>
                        <a:t>WINCHA</a:t>
                      </a:r>
                      <a:endParaRPr lang="es-EC" sz="16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n-lt"/>
                        </a:rPr>
                        <a:t>1</a:t>
                      </a:r>
                      <a:endParaRPr lang="es-EC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520507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CANTER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59063587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09985"/>
              </p:ext>
            </p:extLst>
          </p:nvPr>
        </p:nvGraphicFramePr>
        <p:xfrm>
          <a:off x="6732035" y="968265"/>
          <a:ext cx="4962790" cy="494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046">
                  <a:extLst>
                    <a:ext uri="{9D8B030D-6E8A-4147-A177-3AD203B41FA5}">
                      <a16:colId xmlns:a16="http://schemas.microsoft.com/office/drawing/2014/main" xmlns="" val="2341131903"/>
                    </a:ext>
                  </a:extLst>
                </a:gridCol>
                <a:gridCol w="1918744">
                  <a:extLst>
                    <a:ext uri="{9D8B030D-6E8A-4147-A177-3AD203B41FA5}">
                      <a16:colId xmlns:a16="http://schemas.microsoft.com/office/drawing/2014/main" xmlns="" val="2092800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C" dirty="0"/>
                        <a:t>LOGISTICA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NUMERICO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508518"/>
                  </a:ext>
                </a:extLst>
              </a:tr>
              <a:tr h="370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AGENCIA METROPOLITANO DE TRANSITO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987530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latin typeface="+mn-lt"/>
                        </a:rPr>
                        <a:t>MOTOS DE </a:t>
                      </a:r>
                      <a:r>
                        <a:rPr lang="es-EC" sz="1600" b="0" dirty="0" smtClean="0">
                          <a:latin typeface="+mn-lt"/>
                        </a:rPr>
                        <a:t>REACCIÓN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latin typeface="+mn-lt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04421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FLECHAS DE DIRECCIONAMIENTO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123375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PANELES INFORMATIVOS VARIABLES 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758114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>
                          <a:latin typeface="+mn-lt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873661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spc="5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SECRETARIA DE</a:t>
                      </a:r>
                      <a:r>
                        <a:rPr lang="es-EC" sz="1600" b="1" spc="5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SEURIDAD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278169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UNIDADES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MOVILES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594836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MOTOROLAS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6174888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spc="5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SECRETARIA DE SALUD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530884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UNIDADES</a:t>
                      </a:r>
                      <a:r>
                        <a:rPr lang="es-EC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MOVILES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5362732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ECUA 911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066856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CAMARAS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1912047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958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>
            <a:extLst>
              <a:ext uri="{FF2B5EF4-FFF2-40B4-BE49-F238E27FC236}">
                <a16:creationId xmlns:a16="http://schemas.microsoft.com/office/drawing/2014/main" xmlns="" id="{16178181-8C61-5A34-A4BB-310B829203CF}"/>
              </a:ext>
            </a:extLst>
          </p:cNvPr>
          <p:cNvSpPr/>
          <p:nvPr/>
        </p:nvSpPr>
        <p:spPr>
          <a:xfrm>
            <a:off x="181059" y="211728"/>
            <a:ext cx="4086141" cy="6364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ÁREA DE COBERTURA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EF0B6C7-74F9-662C-0644-B60294735AF4}"/>
              </a:ext>
            </a:extLst>
          </p:cNvPr>
          <p:cNvSpPr txBox="1"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/>
          </a:p>
        </p:txBody>
      </p:sp>
      <p:grpSp>
        <p:nvGrpSpPr>
          <p:cNvPr id="6" name="object 5"/>
          <p:cNvGrpSpPr/>
          <p:nvPr/>
        </p:nvGrpSpPr>
        <p:grpSpPr>
          <a:xfrm>
            <a:off x="4461351" y="1006287"/>
            <a:ext cx="7495540" cy="5213985"/>
            <a:chOff x="184404" y="1149095"/>
            <a:chExt cx="7495540" cy="5213985"/>
          </a:xfrm>
        </p:grpSpPr>
        <p:pic>
          <p:nvPicPr>
            <p:cNvPr id="8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1149095"/>
              <a:ext cx="7495031" cy="5213604"/>
            </a:xfrm>
            <a:prstGeom prst="rect">
              <a:avLst/>
            </a:prstGeom>
          </p:spPr>
        </p:pic>
        <p:pic>
          <p:nvPicPr>
            <p:cNvPr id="10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375" y="2904744"/>
              <a:ext cx="312420" cy="400812"/>
            </a:xfrm>
            <a:prstGeom prst="rect">
              <a:avLst/>
            </a:prstGeom>
          </p:spPr>
        </p:pic>
        <p:pic>
          <p:nvPicPr>
            <p:cNvPr id="11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715" y="2930652"/>
              <a:ext cx="205739" cy="304800"/>
            </a:xfrm>
            <a:prstGeom prst="rect">
              <a:avLst/>
            </a:prstGeom>
          </p:spPr>
        </p:pic>
        <p:sp>
          <p:nvSpPr>
            <p:cNvPr id="12" name="object 9"/>
            <p:cNvSpPr/>
            <p:nvPr/>
          </p:nvSpPr>
          <p:spPr>
            <a:xfrm>
              <a:off x="4204715" y="2930652"/>
              <a:ext cx="205740" cy="304800"/>
            </a:xfrm>
            <a:custGeom>
              <a:avLst/>
              <a:gdLst/>
              <a:ahLst/>
              <a:cxnLst/>
              <a:rect l="l" t="t" r="r" b="b"/>
              <a:pathLst>
                <a:path w="205739" h="304800">
                  <a:moveTo>
                    <a:pt x="0" y="102870"/>
                  </a:moveTo>
                  <a:lnTo>
                    <a:pt x="102870" y="0"/>
                  </a:lnTo>
                  <a:lnTo>
                    <a:pt x="205739" y="102870"/>
                  </a:lnTo>
                  <a:lnTo>
                    <a:pt x="154305" y="102870"/>
                  </a:lnTo>
                  <a:lnTo>
                    <a:pt x="154305" y="304800"/>
                  </a:lnTo>
                  <a:lnTo>
                    <a:pt x="51435" y="304800"/>
                  </a:lnTo>
                  <a:lnTo>
                    <a:pt x="51435" y="102870"/>
                  </a:lnTo>
                  <a:lnTo>
                    <a:pt x="0" y="10287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0724" y="3424428"/>
              <a:ext cx="313944" cy="400812"/>
            </a:xfrm>
            <a:prstGeom prst="rect">
              <a:avLst/>
            </a:prstGeom>
          </p:spPr>
        </p:pic>
        <p:pic>
          <p:nvPicPr>
            <p:cNvPr id="1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4063" y="3450336"/>
              <a:ext cx="207263" cy="304800"/>
            </a:xfrm>
            <a:prstGeom prst="rect">
              <a:avLst/>
            </a:prstGeom>
          </p:spPr>
        </p:pic>
        <p:sp>
          <p:nvSpPr>
            <p:cNvPr id="15" name="object 12"/>
            <p:cNvSpPr/>
            <p:nvPr/>
          </p:nvSpPr>
          <p:spPr>
            <a:xfrm>
              <a:off x="5084063" y="3450336"/>
              <a:ext cx="207645" cy="304800"/>
            </a:xfrm>
            <a:custGeom>
              <a:avLst/>
              <a:gdLst/>
              <a:ahLst/>
              <a:cxnLst/>
              <a:rect l="l" t="t" r="r" b="b"/>
              <a:pathLst>
                <a:path w="207645" h="304800">
                  <a:moveTo>
                    <a:pt x="0" y="103631"/>
                  </a:moveTo>
                  <a:lnTo>
                    <a:pt x="103632" y="0"/>
                  </a:lnTo>
                  <a:lnTo>
                    <a:pt x="207263" y="103631"/>
                  </a:lnTo>
                  <a:lnTo>
                    <a:pt x="155448" y="103631"/>
                  </a:lnTo>
                  <a:lnTo>
                    <a:pt x="155448" y="304800"/>
                  </a:lnTo>
                  <a:lnTo>
                    <a:pt x="51815" y="304800"/>
                  </a:lnTo>
                  <a:lnTo>
                    <a:pt x="51815" y="103631"/>
                  </a:lnTo>
                  <a:lnTo>
                    <a:pt x="0" y="10363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4292" y="3576828"/>
              <a:ext cx="313943" cy="400812"/>
            </a:xfrm>
            <a:prstGeom prst="rect">
              <a:avLst/>
            </a:prstGeom>
          </p:spPr>
        </p:pic>
        <p:pic>
          <p:nvPicPr>
            <p:cNvPr id="17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7632" y="3602736"/>
              <a:ext cx="207263" cy="304800"/>
            </a:xfrm>
            <a:prstGeom prst="rect">
              <a:avLst/>
            </a:prstGeom>
          </p:spPr>
        </p:pic>
        <p:sp>
          <p:nvSpPr>
            <p:cNvPr id="18" name="object 15"/>
            <p:cNvSpPr/>
            <p:nvPr/>
          </p:nvSpPr>
          <p:spPr>
            <a:xfrm>
              <a:off x="5437632" y="3602736"/>
              <a:ext cx="207645" cy="304800"/>
            </a:xfrm>
            <a:custGeom>
              <a:avLst/>
              <a:gdLst/>
              <a:ahLst/>
              <a:cxnLst/>
              <a:rect l="l" t="t" r="r" b="b"/>
              <a:pathLst>
                <a:path w="207645" h="304800">
                  <a:moveTo>
                    <a:pt x="0" y="103631"/>
                  </a:moveTo>
                  <a:lnTo>
                    <a:pt x="103631" y="0"/>
                  </a:lnTo>
                  <a:lnTo>
                    <a:pt x="207263" y="103631"/>
                  </a:lnTo>
                  <a:lnTo>
                    <a:pt x="155447" y="103631"/>
                  </a:lnTo>
                  <a:lnTo>
                    <a:pt x="155447" y="304800"/>
                  </a:lnTo>
                  <a:lnTo>
                    <a:pt x="51815" y="304800"/>
                  </a:lnTo>
                  <a:lnTo>
                    <a:pt x="51815" y="103631"/>
                  </a:lnTo>
                  <a:lnTo>
                    <a:pt x="0" y="10363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512" y="3671316"/>
              <a:ext cx="313943" cy="400812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851" y="3697224"/>
              <a:ext cx="207263" cy="304800"/>
            </a:xfrm>
            <a:prstGeom prst="rect">
              <a:avLst/>
            </a:prstGeom>
          </p:spPr>
        </p:pic>
        <p:sp>
          <p:nvSpPr>
            <p:cNvPr id="21" name="object 18"/>
            <p:cNvSpPr/>
            <p:nvPr/>
          </p:nvSpPr>
          <p:spPr>
            <a:xfrm>
              <a:off x="5673851" y="3697224"/>
              <a:ext cx="207645" cy="304800"/>
            </a:xfrm>
            <a:custGeom>
              <a:avLst/>
              <a:gdLst/>
              <a:ahLst/>
              <a:cxnLst/>
              <a:rect l="l" t="t" r="r" b="b"/>
              <a:pathLst>
                <a:path w="207645" h="304800">
                  <a:moveTo>
                    <a:pt x="0" y="103631"/>
                  </a:moveTo>
                  <a:lnTo>
                    <a:pt x="103632" y="0"/>
                  </a:lnTo>
                  <a:lnTo>
                    <a:pt x="207263" y="103631"/>
                  </a:lnTo>
                  <a:lnTo>
                    <a:pt x="155448" y="103631"/>
                  </a:lnTo>
                  <a:lnTo>
                    <a:pt x="155448" y="304800"/>
                  </a:lnTo>
                  <a:lnTo>
                    <a:pt x="51815" y="304800"/>
                  </a:lnTo>
                  <a:lnTo>
                    <a:pt x="51815" y="103631"/>
                  </a:lnTo>
                  <a:lnTo>
                    <a:pt x="0" y="10363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395" y="2345436"/>
              <a:ext cx="312420" cy="400812"/>
            </a:xfrm>
            <a:prstGeom prst="rect">
              <a:avLst/>
            </a:prstGeom>
          </p:spPr>
        </p:pic>
        <p:pic>
          <p:nvPicPr>
            <p:cNvPr id="23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2736" y="2371344"/>
              <a:ext cx="205739" cy="304800"/>
            </a:xfrm>
            <a:prstGeom prst="rect">
              <a:avLst/>
            </a:prstGeom>
          </p:spPr>
        </p:pic>
        <p:sp>
          <p:nvSpPr>
            <p:cNvPr id="24" name="object 21"/>
            <p:cNvSpPr/>
            <p:nvPr/>
          </p:nvSpPr>
          <p:spPr>
            <a:xfrm>
              <a:off x="3602736" y="2371344"/>
              <a:ext cx="205740" cy="304800"/>
            </a:xfrm>
            <a:custGeom>
              <a:avLst/>
              <a:gdLst/>
              <a:ahLst/>
              <a:cxnLst/>
              <a:rect l="l" t="t" r="r" b="b"/>
              <a:pathLst>
                <a:path w="205739" h="304800">
                  <a:moveTo>
                    <a:pt x="0" y="102870"/>
                  </a:moveTo>
                  <a:lnTo>
                    <a:pt x="102869" y="0"/>
                  </a:lnTo>
                  <a:lnTo>
                    <a:pt x="205739" y="102870"/>
                  </a:lnTo>
                  <a:lnTo>
                    <a:pt x="154304" y="102870"/>
                  </a:lnTo>
                  <a:lnTo>
                    <a:pt x="154304" y="304800"/>
                  </a:lnTo>
                  <a:lnTo>
                    <a:pt x="51435" y="304800"/>
                  </a:lnTo>
                  <a:lnTo>
                    <a:pt x="51435" y="102870"/>
                  </a:lnTo>
                  <a:lnTo>
                    <a:pt x="0" y="10287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0220" y="3674364"/>
              <a:ext cx="292607" cy="399288"/>
            </a:xfrm>
            <a:prstGeom prst="rect">
              <a:avLst/>
            </a:prstGeom>
          </p:spPr>
        </p:pic>
        <p:pic>
          <p:nvPicPr>
            <p:cNvPr id="26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3559" y="3698748"/>
              <a:ext cx="185927" cy="303275"/>
            </a:xfrm>
            <a:prstGeom prst="rect">
              <a:avLst/>
            </a:prstGeom>
          </p:spPr>
        </p:pic>
        <p:sp>
          <p:nvSpPr>
            <p:cNvPr id="27" name="object 24"/>
            <p:cNvSpPr/>
            <p:nvPr/>
          </p:nvSpPr>
          <p:spPr>
            <a:xfrm>
              <a:off x="1813559" y="3698748"/>
              <a:ext cx="186055" cy="303530"/>
            </a:xfrm>
            <a:custGeom>
              <a:avLst/>
              <a:gdLst/>
              <a:ahLst/>
              <a:cxnLst/>
              <a:rect l="l" t="t" r="r" b="b"/>
              <a:pathLst>
                <a:path w="186055" h="303529">
                  <a:moveTo>
                    <a:pt x="0" y="210312"/>
                  </a:moveTo>
                  <a:lnTo>
                    <a:pt x="46481" y="210312"/>
                  </a:lnTo>
                  <a:lnTo>
                    <a:pt x="46481" y="0"/>
                  </a:lnTo>
                  <a:lnTo>
                    <a:pt x="139445" y="0"/>
                  </a:lnTo>
                  <a:lnTo>
                    <a:pt x="139445" y="210312"/>
                  </a:lnTo>
                  <a:lnTo>
                    <a:pt x="185927" y="210312"/>
                  </a:lnTo>
                  <a:lnTo>
                    <a:pt x="92963" y="303275"/>
                  </a:lnTo>
                  <a:lnTo>
                    <a:pt x="0" y="21031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511" y="3579876"/>
              <a:ext cx="292607" cy="399288"/>
            </a:xfrm>
            <a:prstGeom prst="rect">
              <a:avLst/>
            </a:prstGeom>
          </p:spPr>
        </p:pic>
        <p:pic>
          <p:nvPicPr>
            <p:cNvPr id="29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25852" y="3604260"/>
              <a:ext cx="185928" cy="303275"/>
            </a:xfrm>
            <a:prstGeom prst="rect">
              <a:avLst/>
            </a:prstGeom>
          </p:spPr>
        </p:pic>
        <p:sp>
          <p:nvSpPr>
            <p:cNvPr id="30" name="object 27"/>
            <p:cNvSpPr/>
            <p:nvPr/>
          </p:nvSpPr>
          <p:spPr>
            <a:xfrm>
              <a:off x="2625852" y="3604260"/>
              <a:ext cx="186055" cy="303530"/>
            </a:xfrm>
            <a:custGeom>
              <a:avLst/>
              <a:gdLst/>
              <a:ahLst/>
              <a:cxnLst/>
              <a:rect l="l" t="t" r="r" b="b"/>
              <a:pathLst>
                <a:path w="186055" h="303529">
                  <a:moveTo>
                    <a:pt x="0" y="210312"/>
                  </a:moveTo>
                  <a:lnTo>
                    <a:pt x="46481" y="210312"/>
                  </a:lnTo>
                  <a:lnTo>
                    <a:pt x="46481" y="0"/>
                  </a:lnTo>
                  <a:lnTo>
                    <a:pt x="139446" y="0"/>
                  </a:lnTo>
                  <a:lnTo>
                    <a:pt x="139446" y="210312"/>
                  </a:lnTo>
                  <a:lnTo>
                    <a:pt x="185928" y="210312"/>
                  </a:lnTo>
                  <a:lnTo>
                    <a:pt x="92964" y="303275"/>
                  </a:lnTo>
                  <a:lnTo>
                    <a:pt x="0" y="21031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57727" y="2970276"/>
              <a:ext cx="292608" cy="400812"/>
            </a:xfrm>
            <a:prstGeom prst="rect">
              <a:avLst/>
            </a:prstGeom>
          </p:spPr>
        </p:pic>
        <p:pic>
          <p:nvPicPr>
            <p:cNvPr id="32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1068" y="2994660"/>
              <a:ext cx="185928" cy="304800"/>
            </a:xfrm>
            <a:prstGeom prst="rect">
              <a:avLst/>
            </a:prstGeom>
          </p:spPr>
        </p:pic>
        <p:sp>
          <p:nvSpPr>
            <p:cNvPr id="33" name="object 30"/>
            <p:cNvSpPr/>
            <p:nvPr/>
          </p:nvSpPr>
          <p:spPr>
            <a:xfrm>
              <a:off x="3211068" y="2994660"/>
              <a:ext cx="186055" cy="304800"/>
            </a:xfrm>
            <a:custGeom>
              <a:avLst/>
              <a:gdLst/>
              <a:ahLst/>
              <a:cxnLst/>
              <a:rect l="l" t="t" r="r" b="b"/>
              <a:pathLst>
                <a:path w="186054" h="304800">
                  <a:moveTo>
                    <a:pt x="0" y="211835"/>
                  </a:moveTo>
                  <a:lnTo>
                    <a:pt x="46481" y="211835"/>
                  </a:lnTo>
                  <a:lnTo>
                    <a:pt x="46481" y="0"/>
                  </a:lnTo>
                  <a:lnTo>
                    <a:pt x="139445" y="0"/>
                  </a:lnTo>
                  <a:lnTo>
                    <a:pt x="139445" y="211835"/>
                  </a:lnTo>
                  <a:lnTo>
                    <a:pt x="185928" y="211835"/>
                  </a:lnTo>
                  <a:lnTo>
                    <a:pt x="92964" y="304800"/>
                  </a:lnTo>
                  <a:lnTo>
                    <a:pt x="0" y="21183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2856"/>
              </p:ext>
            </p:extLst>
          </p:nvPr>
        </p:nvGraphicFramePr>
        <p:xfrm>
          <a:off x="497541" y="1006287"/>
          <a:ext cx="3437287" cy="4937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37287">
                  <a:extLst>
                    <a:ext uri="{9D8B030D-6E8A-4147-A177-3AD203B41FA5}">
                      <a16:colId xmlns:a16="http://schemas.microsoft.com/office/drawing/2014/main" xmlns="" val="496597404"/>
                    </a:ext>
                  </a:extLst>
                </a:gridCol>
              </a:tblGrid>
              <a:tr h="417666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/>
                        <a:t>PUNTOS DE CONTROL </a:t>
                      </a:r>
                      <a:endParaRPr lang="es-EC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212883"/>
                  </a:ext>
                </a:extLst>
              </a:tr>
              <a:tr h="4477435">
                <a:tc>
                  <a:txBody>
                    <a:bodyPr/>
                    <a:lstStyle/>
                    <a:p>
                      <a:pPr algn="l"/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</a:t>
                      </a:r>
                      <a:r>
                        <a:rPr lang="es-EC" sz="1200" b="1" dirty="0"/>
                        <a:t>CALDERÓN</a:t>
                      </a:r>
                      <a:endParaRPr lang="es-EC" sz="1200" b="1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PEAJE DE OYACOTO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LA DELICIA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INTERAMBIADOR DE COLLAS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EUGENIO ESPEJO  Y LA MARICAL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PUENTE DE GUAYLLABAMBA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EUGENIO ESPEJO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REDONDEL DE GUAYLLABAMBA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MANUELA SAEN</a:t>
                      </a:r>
                      <a:r>
                        <a:rPr lang="es-EC" sz="1200" baseline="0" dirty="0"/>
                        <a:t>Z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FABRICA DE GALLETAS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QUITUMBE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BELLO HORIZONTE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ELOY ALFARO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200" baseline="0" dirty="0"/>
                        <a:t> CRUZ DE LA VICTORIA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VALLE DE LOS CHILLOS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REDONDEL DE PINTAG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NOVAPAN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Y DE OYAMBARRILLO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200" b="1" dirty="0"/>
                        <a:t>ADMINISTRACIÓN</a:t>
                      </a:r>
                      <a:r>
                        <a:rPr lang="es-EC" sz="1200" b="1" baseline="0" dirty="0"/>
                        <a:t> ZONAL TUMBACO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REDONDEL DE TABABELA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HOSPITAL DE YARUQI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Y DE CHECA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200" baseline="0" dirty="0"/>
                        <a:t>CAMPO MARIANO </a:t>
                      </a:r>
                      <a:endParaRPr lang="es-EC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138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0051" y="6259730"/>
            <a:ext cx="1192059" cy="3576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98084" y="1152658"/>
            <a:ext cx="2143197" cy="28343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1632" b="1" u="heavy" spc="-3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RUTAS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EVACUACIÓN</a:t>
            </a:r>
            <a:endParaRPr sz="1632" dirty="0">
              <a:latin typeface="Calibri"/>
              <a:cs typeface="Calibri"/>
            </a:endParaRPr>
          </a:p>
          <a:p>
            <a:pPr marL="286757" marR="282727" indent="1727" algn="ctr"/>
            <a:r>
              <a:rPr sz="1632" spc="-5" dirty="0">
                <a:latin typeface="Calibri"/>
                <a:cs typeface="Calibri"/>
              </a:rPr>
              <a:t>CALLE:</a:t>
            </a:r>
            <a:r>
              <a:rPr sz="1632" spc="5" dirty="0">
                <a:latin typeface="Calibri"/>
                <a:cs typeface="Calibri"/>
              </a:rPr>
              <a:t> </a:t>
            </a:r>
            <a:r>
              <a:rPr sz="1632" spc="-5" dirty="0">
                <a:latin typeface="Calibri"/>
                <a:cs typeface="Calibri"/>
              </a:rPr>
              <a:t>Olmedo 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5" dirty="0">
                <a:latin typeface="Calibri"/>
                <a:cs typeface="Calibri"/>
              </a:rPr>
              <a:t>CALLE:</a:t>
            </a:r>
            <a:r>
              <a:rPr sz="1632" spc="-23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Esmeraldas</a:t>
            </a:r>
            <a:endParaRPr sz="1632" dirty="0">
              <a:latin typeface="Calibri"/>
              <a:cs typeface="Calibri"/>
            </a:endParaRPr>
          </a:p>
          <a:p>
            <a:pPr algn="ctr">
              <a:spcBef>
                <a:spcPts val="1238"/>
              </a:spcBef>
            </a:pP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PUNTO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ENCUENTRO</a:t>
            </a:r>
            <a:endParaRPr sz="1632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32" spc="-14" dirty="0">
                <a:latin typeface="Calibri"/>
                <a:cs typeface="Calibri"/>
              </a:rPr>
              <a:t>Plataforma</a:t>
            </a:r>
            <a:r>
              <a:rPr sz="1632" spc="-27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ferial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dirty="0">
                <a:latin typeface="Calibri"/>
                <a:cs typeface="Calibri"/>
              </a:rPr>
              <a:t>GAD</a:t>
            </a:r>
          </a:p>
          <a:p>
            <a:pPr>
              <a:spcBef>
                <a:spcPts val="45"/>
              </a:spcBef>
            </a:pPr>
            <a:endParaRPr sz="1904" dirty="0">
              <a:latin typeface="Calibri"/>
              <a:cs typeface="Calibri"/>
            </a:endParaRPr>
          </a:p>
          <a:p>
            <a:pPr marR="33973" algn="ctr"/>
            <a:r>
              <a:rPr sz="1632" b="1" u="heavy" spc="-3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RUTAS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EVACUACIÓN</a:t>
            </a:r>
            <a:endParaRPr sz="1632" dirty="0">
              <a:latin typeface="Calibri"/>
              <a:cs typeface="Calibri"/>
            </a:endParaRPr>
          </a:p>
          <a:p>
            <a:pPr marR="35701" algn="ctr"/>
            <a:r>
              <a:rPr sz="1632" spc="-5" dirty="0">
                <a:latin typeface="Calibri"/>
                <a:cs typeface="Calibri"/>
              </a:rPr>
              <a:t>CALLE:</a:t>
            </a:r>
            <a:r>
              <a:rPr sz="1632" spc="-18" dirty="0">
                <a:latin typeface="Calibri"/>
                <a:cs typeface="Calibri"/>
              </a:rPr>
              <a:t> </a:t>
            </a:r>
            <a:r>
              <a:rPr sz="1632" spc="-5" dirty="0">
                <a:latin typeface="Calibri"/>
                <a:cs typeface="Calibri"/>
              </a:rPr>
              <a:t>Cuenca</a:t>
            </a:r>
            <a:endParaRPr sz="1632" dirty="0">
              <a:latin typeface="Calibri"/>
              <a:cs typeface="Calibri"/>
            </a:endParaRPr>
          </a:p>
          <a:p>
            <a:pPr algn="ctr">
              <a:spcBef>
                <a:spcPts val="907"/>
              </a:spcBef>
            </a:pP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PUNTOS</a:t>
            </a:r>
            <a:r>
              <a:rPr sz="1632" b="1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ENCUENTRO</a:t>
            </a:r>
            <a:endParaRPr sz="1632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32" spc="-14" dirty="0">
                <a:latin typeface="Calibri"/>
                <a:cs typeface="Calibri"/>
              </a:rPr>
              <a:t>Parque</a:t>
            </a:r>
            <a:r>
              <a:rPr sz="1632" spc="-27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central</a:t>
            </a:r>
            <a:endParaRPr sz="1632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1179" y="5610777"/>
            <a:ext cx="726107" cy="398466"/>
            <a:chOff x="1772361" y="6187440"/>
            <a:chExt cx="800735" cy="439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2361" y="6188877"/>
              <a:ext cx="800250" cy="4375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10512" y="6192012"/>
              <a:ext cx="731520" cy="376555"/>
            </a:xfrm>
            <a:custGeom>
              <a:avLst/>
              <a:gdLst/>
              <a:ahLst/>
              <a:cxnLst/>
              <a:rect l="l" t="t" r="r" b="b"/>
              <a:pathLst>
                <a:path w="731519" h="376554">
                  <a:moveTo>
                    <a:pt x="543306" y="0"/>
                  </a:moveTo>
                  <a:lnTo>
                    <a:pt x="543306" y="94106"/>
                  </a:lnTo>
                  <a:lnTo>
                    <a:pt x="0" y="94106"/>
                  </a:lnTo>
                  <a:lnTo>
                    <a:pt x="0" y="282320"/>
                  </a:lnTo>
                  <a:lnTo>
                    <a:pt x="543306" y="282320"/>
                  </a:lnTo>
                  <a:lnTo>
                    <a:pt x="543306" y="376427"/>
                  </a:lnTo>
                  <a:lnTo>
                    <a:pt x="731519" y="188213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810512" y="6192012"/>
              <a:ext cx="731520" cy="376555"/>
            </a:xfrm>
            <a:custGeom>
              <a:avLst/>
              <a:gdLst/>
              <a:ahLst/>
              <a:cxnLst/>
              <a:rect l="l" t="t" r="r" b="b"/>
              <a:pathLst>
                <a:path w="731519" h="376554">
                  <a:moveTo>
                    <a:pt x="0" y="94106"/>
                  </a:moveTo>
                  <a:lnTo>
                    <a:pt x="543306" y="94106"/>
                  </a:lnTo>
                  <a:lnTo>
                    <a:pt x="543306" y="0"/>
                  </a:lnTo>
                  <a:lnTo>
                    <a:pt x="731519" y="188213"/>
                  </a:lnTo>
                  <a:lnTo>
                    <a:pt x="543306" y="376427"/>
                  </a:lnTo>
                  <a:lnTo>
                    <a:pt x="543306" y="282320"/>
                  </a:lnTo>
                  <a:lnTo>
                    <a:pt x="0" y="282320"/>
                  </a:lnTo>
                  <a:lnTo>
                    <a:pt x="0" y="9410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9731" y="5127205"/>
            <a:ext cx="209598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heavy" spc="-3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RUTAS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EVACUACIÓN</a:t>
            </a:r>
            <a:r>
              <a:rPr sz="1632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632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7011" y="5101754"/>
            <a:ext cx="2238207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PUNTOS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ENCUENTRO</a:t>
            </a:r>
            <a:r>
              <a:rPr sz="1632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632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1715" y="5433885"/>
            <a:ext cx="899659" cy="98948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61154" y="969115"/>
            <a:ext cx="8674708" cy="4180443"/>
            <a:chOff x="496823" y="963168"/>
            <a:chExt cx="9566275" cy="46101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2850" y="2764663"/>
              <a:ext cx="3067865" cy="927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47153" y="2791206"/>
              <a:ext cx="3004820" cy="0"/>
            </a:xfrm>
            <a:custGeom>
              <a:avLst/>
              <a:gdLst/>
              <a:ahLst/>
              <a:cxnLst/>
              <a:rect l="l" t="t" r="r" b="b"/>
              <a:pathLst>
                <a:path w="3004820">
                  <a:moveTo>
                    <a:pt x="0" y="0"/>
                  </a:moveTo>
                  <a:lnTo>
                    <a:pt x="300482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3627" y="4326763"/>
              <a:ext cx="3069362" cy="927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27926" y="4353306"/>
              <a:ext cx="3004820" cy="0"/>
            </a:xfrm>
            <a:custGeom>
              <a:avLst/>
              <a:gdLst/>
              <a:ahLst/>
              <a:cxnLst/>
              <a:rect l="l" t="t" r="r" b="b"/>
              <a:pathLst>
                <a:path w="3004820">
                  <a:moveTo>
                    <a:pt x="0" y="0"/>
                  </a:moveTo>
                  <a:lnTo>
                    <a:pt x="300482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823" y="963168"/>
              <a:ext cx="6553200" cy="46101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998084" y="4171412"/>
            <a:ext cx="2280242" cy="1131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32822" algn="ctr">
              <a:spcBef>
                <a:spcPts val="91"/>
              </a:spcBef>
            </a:pPr>
            <a:r>
              <a:rPr sz="1632" b="1" u="heavy" spc="-3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RUTAS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EVACUACIÓN</a:t>
            </a:r>
            <a:endParaRPr sz="1632" dirty="0">
              <a:latin typeface="Calibri"/>
              <a:cs typeface="Calibri"/>
            </a:endParaRPr>
          </a:p>
          <a:p>
            <a:pPr marR="33397" algn="ctr"/>
            <a:r>
              <a:rPr sz="1632" spc="-5" dirty="0">
                <a:latin typeface="Calibri"/>
                <a:cs typeface="Calibri"/>
              </a:rPr>
              <a:t>CALLE:</a:t>
            </a:r>
            <a:r>
              <a:rPr sz="1632" spc="-9" dirty="0">
                <a:latin typeface="Calibri"/>
                <a:cs typeface="Calibri"/>
              </a:rPr>
              <a:t> Pichincha</a:t>
            </a:r>
            <a:endParaRPr sz="1632" dirty="0">
              <a:latin typeface="Calibri"/>
              <a:cs typeface="Calibri"/>
            </a:endParaRPr>
          </a:p>
          <a:p>
            <a:pPr marL="576" algn="ctr">
              <a:spcBef>
                <a:spcPts val="907"/>
              </a:spcBef>
            </a:pPr>
            <a:r>
              <a:rPr sz="1632" b="1" u="heavy" spc="-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PUNTOS</a:t>
            </a:r>
            <a:r>
              <a:rPr sz="1632" b="1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2" b="1" u="heavy" spc="-1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32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ENCUENTRO</a:t>
            </a:r>
            <a:endParaRPr sz="1632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32" spc="-9" dirty="0">
                <a:latin typeface="Calibri"/>
                <a:cs typeface="Calibri"/>
              </a:rPr>
              <a:t>Ruta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5" dirty="0">
                <a:latin typeface="Calibri"/>
                <a:cs typeface="Calibri"/>
              </a:rPr>
              <a:t>de</a:t>
            </a:r>
            <a:r>
              <a:rPr sz="1632" spc="-9" dirty="0">
                <a:latin typeface="Calibri"/>
                <a:cs typeface="Calibri"/>
              </a:rPr>
              <a:t> desfogue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peatonal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19" name="Pentágono 18">
            <a:extLst>
              <a:ext uri="{FF2B5EF4-FFF2-40B4-BE49-F238E27FC236}">
                <a16:creationId xmlns:a16="http://schemas.microsoft.com/office/drawing/2014/main" xmlns="" id="{A4053AD4-9006-E42F-50AC-7F0070B748C4}"/>
              </a:ext>
            </a:extLst>
          </p:cNvPr>
          <p:cNvSpPr/>
          <p:nvPr/>
        </p:nvSpPr>
        <p:spPr>
          <a:xfrm>
            <a:off x="0" y="11497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1"/>
              </a:spcBef>
            </a:pPr>
            <a:r>
              <a:rPr lang="es-EC" sz="2400" b="1" spc="-32" dirty="0">
                <a:uFill>
                  <a:solidFill>
                    <a:srgbClr val="000000"/>
                  </a:solidFill>
                </a:uFill>
                <a:cs typeface="Calibri"/>
              </a:rPr>
              <a:t>RUTAS</a:t>
            </a:r>
            <a:r>
              <a:rPr lang="es-EC" sz="2400" b="1" spc="-18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s-EC" sz="2400" b="1" dirty="0">
                <a:uFill>
                  <a:solidFill>
                    <a:srgbClr val="000000"/>
                  </a:solidFill>
                </a:uFill>
                <a:cs typeface="Calibri"/>
              </a:rPr>
              <a:t>DE</a:t>
            </a:r>
            <a:r>
              <a:rPr lang="es-EC" sz="2400" b="1" spc="-14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s-EC" sz="2400" b="1" spc="-23" dirty="0">
                <a:uFill>
                  <a:solidFill>
                    <a:srgbClr val="000000"/>
                  </a:solidFill>
                </a:uFill>
                <a:cs typeface="Calibri"/>
              </a:rPr>
              <a:t>EVACUACIÓN</a:t>
            </a:r>
            <a:endParaRPr lang="es-EC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826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753</Words>
  <Application>Microsoft Office PowerPoint</Application>
  <PresentationFormat>Panorámica</PresentationFormat>
  <Paragraphs>291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Bryan Paredes Quispe</dc:creator>
  <cp:lastModifiedBy>Irma Paulina Benavides Llerena</cp:lastModifiedBy>
  <cp:revision>43</cp:revision>
  <dcterms:created xsi:type="dcterms:W3CDTF">2022-10-12T18:17:24Z</dcterms:created>
  <dcterms:modified xsi:type="dcterms:W3CDTF">2022-11-14T21:43:49Z</dcterms:modified>
</cp:coreProperties>
</file>