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0"/>
  </p:handoutMasterIdLst>
  <p:sldIdLst>
    <p:sldId id="256" r:id="rId2"/>
    <p:sldId id="406" r:id="rId3"/>
    <p:sldId id="399" r:id="rId4"/>
    <p:sldId id="407" r:id="rId5"/>
    <p:sldId id="408" r:id="rId6"/>
    <p:sldId id="410" r:id="rId7"/>
    <p:sldId id="411" r:id="rId8"/>
    <p:sldId id="291" r:id="rId9"/>
  </p:sldIdLst>
  <p:sldSz cx="12192000" cy="6858000"/>
  <p:notesSz cx="6858000" cy="9144000"/>
  <p:defaultTextStyle>
    <a:defPPr>
      <a:defRPr lang="es-EC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B23"/>
    <a:srgbClr val="C3161B"/>
    <a:srgbClr val="B51F1F"/>
    <a:srgbClr val="4D4D4F"/>
    <a:srgbClr val="288881"/>
    <a:srgbClr val="FF7C8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3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C905E93-E7A0-4853-8781-0E046D12B68F}" type="datetimeFigureOut">
              <a:rPr lang="es-ES"/>
              <a:pPr>
                <a:defRPr/>
              </a:pPr>
              <a:t>15/11/2022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DCBBFD-C1E0-4EDA-AA42-8CE312A715B9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09364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9299DAE-1A34-2E44-B00D-456F7C171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74645" y="2550694"/>
            <a:ext cx="5168765" cy="1289787"/>
          </a:xfrm>
        </p:spPr>
        <p:txBody>
          <a:bodyPr anchor="b">
            <a:noAutofit/>
          </a:bodyPr>
          <a:lstStyle>
            <a:lvl1pPr algn="l">
              <a:defRPr sz="3000" b="1" i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00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653C9B1-A8C7-5D4D-B230-7336EACBB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24793"/>
            <a:ext cx="10515600" cy="994498"/>
          </a:xfrm>
        </p:spPr>
        <p:txBody>
          <a:bodyPr>
            <a:normAutofit/>
          </a:bodyPr>
          <a:lstStyle>
            <a:lvl1pPr algn="ctr">
              <a:defRPr sz="2500" b="1" i="0">
                <a:solidFill>
                  <a:srgbClr val="C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54227"/>
            <a:ext cx="10515600" cy="399328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8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8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80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0859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A4AA93-530F-2147-9B77-26E0D324B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0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BEAEA"/>
            </a:gs>
            <a:gs pos="50000">
              <a:srgbClr val="E4E3E3"/>
            </a:gs>
            <a:gs pos="100000">
              <a:srgbClr val="BCBBB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/>
              <a:t>Haga clic para modificar el estilo de título del patrón</a:t>
            </a:r>
            <a:endParaRPr lang="en-US" altLang="es-EC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/>
              <a:t>Editar el estilo de texto del patrón</a:t>
            </a:r>
          </a:p>
          <a:p>
            <a:pPr lvl="1"/>
            <a:r>
              <a:rPr lang="es-ES" altLang="es-EC"/>
              <a:t>Segundo nivel</a:t>
            </a:r>
          </a:p>
          <a:p>
            <a:pPr lvl="2"/>
            <a:r>
              <a:rPr lang="es-ES" altLang="es-EC"/>
              <a:t>Tercer nivel</a:t>
            </a:r>
          </a:p>
          <a:p>
            <a:pPr lvl="3"/>
            <a:r>
              <a:rPr lang="es-ES" altLang="es-EC"/>
              <a:t>Cuarto nivel</a:t>
            </a:r>
          </a:p>
          <a:p>
            <a:pPr lvl="4"/>
            <a:r>
              <a:rPr lang="es-ES" altLang="es-EC"/>
              <a:t>Quinto nivel</a:t>
            </a:r>
            <a:endParaRPr lang="en-US" altLang="es-EC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959DFA-0844-4BB3-84EF-6894BCB8C3CC}" type="datetimeFigureOut">
              <a:rPr lang="es-ES"/>
              <a:pPr>
                <a:defRPr/>
              </a:pPr>
              <a:t>15/11/2022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620DA2-8A0C-4A2A-B296-593F9171D26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40" r:id="rId2"/>
    <p:sldLayoutId id="2147483741" r:id="rId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2272A54-319C-1C4D-A12E-D279461749DF}"/>
              </a:ext>
            </a:extLst>
          </p:cNvPr>
          <p:cNvSpPr txBox="1"/>
          <p:nvPr/>
        </p:nvSpPr>
        <p:spPr>
          <a:xfrm>
            <a:off x="5331404" y="2714723"/>
            <a:ext cx="4911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solidFill>
                  <a:schemeClr val="bg1"/>
                </a:solidFill>
              </a:rPr>
              <a:t>PLAN OPERATIVO “ROMERÍA DE LA VIRGEN DE EL QUINCHE”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E23D879-421D-3332-46FB-EA9611B889DA}"/>
              </a:ext>
            </a:extLst>
          </p:cNvPr>
          <p:cNvSpPr/>
          <p:nvPr/>
        </p:nvSpPr>
        <p:spPr>
          <a:xfrm>
            <a:off x="3005848" y="4077803"/>
            <a:ext cx="8064229" cy="5311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6343CE2-865D-5FF4-8D93-C87DDE2D278D}"/>
              </a:ext>
            </a:extLst>
          </p:cNvPr>
          <p:cNvSpPr/>
          <p:nvPr/>
        </p:nvSpPr>
        <p:spPr>
          <a:xfrm>
            <a:off x="3005848" y="1398868"/>
            <a:ext cx="8064229" cy="12354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D487237-CCAF-EDAD-1034-D1D609D60752}"/>
              </a:ext>
            </a:extLst>
          </p:cNvPr>
          <p:cNvSpPr/>
          <p:nvPr/>
        </p:nvSpPr>
        <p:spPr>
          <a:xfrm>
            <a:off x="0" y="0"/>
            <a:ext cx="1332689" cy="6858000"/>
          </a:xfrm>
          <a:prstGeom prst="rect">
            <a:avLst/>
          </a:prstGeom>
          <a:solidFill>
            <a:srgbClr val="EB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CE17C8B-177C-3E76-698B-8FC53A9CB16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622861" y="3067882"/>
            <a:ext cx="2571932" cy="7222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 algn="ct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s-EC" sz="4000" b="1" dirty="0">
                <a:solidFill>
                  <a:schemeClr val="bg1"/>
                </a:solidFill>
                <a:cs typeface="Arial" charset="0"/>
              </a:rPr>
              <a:t>OBJETIVOS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F2FAED2-4058-4278-44FB-4DB20EBB5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291" y="976806"/>
            <a:ext cx="7347059" cy="461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C" alt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 GENERAL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es-EC" altLang="en-US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C" alt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Intervenir a tiempo y reducir las eventualidades que pudieran existir con las personas que decidan realizar la peregrinación sin tomar en cuenta las restricciones, con la oportuna reacción del personal disponible, material y vehículos, con el fin de salvaguardar la integridad de las personas.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s-EC" altLang="en-US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C" alt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 ESPECÍFICOS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es-EC" altLang="en-US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C" alt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Ubicar unidades del CBDMQ. en las rutas que van a ser utilizadas para acceder al santuario del Quinche, para resguardar la integridad física de los peregrinos.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es-EC" alt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C" alt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Controlar el uso correcto de mascarilla para evitar el contagio del Covid 19.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es-EC" alt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es-EC" alt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Patrullar de manera continua en las rutas establecidas hacia el santuario del Quinche según el plan para la atención de emergencias.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es-EC" altLang="en-US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C" altLang="en-US" sz="1800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DejaVu Sans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C" altLang="en-US" sz="1800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DejaVu Sans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es-EC" altLang="en-US" sz="1800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DejaVu Sans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C" altLang="en-US" sz="1800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053872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6F0B641-7C80-A16C-34EC-FF63A2578455}"/>
              </a:ext>
            </a:extLst>
          </p:cNvPr>
          <p:cNvSpPr/>
          <p:nvPr/>
        </p:nvSpPr>
        <p:spPr>
          <a:xfrm>
            <a:off x="557530" y="2911755"/>
            <a:ext cx="11169650" cy="1863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BA1ACB8-536B-CB2E-143E-3B958990B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18" y="1049559"/>
            <a:ext cx="6455917" cy="517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s-EC" sz="3600" b="1" dirty="0">
                <a:solidFill>
                  <a:srgbClr val="FF0000"/>
                </a:solidFill>
                <a:cs typeface="Arial" charset="0"/>
              </a:rPr>
              <a:t>RESPONSABILIDAD DE CB-DMQ</a:t>
            </a:r>
            <a:endParaRPr lang="es-EC" sz="4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7599FF1-2D79-1D30-CA31-E51D7769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10" y="3091426"/>
            <a:ext cx="4072363" cy="15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C" alt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1</a:t>
            </a:r>
            <a:endParaRPr lang="es-EC" alt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C" altLang="en-U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Calderón / Guayllabamba / Quinche 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s-EC" alt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C" alt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la principal ruta que toman los participantes hacia el Quinche, la cual tiene una </a:t>
            </a:r>
            <a:r>
              <a:rPr lang="es-EC" altLang="en-U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longitud aproximada de 29.2km.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C" altLang="en-US" sz="1800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DejaVu Sans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C" altLang="en-US" sz="1800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DejaVu Sans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es-EC" altLang="en-US" sz="1800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DejaVu Sans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C" altLang="en-US" sz="1800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264E139-6E78-A7CB-EC0B-8EDC48C9F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22" t="37482" r="32391" b="15731"/>
          <a:stretch/>
        </p:blipFill>
        <p:spPr>
          <a:xfrm>
            <a:off x="5646436" y="1991037"/>
            <a:ext cx="5434322" cy="3704523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9B9A9B9A-27BC-FF09-27B2-C3D3C598F03C}"/>
              </a:ext>
            </a:extLst>
          </p:cNvPr>
          <p:cNvSpPr/>
          <p:nvPr/>
        </p:nvSpPr>
        <p:spPr>
          <a:xfrm>
            <a:off x="0" y="227996"/>
            <a:ext cx="5048656" cy="790363"/>
          </a:xfrm>
          <a:prstGeom prst="rect">
            <a:avLst/>
          </a:prstGeom>
          <a:solidFill>
            <a:srgbClr val="EB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9B1FB2-E94A-EBAB-B152-45676941B81E}"/>
              </a:ext>
            </a:extLst>
          </p:cNvPr>
          <p:cNvSpPr txBox="1"/>
          <p:nvPr/>
        </p:nvSpPr>
        <p:spPr>
          <a:xfrm>
            <a:off x="429318" y="307692"/>
            <a:ext cx="4415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  <a:cs typeface="Arial" charset="0"/>
              </a:rPr>
              <a:t>RUTAS Y SECTORES DE</a:t>
            </a:r>
            <a:endParaRPr lang="es-EC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85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6F0B641-7C80-A16C-34EC-FF63A2578455}"/>
              </a:ext>
            </a:extLst>
          </p:cNvPr>
          <p:cNvSpPr/>
          <p:nvPr/>
        </p:nvSpPr>
        <p:spPr>
          <a:xfrm>
            <a:off x="557530" y="2911755"/>
            <a:ext cx="11169650" cy="1863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BA1ACB8-536B-CB2E-143E-3B958990B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18" y="1049559"/>
            <a:ext cx="6455917" cy="517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s-EC" sz="3600" b="1" dirty="0">
                <a:solidFill>
                  <a:srgbClr val="FF0000"/>
                </a:solidFill>
                <a:cs typeface="Arial" charset="0"/>
              </a:rPr>
              <a:t>RESPONSABILIDAD DE CB-DMQ</a:t>
            </a:r>
            <a:endParaRPr lang="es-EC" sz="4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7599FF1-2D79-1D30-CA31-E51D7769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10" y="3091426"/>
            <a:ext cx="4072363" cy="15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C" alt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2</a:t>
            </a:r>
            <a:endParaRPr lang="es-EC" alt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C" altLang="en-U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de Pintag / Y de Pifo / Redondel de Tababela, Yaruqui, Checa, Quinche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s-EC" altLang="en-US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C" alt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la ruta más larga de la romería, con una </a:t>
            </a:r>
            <a:r>
              <a:rPr lang="es-EC" altLang="en-U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longitud aproximada de 35.6 km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s-EC" altLang="en-US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C" altLang="en-US" sz="1800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DejaVu Sans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C" altLang="en-US" sz="1800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DejaVu Sans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es-EC" altLang="en-US" sz="1800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DejaVu Sans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C" altLang="en-US" sz="1800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B9A9B9A-27BC-FF09-27B2-C3D3C598F03C}"/>
              </a:ext>
            </a:extLst>
          </p:cNvPr>
          <p:cNvSpPr/>
          <p:nvPr/>
        </p:nvSpPr>
        <p:spPr>
          <a:xfrm>
            <a:off x="0" y="227996"/>
            <a:ext cx="5048656" cy="790363"/>
          </a:xfrm>
          <a:prstGeom prst="rect">
            <a:avLst/>
          </a:prstGeom>
          <a:solidFill>
            <a:srgbClr val="EB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9B1FB2-E94A-EBAB-B152-45676941B81E}"/>
              </a:ext>
            </a:extLst>
          </p:cNvPr>
          <p:cNvSpPr txBox="1"/>
          <p:nvPr/>
        </p:nvSpPr>
        <p:spPr>
          <a:xfrm>
            <a:off x="429318" y="307692"/>
            <a:ext cx="4415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  <a:cs typeface="Arial" charset="0"/>
              </a:rPr>
              <a:t>RUTAS Y SECTORES DE</a:t>
            </a:r>
            <a:endParaRPr lang="es-EC" sz="3600" dirty="0">
              <a:solidFill>
                <a:schemeClr val="bg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01B8451-DCA8-179D-02D5-5050106DC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91" t="15236" r="34239" b="12059"/>
          <a:stretch/>
        </p:blipFill>
        <p:spPr>
          <a:xfrm>
            <a:off x="7099715" y="1018359"/>
            <a:ext cx="4068417" cy="498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79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B6F0B641-7C80-A16C-34EC-FF63A2578455}"/>
              </a:ext>
            </a:extLst>
          </p:cNvPr>
          <p:cNvSpPr/>
          <p:nvPr/>
        </p:nvSpPr>
        <p:spPr>
          <a:xfrm>
            <a:off x="557530" y="2911755"/>
            <a:ext cx="11169650" cy="18630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BA1ACB8-536B-CB2E-143E-3B958990B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318" y="1049559"/>
            <a:ext cx="6455917" cy="517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ctr"/>
          <a:lstStyle/>
          <a:p>
            <a: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/>
            </a:pPr>
            <a:r>
              <a:rPr lang="es-EC" sz="3600" b="1" dirty="0">
                <a:solidFill>
                  <a:srgbClr val="FF0000"/>
                </a:solidFill>
                <a:cs typeface="Arial" charset="0"/>
              </a:rPr>
              <a:t>RESPONSABILIDAD DE CB-DMQ</a:t>
            </a:r>
            <a:endParaRPr lang="es-EC" sz="40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7599FF1-2D79-1D30-CA31-E51D77694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010" y="3091426"/>
            <a:ext cx="4072363" cy="15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5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C" altLang="en-US" sz="1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3</a:t>
            </a:r>
            <a:endParaRPr lang="es-EC" altLang="en-US" sz="16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C" altLang="en-U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Y de Cusubamba / La Esperanza / Quinche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s-EC" altLang="en-US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s-EC" altLang="en-US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Tiene una </a:t>
            </a:r>
            <a:r>
              <a:rPr lang="es-EC" altLang="en-US" sz="16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longitud aproximada de 8.30 km.</a:t>
            </a: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s-EC" altLang="en-US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s-EC" altLang="en-US" sz="16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C" altLang="en-US" sz="1800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DejaVu Sans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C" altLang="en-US" sz="1800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DejaVu Sans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endParaRPr lang="es-EC" altLang="en-US" sz="1800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DejaVu Sans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C" altLang="en-US" sz="1800" dirty="0">
              <a:solidFill>
                <a:srgbClr val="000000"/>
              </a:solidFill>
              <a:latin typeface="Arial" panose="020B0604020202020204" pitchFamily="34" charset="0"/>
              <a:ea typeface="DejaVu Sans"/>
              <a:cs typeface="DejaVu Sans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9B9A9B9A-27BC-FF09-27B2-C3D3C598F03C}"/>
              </a:ext>
            </a:extLst>
          </p:cNvPr>
          <p:cNvSpPr/>
          <p:nvPr/>
        </p:nvSpPr>
        <p:spPr>
          <a:xfrm>
            <a:off x="0" y="227996"/>
            <a:ext cx="5048656" cy="790363"/>
          </a:xfrm>
          <a:prstGeom prst="rect">
            <a:avLst/>
          </a:prstGeom>
          <a:solidFill>
            <a:srgbClr val="EB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9B1FB2-E94A-EBAB-B152-45676941B81E}"/>
              </a:ext>
            </a:extLst>
          </p:cNvPr>
          <p:cNvSpPr txBox="1"/>
          <p:nvPr/>
        </p:nvSpPr>
        <p:spPr>
          <a:xfrm>
            <a:off x="429318" y="307692"/>
            <a:ext cx="4415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  <a:cs typeface="Arial" charset="0"/>
              </a:rPr>
              <a:t>RUTAS Y SECTORES DE</a:t>
            </a:r>
            <a:endParaRPr lang="es-EC" sz="360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5A080F-9AC6-45F0-44D3-B16341C81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0" t="24655" r="37577" b="10340"/>
          <a:stretch/>
        </p:blipFill>
        <p:spPr>
          <a:xfrm>
            <a:off x="6769011" y="680531"/>
            <a:ext cx="4650979" cy="54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7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DB809D7-56D9-E726-E20B-EDCE2823043B}"/>
              </a:ext>
            </a:extLst>
          </p:cNvPr>
          <p:cNvSpPr/>
          <p:nvPr/>
        </p:nvSpPr>
        <p:spPr>
          <a:xfrm>
            <a:off x="0" y="403094"/>
            <a:ext cx="4737370" cy="790363"/>
          </a:xfrm>
          <a:prstGeom prst="rect">
            <a:avLst/>
          </a:prstGeom>
          <a:solidFill>
            <a:srgbClr val="EB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9765FB-5A3E-B649-8B7A-86D95F033CEC}"/>
              </a:ext>
            </a:extLst>
          </p:cNvPr>
          <p:cNvSpPr txBox="1"/>
          <p:nvPr/>
        </p:nvSpPr>
        <p:spPr>
          <a:xfrm>
            <a:off x="429318" y="482790"/>
            <a:ext cx="392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  <a:cs typeface="Arial" charset="0"/>
              </a:rPr>
              <a:t>RECURSOS DIARIOS</a:t>
            </a:r>
            <a:endParaRPr lang="es-EC" sz="3600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045F07C-6138-BC60-1E71-F62EA9275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685" y="1273153"/>
            <a:ext cx="74422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2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B01A229-38FE-09A4-5E85-5702B5662AB9}"/>
              </a:ext>
            </a:extLst>
          </p:cNvPr>
          <p:cNvSpPr/>
          <p:nvPr/>
        </p:nvSpPr>
        <p:spPr>
          <a:xfrm>
            <a:off x="0" y="403094"/>
            <a:ext cx="4737370" cy="790363"/>
          </a:xfrm>
          <a:prstGeom prst="rect">
            <a:avLst/>
          </a:prstGeom>
          <a:solidFill>
            <a:srgbClr val="EB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00BFFC1-EE12-C9E8-827D-BECA1A58690A}"/>
              </a:ext>
            </a:extLst>
          </p:cNvPr>
          <p:cNvSpPr txBox="1"/>
          <p:nvPr/>
        </p:nvSpPr>
        <p:spPr>
          <a:xfrm>
            <a:off x="429318" y="482790"/>
            <a:ext cx="3924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3600" b="1" dirty="0">
                <a:solidFill>
                  <a:schemeClr val="bg1"/>
                </a:solidFill>
                <a:cs typeface="Arial" charset="0"/>
              </a:rPr>
              <a:t>RECURSOS DIARIOS</a:t>
            </a:r>
            <a:endParaRPr lang="es-EC" sz="36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CE8920A-62DE-B5F1-236D-E2CD0F9AA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325" y="1526876"/>
            <a:ext cx="9199350" cy="438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4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PA" id="{D3963A6A-61E8-4210-84EA-086AB72CD6F0}" vid="{FA8ABE2B-2AB8-4103-8F27-FD7CBCB040F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180913 CBDMQ Mesas de Trabajo </Template>
  <TotalTime>5869</TotalTime>
  <Words>236</Words>
  <Application>Microsoft Office PowerPoint</Application>
  <PresentationFormat>Panorámica</PresentationFormat>
  <Paragraphs>45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DejaVu Sans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PUNTOS CRÍTICOS  Y ALTERNATIVAS DE SOLUCIÓN</dc:title>
  <dc:creator>falvear@bomberosquito.gob.ec</dc:creator>
  <cp:lastModifiedBy>Gabriela Astrid Terán Camacho</cp:lastModifiedBy>
  <cp:revision>392</cp:revision>
  <dcterms:created xsi:type="dcterms:W3CDTF">2018-09-13T14:45:25Z</dcterms:created>
  <dcterms:modified xsi:type="dcterms:W3CDTF">2022-11-15T18:01:30Z</dcterms:modified>
</cp:coreProperties>
</file>