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85" r:id="rId5"/>
    <p:sldId id="286" r:id="rId6"/>
    <p:sldId id="296" r:id="rId7"/>
    <p:sldId id="297" r:id="rId8"/>
    <p:sldId id="298" r:id="rId9"/>
    <p:sldId id="299" r:id="rId10"/>
    <p:sldId id="287" r:id="rId11"/>
    <p:sldId id="288" r:id="rId12"/>
    <p:sldId id="289" r:id="rId13"/>
    <p:sldId id="290" r:id="rId14"/>
    <p:sldId id="291" r:id="rId15"/>
    <p:sldId id="266" r:id="rId16"/>
    <p:sldId id="292" r:id="rId17"/>
    <p:sldId id="295" r:id="rId18"/>
    <p:sldId id="300" r:id="rId19"/>
    <p:sldId id="293" r:id="rId20"/>
    <p:sldId id="294" r:id="rId21"/>
    <p:sldId id="269" r:id="rId22"/>
    <p:sldId id="26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C3DF2-F5D9-4B3C-BFB6-29E5519CB048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4BFA37-A450-47D4-A425-5B0252E0EA70}">
      <dgm:prSet phldrT="[Texto]"/>
      <dgm:spPr/>
      <dgm:t>
        <a:bodyPr/>
        <a:lstStyle/>
        <a:p>
          <a:r>
            <a:rPr lang="es-EC" dirty="0">
              <a:cs typeface="Times New Roman" panose="02020603050405020304" pitchFamily="18" charset="0"/>
            </a:rPr>
            <a:t>Implementar un Puesto de Mando Unificado en El Quinche el cual debe coordinar con cada uno de los equipos desplegados a lo largo de la caminata. </a:t>
          </a:r>
          <a:endParaRPr lang="es-ES" dirty="0"/>
        </a:p>
      </dgm:t>
    </dgm:pt>
    <dgm:pt modelId="{FA0118F3-2573-442E-B0CE-8751FF86B04B}" type="parTrans" cxnId="{240DC4D4-E5AC-45C9-BE1D-97653565D501}">
      <dgm:prSet/>
      <dgm:spPr/>
      <dgm:t>
        <a:bodyPr/>
        <a:lstStyle/>
        <a:p>
          <a:endParaRPr lang="es-ES"/>
        </a:p>
      </dgm:t>
    </dgm:pt>
    <dgm:pt modelId="{3DF4167D-D039-425D-B92F-487882F55CE3}" type="sibTrans" cxnId="{240DC4D4-E5AC-45C9-BE1D-97653565D501}">
      <dgm:prSet/>
      <dgm:spPr/>
      <dgm:t>
        <a:bodyPr/>
        <a:lstStyle/>
        <a:p>
          <a:endParaRPr lang="es-ES"/>
        </a:p>
      </dgm:t>
    </dgm:pt>
    <dgm:pt modelId="{769AD9CE-56D9-4EA7-8C6F-93F919EC1AAB}">
      <dgm:prSet/>
      <dgm:spPr/>
      <dgm:t>
        <a:bodyPr/>
        <a:lstStyle/>
        <a:p>
          <a:r>
            <a:rPr lang="es-EC" dirty="0">
              <a:cs typeface="Times New Roman" panose="02020603050405020304" pitchFamily="18" charset="0"/>
            </a:rPr>
            <a:t>Coordinar con los equipos  de prevención y respuesta del DMQ y entidades estatales entre otras, con la finalidad de brindar un mejor servicio a los asistentes al macro evento.</a:t>
          </a:r>
        </a:p>
      </dgm:t>
    </dgm:pt>
    <dgm:pt modelId="{24F445CD-4BBB-4750-8E00-7EAE8A67F14E}" type="parTrans" cxnId="{811C12A3-A52D-47D4-B39C-24E6D2E3A598}">
      <dgm:prSet/>
      <dgm:spPr/>
      <dgm:t>
        <a:bodyPr/>
        <a:lstStyle/>
        <a:p>
          <a:endParaRPr lang="es-ES"/>
        </a:p>
      </dgm:t>
    </dgm:pt>
    <dgm:pt modelId="{47D5DFB0-2BD6-49BB-985A-56D53BBB0514}" type="sibTrans" cxnId="{811C12A3-A52D-47D4-B39C-24E6D2E3A598}">
      <dgm:prSet/>
      <dgm:spPr/>
      <dgm:t>
        <a:bodyPr/>
        <a:lstStyle/>
        <a:p>
          <a:endParaRPr lang="es-ES"/>
        </a:p>
      </dgm:t>
    </dgm:pt>
    <dgm:pt modelId="{F04D534D-4D58-42DF-9A23-BCC2F313F139}">
      <dgm:prSet/>
      <dgm:spPr/>
      <dgm:t>
        <a:bodyPr/>
        <a:lstStyle/>
        <a:p>
          <a:r>
            <a:rPr lang="es-EC" dirty="0">
              <a:cs typeface="Times New Roman" panose="02020603050405020304" pitchFamily="18" charset="0"/>
            </a:rPr>
            <a:t>Brindar el apoyo, monitoreo y respuesta durante la peregrinación  de los feligreses hacia El Quinche, implementando puestos de auxilio con personal de atención pre hospitalaria y gestores de riesgos. </a:t>
          </a:r>
        </a:p>
      </dgm:t>
    </dgm:pt>
    <dgm:pt modelId="{B7276F03-82BF-4CBD-A158-015FE35BEEF8}" type="sibTrans" cxnId="{15E126CD-4813-45E5-9415-47C48EBE6FD6}">
      <dgm:prSet/>
      <dgm:spPr/>
      <dgm:t>
        <a:bodyPr/>
        <a:lstStyle/>
        <a:p>
          <a:endParaRPr lang="es-ES"/>
        </a:p>
      </dgm:t>
    </dgm:pt>
    <dgm:pt modelId="{9B9F20D7-5C79-4BA6-839D-69FB42C60322}" type="parTrans" cxnId="{15E126CD-4813-45E5-9415-47C48EBE6FD6}">
      <dgm:prSet/>
      <dgm:spPr/>
      <dgm:t>
        <a:bodyPr/>
        <a:lstStyle/>
        <a:p>
          <a:endParaRPr lang="es-ES"/>
        </a:p>
      </dgm:t>
    </dgm:pt>
    <dgm:pt modelId="{10F4FD9F-FE38-4990-A6C4-4A0D98A54520}" type="pres">
      <dgm:prSet presAssocID="{60DC3DF2-F5D9-4B3C-BFB6-29E5519CB0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A63656-33C6-413A-8778-5974D603F676}" type="pres">
      <dgm:prSet presAssocID="{904BFA37-A450-47D4-A425-5B0252E0EA70}" presName="node" presStyleLbl="node1" presStyleIdx="0" presStyleCnt="3" custLinFactNeighborX="-1414" custLinFactNeighborY="-6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138A3-9F4E-4B45-A607-48D4FD803807}" type="pres">
      <dgm:prSet presAssocID="{3DF4167D-D039-425D-B92F-487882F55CE3}" presName="sibTrans" presStyleCnt="0"/>
      <dgm:spPr/>
    </dgm:pt>
    <dgm:pt modelId="{13D87420-6BBB-43D3-9954-F90E92919409}" type="pres">
      <dgm:prSet presAssocID="{769AD9CE-56D9-4EA7-8C6F-93F919EC1AAB}" presName="node" presStyleLbl="node1" presStyleIdx="1" presStyleCnt="3" custLinFactNeighborX="-1781" custLinFactNeighborY="-6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3624B-A3E1-4B8E-8FAE-0AC0BABBA909}" type="pres">
      <dgm:prSet presAssocID="{47D5DFB0-2BD6-49BB-985A-56D53BBB0514}" presName="sibTrans" presStyleCnt="0"/>
      <dgm:spPr/>
    </dgm:pt>
    <dgm:pt modelId="{AB20D62D-5A34-4044-AC79-78BB36E4CFB6}" type="pres">
      <dgm:prSet presAssocID="{F04D534D-4D58-42DF-9A23-BCC2F313F139}" presName="node" presStyleLbl="node1" presStyleIdx="2" presStyleCnt="3" custLinFactNeighborX="3219" custLinFactNeighborY="-16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1C12A3-A52D-47D4-B39C-24E6D2E3A598}" srcId="{60DC3DF2-F5D9-4B3C-BFB6-29E5519CB048}" destId="{769AD9CE-56D9-4EA7-8C6F-93F919EC1AAB}" srcOrd="1" destOrd="0" parTransId="{24F445CD-4BBB-4750-8E00-7EAE8A67F14E}" sibTransId="{47D5DFB0-2BD6-49BB-985A-56D53BBB0514}"/>
    <dgm:cxn modelId="{240DC4D4-E5AC-45C9-BE1D-97653565D501}" srcId="{60DC3DF2-F5D9-4B3C-BFB6-29E5519CB048}" destId="{904BFA37-A450-47D4-A425-5B0252E0EA70}" srcOrd="0" destOrd="0" parTransId="{FA0118F3-2573-442E-B0CE-8751FF86B04B}" sibTransId="{3DF4167D-D039-425D-B92F-487882F55CE3}"/>
    <dgm:cxn modelId="{E604BBFE-0885-4994-8762-24DB274E8754}" type="presOf" srcId="{769AD9CE-56D9-4EA7-8C6F-93F919EC1AAB}" destId="{13D87420-6BBB-43D3-9954-F90E92919409}" srcOrd="0" destOrd="0" presId="urn:microsoft.com/office/officeart/2005/8/layout/default"/>
    <dgm:cxn modelId="{4A2EBD74-7945-481E-BB62-F11E67537F2D}" type="presOf" srcId="{F04D534D-4D58-42DF-9A23-BCC2F313F139}" destId="{AB20D62D-5A34-4044-AC79-78BB36E4CFB6}" srcOrd="0" destOrd="0" presId="urn:microsoft.com/office/officeart/2005/8/layout/default"/>
    <dgm:cxn modelId="{15E126CD-4813-45E5-9415-47C48EBE6FD6}" srcId="{60DC3DF2-F5D9-4B3C-BFB6-29E5519CB048}" destId="{F04D534D-4D58-42DF-9A23-BCC2F313F139}" srcOrd="2" destOrd="0" parTransId="{9B9F20D7-5C79-4BA6-839D-69FB42C60322}" sibTransId="{B7276F03-82BF-4CBD-A158-015FE35BEEF8}"/>
    <dgm:cxn modelId="{18B6C250-4D3C-4390-8F43-00891B29BC3E}" type="presOf" srcId="{904BFA37-A450-47D4-A425-5B0252E0EA70}" destId="{D4A63656-33C6-413A-8778-5974D603F676}" srcOrd="0" destOrd="0" presId="urn:microsoft.com/office/officeart/2005/8/layout/default"/>
    <dgm:cxn modelId="{CEF898B4-8294-47EC-9665-A3B0E0474CE0}" type="presOf" srcId="{60DC3DF2-F5D9-4B3C-BFB6-29E5519CB048}" destId="{10F4FD9F-FE38-4990-A6C4-4A0D98A54520}" srcOrd="0" destOrd="0" presId="urn:microsoft.com/office/officeart/2005/8/layout/default"/>
    <dgm:cxn modelId="{C5450CAD-6D30-442C-B3BF-DCDD674F9A99}" type="presParOf" srcId="{10F4FD9F-FE38-4990-A6C4-4A0D98A54520}" destId="{D4A63656-33C6-413A-8778-5974D603F676}" srcOrd="0" destOrd="0" presId="urn:microsoft.com/office/officeart/2005/8/layout/default"/>
    <dgm:cxn modelId="{D1A50300-E7D8-4BB4-ABEF-4EBD7EAFA09A}" type="presParOf" srcId="{10F4FD9F-FE38-4990-A6C4-4A0D98A54520}" destId="{5B7138A3-9F4E-4B45-A607-48D4FD803807}" srcOrd="1" destOrd="0" presId="urn:microsoft.com/office/officeart/2005/8/layout/default"/>
    <dgm:cxn modelId="{827CACEB-E79E-4E63-9464-2D38F995FBD5}" type="presParOf" srcId="{10F4FD9F-FE38-4990-A6C4-4A0D98A54520}" destId="{13D87420-6BBB-43D3-9954-F90E92919409}" srcOrd="2" destOrd="0" presId="urn:microsoft.com/office/officeart/2005/8/layout/default"/>
    <dgm:cxn modelId="{52B7E934-255D-4221-8787-8BAA7906895E}" type="presParOf" srcId="{10F4FD9F-FE38-4990-A6C4-4A0D98A54520}" destId="{55F3624B-A3E1-4B8E-8FAE-0AC0BABBA909}" srcOrd="3" destOrd="0" presId="urn:microsoft.com/office/officeart/2005/8/layout/default"/>
    <dgm:cxn modelId="{B48C420A-15E8-412E-AE24-955A6E30BB57}" type="presParOf" srcId="{10F4FD9F-FE38-4990-A6C4-4A0D98A54520}" destId="{AB20D62D-5A34-4044-AC79-78BB36E4CFB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3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8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9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4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51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51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88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46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79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18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43B1-396F-40AC-B674-7887547ACF76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F5FD-26EA-4658-B0C9-F8E52D96CF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159049" y="374193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OPERATIVOS DE CONTROL EN ESPECTÁCULOS PÚBLICOS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5758" y="1672046"/>
            <a:ext cx="7863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/>
              <a:t>ESTADIO OLÍMPICO </a:t>
            </a:r>
            <a:r>
              <a:rPr lang="es-EC" sz="2200" b="1" dirty="0" smtClean="0"/>
              <a:t>ATAHUALPA – ESPECTÁCULOS PÚBLICOS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77843"/>
              </p:ext>
            </p:extLst>
          </p:nvPr>
        </p:nvGraphicFramePr>
        <p:xfrm>
          <a:off x="2014429" y="2443963"/>
          <a:ext cx="8128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836560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69519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EVENTO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AFORO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85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CARLOS VIVES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18.382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94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DADDY YANKE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29.618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20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MARK</a:t>
                      </a:r>
                      <a:r>
                        <a:rPr lang="es-EC" baseline="0" dirty="0"/>
                        <a:t> ANTHONY Y MALUMA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28.969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44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RICARDO ARJONA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29.448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54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WISIN Y YANDEL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33.312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67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BAD BUNNY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30.771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428082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4F78357-CFB6-00B5-3BDB-528EC5E25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159049" y="353154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PLAN OPERATIVO ESTADIO OLÍMPICO ATAHUALPA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6213" y="1589930"/>
            <a:ext cx="333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INSTITUCIONES PARTICIPANTES DEL DMQ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96967"/>
              </p:ext>
            </p:extLst>
          </p:nvPr>
        </p:nvGraphicFramePr>
        <p:xfrm>
          <a:off x="366102" y="2212972"/>
          <a:ext cx="3938288" cy="4221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9144">
                  <a:extLst>
                    <a:ext uri="{9D8B030D-6E8A-4147-A177-3AD203B41FA5}">
                      <a16:colId xmlns:a16="http://schemas.microsoft.com/office/drawing/2014/main" xmlns="" val="83656080"/>
                    </a:ext>
                  </a:extLst>
                </a:gridCol>
                <a:gridCol w="1969144">
                  <a:extLst>
                    <a:ext uri="{9D8B030D-6E8A-4147-A177-3AD203B41FA5}">
                      <a16:colId xmlns:a16="http://schemas.microsoft.com/office/drawing/2014/main" xmlns="" val="269519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/>
                        <a:t>INSTITUCIONES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NUMERICO</a:t>
                      </a:r>
                      <a:r>
                        <a:rPr lang="es-EC" b="0" baseline="0" dirty="0"/>
                        <a:t> </a:t>
                      </a:r>
                      <a:endParaRPr lang="es-EC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85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SECRETARIA GENERAL </a:t>
                      </a:r>
                      <a:r>
                        <a:rPr lang="es-EC" dirty="0"/>
                        <a:t>DE </a:t>
                      </a:r>
                      <a:r>
                        <a:rPr lang="es-EC" dirty="0" smtClean="0"/>
                        <a:t>SEGURIDAD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94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AMC</a:t>
                      </a:r>
                      <a:r>
                        <a:rPr lang="es-EC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</a:t>
                      </a:r>
                      <a:r>
                        <a:rPr lang="es-EC" dirty="0" smtClean="0"/>
                        <a:t>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20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AMT</a:t>
                      </a:r>
                      <a:r>
                        <a:rPr lang="es-EC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44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CUERPO DE BOMBEROS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58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SECRETARIA</a:t>
                      </a:r>
                      <a:r>
                        <a:rPr lang="es-EC" baseline="0" dirty="0"/>
                        <a:t> DE CULTURA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685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CUERPO</a:t>
                      </a:r>
                      <a:r>
                        <a:rPr lang="es-EC" baseline="0" dirty="0"/>
                        <a:t> DE AGENTES </a:t>
                      </a:r>
                      <a:endParaRPr lang="es-EC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100 – 2 DRONES – PUNTO DE</a:t>
                      </a:r>
                      <a:r>
                        <a:rPr lang="es-EC" baseline="0" dirty="0" smtClean="0"/>
                        <a:t> CONTROL MÓVIL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545807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553" t="16875" r="9106" b="5625"/>
          <a:stretch/>
        </p:blipFill>
        <p:spPr>
          <a:xfrm>
            <a:off x="7990903" y="2184630"/>
            <a:ext cx="4091229" cy="351134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54267" y="1712056"/>
            <a:ext cx="412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MAPA DE EVACUACIÓN Y RECURSOS </a:t>
            </a:r>
            <a:endParaRPr lang="es-EC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7" y="2212972"/>
            <a:ext cx="3270528" cy="351134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38828" y="1675916"/>
            <a:ext cx="412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CIERRES VIALES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6A90736-C0F1-AFF4-DBAD-316AC6D198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159049" y="306824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OPERATIVOS DE CONTROL EN ESPECTÁCULOS PÚBLICOS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5759" y="1672046"/>
            <a:ext cx="7628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/>
              <a:t>COLISEO GENERAL </a:t>
            </a:r>
            <a:r>
              <a:rPr lang="es-EC" sz="2200" b="1" dirty="0" smtClean="0"/>
              <a:t>RUMIÑAHUI - </a:t>
            </a:r>
            <a:r>
              <a:rPr lang="es-EC" sz="2200" b="1" dirty="0"/>
              <a:t>ESPECTÁCULOS PÚBLICOS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  <a:p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22496"/>
              </p:ext>
            </p:extLst>
          </p:nvPr>
        </p:nvGraphicFramePr>
        <p:xfrm>
          <a:off x="2014429" y="2443963"/>
          <a:ext cx="8128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836560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69519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EVENTO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AFORO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85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KAROL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8.892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94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ANDRES</a:t>
                      </a:r>
                      <a:r>
                        <a:rPr lang="es-EC" baseline="0" dirty="0" smtClean="0"/>
                        <a:t> CEPEDA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6.562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20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RICARDO</a:t>
                      </a:r>
                      <a:r>
                        <a:rPr lang="es-EC" baseline="0" dirty="0" smtClean="0"/>
                        <a:t> MONTANER </a:t>
                      </a:r>
                      <a:endParaRPr lang="es-EC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10.689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44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SEBASTIAN YATRA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9.523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54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CUANDO LOS ACORDEONES LLORAN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10.894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67926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7B3BCE1-ADEA-D8D8-98F7-3728ED775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159049" y="390135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2400" dirty="0"/>
          </a:p>
          <a:p>
            <a:pPr algn="ctr"/>
            <a:r>
              <a:rPr lang="es-EC" sz="2400" dirty="0"/>
              <a:t>PLAN OPERATIVO COLISEO GENERAL RUMIÑAHUI</a:t>
            </a:r>
          </a:p>
          <a:p>
            <a:endParaRPr lang="es-EC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36213" y="1589930"/>
            <a:ext cx="333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INSTITUCIONES PARTICIPANTES DEL DMQ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31601"/>
              </p:ext>
            </p:extLst>
          </p:nvPr>
        </p:nvGraphicFramePr>
        <p:xfrm>
          <a:off x="366100" y="2212972"/>
          <a:ext cx="3536724" cy="3988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8362">
                  <a:extLst>
                    <a:ext uri="{9D8B030D-6E8A-4147-A177-3AD203B41FA5}">
                      <a16:colId xmlns:a16="http://schemas.microsoft.com/office/drawing/2014/main" xmlns="" val="83656080"/>
                    </a:ext>
                  </a:extLst>
                </a:gridCol>
                <a:gridCol w="1768362">
                  <a:extLst>
                    <a:ext uri="{9D8B030D-6E8A-4147-A177-3AD203B41FA5}">
                      <a16:colId xmlns:a16="http://schemas.microsoft.com/office/drawing/2014/main" xmlns="" val="269519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/>
                        <a:t>INSTITUCIONES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NUMERICO</a:t>
                      </a:r>
                      <a:r>
                        <a:rPr lang="es-EC" b="0" baseline="0" dirty="0"/>
                        <a:t> </a:t>
                      </a:r>
                      <a:endParaRPr lang="es-EC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851002"/>
                  </a:ext>
                </a:extLst>
              </a:tr>
              <a:tr h="956222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SECRETARIA GENERAL </a:t>
                      </a:r>
                      <a:r>
                        <a:rPr lang="es-EC" dirty="0"/>
                        <a:t>DE SEGURIDAD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94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AMC</a:t>
                      </a:r>
                      <a:r>
                        <a:rPr lang="es-EC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20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AMT</a:t>
                      </a:r>
                      <a:r>
                        <a:rPr lang="es-EC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25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44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CUERPO DE BOMBEROS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58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SECRETARIA</a:t>
                      </a:r>
                      <a:r>
                        <a:rPr lang="es-EC" baseline="0" dirty="0"/>
                        <a:t> DE CULTURA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685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CUERPO</a:t>
                      </a:r>
                      <a:r>
                        <a:rPr lang="es-EC" baseline="0" dirty="0"/>
                        <a:t> DE AGENTES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25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545807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954267" y="1712056"/>
            <a:ext cx="412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MAPA DE EVACUACIÓN Y RECURSOS </a:t>
            </a:r>
            <a:endParaRPr lang="es-EC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038828" y="1675916"/>
            <a:ext cx="412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CIERRES VIALES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3EE54E7-C373-412F-E04A-885CB6ADD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74" y="2212972"/>
            <a:ext cx="3693419" cy="31962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FE53C22-C847-DAD2-0304-C62202022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54" y="2306893"/>
            <a:ext cx="4217090" cy="30793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1DC7A8E-6125-603D-8D75-AA312B752E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1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81059" y="6199690"/>
            <a:ext cx="8244484" cy="4465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32857" y="2090056"/>
            <a:ext cx="8164285" cy="13234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4000" b="1" dirty="0">
                <a:solidFill>
                  <a:schemeClr val="accent1"/>
                </a:solidFill>
              </a:rPr>
              <a:t>PEREGRINACIÓN POR </a:t>
            </a:r>
            <a:r>
              <a:rPr lang="es-EC" sz="4000" b="1" dirty="0" smtClean="0">
                <a:solidFill>
                  <a:schemeClr val="accent1"/>
                </a:solidFill>
              </a:rPr>
              <a:t>LA ROMERÍA DE LA </a:t>
            </a:r>
            <a:r>
              <a:rPr lang="es-EC" sz="4000" b="1" dirty="0">
                <a:solidFill>
                  <a:schemeClr val="accent1"/>
                </a:solidFill>
              </a:rPr>
              <a:t>VIRGEN DEL </a:t>
            </a:r>
            <a:r>
              <a:rPr lang="es-ES" sz="4000" b="1" dirty="0">
                <a:solidFill>
                  <a:schemeClr val="accent1"/>
                </a:solidFill>
              </a:rPr>
              <a:t>QUINCHE 2022</a:t>
            </a:r>
            <a:endParaRPr lang="es-ES" sz="40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6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45230" y="288529"/>
            <a:ext cx="4447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u="sng" dirty="0">
                <a:solidFill>
                  <a:schemeClr val="accent1">
                    <a:lumMod val="50000"/>
                  </a:schemeClr>
                </a:solidFill>
              </a:rPr>
              <a:t>ACTIVIDAD: EL QUINCHE CAMINA</a:t>
            </a:r>
            <a:endParaRPr lang="es-ES" sz="24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3957" y="987156"/>
            <a:ext cx="401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JUEVES 17 DE NOVIEMBRE DE 2022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0564" y="14309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15H00: EUCARISTÍA EN GUAYLLABAMBA 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16H00: CAMINATA GUAYLLABAMBA – EL QUINCHE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53957" y="2608391"/>
            <a:ext cx="462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VIERNES 18 Y SÁBADO 19 DE NOVIEMBRE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80564" y="2979324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00H00: PRIMERA EUCARISTÍA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53957" y="3606190"/>
            <a:ext cx="350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DOMINGO 20 DE NOVIEMBRE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80564" y="39755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19H00: EUCARISTÍA DE VÍSPERAS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20H00: SOLEMNE PROCESIÓN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21H00: QUEMA DE FUEGOS PIROTÉCNICOS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53957" y="5083518"/>
            <a:ext cx="309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DÍA: LUNES 21 DE NOVIEMBRE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80564" y="54528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10H00: EUCARISTÍA DE FIESTA</a:t>
            </a:r>
          </a:p>
          <a:p>
            <a:pPr>
              <a:buFont typeface="Wingdings" pitchFamily="2" charset="2"/>
              <a:buChar char="Ø"/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12H00: SOLEMNE PROCESIÓN</a:t>
            </a:r>
          </a:p>
        </p:txBody>
      </p:sp>
      <p:sp>
        <p:nvSpPr>
          <p:cNvPr id="14" name="object 13"/>
          <p:cNvSpPr/>
          <p:nvPr/>
        </p:nvSpPr>
        <p:spPr>
          <a:xfrm>
            <a:off x="7274513" y="2537077"/>
            <a:ext cx="1636690" cy="136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9847730" y="2662178"/>
            <a:ext cx="1189464" cy="1115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181059" y="6199690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8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6724948"/>
              </p:ext>
            </p:extLst>
          </p:nvPr>
        </p:nvGraphicFramePr>
        <p:xfrm>
          <a:off x="2280193" y="1059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entágono 1">
            <a:extLst>
              <a:ext uri="{FF2B5EF4-FFF2-40B4-BE49-F238E27FC236}">
                <a16:creationId xmlns:a16="http://schemas.microsoft.com/office/drawing/2014/main" xmlns="" id="{41E5B0D5-750B-C356-1D2E-387F5C821141}"/>
              </a:ext>
            </a:extLst>
          </p:cNvPr>
          <p:cNvSpPr/>
          <p:nvPr/>
        </p:nvSpPr>
        <p:spPr>
          <a:xfrm>
            <a:off x="159049" y="73722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ACTIVIDADES</a:t>
            </a:r>
            <a:r>
              <a:rPr lang="es-ES" sz="2400" b="1" dirty="0"/>
              <a:t> </a:t>
            </a:r>
            <a:r>
              <a:rPr lang="es-ES" sz="2400" b="1" dirty="0">
                <a:solidFill>
                  <a:schemeClr val="bg1"/>
                </a:solidFill>
              </a:rPr>
              <a:t>PRINCIPALES</a:t>
            </a:r>
            <a:endParaRPr lang="es-E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5F78E84-D22F-8361-8BF5-BC3967704C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FB79C5B-388E-ABEC-4F21-90AD4BEEEE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07741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6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3760"/>
              </p:ext>
            </p:extLst>
          </p:nvPr>
        </p:nvGraphicFramePr>
        <p:xfrm>
          <a:off x="3223162" y="1880418"/>
          <a:ext cx="2116258" cy="37960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6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1657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SEGURIDAD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959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AGENTES METROPOLITANO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867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AGENCIA METROPOLITANO DE TRANSITO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41615831"/>
                  </a:ext>
                </a:extLst>
              </a:tr>
              <a:tr h="572145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AGENCIA</a:t>
                      </a:r>
                      <a:r>
                        <a:rPr lang="es-EC" sz="1100" b="1" spc="5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METROPOLITANA DE CONTROL</a:t>
                      </a: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SALUD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66654008"/>
                  </a:ext>
                </a:extLst>
              </a:tr>
              <a:tr h="450238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BOMBEROS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INTENDECIA DE PICHINCHA</a:t>
                      </a:r>
                      <a:r>
                        <a:rPr lang="es-EC" sz="1100" b="1" spc="-1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45747805"/>
                  </a:ext>
                </a:extLst>
              </a:tr>
              <a:tr h="600090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POLICIA NACIONAL </a:t>
                      </a: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3737679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836935" y="1343838"/>
            <a:ext cx="468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NUMÉRICO DE PERSONAL </a:t>
            </a:r>
            <a:endParaRPr lang="es-ES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394419" y="2453333"/>
            <a:ext cx="16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435 AGENTES 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394418" y="1983118"/>
            <a:ext cx="16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70 PERSONAS 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370127" y="3424549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130 PERSONAS 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70126" y="4326995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80 BOMBEROS </a:t>
            </a:r>
            <a:endParaRPr lang="es-E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16" name="Pentágono 15">
            <a:extLst>
              <a:ext uri="{FF2B5EF4-FFF2-40B4-BE49-F238E27FC236}">
                <a16:creationId xmlns:a16="http://schemas.microsoft.com/office/drawing/2014/main" xmlns="" id="{89AB05BA-C570-9B91-3F4F-2F82116F8C2A}"/>
              </a:ext>
            </a:extLst>
          </p:cNvPr>
          <p:cNvSpPr/>
          <p:nvPr/>
        </p:nvSpPr>
        <p:spPr>
          <a:xfrm>
            <a:off x="159049" y="275208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bg1"/>
                </a:solidFill>
              </a:rPr>
              <a:t>PERSONAL OPERATIVO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B827156-296F-1D86-4E73-2B7F823DD7A5}"/>
              </a:ext>
            </a:extLst>
          </p:cNvPr>
          <p:cNvSpPr txBox="1"/>
          <p:nvPr/>
        </p:nvSpPr>
        <p:spPr>
          <a:xfrm>
            <a:off x="5400358" y="2926570"/>
            <a:ext cx="1475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250 AGENTES </a:t>
            </a:r>
            <a:endParaRPr 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4FAD3AB-0EF5-B420-DF4F-572D964DE1C4}"/>
              </a:ext>
            </a:extLst>
          </p:cNvPr>
          <p:cNvSpPr txBox="1"/>
          <p:nvPr/>
        </p:nvSpPr>
        <p:spPr>
          <a:xfrm>
            <a:off x="5339420" y="3902186"/>
            <a:ext cx="205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130 PERSONAS </a:t>
            </a:r>
            <a:endParaRPr lang="es-ES" b="1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65C9BB5D-1240-E51E-B60C-476AA810525B}"/>
              </a:ext>
            </a:extLst>
          </p:cNvPr>
          <p:cNvSpPr/>
          <p:nvPr/>
        </p:nvSpPr>
        <p:spPr>
          <a:xfrm>
            <a:off x="8763038" y="2939389"/>
            <a:ext cx="1921684" cy="1429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E3357F1-EE76-BC79-4A22-A1EE8A5E1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370126" y="4699626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4</a:t>
            </a:r>
            <a:r>
              <a:rPr lang="es-EC" b="1" dirty="0" smtClean="0"/>
              <a:t>0 PERSONAS  </a:t>
            </a:r>
            <a:endParaRPr lang="es-E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394419" y="5172863"/>
            <a:ext cx="174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800 POLICIAS 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71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16" name="Pentágono 15">
            <a:extLst>
              <a:ext uri="{FF2B5EF4-FFF2-40B4-BE49-F238E27FC236}">
                <a16:creationId xmlns:a16="http://schemas.microsoft.com/office/drawing/2014/main" xmlns="" id="{89AB05BA-C570-9B91-3F4F-2F82116F8C2A}"/>
              </a:ext>
            </a:extLst>
          </p:cNvPr>
          <p:cNvSpPr/>
          <p:nvPr/>
        </p:nvSpPr>
        <p:spPr>
          <a:xfrm>
            <a:off x="159049" y="275208"/>
            <a:ext cx="6476882" cy="12531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/>
              <a:t>LOGÍSTICA </a:t>
            </a:r>
            <a:r>
              <a:rPr lang="es-EC" sz="2400" dirty="0" smtClean="0"/>
              <a:t>INSTITUCIONAL PARA ESPECTÁCULOS PÚBLICOS Y LA PEREGRINACIÓN  POR LA ROMERÍA DEL QUINCHE</a:t>
            </a:r>
            <a:endParaRPr lang="es-ES" sz="24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E3357F1-EE76-BC79-4A22-A1EE8A5E1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91660"/>
              </p:ext>
            </p:extLst>
          </p:nvPr>
        </p:nvGraphicFramePr>
        <p:xfrm>
          <a:off x="283736" y="1763409"/>
          <a:ext cx="4962790" cy="42296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4046">
                  <a:extLst>
                    <a:ext uri="{9D8B030D-6E8A-4147-A177-3AD203B41FA5}">
                      <a16:colId xmlns:a16="http://schemas.microsoft.com/office/drawing/2014/main" xmlns="" val="2341131903"/>
                    </a:ext>
                  </a:extLst>
                </a:gridCol>
                <a:gridCol w="1918744">
                  <a:extLst>
                    <a:ext uri="{9D8B030D-6E8A-4147-A177-3AD203B41FA5}">
                      <a16:colId xmlns:a16="http://schemas.microsoft.com/office/drawing/2014/main" xmlns="" val="2092800246"/>
                    </a:ext>
                  </a:extLst>
                </a:gridCol>
              </a:tblGrid>
              <a:tr h="331601">
                <a:tc>
                  <a:txBody>
                    <a:bodyPr/>
                    <a:lstStyle/>
                    <a:p>
                      <a:r>
                        <a:rPr lang="es-EC" dirty="0" smtClean="0"/>
                        <a:t>LOGISTICA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NUMERICO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9508518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latin typeface="+mn-lt"/>
                        </a:rPr>
                        <a:t>BOMBEROS </a:t>
                      </a:r>
                      <a:endParaRPr lang="es-EC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987530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+mn-lt"/>
                        </a:rPr>
                        <a:t>HELICÓPTERO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+mn-lt"/>
                        </a:rPr>
                        <a:t>1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3673482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+mn-lt"/>
                        </a:rPr>
                        <a:t>MOTOS DE REACCIÓN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+mn-lt"/>
                        </a:rPr>
                        <a:t>30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044212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+mn-lt"/>
                        </a:rPr>
                        <a:t>AMBULANCIAS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+mn-lt"/>
                        </a:rPr>
                        <a:t>2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758114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1" spc="5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1" spc="5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CUERPO DE AGENTES METROPOLITANO 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278169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PATRULLEROS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6174888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MOTOS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034664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BUS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61766757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BUSETON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51952443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CMC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58343457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+mn-lt"/>
                        </a:rPr>
                        <a:t>WINCHA</a:t>
                      </a:r>
                      <a:endParaRPr lang="es-EC" sz="16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+mn-lt"/>
                        </a:rPr>
                        <a:t>1</a:t>
                      </a:r>
                      <a:endParaRPr lang="es-EC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520507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CANTER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59063587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58739"/>
              </p:ext>
            </p:extLst>
          </p:nvPr>
        </p:nvGraphicFramePr>
        <p:xfrm>
          <a:off x="6732035" y="719345"/>
          <a:ext cx="4962790" cy="494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4046">
                  <a:extLst>
                    <a:ext uri="{9D8B030D-6E8A-4147-A177-3AD203B41FA5}">
                      <a16:colId xmlns:a16="http://schemas.microsoft.com/office/drawing/2014/main" xmlns="" val="2341131903"/>
                    </a:ext>
                  </a:extLst>
                </a:gridCol>
                <a:gridCol w="1918744">
                  <a:extLst>
                    <a:ext uri="{9D8B030D-6E8A-4147-A177-3AD203B41FA5}">
                      <a16:colId xmlns:a16="http://schemas.microsoft.com/office/drawing/2014/main" xmlns="" val="20928002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C" dirty="0" smtClean="0"/>
                        <a:t>LOGISTICA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NUMERICO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9508518"/>
                  </a:ext>
                </a:extLst>
              </a:tr>
              <a:tr h="3708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AGENCIA METROPOLITANO DE TRÁNSITO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987530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n-lt"/>
                        </a:rPr>
                        <a:t>MOTOS DE REACCIÓN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n-lt"/>
                        </a:rPr>
                        <a:t>200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044212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FLECHAS DE DIRECCIONAMIENTO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n-lt"/>
                        </a:rPr>
                        <a:t>5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123375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PANELES INFORMATIVOS VARIABLES 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n-lt"/>
                        </a:rPr>
                        <a:t>13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758114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CONOS </a:t>
                      </a:r>
                      <a:endParaRPr lang="es-EC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0" dirty="0" smtClean="0">
                          <a:latin typeface="+mn-lt"/>
                        </a:rPr>
                        <a:t>1000</a:t>
                      </a:r>
                      <a:endParaRPr lang="es-EC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873661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0" spc="5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1" spc="5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SECRETARIA DE</a:t>
                      </a:r>
                      <a:r>
                        <a:rPr lang="es-EC" sz="1600" b="1" spc="5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SEGURIDAD 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278169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UNIDADES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MOVILES - CEMACOM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4594836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RADIOS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MOTOROLAS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6174888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600" b="0" spc="5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600" b="1" spc="5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SECRETARIA DE SALUD </a:t>
                      </a:r>
                      <a:endParaRPr lang="es-EC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5308847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UNIDADES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MOVILES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15362732"/>
                  </a:ext>
                </a:extLst>
              </a:tr>
              <a:tr h="3074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ECU 911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1066856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CÁMARAS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1912047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7958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0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71639"/>
              </p:ext>
            </p:extLst>
          </p:nvPr>
        </p:nvGraphicFramePr>
        <p:xfrm>
          <a:off x="398696" y="1085106"/>
          <a:ext cx="11394607" cy="49733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1659">
                  <a:extLst>
                    <a:ext uri="{9D8B030D-6E8A-4147-A177-3AD203B41FA5}">
                      <a16:colId xmlns:a16="http://schemas.microsoft.com/office/drawing/2014/main" xmlns="" val="2978894136"/>
                    </a:ext>
                  </a:extLst>
                </a:gridCol>
                <a:gridCol w="2822865">
                  <a:extLst>
                    <a:ext uri="{9D8B030D-6E8A-4147-A177-3AD203B41FA5}">
                      <a16:colId xmlns:a16="http://schemas.microsoft.com/office/drawing/2014/main" xmlns="" val="1181431719"/>
                    </a:ext>
                  </a:extLst>
                </a:gridCol>
                <a:gridCol w="4290083">
                  <a:extLst>
                    <a:ext uri="{9D8B030D-6E8A-4147-A177-3AD203B41FA5}">
                      <a16:colId xmlns:a16="http://schemas.microsoft.com/office/drawing/2014/main" xmlns="" val="544695548"/>
                    </a:ext>
                  </a:extLst>
                </a:gridCol>
              </a:tblGrid>
              <a:tr h="560765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/>
                        <a:t>FECHA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/>
                        <a:t>HORA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/>
                        <a:t>PUNTOS DE CONTROL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428136"/>
                  </a:ext>
                </a:extLst>
              </a:tr>
              <a:tr h="4412577">
                <a:tc>
                  <a:txBody>
                    <a:bodyPr/>
                    <a:lstStyle/>
                    <a:p>
                      <a:pPr algn="ctr"/>
                      <a:endParaRPr lang="es-EC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C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VIENRES 18 A LUNES  21 DE NOVIEMBRE DE 2022</a:t>
                      </a:r>
                      <a:endParaRPr lang="es-EC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17H00 - 05H00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ZONAL </a:t>
                      </a: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CALDERÓN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PEAJE DE OYACOTO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PARQUE DE CALDERÓN 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ZONAL EUGENIO ESPEJO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PUENTE DE GUAYLLABAMBA 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REDONDEL DE GUAYLLABAMBA 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FABRICA DE GALLETAS 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VICTORÍA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CUERPO DE BOMBEROS GUAYLLABAMBA 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(PUNTO DE REACCIÓN)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ZONAL VALLE DE LOS CHILLOS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REDONDEL DE COLIBRI 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REDONDEL DE </a:t>
                      </a:r>
                      <a:r>
                        <a:rPr lang="es-EC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PINTAG 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s-EC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 DE PALUGO 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ADMINISTRACIÓN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ZONAL TUMBACO</a:t>
                      </a: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CUERPO DE BOMBEROS DE PIFO 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(PUNTO DE REACCIÓN)</a:t>
                      </a:r>
                      <a:endParaRPr lang="es-EC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REDONDEL DE TABABELA </a:t>
                      </a:r>
                      <a:r>
                        <a:rPr lang="es-EC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HOSPITAL DE YARUQUI 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ENTRADA A CHECA </a:t>
                      </a:r>
                      <a:endParaRPr lang="es-EC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23436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181059" y="6406353"/>
            <a:ext cx="8244484" cy="4465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6"/>
            <a:ext cx="4099142" cy="859909"/>
          </a:xfrm>
          <a:prstGeom prst="rect">
            <a:avLst/>
          </a:prstGeom>
        </p:spPr>
      </p:pic>
      <p:sp>
        <p:nvSpPr>
          <p:cNvPr id="3" name="Pentágono 2">
            <a:extLst>
              <a:ext uri="{FF2B5EF4-FFF2-40B4-BE49-F238E27FC236}">
                <a16:creationId xmlns:a16="http://schemas.microsoft.com/office/drawing/2014/main" xmlns="" id="{52537989-2EFD-085A-DA3E-AF06B6273238}"/>
              </a:ext>
            </a:extLst>
          </p:cNvPr>
          <p:cNvSpPr/>
          <p:nvPr/>
        </p:nvSpPr>
        <p:spPr>
          <a:xfrm>
            <a:off x="181059" y="55591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bg1"/>
                </a:solidFill>
              </a:rPr>
              <a:t>OPERATIVO QUINCHE 2022</a:t>
            </a:r>
          </a:p>
        </p:txBody>
      </p:sp>
    </p:spTree>
    <p:extLst>
      <p:ext uri="{BB962C8B-B14F-4D97-AF65-F5344CB8AC3E}">
        <p14:creationId xmlns:p14="http://schemas.microsoft.com/office/powerpoint/2010/main" val="128283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14" y="2181895"/>
            <a:ext cx="8551572" cy="2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1134" t="36143" r="7051" b="24913"/>
          <a:stretch/>
        </p:blipFill>
        <p:spPr>
          <a:xfrm>
            <a:off x="581261" y="1288472"/>
            <a:ext cx="10367476" cy="449783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81059" y="6199690"/>
            <a:ext cx="8244484" cy="4465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  <p:sp>
        <p:nvSpPr>
          <p:cNvPr id="9" name="Pentágono 8">
            <a:extLst>
              <a:ext uri="{FF2B5EF4-FFF2-40B4-BE49-F238E27FC236}">
                <a16:creationId xmlns:a16="http://schemas.microsoft.com/office/drawing/2014/main" xmlns="" id="{16178181-8C61-5A34-A4BB-310B829203CF}"/>
              </a:ext>
            </a:extLst>
          </p:cNvPr>
          <p:cNvSpPr/>
          <p:nvPr/>
        </p:nvSpPr>
        <p:spPr>
          <a:xfrm>
            <a:off x="181059" y="211728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/>
              <a:t>ÁREA DE COBERTURA PUNTOS MÓVILES </a:t>
            </a:r>
          </a:p>
        </p:txBody>
      </p:sp>
    </p:spTree>
    <p:extLst>
      <p:ext uri="{BB962C8B-B14F-4D97-AF65-F5344CB8AC3E}">
        <p14:creationId xmlns:p14="http://schemas.microsoft.com/office/powerpoint/2010/main" val="4006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4 CuadroTexto"/>
          <p:cNvSpPr txBox="1"/>
          <p:nvPr/>
        </p:nvSpPr>
        <p:spPr>
          <a:xfrm>
            <a:off x="350875" y="854549"/>
            <a:ext cx="6742651" cy="576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  <a:defRPr/>
            </a:pPr>
            <a:r>
              <a:rPr lang="es-EC" altLang="es-EC" dirty="0"/>
              <a:t>El PMU a través de los medios tecnológicos y los delegados de cada institución monitorearán el operativo: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Policía Nacional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Ministerio de Gobierno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Secretaría de Seguridad 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Ecu 911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Cuerpo de Bomberos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Cuerpo de Agentes Metropolitanos de Control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Administración Zonal Tumbaco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Ministerio de Salud Pública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Agencia Metropolitana de Tránsito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Agencia Metropolitana de Control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s-EC" altLang="es-EC" dirty="0"/>
              <a:t>Gobierno Provincial de Pichincha 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es-EC" altLang="es-EC" sz="2400" b="1" dirty="0"/>
              <a:t>EL PUESTO DE MANDO UNIFICADO SE UBICARÁ EN EL SANTUARIO DE LA VIRGEN DE EL QUINCHE  DESDE </a:t>
            </a:r>
            <a:r>
              <a:rPr lang="es-EC" altLang="es-EC" sz="2400" b="1" dirty="0" smtClean="0"/>
              <a:t>EL DÍA </a:t>
            </a:r>
            <a:r>
              <a:rPr lang="es-EC" altLang="es-EC" sz="2400" b="1" dirty="0"/>
              <a:t>VIENRES 18 DE NOVIEMBRE </a:t>
            </a:r>
            <a:r>
              <a:rPr lang="es-EC" altLang="es-EC" sz="2400" b="1" dirty="0" smtClean="0"/>
              <a:t>DE 2022 HASTA EL DÍA </a:t>
            </a:r>
            <a:r>
              <a:rPr lang="es-EC" altLang="es-EC" sz="2400" b="1" dirty="0"/>
              <a:t>LUNES  21 DE NOVIEMBRE </a:t>
            </a:r>
            <a:r>
              <a:rPr lang="es-EC" altLang="es-EC" sz="2400" b="1" dirty="0" smtClean="0"/>
              <a:t>DE 2022</a:t>
            </a:r>
            <a:endParaRPr lang="es-EC" altLang="es-EC" sz="2400" b="1" dirty="0"/>
          </a:p>
        </p:txBody>
      </p:sp>
      <p:pic>
        <p:nvPicPr>
          <p:cNvPr id="19" name="Imagen 18" descr="C:\Users\wasanchez\Desktop\FOTOGRAFIAS DE EVENTOS\PMU EL QUINCHE\49f8484a-b49e-4e09-96de-f56f502737a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97" y="3570677"/>
            <a:ext cx="3381009" cy="241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 descr="C:\Users\wasanchez\Desktop\FOTOGRAFIAS DE EVENTOS\PMU EL QUINCHE\2168f327-3343-4e31-972b-1c641e253c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11" y="820292"/>
            <a:ext cx="3423182" cy="221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97" y="5998091"/>
            <a:ext cx="4099142" cy="8599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  <p:sp>
        <p:nvSpPr>
          <p:cNvPr id="3" name="Pentágono 2">
            <a:extLst>
              <a:ext uri="{FF2B5EF4-FFF2-40B4-BE49-F238E27FC236}">
                <a16:creationId xmlns:a16="http://schemas.microsoft.com/office/drawing/2014/main" xmlns="" id="{22444E27-3AA7-1193-2D92-6ABC548BF2AC}"/>
              </a:ext>
            </a:extLst>
          </p:cNvPr>
          <p:cNvSpPr/>
          <p:nvPr/>
        </p:nvSpPr>
        <p:spPr>
          <a:xfrm>
            <a:off x="159049" y="101612"/>
            <a:ext cx="4754880" cy="7274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bg1"/>
                </a:solidFill>
              </a:rPr>
              <a:t>PUESTO DE MANDO UNIFICADO </a:t>
            </a:r>
          </a:p>
        </p:txBody>
      </p:sp>
    </p:spTree>
    <p:extLst>
      <p:ext uri="{BB962C8B-B14F-4D97-AF65-F5344CB8AC3E}">
        <p14:creationId xmlns:p14="http://schemas.microsoft.com/office/powerpoint/2010/main" val="323852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52" y="1271834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F70365F-C026-3A59-E73C-43BF25079344}"/>
              </a:ext>
            </a:extLst>
          </p:cNvPr>
          <p:cNvSpPr/>
          <p:nvPr/>
        </p:nvSpPr>
        <p:spPr>
          <a:xfrm>
            <a:off x="1254035" y="1287104"/>
            <a:ext cx="9692640" cy="378565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000" b="1" dirty="0">
                <a:solidFill>
                  <a:schemeClr val="accent1"/>
                </a:solidFill>
                <a:effectLst/>
              </a:rPr>
              <a:t>INFORME </a:t>
            </a:r>
            <a:r>
              <a:rPr lang="es-ES" sz="4000" b="1" dirty="0" smtClean="0">
                <a:solidFill>
                  <a:schemeClr val="accent1"/>
                </a:solidFill>
                <a:effectLst/>
              </a:rPr>
              <a:t>DE ESPECTÁCULOS PÚBLICOS </a:t>
            </a:r>
            <a:r>
              <a:rPr lang="es-ES" sz="4000" b="1" dirty="0">
                <a:solidFill>
                  <a:schemeClr val="accent1"/>
                </a:solidFill>
              </a:rPr>
              <a:t>MACRO Y </a:t>
            </a:r>
            <a:r>
              <a:rPr lang="es-ES" sz="4000" b="1" dirty="0" smtClean="0">
                <a:solidFill>
                  <a:schemeClr val="accent1"/>
                </a:solidFill>
              </a:rPr>
              <a:t>MEGA DESARROLLADOS </a:t>
            </a:r>
            <a:r>
              <a:rPr lang="es-ES" sz="4000" b="1" dirty="0">
                <a:solidFill>
                  <a:schemeClr val="accent1"/>
                </a:solidFill>
              </a:rPr>
              <a:t>EN EL </a:t>
            </a:r>
            <a:r>
              <a:rPr lang="es-ES" sz="4000" b="1" dirty="0" smtClean="0">
                <a:solidFill>
                  <a:schemeClr val="accent1"/>
                </a:solidFill>
                <a:effectLst/>
              </a:rPr>
              <a:t>DISTRITO METROPOLITANO DE QUITO </a:t>
            </a:r>
            <a:endParaRPr lang="es-ES" sz="1600" b="1" dirty="0">
              <a:solidFill>
                <a:schemeClr val="accent1"/>
              </a:solidFill>
              <a:effectLst/>
            </a:endParaRPr>
          </a:p>
          <a:p>
            <a:pPr algn="ctr">
              <a:spcAft>
                <a:spcPts val="0"/>
              </a:spcAft>
            </a:pPr>
            <a:r>
              <a:rPr lang="es-ES" sz="4000" b="1" dirty="0">
                <a:solidFill>
                  <a:schemeClr val="accent1"/>
                </a:solidFill>
                <a:effectLst/>
              </a:rPr>
              <a:t> </a:t>
            </a:r>
            <a:endParaRPr lang="es-ES" sz="1600" b="1" dirty="0">
              <a:solidFill>
                <a:schemeClr val="accent1"/>
              </a:solidFill>
              <a:effectLst/>
            </a:endParaRPr>
          </a:p>
          <a:p>
            <a:pPr algn="ctr">
              <a:spcAft>
                <a:spcPts val="0"/>
              </a:spcAft>
            </a:pPr>
            <a:r>
              <a:rPr lang="es-ES" sz="4000" b="1" dirty="0">
                <a:solidFill>
                  <a:schemeClr val="accent1"/>
                </a:solidFill>
                <a:effectLst/>
              </a:rPr>
              <a:t>DIRECCIÓN </a:t>
            </a:r>
            <a:r>
              <a:rPr lang="es-ES" sz="4000" b="1" dirty="0" smtClean="0">
                <a:solidFill>
                  <a:schemeClr val="accent1"/>
                </a:solidFill>
                <a:effectLst/>
              </a:rPr>
              <a:t>METROPOLITANDA DE GESTIÓN </a:t>
            </a:r>
            <a:r>
              <a:rPr lang="es-ES" sz="4000" b="1" dirty="0">
                <a:solidFill>
                  <a:schemeClr val="accent1"/>
                </a:solidFill>
                <a:effectLst/>
              </a:rPr>
              <a:t>DE SEGURIDAD CIUDADANA  </a:t>
            </a:r>
            <a:endParaRPr lang="es-ES" sz="16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01B5468-C3DC-3AD5-8715-255327F66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61703" y="1392720"/>
            <a:ext cx="11090366" cy="500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b="1" dirty="0" smtClean="0"/>
              <a:t>Espectáculo público.- </a:t>
            </a:r>
            <a:r>
              <a:rPr lang="es-EC" sz="2200" dirty="0" smtClean="0"/>
              <a:t>Se entiende por espectáculo público toda actividad que provoque aglomeración de público con fines de recreación colectiva, que se lleve a cabo como consecuencia de una convocatoria pública, general e indiferenciada, donde los asistentes disfrutan y comparten expresiones artísticas, tales como: presentaciones de música, actuaciones teatrales, presentaciones circenses, de magia e ilusionismo, desfiles de modas, óperas, presentaciones humorísticas, de danza, ballet y bailes, entre otras.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Mega.- se realizan en espacios cerrados o delimitados con capacidad de más de 5001 personas.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Macro.- se realizan en espacios cerrados o delimitados con capacidad desde 1501 hasta 5000 personas.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Meso. – se realizan en espacios cerrados o delimitados con capacidad entre 501 hasta 1500 personas.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Micro.- se realizan en espacios cerrados o delimitados con capacidad hasta 500 personas. (Código Municipal 2022, artículo 743 - 744).</a:t>
            </a:r>
            <a:endParaRPr lang="es-EC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159049" y="347105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561703" y="504446"/>
            <a:ext cx="363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>
                <a:solidFill>
                  <a:schemeClr val="bg1"/>
                </a:solidFill>
              </a:rPr>
              <a:t>DEFINICIÓN</a:t>
            </a:r>
            <a:r>
              <a:rPr lang="es-EC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24CD8F-F4CA-C6A2-1923-AA8693A99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159049" y="390883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/>
              <a:t>RESULTADOS</a:t>
            </a:r>
            <a:r>
              <a:rPr lang="es-EC" dirty="0"/>
              <a:t>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1965"/>
              </p:ext>
            </p:extLst>
          </p:nvPr>
        </p:nvGraphicFramePr>
        <p:xfrm>
          <a:off x="3056710" y="2782388"/>
          <a:ext cx="6178730" cy="2769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4926">
                  <a:extLst>
                    <a:ext uri="{9D8B030D-6E8A-4147-A177-3AD203B41FA5}">
                      <a16:colId xmlns:a16="http://schemas.microsoft.com/office/drawing/2014/main" xmlns="" val="4128464443"/>
                    </a:ext>
                  </a:extLst>
                </a:gridCol>
                <a:gridCol w="1413804">
                  <a:extLst>
                    <a:ext uri="{9D8B030D-6E8A-4147-A177-3AD203B41FA5}">
                      <a16:colId xmlns:a16="http://schemas.microsoft.com/office/drawing/2014/main" xmlns="" val="4054127498"/>
                    </a:ext>
                  </a:extLst>
                </a:gridCol>
              </a:tblGrid>
              <a:tr h="461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EVENTOS SEGÚN AFORO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2433449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Espectáculos Mega mayores a 5001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3987686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Espectáculos Macro entre 1501 a 5000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1883027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Espectáculos Meso entre 501 a 1500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415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4610220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Espectáculos Micro hasta 500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5687540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EVENTOS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1575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722093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75658" y="1980383"/>
            <a:ext cx="986245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1525" algn="l"/>
              </a:tabLst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el período </a:t>
            </a:r>
            <a:r>
              <a:rPr lang="es-EC" alt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contemplado entre el</a:t>
            </a:r>
            <a:r>
              <a:rPr kumimoji="0" lang="es-EC" alt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octubre de 2021 hasta el 14 de octubre de 2022 se </a:t>
            </a:r>
            <a:r>
              <a:rPr kumimoji="0" lang="es-EC" alt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 desarrollado</a:t>
            </a:r>
            <a:r>
              <a:rPr kumimoji="0" lang="es-EC" altLang="es-EC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siguientes eventos públicos</a:t>
            </a:r>
            <a:r>
              <a:rPr kumimoji="0" lang="es-EC" alt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1525" algn="l"/>
              </a:tabLst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B65BD34-B302-7B2A-A47F-CC6DBB1B6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1128166" y="1606401"/>
          <a:ext cx="7919615" cy="388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3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39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39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9662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10 DE ABRIL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PROCESIÓN DOMINGO DE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RAMOS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BENDICIÓN DE RAMOS Y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MISA CAMPAL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13 DE ABRIL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ARRASTRE DE CAUDAS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671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14 DE ABRIL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RECORRIDO DE LAS 7</a:t>
                      </a:r>
                      <a:r>
                        <a:rPr lang="es-E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IGLESIAS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PROCESIÓN DE LA LUZ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679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15 DE ABRIL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PROCESIÓN DE JESÚS DEL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 PODER CENTRO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PROCESIÓN JESUS DEL GRAN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SUR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PROCESIÓN DEL SILENCIO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PROCESIÓN DE LOS DIABLOS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PARROQUIA LA MERCED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679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16 DE ABRIL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PROCESIÓN SOLEDAD DE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MARÍA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BENDICIÓN DEL FUEGO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PRROQUIA ALANGASI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647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17 DE ABRIL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MISA PONTIFICA DE LA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1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RESORRUCCIÓN DE CRISTO –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sz="11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PARROQUIA ALANGASI</a:t>
                      </a:r>
                      <a:endParaRPr lang="es-E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00" y="2582670"/>
            <a:ext cx="2082859" cy="11716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5" name="Pentágono 4">
            <a:extLst>
              <a:ext uri="{FF2B5EF4-FFF2-40B4-BE49-F238E27FC236}">
                <a16:creationId xmlns:a16="http://schemas.microsoft.com/office/drawing/2014/main" xmlns="" id="{AAB6987E-A26F-6A07-0680-D5A3A0D16404}"/>
              </a:ext>
            </a:extLst>
          </p:cNvPr>
          <p:cNvSpPr/>
          <p:nvPr/>
        </p:nvSpPr>
        <p:spPr>
          <a:xfrm>
            <a:off x="159049" y="296425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spc="-5" dirty="0">
                <a:solidFill>
                  <a:schemeClr val="bg1"/>
                </a:solidFill>
                <a:cs typeface="Montserrat Black"/>
              </a:rPr>
              <a:t>OPERATIVO SEMANA SANTA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636822C-7F04-B304-210F-DD7D3F2A2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07" y="1477526"/>
            <a:ext cx="6858000" cy="43624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41" y="5998091"/>
            <a:ext cx="4099142" cy="859909"/>
          </a:xfrm>
          <a:prstGeom prst="rect">
            <a:avLst/>
          </a:prstGeom>
        </p:spPr>
      </p:pic>
      <p:sp>
        <p:nvSpPr>
          <p:cNvPr id="2" name="Pentágono 1">
            <a:extLst>
              <a:ext uri="{FF2B5EF4-FFF2-40B4-BE49-F238E27FC236}">
                <a16:creationId xmlns:a16="http://schemas.microsoft.com/office/drawing/2014/main" xmlns="" id="{45C865AB-EE86-1A4F-A019-12AEFD91E640}"/>
              </a:ext>
            </a:extLst>
          </p:cNvPr>
          <p:cNvSpPr/>
          <p:nvPr/>
        </p:nvSpPr>
        <p:spPr>
          <a:xfrm>
            <a:off x="159049" y="238635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bg1"/>
                </a:solidFill>
              </a:rPr>
              <a:t>PROCESIÓN DOMINGO DE RAMOS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2AA12A7-65F1-8139-3B0E-DFE7F8AD0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5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53" y="1605535"/>
            <a:ext cx="6438900" cy="4152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6012457"/>
            <a:ext cx="4099142" cy="859909"/>
          </a:xfrm>
          <a:prstGeom prst="rect">
            <a:avLst/>
          </a:prstGeom>
        </p:spPr>
      </p:pic>
      <p:sp>
        <p:nvSpPr>
          <p:cNvPr id="2" name="Pentágono 1">
            <a:extLst>
              <a:ext uri="{FF2B5EF4-FFF2-40B4-BE49-F238E27FC236}">
                <a16:creationId xmlns:a16="http://schemas.microsoft.com/office/drawing/2014/main" xmlns="" id="{BE59EFD9-FBA9-7E24-41BF-360C818364CC}"/>
              </a:ext>
            </a:extLst>
          </p:cNvPr>
          <p:cNvSpPr/>
          <p:nvPr/>
        </p:nvSpPr>
        <p:spPr>
          <a:xfrm>
            <a:off x="159049" y="463239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bg1"/>
                </a:solidFill>
              </a:rPr>
              <a:t>PROCESIÓN JESÚS DEL</a:t>
            </a:r>
          </a:p>
          <a:p>
            <a:r>
              <a:rPr lang="es-EC" sz="2400" dirty="0">
                <a:solidFill>
                  <a:schemeClr val="bg1"/>
                </a:solidFill>
              </a:rPr>
              <a:t>GRAN PODER SUR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F10B90-A2D4-CA25-AE21-A046B9B33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894268" y="2538051"/>
          <a:ext cx="2116258" cy="30927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6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9991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SEGURIDAD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996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AGENTES METROPOLITANO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661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AGENCIA</a:t>
                      </a:r>
                      <a:r>
                        <a:rPr lang="es-EC" sz="1100" b="1" spc="5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METROPOLITANA DE CONTROL</a:t>
                      </a: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079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POLICIA NACIONAL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94268" y="1830309"/>
            <a:ext cx="468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NUMÉRICO DE PERSONAL </a:t>
            </a:r>
            <a:endParaRPr lang="es-ES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65805" y="3475005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1182 AGENTES 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765805" y="2743186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20 PERSONAS 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765805" y="4263297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 100 PERSONAS 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65805" y="5051589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800 POLICIAS 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87" y="1976509"/>
            <a:ext cx="1533354" cy="15333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19" y="4295560"/>
            <a:ext cx="2082859" cy="11716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993027"/>
            <a:ext cx="4099142" cy="859909"/>
          </a:xfrm>
          <a:prstGeom prst="rect">
            <a:avLst/>
          </a:prstGeom>
        </p:spPr>
      </p:pic>
      <p:sp>
        <p:nvSpPr>
          <p:cNvPr id="16" name="Pentágono 15">
            <a:extLst>
              <a:ext uri="{FF2B5EF4-FFF2-40B4-BE49-F238E27FC236}">
                <a16:creationId xmlns:a16="http://schemas.microsoft.com/office/drawing/2014/main" xmlns="" id="{89AB05BA-C570-9B91-3F4F-2F82116F8C2A}"/>
              </a:ext>
            </a:extLst>
          </p:cNvPr>
          <p:cNvSpPr/>
          <p:nvPr/>
        </p:nvSpPr>
        <p:spPr>
          <a:xfrm>
            <a:off x="159049" y="548805"/>
            <a:ext cx="4754880" cy="8882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spc="-5" dirty="0">
                <a:solidFill>
                  <a:schemeClr val="bg1"/>
                </a:solidFill>
                <a:cs typeface="Montserrat Black"/>
              </a:rPr>
              <a:t>OPERATIVO SEMANA SANTA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00C7829C-9B66-710D-3FB0-A1FC7B609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159049" y="6337696"/>
            <a:ext cx="824448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7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980</Words>
  <Application>Microsoft Office PowerPoint</Application>
  <PresentationFormat>Panorámica</PresentationFormat>
  <Paragraphs>264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Montserrat Black</vt:lpstr>
      <vt:lpstr>Symbol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Bryan Paredes Quispe</dc:creator>
  <cp:lastModifiedBy>Irma Paulina Benavides Llerena</cp:lastModifiedBy>
  <cp:revision>41</cp:revision>
  <dcterms:created xsi:type="dcterms:W3CDTF">2022-10-12T18:17:24Z</dcterms:created>
  <dcterms:modified xsi:type="dcterms:W3CDTF">2022-10-31T20:09:50Z</dcterms:modified>
</cp:coreProperties>
</file>