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notesMasterIdLst>
    <p:notesMasterId r:id="rId25"/>
  </p:notesMasterIdLst>
  <p:handoutMasterIdLst>
    <p:handoutMasterId r:id="rId26"/>
  </p:handoutMasterIdLst>
  <p:sldIdLst>
    <p:sldId id="260" r:id="rId2"/>
    <p:sldId id="390" r:id="rId3"/>
    <p:sldId id="405" r:id="rId4"/>
    <p:sldId id="406" r:id="rId5"/>
    <p:sldId id="407" r:id="rId6"/>
    <p:sldId id="408" r:id="rId7"/>
    <p:sldId id="409" r:id="rId8"/>
    <p:sldId id="410" r:id="rId9"/>
    <p:sldId id="413" r:id="rId10"/>
    <p:sldId id="415" r:id="rId11"/>
    <p:sldId id="412" r:id="rId12"/>
    <p:sldId id="414" r:id="rId13"/>
    <p:sldId id="411" r:id="rId14"/>
    <p:sldId id="416" r:id="rId15"/>
    <p:sldId id="419" r:id="rId16"/>
    <p:sldId id="417" r:id="rId17"/>
    <p:sldId id="420" r:id="rId18"/>
    <p:sldId id="421" r:id="rId19"/>
    <p:sldId id="422" r:id="rId20"/>
    <p:sldId id="418" r:id="rId21"/>
    <p:sldId id="423" r:id="rId22"/>
    <p:sldId id="424" r:id="rId23"/>
    <p:sldId id="400"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E851"/>
    <a:srgbClr val="C09200"/>
    <a:srgbClr val="2F2C81"/>
    <a:srgbClr val="2F2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74"/>
  </p:normalViewPr>
  <p:slideViewPr>
    <p:cSldViewPr snapToGrid="0" snapToObjects="1">
      <p:cViewPr varScale="1">
        <p:scale>
          <a:sx n="88" d="100"/>
          <a:sy n="88"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72CF94-F06B-406D-B28A-D0070ED24A70}" type="datetimeFigureOut">
              <a:rPr lang="es-EC" smtClean="0"/>
              <a:t>19/8/2022</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430776-C811-46B6-8E7A-A9DE1C872591}" type="slidenum">
              <a:rPr lang="es-EC" smtClean="0"/>
              <a:t>‹Nº›</a:t>
            </a:fld>
            <a:endParaRPr lang="es-EC"/>
          </a:p>
        </p:txBody>
      </p:sp>
    </p:spTree>
    <p:extLst>
      <p:ext uri="{BB962C8B-B14F-4D97-AF65-F5344CB8AC3E}">
        <p14:creationId xmlns:p14="http://schemas.microsoft.com/office/powerpoint/2010/main" val="1213979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B4B2-F613-C34F-87E4-BBB9ED35DC92}" type="datetimeFigureOut">
              <a:rPr lang="es-EC" smtClean="0"/>
              <a:t>19/8/2022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17031-A5FA-C14C-BD47-D0A8C306605B}" type="slidenum">
              <a:rPr lang="es-EC" smtClean="0"/>
              <a:t>‹Nº›</a:t>
            </a:fld>
            <a:endParaRPr lang="es-EC"/>
          </a:p>
        </p:txBody>
      </p:sp>
    </p:spTree>
    <p:extLst>
      <p:ext uri="{BB962C8B-B14F-4D97-AF65-F5344CB8AC3E}">
        <p14:creationId xmlns:p14="http://schemas.microsoft.com/office/powerpoint/2010/main" val="51623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F26B4-420A-AE4B-A9DD-6C18E3EB75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42492D97-2771-D04E-A1B5-F7FA8BB16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505E95AD-986F-5D4E-A11A-D43FD2D33F14}"/>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6A2D3A56-8566-0B4A-B850-78297C66AA4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146C509-855E-A44B-ACB7-DC42687643D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6475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8932F-9A8A-D24A-B8D7-5FCDF0FC499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A75C1C7-4402-3E40-8B17-194DDBE307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6846EB8-115A-354F-8414-3EA8B76195D2}"/>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4279A7D1-E817-8742-B60A-012E31BB63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C396975-80CC-4142-B514-A6900F767032}"/>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29852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922CE0-42CB-F443-8181-C504B09CF0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F293380-8FF0-1E49-82F8-213139B47B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F5A9185-0D21-E04A-8CE8-E1CAE3D5858E}"/>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024D21BC-43BA-6F4A-A751-5AB14CAF678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F0F76B0-0BE7-0A4F-AB98-B6F6FD9E92B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67349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491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81947-CAD0-E34C-845C-35B387B0539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B27C206-C709-254F-8E80-DF0E793BA2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8957486-15EF-8243-8017-2F0EC71A5061}"/>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BEC82673-4381-E747-AA21-CD9D10277C0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F2DC0DA-5898-0443-9C00-6D203E56C893}"/>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8522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DE7AFA-6DDD-D34E-A7E0-190D8418BB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8F087A6-DBA8-E143-B75E-33BAC69D0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E18E0C-ADCC-1E45-85A2-4D7EFE039810}"/>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1053F174-D7A2-0F41-8236-58AC731C5E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AD3D5CB-9F53-1E4E-AD8C-7CF18A33E1D1}"/>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61396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81B72-0DAC-4441-9153-FE2BA4D28B3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9595A42-2C8E-8D46-9756-C3855100F4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6931F613-0FE9-3C45-A8A9-3AE230DB63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A980619-3C5D-9943-B728-6E087A3F13CA}"/>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6" name="Marcador de pie de página 5">
            <a:extLst>
              <a:ext uri="{FF2B5EF4-FFF2-40B4-BE49-F238E27FC236}">
                <a16:creationId xmlns:a16="http://schemas.microsoft.com/office/drawing/2014/main" id="{03466DE0-A992-4241-A12B-BC46AF3AD60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84BD982-EDFA-BA4B-99C0-E7CFEE1A5D00}"/>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45883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4E5CF-21DD-454B-B2F1-034086E424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0BB7246-DDD8-D842-8011-F7DD7109E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BC5EA5-4832-0A4E-BA09-52EE96101D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196F126-E294-E344-AC1F-9513EF871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A49416-7E98-AC47-B961-3C6D5CD677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90AFF69A-E7C9-4647-87F9-527C8B6B0AB2}"/>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8" name="Marcador de pie de página 7">
            <a:extLst>
              <a:ext uri="{FF2B5EF4-FFF2-40B4-BE49-F238E27FC236}">
                <a16:creationId xmlns:a16="http://schemas.microsoft.com/office/drawing/2014/main" id="{3E198021-5F62-8341-8BD4-356691AB3DA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CCC7AD8-51F7-3C4F-8750-9B52AACC294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80268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ECD0FF-DC7A-AD43-8C92-D0C5C909BDD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4C09A49-58DB-3C42-9060-3FFDF416F02E}"/>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4" name="Marcador de pie de página 3">
            <a:extLst>
              <a:ext uri="{FF2B5EF4-FFF2-40B4-BE49-F238E27FC236}">
                <a16:creationId xmlns:a16="http://schemas.microsoft.com/office/drawing/2014/main" id="{FB76E1BC-2AFE-1B47-A767-AF8AC8D36B5A}"/>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C08AB6E-80DD-B144-9105-0D057937C3AA}"/>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86545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5A4254F-B16D-C14A-A581-662FEFFA190A}"/>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3" name="Marcador de pie de página 2">
            <a:extLst>
              <a:ext uri="{FF2B5EF4-FFF2-40B4-BE49-F238E27FC236}">
                <a16:creationId xmlns:a16="http://schemas.microsoft.com/office/drawing/2014/main" id="{ADE2B1E2-683A-CC46-A19E-3F3FDDFAC4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A0E2BE1-588A-A84A-B3CF-C5487B74B8F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126426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E5417-4FBC-3647-B0CD-FCF40C0D40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DA8DBBC-8FD7-F44C-8B4C-5B5CEA624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528B8FE-D6F1-0C4E-B998-6531CAC4A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5C82E5-FBF8-C149-A661-D80DD17DFBAA}"/>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6" name="Marcador de pie de página 5">
            <a:extLst>
              <a:ext uri="{FF2B5EF4-FFF2-40B4-BE49-F238E27FC236}">
                <a16:creationId xmlns:a16="http://schemas.microsoft.com/office/drawing/2014/main" id="{828923E0-B0FC-8D47-AA7D-7F6985F19A5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8887DA3-A68E-D54A-B13C-8995387CE15A}"/>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25604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DF176-9D6C-324A-9827-6C47D0DE35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622A318-CE96-A643-A6AF-F3ABDC536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108134C-3095-C843-8FC1-752FEB19C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73B92E-4312-4E48-BA86-323DC67BBF7E}"/>
              </a:ext>
            </a:extLst>
          </p:cNvPr>
          <p:cNvSpPr>
            <a:spLocks noGrp="1"/>
          </p:cNvSpPr>
          <p:nvPr>
            <p:ph type="dt" sz="half" idx="10"/>
          </p:nvPr>
        </p:nvSpPr>
        <p:spPr/>
        <p:txBody>
          <a:bodyPr/>
          <a:lstStyle/>
          <a:p>
            <a:fld id="{541D7FAE-D98D-4449-806A-D750282AA936}" type="datetimeFigureOut">
              <a:rPr lang="es-EC" smtClean="0"/>
              <a:t>19/8/2022</a:t>
            </a:fld>
            <a:endParaRPr lang="es-EC"/>
          </a:p>
        </p:txBody>
      </p:sp>
      <p:sp>
        <p:nvSpPr>
          <p:cNvPr id="6" name="Marcador de pie de página 5">
            <a:extLst>
              <a:ext uri="{FF2B5EF4-FFF2-40B4-BE49-F238E27FC236}">
                <a16:creationId xmlns:a16="http://schemas.microsoft.com/office/drawing/2014/main" id="{4FAB1C60-4FB9-8D43-A7D8-55913F4D331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6028776-6C9A-8B42-95FC-1098A5B3F1F7}"/>
              </a:ext>
            </a:extLst>
          </p:cNvPr>
          <p:cNvSpPr>
            <a:spLocks noGrp="1"/>
          </p:cNvSpPr>
          <p:nvPr>
            <p:ph type="sldNum" sz="quarter" idx="12"/>
          </p:nvPr>
        </p:nvSpPr>
        <p:spPr/>
        <p:txBody>
          <a:bodyPr/>
          <a:lstStyle/>
          <a:p>
            <a:fld id="{45780C04-5F1A-D049-A2AB-7D33B9884F13}" type="slidenum">
              <a:rPr lang="es-EC" smtClean="0"/>
              <a:t>‹Nº›</a:t>
            </a:fld>
            <a:endParaRPr lang="es-EC"/>
          </a:p>
        </p:txBody>
      </p:sp>
    </p:spTree>
    <p:extLst>
      <p:ext uri="{BB962C8B-B14F-4D97-AF65-F5344CB8AC3E}">
        <p14:creationId xmlns:p14="http://schemas.microsoft.com/office/powerpoint/2010/main" val="398113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297F8AE-05F7-2942-A9A0-15A2CE275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EB627CA-5BEE-7944-AB93-61EA38E1F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81ACB94-C442-9D4F-87CD-8AC17B86D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7FAE-D98D-4449-806A-D750282AA936}" type="datetimeFigureOut">
              <a:rPr lang="es-EC" smtClean="0"/>
              <a:t>19/8/2022</a:t>
            </a:fld>
            <a:endParaRPr lang="es-EC"/>
          </a:p>
        </p:txBody>
      </p:sp>
      <p:sp>
        <p:nvSpPr>
          <p:cNvPr id="5" name="Marcador de pie de página 4">
            <a:extLst>
              <a:ext uri="{FF2B5EF4-FFF2-40B4-BE49-F238E27FC236}">
                <a16:creationId xmlns:a16="http://schemas.microsoft.com/office/drawing/2014/main" id="{2DAD8E52-950E-4C4B-AD01-7A183150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A73B827-141F-A14D-A86E-544C5A75E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0C04-5F1A-D049-A2AB-7D33B9884F13}" type="slidenum">
              <a:rPr lang="es-EC" smtClean="0"/>
              <a:t>‹Nº›</a:t>
            </a:fld>
            <a:endParaRPr lang="es-EC"/>
          </a:p>
        </p:txBody>
      </p:sp>
    </p:spTree>
    <p:extLst>
      <p:ext uri="{BB962C8B-B14F-4D97-AF65-F5344CB8AC3E}">
        <p14:creationId xmlns:p14="http://schemas.microsoft.com/office/powerpoint/2010/main" val="75017557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75337" y="1843009"/>
            <a:ext cx="3816815" cy="11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A1F99026-3EA8-EF92-1753-77F04CABE43A}"/>
              </a:ext>
            </a:extLst>
          </p:cNvPr>
          <p:cNvSpPr txBox="1"/>
          <p:nvPr/>
        </p:nvSpPr>
        <p:spPr>
          <a:xfrm>
            <a:off x="1657927" y="3786096"/>
            <a:ext cx="8876145" cy="2369880"/>
          </a:xfrm>
          <a:prstGeom prst="rect">
            <a:avLst/>
          </a:prstGeom>
          <a:noFill/>
        </p:spPr>
        <p:txBody>
          <a:bodyPr wrap="square" rtlCol="0">
            <a:spAutoFit/>
          </a:bodyPr>
          <a:lstStyle/>
          <a:p>
            <a:pPr algn="ctr"/>
            <a:r>
              <a:rPr lang="es-ES" sz="2800" b="1" dirty="0"/>
              <a:t>PROYECTO PARA LA EVALUACIÓN DEL RIESGO SÍSMICO EN EL DISTRITO METROPOLITANO DE QUITO (TREQ)</a:t>
            </a:r>
            <a:endParaRPr lang="es-ES" b="1" dirty="0"/>
          </a:p>
          <a:p>
            <a:pPr algn="ctr"/>
            <a:endParaRPr lang="es-ES" dirty="0"/>
          </a:p>
          <a:p>
            <a:pPr algn="ctr"/>
            <a:r>
              <a:rPr lang="es-ES" sz="2000" b="1" dirty="0"/>
              <a:t>DIRECCIÓN METROPOLITANA DE GESTIÓN DE RIESGOS</a:t>
            </a:r>
          </a:p>
          <a:p>
            <a:pPr algn="ctr"/>
            <a:endParaRPr lang="es-ES" dirty="0"/>
          </a:p>
          <a:p>
            <a:pPr algn="ctr"/>
            <a:endParaRPr lang="es-ES" dirty="0"/>
          </a:p>
          <a:p>
            <a:pPr algn="ctr"/>
            <a:r>
              <a:rPr lang="es-ES" dirty="0"/>
              <a:t>Julio de 2022</a:t>
            </a:r>
            <a:endParaRPr lang="en-US" dirty="0"/>
          </a:p>
        </p:txBody>
      </p:sp>
    </p:spTree>
    <p:extLst>
      <p:ext uri="{BB962C8B-B14F-4D97-AF65-F5344CB8AC3E}">
        <p14:creationId xmlns:p14="http://schemas.microsoft.com/office/powerpoint/2010/main" val="196067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Modelo de Exposición</a:t>
            </a:r>
          </a:p>
        </p:txBody>
      </p:sp>
      <p:sp>
        <p:nvSpPr>
          <p:cNvPr id="4" name="Google Shape;208;p26">
            <a:extLst>
              <a:ext uri="{FF2B5EF4-FFF2-40B4-BE49-F238E27FC236}">
                <a16:creationId xmlns:a16="http://schemas.microsoft.com/office/drawing/2014/main" id="{5F9AF107-6A37-5AED-2AA3-2C733D8B5438}"/>
              </a:ext>
            </a:extLst>
          </p:cNvPr>
          <p:cNvSpPr txBox="1">
            <a:spLocks/>
          </p:cNvSpPr>
          <p:nvPr/>
        </p:nvSpPr>
        <p:spPr>
          <a:xfrm>
            <a:off x="1341579" y="1045126"/>
            <a:ext cx="9612747"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000" b="1" dirty="0">
                <a:latin typeface="+mn-lt"/>
              </a:rPr>
              <a:t>Información del modelo de exposición</a:t>
            </a:r>
          </a:p>
        </p:txBody>
      </p:sp>
      <p:sp>
        <p:nvSpPr>
          <p:cNvPr id="15" name="CuadroTexto 14">
            <a:extLst>
              <a:ext uri="{FF2B5EF4-FFF2-40B4-BE49-F238E27FC236}">
                <a16:creationId xmlns:a16="http://schemas.microsoft.com/office/drawing/2014/main" id="{ABB3555A-5074-390C-59DD-87B0F17A4682}"/>
              </a:ext>
            </a:extLst>
          </p:cNvPr>
          <p:cNvSpPr txBox="1"/>
          <p:nvPr/>
        </p:nvSpPr>
        <p:spPr>
          <a:xfrm>
            <a:off x="7139699" y="3044635"/>
            <a:ext cx="3962409" cy="2031325"/>
          </a:xfrm>
          <a:prstGeom prst="rect">
            <a:avLst/>
          </a:prstGeom>
          <a:noFill/>
        </p:spPr>
        <p:txBody>
          <a:bodyPr wrap="square">
            <a:spAutoFit/>
          </a:bodyPr>
          <a:lstStyle/>
          <a:p>
            <a:pPr marL="285750" indent="-285750" algn="l">
              <a:buFont typeface="Arial" panose="020B0604020202020204" pitchFamily="34" charset="0"/>
              <a:buChar char="•"/>
            </a:pPr>
            <a:r>
              <a:rPr lang="es-ES" i="0" dirty="0">
                <a:solidFill>
                  <a:srgbClr val="24292F"/>
                </a:solidFill>
                <a:effectLst/>
              </a:rPr>
              <a:t>Material constructivo</a:t>
            </a:r>
          </a:p>
          <a:p>
            <a:pPr marL="285750" indent="-285750" algn="l">
              <a:buFont typeface="Arial" panose="020B0604020202020204" pitchFamily="34" charset="0"/>
              <a:buChar char="•"/>
            </a:pPr>
            <a:r>
              <a:rPr lang="es-ES" i="0" dirty="0">
                <a:solidFill>
                  <a:srgbClr val="24292F"/>
                </a:solidFill>
                <a:effectLst/>
              </a:rPr>
              <a:t>Sistema resistente a las cargas laterales (sismos)</a:t>
            </a:r>
          </a:p>
          <a:p>
            <a:pPr marL="285750" indent="-285750" algn="l">
              <a:buFont typeface="Arial" panose="020B0604020202020204" pitchFamily="34" charset="0"/>
              <a:buChar char="•"/>
            </a:pPr>
            <a:r>
              <a:rPr lang="es-ES" i="0" dirty="0">
                <a:solidFill>
                  <a:srgbClr val="24292F"/>
                </a:solidFill>
                <a:effectLst/>
              </a:rPr>
              <a:t>Número de pisos</a:t>
            </a:r>
          </a:p>
          <a:p>
            <a:pPr marL="285750" indent="-285750" algn="l">
              <a:buFont typeface="Arial" panose="020B0604020202020204" pitchFamily="34" charset="0"/>
              <a:buChar char="•"/>
            </a:pPr>
            <a:r>
              <a:rPr lang="es-ES" i="0" dirty="0">
                <a:solidFill>
                  <a:srgbClr val="24292F"/>
                </a:solidFill>
                <a:effectLst/>
              </a:rPr>
              <a:t>Ductilidad esperada de la edificación</a:t>
            </a:r>
          </a:p>
          <a:p>
            <a:pPr marL="285750" indent="-285750" algn="l">
              <a:buFont typeface="Arial" panose="020B0604020202020204" pitchFamily="34" charset="0"/>
              <a:buChar char="•"/>
            </a:pPr>
            <a:r>
              <a:rPr lang="es-ES" i="0" dirty="0">
                <a:solidFill>
                  <a:srgbClr val="24292F"/>
                </a:solidFill>
                <a:effectLst/>
              </a:rPr>
              <a:t>Uso de la edificación (ocupación)</a:t>
            </a:r>
          </a:p>
          <a:p>
            <a:pPr marL="285750" indent="-285750" algn="l">
              <a:buFont typeface="Arial" panose="020B0604020202020204" pitchFamily="34" charset="0"/>
              <a:buChar char="•"/>
            </a:pPr>
            <a:r>
              <a:rPr lang="es-ES" i="0" dirty="0">
                <a:solidFill>
                  <a:srgbClr val="24292F"/>
                </a:solidFill>
                <a:effectLst/>
              </a:rPr>
              <a:t>Valor del costo de reemplazo</a:t>
            </a:r>
          </a:p>
        </p:txBody>
      </p:sp>
      <p:pic>
        <p:nvPicPr>
          <p:cNvPr id="16" name="Imagen 15">
            <a:extLst>
              <a:ext uri="{FF2B5EF4-FFF2-40B4-BE49-F238E27FC236}">
                <a16:creationId xmlns:a16="http://schemas.microsoft.com/office/drawing/2014/main" id="{53DF4CE9-569C-8CCB-5089-8F69A44041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118" y="1852201"/>
            <a:ext cx="6047009" cy="4405439"/>
          </a:xfrm>
          <a:prstGeom prst="rect">
            <a:avLst/>
          </a:prstGeom>
        </p:spPr>
      </p:pic>
    </p:spTree>
    <p:extLst>
      <p:ext uri="{BB962C8B-B14F-4D97-AF65-F5344CB8AC3E}">
        <p14:creationId xmlns:p14="http://schemas.microsoft.com/office/powerpoint/2010/main" val="3995657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Modelo de Exposición</a:t>
            </a:r>
          </a:p>
        </p:txBody>
      </p:sp>
      <p:sp>
        <p:nvSpPr>
          <p:cNvPr id="4" name="Google Shape;231;p28">
            <a:extLst>
              <a:ext uri="{FF2B5EF4-FFF2-40B4-BE49-F238E27FC236}">
                <a16:creationId xmlns:a16="http://schemas.microsoft.com/office/drawing/2014/main" id="{64088516-2903-31B6-D40D-F4DFFE898936}"/>
              </a:ext>
            </a:extLst>
          </p:cNvPr>
          <p:cNvSpPr txBox="1">
            <a:spLocks/>
          </p:cNvSpPr>
          <p:nvPr/>
        </p:nvSpPr>
        <p:spPr>
          <a:xfrm>
            <a:off x="1969650" y="792025"/>
            <a:ext cx="7982700" cy="489000"/>
          </a:xfrm>
          <a:prstGeom prst="rect">
            <a:avLst/>
          </a:prstGeom>
          <a:noFill/>
          <a:ln>
            <a:noFill/>
          </a:ln>
        </p:spPr>
        <p:txBody>
          <a:bodyPr spcFirstLastPara="1" wrap="square" lIns="0" tIns="45700" rIns="91425" bIns="457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000" b="1" dirty="0">
                <a:latin typeface="+mn-lt"/>
              </a:rPr>
              <a:t>Nuevo modelo de exposición a nivel urbano</a:t>
            </a:r>
          </a:p>
        </p:txBody>
      </p:sp>
      <p:grpSp>
        <p:nvGrpSpPr>
          <p:cNvPr id="2" name="Grupo 1">
            <a:extLst>
              <a:ext uri="{FF2B5EF4-FFF2-40B4-BE49-F238E27FC236}">
                <a16:creationId xmlns:a16="http://schemas.microsoft.com/office/drawing/2014/main" id="{E875B671-A293-7632-4DFA-9538F093AF68}"/>
              </a:ext>
            </a:extLst>
          </p:cNvPr>
          <p:cNvGrpSpPr/>
          <p:nvPr/>
        </p:nvGrpSpPr>
        <p:grpSpPr>
          <a:xfrm>
            <a:off x="51247" y="2410688"/>
            <a:ext cx="4416380" cy="3900852"/>
            <a:chOff x="1307391" y="1995055"/>
            <a:chExt cx="4416380" cy="3900852"/>
          </a:xfrm>
        </p:grpSpPr>
        <p:sp>
          <p:nvSpPr>
            <p:cNvPr id="5" name="Google Shape;233;p28">
              <a:extLst>
                <a:ext uri="{FF2B5EF4-FFF2-40B4-BE49-F238E27FC236}">
                  <a16:creationId xmlns:a16="http://schemas.microsoft.com/office/drawing/2014/main" id="{B0A8E465-6407-0BD1-6596-6DF50EBEB7AA}"/>
                </a:ext>
              </a:extLst>
            </p:cNvPr>
            <p:cNvSpPr txBox="1"/>
            <p:nvPr/>
          </p:nvSpPr>
          <p:spPr>
            <a:xfrm>
              <a:off x="1482614" y="1995055"/>
              <a:ext cx="4241157" cy="3585567"/>
            </a:xfrm>
            <a:prstGeom prst="rect">
              <a:avLst/>
            </a:prstGeom>
            <a:solidFill>
              <a:srgbClr val="CFE2F3"/>
            </a:solid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latin typeface="Titillium Web"/>
                  <a:ea typeface="Titillium Web"/>
                  <a:cs typeface="Titillium Web"/>
                  <a:sym typeface="Titillium Web"/>
                </a:rPr>
                <a:t>TREQ</a:t>
              </a: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a:p>
              <a:pPr marL="0" lvl="0" indent="0" algn="ctr" rtl="0">
                <a:spcBef>
                  <a:spcPts val="0"/>
                </a:spcBef>
                <a:spcAft>
                  <a:spcPts val="0"/>
                </a:spcAft>
                <a:buNone/>
              </a:pPr>
              <a:endParaRPr sz="1300" b="1">
                <a:latin typeface="Titillium Web"/>
                <a:ea typeface="Titillium Web"/>
                <a:cs typeface="Titillium Web"/>
                <a:sym typeface="Titillium Web"/>
              </a:endParaRPr>
            </a:p>
          </p:txBody>
        </p:sp>
        <p:sp>
          <p:nvSpPr>
            <p:cNvPr id="6" name="Google Shape;234;p28">
              <a:extLst>
                <a:ext uri="{FF2B5EF4-FFF2-40B4-BE49-F238E27FC236}">
                  <a16:creationId xmlns:a16="http://schemas.microsoft.com/office/drawing/2014/main" id="{2CC876F2-E22E-C130-B46D-930E06542E52}"/>
                </a:ext>
              </a:extLst>
            </p:cNvPr>
            <p:cNvSpPr txBox="1"/>
            <p:nvPr/>
          </p:nvSpPr>
          <p:spPr>
            <a:xfrm>
              <a:off x="1307391" y="2266753"/>
              <a:ext cx="4416255" cy="3629154"/>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1000"/>
                </a:spcBef>
                <a:spcAft>
                  <a:spcPts val="0"/>
                </a:spcAft>
                <a:buSzPts val="1400"/>
                <a:buFont typeface="Titillium Web"/>
                <a:buChar char="●"/>
              </a:pPr>
              <a:r>
                <a:rPr lang="en-US" sz="1600" dirty="0" err="1">
                  <a:ea typeface="Titillium Web"/>
                  <a:cs typeface="Titillium Web"/>
                  <a:sym typeface="Titillium Web"/>
                </a:rPr>
                <a:t>Resolución</a:t>
              </a:r>
              <a:r>
                <a:rPr lang="en-US" sz="1600" dirty="0">
                  <a:ea typeface="Titillium Web"/>
                  <a:cs typeface="Titillium Web"/>
                  <a:sym typeface="Titillium Web"/>
                </a:rPr>
                <a:t>: 	+280.000 puntos</a:t>
              </a:r>
              <a:endParaRPr sz="1600" dirty="0">
                <a:ea typeface="Titillium Web"/>
                <a:cs typeface="Titillium Web"/>
                <a:sym typeface="Titillium Web"/>
              </a:endParaRPr>
            </a:p>
            <a:p>
              <a:pPr marL="457200" lvl="0" indent="-317500" algn="l" rtl="0">
                <a:lnSpc>
                  <a:spcPct val="150000"/>
                </a:lnSpc>
                <a:spcBef>
                  <a:spcPts val="0"/>
                </a:spcBef>
                <a:spcAft>
                  <a:spcPts val="0"/>
                </a:spcAft>
                <a:buSzPts val="1400"/>
                <a:buFont typeface="Titillium Web"/>
                <a:buChar char="●"/>
              </a:pPr>
              <a:r>
                <a:rPr lang="en-US" sz="1600" dirty="0" err="1">
                  <a:ea typeface="Titillium Web"/>
                  <a:cs typeface="Titillium Web"/>
                  <a:sym typeface="Titillium Web"/>
                </a:rPr>
                <a:t>Uso</a:t>
              </a:r>
              <a:r>
                <a:rPr lang="en-US" sz="1600" dirty="0">
                  <a:ea typeface="Titillium Web"/>
                  <a:cs typeface="Titillium Web"/>
                  <a:sym typeface="Titillium Web"/>
                </a:rPr>
                <a:t> de </a:t>
              </a:r>
              <a:r>
                <a:rPr lang="en-US" sz="1600" dirty="0" err="1">
                  <a:ea typeface="Titillium Web"/>
                  <a:cs typeface="Titillium Web"/>
                  <a:sym typeface="Titillium Web"/>
                </a:rPr>
                <a:t>Suelo</a:t>
              </a:r>
              <a:r>
                <a:rPr lang="en-US" sz="1600" dirty="0">
                  <a:ea typeface="Titillium Web"/>
                  <a:cs typeface="Titillium Web"/>
                  <a:sym typeface="Titillium Web"/>
                </a:rPr>
                <a:t>: 	RES, COM, IND, 			EDU, INS, HLC</a:t>
              </a:r>
              <a:endParaRPr sz="1600" dirty="0">
                <a:ea typeface="Titillium Web"/>
                <a:cs typeface="Titillium Web"/>
                <a:sym typeface="Titillium Web"/>
              </a:endParaRPr>
            </a:p>
            <a:p>
              <a:pPr marL="457200" lvl="0" indent="-317500" algn="l" rtl="0">
                <a:lnSpc>
                  <a:spcPct val="150000"/>
                </a:lnSpc>
                <a:spcBef>
                  <a:spcPts val="0"/>
                </a:spcBef>
                <a:spcAft>
                  <a:spcPts val="0"/>
                </a:spcAft>
                <a:buSzPts val="1400"/>
                <a:buFont typeface="Titillium Web"/>
                <a:buChar char="●"/>
              </a:pPr>
              <a:r>
                <a:rPr lang="en-US" sz="1600" dirty="0">
                  <a:ea typeface="Titillium Web"/>
                  <a:cs typeface="Titillium Web"/>
                  <a:sym typeface="Titillium Web"/>
                </a:rPr>
                <a:t>Occupants:	+2.1M (</a:t>
              </a:r>
              <a:r>
                <a:rPr lang="en-US" sz="1600" dirty="0" err="1">
                  <a:ea typeface="Titillium Web"/>
                  <a:cs typeface="Titillium Web"/>
                  <a:sym typeface="Titillium Web"/>
                </a:rPr>
                <a:t>censo</a:t>
              </a:r>
              <a:r>
                <a:rPr lang="en-US" sz="1600" dirty="0">
                  <a:ea typeface="Titillium Web"/>
                  <a:cs typeface="Titillium Web"/>
                  <a:sym typeface="Titillium Web"/>
                </a:rPr>
                <a:t> 2010)</a:t>
              </a:r>
              <a:endParaRPr sz="1600" dirty="0">
                <a:ea typeface="Titillium Web"/>
                <a:cs typeface="Titillium Web"/>
                <a:sym typeface="Titillium Web"/>
              </a:endParaRPr>
            </a:p>
            <a:p>
              <a:pPr marL="457200" lvl="0" indent="-317500" algn="l" rtl="0">
                <a:lnSpc>
                  <a:spcPct val="150000"/>
                </a:lnSpc>
                <a:spcBef>
                  <a:spcPts val="0"/>
                </a:spcBef>
                <a:spcAft>
                  <a:spcPts val="0"/>
                </a:spcAft>
                <a:buClr>
                  <a:srgbClr val="222222"/>
                </a:buClr>
                <a:buSzPts val="1400"/>
                <a:buFont typeface="Titillium Web"/>
                <a:buChar char="●"/>
              </a:pPr>
              <a:r>
                <a:rPr lang="en-US" sz="1600" dirty="0">
                  <a:solidFill>
                    <a:srgbClr val="222222"/>
                  </a:solidFill>
                  <a:ea typeface="Titillium Web"/>
                  <a:cs typeface="Titillium Web"/>
                  <a:sym typeface="Titillium Web"/>
                </a:rPr>
                <a:t>Valor </a:t>
              </a:r>
              <a:r>
                <a:rPr lang="en-US" sz="1600" dirty="0" err="1">
                  <a:solidFill>
                    <a:srgbClr val="222222"/>
                  </a:solidFill>
                  <a:ea typeface="Titillium Web"/>
                  <a:cs typeface="Titillium Web"/>
                  <a:sym typeface="Titillium Web"/>
                </a:rPr>
                <a:t>expuesto</a:t>
              </a:r>
              <a:r>
                <a:rPr lang="en-US" sz="1600" dirty="0">
                  <a:solidFill>
                    <a:srgbClr val="222222"/>
                  </a:solidFill>
                  <a:ea typeface="Titillium Web"/>
                  <a:cs typeface="Titillium Web"/>
                  <a:sym typeface="Titillium Web"/>
                </a:rPr>
                <a:t>:	55 (bill. USD)</a:t>
              </a:r>
              <a:endParaRPr sz="1600" dirty="0">
                <a:solidFill>
                  <a:srgbClr val="222222"/>
                </a:solidFill>
                <a:ea typeface="Titillium Web"/>
                <a:cs typeface="Titillium Web"/>
                <a:sym typeface="Titillium Web"/>
              </a:endParaRPr>
            </a:p>
            <a:p>
              <a:pPr marL="457200" lvl="0" indent="-317500" algn="l" rtl="0">
                <a:lnSpc>
                  <a:spcPct val="150000"/>
                </a:lnSpc>
                <a:spcBef>
                  <a:spcPts val="0"/>
                </a:spcBef>
                <a:spcAft>
                  <a:spcPts val="0"/>
                </a:spcAft>
                <a:buSzPts val="1400"/>
                <a:buFont typeface="Titillium Web"/>
                <a:buChar char="●"/>
              </a:pPr>
              <a:r>
                <a:rPr lang="en-US" sz="1600" dirty="0" err="1">
                  <a:ea typeface="Titillium Web"/>
                  <a:cs typeface="Titillium Web"/>
                  <a:sym typeface="Titillium Web"/>
                </a:rPr>
                <a:t>Tipologías</a:t>
              </a:r>
              <a:r>
                <a:rPr lang="en-US" sz="1600" dirty="0">
                  <a:ea typeface="Titillium Web"/>
                  <a:cs typeface="Titillium Web"/>
                  <a:sym typeface="Titillium Web"/>
                </a:rPr>
                <a:t>: 	373 </a:t>
              </a:r>
              <a:r>
                <a:rPr lang="en-US" sz="1600" dirty="0" err="1">
                  <a:ea typeface="Titillium Web"/>
                  <a:cs typeface="Titillium Web"/>
                  <a:sym typeface="Titillium Web"/>
                </a:rPr>
                <a:t>tipos</a:t>
              </a:r>
              <a:endParaRPr sz="1600" dirty="0">
                <a:ea typeface="Titillium Web"/>
                <a:cs typeface="Titillium Web"/>
                <a:sym typeface="Titillium Web"/>
              </a:endParaRPr>
            </a:p>
            <a:p>
              <a:pPr marL="457200" lvl="0" indent="-311150" algn="l" rtl="0">
                <a:lnSpc>
                  <a:spcPct val="100000"/>
                </a:lnSpc>
                <a:spcBef>
                  <a:spcPts val="0"/>
                </a:spcBef>
                <a:spcAft>
                  <a:spcPts val="0"/>
                </a:spcAft>
                <a:buSzPts val="1300"/>
                <a:buFont typeface="Titillium Web"/>
                <a:buChar char="●"/>
              </a:pPr>
              <a:r>
                <a:rPr lang="en-US" sz="1600" dirty="0" err="1">
                  <a:ea typeface="Titillium Web"/>
                  <a:cs typeface="Titillium Web"/>
                  <a:sym typeface="Titillium Web"/>
                </a:rPr>
                <a:t>Atributos</a:t>
              </a:r>
              <a:r>
                <a:rPr lang="en-US" sz="1600" dirty="0">
                  <a:ea typeface="Titillium Web"/>
                  <a:cs typeface="Titillium Web"/>
                  <a:sym typeface="Titillium Web"/>
                </a:rPr>
                <a:t>: 	</a:t>
              </a:r>
              <a:r>
                <a:rPr lang="en-US" sz="1600" b="1" dirty="0">
                  <a:ea typeface="Titillium Web"/>
                  <a:cs typeface="Titillium Web"/>
                  <a:sym typeface="Titillium Web"/>
                </a:rPr>
                <a:t>Material + LLRS + Alturas+ 		</a:t>
              </a:r>
              <a:r>
                <a:rPr lang="en-US" sz="1600" b="1" dirty="0" err="1">
                  <a:ea typeface="Titillium Web"/>
                  <a:cs typeface="Titillium Web"/>
                  <a:sym typeface="Titillium Web"/>
                </a:rPr>
                <a:t>Cubierta</a:t>
              </a:r>
              <a:r>
                <a:rPr lang="en-US" sz="1600" b="1" dirty="0">
                  <a:ea typeface="Titillium Web"/>
                  <a:cs typeface="Titillium Web"/>
                  <a:sym typeface="Titillium Web"/>
                </a:rPr>
                <a:t>+ </a:t>
              </a:r>
              <a:r>
                <a:rPr lang="en-US" sz="1600" b="1" dirty="0" err="1">
                  <a:ea typeface="Titillium Web"/>
                  <a:cs typeface="Titillium Web"/>
                  <a:sym typeface="Titillium Web"/>
                </a:rPr>
                <a:t>Ductilidad</a:t>
              </a:r>
              <a:r>
                <a:rPr lang="en-US" sz="1600" b="1" dirty="0">
                  <a:ea typeface="Titillium Web"/>
                  <a:cs typeface="Titillium Web"/>
                  <a:sym typeface="Titillium Web"/>
                </a:rPr>
                <a:t> 			</a:t>
              </a:r>
              <a:r>
                <a:rPr lang="en-US" sz="1600" b="1" dirty="0" err="1">
                  <a:ea typeface="Titillium Web"/>
                  <a:cs typeface="Titillium Web"/>
                  <a:sym typeface="Titillium Web"/>
                </a:rPr>
                <a:t>esperada</a:t>
              </a:r>
              <a:endParaRPr sz="1600" b="1" dirty="0">
                <a:ea typeface="Titillium Web"/>
                <a:cs typeface="Titillium Web"/>
                <a:sym typeface="Titillium Web"/>
              </a:endParaRPr>
            </a:p>
            <a:p>
              <a:pPr marL="0" lvl="0" indent="0" algn="l" rtl="0">
                <a:lnSpc>
                  <a:spcPct val="115000"/>
                </a:lnSpc>
                <a:spcBef>
                  <a:spcPts val="1000"/>
                </a:spcBef>
                <a:spcAft>
                  <a:spcPts val="0"/>
                </a:spcAft>
                <a:buNone/>
              </a:pPr>
              <a:endParaRPr sz="1600" dirty="0">
                <a:ea typeface="Titillium Web"/>
                <a:cs typeface="Titillium Web"/>
                <a:sym typeface="Titillium Web"/>
              </a:endParaRPr>
            </a:p>
            <a:p>
              <a:pPr marL="0" lvl="0" indent="0" algn="l" rtl="0">
                <a:lnSpc>
                  <a:spcPct val="115000"/>
                </a:lnSpc>
                <a:spcBef>
                  <a:spcPts val="0"/>
                </a:spcBef>
                <a:spcAft>
                  <a:spcPts val="0"/>
                </a:spcAft>
                <a:buNone/>
              </a:pPr>
              <a:endParaRPr sz="1600" dirty="0">
                <a:ea typeface="Titillium Web"/>
                <a:cs typeface="Titillium Web"/>
                <a:sym typeface="Titillium Web"/>
              </a:endParaRPr>
            </a:p>
            <a:p>
              <a:pPr marL="0" lvl="0" indent="0" algn="l" rtl="0">
                <a:lnSpc>
                  <a:spcPct val="115000"/>
                </a:lnSpc>
                <a:spcBef>
                  <a:spcPts val="0"/>
                </a:spcBef>
                <a:spcAft>
                  <a:spcPts val="0"/>
                </a:spcAft>
                <a:buNone/>
              </a:pPr>
              <a:endParaRPr sz="1600" dirty="0">
                <a:ea typeface="Titillium Web"/>
                <a:cs typeface="Titillium Web"/>
                <a:sym typeface="Titillium Web"/>
              </a:endParaRPr>
            </a:p>
            <a:p>
              <a:pPr marL="0" lvl="0" indent="0" algn="l" rtl="0">
                <a:lnSpc>
                  <a:spcPct val="115000"/>
                </a:lnSpc>
                <a:spcBef>
                  <a:spcPts val="0"/>
                </a:spcBef>
                <a:spcAft>
                  <a:spcPts val="0"/>
                </a:spcAft>
                <a:buNone/>
              </a:pPr>
              <a:endParaRPr sz="1600" dirty="0">
                <a:ea typeface="Titillium Web"/>
                <a:cs typeface="Titillium Web"/>
                <a:sym typeface="Titillium Web"/>
              </a:endParaRPr>
            </a:p>
            <a:p>
              <a:pPr marL="457200" lvl="0" indent="0" algn="l" rtl="0">
                <a:lnSpc>
                  <a:spcPct val="115000"/>
                </a:lnSpc>
                <a:spcBef>
                  <a:spcPts val="0"/>
                </a:spcBef>
                <a:spcAft>
                  <a:spcPts val="0"/>
                </a:spcAft>
                <a:buNone/>
              </a:pPr>
              <a:endParaRPr sz="1600" dirty="0"/>
            </a:p>
            <a:p>
              <a:pPr marL="1371600" lvl="0" indent="0" algn="l" rtl="0">
                <a:lnSpc>
                  <a:spcPct val="115000"/>
                </a:lnSpc>
                <a:spcBef>
                  <a:spcPts val="0"/>
                </a:spcBef>
                <a:spcAft>
                  <a:spcPts val="0"/>
                </a:spcAft>
                <a:buNone/>
              </a:pPr>
              <a:endParaRPr sz="1600" dirty="0">
                <a:ea typeface="Titillium Web"/>
                <a:cs typeface="Titillium Web"/>
                <a:sym typeface="Titillium Web"/>
              </a:endParaRPr>
            </a:p>
          </p:txBody>
        </p:sp>
      </p:grpSp>
      <p:pic>
        <p:nvPicPr>
          <p:cNvPr id="8" name="Google Shape;235;p28">
            <a:extLst>
              <a:ext uri="{FF2B5EF4-FFF2-40B4-BE49-F238E27FC236}">
                <a16:creationId xmlns:a16="http://schemas.microsoft.com/office/drawing/2014/main" id="{6512A6C4-6D97-1392-342A-D8F50A48FB2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42725" y="1794228"/>
            <a:ext cx="4621348" cy="4384358"/>
          </a:xfrm>
          <a:prstGeom prst="rect">
            <a:avLst/>
          </a:prstGeom>
          <a:noFill/>
          <a:ln>
            <a:noFill/>
          </a:ln>
        </p:spPr>
      </p:pic>
      <p:sp>
        <p:nvSpPr>
          <p:cNvPr id="11" name="CuadroTexto 10">
            <a:extLst>
              <a:ext uri="{FF2B5EF4-FFF2-40B4-BE49-F238E27FC236}">
                <a16:creationId xmlns:a16="http://schemas.microsoft.com/office/drawing/2014/main" id="{F94E460A-01BB-9E34-F809-68986243600F}"/>
              </a:ext>
            </a:extLst>
          </p:cNvPr>
          <p:cNvSpPr txBox="1"/>
          <p:nvPr/>
        </p:nvSpPr>
        <p:spPr>
          <a:xfrm>
            <a:off x="9353770" y="2881467"/>
            <a:ext cx="2530515" cy="2062103"/>
          </a:xfrm>
          <a:prstGeom prst="rect">
            <a:avLst/>
          </a:prstGeom>
          <a:noFill/>
        </p:spPr>
        <p:txBody>
          <a:bodyPr wrap="square" rtlCol="0">
            <a:spAutoFit/>
          </a:bodyPr>
          <a:lstStyle/>
          <a:p>
            <a:pPr marL="92075" indent="-92075">
              <a:buFont typeface="Arial" panose="020B0604020202020204" pitchFamily="34" charset="0"/>
              <a:buChar char="•"/>
            </a:pPr>
            <a:r>
              <a:rPr lang="es-ES" sz="1600" dirty="0"/>
              <a:t>Base catastral 2020</a:t>
            </a:r>
          </a:p>
          <a:p>
            <a:pPr marL="92075" indent="-92075">
              <a:buFont typeface="Arial" panose="020B0604020202020204" pitchFamily="34" charset="0"/>
              <a:buChar char="•"/>
            </a:pPr>
            <a:r>
              <a:rPr lang="es-ES" sz="1600" dirty="0"/>
              <a:t>Censo 2010 proyectado a 2020</a:t>
            </a:r>
          </a:p>
          <a:p>
            <a:pPr marL="92075" indent="-92075">
              <a:buFont typeface="Arial" panose="020B0604020202020204" pitchFamily="34" charset="0"/>
              <a:buChar char="•"/>
            </a:pPr>
            <a:r>
              <a:rPr lang="es-ES" sz="1600" dirty="0"/>
              <a:t>PUOS 2016</a:t>
            </a:r>
          </a:p>
          <a:p>
            <a:pPr marL="92075" indent="-92075">
              <a:buFont typeface="Arial" panose="020B0604020202020204" pitchFamily="34" charset="0"/>
              <a:buChar char="•"/>
            </a:pPr>
            <a:r>
              <a:rPr lang="es-ES" sz="1600" dirty="0"/>
              <a:t>Variación del límite urbano de 1760 a 2015</a:t>
            </a:r>
          </a:p>
          <a:p>
            <a:pPr marL="92075" indent="-92075">
              <a:buFont typeface="Arial" panose="020B0604020202020204" pitchFamily="34" charset="0"/>
              <a:buChar char="•"/>
            </a:pPr>
            <a:r>
              <a:rPr lang="es-ES" sz="1600" dirty="0"/>
              <a:t>Base de datos del Centro Histórico (PUCE, 2018)</a:t>
            </a:r>
            <a:endParaRPr lang="en-US" sz="1600" dirty="0"/>
          </a:p>
        </p:txBody>
      </p:sp>
    </p:spTree>
    <p:extLst>
      <p:ext uri="{BB962C8B-B14F-4D97-AF65-F5344CB8AC3E}">
        <p14:creationId xmlns:p14="http://schemas.microsoft.com/office/powerpoint/2010/main" val="87886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Modelo de Exposición</a:t>
            </a:r>
          </a:p>
        </p:txBody>
      </p:sp>
      <p:sp>
        <p:nvSpPr>
          <p:cNvPr id="4" name="Google Shape;261;p30">
            <a:extLst>
              <a:ext uri="{FF2B5EF4-FFF2-40B4-BE49-F238E27FC236}">
                <a16:creationId xmlns:a16="http://schemas.microsoft.com/office/drawing/2014/main" id="{2116AFEA-699F-0A86-8AD8-E5F1F277800C}"/>
              </a:ext>
            </a:extLst>
          </p:cNvPr>
          <p:cNvSpPr txBox="1">
            <a:spLocks/>
          </p:cNvSpPr>
          <p:nvPr/>
        </p:nvSpPr>
        <p:spPr>
          <a:xfrm>
            <a:off x="1656034" y="997951"/>
            <a:ext cx="9353706"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0"/>
              </a:spcBef>
            </a:pPr>
            <a:r>
              <a:rPr lang="es-ES" sz="2000" b="1" dirty="0">
                <a:latin typeface="+mn-lt"/>
              </a:rPr>
              <a:t>Modelo de exposición → Tipología constructiva</a:t>
            </a:r>
          </a:p>
        </p:txBody>
      </p:sp>
      <p:pic>
        <p:nvPicPr>
          <p:cNvPr id="5" name="Google Shape;262;p30">
            <a:extLst>
              <a:ext uri="{FF2B5EF4-FFF2-40B4-BE49-F238E27FC236}">
                <a16:creationId xmlns:a16="http://schemas.microsoft.com/office/drawing/2014/main" id="{7D0809E3-F1D6-3BFF-A7A3-57CF3126FE10}"/>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110783" y="1625717"/>
            <a:ext cx="9953771" cy="4923423"/>
          </a:xfrm>
          <a:prstGeom prst="rect">
            <a:avLst/>
          </a:prstGeom>
          <a:noFill/>
          <a:ln>
            <a:noFill/>
          </a:ln>
        </p:spPr>
      </p:pic>
    </p:spTree>
    <p:extLst>
      <p:ext uri="{BB962C8B-B14F-4D97-AF65-F5344CB8AC3E}">
        <p14:creationId xmlns:p14="http://schemas.microsoft.com/office/powerpoint/2010/main" val="568582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4" name="Google Shape;305;p33">
            <a:extLst>
              <a:ext uri="{FF2B5EF4-FFF2-40B4-BE49-F238E27FC236}">
                <a16:creationId xmlns:a16="http://schemas.microsoft.com/office/drawing/2014/main" id="{14400BF0-B691-C3E7-35EE-03C56A586110}"/>
              </a:ext>
            </a:extLst>
          </p:cNvPr>
          <p:cNvSpPr txBox="1">
            <a:spLocks/>
          </p:cNvSpPr>
          <p:nvPr/>
        </p:nvSpPr>
        <p:spPr>
          <a:xfrm>
            <a:off x="3211162" y="835318"/>
            <a:ext cx="8592903" cy="448538"/>
          </a:xfrm>
          <a:prstGeom prst="rect">
            <a:avLst/>
          </a:prstGeom>
          <a:noFill/>
          <a:ln>
            <a:noFill/>
          </a:ln>
        </p:spPr>
        <p:txBody>
          <a:bodyPr spcFirstLastPara="1" wrap="square" lIns="0" tIns="45700" rIns="0"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SzPts val="1200"/>
              <a:buFont typeface="Arial" panose="020B0604020202020204" pitchFamily="34" charset="0"/>
              <a:buNone/>
            </a:pPr>
            <a:r>
              <a:rPr lang="es-ES" sz="2000" b="1" dirty="0"/>
              <a:t>Estimación de daños, población afectada y pérdidas económicas</a:t>
            </a:r>
          </a:p>
        </p:txBody>
      </p:sp>
      <p:sp>
        <p:nvSpPr>
          <p:cNvPr id="5" name="Google Shape;311;p34">
            <a:extLst>
              <a:ext uri="{FF2B5EF4-FFF2-40B4-BE49-F238E27FC236}">
                <a16:creationId xmlns:a16="http://schemas.microsoft.com/office/drawing/2014/main" id="{37DA835E-ED8C-D812-1C17-8F5ECDBBA194}"/>
              </a:ext>
            </a:extLst>
          </p:cNvPr>
          <p:cNvSpPr txBox="1">
            <a:spLocks/>
          </p:cNvSpPr>
          <p:nvPr/>
        </p:nvSpPr>
        <p:spPr>
          <a:xfrm>
            <a:off x="1083076" y="1615457"/>
            <a:ext cx="7886700"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Determinista</a:t>
            </a:r>
            <a:r>
              <a:rPr lang="en-US" sz="2000" dirty="0">
                <a:solidFill>
                  <a:schemeClr val="accent1"/>
                </a:solidFill>
                <a:latin typeface="+mn-lt"/>
              </a:rPr>
              <a:t> - </a:t>
            </a:r>
            <a:r>
              <a:rPr lang="en-US" sz="2000" dirty="0" err="1">
                <a:solidFill>
                  <a:schemeClr val="accent1"/>
                </a:solidFill>
                <a:latin typeface="+mn-lt"/>
              </a:rPr>
              <a:t>Escenarios</a:t>
            </a:r>
            <a:r>
              <a:rPr lang="en-US" sz="2000" dirty="0">
                <a:solidFill>
                  <a:schemeClr val="accent1"/>
                </a:solidFill>
                <a:latin typeface="+mn-lt"/>
              </a:rPr>
              <a:t> </a:t>
            </a:r>
            <a:r>
              <a:rPr lang="en-US" sz="2000" dirty="0" err="1">
                <a:solidFill>
                  <a:schemeClr val="accent1"/>
                </a:solidFill>
                <a:latin typeface="+mn-lt"/>
              </a:rPr>
              <a:t>sísmicos</a:t>
            </a:r>
            <a:endParaRPr lang="en-US" sz="2000" dirty="0">
              <a:solidFill>
                <a:schemeClr val="accent1"/>
              </a:solidFill>
              <a:latin typeface="+mn-lt"/>
            </a:endParaRPr>
          </a:p>
        </p:txBody>
      </p:sp>
      <p:sp>
        <p:nvSpPr>
          <p:cNvPr id="6" name="Google Shape;312;p34">
            <a:extLst>
              <a:ext uri="{FF2B5EF4-FFF2-40B4-BE49-F238E27FC236}">
                <a16:creationId xmlns:a16="http://schemas.microsoft.com/office/drawing/2014/main" id="{79DF1198-A8D7-6087-11B8-3AD8B5C0EA59}"/>
              </a:ext>
            </a:extLst>
          </p:cNvPr>
          <p:cNvSpPr txBox="1">
            <a:spLocks/>
          </p:cNvSpPr>
          <p:nvPr/>
        </p:nvSpPr>
        <p:spPr>
          <a:xfrm>
            <a:off x="1083076" y="2326907"/>
            <a:ext cx="4116600" cy="3971400"/>
          </a:xfrm>
          <a:prstGeom prst="rect">
            <a:avLst/>
          </a:prstGeom>
          <a:noFill/>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buFont typeface="Arial" panose="020B0604020202020204" pitchFamily="34" charset="0"/>
              <a:buNone/>
            </a:pPr>
            <a:r>
              <a:rPr lang="es-ES" sz="1600" dirty="0"/>
              <a:t>Selección de escenarios sísmicos:</a:t>
            </a:r>
          </a:p>
          <a:p>
            <a:pPr marL="0" indent="0">
              <a:lnSpc>
                <a:spcPct val="115000"/>
              </a:lnSpc>
              <a:spcBef>
                <a:spcPts val="800"/>
              </a:spcBef>
              <a:buFont typeface="Arial" panose="020B0604020202020204" pitchFamily="34" charset="0"/>
              <a:buNone/>
            </a:pPr>
            <a:r>
              <a:rPr lang="es-ES" sz="1600" b="1" dirty="0"/>
              <a:t>Escenarios históricos:</a:t>
            </a:r>
          </a:p>
          <a:p>
            <a:pPr marL="285750" indent="-190500">
              <a:lnSpc>
                <a:spcPct val="115000"/>
              </a:lnSpc>
              <a:spcBef>
                <a:spcPts val="800"/>
              </a:spcBef>
              <a:buSzPts val="1200"/>
              <a:buFont typeface="Arial" panose="020B0604020202020204" pitchFamily="34" charset="0"/>
              <a:buChar char="-"/>
            </a:pPr>
            <a:r>
              <a:rPr lang="es-ES" sz="1600" dirty="0"/>
              <a:t>Terremoto de 1906 (</a:t>
            </a:r>
            <a:r>
              <a:rPr lang="es-ES" sz="1600" dirty="0" err="1"/>
              <a:t>Mw</a:t>
            </a:r>
            <a:r>
              <a:rPr lang="es-ES" sz="1600" dirty="0"/>
              <a:t> 8.8 Nazca)</a:t>
            </a:r>
          </a:p>
          <a:p>
            <a:pPr marL="285750" indent="-190500">
              <a:lnSpc>
                <a:spcPct val="115000"/>
              </a:lnSpc>
              <a:spcBef>
                <a:spcPts val="0"/>
              </a:spcBef>
              <a:buSzPts val="1200"/>
              <a:buFont typeface="Arial" panose="020B0604020202020204" pitchFamily="34" charset="0"/>
              <a:buChar char="-"/>
            </a:pPr>
            <a:r>
              <a:rPr lang="es-ES" sz="1600" dirty="0"/>
              <a:t>Terremoto de 2016 (</a:t>
            </a:r>
            <a:r>
              <a:rPr lang="es-ES" sz="1600" dirty="0" err="1"/>
              <a:t>Mw</a:t>
            </a:r>
            <a:r>
              <a:rPr lang="es-ES" sz="1600" dirty="0"/>
              <a:t> 7.8 Manabí)</a:t>
            </a:r>
          </a:p>
          <a:p>
            <a:pPr marL="0" indent="0">
              <a:lnSpc>
                <a:spcPct val="115000"/>
              </a:lnSpc>
              <a:spcBef>
                <a:spcPts val="800"/>
              </a:spcBef>
              <a:buFont typeface="Arial" panose="020B0604020202020204" pitchFamily="34" charset="0"/>
              <a:buNone/>
            </a:pPr>
            <a:endParaRPr lang="es-ES" sz="1600" dirty="0"/>
          </a:p>
          <a:p>
            <a:pPr marL="0" indent="0">
              <a:lnSpc>
                <a:spcPct val="115000"/>
              </a:lnSpc>
              <a:spcBef>
                <a:spcPts val="800"/>
              </a:spcBef>
              <a:buFont typeface="Arial" panose="020B0604020202020204" pitchFamily="34" charset="0"/>
              <a:buNone/>
            </a:pPr>
            <a:r>
              <a:rPr lang="es-ES" sz="1600" b="1" dirty="0"/>
              <a:t>Escenarios según sismicidad esperada:</a:t>
            </a:r>
          </a:p>
          <a:p>
            <a:pPr marL="457200" indent="-304800">
              <a:lnSpc>
                <a:spcPct val="115000"/>
              </a:lnSpc>
              <a:spcBef>
                <a:spcPts val="0"/>
              </a:spcBef>
              <a:buSzPts val="1200"/>
              <a:buFont typeface="Arial" panose="020B0604020202020204" pitchFamily="34" charset="0"/>
              <a:buChar char="-"/>
            </a:pPr>
            <a:r>
              <a:rPr lang="es-ES" sz="1600" dirty="0"/>
              <a:t>Evento </a:t>
            </a:r>
            <a:r>
              <a:rPr lang="es-ES" sz="1600" dirty="0" err="1"/>
              <a:t>Mw</a:t>
            </a:r>
            <a:r>
              <a:rPr lang="es-ES" sz="1600" dirty="0"/>
              <a:t> 7.0 en el centro de la ciudad</a:t>
            </a:r>
          </a:p>
          <a:p>
            <a:pPr marL="457200" indent="-304800">
              <a:lnSpc>
                <a:spcPct val="115000"/>
              </a:lnSpc>
              <a:spcBef>
                <a:spcPts val="0"/>
              </a:spcBef>
              <a:buSzPts val="1200"/>
              <a:buFont typeface="Arial" panose="020B0604020202020204" pitchFamily="34" charset="0"/>
              <a:buChar char="-"/>
            </a:pPr>
            <a:r>
              <a:rPr lang="es-ES" sz="1600" dirty="0"/>
              <a:t>Evento </a:t>
            </a:r>
            <a:r>
              <a:rPr lang="es-ES" sz="1600" dirty="0" err="1"/>
              <a:t>Mw</a:t>
            </a:r>
            <a:r>
              <a:rPr lang="es-ES" sz="1600" dirty="0"/>
              <a:t> 6.5 en el centro de la ciudad</a:t>
            </a:r>
          </a:p>
          <a:p>
            <a:pPr marL="457200" indent="-330200">
              <a:lnSpc>
                <a:spcPct val="115000"/>
              </a:lnSpc>
              <a:spcBef>
                <a:spcPts val="0"/>
              </a:spcBef>
              <a:buSzPts val="1600"/>
              <a:buFont typeface="Arial" panose="020B0604020202020204" pitchFamily="34" charset="0"/>
              <a:buChar char="-"/>
            </a:pPr>
            <a:r>
              <a:rPr lang="es-ES" sz="1600" dirty="0"/>
              <a:t>Evento </a:t>
            </a:r>
            <a:r>
              <a:rPr lang="es-ES" sz="1600" dirty="0" err="1"/>
              <a:t>Mw</a:t>
            </a:r>
            <a:r>
              <a:rPr lang="es-ES" sz="1600" dirty="0"/>
              <a:t> 6.5 en el norte de la ciudad</a:t>
            </a:r>
          </a:p>
          <a:p>
            <a:pPr marL="457200" indent="-304800">
              <a:lnSpc>
                <a:spcPct val="115000"/>
              </a:lnSpc>
              <a:spcBef>
                <a:spcPts val="0"/>
              </a:spcBef>
              <a:buSzPts val="1200"/>
              <a:buFont typeface="Arial" panose="020B0604020202020204" pitchFamily="34" charset="0"/>
              <a:buChar char="-"/>
            </a:pPr>
            <a:r>
              <a:rPr lang="es-ES" sz="1600" dirty="0"/>
              <a:t>Evento </a:t>
            </a:r>
            <a:r>
              <a:rPr lang="es-ES" sz="1600" dirty="0" err="1"/>
              <a:t>Mw</a:t>
            </a:r>
            <a:r>
              <a:rPr lang="es-ES" sz="1600" dirty="0"/>
              <a:t> 6.5 al sur de la ciudad</a:t>
            </a:r>
          </a:p>
          <a:p>
            <a:pPr marL="457200" indent="-304800">
              <a:lnSpc>
                <a:spcPct val="115000"/>
              </a:lnSpc>
              <a:spcBef>
                <a:spcPts val="0"/>
              </a:spcBef>
              <a:buSzPts val="1200"/>
              <a:buFont typeface="Arial" panose="020B0604020202020204" pitchFamily="34" charset="0"/>
              <a:buChar char="-"/>
            </a:pPr>
            <a:r>
              <a:rPr lang="es-ES" sz="1600" dirty="0"/>
              <a:t>Evento </a:t>
            </a:r>
            <a:r>
              <a:rPr lang="es-ES" sz="1600" dirty="0" err="1"/>
              <a:t>Mw</a:t>
            </a:r>
            <a:r>
              <a:rPr lang="es-ES" sz="1600" dirty="0"/>
              <a:t> 6.5 al oeste de la ciudad</a:t>
            </a:r>
          </a:p>
          <a:p>
            <a:pPr marL="127000" indent="0">
              <a:lnSpc>
                <a:spcPct val="115000"/>
              </a:lnSpc>
              <a:spcBef>
                <a:spcPts val="0"/>
              </a:spcBef>
              <a:buSzPts val="1600"/>
              <a:buNone/>
            </a:pPr>
            <a:endParaRPr lang="es-ES" sz="1600" dirty="0"/>
          </a:p>
          <a:p>
            <a:pPr marL="127000" indent="0">
              <a:lnSpc>
                <a:spcPct val="115000"/>
              </a:lnSpc>
              <a:spcBef>
                <a:spcPts val="0"/>
              </a:spcBef>
              <a:buSzPts val="1600"/>
              <a:buNone/>
            </a:pPr>
            <a:r>
              <a:rPr lang="es-ES" sz="1600" dirty="0"/>
              <a:t>Todos con 8km de profundidad</a:t>
            </a:r>
          </a:p>
          <a:p>
            <a:pPr marL="0" indent="0">
              <a:lnSpc>
                <a:spcPct val="100000"/>
              </a:lnSpc>
              <a:spcBef>
                <a:spcPts val="0"/>
              </a:spcBef>
              <a:buFont typeface="Arial" panose="020B0604020202020204" pitchFamily="34" charset="0"/>
              <a:buNone/>
            </a:pPr>
            <a:endParaRPr lang="es-ES" dirty="0"/>
          </a:p>
        </p:txBody>
      </p:sp>
      <p:pic>
        <p:nvPicPr>
          <p:cNvPr id="8" name="Google Shape;313;p34">
            <a:extLst>
              <a:ext uri="{FF2B5EF4-FFF2-40B4-BE49-F238E27FC236}">
                <a16:creationId xmlns:a16="http://schemas.microsoft.com/office/drawing/2014/main" id="{FBF4140C-64BA-9D03-1B95-8A54688AC614}"/>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895181" y="1300383"/>
            <a:ext cx="4761109" cy="5456492"/>
          </a:xfrm>
          <a:prstGeom prst="rect">
            <a:avLst/>
          </a:prstGeom>
          <a:noFill/>
          <a:ln>
            <a:solidFill>
              <a:schemeClr val="tx1"/>
            </a:solidFill>
          </a:ln>
        </p:spPr>
      </p:pic>
    </p:spTree>
    <p:extLst>
      <p:ext uri="{BB962C8B-B14F-4D97-AF65-F5344CB8AC3E}">
        <p14:creationId xmlns:p14="http://schemas.microsoft.com/office/powerpoint/2010/main" val="3104553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4" name="Google Shape;305;p33">
            <a:extLst>
              <a:ext uri="{FF2B5EF4-FFF2-40B4-BE49-F238E27FC236}">
                <a16:creationId xmlns:a16="http://schemas.microsoft.com/office/drawing/2014/main" id="{5C7C30F0-3C72-B1F4-5071-AB55FFBB6396}"/>
              </a:ext>
            </a:extLst>
          </p:cNvPr>
          <p:cNvSpPr txBox="1">
            <a:spLocks/>
          </p:cNvSpPr>
          <p:nvPr/>
        </p:nvSpPr>
        <p:spPr>
          <a:xfrm>
            <a:off x="347891" y="1435682"/>
            <a:ext cx="3014147" cy="448538"/>
          </a:xfrm>
          <a:prstGeom prst="rect">
            <a:avLst/>
          </a:prstGeom>
          <a:noFill/>
          <a:ln>
            <a:noFill/>
          </a:ln>
        </p:spPr>
        <p:txBody>
          <a:bodyPr spcFirstLastPara="1" wrap="square" lIns="0" tIns="45700" rIns="0"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200"/>
              <a:buFont typeface="Arial" panose="020B0604020202020204" pitchFamily="34" charset="0"/>
              <a:buNone/>
            </a:pPr>
            <a:r>
              <a:rPr lang="es-ES" sz="2000" b="1" dirty="0"/>
              <a:t>Estimación de daños, población afectada y pérdidas económicas</a:t>
            </a:r>
          </a:p>
        </p:txBody>
      </p:sp>
      <p:pic>
        <p:nvPicPr>
          <p:cNvPr id="5" name="Google Shape;321;p35">
            <a:extLst>
              <a:ext uri="{FF2B5EF4-FFF2-40B4-BE49-F238E27FC236}">
                <a16:creationId xmlns:a16="http://schemas.microsoft.com/office/drawing/2014/main" id="{3ED63CDF-A333-9A31-A970-A578B93F1A0D}"/>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937247" y="706909"/>
            <a:ext cx="9190098" cy="6151092"/>
          </a:xfrm>
          <a:prstGeom prst="rect">
            <a:avLst/>
          </a:prstGeom>
          <a:noFill/>
          <a:ln>
            <a:noFill/>
          </a:ln>
        </p:spPr>
      </p:pic>
    </p:spTree>
    <p:extLst>
      <p:ext uri="{BB962C8B-B14F-4D97-AF65-F5344CB8AC3E}">
        <p14:creationId xmlns:p14="http://schemas.microsoft.com/office/powerpoint/2010/main" val="568480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4" name="Google Shape;305;p33">
            <a:extLst>
              <a:ext uri="{FF2B5EF4-FFF2-40B4-BE49-F238E27FC236}">
                <a16:creationId xmlns:a16="http://schemas.microsoft.com/office/drawing/2014/main" id="{5C7C30F0-3C72-B1F4-5071-AB55FFBB6396}"/>
              </a:ext>
            </a:extLst>
          </p:cNvPr>
          <p:cNvSpPr txBox="1">
            <a:spLocks/>
          </p:cNvSpPr>
          <p:nvPr/>
        </p:nvSpPr>
        <p:spPr>
          <a:xfrm>
            <a:off x="347891" y="1435682"/>
            <a:ext cx="3014147" cy="448538"/>
          </a:xfrm>
          <a:prstGeom prst="rect">
            <a:avLst/>
          </a:prstGeom>
          <a:noFill/>
          <a:ln>
            <a:noFill/>
          </a:ln>
        </p:spPr>
        <p:txBody>
          <a:bodyPr spcFirstLastPara="1" wrap="square" lIns="0" tIns="45700" rIns="0"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200"/>
              <a:buFont typeface="Arial" panose="020B0604020202020204" pitchFamily="34" charset="0"/>
              <a:buNone/>
            </a:pPr>
            <a:r>
              <a:rPr lang="es-ES" sz="2000" b="1" dirty="0"/>
              <a:t>Estimación de daños, población afectada y pérdidas económicas</a:t>
            </a:r>
          </a:p>
        </p:txBody>
      </p:sp>
      <p:pic>
        <p:nvPicPr>
          <p:cNvPr id="6" name="Google Shape;329;p36">
            <a:extLst>
              <a:ext uri="{FF2B5EF4-FFF2-40B4-BE49-F238E27FC236}">
                <a16:creationId xmlns:a16="http://schemas.microsoft.com/office/drawing/2014/main" id="{3F6441C7-84FD-0799-E776-052075AFD665}"/>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666836" y="775124"/>
            <a:ext cx="8525164" cy="6028328"/>
          </a:xfrm>
          <a:prstGeom prst="rect">
            <a:avLst/>
          </a:prstGeom>
          <a:noFill/>
          <a:ln>
            <a:noFill/>
          </a:ln>
        </p:spPr>
      </p:pic>
    </p:spTree>
    <p:extLst>
      <p:ext uri="{BB962C8B-B14F-4D97-AF65-F5344CB8AC3E}">
        <p14:creationId xmlns:p14="http://schemas.microsoft.com/office/powerpoint/2010/main" val="9144045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9" name="Google Shape;336;p37">
            <a:extLst>
              <a:ext uri="{FF2B5EF4-FFF2-40B4-BE49-F238E27FC236}">
                <a16:creationId xmlns:a16="http://schemas.microsoft.com/office/drawing/2014/main" id="{8086C5DB-AF9B-122E-51F8-94600B4C5313}"/>
              </a:ext>
            </a:extLst>
          </p:cNvPr>
          <p:cNvSpPr txBox="1">
            <a:spLocks/>
          </p:cNvSpPr>
          <p:nvPr/>
        </p:nvSpPr>
        <p:spPr>
          <a:xfrm>
            <a:off x="1078750" y="2333713"/>
            <a:ext cx="4333758" cy="3389100"/>
          </a:xfrm>
          <a:prstGeom prst="rect">
            <a:avLst/>
          </a:prstGeom>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0200">
              <a:lnSpc>
                <a:spcPct val="100000"/>
              </a:lnSpc>
              <a:spcBef>
                <a:spcPts val="800"/>
              </a:spcBef>
              <a:buSzPts val="1600"/>
              <a:buFont typeface="Arial" panose="020B0604020202020204" pitchFamily="34" charset="0"/>
              <a:buChar char="-"/>
            </a:pPr>
            <a:r>
              <a:rPr lang="es-ES" sz="1800" dirty="0"/>
              <a:t>Simulaciones asumiendo 10.000 años de sismicidad, ~50.000 eventos sísmicos con potencial destructivo</a:t>
            </a:r>
          </a:p>
          <a:p>
            <a:pPr marL="457200" indent="-330200">
              <a:lnSpc>
                <a:spcPct val="100000"/>
              </a:lnSpc>
              <a:buSzPts val="1600"/>
              <a:buFont typeface="Arial" panose="020B0604020202020204" pitchFamily="34" charset="0"/>
              <a:buChar char="-"/>
            </a:pPr>
            <a:r>
              <a:rPr lang="es-ES" sz="1800" dirty="0"/>
              <a:t>Se determinó el impacto de cada evento en la ciudad</a:t>
            </a:r>
          </a:p>
          <a:p>
            <a:pPr marL="457200" indent="-330200">
              <a:lnSpc>
                <a:spcPct val="100000"/>
              </a:lnSpc>
              <a:buSzPts val="1600"/>
              <a:buFont typeface="Arial" panose="020B0604020202020204" pitchFamily="34" charset="0"/>
              <a:buChar char="-"/>
            </a:pPr>
            <a:r>
              <a:rPr lang="es-ES" sz="1800" dirty="0"/>
              <a:t>Se analizó el riesgo con tres enfoques:</a:t>
            </a:r>
          </a:p>
          <a:p>
            <a:pPr marL="457200" indent="-330200">
              <a:lnSpc>
                <a:spcPct val="150000"/>
              </a:lnSpc>
              <a:buSzPts val="1600"/>
              <a:buFont typeface="Arial" panose="020B0604020202020204" pitchFamily="34" charset="0"/>
              <a:buAutoNum type="arabicPeriod"/>
            </a:pPr>
            <a:r>
              <a:rPr lang="es-ES" sz="1800" b="1" dirty="0"/>
              <a:t>Riesgo por período de retorno</a:t>
            </a:r>
          </a:p>
          <a:p>
            <a:pPr marL="457200" indent="-330200">
              <a:lnSpc>
                <a:spcPct val="150000"/>
              </a:lnSpc>
              <a:spcBef>
                <a:spcPts val="0"/>
              </a:spcBef>
              <a:buSzPts val="1600"/>
              <a:buFont typeface="Arial" panose="020B0604020202020204" pitchFamily="34" charset="0"/>
              <a:buAutoNum type="arabicPeriod"/>
            </a:pPr>
            <a:r>
              <a:rPr lang="es-ES" sz="1800" b="1" dirty="0"/>
              <a:t>Riesgo anualizado</a:t>
            </a:r>
          </a:p>
          <a:p>
            <a:pPr marL="457200" indent="-330200">
              <a:lnSpc>
                <a:spcPct val="150000"/>
              </a:lnSpc>
              <a:spcBef>
                <a:spcPts val="0"/>
              </a:spcBef>
              <a:buSzPts val="1600"/>
              <a:buFont typeface="Arial" panose="020B0604020202020204" pitchFamily="34" charset="0"/>
              <a:buAutoNum type="arabicPeriod"/>
            </a:pPr>
            <a:r>
              <a:rPr lang="es-ES" sz="1800" b="1" dirty="0"/>
              <a:t>Comunidades en alto riesgo</a:t>
            </a:r>
          </a:p>
        </p:txBody>
      </p:sp>
      <p:pic>
        <p:nvPicPr>
          <p:cNvPr id="11" name="Google Shape;337;p37">
            <a:extLst>
              <a:ext uri="{FF2B5EF4-FFF2-40B4-BE49-F238E27FC236}">
                <a16:creationId xmlns:a16="http://schemas.microsoft.com/office/drawing/2014/main" id="{66979429-60F3-C34E-C989-20823746A33E}"/>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412508" y="730844"/>
            <a:ext cx="6649050" cy="6127156"/>
          </a:xfrm>
          <a:prstGeom prst="rect">
            <a:avLst/>
          </a:prstGeom>
          <a:noFill/>
          <a:ln>
            <a:noFill/>
          </a:ln>
        </p:spPr>
      </p:pic>
      <p:sp>
        <p:nvSpPr>
          <p:cNvPr id="12" name="Google Shape;311;p34">
            <a:extLst>
              <a:ext uri="{FF2B5EF4-FFF2-40B4-BE49-F238E27FC236}">
                <a16:creationId xmlns:a16="http://schemas.microsoft.com/office/drawing/2014/main" id="{F62A40DF-4B39-7EEF-2163-F58472F8E00F}"/>
              </a:ext>
            </a:extLst>
          </p:cNvPr>
          <p:cNvSpPr txBox="1">
            <a:spLocks/>
          </p:cNvSpPr>
          <p:nvPr/>
        </p:nvSpPr>
        <p:spPr>
          <a:xfrm>
            <a:off x="1083076" y="852623"/>
            <a:ext cx="7886700"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Probabilista</a:t>
            </a:r>
            <a:r>
              <a:rPr lang="en-US" sz="2000" dirty="0">
                <a:solidFill>
                  <a:schemeClr val="accent1"/>
                </a:solidFill>
                <a:latin typeface="+mn-lt"/>
              </a:rPr>
              <a:t> – </a:t>
            </a:r>
            <a:r>
              <a:rPr lang="en-US" sz="2000" dirty="0" err="1">
                <a:solidFill>
                  <a:schemeClr val="accent1"/>
                </a:solidFill>
                <a:latin typeface="+mn-lt"/>
              </a:rPr>
              <a:t>Eventos</a:t>
            </a:r>
            <a:r>
              <a:rPr lang="en-US" sz="2000" dirty="0">
                <a:solidFill>
                  <a:schemeClr val="accent1"/>
                </a:solidFill>
                <a:latin typeface="+mn-lt"/>
              </a:rPr>
              <a:t> </a:t>
            </a:r>
            <a:r>
              <a:rPr lang="en-US" sz="2000" dirty="0" err="1">
                <a:solidFill>
                  <a:schemeClr val="accent1"/>
                </a:solidFill>
                <a:latin typeface="+mn-lt"/>
              </a:rPr>
              <a:t>estocásticos</a:t>
            </a:r>
            <a:endParaRPr lang="en-US" sz="2000" dirty="0">
              <a:solidFill>
                <a:schemeClr val="accent1"/>
              </a:solidFill>
              <a:latin typeface="+mn-lt"/>
            </a:endParaRPr>
          </a:p>
        </p:txBody>
      </p:sp>
    </p:spTree>
    <p:extLst>
      <p:ext uri="{BB962C8B-B14F-4D97-AF65-F5344CB8AC3E}">
        <p14:creationId xmlns:p14="http://schemas.microsoft.com/office/powerpoint/2010/main" val="38152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8" name="Google Shape;344;p38">
            <a:extLst>
              <a:ext uri="{FF2B5EF4-FFF2-40B4-BE49-F238E27FC236}">
                <a16:creationId xmlns:a16="http://schemas.microsoft.com/office/drawing/2014/main" id="{376105F3-41A7-33B8-9D94-5FB7B4337B74}"/>
              </a:ext>
            </a:extLst>
          </p:cNvPr>
          <p:cNvSpPr txBox="1">
            <a:spLocks/>
          </p:cNvSpPr>
          <p:nvPr/>
        </p:nvSpPr>
        <p:spPr>
          <a:xfrm>
            <a:off x="436416" y="2196192"/>
            <a:ext cx="3812700" cy="3389100"/>
          </a:xfrm>
          <a:prstGeom prst="rect">
            <a:avLst/>
          </a:prstGeom>
        </p:spPr>
        <p:txBody>
          <a:bodyPr spcFirstLastPara="1" wrap="square" lIns="68575" tIns="34275" rIns="68575" bIns="3427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gn="just">
              <a:lnSpc>
                <a:spcPct val="115000"/>
              </a:lnSpc>
              <a:spcBef>
                <a:spcPts val="0"/>
              </a:spcBef>
              <a:buClr>
                <a:srgbClr val="000000"/>
              </a:buClr>
              <a:buSzPts val="1400"/>
              <a:buFont typeface="Arial" panose="020B0604020202020204" pitchFamily="34" charset="0"/>
              <a:buAutoNum type="arabicPeriod"/>
            </a:pPr>
            <a:r>
              <a:rPr lang="es-ES" sz="1600" b="1" dirty="0">
                <a:solidFill>
                  <a:srgbClr val="000000"/>
                </a:solidFill>
              </a:rPr>
              <a:t>El riesgo por período de retorno:</a:t>
            </a:r>
            <a:r>
              <a:rPr lang="es-ES" sz="1600" dirty="0">
                <a:solidFill>
                  <a:srgbClr val="000000"/>
                </a:solidFill>
              </a:rPr>
              <a:t> Basándonos en el número de veces con que se exceden ciertos niveles de daño y pérdida, podemos estimar qué tan frecuentes son dentro del periodo de investigación. Presentamos esa frecuencia como un periodo de retorno (cada cuántos años se observan los niveles pérdida en el tiempo de investigación de la sismicidad).</a:t>
            </a:r>
          </a:p>
        </p:txBody>
      </p:sp>
      <p:pic>
        <p:nvPicPr>
          <p:cNvPr id="13" name="Google Shape;345;p38">
            <a:extLst>
              <a:ext uri="{FF2B5EF4-FFF2-40B4-BE49-F238E27FC236}">
                <a16:creationId xmlns:a16="http://schemas.microsoft.com/office/drawing/2014/main" id="{186015C8-07DA-3D89-66B7-3029894447C1}"/>
              </a:ext>
            </a:extLst>
          </p:cNvPr>
          <p:cNvPicPr preferRelativeResize="0"/>
          <p:nvPr/>
        </p:nvPicPr>
        <p:blipFill>
          <a:blip r:embed="rId2">
            <a:alphaModFix/>
            <a:extLst>
              <a:ext uri="{28A0092B-C50C-407E-A947-70E740481C1C}">
                <a14:useLocalDpi xmlns:a14="http://schemas.microsoft.com/office/drawing/2010/main"/>
              </a:ext>
            </a:extLst>
          </a:blip>
          <a:stretch>
            <a:fillRect/>
          </a:stretch>
        </p:blipFill>
        <p:spPr>
          <a:xfrm>
            <a:off x="4764178" y="1607137"/>
            <a:ext cx="7390879" cy="5213920"/>
          </a:xfrm>
          <a:prstGeom prst="rect">
            <a:avLst/>
          </a:prstGeom>
          <a:noFill/>
          <a:ln>
            <a:noFill/>
          </a:ln>
        </p:spPr>
      </p:pic>
      <p:sp>
        <p:nvSpPr>
          <p:cNvPr id="14" name="Google Shape;311;p34">
            <a:extLst>
              <a:ext uri="{FF2B5EF4-FFF2-40B4-BE49-F238E27FC236}">
                <a16:creationId xmlns:a16="http://schemas.microsoft.com/office/drawing/2014/main" id="{B7B05CAC-0E51-8ED2-FD7A-E27125937586}"/>
              </a:ext>
            </a:extLst>
          </p:cNvPr>
          <p:cNvSpPr txBox="1">
            <a:spLocks/>
          </p:cNvSpPr>
          <p:nvPr/>
        </p:nvSpPr>
        <p:spPr>
          <a:xfrm>
            <a:off x="1083076" y="852623"/>
            <a:ext cx="7886700"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Probabilista</a:t>
            </a:r>
            <a:r>
              <a:rPr lang="en-US" sz="2000" dirty="0">
                <a:solidFill>
                  <a:schemeClr val="accent1"/>
                </a:solidFill>
                <a:latin typeface="+mn-lt"/>
              </a:rPr>
              <a:t> – </a:t>
            </a:r>
            <a:r>
              <a:rPr lang="en-US" sz="2000" dirty="0" err="1">
                <a:solidFill>
                  <a:schemeClr val="accent1"/>
                </a:solidFill>
                <a:latin typeface="+mn-lt"/>
              </a:rPr>
              <a:t>Eventos</a:t>
            </a:r>
            <a:r>
              <a:rPr lang="en-US" sz="2000" dirty="0">
                <a:solidFill>
                  <a:schemeClr val="accent1"/>
                </a:solidFill>
                <a:latin typeface="+mn-lt"/>
              </a:rPr>
              <a:t> </a:t>
            </a:r>
            <a:r>
              <a:rPr lang="en-US" sz="2000" dirty="0" err="1">
                <a:solidFill>
                  <a:schemeClr val="accent1"/>
                </a:solidFill>
                <a:latin typeface="+mn-lt"/>
              </a:rPr>
              <a:t>estocásticos</a:t>
            </a:r>
            <a:endParaRPr lang="en-US" sz="2000" dirty="0">
              <a:solidFill>
                <a:schemeClr val="accent1"/>
              </a:solidFill>
              <a:latin typeface="+mn-lt"/>
            </a:endParaRPr>
          </a:p>
        </p:txBody>
      </p:sp>
    </p:spTree>
    <p:extLst>
      <p:ext uri="{BB962C8B-B14F-4D97-AF65-F5344CB8AC3E}">
        <p14:creationId xmlns:p14="http://schemas.microsoft.com/office/powerpoint/2010/main" val="746249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14" name="Google Shape;311;p34">
            <a:extLst>
              <a:ext uri="{FF2B5EF4-FFF2-40B4-BE49-F238E27FC236}">
                <a16:creationId xmlns:a16="http://schemas.microsoft.com/office/drawing/2014/main" id="{B7B05CAC-0E51-8ED2-FD7A-E27125937586}"/>
              </a:ext>
            </a:extLst>
          </p:cNvPr>
          <p:cNvSpPr txBox="1">
            <a:spLocks/>
          </p:cNvSpPr>
          <p:nvPr/>
        </p:nvSpPr>
        <p:spPr>
          <a:xfrm>
            <a:off x="1083076" y="852623"/>
            <a:ext cx="7886700"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Probabilista</a:t>
            </a:r>
            <a:r>
              <a:rPr lang="en-US" sz="2000" dirty="0">
                <a:solidFill>
                  <a:schemeClr val="accent1"/>
                </a:solidFill>
                <a:latin typeface="+mn-lt"/>
              </a:rPr>
              <a:t> – </a:t>
            </a:r>
            <a:r>
              <a:rPr lang="en-US" sz="2000" dirty="0" err="1">
                <a:solidFill>
                  <a:schemeClr val="accent1"/>
                </a:solidFill>
                <a:latin typeface="+mn-lt"/>
              </a:rPr>
              <a:t>Eventos</a:t>
            </a:r>
            <a:r>
              <a:rPr lang="en-US" sz="2000" dirty="0">
                <a:solidFill>
                  <a:schemeClr val="accent1"/>
                </a:solidFill>
                <a:latin typeface="+mn-lt"/>
              </a:rPr>
              <a:t> </a:t>
            </a:r>
            <a:r>
              <a:rPr lang="en-US" sz="2000" dirty="0" err="1">
                <a:solidFill>
                  <a:schemeClr val="accent1"/>
                </a:solidFill>
                <a:latin typeface="+mn-lt"/>
              </a:rPr>
              <a:t>estocásticos</a:t>
            </a:r>
            <a:endParaRPr lang="en-US" sz="2000" dirty="0">
              <a:solidFill>
                <a:schemeClr val="accent1"/>
              </a:solidFill>
              <a:latin typeface="+mn-lt"/>
            </a:endParaRPr>
          </a:p>
        </p:txBody>
      </p:sp>
      <p:pic>
        <p:nvPicPr>
          <p:cNvPr id="9" name="Google Shape;352;p39">
            <a:extLst>
              <a:ext uri="{FF2B5EF4-FFF2-40B4-BE49-F238E27FC236}">
                <a16:creationId xmlns:a16="http://schemas.microsoft.com/office/drawing/2014/main" id="{769D442E-7EDA-63D2-DAA4-FB8BAAA16BC3}"/>
              </a:ext>
            </a:extLst>
          </p:cNvPr>
          <p:cNvPicPr preferRelativeResize="0"/>
          <p:nvPr/>
        </p:nvPicPr>
        <p:blipFill>
          <a:blip r:embed="rId2">
            <a:alphaModFix/>
            <a:extLst>
              <a:ext uri="{28A0092B-C50C-407E-A947-70E740481C1C}">
                <a14:useLocalDpi xmlns:a14="http://schemas.microsoft.com/office/drawing/2010/main"/>
              </a:ext>
            </a:extLst>
          </a:blip>
          <a:stretch>
            <a:fillRect/>
          </a:stretch>
        </p:blipFill>
        <p:spPr>
          <a:xfrm>
            <a:off x="4935019" y="1819559"/>
            <a:ext cx="7193593" cy="3495962"/>
          </a:xfrm>
          <a:prstGeom prst="rect">
            <a:avLst/>
          </a:prstGeom>
          <a:noFill/>
          <a:ln>
            <a:noFill/>
          </a:ln>
        </p:spPr>
      </p:pic>
      <p:sp>
        <p:nvSpPr>
          <p:cNvPr id="11" name="Google Shape;353;p39">
            <a:extLst>
              <a:ext uri="{FF2B5EF4-FFF2-40B4-BE49-F238E27FC236}">
                <a16:creationId xmlns:a16="http://schemas.microsoft.com/office/drawing/2014/main" id="{DF966735-47AD-6321-3CB4-28EF82F8DD1C}"/>
              </a:ext>
            </a:extLst>
          </p:cNvPr>
          <p:cNvSpPr txBox="1">
            <a:spLocks/>
          </p:cNvSpPr>
          <p:nvPr/>
        </p:nvSpPr>
        <p:spPr>
          <a:xfrm>
            <a:off x="214745" y="1926421"/>
            <a:ext cx="3812700" cy="3389100"/>
          </a:xfrm>
          <a:prstGeom prst="rect">
            <a:avLst/>
          </a:prstGeom>
        </p:spPr>
        <p:txBody>
          <a:bodyPr spcFirstLastPara="1" wrap="square" lIns="68575" tIns="34275" rIns="68575" bIns="3427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lgn="just">
              <a:lnSpc>
                <a:spcPct val="115000"/>
              </a:lnSpc>
              <a:spcBef>
                <a:spcPts val="0"/>
              </a:spcBef>
              <a:buClr>
                <a:srgbClr val="000000"/>
              </a:buClr>
              <a:buSzPts val="1400"/>
              <a:buFont typeface="Arial" panose="020B0604020202020204" pitchFamily="34" charset="0"/>
              <a:buAutoNum type="arabicPeriod" startAt="2"/>
            </a:pPr>
            <a:r>
              <a:rPr lang="es-ES" sz="1600" b="1" dirty="0">
                <a:solidFill>
                  <a:srgbClr val="000000"/>
                </a:solidFill>
              </a:rPr>
              <a:t>El riesgo anualizado:</a:t>
            </a:r>
            <a:r>
              <a:rPr lang="es-ES" sz="1600" dirty="0">
                <a:solidFill>
                  <a:srgbClr val="000000"/>
                </a:solidFill>
              </a:rPr>
              <a:t> es el riesgo que obtenemos al tomar todo el daño y pérdidas registradas durante el periodo de sismicidad y lo dividimos entre la duración de dicho periodo. Debido a que considera todos los eventos sísmicos posibles, es una estimación del riesgo promedio en que se encuentra la ciudad cada año. Es por eso que el riesgo anualizado es útil para la asignación de recursos y la planificación de la gestión del riesgo a largo plazo.</a:t>
            </a:r>
          </a:p>
        </p:txBody>
      </p:sp>
    </p:spTree>
    <p:extLst>
      <p:ext uri="{BB962C8B-B14F-4D97-AF65-F5344CB8AC3E}">
        <p14:creationId xmlns:p14="http://schemas.microsoft.com/office/powerpoint/2010/main" val="2532167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14" name="Google Shape;311;p34">
            <a:extLst>
              <a:ext uri="{FF2B5EF4-FFF2-40B4-BE49-F238E27FC236}">
                <a16:creationId xmlns:a16="http://schemas.microsoft.com/office/drawing/2014/main" id="{B7B05CAC-0E51-8ED2-FD7A-E27125937586}"/>
              </a:ext>
            </a:extLst>
          </p:cNvPr>
          <p:cNvSpPr txBox="1">
            <a:spLocks/>
          </p:cNvSpPr>
          <p:nvPr/>
        </p:nvSpPr>
        <p:spPr>
          <a:xfrm>
            <a:off x="1083076" y="852623"/>
            <a:ext cx="7886700"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Probabilista</a:t>
            </a:r>
            <a:r>
              <a:rPr lang="en-US" sz="2000" dirty="0">
                <a:solidFill>
                  <a:schemeClr val="accent1"/>
                </a:solidFill>
                <a:latin typeface="+mn-lt"/>
              </a:rPr>
              <a:t> – </a:t>
            </a:r>
            <a:r>
              <a:rPr lang="en-US" sz="2000" dirty="0" err="1">
                <a:solidFill>
                  <a:schemeClr val="accent1"/>
                </a:solidFill>
                <a:latin typeface="+mn-lt"/>
              </a:rPr>
              <a:t>Eventos</a:t>
            </a:r>
            <a:r>
              <a:rPr lang="en-US" sz="2000" dirty="0">
                <a:solidFill>
                  <a:schemeClr val="accent1"/>
                </a:solidFill>
                <a:latin typeface="+mn-lt"/>
              </a:rPr>
              <a:t> </a:t>
            </a:r>
            <a:r>
              <a:rPr lang="en-US" sz="2000" dirty="0" err="1">
                <a:solidFill>
                  <a:schemeClr val="accent1"/>
                </a:solidFill>
                <a:latin typeface="+mn-lt"/>
              </a:rPr>
              <a:t>estocásticos</a:t>
            </a:r>
            <a:endParaRPr lang="en-US" sz="2000" dirty="0">
              <a:solidFill>
                <a:schemeClr val="accent1"/>
              </a:solidFill>
              <a:latin typeface="+mn-lt"/>
            </a:endParaRPr>
          </a:p>
        </p:txBody>
      </p:sp>
      <p:sp>
        <p:nvSpPr>
          <p:cNvPr id="8" name="Google Shape;360;p40">
            <a:extLst>
              <a:ext uri="{FF2B5EF4-FFF2-40B4-BE49-F238E27FC236}">
                <a16:creationId xmlns:a16="http://schemas.microsoft.com/office/drawing/2014/main" id="{7B107068-4AB8-2106-4BA9-88FFF54A47D7}"/>
              </a:ext>
            </a:extLst>
          </p:cNvPr>
          <p:cNvSpPr txBox="1">
            <a:spLocks/>
          </p:cNvSpPr>
          <p:nvPr/>
        </p:nvSpPr>
        <p:spPr>
          <a:xfrm>
            <a:off x="1014599" y="2083132"/>
            <a:ext cx="4287074" cy="3961500"/>
          </a:xfrm>
          <a:prstGeom prst="rect">
            <a:avLst/>
          </a:prstGeom>
        </p:spPr>
        <p:txBody>
          <a:bodyPr spcFirstLastPara="1" wrap="square" lIns="68575" tIns="34275" rIns="68575" bIns="3427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1150" algn="just">
              <a:lnSpc>
                <a:spcPct val="115000"/>
              </a:lnSpc>
              <a:spcBef>
                <a:spcPts val="0"/>
              </a:spcBef>
              <a:buClr>
                <a:srgbClr val="000000"/>
              </a:buClr>
              <a:buSzPts val="1300"/>
              <a:buFont typeface="Arial" panose="020B0604020202020204" pitchFamily="34" charset="0"/>
              <a:buAutoNum type="arabicPeriod" startAt="3"/>
            </a:pPr>
            <a:r>
              <a:rPr lang="es-ES" sz="1600" b="1" dirty="0">
                <a:solidFill>
                  <a:srgbClr val="000000"/>
                </a:solidFill>
              </a:rPr>
              <a:t>Comunidades en alto riesgo:</a:t>
            </a:r>
            <a:r>
              <a:rPr lang="es-ES" sz="1600" dirty="0">
                <a:solidFill>
                  <a:srgbClr val="000000"/>
                </a:solidFill>
              </a:rPr>
              <a:t> con la tabla de daños y pérdidas por activos, también se puede estudiar el riesgo anualizado por región administrativa. Es decir, sumando las pérdidas de todos los elementos expuestos dentro de una región (</a:t>
            </a:r>
            <a:r>
              <a:rPr lang="es-ES" sz="1600" dirty="0" err="1">
                <a:solidFill>
                  <a:srgbClr val="000000"/>
                </a:solidFill>
              </a:rPr>
              <a:t>e.g</a:t>
            </a:r>
            <a:r>
              <a:rPr lang="es-ES" sz="1600" dirty="0">
                <a:solidFill>
                  <a:srgbClr val="000000"/>
                </a:solidFill>
              </a:rPr>
              <a:t>. provincia, distrito, barrio, cuadra). Así se identifican cuáles comunidades sufren más daños y pérdidas durante el periodo de sismicidad simulada. En este análisis se resaltan las comunidades más vulnerables debido a la frecuencia con que experimentan los sismos, las características físicas de sus edificaciones y calidad del suelo en que se encuentran.</a:t>
            </a:r>
          </a:p>
          <a:p>
            <a:pPr marL="457200" indent="0" algn="just">
              <a:lnSpc>
                <a:spcPct val="115000"/>
              </a:lnSpc>
              <a:spcBef>
                <a:spcPts val="1200"/>
              </a:spcBef>
              <a:spcAft>
                <a:spcPts val="1200"/>
              </a:spcAft>
              <a:buFont typeface="Arial" panose="020B0604020202020204" pitchFamily="34" charset="0"/>
              <a:buNone/>
            </a:pPr>
            <a:endParaRPr lang="es-ES" sz="1800" b="1" dirty="0">
              <a:solidFill>
                <a:srgbClr val="000000"/>
              </a:solidFill>
            </a:endParaRPr>
          </a:p>
        </p:txBody>
      </p:sp>
      <p:grpSp>
        <p:nvGrpSpPr>
          <p:cNvPr id="2" name="Grupo 1">
            <a:extLst>
              <a:ext uri="{FF2B5EF4-FFF2-40B4-BE49-F238E27FC236}">
                <a16:creationId xmlns:a16="http://schemas.microsoft.com/office/drawing/2014/main" id="{4994F4FB-F59A-5D5D-5A35-228CF9D9BF7D}"/>
              </a:ext>
            </a:extLst>
          </p:cNvPr>
          <p:cNvGrpSpPr/>
          <p:nvPr/>
        </p:nvGrpSpPr>
        <p:grpSpPr>
          <a:xfrm>
            <a:off x="6274812" y="804143"/>
            <a:ext cx="5002788" cy="5956866"/>
            <a:chOff x="5153375" y="870688"/>
            <a:chExt cx="3343900" cy="3981612"/>
          </a:xfrm>
        </p:grpSpPr>
        <p:pic>
          <p:nvPicPr>
            <p:cNvPr id="12" name="Google Shape;361;p40">
              <a:extLst>
                <a:ext uri="{FF2B5EF4-FFF2-40B4-BE49-F238E27FC236}">
                  <a16:creationId xmlns:a16="http://schemas.microsoft.com/office/drawing/2014/main" id="{AD8C0FB9-8173-995F-A2BD-76ACBA0E685A}"/>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53375" y="870688"/>
              <a:ext cx="3343900" cy="3355825"/>
            </a:xfrm>
            <a:prstGeom prst="rect">
              <a:avLst/>
            </a:prstGeom>
            <a:noFill/>
            <a:ln>
              <a:noFill/>
            </a:ln>
            <a:effectLst>
              <a:outerShdw blurRad="57150" dist="19050" dir="5400000" algn="bl" rotWithShape="0">
                <a:srgbClr val="000000">
                  <a:alpha val="50000"/>
                </a:srgbClr>
              </a:outerShdw>
            </a:effectLst>
          </p:spPr>
        </p:pic>
        <p:pic>
          <p:nvPicPr>
            <p:cNvPr id="13" name="Google Shape;362;p40">
              <a:extLst>
                <a:ext uri="{FF2B5EF4-FFF2-40B4-BE49-F238E27FC236}">
                  <a16:creationId xmlns:a16="http://schemas.microsoft.com/office/drawing/2014/main" id="{9FF4DA8E-9F4D-225A-7AAC-2842CCBB9656}"/>
                </a:ext>
              </a:extLst>
            </p:cNvPr>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5898925" y="4309475"/>
              <a:ext cx="2191404" cy="542825"/>
            </a:xfrm>
            <a:prstGeom prst="rect">
              <a:avLst/>
            </a:prstGeom>
            <a:noFill/>
            <a:ln>
              <a:noFill/>
            </a:ln>
          </p:spPr>
        </p:pic>
      </p:grpSp>
    </p:spTree>
    <p:extLst>
      <p:ext uri="{BB962C8B-B14F-4D97-AF65-F5344CB8AC3E}">
        <p14:creationId xmlns:p14="http://schemas.microsoft.com/office/powerpoint/2010/main" val="464875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Antecedentes, </a:t>
            </a:r>
            <a:r>
              <a:rPr lang="es-EC" sz="2000" b="1" dirty="0">
                <a:solidFill>
                  <a:schemeClr val="accent1"/>
                </a:solidFill>
                <a:ea typeface="Roboto" charset="0"/>
                <a:cs typeface="Roboto" charset="0"/>
              </a:rPr>
              <a:t>Proyecto SARA</a:t>
            </a:r>
          </a:p>
        </p:txBody>
      </p:sp>
      <p:sp>
        <p:nvSpPr>
          <p:cNvPr id="2" name="CuadroTexto 1">
            <a:extLst>
              <a:ext uri="{FF2B5EF4-FFF2-40B4-BE49-F238E27FC236}">
                <a16:creationId xmlns:a16="http://schemas.microsoft.com/office/drawing/2014/main" id="{661BDA8B-5189-7EC2-A5BD-AA931BCCC207}"/>
              </a:ext>
            </a:extLst>
          </p:cNvPr>
          <p:cNvSpPr txBox="1"/>
          <p:nvPr/>
        </p:nvSpPr>
        <p:spPr>
          <a:xfrm>
            <a:off x="498764" y="1099141"/>
            <a:ext cx="4867563" cy="5586145"/>
          </a:xfrm>
          <a:prstGeom prst="rect">
            <a:avLst/>
          </a:prstGeom>
          <a:noFill/>
        </p:spPr>
        <p:txBody>
          <a:bodyPr wrap="square" rtlCol="0">
            <a:spAutoFit/>
          </a:bodyPr>
          <a:lstStyle/>
          <a:p>
            <a:pPr algn="just"/>
            <a:r>
              <a:rPr lang="es-ES" sz="1700" dirty="0"/>
              <a:t>Fundación italiana GEM (Global </a:t>
            </a:r>
            <a:r>
              <a:rPr lang="es-ES" sz="1700" dirty="0" err="1"/>
              <a:t>Earthquake</a:t>
            </a:r>
            <a:r>
              <a:rPr lang="es-ES" sz="1700" dirty="0"/>
              <a:t> </a:t>
            </a:r>
            <a:r>
              <a:rPr lang="es-ES" sz="1700" dirty="0" err="1"/>
              <a:t>Model</a:t>
            </a:r>
            <a:r>
              <a:rPr lang="es-ES" sz="1700" dirty="0"/>
              <a:t>) lideró el proyecto SARA (South American </a:t>
            </a:r>
            <a:r>
              <a:rPr lang="es-ES" sz="1700" dirty="0" err="1"/>
              <a:t>Risk</a:t>
            </a:r>
            <a:r>
              <a:rPr lang="es-ES" sz="1700" dirty="0"/>
              <a:t> </a:t>
            </a:r>
            <a:r>
              <a:rPr lang="es-ES" sz="1700" dirty="0" err="1"/>
              <a:t>Assessment</a:t>
            </a:r>
            <a:r>
              <a:rPr lang="es-ES" sz="1700" dirty="0"/>
              <a:t>) entre 2013 y 2016.</a:t>
            </a:r>
          </a:p>
          <a:p>
            <a:pPr algn="just"/>
            <a:endParaRPr lang="es-ES" sz="1700" dirty="0"/>
          </a:p>
          <a:p>
            <a:pPr algn="just"/>
            <a:r>
              <a:rPr lang="es-ES" sz="1700" dirty="0"/>
              <a:t>SARA evaluó el peligro y el riesgo sísmico en 7 países de la región con la participación de más de 50 expertos locales; además desarrolló avances en 6 ciudades (incluido el DMQ) para evaluar el riesgo sísmico urbano con mejor detalle que a nivel nacional.</a:t>
            </a:r>
          </a:p>
          <a:p>
            <a:pPr algn="just"/>
            <a:endParaRPr lang="es-ES" sz="1700" dirty="0"/>
          </a:p>
          <a:p>
            <a:pPr algn="just"/>
            <a:r>
              <a:rPr lang="es-ES" sz="1700" dirty="0"/>
              <a:t>En 2015, GEM contactó a la SGSG (DMGR) y a la Escuela Politécnica Nacional (EPN) para desarrollar un primer modelo de exposición de edificaciones, una evaluación de la vulnerabilidad socio-económica y resiliencia de la población en el DMQ.</a:t>
            </a:r>
          </a:p>
          <a:p>
            <a:pPr algn="just"/>
            <a:endParaRPr lang="es-ES" sz="1700" dirty="0"/>
          </a:p>
          <a:p>
            <a:pPr algn="just"/>
            <a:r>
              <a:rPr lang="es-ES" sz="1700" dirty="0"/>
              <a:t>Los resultados preliminares del modelo de exposición de edificaciones fueron utilizados en el desarrollo de la ordenanza metropolitana para la regularización de viviendas informales en el DMQ.</a:t>
            </a:r>
            <a:endParaRPr lang="en-US" sz="1700" dirty="0"/>
          </a:p>
        </p:txBody>
      </p:sp>
      <p:pic>
        <p:nvPicPr>
          <p:cNvPr id="8" name="Imagen 7">
            <a:extLst>
              <a:ext uri="{FF2B5EF4-FFF2-40B4-BE49-F238E27FC236}">
                <a16:creationId xmlns:a16="http://schemas.microsoft.com/office/drawing/2014/main" id="{517637AA-ABC1-8469-5017-A2A062E5A5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7910" y="2207505"/>
            <a:ext cx="3109219" cy="3911600"/>
          </a:xfrm>
          <a:prstGeom prst="rect">
            <a:avLst/>
          </a:prstGeom>
        </p:spPr>
      </p:pic>
      <p:pic>
        <p:nvPicPr>
          <p:cNvPr id="11" name="Imagen 10">
            <a:extLst>
              <a:ext uri="{FF2B5EF4-FFF2-40B4-BE49-F238E27FC236}">
                <a16:creationId xmlns:a16="http://schemas.microsoft.com/office/drawing/2014/main" id="{D78BB181-F33D-D00B-9458-144359AFF2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67311" y="852623"/>
            <a:ext cx="3324689" cy="3801005"/>
          </a:xfrm>
          <a:prstGeom prst="rect">
            <a:avLst/>
          </a:prstGeom>
        </p:spPr>
      </p:pic>
      <p:sp>
        <p:nvSpPr>
          <p:cNvPr id="12" name="CuadroTexto 11">
            <a:extLst>
              <a:ext uri="{FF2B5EF4-FFF2-40B4-BE49-F238E27FC236}">
                <a16:creationId xmlns:a16="http://schemas.microsoft.com/office/drawing/2014/main" id="{EBD4A391-1572-2D14-170B-409AB80874E1}"/>
              </a:ext>
            </a:extLst>
          </p:cNvPr>
          <p:cNvSpPr txBox="1"/>
          <p:nvPr/>
        </p:nvSpPr>
        <p:spPr>
          <a:xfrm>
            <a:off x="9143850" y="5078820"/>
            <a:ext cx="2835714" cy="276999"/>
          </a:xfrm>
          <a:prstGeom prst="rect">
            <a:avLst/>
          </a:prstGeom>
          <a:noFill/>
        </p:spPr>
        <p:txBody>
          <a:bodyPr wrap="square" rtlCol="0">
            <a:spAutoFit/>
          </a:bodyPr>
          <a:lstStyle/>
          <a:p>
            <a:r>
              <a:rPr lang="en-US" sz="1200" dirty="0"/>
              <a:t>Fuente:  https://sara.openquake.org/</a:t>
            </a:r>
          </a:p>
        </p:txBody>
      </p:sp>
    </p:spTree>
    <p:extLst>
      <p:ext uri="{BB962C8B-B14F-4D97-AF65-F5344CB8AC3E}">
        <p14:creationId xmlns:p14="http://schemas.microsoft.com/office/powerpoint/2010/main" val="228895216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pic>
        <p:nvPicPr>
          <p:cNvPr id="4" name="Google Shape;369;p41">
            <a:extLst>
              <a:ext uri="{FF2B5EF4-FFF2-40B4-BE49-F238E27FC236}">
                <a16:creationId xmlns:a16="http://schemas.microsoft.com/office/drawing/2014/main" id="{C7CA53AF-F027-C19E-EDB8-8761FA9F27E4}"/>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3437751" y="775857"/>
            <a:ext cx="8754249" cy="6082143"/>
          </a:xfrm>
          <a:prstGeom prst="rect">
            <a:avLst/>
          </a:prstGeom>
          <a:noFill/>
          <a:ln>
            <a:noFill/>
          </a:ln>
        </p:spPr>
      </p:pic>
      <p:sp>
        <p:nvSpPr>
          <p:cNvPr id="5" name="Google Shape;311;p34">
            <a:extLst>
              <a:ext uri="{FF2B5EF4-FFF2-40B4-BE49-F238E27FC236}">
                <a16:creationId xmlns:a16="http://schemas.microsoft.com/office/drawing/2014/main" id="{EBDDD18F-34D9-8AFE-A0ED-20FA19499F90}"/>
              </a:ext>
            </a:extLst>
          </p:cNvPr>
          <p:cNvSpPr txBox="1">
            <a:spLocks/>
          </p:cNvSpPr>
          <p:nvPr/>
        </p:nvSpPr>
        <p:spPr>
          <a:xfrm>
            <a:off x="297984" y="3106295"/>
            <a:ext cx="2879324"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err="1">
                <a:solidFill>
                  <a:schemeClr val="accent1"/>
                </a:solidFill>
                <a:latin typeface="+mn-lt"/>
              </a:rPr>
              <a:t>Riesgo</a:t>
            </a:r>
            <a:r>
              <a:rPr lang="en-US" sz="2000" dirty="0">
                <a:solidFill>
                  <a:schemeClr val="accent1"/>
                </a:solidFill>
                <a:latin typeface="+mn-lt"/>
              </a:rPr>
              <a:t> </a:t>
            </a:r>
            <a:r>
              <a:rPr lang="en-US" sz="2000" dirty="0" err="1">
                <a:solidFill>
                  <a:schemeClr val="accent1"/>
                </a:solidFill>
                <a:latin typeface="+mn-lt"/>
              </a:rPr>
              <a:t>Probabilista</a:t>
            </a:r>
            <a:r>
              <a:rPr lang="en-US" sz="2000" dirty="0">
                <a:solidFill>
                  <a:schemeClr val="accent1"/>
                </a:solidFill>
                <a:latin typeface="+mn-lt"/>
              </a:rPr>
              <a:t> – </a:t>
            </a:r>
            <a:r>
              <a:rPr lang="en-US" sz="2000" dirty="0" err="1">
                <a:solidFill>
                  <a:schemeClr val="accent1"/>
                </a:solidFill>
                <a:latin typeface="+mn-lt"/>
              </a:rPr>
              <a:t>Eventos</a:t>
            </a:r>
            <a:r>
              <a:rPr lang="en-US" sz="2000" dirty="0">
                <a:solidFill>
                  <a:schemeClr val="accent1"/>
                </a:solidFill>
                <a:latin typeface="+mn-lt"/>
              </a:rPr>
              <a:t> </a:t>
            </a:r>
            <a:r>
              <a:rPr lang="en-US" sz="2000" dirty="0" err="1">
                <a:solidFill>
                  <a:schemeClr val="accent1"/>
                </a:solidFill>
                <a:latin typeface="+mn-lt"/>
              </a:rPr>
              <a:t>estocásticos</a:t>
            </a:r>
            <a:endParaRPr lang="en-US" sz="2000" dirty="0">
              <a:solidFill>
                <a:schemeClr val="accent1"/>
              </a:solidFill>
              <a:latin typeface="+mn-lt"/>
            </a:endParaRPr>
          </a:p>
        </p:txBody>
      </p:sp>
    </p:spTree>
    <p:extLst>
      <p:ext uri="{BB962C8B-B14F-4D97-AF65-F5344CB8AC3E}">
        <p14:creationId xmlns:p14="http://schemas.microsoft.com/office/powerpoint/2010/main" val="1625244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6" name="Google Shape;311;p34">
            <a:extLst>
              <a:ext uri="{FF2B5EF4-FFF2-40B4-BE49-F238E27FC236}">
                <a16:creationId xmlns:a16="http://schemas.microsoft.com/office/drawing/2014/main" id="{979AFBE7-624B-811A-5A46-BEA0A89E61C4}"/>
              </a:ext>
            </a:extLst>
          </p:cNvPr>
          <p:cNvSpPr txBox="1">
            <a:spLocks/>
          </p:cNvSpPr>
          <p:nvPr/>
        </p:nvSpPr>
        <p:spPr>
          <a:xfrm>
            <a:off x="1083076" y="1009640"/>
            <a:ext cx="2879324"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a:solidFill>
                  <a:schemeClr val="accent1"/>
                </a:solidFill>
                <a:latin typeface="+mn-lt"/>
              </a:rPr>
              <a:t>CONCLUSIONES</a:t>
            </a:r>
          </a:p>
        </p:txBody>
      </p:sp>
      <p:sp>
        <p:nvSpPr>
          <p:cNvPr id="8" name="CuadroTexto 7">
            <a:extLst>
              <a:ext uri="{FF2B5EF4-FFF2-40B4-BE49-F238E27FC236}">
                <a16:creationId xmlns:a16="http://schemas.microsoft.com/office/drawing/2014/main" id="{DF640B8B-609D-047B-4604-46C1A0200F1F}"/>
              </a:ext>
            </a:extLst>
          </p:cNvPr>
          <p:cNvSpPr txBox="1"/>
          <p:nvPr/>
        </p:nvSpPr>
        <p:spPr>
          <a:xfrm>
            <a:off x="840508" y="1944607"/>
            <a:ext cx="10715347" cy="3518656"/>
          </a:xfrm>
          <a:prstGeom prst="rect">
            <a:avLst/>
          </a:prstGeom>
          <a:noFill/>
        </p:spPr>
        <p:txBody>
          <a:bodyPr wrap="square">
            <a:spAutoFit/>
          </a:bodyPr>
          <a:lstStyle/>
          <a:p>
            <a:pPr marL="457200" lvl="0" indent="-304800" algn="just" rtl="0">
              <a:lnSpc>
                <a:spcPct val="115000"/>
              </a:lnSpc>
              <a:spcBef>
                <a:spcPts val="0"/>
              </a:spcBef>
              <a:spcAft>
                <a:spcPts val="1200"/>
              </a:spcAft>
              <a:buSzPts val="1200"/>
              <a:buAutoNum type="arabicPeriod"/>
            </a:pPr>
            <a:r>
              <a:rPr lang="es-ES" sz="2000" dirty="0">
                <a:solidFill>
                  <a:srgbClr val="000000"/>
                </a:solidFill>
              </a:rPr>
              <a:t>El DMQ tiene un alto nivel de riesgo sísmico, el cual se ve severamente agravado cuando se toma en consideración la respuesta del suelo local usando la </a:t>
            </a:r>
            <a:r>
              <a:rPr lang="es-ES" sz="2000" dirty="0"/>
              <a:t>Microzonificación Sísmica de ERN (2012</a:t>
            </a:r>
            <a:r>
              <a:rPr lang="es-ES" sz="2000" dirty="0">
                <a:solidFill>
                  <a:srgbClr val="000000"/>
                </a:solidFill>
              </a:rPr>
              <a:t>).</a:t>
            </a:r>
          </a:p>
          <a:p>
            <a:pPr marL="457200" lvl="0" indent="-304800" algn="just" rtl="0">
              <a:lnSpc>
                <a:spcPct val="115000"/>
              </a:lnSpc>
              <a:spcBef>
                <a:spcPts val="0"/>
              </a:spcBef>
              <a:spcAft>
                <a:spcPts val="1200"/>
              </a:spcAft>
              <a:buClr>
                <a:srgbClr val="000000"/>
              </a:buClr>
              <a:buSzPts val="1200"/>
              <a:buAutoNum type="arabicPeriod" startAt="2"/>
            </a:pPr>
            <a:r>
              <a:rPr lang="es-ES" sz="2000" dirty="0">
                <a:solidFill>
                  <a:srgbClr val="000000"/>
                </a:solidFill>
              </a:rPr>
              <a:t>Las tipologías constructivas predominantes tienen altos niveles de informalidad constructiva (baja ductilidad esperada).</a:t>
            </a:r>
          </a:p>
          <a:p>
            <a:pPr marL="457200" lvl="0" indent="-304800" algn="just" rtl="0">
              <a:lnSpc>
                <a:spcPct val="115000"/>
              </a:lnSpc>
              <a:spcBef>
                <a:spcPts val="0"/>
              </a:spcBef>
              <a:spcAft>
                <a:spcPts val="1200"/>
              </a:spcAft>
              <a:buClr>
                <a:srgbClr val="000000"/>
              </a:buClr>
              <a:buSzPts val="1200"/>
              <a:buAutoNum type="arabicPeriod" startAt="2"/>
            </a:pPr>
            <a:r>
              <a:rPr lang="es-ES" sz="2000" dirty="0">
                <a:solidFill>
                  <a:srgbClr val="000000"/>
                </a:solidFill>
              </a:rPr>
              <a:t>Están en el período espectral que tiene más amplificación en la mayoría del rango de intensidades sísmicas.</a:t>
            </a:r>
          </a:p>
          <a:p>
            <a:pPr marL="457200" indent="-304800" algn="just">
              <a:lnSpc>
                <a:spcPct val="115000"/>
              </a:lnSpc>
              <a:spcAft>
                <a:spcPts val="1200"/>
              </a:spcAft>
              <a:buClr>
                <a:srgbClr val="000000"/>
              </a:buClr>
              <a:buSzPts val="1200"/>
              <a:buFontTx/>
              <a:buAutoNum type="arabicPeriod" startAt="2"/>
            </a:pPr>
            <a:r>
              <a:rPr lang="es-ES" sz="2000" dirty="0">
                <a:solidFill>
                  <a:srgbClr val="000000"/>
                </a:solidFill>
              </a:rPr>
              <a:t>La situación está presente en las zonas de la ciudad más pobladas (MSQ2, MSQ10 Y MSQ11)</a:t>
            </a:r>
          </a:p>
          <a:p>
            <a:pPr marL="152400" lvl="0" algn="just" rtl="0">
              <a:lnSpc>
                <a:spcPct val="115000"/>
              </a:lnSpc>
              <a:spcBef>
                <a:spcPts val="0"/>
              </a:spcBef>
              <a:spcAft>
                <a:spcPts val="1200"/>
              </a:spcAft>
              <a:buClr>
                <a:srgbClr val="000000"/>
              </a:buClr>
              <a:buSzPts val="1200"/>
            </a:pPr>
            <a:endParaRPr lang="es-ES" sz="2000" dirty="0">
              <a:solidFill>
                <a:srgbClr val="000000"/>
              </a:solidFill>
            </a:endParaRPr>
          </a:p>
        </p:txBody>
      </p:sp>
    </p:spTree>
    <p:extLst>
      <p:ext uri="{BB962C8B-B14F-4D97-AF65-F5344CB8AC3E}">
        <p14:creationId xmlns:p14="http://schemas.microsoft.com/office/powerpoint/2010/main" val="586670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Riesgo Sísmico</a:t>
            </a:r>
          </a:p>
        </p:txBody>
      </p:sp>
      <p:sp>
        <p:nvSpPr>
          <p:cNvPr id="6" name="Google Shape;311;p34">
            <a:extLst>
              <a:ext uri="{FF2B5EF4-FFF2-40B4-BE49-F238E27FC236}">
                <a16:creationId xmlns:a16="http://schemas.microsoft.com/office/drawing/2014/main" id="{979AFBE7-624B-811A-5A46-BEA0A89E61C4}"/>
              </a:ext>
            </a:extLst>
          </p:cNvPr>
          <p:cNvSpPr txBox="1">
            <a:spLocks/>
          </p:cNvSpPr>
          <p:nvPr/>
        </p:nvSpPr>
        <p:spPr>
          <a:xfrm>
            <a:off x="1083076" y="1009640"/>
            <a:ext cx="2879324"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000" dirty="0">
                <a:solidFill>
                  <a:schemeClr val="accent1"/>
                </a:solidFill>
                <a:latin typeface="+mn-lt"/>
              </a:rPr>
              <a:t>RECOMENDACIONES</a:t>
            </a:r>
          </a:p>
        </p:txBody>
      </p:sp>
      <p:sp>
        <p:nvSpPr>
          <p:cNvPr id="8" name="CuadroTexto 7">
            <a:extLst>
              <a:ext uri="{FF2B5EF4-FFF2-40B4-BE49-F238E27FC236}">
                <a16:creationId xmlns:a16="http://schemas.microsoft.com/office/drawing/2014/main" id="{DF640B8B-609D-047B-4604-46C1A0200F1F}"/>
              </a:ext>
            </a:extLst>
          </p:cNvPr>
          <p:cNvSpPr txBox="1"/>
          <p:nvPr/>
        </p:nvSpPr>
        <p:spPr>
          <a:xfrm>
            <a:off x="840508" y="1584395"/>
            <a:ext cx="10715347" cy="4662815"/>
          </a:xfrm>
          <a:prstGeom prst="rect">
            <a:avLst/>
          </a:prstGeom>
          <a:noFill/>
        </p:spPr>
        <p:txBody>
          <a:bodyPr wrap="square">
            <a:spAutoFit/>
          </a:bodyPr>
          <a:lstStyle/>
          <a:p>
            <a:pPr marL="19050" marR="0" lvl="0" algn="just" rtl="0">
              <a:lnSpc>
                <a:spcPct val="100000"/>
              </a:lnSpc>
              <a:spcBef>
                <a:spcPts val="0"/>
              </a:spcBef>
              <a:spcAft>
                <a:spcPts val="0"/>
              </a:spcAft>
              <a:buSzPts val="1500"/>
            </a:pPr>
            <a:r>
              <a:rPr lang="es-ES" sz="1900" b="1" dirty="0"/>
              <a:t>El modelo de exposición puede mejorarse con la información continuamente, </a:t>
            </a:r>
            <a:r>
              <a:rPr lang="es-ES" sz="1900" dirty="0"/>
              <a:t>se puede promover un desarrollo del modelo desde las oficinas municipales y teniendo en cuenta una aplicación para todos los tipos de amenazas (inundaciones, deslizamientos, pandemias, </a:t>
            </a:r>
            <a:r>
              <a:rPr lang="es-ES" sz="1900" dirty="0" err="1"/>
              <a:t>etc</a:t>
            </a:r>
            <a:r>
              <a:rPr lang="es-ES" sz="1900" dirty="0"/>
              <a:t>).</a:t>
            </a:r>
          </a:p>
          <a:p>
            <a:pPr marL="12700" marR="0" lvl="0" algn="just" rtl="0">
              <a:lnSpc>
                <a:spcPct val="100000"/>
              </a:lnSpc>
              <a:spcBef>
                <a:spcPts val="1000"/>
              </a:spcBef>
              <a:spcAft>
                <a:spcPts val="0"/>
              </a:spcAft>
              <a:buSzPts val="1600"/>
            </a:pPr>
            <a:r>
              <a:rPr lang="es-ES" sz="1900" b="1" dirty="0"/>
              <a:t>Mejorar la caracterización de la vulnerabilidad física</a:t>
            </a:r>
            <a:r>
              <a:rPr lang="es-ES" sz="1900" dirty="0"/>
              <a:t> específica para la ciudad y para edificaciones de distintos usos.</a:t>
            </a:r>
          </a:p>
          <a:p>
            <a:pPr marL="12700" marR="0" lvl="0" algn="just" rtl="0">
              <a:lnSpc>
                <a:spcPct val="100000"/>
              </a:lnSpc>
              <a:spcBef>
                <a:spcPts val="1000"/>
              </a:spcBef>
              <a:spcAft>
                <a:spcPts val="1000"/>
              </a:spcAft>
              <a:buSzPts val="1600"/>
            </a:pPr>
            <a:r>
              <a:rPr lang="es-ES" sz="1900" b="1" dirty="0"/>
              <a:t>Mejorar la caracterización de la respuesta del suelo</a:t>
            </a:r>
            <a:r>
              <a:rPr lang="es-ES" sz="1900" dirty="0"/>
              <a:t> con los estudios recientes o que se desarrollarán en la ciudad.</a:t>
            </a:r>
          </a:p>
          <a:p>
            <a:pPr marL="12700" marR="0" lvl="0" algn="just" rtl="0">
              <a:lnSpc>
                <a:spcPct val="100000"/>
              </a:lnSpc>
              <a:spcBef>
                <a:spcPts val="0"/>
              </a:spcBef>
              <a:spcAft>
                <a:spcPts val="0"/>
              </a:spcAft>
              <a:buSzPts val="1600"/>
            </a:pPr>
            <a:r>
              <a:rPr lang="es-ES" sz="1900" b="1" dirty="0"/>
              <a:t>Fortalecer lazos entre la academia y la municipalidad</a:t>
            </a:r>
            <a:r>
              <a:rPr lang="es-ES" sz="1900" dirty="0"/>
              <a:t> para mantener un continuo desarrollo y mejora de los modelos y sus resultados.</a:t>
            </a:r>
          </a:p>
          <a:p>
            <a:pPr marL="12700" marR="0" lvl="0" algn="just" rtl="0">
              <a:lnSpc>
                <a:spcPct val="100000"/>
              </a:lnSpc>
              <a:spcBef>
                <a:spcPts val="1000"/>
              </a:spcBef>
              <a:spcAft>
                <a:spcPts val="0"/>
              </a:spcAft>
              <a:buSzPts val="1600"/>
            </a:pPr>
            <a:r>
              <a:rPr lang="es-ES" sz="1900" b="1" dirty="0"/>
              <a:t>Capacitación continua sobre el conocimiento del riesgo sísmico</a:t>
            </a:r>
            <a:r>
              <a:rPr lang="es-ES" sz="1900" dirty="0"/>
              <a:t> de las partes interesadas.</a:t>
            </a:r>
          </a:p>
          <a:p>
            <a:pPr marL="12700" marR="0" lvl="0" algn="just" rtl="0">
              <a:lnSpc>
                <a:spcPct val="100000"/>
              </a:lnSpc>
              <a:spcBef>
                <a:spcPts val="1000"/>
              </a:spcBef>
              <a:spcAft>
                <a:spcPts val="0"/>
              </a:spcAft>
              <a:buSzPts val="1600"/>
            </a:pPr>
            <a:r>
              <a:rPr lang="es-ES" sz="1900" b="1" dirty="0"/>
              <a:t>Preparación ante emergencias usando resultados</a:t>
            </a:r>
            <a:r>
              <a:rPr lang="es-ES" sz="1900" dirty="0"/>
              <a:t> (incorporación en planes de gestión de riesgos y políticas públicas).</a:t>
            </a:r>
          </a:p>
          <a:p>
            <a:pPr marL="38100" lvl="0" algn="just" rtl="0">
              <a:lnSpc>
                <a:spcPct val="100000"/>
              </a:lnSpc>
              <a:spcBef>
                <a:spcPts val="1000"/>
              </a:spcBef>
              <a:spcAft>
                <a:spcPts val="1000"/>
              </a:spcAft>
              <a:buSzPts val="1200"/>
            </a:pPr>
            <a:r>
              <a:rPr lang="es-ES" sz="1900" b="1" dirty="0"/>
              <a:t>Estimaciones rápidas del impacto de eventos sísmicos usando </a:t>
            </a:r>
            <a:r>
              <a:rPr lang="es-ES" sz="1900" b="1" dirty="0" err="1"/>
              <a:t>ShakeMaps</a:t>
            </a:r>
            <a:r>
              <a:rPr lang="es-ES" sz="1900" b="1" dirty="0"/>
              <a:t> </a:t>
            </a:r>
            <a:r>
              <a:rPr lang="es-ES" sz="1900" dirty="0"/>
              <a:t>(sistema de alerta temprana).</a:t>
            </a:r>
            <a:endParaRPr lang="es-ES" sz="1900" dirty="0">
              <a:solidFill>
                <a:srgbClr val="000000"/>
              </a:solidFill>
            </a:endParaRPr>
          </a:p>
        </p:txBody>
      </p:sp>
    </p:spTree>
    <p:extLst>
      <p:ext uri="{BB962C8B-B14F-4D97-AF65-F5344CB8AC3E}">
        <p14:creationId xmlns:p14="http://schemas.microsoft.com/office/powerpoint/2010/main" val="1239918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3A2392E-820E-DF68-915D-4BE9A65FE67F}"/>
              </a:ext>
            </a:extLst>
          </p:cNvPr>
          <p:cNvSpPr txBox="1"/>
          <p:nvPr/>
        </p:nvSpPr>
        <p:spPr>
          <a:xfrm>
            <a:off x="3260435" y="544953"/>
            <a:ext cx="5671127" cy="1569660"/>
          </a:xfrm>
          <a:prstGeom prst="rect">
            <a:avLst/>
          </a:prstGeom>
          <a:noFill/>
        </p:spPr>
        <p:txBody>
          <a:bodyPr wrap="square" rtlCol="0">
            <a:spAutoFit/>
          </a:bodyPr>
          <a:lstStyle/>
          <a:p>
            <a:pPr algn="ctr"/>
            <a:r>
              <a:rPr lang="es-ES" sz="4800" b="1" dirty="0"/>
              <a:t>GRACIAS POR SU ATENCIÓN</a:t>
            </a:r>
            <a:endParaRPr lang="en-US" sz="4800" b="1" dirty="0"/>
          </a:p>
        </p:txBody>
      </p:sp>
      <p:pic>
        <p:nvPicPr>
          <p:cNvPr id="7" name="Google Shape;448;p48">
            <a:extLst>
              <a:ext uri="{FF2B5EF4-FFF2-40B4-BE49-F238E27FC236}">
                <a16:creationId xmlns:a16="http://schemas.microsoft.com/office/drawing/2014/main" id="{C742D49C-CF79-BB19-434A-7535516BA0DE}"/>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457385" y="4938094"/>
            <a:ext cx="2189867" cy="810250"/>
          </a:xfrm>
          <a:prstGeom prst="rect">
            <a:avLst/>
          </a:prstGeom>
          <a:noFill/>
          <a:ln>
            <a:noFill/>
          </a:ln>
        </p:spPr>
      </p:pic>
      <p:pic>
        <p:nvPicPr>
          <p:cNvPr id="11" name="Google Shape;449;p48">
            <a:extLst>
              <a:ext uri="{FF2B5EF4-FFF2-40B4-BE49-F238E27FC236}">
                <a16:creationId xmlns:a16="http://schemas.microsoft.com/office/drawing/2014/main" id="{1236EC5F-5BA1-F6F3-4E20-8865A2E829DF}"/>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52758" y="4607977"/>
            <a:ext cx="3474100" cy="1323439"/>
          </a:xfrm>
          <a:prstGeom prst="rect">
            <a:avLst/>
          </a:prstGeom>
          <a:noFill/>
          <a:ln>
            <a:noFill/>
          </a:ln>
        </p:spPr>
      </p:pic>
      <p:pic>
        <p:nvPicPr>
          <p:cNvPr id="12" name="Imagen 2">
            <a:extLst>
              <a:ext uri="{FF2B5EF4-FFF2-40B4-BE49-F238E27FC236}">
                <a16:creationId xmlns:a16="http://schemas.microsoft.com/office/drawing/2014/main" id="{752D14C0-E902-58DD-6958-ED2EECCDEBB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8950" y="3087542"/>
            <a:ext cx="3474100" cy="101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78;p15">
            <a:extLst>
              <a:ext uri="{FF2B5EF4-FFF2-40B4-BE49-F238E27FC236}">
                <a16:creationId xmlns:a16="http://schemas.microsoft.com/office/drawing/2014/main" id="{5B000592-BFFA-2684-FFC0-5D7203F234C3}"/>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9000" y="3191323"/>
            <a:ext cx="2551504" cy="909212"/>
          </a:xfrm>
          <a:prstGeom prst="rect">
            <a:avLst/>
          </a:prstGeom>
          <a:noFill/>
          <a:ln>
            <a:noFill/>
          </a:ln>
        </p:spPr>
      </p:pic>
      <p:pic>
        <p:nvPicPr>
          <p:cNvPr id="14" name="Imagen 13">
            <a:extLst>
              <a:ext uri="{FF2B5EF4-FFF2-40B4-BE49-F238E27FC236}">
                <a16:creationId xmlns:a16="http://schemas.microsoft.com/office/drawing/2014/main" id="{7A40B9FC-7867-B603-A893-CA4643AC5A0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74182" y="2987612"/>
            <a:ext cx="2086266" cy="1228896"/>
          </a:xfrm>
          <a:prstGeom prst="rect">
            <a:avLst/>
          </a:prstGeom>
        </p:spPr>
      </p:pic>
    </p:spTree>
    <p:extLst>
      <p:ext uri="{BB962C8B-B14F-4D97-AF65-F5344CB8AC3E}">
        <p14:creationId xmlns:p14="http://schemas.microsoft.com/office/powerpoint/2010/main" val="2825256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a:t>
            </a:r>
            <a:r>
              <a:rPr lang="es-EC" sz="2000" b="1" dirty="0">
                <a:solidFill>
                  <a:schemeClr val="accent1"/>
                </a:solidFill>
                <a:ea typeface="Roboto" charset="0"/>
                <a:cs typeface="Roboto" charset="0"/>
              </a:rPr>
              <a:t>Proyecto TREQ</a:t>
            </a:r>
          </a:p>
        </p:txBody>
      </p:sp>
      <p:sp>
        <p:nvSpPr>
          <p:cNvPr id="2" name="CuadroTexto 1">
            <a:extLst>
              <a:ext uri="{FF2B5EF4-FFF2-40B4-BE49-F238E27FC236}">
                <a16:creationId xmlns:a16="http://schemas.microsoft.com/office/drawing/2014/main" id="{661BDA8B-5189-7EC2-A5BD-AA931BCCC207}"/>
              </a:ext>
            </a:extLst>
          </p:cNvPr>
          <p:cNvSpPr txBox="1"/>
          <p:nvPr/>
        </p:nvSpPr>
        <p:spPr>
          <a:xfrm>
            <a:off x="498764" y="1339277"/>
            <a:ext cx="4959927" cy="4539704"/>
          </a:xfrm>
          <a:prstGeom prst="rect">
            <a:avLst/>
          </a:prstGeom>
          <a:noFill/>
        </p:spPr>
        <p:txBody>
          <a:bodyPr wrap="square" rtlCol="0">
            <a:spAutoFit/>
          </a:bodyPr>
          <a:lstStyle/>
          <a:p>
            <a:pPr algn="just"/>
            <a:r>
              <a:rPr lang="es-ES" sz="1700" dirty="0"/>
              <a:t>En 2019 se retomó el contacto entre GEM y SGSG (DMGR) para continuar la cooperación técnica y científica con el fin de aplicar las recomendaciones del proyecto SARA enfocado al riesgo urbano.</a:t>
            </a:r>
          </a:p>
          <a:p>
            <a:pPr algn="just"/>
            <a:endParaRPr lang="en-US" sz="1700" dirty="0"/>
          </a:p>
          <a:p>
            <a:pPr algn="just"/>
            <a:r>
              <a:rPr lang="en-US" sz="1700" dirty="0" err="1"/>
              <a:t>En</a:t>
            </a:r>
            <a:r>
              <a:rPr lang="en-US" sz="1700" dirty="0"/>
              <a:t> </a:t>
            </a:r>
            <a:r>
              <a:rPr lang="en-US" sz="1700" dirty="0" err="1"/>
              <a:t>marzo</a:t>
            </a:r>
            <a:r>
              <a:rPr lang="en-US" sz="1700" dirty="0"/>
              <a:t> de 2020 </a:t>
            </a:r>
            <a:r>
              <a:rPr lang="en-US" sz="1700" dirty="0" err="1"/>
              <a:t>arrancó</a:t>
            </a:r>
            <a:r>
              <a:rPr lang="en-US" sz="1700" dirty="0"/>
              <a:t> </a:t>
            </a:r>
            <a:r>
              <a:rPr lang="en-US" sz="1700" dirty="0" err="1"/>
              <a:t>el</a:t>
            </a:r>
            <a:r>
              <a:rPr lang="en-US" sz="1700" dirty="0"/>
              <a:t> Proyecto TREQ (</a:t>
            </a:r>
            <a:r>
              <a:rPr lang="en-US" sz="1700" b="1" dirty="0"/>
              <a:t>Training and Communication for Earthquake Risk Assessment</a:t>
            </a:r>
            <a:r>
              <a:rPr lang="en-US" sz="1700" dirty="0"/>
              <a:t>) con la </a:t>
            </a:r>
            <a:r>
              <a:rPr lang="en-US" sz="1700" dirty="0" err="1"/>
              <a:t>participación</a:t>
            </a:r>
            <a:r>
              <a:rPr lang="en-US" sz="1700" dirty="0"/>
              <a:t> de 3 </a:t>
            </a:r>
            <a:r>
              <a:rPr lang="en-US" sz="1700" dirty="0" err="1"/>
              <a:t>ciudades</a:t>
            </a:r>
            <a:r>
              <a:rPr lang="en-US" sz="1700" dirty="0"/>
              <a:t>: Quito, Cali y Santiago de </a:t>
            </a:r>
            <a:r>
              <a:rPr lang="en-US" sz="1700" dirty="0" err="1"/>
              <a:t>los</a:t>
            </a:r>
            <a:r>
              <a:rPr lang="en-US" sz="1700" dirty="0"/>
              <a:t> Caballeros; con </a:t>
            </a:r>
            <a:r>
              <a:rPr lang="en-US" sz="1700" dirty="0" err="1"/>
              <a:t>financiamiento</a:t>
            </a:r>
            <a:r>
              <a:rPr lang="en-US" sz="1700" dirty="0"/>
              <a:t> de la </a:t>
            </a:r>
            <a:r>
              <a:rPr lang="en-US" sz="1700" dirty="0" err="1"/>
              <a:t>Agencia</a:t>
            </a:r>
            <a:r>
              <a:rPr lang="en-US" sz="1700" dirty="0"/>
              <a:t> para </a:t>
            </a:r>
            <a:r>
              <a:rPr lang="en-US" sz="1700" dirty="0" err="1"/>
              <a:t>el</a:t>
            </a:r>
            <a:r>
              <a:rPr lang="en-US" sz="1700" dirty="0"/>
              <a:t> Desarrollo </a:t>
            </a:r>
            <a:r>
              <a:rPr lang="en-US" sz="1700" dirty="0" err="1"/>
              <a:t>Internacional</a:t>
            </a:r>
            <a:r>
              <a:rPr lang="en-US" sz="1700" dirty="0"/>
              <a:t> de </a:t>
            </a:r>
            <a:r>
              <a:rPr lang="en-US" sz="1700" dirty="0" err="1"/>
              <a:t>los</a:t>
            </a:r>
            <a:r>
              <a:rPr lang="en-US" sz="1700" dirty="0"/>
              <a:t> </a:t>
            </a:r>
            <a:r>
              <a:rPr lang="en-US" sz="1700" dirty="0" err="1"/>
              <a:t>Estados</a:t>
            </a:r>
            <a:r>
              <a:rPr lang="en-US" sz="1700" dirty="0"/>
              <a:t> Unidos (USAID).</a:t>
            </a:r>
          </a:p>
          <a:p>
            <a:pPr algn="just"/>
            <a:endParaRPr lang="en-US" sz="1700" dirty="0"/>
          </a:p>
          <a:p>
            <a:pPr algn="just"/>
            <a:r>
              <a:rPr lang="en-US" sz="1700" dirty="0"/>
              <a:t>La </a:t>
            </a:r>
            <a:r>
              <a:rPr lang="en-US" sz="1700" dirty="0" err="1"/>
              <a:t>inauguración</a:t>
            </a:r>
            <a:r>
              <a:rPr lang="en-US" sz="1700" dirty="0"/>
              <a:t> de TREQ </a:t>
            </a:r>
            <a:r>
              <a:rPr lang="en-US" sz="1700" dirty="0" err="1"/>
              <a:t>contó</a:t>
            </a:r>
            <a:r>
              <a:rPr lang="en-US" sz="1700" dirty="0"/>
              <a:t> con visitants de las 3 </a:t>
            </a:r>
            <a:r>
              <a:rPr lang="en-US" sz="1700" dirty="0" err="1"/>
              <a:t>ciudades</a:t>
            </a:r>
            <a:r>
              <a:rPr lang="en-US" sz="1700" dirty="0"/>
              <a:t>, </a:t>
            </a:r>
            <a:r>
              <a:rPr lang="en-US" sz="1700" dirty="0" err="1"/>
              <a:t>así</a:t>
            </a:r>
            <a:r>
              <a:rPr lang="en-US" sz="1700" dirty="0"/>
              <a:t> </a:t>
            </a:r>
            <a:r>
              <a:rPr lang="en-US" sz="1700" dirty="0" err="1"/>
              <a:t>como</a:t>
            </a:r>
            <a:r>
              <a:rPr lang="en-US" sz="1700" dirty="0"/>
              <a:t> </a:t>
            </a:r>
            <a:r>
              <a:rPr lang="en-US" sz="1700" dirty="0" err="1"/>
              <a:t>invitados</a:t>
            </a:r>
            <a:r>
              <a:rPr lang="en-US" sz="1700" dirty="0"/>
              <a:t> de </a:t>
            </a:r>
            <a:r>
              <a:rPr lang="en-US" sz="1700" dirty="0" err="1"/>
              <a:t>instituciones</a:t>
            </a:r>
            <a:r>
              <a:rPr lang="en-US" sz="1700" dirty="0"/>
              <a:t> </a:t>
            </a:r>
            <a:r>
              <a:rPr lang="en-US" sz="1700" dirty="0" err="1"/>
              <a:t>académicas</a:t>
            </a:r>
            <a:r>
              <a:rPr lang="en-US" sz="1700" dirty="0"/>
              <a:t>, del sector </a:t>
            </a:r>
            <a:r>
              <a:rPr lang="en-US" sz="1700" dirty="0" err="1"/>
              <a:t>público</a:t>
            </a:r>
            <a:r>
              <a:rPr lang="en-US" sz="1700" dirty="0"/>
              <a:t> y del sector privado de Quito. El </a:t>
            </a:r>
            <a:r>
              <a:rPr lang="en-US" sz="1700" dirty="0" err="1"/>
              <a:t>evento</a:t>
            </a:r>
            <a:r>
              <a:rPr lang="en-US" sz="1700" dirty="0"/>
              <a:t> </a:t>
            </a:r>
            <a:r>
              <a:rPr lang="en-US" sz="1700" dirty="0" err="1"/>
              <a:t>fue</a:t>
            </a:r>
            <a:r>
              <a:rPr lang="en-US" sz="1700" dirty="0"/>
              <a:t> </a:t>
            </a:r>
            <a:r>
              <a:rPr lang="en-US" sz="1700" dirty="0" err="1"/>
              <a:t>organizado</a:t>
            </a:r>
            <a:r>
              <a:rPr lang="en-US" sz="1700" dirty="0"/>
              <a:t> entre GEM, DMGR, y DMRI.</a:t>
            </a:r>
          </a:p>
        </p:txBody>
      </p:sp>
      <p:sp>
        <p:nvSpPr>
          <p:cNvPr id="12" name="CuadroTexto 11">
            <a:extLst>
              <a:ext uri="{FF2B5EF4-FFF2-40B4-BE49-F238E27FC236}">
                <a16:creationId xmlns:a16="http://schemas.microsoft.com/office/drawing/2014/main" id="{EBD4A391-1572-2D14-170B-409AB80874E1}"/>
              </a:ext>
            </a:extLst>
          </p:cNvPr>
          <p:cNvSpPr txBox="1"/>
          <p:nvPr/>
        </p:nvSpPr>
        <p:spPr>
          <a:xfrm>
            <a:off x="7010400" y="6558416"/>
            <a:ext cx="3740727" cy="276999"/>
          </a:xfrm>
          <a:prstGeom prst="rect">
            <a:avLst/>
          </a:prstGeom>
          <a:noFill/>
        </p:spPr>
        <p:txBody>
          <a:bodyPr wrap="square" rtlCol="0">
            <a:spAutoFit/>
          </a:bodyPr>
          <a:lstStyle/>
          <a:p>
            <a:r>
              <a:rPr lang="en-US" sz="1200" dirty="0"/>
              <a:t>Fuente:  https://www.globalquakemodel.org/proj/treq</a:t>
            </a:r>
          </a:p>
        </p:txBody>
      </p:sp>
      <p:pic>
        <p:nvPicPr>
          <p:cNvPr id="1026" name="Picture 2">
            <a:extLst>
              <a:ext uri="{FF2B5EF4-FFF2-40B4-BE49-F238E27FC236}">
                <a16:creationId xmlns:a16="http://schemas.microsoft.com/office/drawing/2014/main" id="{8B350E2B-D5B5-8CB7-40C9-76F94E8569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5107" y="1348513"/>
            <a:ext cx="240085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EBFC8F-C765-A210-8D72-F17470B766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2380" y="1348513"/>
            <a:ext cx="240085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F76139A-507C-307A-550B-4A29BD25A0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92380" y="3812734"/>
            <a:ext cx="240085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50B5DD2-5592-BF99-4162-4C2AD15DD5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5107" y="3812734"/>
            <a:ext cx="240085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303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a:t>
            </a:r>
            <a:r>
              <a:rPr lang="es-EC" sz="2000" b="1" dirty="0">
                <a:solidFill>
                  <a:schemeClr val="accent1"/>
                </a:solidFill>
                <a:ea typeface="Roboto" charset="0"/>
                <a:cs typeface="Roboto" charset="0"/>
              </a:rPr>
              <a:t>Proyecto TREQ</a:t>
            </a:r>
          </a:p>
        </p:txBody>
      </p:sp>
      <p:pic>
        <p:nvPicPr>
          <p:cNvPr id="4" name="Imagen 3">
            <a:extLst>
              <a:ext uri="{FF2B5EF4-FFF2-40B4-BE49-F238E27FC236}">
                <a16:creationId xmlns:a16="http://schemas.microsoft.com/office/drawing/2014/main" id="{89862540-54E5-F784-D4E0-0C88297ADE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076" y="985344"/>
            <a:ext cx="3526268" cy="5493964"/>
          </a:xfrm>
          <a:prstGeom prst="rect">
            <a:avLst/>
          </a:prstGeom>
        </p:spPr>
      </p:pic>
      <p:sp>
        <p:nvSpPr>
          <p:cNvPr id="5" name="Rectángulo 4">
            <a:extLst>
              <a:ext uri="{FF2B5EF4-FFF2-40B4-BE49-F238E27FC236}">
                <a16:creationId xmlns:a16="http://schemas.microsoft.com/office/drawing/2014/main" id="{6955772B-664E-C20F-E4C2-FABF4E6B21A4}"/>
              </a:ext>
            </a:extLst>
          </p:cNvPr>
          <p:cNvSpPr/>
          <p:nvPr/>
        </p:nvSpPr>
        <p:spPr>
          <a:xfrm>
            <a:off x="2438400" y="1468581"/>
            <a:ext cx="2170944" cy="849745"/>
          </a:xfrm>
          <a:prstGeom prst="rect">
            <a:avLst/>
          </a:prstGeom>
          <a:noFill/>
          <a:ln w="38100">
            <a:solidFill>
              <a:srgbClr val="38E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3900667D-022E-349D-9237-6EBBC79E9481}"/>
              </a:ext>
            </a:extLst>
          </p:cNvPr>
          <p:cNvSpPr txBox="1"/>
          <p:nvPr/>
        </p:nvSpPr>
        <p:spPr>
          <a:xfrm>
            <a:off x="5532583" y="1440871"/>
            <a:ext cx="5410486" cy="4620752"/>
          </a:xfrm>
          <a:prstGeom prst="rect">
            <a:avLst/>
          </a:prstGeom>
          <a:noFill/>
        </p:spPr>
        <p:txBody>
          <a:bodyPr wrap="square" rtlCol="0">
            <a:spAutoFit/>
          </a:bodyPr>
          <a:lstStyle/>
          <a:p>
            <a:pPr algn="just"/>
            <a:r>
              <a:rPr lang="es-ES" sz="2000" dirty="0"/>
              <a:t>PROYECTO TREQ</a:t>
            </a:r>
          </a:p>
          <a:p>
            <a:pPr algn="just"/>
            <a:endParaRPr lang="es-ES" sz="2000" dirty="0"/>
          </a:p>
          <a:p>
            <a:pPr marL="457200" lvl="0" indent="-298450" algn="l" rtl="0">
              <a:lnSpc>
                <a:spcPct val="115000"/>
              </a:lnSpc>
              <a:spcBef>
                <a:spcPts val="1000"/>
              </a:spcBef>
              <a:spcAft>
                <a:spcPts val="0"/>
              </a:spcAft>
              <a:buClr>
                <a:srgbClr val="222222"/>
              </a:buClr>
              <a:buSzPts val="1100"/>
              <a:buFont typeface="Arial"/>
              <a:buChar char="●"/>
            </a:pPr>
            <a:r>
              <a:rPr lang="es-ES" sz="2000" dirty="0"/>
              <a:t>Descripción de modelos y resultados</a:t>
            </a:r>
          </a:p>
          <a:p>
            <a:pPr marL="869950" lvl="1" indent="-285750" algn="l" rtl="0">
              <a:lnSpc>
                <a:spcPct val="115000"/>
              </a:lnSpc>
              <a:spcBef>
                <a:spcPts val="0"/>
              </a:spcBef>
              <a:spcAft>
                <a:spcPts val="0"/>
              </a:spcAft>
              <a:buSzPts val="1600"/>
              <a:buFont typeface="Arial" panose="020B0604020202020204" pitchFamily="34" charset="0"/>
              <a:buChar char="•"/>
            </a:pPr>
            <a:r>
              <a:rPr lang="es-ES" sz="2400" dirty="0"/>
              <a:t>Amenaza sísmica</a:t>
            </a:r>
          </a:p>
          <a:p>
            <a:pPr marL="882650" lvl="1" indent="-285750" algn="l" rtl="0">
              <a:lnSpc>
                <a:spcPct val="100000"/>
              </a:lnSpc>
              <a:spcBef>
                <a:spcPts val="0"/>
              </a:spcBef>
              <a:spcAft>
                <a:spcPts val="0"/>
              </a:spcAft>
              <a:buSzPts val="1400"/>
              <a:buFont typeface="Arial" panose="020B0604020202020204" pitchFamily="34" charset="0"/>
              <a:buChar char="•"/>
            </a:pPr>
            <a:r>
              <a:rPr lang="es-ES" sz="2400" dirty="0">
                <a:solidFill>
                  <a:schemeClr val="dk1"/>
                </a:solidFill>
              </a:rPr>
              <a:t>Caracterización de la respuesta del suelo</a:t>
            </a:r>
          </a:p>
          <a:p>
            <a:pPr marL="882650" lvl="1" indent="-285750" algn="l" rtl="0">
              <a:lnSpc>
                <a:spcPct val="100000"/>
              </a:lnSpc>
              <a:spcBef>
                <a:spcPts val="0"/>
              </a:spcBef>
              <a:spcAft>
                <a:spcPts val="0"/>
              </a:spcAft>
              <a:buClr>
                <a:schemeClr val="dk1"/>
              </a:buClr>
              <a:buSzPts val="1400"/>
              <a:buFont typeface="Arial" panose="020B0604020202020204" pitchFamily="34" charset="0"/>
              <a:buChar char="•"/>
            </a:pPr>
            <a:r>
              <a:rPr lang="es-ES" sz="2400" dirty="0">
                <a:solidFill>
                  <a:schemeClr val="dk1"/>
                </a:solidFill>
              </a:rPr>
              <a:t>Modelo de exposición</a:t>
            </a:r>
          </a:p>
          <a:p>
            <a:pPr marL="882650" lvl="1" indent="-285750" algn="l" rtl="0">
              <a:lnSpc>
                <a:spcPct val="100000"/>
              </a:lnSpc>
              <a:spcBef>
                <a:spcPts val="0"/>
              </a:spcBef>
              <a:spcAft>
                <a:spcPts val="0"/>
              </a:spcAft>
              <a:buClr>
                <a:schemeClr val="dk1"/>
              </a:buClr>
              <a:buSzPts val="1400"/>
              <a:buFont typeface="Arial" panose="020B0604020202020204" pitchFamily="34" charset="0"/>
              <a:buChar char="•"/>
            </a:pPr>
            <a:r>
              <a:rPr lang="es-ES" sz="2400" dirty="0">
                <a:solidFill>
                  <a:srgbClr val="FF0000"/>
                </a:solidFill>
              </a:rPr>
              <a:t>Vulnerabilidad</a:t>
            </a:r>
          </a:p>
          <a:p>
            <a:pPr marL="882650" lvl="1" indent="-285750" algn="l" rtl="0">
              <a:lnSpc>
                <a:spcPct val="100000"/>
              </a:lnSpc>
              <a:spcBef>
                <a:spcPts val="0"/>
              </a:spcBef>
              <a:spcAft>
                <a:spcPts val="0"/>
              </a:spcAft>
              <a:buClr>
                <a:schemeClr val="dk1"/>
              </a:buClr>
              <a:buSzPts val="1400"/>
              <a:buFont typeface="Arial" panose="020B0604020202020204" pitchFamily="34" charset="0"/>
              <a:buChar char="•"/>
            </a:pPr>
            <a:r>
              <a:rPr lang="es-ES" sz="2400" dirty="0">
                <a:solidFill>
                  <a:schemeClr val="dk1"/>
                </a:solidFill>
              </a:rPr>
              <a:t>Resultados de riesgo sísmico: escenarios y análisis probabilístico</a:t>
            </a:r>
          </a:p>
          <a:p>
            <a:pPr marL="457200" lvl="0" indent="-298450" algn="l" rtl="0">
              <a:lnSpc>
                <a:spcPct val="115000"/>
              </a:lnSpc>
              <a:spcBef>
                <a:spcPts val="1000"/>
              </a:spcBef>
              <a:spcAft>
                <a:spcPts val="0"/>
              </a:spcAft>
              <a:buClr>
                <a:srgbClr val="222222"/>
              </a:buClr>
              <a:buSzPts val="1100"/>
              <a:buFont typeface="Arial"/>
              <a:buChar char="●"/>
            </a:pPr>
            <a:r>
              <a:rPr lang="es-ES" sz="2000" dirty="0"/>
              <a:t>Discusión de resultados</a:t>
            </a:r>
          </a:p>
          <a:p>
            <a:pPr algn="just"/>
            <a:endParaRPr lang="en-US" sz="2000" dirty="0"/>
          </a:p>
        </p:txBody>
      </p:sp>
    </p:spTree>
    <p:extLst>
      <p:ext uri="{BB962C8B-B14F-4D97-AF65-F5344CB8AC3E}">
        <p14:creationId xmlns:p14="http://schemas.microsoft.com/office/powerpoint/2010/main" val="422613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Amenaza sísmica</a:t>
            </a:r>
          </a:p>
        </p:txBody>
      </p:sp>
      <p:pic>
        <p:nvPicPr>
          <p:cNvPr id="9" name="Imagen 8">
            <a:extLst>
              <a:ext uri="{FF2B5EF4-FFF2-40B4-BE49-F238E27FC236}">
                <a16:creationId xmlns:a16="http://schemas.microsoft.com/office/drawing/2014/main" id="{79571387-75D4-5E4B-5C00-329BA06F2C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91" y="914837"/>
            <a:ext cx="4131788" cy="5977800"/>
          </a:xfrm>
          <a:prstGeom prst="rect">
            <a:avLst/>
          </a:prstGeom>
        </p:spPr>
      </p:pic>
      <p:sp>
        <p:nvSpPr>
          <p:cNvPr id="11" name="Rectángulo 10">
            <a:extLst>
              <a:ext uri="{FF2B5EF4-FFF2-40B4-BE49-F238E27FC236}">
                <a16:creationId xmlns:a16="http://schemas.microsoft.com/office/drawing/2014/main" id="{0309E73B-262E-7A3A-C307-0B1416FE8A05}"/>
              </a:ext>
            </a:extLst>
          </p:cNvPr>
          <p:cNvSpPr/>
          <p:nvPr/>
        </p:nvSpPr>
        <p:spPr>
          <a:xfrm>
            <a:off x="2558313" y="2568432"/>
            <a:ext cx="402306" cy="478417"/>
          </a:xfrm>
          <a:prstGeom prst="rect">
            <a:avLst/>
          </a:prstGeom>
          <a:noFill/>
          <a:ln w="38100">
            <a:solidFill>
              <a:srgbClr val="38E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13">
            <a:extLst>
              <a:ext uri="{FF2B5EF4-FFF2-40B4-BE49-F238E27FC236}">
                <a16:creationId xmlns:a16="http://schemas.microsoft.com/office/drawing/2014/main" id="{445353CC-D394-E3B9-FB7E-C80D43B82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3272" y="877891"/>
            <a:ext cx="2643791" cy="3394564"/>
          </a:xfrm>
          <a:prstGeom prst="rect">
            <a:avLst/>
          </a:prstGeom>
        </p:spPr>
      </p:pic>
      <p:pic>
        <p:nvPicPr>
          <p:cNvPr id="15" name="Imagen 14">
            <a:extLst>
              <a:ext uri="{FF2B5EF4-FFF2-40B4-BE49-F238E27FC236}">
                <a16:creationId xmlns:a16="http://schemas.microsoft.com/office/drawing/2014/main" id="{5EC17BF4-9849-5FC3-ECD0-4D62A8DBC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8807" y="990449"/>
            <a:ext cx="4312518" cy="2114627"/>
          </a:xfrm>
          <a:prstGeom prst="rect">
            <a:avLst/>
          </a:prstGeom>
        </p:spPr>
      </p:pic>
      <p:sp>
        <p:nvSpPr>
          <p:cNvPr id="16" name="CuadroTexto 15">
            <a:extLst>
              <a:ext uri="{FF2B5EF4-FFF2-40B4-BE49-F238E27FC236}">
                <a16:creationId xmlns:a16="http://schemas.microsoft.com/office/drawing/2014/main" id="{DA3F4450-FAEC-B613-22DC-807F5A9177A0}"/>
              </a:ext>
            </a:extLst>
          </p:cNvPr>
          <p:cNvSpPr txBox="1"/>
          <p:nvPr/>
        </p:nvSpPr>
        <p:spPr>
          <a:xfrm>
            <a:off x="4746398" y="4580089"/>
            <a:ext cx="7172096" cy="1800493"/>
          </a:xfrm>
          <a:prstGeom prst="rect">
            <a:avLst/>
          </a:prstGeom>
          <a:noFill/>
        </p:spPr>
        <p:txBody>
          <a:bodyPr wrap="square" rtlCol="0">
            <a:spAutoFit/>
          </a:bodyPr>
          <a:lstStyle/>
          <a:p>
            <a:pPr algn="just">
              <a:spcAft>
                <a:spcPts val="600"/>
              </a:spcAft>
            </a:pPr>
            <a:r>
              <a:rPr lang="es-ES" sz="1600" dirty="0"/>
              <a:t>Sismos sentidos en DMQ están asociados a la zona de subducción y fallas geológicas; </a:t>
            </a:r>
          </a:p>
          <a:p>
            <a:pPr algn="just">
              <a:spcAft>
                <a:spcPts val="600"/>
              </a:spcAft>
            </a:pPr>
            <a:r>
              <a:rPr lang="es-ES" sz="1600" dirty="0"/>
              <a:t>Fuente sísmica de mayor peligro es el sistema de fallas inversas debajo de la ciudad, con magnitudes máximas esperadas entre 6.0 y 6.5 (</a:t>
            </a:r>
            <a:r>
              <a:rPr lang="es-ES" sz="1600" dirty="0" err="1"/>
              <a:t>Mw</a:t>
            </a:r>
            <a:r>
              <a:rPr lang="es-ES" sz="1600" dirty="0"/>
              <a:t>);</a:t>
            </a:r>
          </a:p>
          <a:p>
            <a:pPr algn="just">
              <a:spcAft>
                <a:spcPts val="600"/>
              </a:spcAft>
            </a:pPr>
            <a:r>
              <a:rPr lang="es-ES" sz="1600" dirty="0"/>
              <a:t>Aceleraciones máximas (PGA) esperadas para </a:t>
            </a:r>
            <a:r>
              <a:rPr lang="es-ES" sz="1600" dirty="0" err="1"/>
              <a:t>Tr</a:t>
            </a:r>
            <a:r>
              <a:rPr lang="es-ES" sz="1600" dirty="0"/>
              <a:t> de 475 años (en roca): 0,4 - 0,6 g;</a:t>
            </a:r>
          </a:p>
          <a:p>
            <a:pPr algn="just">
              <a:spcAft>
                <a:spcPts val="600"/>
              </a:spcAft>
            </a:pPr>
            <a:r>
              <a:rPr lang="es-ES" sz="1600" dirty="0"/>
              <a:t>Subsuelo está formado por suelos de origen volcánico, depósitos aluviales y coluviales, y suelos blandos en el sur de la ciudad</a:t>
            </a:r>
          </a:p>
        </p:txBody>
      </p:sp>
    </p:spTree>
    <p:extLst>
      <p:ext uri="{BB962C8B-B14F-4D97-AF65-F5344CB8AC3E}">
        <p14:creationId xmlns:p14="http://schemas.microsoft.com/office/powerpoint/2010/main" val="16241273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Efectos de Sitio</a:t>
            </a:r>
          </a:p>
        </p:txBody>
      </p:sp>
      <p:sp>
        <p:nvSpPr>
          <p:cNvPr id="12" name="Google Shape;116;p20">
            <a:extLst>
              <a:ext uri="{FF2B5EF4-FFF2-40B4-BE49-F238E27FC236}">
                <a16:creationId xmlns:a16="http://schemas.microsoft.com/office/drawing/2014/main" id="{9394569F-7919-2B48-BA2C-01B00BCDCE95}"/>
              </a:ext>
            </a:extLst>
          </p:cNvPr>
          <p:cNvSpPr txBox="1">
            <a:spLocks/>
          </p:cNvSpPr>
          <p:nvPr/>
        </p:nvSpPr>
        <p:spPr>
          <a:xfrm>
            <a:off x="685799" y="1348352"/>
            <a:ext cx="6001328" cy="2500654"/>
          </a:xfrm>
          <a:prstGeom prst="rect">
            <a:avLst/>
          </a:prstGeom>
        </p:spPr>
        <p:txBody>
          <a:bodyPr spcFirstLastPara="1" wrap="square" lIns="68575" tIns="34275" rIns="68575" bIns="34275"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buSzPts val="1400"/>
              <a:buFont typeface="Arial" panose="020B0604020202020204" pitchFamily="34" charset="0"/>
              <a:buChar char="●"/>
            </a:pPr>
            <a:r>
              <a:rPr lang="es-ES" sz="1800" dirty="0"/>
              <a:t>Se calcularon las funciones de amplificación del suelo (AF) en 13 zonas, utilizando diferentes períodos e intensidades de aceleración del terreno.</a:t>
            </a:r>
          </a:p>
          <a:p>
            <a:pPr marL="457200" indent="-317500">
              <a:buSzPts val="1400"/>
              <a:buFont typeface="Arial" panose="020B0604020202020204" pitchFamily="34" charset="0"/>
              <a:buChar char="●"/>
            </a:pPr>
            <a:r>
              <a:rPr lang="es-ES" sz="1800" dirty="0"/>
              <a:t>El análisis incorpora:</a:t>
            </a:r>
          </a:p>
          <a:p>
            <a:pPr marL="914400" lvl="1" indent="-317500">
              <a:spcBef>
                <a:spcPts val="1000"/>
              </a:spcBef>
              <a:buSzPts val="1400"/>
              <a:buFont typeface="Arial" panose="020B0604020202020204" pitchFamily="34" charset="0"/>
              <a:buChar char="✓"/>
            </a:pPr>
            <a:r>
              <a:rPr lang="es-ES" sz="1600" dirty="0"/>
              <a:t>Datos geotécnicos de 14 estaciones</a:t>
            </a:r>
          </a:p>
          <a:p>
            <a:pPr marL="914400" lvl="1" indent="-317500">
              <a:spcBef>
                <a:spcPts val="1000"/>
              </a:spcBef>
              <a:buSzPts val="1400"/>
              <a:buFont typeface="Arial" panose="020B0604020202020204" pitchFamily="34" charset="0"/>
              <a:buChar char="✓"/>
            </a:pPr>
            <a:r>
              <a:rPr lang="es-ES" sz="1600" dirty="0"/>
              <a:t>Modelos de amplificación para sismos leves y fuertes</a:t>
            </a:r>
          </a:p>
          <a:p>
            <a:pPr marL="914400" lvl="1" indent="-317500">
              <a:spcBef>
                <a:spcPts val="1000"/>
              </a:spcBef>
              <a:spcAft>
                <a:spcPts val="1000"/>
              </a:spcAft>
              <a:buSzPts val="1400"/>
              <a:buFont typeface="Arial" panose="020B0604020202020204" pitchFamily="34" charset="0"/>
              <a:buChar char="✓"/>
            </a:pPr>
            <a:r>
              <a:rPr lang="es-ES" sz="1600" dirty="0"/>
              <a:t>Incertidumbre por medio de múltiples simulaciones</a:t>
            </a:r>
          </a:p>
        </p:txBody>
      </p:sp>
      <p:sp>
        <p:nvSpPr>
          <p:cNvPr id="13" name="Google Shape;119;p20">
            <a:extLst>
              <a:ext uri="{FF2B5EF4-FFF2-40B4-BE49-F238E27FC236}">
                <a16:creationId xmlns:a16="http://schemas.microsoft.com/office/drawing/2014/main" id="{105AC305-ADC7-7169-7E29-8E94B8E2FAAF}"/>
              </a:ext>
            </a:extLst>
          </p:cNvPr>
          <p:cNvSpPr txBox="1">
            <a:spLocks/>
          </p:cNvSpPr>
          <p:nvPr/>
        </p:nvSpPr>
        <p:spPr>
          <a:xfrm>
            <a:off x="7659133" y="852623"/>
            <a:ext cx="3375600" cy="352500"/>
          </a:xfrm>
          <a:prstGeom prst="rect">
            <a:avLst/>
          </a:prstGeom>
          <a:solidFill>
            <a:schemeClr val="lt1"/>
          </a:solidFill>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a:t>Microzonificación ERN (2012)</a:t>
            </a:r>
          </a:p>
        </p:txBody>
      </p:sp>
      <p:sp>
        <p:nvSpPr>
          <p:cNvPr id="17" name="Google Shape;120;p20">
            <a:extLst>
              <a:ext uri="{FF2B5EF4-FFF2-40B4-BE49-F238E27FC236}">
                <a16:creationId xmlns:a16="http://schemas.microsoft.com/office/drawing/2014/main" id="{C548C6B6-D15B-B014-6C6D-E03C5B0EA8D7}"/>
              </a:ext>
            </a:extLst>
          </p:cNvPr>
          <p:cNvSpPr txBox="1"/>
          <p:nvPr/>
        </p:nvSpPr>
        <p:spPr>
          <a:xfrm>
            <a:off x="4596722" y="5367063"/>
            <a:ext cx="2321314" cy="53652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US" i="1" dirty="0">
                <a:solidFill>
                  <a:schemeClr val="dk1"/>
                </a:solidFill>
                <a:latin typeface="Titillium Web"/>
                <a:ea typeface="Titillium Web"/>
                <a:cs typeface="Titillium Web"/>
                <a:sym typeface="Titillium Web"/>
              </a:rPr>
              <a:t>AF = </a:t>
            </a:r>
            <a:r>
              <a:rPr lang="en-US" i="1" dirty="0" err="1">
                <a:solidFill>
                  <a:schemeClr val="dk1"/>
                </a:solidFill>
                <a:latin typeface="Titillium Web"/>
                <a:ea typeface="Titillium Web"/>
                <a:cs typeface="Titillium Web"/>
                <a:sym typeface="Titillium Web"/>
              </a:rPr>
              <a:t>Sa</a:t>
            </a:r>
            <a:r>
              <a:rPr lang="en-US" i="1" baseline="-25000" dirty="0" err="1">
                <a:solidFill>
                  <a:schemeClr val="dk1"/>
                </a:solidFill>
                <a:latin typeface="Titillium Web"/>
                <a:ea typeface="Titillium Web"/>
                <a:cs typeface="Titillium Web"/>
                <a:sym typeface="Titillium Web"/>
              </a:rPr>
              <a:t>superficie</a:t>
            </a:r>
            <a:r>
              <a:rPr lang="en-US" i="1" dirty="0">
                <a:solidFill>
                  <a:schemeClr val="dk1"/>
                </a:solidFill>
                <a:latin typeface="Titillium Web"/>
                <a:ea typeface="Titillium Web"/>
                <a:cs typeface="Titillium Web"/>
                <a:sym typeface="Titillium Web"/>
              </a:rPr>
              <a:t>/</a:t>
            </a:r>
            <a:r>
              <a:rPr lang="en-US" i="1" dirty="0" err="1">
                <a:solidFill>
                  <a:schemeClr val="dk1"/>
                </a:solidFill>
                <a:latin typeface="Titillium Web"/>
                <a:ea typeface="Titillium Web"/>
                <a:cs typeface="Titillium Web"/>
                <a:sym typeface="Titillium Web"/>
              </a:rPr>
              <a:t>Sa</a:t>
            </a:r>
            <a:r>
              <a:rPr lang="en-US" i="1" baseline="-25000" dirty="0" err="1">
                <a:solidFill>
                  <a:schemeClr val="dk1"/>
                </a:solidFill>
                <a:latin typeface="Titillium Web"/>
                <a:ea typeface="Titillium Web"/>
                <a:cs typeface="Titillium Web"/>
                <a:sym typeface="Titillium Web"/>
              </a:rPr>
              <a:t>roca</a:t>
            </a:r>
            <a:endParaRPr sz="1100" i="1" dirty="0"/>
          </a:p>
        </p:txBody>
      </p:sp>
      <p:pic>
        <p:nvPicPr>
          <p:cNvPr id="18" name="Google Shape;121;p20">
            <a:extLst>
              <a:ext uri="{FF2B5EF4-FFF2-40B4-BE49-F238E27FC236}">
                <a16:creationId xmlns:a16="http://schemas.microsoft.com/office/drawing/2014/main" id="{2FD3027E-6431-0654-F097-65D8ECB3AAAC}"/>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91254" y="4361302"/>
            <a:ext cx="3805468" cy="1763704"/>
          </a:xfrm>
          <a:prstGeom prst="rect">
            <a:avLst/>
          </a:prstGeom>
          <a:noFill/>
          <a:ln>
            <a:noFill/>
          </a:ln>
        </p:spPr>
      </p:pic>
      <p:pic>
        <p:nvPicPr>
          <p:cNvPr id="19" name="Google Shape;122;p20">
            <a:extLst>
              <a:ext uri="{FF2B5EF4-FFF2-40B4-BE49-F238E27FC236}">
                <a16:creationId xmlns:a16="http://schemas.microsoft.com/office/drawing/2014/main" id="{FE705C72-2BAE-02FC-7B61-BFED4BE8B8F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9931" y="1206005"/>
            <a:ext cx="3938701" cy="5574783"/>
          </a:xfrm>
          <a:prstGeom prst="rect">
            <a:avLst/>
          </a:prstGeom>
          <a:noFill/>
          <a:ln>
            <a:noFill/>
          </a:ln>
        </p:spPr>
      </p:pic>
    </p:spTree>
    <p:extLst>
      <p:ext uri="{BB962C8B-B14F-4D97-AF65-F5344CB8AC3E}">
        <p14:creationId xmlns:p14="http://schemas.microsoft.com/office/powerpoint/2010/main" val="3637943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Efectos de Sitio</a:t>
            </a:r>
          </a:p>
        </p:txBody>
      </p:sp>
      <p:sp>
        <p:nvSpPr>
          <p:cNvPr id="4" name="Google Shape;132;p21">
            <a:extLst>
              <a:ext uri="{FF2B5EF4-FFF2-40B4-BE49-F238E27FC236}">
                <a16:creationId xmlns:a16="http://schemas.microsoft.com/office/drawing/2014/main" id="{A981DAA3-4E33-8879-B957-39D8C85DC563}"/>
              </a:ext>
            </a:extLst>
          </p:cNvPr>
          <p:cNvSpPr txBox="1"/>
          <p:nvPr/>
        </p:nvSpPr>
        <p:spPr>
          <a:xfrm>
            <a:off x="8041328" y="1816392"/>
            <a:ext cx="3199329" cy="1600408"/>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800"/>
              </a:spcBef>
              <a:spcAft>
                <a:spcPts val="0"/>
              </a:spcAft>
              <a:buNone/>
            </a:pPr>
            <a:r>
              <a:rPr lang="en-US" sz="1600" b="1" dirty="0" err="1">
                <a:solidFill>
                  <a:schemeClr val="dk1"/>
                </a:solidFill>
                <a:latin typeface="Titillium Web"/>
                <a:ea typeface="Titillium Web"/>
                <a:cs typeface="Titillium Web"/>
                <a:sym typeface="Titillium Web"/>
              </a:rPr>
              <a:t>Amplificación</a:t>
            </a:r>
            <a:r>
              <a:rPr lang="en-US" sz="1600" b="1" dirty="0">
                <a:solidFill>
                  <a:schemeClr val="dk1"/>
                </a:solidFill>
                <a:latin typeface="Titillium Web"/>
                <a:ea typeface="Titillium Web"/>
                <a:cs typeface="Titillium Web"/>
                <a:sym typeface="Titillium Web"/>
              </a:rPr>
              <a:t> </a:t>
            </a:r>
            <a:r>
              <a:rPr lang="en-US" sz="1600" b="1" dirty="0" err="1">
                <a:solidFill>
                  <a:schemeClr val="dk1"/>
                </a:solidFill>
                <a:latin typeface="Titillium Web"/>
                <a:ea typeface="Titillium Web"/>
                <a:cs typeface="Titillium Web"/>
                <a:sym typeface="Titillium Web"/>
              </a:rPr>
              <a:t>en</a:t>
            </a:r>
            <a:r>
              <a:rPr lang="en-US" sz="1600" b="1" dirty="0">
                <a:solidFill>
                  <a:schemeClr val="dk1"/>
                </a:solidFill>
                <a:latin typeface="Titillium Web"/>
                <a:ea typeface="Titillium Web"/>
                <a:cs typeface="Titillium Web"/>
                <a:sym typeface="Titillium Web"/>
              </a:rPr>
              <a:t> </a:t>
            </a:r>
            <a:r>
              <a:rPr lang="en-US" sz="1600" b="1" dirty="0" err="1">
                <a:solidFill>
                  <a:schemeClr val="dk1"/>
                </a:solidFill>
                <a:latin typeface="Titillium Web"/>
                <a:ea typeface="Titillium Web"/>
                <a:cs typeface="Titillium Web"/>
                <a:sym typeface="Titillium Web"/>
              </a:rPr>
              <a:t>toda</a:t>
            </a:r>
            <a:r>
              <a:rPr lang="en-US" sz="1600" b="1" dirty="0">
                <a:solidFill>
                  <a:schemeClr val="dk1"/>
                </a:solidFill>
                <a:latin typeface="Titillium Web"/>
                <a:ea typeface="Titillium Web"/>
                <a:cs typeface="Titillium Web"/>
                <a:sym typeface="Titillium Web"/>
              </a:rPr>
              <a:t> la ciudad, a </a:t>
            </a:r>
            <a:r>
              <a:rPr lang="en-US" sz="1600" b="1" dirty="0" err="1">
                <a:solidFill>
                  <a:schemeClr val="dk1"/>
                </a:solidFill>
                <a:latin typeface="Titillium Web"/>
                <a:ea typeface="Titillium Web"/>
                <a:cs typeface="Titillium Web"/>
                <a:sym typeface="Titillium Web"/>
              </a:rPr>
              <a:t>excepción</a:t>
            </a:r>
            <a:r>
              <a:rPr lang="en-US" sz="1600" b="1" dirty="0">
                <a:solidFill>
                  <a:schemeClr val="dk1"/>
                </a:solidFill>
                <a:latin typeface="Titillium Web"/>
                <a:ea typeface="Titillium Web"/>
                <a:cs typeface="Titillium Web"/>
                <a:sym typeface="Titillium Web"/>
              </a:rPr>
              <a:t> de MSQ11</a:t>
            </a:r>
            <a:endParaRPr sz="1600" b="1" dirty="0">
              <a:solidFill>
                <a:schemeClr val="dk1"/>
              </a:solidFill>
              <a:latin typeface="Titillium Web"/>
              <a:ea typeface="Titillium Web"/>
              <a:cs typeface="Titillium Web"/>
              <a:sym typeface="Titillium Web"/>
            </a:endParaRPr>
          </a:p>
          <a:p>
            <a:pPr marL="0" lvl="0" indent="0" algn="just" rtl="0">
              <a:lnSpc>
                <a:spcPct val="90000"/>
              </a:lnSpc>
              <a:spcBef>
                <a:spcPts val="800"/>
              </a:spcBef>
              <a:spcAft>
                <a:spcPts val="0"/>
              </a:spcAft>
              <a:buNone/>
            </a:pPr>
            <a:r>
              <a:rPr lang="en-US" sz="1600" dirty="0" err="1">
                <a:solidFill>
                  <a:schemeClr val="dk1"/>
                </a:solidFill>
                <a:latin typeface="Titillium Web"/>
                <a:ea typeface="Titillium Web"/>
                <a:cs typeface="Titillium Web"/>
                <a:sym typeface="Titillium Web"/>
              </a:rPr>
              <a:t>amplificación</a:t>
            </a:r>
            <a:r>
              <a:rPr lang="en-US" sz="1600" dirty="0">
                <a:solidFill>
                  <a:schemeClr val="dk1"/>
                </a:solidFill>
                <a:latin typeface="Titillium Web"/>
                <a:ea typeface="Titillium Web"/>
                <a:cs typeface="Titillium Web"/>
                <a:sym typeface="Titillium Web"/>
              </a:rPr>
              <a:t> (AF &gt; 1) para </a:t>
            </a:r>
            <a:r>
              <a:rPr lang="en-US" sz="1600" dirty="0" err="1">
                <a:solidFill>
                  <a:schemeClr val="dk1"/>
                </a:solidFill>
                <a:latin typeface="Titillium Web"/>
                <a:ea typeface="Titillium Web"/>
                <a:cs typeface="Titillium Web"/>
                <a:sym typeface="Titillium Web"/>
              </a:rPr>
              <a:t>todos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los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períodos</a:t>
            </a:r>
            <a:r>
              <a:rPr lang="en-US" sz="1600" dirty="0">
                <a:solidFill>
                  <a:schemeClr val="dk1"/>
                </a:solidFill>
                <a:latin typeface="Titillium Web"/>
                <a:ea typeface="Titillium Web"/>
                <a:cs typeface="Titillium Web"/>
                <a:sym typeface="Titillium Web"/>
              </a:rPr>
              <a:t> e </a:t>
            </a:r>
            <a:r>
              <a:rPr lang="en-US" sz="1600" dirty="0" err="1">
                <a:solidFill>
                  <a:schemeClr val="dk1"/>
                </a:solidFill>
                <a:latin typeface="Titillium Web"/>
                <a:ea typeface="Titillium Web"/>
                <a:cs typeface="Titillium Web"/>
                <a:sym typeface="Titillium Web"/>
              </a:rPr>
              <a:t>intensidades</a:t>
            </a:r>
            <a:r>
              <a:rPr lang="en-US" sz="1600" dirty="0">
                <a:solidFill>
                  <a:schemeClr val="dk1"/>
                </a:solidFill>
                <a:latin typeface="Titillium Web"/>
                <a:ea typeface="Titillium Web"/>
                <a:cs typeface="Titillium Web"/>
                <a:sym typeface="Titillium Web"/>
              </a:rPr>
              <a:t>.</a:t>
            </a:r>
            <a:endParaRPr sz="1600" dirty="0">
              <a:solidFill>
                <a:schemeClr val="dk1"/>
              </a:solidFill>
              <a:latin typeface="Titillium Web"/>
              <a:ea typeface="Titillium Web"/>
              <a:cs typeface="Titillium Web"/>
              <a:sym typeface="Titillium Web"/>
            </a:endParaRPr>
          </a:p>
          <a:p>
            <a:pPr marL="0" lvl="0" indent="0" algn="just" rtl="0">
              <a:lnSpc>
                <a:spcPct val="90000"/>
              </a:lnSpc>
              <a:spcBef>
                <a:spcPts val="800"/>
              </a:spcBef>
              <a:spcAft>
                <a:spcPts val="0"/>
              </a:spcAft>
              <a:buNone/>
            </a:pPr>
            <a:r>
              <a:rPr lang="en-US" sz="1600" dirty="0">
                <a:solidFill>
                  <a:schemeClr val="dk1"/>
                </a:solidFill>
                <a:latin typeface="Titillium Web"/>
                <a:ea typeface="Titillium Web"/>
                <a:cs typeface="Titillium Web"/>
                <a:sym typeface="Titillium Web"/>
              </a:rPr>
              <a:t>AF</a:t>
            </a:r>
            <a:r>
              <a:rPr lang="en-US" sz="1600" baseline="-25000" dirty="0">
                <a:solidFill>
                  <a:schemeClr val="dk1"/>
                </a:solidFill>
                <a:latin typeface="Titillium Web"/>
                <a:ea typeface="Titillium Web"/>
                <a:cs typeface="Titillium Web"/>
                <a:sym typeface="Titillium Web"/>
              </a:rPr>
              <a:t>MAX</a:t>
            </a:r>
            <a:r>
              <a:rPr lang="en-US" sz="1600" dirty="0">
                <a:solidFill>
                  <a:schemeClr val="dk1"/>
                </a:solidFill>
                <a:latin typeface="Titillium Web"/>
                <a:ea typeface="Titillium Web"/>
                <a:cs typeface="Titillium Web"/>
                <a:sym typeface="Titillium Web"/>
              </a:rPr>
              <a:t> = 5 </a:t>
            </a:r>
            <a:r>
              <a:rPr lang="en-US" sz="1600" dirty="0" err="1">
                <a:solidFill>
                  <a:schemeClr val="dk1"/>
                </a:solidFill>
                <a:latin typeface="Titillium Web"/>
                <a:ea typeface="Titillium Web"/>
                <a:cs typeface="Titillium Web"/>
                <a:sym typeface="Titillium Web"/>
              </a:rPr>
              <a:t>en</a:t>
            </a:r>
            <a:r>
              <a:rPr lang="en-US" sz="1600" dirty="0">
                <a:solidFill>
                  <a:schemeClr val="dk1"/>
                </a:solidFill>
                <a:latin typeface="Titillium Web"/>
                <a:ea typeface="Titillium Web"/>
                <a:cs typeface="Titillium Web"/>
                <a:sym typeface="Titillium Web"/>
              </a:rPr>
              <a:t> MSQ3 a 2.0 seg.</a:t>
            </a:r>
            <a:endParaRPr sz="1600" b="1" dirty="0">
              <a:solidFill>
                <a:schemeClr val="dk1"/>
              </a:solidFill>
              <a:latin typeface="Titillium Web"/>
              <a:ea typeface="Titillium Web"/>
              <a:cs typeface="Titillium Web"/>
              <a:sym typeface="Titillium Web"/>
            </a:endParaRPr>
          </a:p>
        </p:txBody>
      </p:sp>
      <p:sp>
        <p:nvSpPr>
          <p:cNvPr id="5" name="Google Shape;133;p21">
            <a:extLst>
              <a:ext uri="{FF2B5EF4-FFF2-40B4-BE49-F238E27FC236}">
                <a16:creationId xmlns:a16="http://schemas.microsoft.com/office/drawing/2014/main" id="{ED88F6D7-B8B2-7650-846F-885DD3D95C27}"/>
              </a:ext>
            </a:extLst>
          </p:cNvPr>
          <p:cNvSpPr txBox="1"/>
          <p:nvPr/>
        </p:nvSpPr>
        <p:spPr>
          <a:xfrm>
            <a:off x="8041328" y="3802318"/>
            <a:ext cx="3199329" cy="2146198"/>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800"/>
              </a:spcBef>
              <a:spcAft>
                <a:spcPts val="0"/>
              </a:spcAft>
              <a:buNone/>
            </a:pPr>
            <a:r>
              <a:rPr lang="en-US" sz="1600" b="1" dirty="0">
                <a:solidFill>
                  <a:schemeClr val="dk1"/>
                </a:solidFill>
                <a:latin typeface="Titillium Web"/>
                <a:ea typeface="Titillium Web"/>
                <a:cs typeface="Titillium Web"/>
                <a:sym typeface="Titillium Web"/>
              </a:rPr>
              <a:t>Zonas MSQ2, MSQ10, MSQ11</a:t>
            </a:r>
            <a:endParaRPr sz="1600" b="1" dirty="0">
              <a:solidFill>
                <a:schemeClr val="dk1"/>
              </a:solidFill>
              <a:latin typeface="Titillium Web"/>
              <a:ea typeface="Titillium Web"/>
              <a:cs typeface="Titillium Web"/>
              <a:sym typeface="Titillium Web"/>
            </a:endParaRPr>
          </a:p>
          <a:p>
            <a:pPr marL="114300" lvl="0" indent="-114300" algn="just" rtl="0">
              <a:lnSpc>
                <a:spcPct val="90000"/>
              </a:lnSpc>
              <a:spcBef>
                <a:spcPts val="800"/>
              </a:spcBef>
              <a:spcAft>
                <a:spcPts val="0"/>
              </a:spcAft>
              <a:buNone/>
            </a:pP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Amplificación</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significativa</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en</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todos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los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perÍodos</a:t>
            </a:r>
            <a:endParaRPr sz="1600" dirty="0">
              <a:solidFill>
                <a:schemeClr val="dk1"/>
              </a:solidFill>
              <a:latin typeface="Titillium Web"/>
              <a:ea typeface="Titillium Web"/>
              <a:cs typeface="Titillium Web"/>
              <a:sym typeface="Titillium Web"/>
            </a:endParaRPr>
          </a:p>
          <a:p>
            <a:pPr marL="114300" lvl="0" indent="-114300" algn="just" rtl="0">
              <a:lnSpc>
                <a:spcPct val="90000"/>
              </a:lnSpc>
              <a:spcBef>
                <a:spcPts val="800"/>
              </a:spcBef>
              <a:spcAft>
                <a:spcPts val="0"/>
              </a:spcAft>
              <a:buNone/>
            </a:pP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Deamplificación</a:t>
            </a:r>
            <a:r>
              <a:rPr lang="en-US" sz="1600" dirty="0">
                <a:solidFill>
                  <a:schemeClr val="dk1"/>
                </a:solidFill>
                <a:latin typeface="Titillium Web"/>
                <a:ea typeface="Titillium Web"/>
                <a:cs typeface="Titillium Web"/>
                <a:sym typeface="Titillium Web"/>
              </a:rPr>
              <a:t> (AF &lt;1) solo </a:t>
            </a:r>
            <a:r>
              <a:rPr lang="en-US" sz="1600" dirty="0" err="1">
                <a:solidFill>
                  <a:schemeClr val="dk1"/>
                </a:solidFill>
                <a:latin typeface="Titillium Web"/>
                <a:ea typeface="Titillium Web"/>
                <a:cs typeface="Titillium Web"/>
                <a:sym typeface="Titillium Web"/>
              </a:rPr>
              <a:t>en</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intensidades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altas</a:t>
            </a:r>
            <a:r>
              <a:rPr lang="en-US" sz="1600" dirty="0">
                <a:solidFill>
                  <a:schemeClr val="dk1"/>
                </a:solidFill>
                <a:latin typeface="Titillium Web"/>
                <a:ea typeface="Titillium Web"/>
                <a:cs typeface="Titillium Web"/>
                <a:sym typeface="Titillium Web"/>
              </a:rPr>
              <a:t> y  </a:t>
            </a:r>
            <a:r>
              <a:rPr lang="en-US" sz="1600" dirty="0" err="1">
                <a:solidFill>
                  <a:schemeClr val="dk1"/>
                </a:solidFill>
                <a:latin typeface="Titillium Web"/>
                <a:ea typeface="Titillium Web"/>
                <a:cs typeface="Titillium Web"/>
                <a:sym typeface="Titillium Web"/>
              </a:rPr>
              <a:t>perÍodos</a:t>
            </a:r>
            <a:r>
              <a:rPr lang="en-US" sz="1600" dirty="0">
                <a:solidFill>
                  <a:schemeClr val="dk1"/>
                </a:solidFill>
                <a:latin typeface="Titillium Web"/>
                <a:ea typeface="Titillium Web"/>
                <a:cs typeface="Titillium Web"/>
                <a:sym typeface="Titillium Web"/>
              </a:rPr>
              <a:t> </a:t>
            </a:r>
            <a:r>
              <a:rPr lang="en-US" sz="1600" dirty="0" err="1">
                <a:solidFill>
                  <a:schemeClr val="dk1"/>
                </a:solidFill>
                <a:latin typeface="Titillium Web"/>
                <a:ea typeface="Titillium Web"/>
                <a:cs typeface="Titillium Web"/>
                <a:sym typeface="Titillium Web"/>
              </a:rPr>
              <a:t>cortos</a:t>
            </a:r>
            <a:r>
              <a:rPr lang="en-US" sz="1600" dirty="0">
                <a:solidFill>
                  <a:schemeClr val="dk1"/>
                </a:solidFill>
                <a:latin typeface="Titillium Web"/>
                <a:ea typeface="Titillium Web"/>
                <a:cs typeface="Titillium Web"/>
                <a:sym typeface="Titillium Web"/>
              </a:rPr>
              <a:t> (PGA)</a:t>
            </a:r>
            <a:endParaRPr sz="1600" dirty="0">
              <a:solidFill>
                <a:schemeClr val="dk1"/>
              </a:solidFill>
              <a:latin typeface="Titillium Web"/>
              <a:ea typeface="Titillium Web"/>
              <a:cs typeface="Titillium Web"/>
              <a:sym typeface="Titillium Web"/>
            </a:endParaRPr>
          </a:p>
          <a:p>
            <a:pPr marL="0" lvl="0" indent="0" algn="just" rtl="0">
              <a:lnSpc>
                <a:spcPct val="90000"/>
              </a:lnSpc>
              <a:spcBef>
                <a:spcPts val="800"/>
              </a:spcBef>
              <a:spcAft>
                <a:spcPts val="0"/>
              </a:spcAft>
              <a:buNone/>
            </a:pPr>
            <a:endParaRPr sz="1600" b="1" dirty="0">
              <a:solidFill>
                <a:schemeClr val="dk1"/>
              </a:solidFill>
              <a:latin typeface="Titillium Web"/>
              <a:ea typeface="Titillium Web"/>
              <a:cs typeface="Titillium Web"/>
              <a:sym typeface="Titillium Web"/>
            </a:endParaRPr>
          </a:p>
        </p:txBody>
      </p:sp>
      <p:pic>
        <p:nvPicPr>
          <p:cNvPr id="6" name="Google Shape;135;p21">
            <a:extLst>
              <a:ext uri="{FF2B5EF4-FFF2-40B4-BE49-F238E27FC236}">
                <a16:creationId xmlns:a16="http://schemas.microsoft.com/office/drawing/2014/main" id="{F19CD9E8-26BF-AC5E-F9D1-BD5C4C28B94F}"/>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94805" y="1459354"/>
            <a:ext cx="6287139" cy="5145202"/>
          </a:xfrm>
          <a:prstGeom prst="rect">
            <a:avLst/>
          </a:prstGeom>
          <a:noFill/>
          <a:ln>
            <a:noFill/>
          </a:ln>
        </p:spPr>
      </p:pic>
      <p:sp>
        <p:nvSpPr>
          <p:cNvPr id="2" name="CuadroTexto 1">
            <a:extLst>
              <a:ext uri="{FF2B5EF4-FFF2-40B4-BE49-F238E27FC236}">
                <a16:creationId xmlns:a16="http://schemas.microsoft.com/office/drawing/2014/main" id="{5FC9E964-915B-0980-C3FA-4D90B8362D2E}"/>
              </a:ext>
            </a:extLst>
          </p:cNvPr>
          <p:cNvSpPr txBox="1"/>
          <p:nvPr/>
        </p:nvSpPr>
        <p:spPr>
          <a:xfrm>
            <a:off x="1378802" y="979055"/>
            <a:ext cx="9861855" cy="400110"/>
          </a:xfrm>
          <a:prstGeom prst="rect">
            <a:avLst/>
          </a:prstGeom>
          <a:noFill/>
        </p:spPr>
        <p:txBody>
          <a:bodyPr wrap="square" rtlCol="0">
            <a:spAutoFit/>
          </a:bodyPr>
          <a:lstStyle/>
          <a:p>
            <a:pPr algn="ctr"/>
            <a:r>
              <a:rPr lang="es-ES" sz="2000" b="1" dirty="0"/>
              <a:t>FUNCIONES DE AMPLIFICACIÓN (AF)</a:t>
            </a:r>
            <a:endParaRPr lang="en-US" sz="2000" b="1" dirty="0"/>
          </a:p>
        </p:txBody>
      </p:sp>
      <p:sp>
        <p:nvSpPr>
          <p:cNvPr id="8" name="Google Shape;137;p21">
            <a:extLst>
              <a:ext uri="{FF2B5EF4-FFF2-40B4-BE49-F238E27FC236}">
                <a16:creationId xmlns:a16="http://schemas.microsoft.com/office/drawing/2014/main" id="{44A0FC0B-9F79-E16C-656F-C830CCB6AB08}"/>
              </a:ext>
            </a:extLst>
          </p:cNvPr>
          <p:cNvSpPr txBox="1"/>
          <p:nvPr/>
        </p:nvSpPr>
        <p:spPr>
          <a:xfrm>
            <a:off x="2938236" y="5153996"/>
            <a:ext cx="11706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US" sz="1100" i="1" dirty="0" err="1">
                <a:solidFill>
                  <a:schemeClr val="accent1"/>
                </a:solidFill>
                <a:latin typeface="Titillium Web"/>
                <a:ea typeface="Titillium Web"/>
                <a:cs typeface="Titillium Web"/>
                <a:sym typeface="Titillium Web"/>
              </a:rPr>
              <a:t>roca</a:t>
            </a:r>
            <a:r>
              <a:rPr lang="en-US" sz="1100" i="1" dirty="0">
                <a:solidFill>
                  <a:schemeClr val="accent1"/>
                </a:solidFill>
                <a:latin typeface="Titillium Web"/>
                <a:ea typeface="Titillium Web"/>
                <a:cs typeface="Titillium Web"/>
                <a:sym typeface="Titillium Web"/>
              </a:rPr>
              <a:t>, </a:t>
            </a:r>
            <a:r>
              <a:rPr lang="en-US" sz="1100" i="1" dirty="0" err="1">
                <a:solidFill>
                  <a:schemeClr val="accent1"/>
                </a:solidFill>
                <a:latin typeface="Titillium Web"/>
                <a:ea typeface="Titillium Web"/>
                <a:cs typeface="Titillium Web"/>
                <a:sym typeface="Titillium Web"/>
              </a:rPr>
              <a:t>asume</a:t>
            </a:r>
            <a:r>
              <a:rPr lang="en-US" sz="1100" i="1" dirty="0">
                <a:solidFill>
                  <a:schemeClr val="accent1"/>
                </a:solidFill>
                <a:latin typeface="Titillium Web"/>
                <a:ea typeface="Titillium Web"/>
                <a:cs typeface="Titillium Web"/>
                <a:sym typeface="Titillium Web"/>
              </a:rPr>
              <a:t> no </a:t>
            </a:r>
            <a:r>
              <a:rPr lang="en-US" sz="1100" i="1" dirty="0" err="1">
                <a:solidFill>
                  <a:schemeClr val="accent1"/>
                </a:solidFill>
                <a:latin typeface="Titillium Web"/>
                <a:ea typeface="Titillium Web"/>
                <a:cs typeface="Titillium Web"/>
                <a:sym typeface="Titillium Web"/>
              </a:rPr>
              <a:t>amplificación</a:t>
            </a:r>
            <a:endParaRPr sz="700" i="1" dirty="0">
              <a:solidFill>
                <a:schemeClr val="accent1"/>
              </a:solidFill>
            </a:endParaRPr>
          </a:p>
        </p:txBody>
      </p:sp>
      <p:pic>
        <p:nvPicPr>
          <p:cNvPr id="9" name="Google Shape;136;p21">
            <a:extLst>
              <a:ext uri="{FF2B5EF4-FFF2-40B4-BE49-F238E27FC236}">
                <a16:creationId xmlns:a16="http://schemas.microsoft.com/office/drawing/2014/main" id="{D006E990-68E5-136E-C695-0395D6F710D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9037" y="5320151"/>
            <a:ext cx="1170599" cy="1193474"/>
          </a:xfrm>
          <a:prstGeom prst="rect">
            <a:avLst/>
          </a:prstGeom>
          <a:noFill/>
          <a:ln>
            <a:noFill/>
          </a:ln>
        </p:spPr>
      </p:pic>
    </p:spTree>
    <p:extLst>
      <p:ext uri="{BB962C8B-B14F-4D97-AF65-F5344CB8AC3E}">
        <p14:creationId xmlns:p14="http://schemas.microsoft.com/office/powerpoint/2010/main" val="637892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Modelo de Exposición</a:t>
            </a:r>
          </a:p>
        </p:txBody>
      </p:sp>
      <p:pic>
        <p:nvPicPr>
          <p:cNvPr id="4" name="Google Shape;165;p24">
            <a:extLst>
              <a:ext uri="{FF2B5EF4-FFF2-40B4-BE49-F238E27FC236}">
                <a16:creationId xmlns:a16="http://schemas.microsoft.com/office/drawing/2014/main" id="{4908A904-134B-A377-4F83-832DAB28DAF6}"/>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02840" y="1593683"/>
            <a:ext cx="3414977" cy="4703897"/>
          </a:xfrm>
          <a:prstGeom prst="rect">
            <a:avLst/>
          </a:prstGeom>
          <a:noFill/>
          <a:ln>
            <a:solidFill>
              <a:schemeClr val="tx1"/>
            </a:solidFill>
          </a:ln>
          <a:effectLst>
            <a:outerShdw blurRad="57150" dist="19050" dir="5400000" algn="bl" rotWithShape="0">
              <a:srgbClr val="000000">
                <a:alpha val="50000"/>
              </a:srgbClr>
            </a:outerShdw>
          </a:effectLst>
        </p:spPr>
      </p:pic>
      <p:sp>
        <p:nvSpPr>
          <p:cNvPr id="5" name="Google Shape;166;p24">
            <a:extLst>
              <a:ext uri="{FF2B5EF4-FFF2-40B4-BE49-F238E27FC236}">
                <a16:creationId xmlns:a16="http://schemas.microsoft.com/office/drawing/2014/main" id="{4055DA84-69BC-407C-1C8D-8E392008A5E7}"/>
              </a:ext>
            </a:extLst>
          </p:cNvPr>
          <p:cNvSpPr txBox="1"/>
          <p:nvPr/>
        </p:nvSpPr>
        <p:spPr>
          <a:xfrm>
            <a:off x="7530394" y="1435792"/>
            <a:ext cx="4162842" cy="35709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Font typeface="Arial"/>
              <a:buNone/>
            </a:pPr>
            <a:r>
              <a:rPr lang="en-US" sz="2000" dirty="0">
                <a:solidFill>
                  <a:schemeClr val="dk1"/>
                </a:solidFill>
                <a:latin typeface="Titillium Web"/>
                <a:ea typeface="Titillium Web"/>
                <a:cs typeface="Titillium Web"/>
                <a:sym typeface="Titillium Web"/>
              </a:rPr>
              <a:t>Más de 100 </a:t>
            </a:r>
            <a:r>
              <a:rPr lang="en-US" sz="2000" dirty="0" err="1">
                <a:solidFill>
                  <a:schemeClr val="dk1"/>
                </a:solidFill>
                <a:latin typeface="Titillium Web"/>
                <a:ea typeface="Titillium Web"/>
                <a:cs typeface="Titillium Web"/>
                <a:sym typeface="Titillium Web"/>
              </a:rPr>
              <a:t>tipologías</a:t>
            </a:r>
            <a:r>
              <a:rPr lang="en-US" sz="2000" dirty="0">
                <a:solidFill>
                  <a:schemeClr val="dk1"/>
                </a:solidFill>
                <a:latin typeface="Titillium Web"/>
                <a:ea typeface="Titillium Web"/>
                <a:cs typeface="Titillium Web"/>
                <a:sym typeface="Titillium Web"/>
              </a:rPr>
              <a:t> </a:t>
            </a:r>
            <a:r>
              <a:rPr lang="en-US" sz="2000" dirty="0" err="1">
                <a:solidFill>
                  <a:schemeClr val="dk1"/>
                </a:solidFill>
                <a:latin typeface="Titillium Web"/>
                <a:ea typeface="Titillium Web"/>
                <a:cs typeface="Titillium Web"/>
                <a:sym typeface="Titillium Web"/>
              </a:rPr>
              <a:t>existentes</a:t>
            </a:r>
            <a:r>
              <a:rPr lang="en-US" sz="2000" dirty="0">
                <a:solidFill>
                  <a:schemeClr val="dk1"/>
                </a:solidFill>
                <a:latin typeface="Titillium Web"/>
                <a:ea typeface="Titillium Web"/>
                <a:cs typeface="Titillium Web"/>
                <a:sym typeface="Titillium Web"/>
              </a:rPr>
              <a:t> </a:t>
            </a:r>
            <a:r>
              <a:rPr lang="en-US" sz="2000" dirty="0" err="1">
                <a:solidFill>
                  <a:schemeClr val="dk1"/>
                </a:solidFill>
                <a:latin typeface="Titillium Web"/>
                <a:ea typeface="Titillium Web"/>
                <a:cs typeface="Titillium Web"/>
                <a:sym typeface="Titillium Web"/>
              </a:rPr>
              <a:t>en</a:t>
            </a:r>
            <a:r>
              <a:rPr lang="en-US" sz="2000" dirty="0">
                <a:solidFill>
                  <a:schemeClr val="dk1"/>
                </a:solidFill>
                <a:latin typeface="Titillium Web"/>
                <a:ea typeface="Titillium Web"/>
                <a:cs typeface="Titillium Web"/>
                <a:sym typeface="Titillium Web"/>
              </a:rPr>
              <a:t> la ciudad:</a:t>
            </a:r>
            <a:endParaRPr sz="2000" dirty="0">
              <a:solidFill>
                <a:schemeClr val="dk1"/>
              </a:solidFill>
              <a:latin typeface="Titillium Web"/>
              <a:ea typeface="Titillium Web"/>
              <a:cs typeface="Titillium Web"/>
              <a:sym typeface="Titillium Web"/>
            </a:endParaRPr>
          </a:p>
          <a:p>
            <a:pPr marL="342900" marR="0" lvl="0" indent="-342900" algn="l" rtl="0">
              <a:lnSpc>
                <a:spcPct val="100000"/>
              </a:lnSpc>
              <a:spcBef>
                <a:spcPts val="0"/>
              </a:spcBef>
              <a:spcAft>
                <a:spcPts val="0"/>
              </a:spcAft>
              <a:buClr>
                <a:srgbClr val="000000"/>
              </a:buClr>
              <a:buFont typeface="Arial"/>
              <a:buNone/>
            </a:pPr>
            <a:endParaRPr sz="2000"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Concreto</a:t>
            </a:r>
            <a:r>
              <a:rPr lang="en-US" dirty="0">
                <a:solidFill>
                  <a:schemeClr val="dk1"/>
                </a:solidFill>
                <a:latin typeface="Titillium Web"/>
                <a:ea typeface="Titillium Web"/>
                <a:cs typeface="Titillium Web"/>
                <a:sym typeface="Titillium Web"/>
              </a:rPr>
              <a:t> </a:t>
            </a:r>
            <a:r>
              <a:rPr lang="en-US" dirty="0" err="1">
                <a:solidFill>
                  <a:schemeClr val="dk1"/>
                </a:solidFill>
                <a:latin typeface="Titillium Web"/>
                <a:ea typeface="Titillium Web"/>
                <a:cs typeface="Titillium Web"/>
                <a:sym typeface="Titillium Web"/>
              </a:rPr>
              <a:t>reforzado</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Concreto</a:t>
            </a:r>
            <a:r>
              <a:rPr lang="en-US" dirty="0">
                <a:solidFill>
                  <a:schemeClr val="dk1"/>
                </a:solidFill>
                <a:latin typeface="Titillium Web"/>
                <a:ea typeface="Titillium Web"/>
                <a:cs typeface="Titillium Web"/>
                <a:sym typeface="Titillium Web"/>
              </a:rPr>
              <a:t> con </a:t>
            </a:r>
            <a:r>
              <a:rPr lang="en-US" dirty="0" err="1">
                <a:solidFill>
                  <a:schemeClr val="dk1"/>
                </a:solidFill>
                <a:latin typeface="Titillium Web"/>
                <a:ea typeface="Titillium Web"/>
                <a:cs typeface="Titillium Web"/>
                <a:sym typeface="Titillium Web"/>
              </a:rPr>
              <a:t>mampostería</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Mampostería</a:t>
            </a:r>
            <a:r>
              <a:rPr lang="en-US" dirty="0">
                <a:solidFill>
                  <a:schemeClr val="dk1"/>
                </a:solidFill>
                <a:latin typeface="Titillium Web"/>
                <a:ea typeface="Titillium Web"/>
                <a:cs typeface="Titillium Web"/>
                <a:sym typeface="Titillium Web"/>
              </a:rPr>
              <a:t> </a:t>
            </a:r>
            <a:r>
              <a:rPr lang="en-US" dirty="0" err="1">
                <a:solidFill>
                  <a:schemeClr val="dk1"/>
                </a:solidFill>
                <a:latin typeface="Titillium Web"/>
                <a:ea typeface="Titillium Web"/>
                <a:cs typeface="Titillium Web"/>
                <a:sym typeface="Titillium Web"/>
              </a:rPr>
              <a:t>confinada</a:t>
            </a:r>
            <a:endParaRPr dirty="0">
              <a:solidFill>
                <a:schemeClr val="dk1"/>
              </a:solidFill>
              <a:latin typeface="Titillium Web"/>
              <a:ea typeface="Titillium Web"/>
              <a:cs typeface="Titillium Web"/>
              <a:sym typeface="Titillium Web"/>
            </a:endParaRPr>
          </a:p>
          <a:p>
            <a:pPr marL="457200" lvl="0" indent="-323850" algn="l" rtl="0">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Mampostería</a:t>
            </a:r>
            <a:r>
              <a:rPr lang="en-US" dirty="0">
                <a:solidFill>
                  <a:schemeClr val="dk1"/>
                </a:solidFill>
                <a:latin typeface="Titillium Web"/>
                <a:ea typeface="Titillium Web"/>
                <a:cs typeface="Titillium Web"/>
                <a:sym typeface="Titillium Web"/>
              </a:rPr>
              <a:t> (semi-</a:t>
            </a:r>
            <a:r>
              <a:rPr lang="en-US" dirty="0" err="1">
                <a:solidFill>
                  <a:schemeClr val="dk1"/>
                </a:solidFill>
                <a:latin typeface="Titillium Web"/>
                <a:ea typeface="Titillium Web"/>
                <a:cs typeface="Titillium Web"/>
                <a:sym typeface="Titillium Web"/>
              </a:rPr>
              <a:t>confinada</a:t>
            </a:r>
            <a:r>
              <a:rPr lang="en-US" dirty="0">
                <a:solidFill>
                  <a:schemeClr val="dk1"/>
                </a:solidFill>
                <a:latin typeface="Titillium Web"/>
                <a:ea typeface="Titillium Web"/>
                <a:cs typeface="Titillium Web"/>
                <a:sym typeface="Titillium Web"/>
              </a:rPr>
              <a:t>)</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Mampostería</a:t>
            </a:r>
            <a:r>
              <a:rPr lang="en-US" dirty="0">
                <a:solidFill>
                  <a:schemeClr val="dk1"/>
                </a:solidFill>
                <a:latin typeface="Titillium Web"/>
                <a:ea typeface="Titillium Web"/>
                <a:cs typeface="Titillium Web"/>
                <a:sym typeface="Titillium Web"/>
              </a:rPr>
              <a:t> </a:t>
            </a:r>
            <a:r>
              <a:rPr lang="en-US" dirty="0" err="1">
                <a:solidFill>
                  <a:schemeClr val="dk1"/>
                </a:solidFill>
                <a:latin typeface="Titillium Web"/>
                <a:ea typeface="Titillium Web"/>
                <a:cs typeface="Titillium Web"/>
                <a:sym typeface="Titillium Web"/>
              </a:rPr>
              <a:t>reforzada</a:t>
            </a:r>
            <a:endParaRPr dirty="0">
              <a:solidFill>
                <a:schemeClr val="dk1"/>
              </a:solidFill>
              <a:latin typeface="Titillium Web"/>
              <a:ea typeface="Titillium Web"/>
              <a:cs typeface="Titillium Web"/>
              <a:sym typeface="Titillium Web"/>
            </a:endParaRPr>
          </a:p>
          <a:p>
            <a:pPr marL="457200" lvl="0" indent="-323850" algn="l" rtl="0">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Mampostería</a:t>
            </a:r>
            <a:r>
              <a:rPr lang="en-US" dirty="0">
                <a:solidFill>
                  <a:schemeClr val="dk1"/>
                </a:solidFill>
                <a:latin typeface="Titillium Web"/>
                <a:ea typeface="Titillium Web"/>
                <a:cs typeface="Titillium Web"/>
                <a:sym typeface="Titillium Web"/>
              </a:rPr>
              <a:t> no </a:t>
            </a:r>
            <a:r>
              <a:rPr lang="en-US" dirty="0" err="1">
                <a:solidFill>
                  <a:schemeClr val="dk1"/>
                </a:solidFill>
                <a:latin typeface="Titillium Web"/>
                <a:ea typeface="Titillium Web"/>
                <a:cs typeface="Titillium Web"/>
                <a:sym typeface="Titillium Web"/>
              </a:rPr>
              <a:t>reforzada</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a:solidFill>
                  <a:schemeClr val="dk1"/>
                </a:solidFill>
                <a:latin typeface="Titillium Web"/>
                <a:ea typeface="Titillium Web"/>
                <a:cs typeface="Titillium Web"/>
                <a:sym typeface="Titillium Web"/>
              </a:rPr>
              <a:t>Adobe</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a:solidFill>
                  <a:schemeClr val="dk1"/>
                </a:solidFill>
                <a:latin typeface="Titillium Web"/>
                <a:ea typeface="Titillium Web"/>
                <a:cs typeface="Titillium Web"/>
                <a:sym typeface="Titillium Web"/>
              </a:rPr>
              <a:t>Bahareque</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a:solidFill>
                  <a:schemeClr val="dk1"/>
                </a:solidFill>
                <a:latin typeface="Titillium Web"/>
                <a:ea typeface="Titillium Web"/>
                <a:cs typeface="Titillium Web"/>
                <a:sym typeface="Titillium Web"/>
              </a:rPr>
              <a:t>Madera</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Acero</a:t>
            </a:r>
            <a:endParaRPr dirty="0">
              <a:solidFill>
                <a:schemeClr val="dk1"/>
              </a:solidFill>
              <a:latin typeface="Titillium Web"/>
              <a:ea typeface="Titillium Web"/>
              <a:cs typeface="Titillium Web"/>
              <a:sym typeface="Titillium Web"/>
            </a:endParaRPr>
          </a:p>
          <a:p>
            <a:pPr marL="457200" marR="0" lvl="0" indent="-323850" algn="l" rtl="0">
              <a:lnSpc>
                <a:spcPct val="100000"/>
              </a:lnSpc>
              <a:spcBef>
                <a:spcPts val="0"/>
              </a:spcBef>
              <a:spcAft>
                <a:spcPts val="0"/>
              </a:spcAft>
              <a:buClr>
                <a:schemeClr val="dk1"/>
              </a:buClr>
              <a:buSzPts val="1500"/>
              <a:buFont typeface="Titillium Web"/>
              <a:buChar char="●"/>
            </a:pPr>
            <a:r>
              <a:rPr lang="en-US" dirty="0" err="1">
                <a:solidFill>
                  <a:schemeClr val="dk1"/>
                </a:solidFill>
                <a:latin typeface="Titillium Web"/>
                <a:ea typeface="Titillium Web"/>
                <a:cs typeface="Titillium Web"/>
                <a:sym typeface="Titillium Web"/>
              </a:rPr>
              <a:t>Prefabricado</a:t>
            </a:r>
            <a:endParaRPr dirty="0">
              <a:solidFill>
                <a:schemeClr val="dk1"/>
              </a:solidFill>
              <a:latin typeface="Titillium Web"/>
              <a:ea typeface="Titillium Web"/>
              <a:cs typeface="Titillium Web"/>
              <a:sym typeface="Titillium Web"/>
            </a:endParaRPr>
          </a:p>
          <a:p>
            <a:pPr marL="457200" marR="0" lvl="0" indent="-311150" algn="l" rtl="0">
              <a:lnSpc>
                <a:spcPct val="100000"/>
              </a:lnSpc>
              <a:spcBef>
                <a:spcPts val="0"/>
              </a:spcBef>
              <a:spcAft>
                <a:spcPts val="0"/>
              </a:spcAft>
              <a:buClr>
                <a:schemeClr val="dk1"/>
              </a:buClr>
              <a:buSzPts val="1300"/>
              <a:buFont typeface="Titillium Web"/>
              <a:buChar char="●"/>
            </a:pPr>
            <a:r>
              <a:rPr lang="en-US" dirty="0" err="1">
                <a:solidFill>
                  <a:schemeClr val="dk1"/>
                </a:solidFill>
                <a:latin typeface="Titillium Web"/>
                <a:ea typeface="Titillium Web"/>
                <a:cs typeface="Titillium Web"/>
                <a:sym typeface="Titillium Web"/>
              </a:rPr>
              <a:t>Materiales</a:t>
            </a:r>
            <a:r>
              <a:rPr lang="en-US" dirty="0">
                <a:solidFill>
                  <a:schemeClr val="dk1"/>
                </a:solidFill>
                <a:latin typeface="Titillium Web"/>
                <a:ea typeface="Titillium Web"/>
                <a:cs typeface="Titillium Web"/>
                <a:sym typeface="Titillium Web"/>
              </a:rPr>
              <a:t> </a:t>
            </a:r>
            <a:r>
              <a:rPr lang="en-US" dirty="0" err="1">
                <a:solidFill>
                  <a:schemeClr val="dk1"/>
                </a:solidFill>
                <a:latin typeface="Titillium Web"/>
                <a:ea typeface="Titillium Web"/>
                <a:cs typeface="Titillium Web"/>
                <a:sym typeface="Titillium Web"/>
              </a:rPr>
              <a:t>livianos</a:t>
            </a:r>
            <a:r>
              <a:rPr lang="en-US" sz="2000" dirty="0">
                <a:solidFill>
                  <a:schemeClr val="dk1"/>
                </a:solidFill>
                <a:latin typeface="Titillium Web"/>
                <a:ea typeface="Titillium Web"/>
                <a:cs typeface="Titillium Web"/>
                <a:sym typeface="Titillium Web"/>
              </a:rPr>
              <a:t> </a:t>
            </a:r>
            <a:endParaRPr sz="2000" dirty="0">
              <a:solidFill>
                <a:schemeClr val="dk1"/>
              </a:solidFill>
              <a:latin typeface="Titillium Web"/>
              <a:ea typeface="Titillium Web"/>
              <a:cs typeface="Titillium Web"/>
              <a:sym typeface="Titillium Web"/>
            </a:endParaRPr>
          </a:p>
          <a:p>
            <a:pPr marL="342900" marR="0" lvl="0" indent="-342900" algn="ctr" rtl="0">
              <a:lnSpc>
                <a:spcPct val="100000"/>
              </a:lnSpc>
              <a:spcBef>
                <a:spcPts val="0"/>
              </a:spcBef>
              <a:spcAft>
                <a:spcPts val="0"/>
              </a:spcAft>
              <a:buClr>
                <a:srgbClr val="000000"/>
              </a:buClr>
              <a:buFont typeface="Arial"/>
              <a:buNone/>
            </a:pPr>
            <a:endParaRPr sz="2400" dirty="0">
              <a:solidFill>
                <a:schemeClr val="dk1"/>
              </a:solidFill>
              <a:latin typeface="Titillium Web"/>
              <a:ea typeface="Titillium Web"/>
              <a:cs typeface="Titillium Web"/>
              <a:sym typeface="Titillium Web"/>
            </a:endParaRPr>
          </a:p>
          <a:p>
            <a:pPr marL="342900" marR="0" lvl="0" indent="-342900" algn="ctr" rtl="0">
              <a:lnSpc>
                <a:spcPct val="100000"/>
              </a:lnSpc>
              <a:spcBef>
                <a:spcPts val="0"/>
              </a:spcBef>
              <a:spcAft>
                <a:spcPts val="0"/>
              </a:spcAft>
              <a:buClr>
                <a:srgbClr val="000000"/>
              </a:buClr>
              <a:buFont typeface="Arial"/>
              <a:buNone/>
            </a:pPr>
            <a:endParaRPr sz="2400" dirty="0">
              <a:solidFill>
                <a:schemeClr val="dk1"/>
              </a:solidFill>
              <a:latin typeface="Titillium Web"/>
              <a:ea typeface="Titillium Web"/>
              <a:cs typeface="Titillium Web"/>
              <a:sym typeface="Titillium Web"/>
            </a:endParaRPr>
          </a:p>
        </p:txBody>
      </p:sp>
      <p:sp>
        <p:nvSpPr>
          <p:cNvPr id="6" name="Google Shape;167;p24">
            <a:extLst>
              <a:ext uri="{FF2B5EF4-FFF2-40B4-BE49-F238E27FC236}">
                <a16:creationId xmlns:a16="http://schemas.microsoft.com/office/drawing/2014/main" id="{822FD3CF-1542-CFF3-3362-1436C81343B0}"/>
              </a:ext>
            </a:extLst>
          </p:cNvPr>
          <p:cNvSpPr txBox="1">
            <a:spLocks/>
          </p:cNvSpPr>
          <p:nvPr/>
        </p:nvSpPr>
        <p:spPr>
          <a:xfrm>
            <a:off x="1549321" y="720433"/>
            <a:ext cx="9183333" cy="522737"/>
          </a:xfrm>
          <a:prstGeom prst="rect">
            <a:avLst/>
          </a:prstGeom>
          <a:noFill/>
          <a:ln>
            <a:noFill/>
          </a:ln>
        </p:spPr>
        <p:txBody>
          <a:bodyPr spcFirstLastPara="1" vert="horz" wrap="square" lIns="0"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spcBef>
                <a:spcPts val="0"/>
              </a:spcBef>
            </a:pPr>
            <a:r>
              <a:rPr lang="en-US" sz="2000" b="1" dirty="0" err="1">
                <a:latin typeface="+mn-lt"/>
              </a:rPr>
              <a:t>Definición</a:t>
            </a:r>
            <a:r>
              <a:rPr lang="en-US" sz="2000" b="1" dirty="0">
                <a:latin typeface="+mn-lt"/>
              </a:rPr>
              <a:t> de </a:t>
            </a:r>
            <a:r>
              <a:rPr lang="en-US" sz="2000" b="1" dirty="0" err="1">
                <a:latin typeface="+mn-lt"/>
              </a:rPr>
              <a:t>tipologías</a:t>
            </a:r>
            <a:r>
              <a:rPr lang="en-US" sz="2000" b="1" dirty="0">
                <a:latin typeface="+mn-lt"/>
              </a:rPr>
              <a:t> </a:t>
            </a:r>
            <a:r>
              <a:rPr lang="en-US" sz="2000" b="1" dirty="0" err="1">
                <a:latin typeface="+mn-lt"/>
              </a:rPr>
              <a:t>constructivas</a:t>
            </a:r>
            <a:endParaRPr lang="en-US" sz="2000" b="1" dirty="0">
              <a:latin typeface="+mn-lt"/>
            </a:endParaRPr>
          </a:p>
        </p:txBody>
      </p:sp>
      <p:pic>
        <p:nvPicPr>
          <p:cNvPr id="8" name="Google Shape;168;p24" descr="D:\Users\Mercy\Documents\GEM\Resultados\Estructuras Tipo\3'\b0b77277-1067-40b8-ab1e-eb093c701ce3.jpg">
            <a:extLst>
              <a:ext uri="{FF2B5EF4-FFF2-40B4-BE49-F238E27FC236}">
                <a16:creationId xmlns:a16="http://schemas.microsoft.com/office/drawing/2014/main" id="{CA47B57C-5C5F-D4EB-CF9F-839586B90CF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6368" y="5157450"/>
            <a:ext cx="1565175" cy="1142826"/>
          </a:xfrm>
          <a:prstGeom prst="rect">
            <a:avLst/>
          </a:prstGeom>
          <a:noFill/>
          <a:ln>
            <a:noFill/>
          </a:ln>
        </p:spPr>
      </p:pic>
      <p:pic>
        <p:nvPicPr>
          <p:cNvPr id="9" name="Google Shape;169;p24">
            <a:extLst>
              <a:ext uri="{FF2B5EF4-FFF2-40B4-BE49-F238E27FC236}">
                <a16:creationId xmlns:a16="http://schemas.microsoft.com/office/drawing/2014/main" id="{8E329A80-5E66-D977-DB2B-845C7B8B6318}"/>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66368" y="1605816"/>
            <a:ext cx="1565175" cy="1105125"/>
          </a:xfrm>
          <a:prstGeom prst="rect">
            <a:avLst/>
          </a:prstGeom>
          <a:noFill/>
          <a:ln>
            <a:noFill/>
          </a:ln>
        </p:spPr>
      </p:pic>
      <p:pic>
        <p:nvPicPr>
          <p:cNvPr id="11" name="Google Shape;170;p24">
            <a:extLst>
              <a:ext uri="{FF2B5EF4-FFF2-40B4-BE49-F238E27FC236}">
                <a16:creationId xmlns:a16="http://schemas.microsoft.com/office/drawing/2014/main" id="{CBA06BA3-5A04-FA2A-A81B-75F376A05055}"/>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66368" y="3349899"/>
            <a:ext cx="1565175" cy="1168593"/>
          </a:xfrm>
          <a:prstGeom prst="rect">
            <a:avLst/>
          </a:prstGeom>
          <a:noFill/>
          <a:ln>
            <a:noFill/>
          </a:ln>
        </p:spPr>
      </p:pic>
    </p:spTree>
    <p:extLst>
      <p:ext uri="{BB962C8B-B14F-4D97-AF65-F5344CB8AC3E}">
        <p14:creationId xmlns:p14="http://schemas.microsoft.com/office/powerpoint/2010/main" val="4246775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2ACC80CD-D5B5-249C-D47B-36B1E4690EFA}"/>
              </a:ext>
            </a:extLst>
          </p:cNvPr>
          <p:cNvCxnSpPr/>
          <p:nvPr/>
        </p:nvCxnSpPr>
        <p:spPr>
          <a:xfrm flipH="1">
            <a:off x="1083076" y="706908"/>
            <a:ext cx="10715347"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A39C470D-DCDD-BA3D-9C3B-6CA732D3744B}"/>
              </a:ext>
            </a:extLst>
          </p:cNvPr>
          <p:cNvSpPr/>
          <p:nvPr/>
        </p:nvSpPr>
        <p:spPr>
          <a:xfrm>
            <a:off x="1378802" y="161084"/>
            <a:ext cx="10505483" cy="400110"/>
          </a:xfrm>
          <a:prstGeom prst="rect">
            <a:avLst/>
          </a:prstGeom>
        </p:spPr>
        <p:txBody>
          <a:bodyPr wrap="square">
            <a:spAutoFit/>
          </a:bodyPr>
          <a:lstStyle/>
          <a:p>
            <a:pPr algn="r"/>
            <a:r>
              <a:rPr lang="es-EC" sz="2000" b="1" dirty="0">
                <a:solidFill>
                  <a:srgbClr val="C00000"/>
                </a:solidFill>
                <a:ea typeface="Roboto" charset="0"/>
                <a:cs typeface="Roboto" charset="0"/>
              </a:rPr>
              <a:t>Evaluación del riesgo sísmico en el DMQ: Proyecto TREQ, </a:t>
            </a:r>
            <a:r>
              <a:rPr lang="es-EC" sz="2000" b="1" dirty="0">
                <a:solidFill>
                  <a:schemeClr val="accent1"/>
                </a:solidFill>
                <a:ea typeface="Roboto" charset="0"/>
                <a:cs typeface="Roboto" charset="0"/>
              </a:rPr>
              <a:t>Modelo de Exposición</a:t>
            </a:r>
          </a:p>
        </p:txBody>
      </p:sp>
      <p:sp>
        <p:nvSpPr>
          <p:cNvPr id="4" name="Google Shape;208;p26">
            <a:extLst>
              <a:ext uri="{FF2B5EF4-FFF2-40B4-BE49-F238E27FC236}">
                <a16:creationId xmlns:a16="http://schemas.microsoft.com/office/drawing/2014/main" id="{5F9AF107-6A37-5AED-2AA3-2C733D8B5438}"/>
              </a:ext>
            </a:extLst>
          </p:cNvPr>
          <p:cNvSpPr txBox="1">
            <a:spLocks/>
          </p:cNvSpPr>
          <p:nvPr/>
        </p:nvSpPr>
        <p:spPr>
          <a:xfrm>
            <a:off x="1341579" y="1045126"/>
            <a:ext cx="9612747" cy="484500"/>
          </a:xfrm>
          <a:prstGeom prst="rect">
            <a:avLst/>
          </a:prstGeom>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000" b="1" dirty="0">
                <a:latin typeface="+mn-lt"/>
              </a:rPr>
              <a:t>De polígonos y variables al modelo de exposición</a:t>
            </a:r>
          </a:p>
        </p:txBody>
      </p:sp>
      <p:sp>
        <p:nvSpPr>
          <p:cNvPr id="5" name="Google Shape;210;p26">
            <a:extLst>
              <a:ext uri="{FF2B5EF4-FFF2-40B4-BE49-F238E27FC236}">
                <a16:creationId xmlns:a16="http://schemas.microsoft.com/office/drawing/2014/main" id="{D08DDCAC-695D-35B3-176D-023E2E280911}"/>
              </a:ext>
            </a:extLst>
          </p:cNvPr>
          <p:cNvSpPr txBox="1"/>
          <p:nvPr/>
        </p:nvSpPr>
        <p:spPr>
          <a:xfrm>
            <a:off x="1539956" y="2192669"/>
            <a:ext cx="2017800" cy="375300"/>
          </a:xfrm>
          <a:prstGeom prst="rect">
            <a:avLst/>
          </a:prstGeom>
          <a:solidFill>
            <a:srgbClr val="EAD1DC"/>
          </a:solidFill>
          <a:ln>
            <a:noFill/>
          </a:ln>
        </p:spPr>
        <p:txBody>
          <a:bodyPr spcFirstLastPara="1" wrap="square" lIns="0" tIns="45700" rIns="0" bIns="45700" anchor="t" anchorCtr="0">
            <a:noAutofit/>
          </a:bodyPr>
          <a:lstStyle/>
          <a:p>
            <a:pPr marL="0" lvl="0" indent="0" algn="ctr" rtl="0">
              <a:spcBef>
                <a:spcPts val="360"/>
              </a:spcBef>
              <a:spcAft>
                <a:spcPts val="0"/>
              </a:spcAft>
              <a:buNone/>
            </a:pPr>
            <a:r>
              <a:rPr lang="en-US" sz="1300" b="1" dirty="0">
                <a:solidFill>
                  <a:srgbClr val="554741"/>
                </a:solidFill>
                <a:latin typeface="Titillium Web"/>
                <a:ea typeface="Titillium Web"/>
                <a:cs typeface="Titillium Web"/>
                <a:sym typeface="Titillium Web"/>
              </a:rPr>
              <a:t>Ciudad</a:t>
            </a:r>
            <a:endParaRPr sz="1300" b="1"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2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p:txBody>
      </p:sp>
      <p:sp>
        <p:nvSpPr>
          <p:cNvPr id="6" name="Google Shape;211;p26">
            <a:extLst>
              <a:ext uri="{FF2B5EF4-FFF2-40B4-BE49-F238E27FC236}">
                <a16:creationId xmlns:a16="http://schemas.microsoft.com/office/drawing/2014/main" id="{3048EC31-8786-AFC0-18ED-2C938672451A}"/>
              </a:ext>
            </a:extLst>
          </p:cNvPr>
          <p:cNvSpPr txBox="1"/>
          <p:nvPr/>
        </p:nvSpPr>
        <p:spPr>
          <a:xfrm>
            <a:off x="5039133" y="2192667"/>
            <a:ext cx="2017800" cy="375300"/>
          </a:xfrm>
          <a:prstGeom prst="rect">
            <a:avLst/>
          </a:prstGeom>
          <a:solidFill>
            <a:srgbClr val="CFE2F3"/>
          </a:solidFill>
          <a:ln>
            <a:noFill/>
          </a:ln>
        </p:spPr>
        <p:txBody>
          <a:bodyPr spcFirstLastPara="1" wrap="square" lIns="0" tIns="45700" rIns="0" bIns="45700" anchor="t" anchorCtr="0">
            <a:noAutofit/>
          </a:bodyPr>
          <a:lstStyle/>
          <a:p>
            <a:pPr marL="0" lvl="0" indent="0" algn="ctr" rtl="0">
              <a:spcBef>
                <a:spcPts val="360"/>
              </a:spcBef>
              <a:spcAft>
                <a:spcPts val="0"/>
              </a:spcAft>
              <a:buNone/>
            </a:pPr>
            <a:r>
              <a:rPr lang="en-US" sz="1300" b="1">
                <a:solidFill>
                  <a:srgbClr val="554741"/>
                </a:solidFill>
                <a:latin typeface="Titillium Web"/>
                <a:ea typeface="Titillium Web"/>
                <a:cs typeface="Titillium Web"/>
                <a:sym typeface="Titillium Web"/>
              </a:rPr>
              <a:t>Bases de datos</a:t>
            </a:r>
            <a:endParaRPr sz="1300" b="1">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20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a:solidFill>
                <a:srgbClr val="554741"/>
              </a:solidFill>
              <a:latin typeface="Titillium Web"/>
              <a:ea typeface="Titillium Web"/>
              <a:cs typeface="Titillium Web"/>
              <a:sym typeface="Titillium Web"/>
            </a:endParaRPr>
          </a:p>
        </p:txBody>
      </p:sp>
      <p:sp>
        <p:nvSpPr>
          <p:cNvPr id="8" name="Google Shape;212;p26">
            <a:extLst>
              <a:ext uri="{FF2B5EF4-FFF2-40B4-BE49-F238E27FC236}">
                <a16:creationId xmlns:a16="http://schemas.microsoft.com/office/drawing/2014/main" id="{E3C3D6F8-A7BE-9A4A-7D32-97A615C9C063}"/>
              </a:ext>
            </a:extLst>
          </p:cNvPr>
          <p:cNvSpPr txBox="1"/>
          <p:nvPr/>
        </p:nvSpPr>
        <p:spPr>
          <a:xfrm>
            <a:off x="8824633" y="2220642"/>
            <a:ext cx="2017800" cy="375300"/>
          </a:xfrm>
          <a:prstGeom prst="rect">
            <a:avLst/>
          </a:prstGeom>
          <a:solidFill>
            <a:srgbClr val="D9EAD3"/>
          </a:solidFill>
          <a:ln>
            <a:noFill/>
          </a:ln>
        </p:spPr>
        <p:txBody>
          <a:bodyPr spcFirstLastPara="1" wrap="square" lIns="0" tIns="45700" rIns="0" bIns="45700" anchor="t" anchorCtr="0">
            <a:noAutofit/>
          </a:bodyPr>
          <a:lstStyle/>
          <a:p>
            <a:pPr marL="0" lvl="0" indent="0" algn="ctr" rtl="0">
              <a:spcBef>
                <a:spcPts val="360"/>
              </a:spcBef>
              <a:spcAft>
                <a:spcPts val="0"/>
              </a:spcAft>
              <a:buNone/>
            </a:pPr>
            <a:r>
              <a:rPr lang="en-US" sz="1300" b="1" dirty="0" err="1">
                <a:solidFill>
                  <a:srgbClr val="554741"/>
                </a:solidFill>
                <a:latin typeface="Titillium Web"/>
                <a:ea typeface="Titillium Web"/>
                <a:cs typeface="Titillium Web"/>
                <a:sym typeface="Titillium Web"/>
              </a:rPr>
              <a:t>Modelo</a:t>
            </a:r>
            <a:r>
              <a:rPr lang="en-US" sz="1300" b="1" dirty="0">
                <a:solidFill>
                  <a:srgbClr val="554741"/>
                </a:solidFill>
                <a:latin typeface="Titillium Web"/>
                <a:ea typeface="Titillium Web"/>
                <a:cs typeface="Titillium Web"/>
                <a:sym typeface="Titillium Web"/>
              </a:rPr>
              <a:t> de </a:t>
            </a:r>
            <a:r>
              <a:rPr lang="en-US" sz="1300" b="1" dirty="0" err="1">
                <a:solidFill>
                  <a:srgbClr val="554741"/>
                </a:solidFill>
                <a:latin typeface="Titillium Web"/>
                <a:ea typeface="Titillium Web"/>
                <a:cs typeface="Titillium Web"/>
                <a:sym typeface="Titillium Web"/>
              </a:rPr>
              <a:t>exposición</a:t>
            </a:r>
            <a:endParaRPr sz="1300" b="1"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2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a:p>
            <a:pPr marL="0" lvl="0" indent="0" algn="l" rtl="0">
              <a:spcBef>
                <a:spcPts val="360"/>
              </a:spcBef>
              <a:spcAft>
                <a:spcPts val="0"/>
              </a:spcAft>
              <a:buNone/>
            </a:pPr>
            <a:endParaRPr sz="1300" dirty="0">
              <a:solidFill>
                <a:srgbClr val="554741"/>
              </a:solidFill>
              <a:latin typeface="Titillium Web"/>
              <a:ea typeface="Titillium Web"/>
              <a:cs typeface="Titillium Web"/>
              <a:sym typeface="Titillium Web"/>
            </a:endParaRPr>
          </a:p>
        </p:txBody>
      </p:sp>
      <p:pic>
        <p:nvPicPr>
          <p:cNvPr id="9" name="Google Shape;213;p26">
            <a:extLst>
              <a:ext uri="{FF2B5EF4-FFF2-40B4-BE49-F238E27FC236}">
                <a16:creationId xmlns:a16="http://schemas.microsoft.com/office/drawing/2014/main" id="{785C973D-B674-B6EE-8C0A-368AC20C15F1}"/>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80895" y="3231012"/>
            <a:ext cx="3213804" cy="2508552"/>
          </a:xfrm>
          <a:prstGeom prst="rect">
            <a:avLst/>
          </a:prstGeom>
          <a:noFill/>
          <a:ln>
            <a:noFill/>
          </a:ln>
        </p:spPr>
      </p:pic>
      <p:pic>
        <p:nvPicPr>
          <p:cNvPr id="11" name="Google Shape;214;p26">
            <a:extLst>
              <a:ext uri="{FF2B5EF4-FFF2-40B4-BE49-F238E27FC236}">
                <a16:creationId xmlns:a16="http://schemas.microsoft.com/office/drawing/2014/main" id="{5A35B894-DB47-36AE-8270-E48E761DF59C}"/>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08292" y="3231012"/>
            <a:ext cx="3203331" cy="2514755"/>
          </a:xfrm>
          <a:prstGeom prst="rect">
            <a:avLst/>
          </a:prstGeom>
          <a:noFill/>
          <a:ln>
            <a:noFill/>
          </a:ln>
        </p:spPr>
      </p:pic>
      <p:pic>
        <p:nvPicPr>
          <p:cNvPr id="12" name="Google Shape;215;p26">
            <a:extLst>
              <a:ext uri="{FF2B5EF4-FFF2-40B4-BE49-F238E27FC236}">
                <a16:creationId xmlns:a16="http://schemas.microsoft.com/office/drawing/2014/main" id="{3C8994B8-ABB7-E263-2507-734021EFB8D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52719" y="3231009"/>
            <a:ext cx="3207858" cy="2514755"/>
          </a:xfrm>
          <a:prstGeom prst="rect">
            <a:avLst/>
          </a:prstGeom>
          <a:noFill/>
          <a:ln>
            <a:noFill/>
          </a:ln>
        </p:spPr>
      </p:pic>
      <p:cxnSp>
        <p:nvCxnSpPr>
          <p:cNvPr id="13" name="Google Shape;216;p26">
            <a:extLst>
              <a:ext uri="{FF2B5EF4-FFF2-40B4-BE49-F238E27FC236}">
                <a16:creationId xmlns:a16="http://schemas.microsoft.com/office/drawing/2014/main" id="{9E989894-5E5D-21F9-930C-8251C29046BA}"/>
              </a:ext>
            </a:extLst>
          </p:cNvPr>
          <p:cNvCxnSpPr>
            <a:cxnSpLocks/>
          </p:cNvCxnSpPr>
          <p:nvPr/>
        </p:nvCxnSpPr>
        <p:spPr>
          <a:xfrm>
            <a:off x="3770193" y="2380319"/>
            <a:ext cx="898500" cy="0"/>
          </a:xfrm>
          <a:prstGeom prst="straightConnector1">
            <a:avLst/>
          </a:prstGeom>
          <a:noFill/>
          <a:ln w="19050" cap="flat" cmpd="sng">
            <a:solidFill>
              <a:schemeClr val="dk2"/>
            </a:solidFill>
            <a:prstDash val="solid"/>
            <a:round/>
            <a:headEnd type="none" w="med" len="med"/>
            <a:tailEnd type="triangle" w="med" len="med"/>
          </a:ln>
        </p:spPr>
      </p:cxnSp>
      <p:cxnSp>
        <p:nvCxnSpPr>
          <p:cNvPr id="14" name="Google Shape;217;p26">
            <a:extLst>
              <a:ext uri="{FF2B5EF4-FFF2-40B4-BE49-F238E27FC236}">
                <a16:creationId xmlns:a16="http://schemas.microsoft.com/office/drawing/2014/main" id="{146D995C-2E08-DB52-F807-DC5B7EEA330D}"/>
              </a:ext>
            </a:extLst>
          </p:cNvPr>
          <p:cNvCxnSpPr>
            <a:cxnSpLocks/>
          </p:cNvCxnSpPr>
          <p:nvPr/>
        </p:nvCxnSpPr>
        <p:spPr>
          <a:xfrm>
            <a:off x="7416166" y="2380319"/>
            <a:ext cx="1011300" cy="0"/>
          </a:xfrm>
          <a:prstGeom prst="straightConnector1">
            <a:avLst/>
          </a:prstGeom>
          <a:noFill/>
          <a:ln w="19050"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369115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14564</TotalTime>
  <Words>1622</Words>
  <Application>Microsoft Office PowerPoint</Application>
  <PresentationFormat>Panorámica</PresentationFormat>
  <Paragraphs>178</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Roboto</vt:lpstr>
      <vt:lpstr>Titillium Web</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Freddy Roberto Nieto Guayasamin</cp:lastModifiedBy>
  <cp:revision>230</cp:revision>
  <cp:lastPrinted>2022-05-13T14:59:53Z</cp:lastPrinted>
  <dcterms:created xsi:type="dcterms:W3CDTF">2021-05-14T15:24:53Z</dcterms:created>
  <dcterms:modified xsi:type="dcterms:W3CDTF">2022-08-19T14:56:21Z</dcterms:modified>
</cp:coreProperties>
</file>