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362" r:id="rId3"/>
    <p:sldId id="363" r:id="rId4"/>
    <p:sldId id="364" r:id="rId5"/>
    <p:sldId id="366" r:id="rId6"/>
    <p:sldId id="365" r:id="rId7"/>
    <p:sldId id="367" r:id="rId8"/>
    <p:sldId id="291" r:id="rId9"/>
  </p:sldIdLst>
  <p:sldSz cx="12192000" cy="6858000"/>
  <p:notesSz cx="6858000" cy="9144000"/>
  <p:defaultTextStyle>
    <a:defPPr>
      <a:defRPr lang="es-EC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1F1F"/>
    <a:srgbClr val="4D4D4F"/>
    <a:srgbClr val="C3161B"/>
    <a:srgbClr val="288881"/>
    <a:srgbClr val="FF7C8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5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3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iegoarcos\Downloads\CAPITAN%20ALMEIDA%20BASE%20TEMPORADA%20INVERNAL%20ENERO%20AL%2012.12.2020%20-%202021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iegoarcos\Downloads\CAPITAN%20ALMEIDA%20BASE%20TEMPORADA%20INVERNAL%20ENERO%20AL%2012.12.2020%20-%202021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iegoarcos\Downloads\CAPITAN%20ALMEIDA%20BASE%20TEMPORADA%20INVERNAL%20ENERO%20AL%2012.12.2020%20-%202021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iegoarcos\Downloads\CAPITAN%20ALMEIDA%20BASE%20TEMPORADA%20INVERNAL%20ENERO%20AL%2012.12.2020%20-%202021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iegoarcos\Downloads\CAPITAN%20ALMEIDA%20BASE%20TEMPORADA%20INVERNAL%20ENERO%20AL%2012.12.2020%20-%202021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'TEMPORADA INVERNAL'!$C$4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0000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8.9447314342060845E-18"/>
                  <c:y val="-2.47400909080822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D9-DE44-849A-470095291902}"/>
                </c:ext>
              </c:extLst>
            </c:dLbl>
            <c:dLbl>
              <c:idx val="1"/>
              <c:layout>
                <c:manualLayout>
                  <c:x val="-1.7889462868412169E-17"/>
                  <c:y val="4.64489261529016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D9-DE44-849A-470095291902}"/>
                </c:ext>
              </c:extLst>
            </c:dLbl>
            <c:dLbl>
              <c:idx val="2"/>
              <c:layout>
                <c:manualLayout>
                  <c:x val="0"/>
                  <c:y val="-7.15429594316219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FD9-DE44-849A-470095291902}"/>
                </c:ext>
              </c:extLst>
            </c:dLbl>
            <c:dLbl>
              <c:idx val="3"/>
              <c:layout>
                <c:manualLayout>
                  <c:x val="0"/>
                  <c:y val="-5.16711479641850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FD9-DE44-849A-470095291902}"/>
                </c:ext>
              </c:extLst>
            </c:dLbl>
            <c:dLbl>
              <c:idx val="4"/>
              <c:layout>
                <c:manualLayout>
                  <c:x val="-7.1557851473648676E-17"/>
                  <c:y val="5.5735752617574596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FD9-DE44-849A-470095291902}"/>
                </c:ext>
              </c:extLst>
            </c:dLbl>
            <c:dLbl>
              <c:idx val="5"/>
              <c:layout>
                <c:manualLayout>
                  <c:x val="-1.0486394118768656E-3"/>
                  <c:y val="5.44117048778954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D9-DE44-849A-470095291902}"/>
                </c:ext>
              </c:extLst>
            </c:dLbl>
            <c:dLbl>
              <c:idx val="6"/>
              <c:layout>
                <c:manualLayout>
                  <c:x val="6.9642933977515109E-4"/>
                  <c:y val="-1.883254494550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D9-DE44-849A-470095291902}"/>
                </c:ext>
              </c:extLst>
            </c:dLbl>
            <c:dLbl>
              <c:idx val="8"/>
              <c:layout>
                <c:manualLayout>
                  <c:x val="0"/>
                  <c:y val="4.4455457628623103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FD9-DE44-849A-470095291902}"/>
                </c:ext>
              </c:extLst>
            </c:dLbl>
            <c:dLbl>
              <c:idx val="9"/>
              <c:layout>
                <c:manualLayout>
                  <c:x val="0"/>
                  <c:y val="2.94545145219928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FD9-DE44-849A-470095291902}"/>
                </c:ext>
              </c:extLst>
            </c:dLbl>
            <c:dLbl>
              <c:idx val="10"/>
              <c:layout>
                <c:manualLayout>
                  <c:x val="-1.4311570294729735E-16"/>
                  <c:y val="7.493074638567392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FD9-DE44-849A-470095291902}"/>
                </c:ext>
              </c:extLst>
            </c:dLbl>
            <c:dLbl>
              <c:idx val="11"/>
              <c:layout>
                <c:manualLayout>
                  <c:x val="0"/>
                  <c:y val="6.55292677424237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FD9-DE44-849A-4700952919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'TEMPORADA INVERNAL'!$B$5:$B$16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'TEMPORADA INVERNAL'!$C$5:$C$16</c:f>
              <c:numCache>
                <c:formatCode>General</c:formatCode>
                <c:ptCount val="12"/>
                <c:pt idx="0">
                  <c:v>56</c:v>
                </c:pt>
                <c:pt idx="1">
                  <c:v>47</c:v>
                </c:pt>
                <c:pt idx="2">
                  <c:v>65</c:v>
                </c:pt>
                <c:pt idx="3">
                  <c:v>97</c:v>
                </c:pt>
                <c:pt idx="4">
                  <c:v>19</c:v>
                </c:pt>
                <c:pt idx="5">
                  <c:v>27</c:v>
                </c:pt>
                <c:pt idx="6">
                  <c:v>23</c:v>
                </c:pt>
                <c:pt idx="7">
                  <c:v>5</c:v>
                </c:pt>
                <c:pt idx="8">
                  <c:v>55</c:v>
                </c:pt>
                <c:pt idx="9">
                  <c:v>48</c:v>
                </c:pt>
                <c:pt idx="10">
                  <c:v>41</c:v>
                </c:pt>
                <c:pt idx="1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D9-DE44-849A-470095291902}"/>
            </c:ext>
          </c:extLst>
        </c:ser>
        <c:ser>
          <c:idx val="1"/>
          <c:order val="1"/>
          <c:tx>
            <c:strRef>
              <c:f>'TEMPORADA INVERNAL'!$D$4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40344252412318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D9-DE44-849A-470095291902}"/>
                </c:ext>
              </c:extLst>
            </c:dLbl>
            <c:dLbl>
              <c:idx val="1"/>
              <c:layout>
                <c:manualLayout>
                  <c:x val="0"/>
                  <c:y val="-2.74499506255949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D9-DE44-849A-470095291902}"/>
                </c:ext>
              </c:extLst>
            </c:dLbl>
            <c:dLbl>
              <c:idx val="2"/>
              <c:layout>
                <c:manualLayout>
                  <c:x val="0"/>
                  <c:y val="4.0180040904938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FD9-DE44-849A-470095291902}"/>
                </c:ext>
              </c:extLst>
            </c:dLbl>
            <c:dLbl>
              <c:idx val="3"/>
              <c:layout>
                <c:manualLayout>
                  <c:x val="-3.5778925736824338E-17"/>
                  <c:y val="3.92184419878466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FD9-DE44-849A-470095291902}"/>
                </c:ext>
              </c:extLst>
            </c:dLbl>
            <c:dLbl>
              <c:idx val="4"/>
              <c:layout>
                <c:manualLayout>
                  <c:x val="0"/>
                  <c:y val="-1.56507620671417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FD9-DE44-849A-470095291902}"/>
                </c:ext>
              </c:extLst>
            </c:dLbl>
            <c:dLbl>
              <c:idx val="5"/>
              <c:layout>
                <c:manualLayout>
                  <c:x val="-7.6020210588430542E-4"/>
                  <c:y val="4.3220172865896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D9-DE44-849A-470095291902}"/>
                </c:ext>
              </c:extLst>
            </c:dLbl>
            <c:dLbl>
              <c:idx val="6"/>
              <c:layout>
                <c:manualLayout>
                  <c:x val="6.9642933977515109E-4"/>
                  <c:y val="5.9522972967975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D9-DE44-849A-470095291902}"/>
                </c:ext>
              </c:extLst>
            </c:dLbl>
            <c:dLbl>
              <c:idx val="7"/>
              <c:layout>
                <c:manualLayout>
                  <c:x val="0"/>
                  <c:y val="7.45054237877381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FD9-DE44-849A-470095291902}"/>
                </c:ext>
              </c:extLst>
            </c:dLbl>
            <c:dLbl>
              <c:idx val="8"/>
              <c:layout>
                <c:manualLayout>
                  <c:x val="-1.4311570294729735E-16"/>
                  <c:y val="2.526046386051516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FD9-DE44-849A-470095291902}"/>
                </c:ext>
              </c:extLst>
            </c:dLbl>
            <c:dLbl>
              <c:idx val="9"/>
              <c:layout>
                <c:manualLayout>
                  <c:x val="-1.4311570294729735E-16"/>
                  <c:y val="-1.5766523782930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FD9-DE44-849A-470095291902}"/>
                </c:ext>
              </c:extLst>
            </c:dLbl>
            <c:dLbl>
              <c:idx val="10"/>
              <c:layout>
                <c:manualLayout>
                  <c:x val="0"/>
                  <c:y val="-7.751966654708536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FD9-DE44-849A-470095291902}"/>
                </c:ext>
              </c:extLst>
            </c:dLbl>
            <c:dLbl>
              <c:idx val="11"/>
              <c:layout>
                <c:manualLayout>
                  <c:x val="0"/>
                  <c:y val="-1.864873161404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FD9-DE44-849A-4700952919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'TEMPORADA INVERNAL'!$B$5:$B$16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'TEMPORADA INVERNAL'!$D$5:$D$16</c:f>
              <c:numCache>
                <c:formatCode>General</c:formatCode>
                <c:ptCount val="12"/>
                <c:pt idx="0">
                  <c:v>39</c:v>
                </c:pt>
                <c:pt idx="1">
                  <c:v>32</c:v>
                </c:pt>
                <c:pt idx="2">
                  <c:v>122</c:v>
                </c:pt>
                <c:pt idx="3">
                  <c:v>111</c:v>
                </c:pt>
                <c:pt idx="4">
                  <c:v>70</c:v>
                </c:pt>
                <c:pt idx="5">
                  <c:v>40</c:v>
                </c:pt>
                <c:pt idx="6">
                  <c:v>17</c:v>
                </c:pt>
                <c:pt idx="7">
                  <c:v>26</c:v>
                </c:pt>
                <c:pt idx="8">
                  <c:v>33</c:v>
                </c:pt>
                <c:pt idx="9">
                  <c:v>117</c:v>
                </c:pt>
                <c:pt idx="10">
                  <c:v>111</c:v>
                </c:pt>
                <c:pt idx="1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D9-DE44-849A-4700952919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04982400"/>
        <c:axId val="704984192"/>
      </c:barChart>
      <c:catAx>
        <c:axId val="70498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04984192"/>
        <c:crosses val="autoZero"/>
        <c:auto val="1"/>
        <c:lblAlgn val="ctr"/>
        <c:lblOffset val="100"/>
        <c:noMultiLvlLbl val="0"/>
      </c:catAx>
      <c:valAx>
        <c:axId val="70498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0498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'TEMPORADA INVERNAL'!$C$21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751027578283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EE-CE4F-A75E-2C1E397307A4}"/>
                </c:ext>
              </c:extLst>
            </c:dLbl>
            <c:dLbl>
              <c:idx val="1"/>
              <c:layout>
                <c:manualLayout>
                  <c:x val="0"/>
                  <c:y val="-1.38008360239458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EE-CE4F-A75E-2C1E397307A4}"/>
                </c:ext>
              </c:extLst>
            </c:dLbl>
            <c:dLbl>
              <c:idx val="2"/>
              <c:layout>
                <c:manualLayout>
                  <c:x val="-9.911740233085514E-17"/>
                  <c:y val="-3.443552191405368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EE-CE4F-A75E-2C1E397307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'TEMPORADA INVERNAL'!$B$22:$B$24</c:f>
              <c:strCache>
                <c:ptCount val="3"/>
                <c:pt idx="0">
                  <c:v>Inundaciones</c:v>
                </c:pt>
                <c:pt idx="1">
                  <c:v>Movimiento En Masa</c:v>
                </c:pt>
                <c:pt idx="2">
                  <c:v>Estructuras Colapsadas</c:v>
                </c:pt>
              </c:strCache>
            </c:strRef>
          </c:cat>
          <c:val>
            <c:numRef>
              <c:f>'TEMPORADA INVERNAL'!$C$22:$C$24</c:f>
              <c:numCache>
                <c:formatCode>General</c:formatCode>
                <c:ptCount val="3"/>
                <c:pt idx="0">
                  <c:v>381</c:v>
                </c:pt>
                <c:pt idx="1">
                  <c:v>81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EE-CE4F-A75E-2C1E397307A4}"/>
            </c:ext>
          </c:extLst>
        </c:ser>
        <c:ser>
          <c:idx val="1"/>
          <c:order val="1"/>
          <c:tx>
            <c:strRef>
              <c:f>'TEMPORADA INVERNAL'!$D$21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9.23102277098361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EE-CE4F-A75E-2C1E397307A4}"/>
                </c:ext>
              </c:extLst>
            </c:dLbl>
            <c:dLbl>
              <c:idx val="1"/>
              <c:layout>
                <c:manualLayout>
                  <c:x val="0"/>
                  <c:y val="4.47841698790294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7EE-CE4F-A75E-2C1E397307A4}"/>
                </c:ext>
              </c:extLst>
            </c:dLbl>
            <c:dLbl>
              <c:idx val="2"/>
              <c:layout>
                <c:manualLayout>
                  <c:x val="0"/>
                  <c:y val="-4.6612095180214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EE-CE4F-A75E-2C1E397307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'TEMPORADA INVERNAL'!$B$22:$B$24</c:f>
              <c:strCache>
                <c:ptCount val="3"/>
                <c:pt idx="0">
                  <c:v>Inundaciones</c:v>
                </c:pt>
                <c:pt idx="1">
                  <c:v>Movimiento En Masa</c:v>
                </c:pt>
                <c:pt idx="2">
                  <c:v>Estructuras Colapsadas</c:v>
                </c:pt>
              </c:strCache>
            </c:strRef>
          </c:cat>
          <c:val>
            <c:numRef>
              <c:f>'TEMPORADA INVERNAL'!$D$22:$D$24</c:f>
              <c:numCache>
                <c:formatCode>General</c:formatCode>
                <c:ptCount val="3"/>
                <c:pt idx="0">
                  <c:v>508</c:v>
                </c:pt>
                <c:pt idx="1">
                  <c:v>177</c:v>
                </c:pt>
                <c:pt idx="2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EE-CE4F-A75E-2C1E397307A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4998400"/>
        <c:axId val="705004288"/>
      </c:barChart>
      <c:catAx>
        <c:axId val="70499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05004288"/>
        <c:crosses val="autoZero"/>
        <c:auto val="1"/>
        <c:lblAlgn val="ctr"/>
        <c:lblOffset val="100"/>
        <c:noMultiLvlLbl val="0"/>
      </c:catAx>
      <c:valAx>
        <c:axId val="70500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0499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'TEMPORADA INVERNAL'!$C$32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12633723932919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39-BC41-8008-AFA042C45313}"/>
                </c:ext>
              </c:extLst>
            </c:dLbl>
            <c:dLbl>
              <c:idx val="1"/>
              <c:layout>
                <c:manualLayout>
                  <c:x val="0"/>
                  <c:y val="1.51990869142311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39-BC41-8008-AFA042C453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'TEMPORADA INVERNAL'!$B$33:$B$34</c:f>
              <c:strCache>
                <c:ptCount val="2"/>
                <c:pt idx="0">
                  <c:v>Colapso De Alcantarillado</c:v>
                </c:pt>
                <c:pt idx="1">
                  <c:v>Ruptura De Tubería</c:v>
                </c:pt>
              </c:strCache>
            </c:strRef>
          </c:cat>
          <c:val>
            <c:numRef>
              <c:f>'TEMPORADA INVERNAL'!$C$33:$C$34</c:f>
              <c:numCache>
                <c:formatCode>General</c:formatCode>
                <c:ptCount val="2"/>
                <c:pt idx="0">
                  <c:v>30</c:v>
                </c:pt>
                <c:pt idx="1">
                  <c:v>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9-BC41-8008-AFA042C45313}"/>
            </c:ext>
          </c:extLst>
        </c:ser>
        <c:ser>
          <c:idx val="1"/>
          <c:order val="1"/>
          <c:tx>
            <c:strRef>
              <c:f>'TEMPORADA INVERNAL'!$D$32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54031015036839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39-BC41-8008-AFA042C45313}"/>
                </c:ext>
              </c:extLst>
            </c:dLbl>
            <c:dLbl>
              <c:idx val="1"/>
              <c:layout>
                <c:manualLayout>
                  <c:x val="0"/>
                  <c:y val="-1.020072947263878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39-BC41-8008-AFA042C453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'TEMPORADA INVERNAL'!$B$33:$B$34</c:f>
              <c:strCache>
                <c:ptCount val="2"/>
                <c:pt idx="0">
                  <c:v>Colapso De Alcantarillado</c:v>
                </c:pt>
                <c:pt idx="1">
                  <c:v>Ruptura De Tubería</c:v>
                </c:pt>
              </c:strCache>
            </c:strRef>
          </c:cat>
          <c:val>
            <c:numRef>
              <c:f>'TEMPORADA INVERNAL'!$D$33:$D$34</c:f>
              <c:numCache>
                <c:formatCode>General</c:formatCode>
                <c:ptCount val="2"/>
                <c:pt idx="0">
                  <c:v>80</c:v>
                </c:pt>
                <c:pt idx="1">
                  <c:v>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39-BC41-8008-AFA042C4531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5018496"/>
        <c:axId val="705020288"/>
      </c:barChart>
      <c:catAx>
        <c:axId val="70501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05020288"/>
        <c:crosses val="autoZero"/>
        <c:auto val="1"/>
        <c:lblAlgn val="ctr"/>
        <c:lblOffset val="100"/>
        <c:noMultiLvlLbl val="0"/>
      </c:catAx>
      <c:valAx>
        <c:axId val="70502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0501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'TEMPORADA INVERNAL'!$B$44</c:f>
              <c:strCache>
                <c:ptCount val="1"/>
                <c:pt idx="0">
                  <c:v>Calderón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097762848154687E-17"/>
                  <c:y val="-6.1135119036766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86E-BB40-9B1A-6E4528DF2E41}"/>
                </c:ext>
              </c:extLst>
            </c:dLbl>
            <c:dLbl>
              <c:idx val="4"/>
              <c:layout>
                <c:manualLayout>
                  <c:x val="-1.2391051392618748E-16"/>
                  <c:y val="8.52250970953448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86E-BB40-9B1A-6E4528DF2E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'TEMPORADA INVERNAL'!$C$41:$H$42</c:f>
              <c:multiLvlStrCache>
                <c:ptCount val="6"/>
                <c:lvl>
                  <c:pt idx="0">
                    <c:v>Movimiento En Masa</c:v>
                  </c:pt>
                  <c:pt idx="1">
                    <c:v>Inundaciones</c:v>
                  </c:pt>
                  <c:pt idx="2">
                    <c:v>Estructuras Colapsadas</c:v>
                  </c:pt>
                  <c:pt idx="3">
                    <c:v>Movimiento En Masa</c:v>
                  </c:pt>
                  <c:pt idx="4">
                    <c:v>Inundaciones</c:v>
                  </c:pt>
                  <c:pt idx="5">
                    <c:v>Estructuras Colapsadas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</c:lvl>
              </c:multiLvlStrCache>
            </c:multiLvlStrRef>
          </c:cat>
          <c:val>
            <c:numRef>
              <c:f>'TEMPORADA INVERNAL'!$C$44:$H$44</c:f>
              <c:numCache>
                <c:formatCode>General</c:formatCode>
                <c:ptCount val="6"/>
                <c:pt idx="0">
                  <c:v>2</c:v>
                </c:pt>
                <c:pt idx="1">
                  <c:v>18</c:v>
                </c:pt>
                <c:pt idx="2">
                  <c:v>3</c:v>
                </c:pt>
                <c:pt idx="3">
                  <c:v>5</c:v>
                </c:pt>
                <c:pt idx="4">
                  <c:v>28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6E-BB40-9B1A-6E4528DF2E41}"/>
            </c:ext>
          </c:extLst>
        </c:ser>
        <c:ser>
          <c:idx val="1"/>
          <c:order val="1"/>
          <c:tx>
            <c:strRef>
              <c:f>'TEMPORADA INVERNAL'!$B$45</c:f>
              <c:strCache>
                <c:ptCount val="1"/>
                <c:pt idx="0">
                  <c:v>Eloy Alfaro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5035890329364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6E-BB40-9B1A-6E4528DF2E41}"/>
                </c:ext>
              </c:extLst>
            </c:dLbl>
            <c:dLbl>
              <c:idx val="1"/>
              <c:layout>
                <c:manualLayout>
                  <c:x val="0"/>
                  <c:y val="3.7823119328506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86E-BB40-9B1A-6E4528DF2E41}"/>
                </c:ext>
              </c:extLst>
            </c:dLbl>
            <c:dLbl>
              <c:idx val="2"/>
              <c:layout>
                <c:manualLayout>
                  <c:x val="0"/>
                  <c:y val="9.97453336493870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86E-BB40-9B1A-6E4528DF2E41}"/>
                </c:ext>
              </c:extLst>
            </c:dLbl>
            <c:dLbl>
              <c:idx val="3"/>
              <c:layout>
                <c:manualLayout>
                  <c:x val="0"/>
                  <c:y val="7.64181390514735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86E-BB40-9B1A-6E4528DF2E41}"/>
                </c:ext>
              </c:extLst>
            </c:dLbl>
            <c:dLbl>
              <c:idx val="4"/>
              <c:layout>
                <c:manualLayout>
                  <c:x val="0"/>
                  <c:y val="3.78231193285074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86E-BB40-9B1A-6E4528DF2E41}"/>
                </c:ext>
              </c:extLst>
            </c:dLbl>
            <c:dLbl>
              <c:idx val="5"/>
              <c:layout>
                <c:manualLayout>
                  <c:x val="-1.2391051392618748E-16"/>
                  <c:y val="-3.62884354733822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E86E-BB40-9B1A-6E4528DF2E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'TEMPORADA INVERNAL'!$C$41:$H$42</c:f>
              <c:multiLvlStrCache>
                <c:ptCount val="6"/>
                <c:lvl>
                  <c:pt idx="0">
                    <c:v>Movimiento En Masa</c:v>
                  </c:pt>
                  <c:pt idx="1">
                    <c:v>Inundaciones</c:v>
                  </c:pt>
                  <c:pt idx="2">
                    <c:v>Estructuras Colapsadas</c:v>
                  </c:pt>
                  <c:pt idx="3">
                    <c:v>Movimiento En Masa</c:v>
                  </c:pt>
                  <c:pt idx="4">
                    <c:v>Inundaciones</c:v>
                  </c:pt>
                  <c:pt idx="5">
                    <c:v>Estructuras Colapsadas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</c:lvl>
              </c:multiLvlStrCache>
            </c:multiLvlStrRef>
          </c:cat>
          <c:val>
            <c:numRef>
              <c:f>'TEMPORADA INVERNAL'!$C$45:$H$45</c:f>
              <c:numCache>
                <c:formatCode>General</c:formatCode>
                <c:ptCount val="6"/>
                <c:pt idx="0">
                  <c:v>9</c:v>
                </c:pt>
                <c:pt idx="1">
                  <c:v>77</c:v>
                </c:pt>
                <c:pt idx="2">
                  <c:v>10</c:v>
                </c:pt>
                <c:pt idx="3">
                  <c:v>21</c:v>
                </c:pt>
                <c:pt idx="4">
                  <c:v>67</c:v>
                </c:pt>
                <c:pt idx="5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6E-BB40-9B1A-6E4528DF2E41}"/>
            </c:ext>
          </c:extLst>
        </c:ser>
        <c:ser>
          <c:idx val="2"/>
          <c:order val="2"/>
          <c:tx>
            <c:strRef>
              <c:f>'TEMPORADA INVERNAL'!$B$46</c:f>
              <c:strCache>
                <c:ptCount val="1"/>
                <c:pt idx="0">
                  <c:v>Eugenio Espejo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44454776969409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6E-BB40-9B1A-6E4528DF2E41}"/>
                </c:ext>
              </c:extLst>
            </c:dLbl>
            <c:dLbl>
              <c:idx val="1"/>
              <c:layout>
                <c:manualLayout>
                  <c:x val="0"/>
                  <c:y val="-7.7190039445933537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86E-BB40-9B1A-6E4528DF2E41}"/>
                </c:ext>
              </c:extLst>
            </c:dLbl>
            <c:dLbl>
              <c:idx val="3"/>
              <c:layout>
                <c:manualLayout>
                  <c:x val="0"/>
                  <c:y val="-1.1655695956336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86E-BB40-9B1A-6E4528DF2E41}"/>
                </c:ext>
              </c:extLst>
            </c:dLbl>
            <c:dLbl>
              <c:idx val="4"/>
              <c:layout>
                <c:manualLayout>
                  <c:x val="-1.2391051392618748E-16"/>
                  <c:y val="3.78231193285073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86E-BB40-9B1A-6E4528DF2E41}"/>
                </c:ext>
              </c:extLst>
            </c:dLbl>
            <c:dLbl>
              <c:idx val="5"/>
              <c:layout>
                <c:manualLayout>
                  <c:x val="-1.2391051392618748E-16"/>
                  <c:y val="1.15013158774440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E86E-BB40-9B1A-6E4528DF2E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'TEMPORADA INVERNAL'!$C$41:$H$42</c:f>
              <c:multiLvlStrCache>
                <c:ptCount val="6"/>
                <c:lvl>
                  <c:pt idx="0">
                    <c:v>Movimiento En Masa</c:v>
                  </c:pt>
                  <c:pt idx="1">
                    <c:v>Inundaciones</c:v>
                  </c:pt>
                  <c:pt idx="2">
                    <c:v>Estructuras Colapsadas</c:v>
                  </c:pt>
                  <c:pt idx="3">
                    <c:v>Movimiento En Masa</c:v>
                  </c:pt>
                  <c:pt idx="4">
                    <c:v>Inundaciones</c:v>
                  </c:pt>
                  <c:pt idx="5">
                    <c:v>Estructuras Colapsadas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</c:lvl>
              </c:multiLvlStrCache>
            </c:multiLvlStrRef>
          </c:cat>
          <c:val>
            <c:numRef>
              <c:f>'TEMPORADA INVERNAL'!$C$46:$H$46</c:f>
              <c:numCache>
                <c:formatCode>General</c:formatCode>
                <c:ptCount val="6"/>
                <c:pt idx="0">
                  <c:v>11</c:v>
                </c:pt>
                <c:pt idx="1">
                  <c:v>93</c:v>
                </c:pt>
                <c:pt idx="2">
                  <c:v>5</c:v>
                </c:pt>
                <c:pt idx="3">
                  <c:v>27</c:v>
                </c:pt>
                <c:pt idx="4">
                  <c:v>139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6E-BB40-9B1A-6E4528DF2E41}"/>
            </c:ext>
          </c:extLst>
        </c:ser>
        <c:ser>
          <c:idx val="3"/>
          <c:order val="3"/>
          <c:tx>
            <c:strRef>
              <c:f>'TEMPORADA INVERNAL'!$B$47</c:f>
              <c:strCache>
                <c:ptCount val="1"/>
                <c:pt idx="0">
                  <c:v>La Delicia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53608178497407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86E-BB40-9B1A-6E4528DF2E41}"/>
                </c:ext>
              </c:extLst>
            </c:dLbl>
            <c:dLbl>
              <c:idx val="1"/>
              <c:layout>
                <c:manualLayout>
                  <c:x val="-3.097762848154687E-17"/>
                  <c:y val="1.15013158774440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86E-BB40-9B1A-6E4528DF2E41}"/>
                </c:ext>
              </c:extLst>
            </c:dLbl>
            <c:dLbl>
              <c:idx val="3"/>
              <c:layout>
                <c:manualLayout>
                  <c:x val="0"/>
                  <c:y val="3.78231193285074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86E-BB40-9B1A-6E4528DF2E41}"/>
                </c:ext>
              </c:extLst>
            </c:dLbl>
            <c:dLbl>
              <c:idx val="4"/>
              <c:layout>
                <c:manualLayout>
                  <c:x val="0"/>
                  <c:y val="-7.7190039445933537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86E-BB40-9B1A-6E4528DF2E41}"/>
                </c:ext>
              </c:extLst>
            </c:dLbl>
            <c:dLbl>
              <c:idx val="5"/>
              <c:layout>
                <c:manualLayout>
                  <c:x val="-1.2391051392618748E-16"/>
                  <c:y val="1.15013158774440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E86E-BB40-9B1A-6E4528DF2E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'TEMPORADA INVERNAL'!$C$41:$H$42</c:f>
              <c:multiLvlStrCache>
                <c:ptCount val="6"/>
                <c:lvl>
                  <c:pt idx="0">
                    <c:v>Movimiento En Masa</c:v>
                  </c:pt>
                  <c:pt idx="1">
                    <c:v>Inundaciones</c:v>
                  </c:pt>
                  <c:pt idx="2">
                    <c:v>Estructuras Colapsadas</c:v>
                  </c:pt>
                  <c:pt idx="3">
                    <c:v>Movimiento En Masa</c:v>
                  </c:pt>
                  <c:pt idx="4">
                    <c:v>Inundaciones</c:v>
                  </c:pt>
                  <c:pt idx="5">
                    <c:v>Estructuras Colapsadas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</c:lvl>
              </c:multiLvlStrCache>
            </c:multiLvlStrRef>
          </c:cat>
          <c:val>
            <c:numRef>
              <c:f>'TEMPORADA INVERNAL'!$C$47:$H$47</c:f>
              <c:numCache>
                <c:formatCode>General</c:formatCode>
                <c:ptCount val="6"/>
                <c:pt idx="0">
                  <c:v>23</c:v>
                </c:pt>
                <c:pt idx="1">
                  <c:v>34</c:v>
                </c:pt>
                <c:pt idx="2">
                  <c:v>4</c:v>
                </c:pt>
                <c:pt idx="3">
                  <c:v>28</c:v>
                </c:pt>
                <c:pt idx="4">
                  <c:v>45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6E-BB40-9B1A-6E4528DF2E41}"/>
            </c:ext>
          </c:extLst>
        </c:ser>
        <c:ser>
          <c:idx val="4"/>
          <c:order val="4"/>
          <c:tx>
            <c:strRef>
              <c:f>'TEMPORADA INVERNAL'!$B$48</c:f>
              <c:strCache>
                <c:ptCount val="1"/>
                <c:pt idx="0">
                  <c:v>Manuela Saenz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9.78398944866855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6E-BB40-9B1A-6E4528DF2E41}"/>
                </c:ext>
              </c:extLst>
            </c:dLbl>
            <c:dLbl>
              <c:idx val="1"/>
              <c:layout>
                <c:manualLayout>
                  <c:x val="0"/>
                  <c:y val="3.78231193285074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86E-BB40-9B1A-6E4528DF2E41}"/>
                </c:ext>
              </c:extLst>
            </c:dLbl>
            <c:dLbl>
              <c:idx val="2"/>
              <c:layout>
                <c:manualLayout>
                  <c:x val="0"/>
                  <c:y val="8.421007846640310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86E-BB40-9B1A-6E4528DF2E41}"/>
                </c:ext>
              </c:extLst>
            </c:dLbl>
            <c:dLbl>
              <c:idx val="3"/>
              <c:layout>
                <c:manualLayout>
                  <c:x val="0"/>
                  <c:y val="7.64181390514742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86E-BB40-9B1A-6E4528DF2E41}"/>
                </c:ext>
              </c:extLst>
            </c:dLbl>
            <c:dLbl>
              <c:idx val="4"/>
              <c:layout>
                <c:manualLayout>
                  <c:x val="0"/>
                  <c:y val="3.78231193285074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E86E-BB40-9B1A-6E4528DF2E41}"/>
                </c:ext>
              </c:extLst>
            </c:dLbl>
            <c:dLbl>
              <c:idx val="5"/>
              <c:layout>
                <c:manualLayout>
                  <c:x val="-1.2391051392618748E-16"/>
                  <c:y val="7.64181390514735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E86E-BB40-9B1A-6E4528DF2E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'TEMPORADA INVERNAL'!$C$41:$H$42</c:f>
              <c:multiLvlStrCache>
                <c:ptCount val="6"/>
                <c:lvl>
                  <c:pt idx="0">
                    <c:v>Movimiento En Masa</c:v>
                  </c:pt>
                  <c:pt idx="1">
                    <c:v>Inundaciones</c:v>
                  </c:pt>
                  <c:pt idx="2">
                    <c:v>Estructuras Colapsadas</c:v>
                  </c:pt>
                  <c:pt idx="3">
                    <c:v>Movimiento En Masa</c:v>
                  </c:pt>
                  <c:pt idx="4">
                    <c:v>Inundaciones</c:v>
                  </c:pt>
                  <c:pt idx="5">
                    <c:v>Estructuras Colapsadas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</c:lvl>
              </c:multiLvlStrCache>
            </c:multiLvlStrRef>
          </c:cat>
          <c:val>
            <c:numRef>
              <c:f>'TEMPORADA INVERNAL'!$C$48:$H$48</c:f>
              <c:numCache>
                <c:formatCode>General</c:formatCode>
                <c:ptCount val="6"/>
                <c:pt idx="0">
                  <c:v>16</c:v>
                </c:pt>
                <c:pt idx="1">
                  <c:v>48</c:v>
                </c:pt>
                <c:pt idx="2">
                  <c:v>14</c:v>
                </c:pt>
                <c:pt idx="3">
                  <c:v>41</c:v>
                </c:pt>
                <c:pt idx="4">
                  <c:v>45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6E-BB40-9B1A-6E4528DF2E41}"/>
            </c:ext>
          </c:extLst>
        </c:ser>
        <c:ser>
          <c:idx val="5"/>
          <c:order val="5"/>
          <c:tx>
            <c:strRef>
              <c:f>'TEMPORADA INVERNAL'!$B$49</c:f>
              <c:strCache>
                <c:ptCount val="1"/>
                <c:pt idx="0">
                  <c:v>Quitumbe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1.15013158774440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86E-BB40-9B1A-6E4528DF2E41}"/>
                </c:ext>
              </c:extLst>
            </c:dLbl>
            <c:dLbl>
              <c:idx val="3"/>
              <c:layout>
                <c:manualLayout>
                  <c:x val="0"/>
                  <c:y val="5.31304511666629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86E-BB40-9B1A-6E4528DF2E41}"/>
                </c:ext>
              </c:extLst>
            </c:dLbl>
            <c:dLbl>
              <c:idx val="4"/>
              <c:layout>
                <c:manualLayout>
                  <c:x val="-1.2391051392618748E-16"/>
                  <c:y val="1.15013158774440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86E-BB40-9B1A-6E4528DF2E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'TEMPORADA INVERNAL'!$C$41:$H$42</c:f>
              <c:multiLvlStrCache>
                <c:ptCount val="6"/>
                <c:lvl>
                  <c:pt idx="0">
                    <c:v>Movimiento En Masa</c:v>
                  </c:pt>
                  <c:pt idx="1">
                    <c:v>Inundaciones</c:v>
                  </c:pt>
                  <c:pt idx="2">
                    <c:v>Estructuras Colapsadas</c:v>
                  </c:pt>
                  <c:pt idx="3">
                    <c:v>Movimiento En Masa</c:v>
                  </c:pt>
                  <c:pt idx="4">
                    <c:v>Inundaciones</c:v>
                  </c:pt>
                  <c:pt idx="5">
                    <c:v>Estructuras Colapsadas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</c:lvl>
              </c:multiLvlStrCache>
            </c:multiLvlStrRef>
          </c:cat>
          <c:val>
            <c:numRef>
              <c:f>'TEMPORADA INVERNAL'!$C$49:$H$49</c:f>
              <c:numCache>
                <c:formatCode>General</c:formatCode>
                <c:ptCount val="6"/>
                <c:pt idx="0">
                  <c:v>4</c:v>
                </c:pt>
                <c:pt idx="1">
                  <c:v>45</c:v>
                </c:pt>
                <c:pt idx="2">
                  <c:v>2</c:v>
                </c:pt>
                <c:pt idx="3">
                  <c:v>15</c:v>
                </c:pt>
                <c:pt idx="4">
                  <c:v>50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86E-BB40-9B1A-6E4528DF2E41}"/>
            </c:ext>
          </c:extLst>
        </c:ser>
        <c:ser>
          <c:idx val="6"/>
          <c:order val="6"/>
          <c:tx>
            <c:strRef>
              <c:f>'TEMPORADA INVERNAL'!$B$50</c:f>
              <c:strCache>
                <c:ptCount val="1"/>
                <c:pt idx="0">
                  <c:v>Tumbaco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33791611205305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86E-BB40-9B1A-6E4528DF2E41}"/>
                </c:ext>
              </c:extLst>
            </c:dLbl>
            <c:dLbl>
              <c:idx val="1"/>
              <c:layout>
                <c:manualLayout>
                  <c:x val="-6.195525696309374E-17"/>
                  <c:y val="1.15013158774440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86E-BB40-9B1A-6E4528DF2E41}"/>
                </c:ext>
              </c:extLst>
            </c:dLbl>
            <c:dLbl>
              <c:idx val="3"/>
              <c:layout>
                <c:manualLayout>
                  <c:x val="0"/>
                  <c:y val="5.31304511666629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86E-BB40-9B1A-6E4528DF2E41}"/>
                </c:ext>
              </c:extLst>
            </c:dLbl>
            <c:dLbl>
              <c:idx val="4"/>
              <c:layout>
                <c:manualLayout>
                  <c:x val="-1.2391051392618748E-16"/>
                  <c:y val="1.15013158774440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E86E-BB40-9B1A-6E4528DF2E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'TEMPORADA INVERNAL'!$C$41:$H$42</c:f>
              <c:multiLvlStrCache>
                <c:ptCount val="6"/>
                <c:lvl>
                  <c:pt idx="0">
                    <c:v>Movimiento En Masa</c:v>
                  </c:pt>
                  <c:pt idx="1">
                    <c:v>Inundaciones</c:v>
                  </c:pt>
                  <c:pt idx="2">
                    <c:v>Estructuras Colapsadas</c:v>
                  </c:pt>
                  <c:pt idx="3">
                    <c:v>Movimiento En Masa</c:v>
                  </c:pt>
                  <c:pt idx="4">
                    <c:v>Inundaciones</c:v>
                  </c:pt>
                  <c:pt idx="5">
                    <c:v>Estructuras Colapsadas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</c:lvl>
              </c:multiLvlStrCache>
            </c:multiLvlStrRef>
          </c:cat>
          <c:val>
            <c:numRef>
              <c:f>'TEMPORADA INVERNAL'!$C$50:$H$50</c:f>
              <c:numCache>
                <c:formatCode>General</c:formatCode>
                <c:ptCount val="6"/>
                <c:pt idx="0">
                  <c:v>12</c:v>
                </c:pt>
                <c:pt idx="1">
                  <c:v>40</c:v>
                </c:pt>
                <c:pt idx="2">
                  <c:v>2</c:v>
                </c:pt>
                <c:pt idx="3">
                  <c:v>15</c:v>
                </c:pt>
                <c:pt idx="4">
                  <c:v>56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6E-BB40-9B1A-6E4528DF2E41}"/>
            </c:ext>
          </c:extLst>
        </c:ser>
        <c:ser>
          <c:idx val="7"/>
          <c:order val="7"/>
          <c:tx>
            <c:strRef>
              <c:f>'TEMPORADA INVERNAL'!$B$51</c:f>
              <c:strCache>
                <c:ptCount val="1"/>
                <c:pt idx="0">
                  <c:v>Valle De Los Chillos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7.64181390514742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86E-BB40-9B1A-6E4528DF2E41}"/>
                </c:ext>
              </c:extLst>
            </c:dLbl>
            <c:dLbl>
              <c:idx val="3"/>
              <c:layout>
                <c:manualLayout>
                  <c:x val="0"/>
                  <c:y val="7.64181390514735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86E-BB40-9B1A-6E4528DF2E41}"/>
                </c:ext>
              </c:extLst>
            </c:dLbl>
            <c:dLbl>
              <c:idx val="4"/>
              <c:layout>
                <c:manualLayout>
                  <c:x val="-1.2391051392618748E-16"/>
                  <c:y val="1.15013158774440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E86E-BB40-9B1A-6E4528DF2E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'TEMPORADA INVERNAL'!$C$41:$H$42</c:f>
              <c:multiLvlStrCache>
                <c:ptCount val="6"/>
                <c:lvl>
                  <c:pt idx="0">
                    <c:v>Movimiento En Masa</c:v>
                  </c:pt>
                  <c:pt idx="1">
                    <c:v>Inundaciones</c:v>
                  </c:pt>
                  <c:pt idx="2">
                    <c:v>Estructuras Colapsadas</c:v>
                  </c:pt>
                  <c:pt idx="3">
                    <c:v>Movimiento En Masa</c:v>
                  </c:pt>
                  <c:pt idx="4">
                    <c:v>Inundaciones</c:v>
                  </c:pt>
                  <c:pt idx="5">
                    <c:v>Estructuras Colapsadas</c:v>
                  </c:pt>
                </c:lvl>
                <c:lvl>
                  <c:pt idx="0">
                    <c:v>2020</c:v>
                  </c:pt>
                  <c:pt idx="3">
                    <c:v>2021</c:v>
                  </c:pt>
                </c:lvl>
              </c:multiLvlStrCache>
            </c:multiLvlStrRef>
          </c:cat>
          <c:val>
            <c:numRef>
              <c:f>'TEMPORADA INVERNAL'!$C$51:$H$51</c:f>
              <c:numCache>
                <c:formatCode>General</c:formatCode>
                <c:ptCount val="6"/>
                <c:pt idx="0">
                  <c:v>4</c:v>
                </c:pt>
                <c:pt idx="1">
                  <c:v>26</c:v>
                </c:pt>
                <c:pt idx="2">
                  <c:v>2</c:v>
                </c:pt>
                <c:pt idx="3">
                  <c:v>25</c:v>
                </c:pt>
                <c:pt idx="4">
                  <c:v>77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86E-BB40-9B1A-6E4528DF2E4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5343488"/>
        <c:axId val="705345024"/>
      </c:barChart>
      <c:catAx>
        <c:axId val="70534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05345024"/>
        <c:crosses val="autoZero"/>
        <c:auto val="1"/>
        <c:lblAlgn val="ctr"/>
        <c:lblOffset val="100"/>
        <c:noMultiLvlLbl val="0"/>
      </c:catAx>
      <c:valAx>
        <c:axId val="70534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0534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'TEMPORADA INVERNAL'!$C$73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04929471908356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4E-164B-B1EE-3E2ACB7EC6B1}"/>
                </c:ext>
              </c:extLst>
            </c:dLbl>
            <c:dLbl>
              <c:idx val="2"/>
              <c:layout>
                <c:manualLayout>
                  <c:x val="0"/>
                  <c:y val="-4.13122721749696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4E-164B-B1EE-3E2ACB7EC6B1}"/>
                </c:ext>
              </c:extLst>
            </c:dLbl>
            <c:dLbl>
              <c:idx val="3"/>
              <c:layout>
                <c:manualLayout>
                  <c:x val="0"/>
                  <c:y val="-8.1004455245038483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4E-164B-B1EE-3E2ACB7EC6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'TEMPORADA INVERNAL'!$B$74:$B$77</c:f>
              <c:strCache>
                <c:ptCount val="4"/>
                <c:pt idx="0">
                  <c:v>Colapso De Alcantarillado</c:v>
                </c:pt>
                <c:pt idx="1">
                  <c:v>En Via Pública</c:v>
                </c:pt>
                <c:pt idx="2">
                  <c:v>En Estructuras     </c:v>
                </c:pt>
                <c:pt idx="3">
                  <c:v>Ruptura de Tubería    </c:v>
                </c:pt>
              </c:strCache>
            </c:strRef>
          </c:cat>
          <c:val>
            <c:numRef>
              <c:f>'TEMPORADA INVERNAL'!$C$74:$C$77</c:f>
              <c:numCache>
                <c:formatCode>General</c:formatCode>
                <c:ptCount val="4"/>
                <c:pt idx="0">
                  <c:v>25</c:v>
                </c:pt>
                <c:pt idx="1">
                  <c:v>5</c:v>
                </c:pt>
                <c:pt idx="2">
                  <c:v>215</c:v>
                </c:pt>
                <c:pt idx="3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4E-164B-B1EE-3E2ACB7EC6B1}"/>
            </c:ext>
          </c:extLst>
        </c:ser>
        <c:ser>
          <c:idx val="1"/>
          <c:order val="1"/>
          <c:tx>
            <c:strRef>
              <c:f>'TEMPORADA INVERNAL'!$D$73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922132467552875E-17"/>
                  <c:y val="-1.22316727420009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4E-164B-B1EE-3E2ACB7EC6B1}"/>
                </c:ext>
              </c:extLst>
            </c:dLbl>
            <c:dLbl>
              <c:idx val="1"/>
              <c:layout>
                <c:manualLayout>
                  <c:x val="0"/>
                  <c:y val="-4.13122721749696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4E-164B-B1EE-3E2ACB7EC6B1}"/>
                </c:ext>
              </c:extLst>
            </c:dLbl>
            <c:dLbl>
              <c:idx val="2"/>
              <c:layout>
                <c:manualLayout>
                  <c:x val="0"/>
                  <c:y val="8.0194410692588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4E-164B-B1EE-3E2ACB7EC6B1}"/>
                </c:ext>
              </c:extLst>
            </c:dLbl>
            <c:dLbl>
              <c:idx val="3"/>
              <c:layout>
                <c:manualLayout>
                  <c:x val="-1.83377059740423E-16"/>
                  <c:y val="-4.13122721749696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C4E-164B-B1EE-3E2ACB7EC6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'TEMPORADA INVERNAL'!$B$74:$B$77</c:f>
              <c:strCache>
                <c:ptCount val="4"/>
                <c:pt idx="0">
                  <c:v>Colapso De Alcantarillado</c:v>
                </c:pt>
                <c:pt idx="1">
                  <c:v>En Via Pública</c:v>
                </c:pt>
                <c:pt idx="2">
                  <c:v>En Estructuras     </c:v>
                </c:pt>
                <c:pt idx="3">
                  <c:v>Ruptura de Tubería    </c:v>
                </c:pt>
              </c:strCache>
            </c:strRef>
          </c:cat>
          <c:val>
            <c:numRef>
              <c:f>'TEMPORADA INVERNAL'!$D$74:$D$77</c:f>
              <c:numCache>
                <c:formatCode>General</c:formatCode>
                <c:ptCount val="4"/>
                <c:pt idx="0">
                  <c:v>39</c:v>
                </c:pt>
                <c:pt idx="1">
                  <c:v>41</c:v>
                </c:pt>
                <c:pt idx="2">
                  <c:v>328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4E-164B-B1EE-3E2ACB7EC6B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5388544"/>
        <c:axId val="705390080"/>
      </c:barChart>
      <c:catAx>
        <c:axId val="70538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05390080"/>
        <c:crosses val="autoZero"/>
        <c:auto val="1"/>
        <c:lblAlgn val="ctr"/>
        <c:lblOffset val="100"/>
        <c:noMultiLvlLbl val="0"/>
      </c:catAx>
      <c:valAx>
        <c:axId val="70539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0538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905E93-E7A0-4853-8781-0E046D12B68F}" type="datetimeFigureOut">
              <a:rPr lang="es-ES"/>
              <a:pPr>
                <a:defRPr/>
              </a:pPr>
              <a:t>23/12/2021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DCBBFD-C1E0-4EDA-AA42-8CE312A715B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9364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D183DC8-BECE-7A43-9B6E-22C52E9625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89581" y="3200566"/>
            <a:ext cx="6591328" cy="1246909"/>
          </a:xfrm>
        </p:spPr>
        <p:txBody>
          <a:bodyPr anchor="b">
            <a:noAutofit/>
          </a:bodyPr>
          <a:lstStyle>
            <a:lvl1pPr algn="ctr">
              <a:defRPr sz="4000" b="1" i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40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7B7FE-5C4C-40BE-9FE6-82315C833C90}" type="datetimeFigureOut">
              <a:rPr lang="es-ES"/>
              <a:pPr>
                <a:defRPr/>
              </a:pPr>
              <a:t>23/12/2021</a:t>
            </a:fld>
            <a:endParaRPr lang="es-E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F772-4A0E-4936-BDAC-A7FA73B614D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826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2DCB4-40E6-4C17-8133-64E2ABC08E3E}" type="datetimeFigureOut">
              <a:rPr lang="es-ES"/>
              <a:pPr>
                <a:defRPr/>
              </a:pPr>
              <a:t>23/12/2021</a:t>
            </a:fld>
            <a:endParaRPr lang="es-E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68C86-23EA-467E-9C76-C4FD2F2B8CE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133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AE0D8-03F4-4B55-BE08-224E176D09B2}" type="datetimeFigureOut">
              <a:rPr lang="es-ES"/>
              <a:pPr>
                <a:defRPr/>
              </a:pPr>
              <a:t>23/12/2021</a:t>
            </a:fld>
            <a:endParaRPr lang="es-E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4305-DEF1-4D54-8667-A1B07E570BE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2744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3FA91-F8F7-4A35-9AB6-5870EFDF638C}" type="datetimeFigureOut">
              <a:rPr lang="es-ES"/>
              <a:pPr>
                <a:defRPr/>
              </a:pPr>
              <a:t>23/12/2021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2E9D-E0F2-4319-A0FD-6AF89B17C33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1712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CEAB-7D75-4D22-8129-7EFDB49C4D60}" type="datetimeFigureOut">
              <a:rPr lang="es-ES"/>
              <a:pPr>
                <a:defRPr/>
              </a:pPr>
              <a:t>23/12/2021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38959-961B-427E-8836-7AA5803DB6E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5186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924793"/>
            <a:ext cx="10515600" cy="994498"/>
          </a:xfrm>
        </p:spPr>
        <p:txBody>
          <a:bodyPr>
            <a:normAutofit/>
          </a:bodyPr>
          <a:lstStyle>
            <a:lvl1pPr algn="ctr">
              <a:defRPr sz="25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2054227"/>
            <a:ext cx="10515600" cy="3993282"/>
          </a:xfrm>
        </p:spPr>
        <p:txBody>
          <a:bodyPr>
            <a:normAutofit/>
          </a:bodyPr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33384-6174-43D3-90CB-9A15D76AFFB4}" type="datetimeFigureOut">
              <a:rPr lang="es-ES"/>
              <a:pPr>
                <a:defRPr/>
              </a:pPr>
              <a:t>23/12/2021</a:t>
            </a:fld>
            <a:endParaRPr lang="es-E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F552-F9CE-4BC3-A144-F007FC79B50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5031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924793"/>
            <a:ext cx="10515600" cy="994498"/>
          </a:xfrm>
        </p:spPr>
        <p:txBody>
          <a:bodyPr>
            <a:normAutofit/>
          </a:bodyPr>
          <a:lstStyle>
            <a:lvl1pPr algn="ctr">
              <a:defRPr sz="25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2054227"/>
            <a:ext cx="10515600" cy="3993282"/>
          </a:xfrm>
        </p:spPr>
        <p:txBody>
          <a:bodyPr>
            <a:normAutofit/>
          </a:bodyPr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33384-6174-43D3-90CB-9A15D76AFFB4}" type="datetimeFigureOut">
              <a:rPr lang="es-ES"/>
              <a:pPr>
                <a:defRPr/>
              </a:pPr>
              <a:t>23/12/2021</a:t>
            </a:fld>
            <a:endParaRPr lang="es-E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F552-F9CE-4BC3-A144-F007FC79B50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2153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924793"/>
            <a:ext cx="10515600" cy="994498"/>
          </a:xfrm>
        </p:spPr>
        <p:txBody>
          <a:bodyPr>
            <a:normAutofit/>
          </a:bodyPr>
          <a:lstStyle>
            <a:lvl1pPr algn="ctr">
              <a:defRPr sz="25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2054227"/>
            <a:ext cx="10515600" cy="3993282"/>
          </a:xfrm>
        </p:spPr>
        <p:txBody>
          <a:bodyPr>
            <a:normAutofit/>
          </a:bodyPr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33384-6174-43D3-90CB-9A15D76AFFB4}" type="datetimeFigureOut">
              <a:rPr lang="es-ES"/>
              <a:pPr>
                <a:defRPr/>
              </a:pPr>
              <a:t>23/12/2021</a:t>
            </a:fld>
            <a:endParaRPr lang="es-E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F552-F9CE-4BC3-A144-F007FC79B50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104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C7C11E8-E563-4C5B-8CE5-35211AA79219" descr="AEBF6A6F-6BDC-4382-B1D0-FD1C29AC1A5F@bomberosquit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2690" y="613065"/>
            <a:ext cx="5029201" cy="1246909"/>
          </a:xfrm>
        </p:spPr>
        <p:txBody>
          <a:bodyPr anchor="b">
            <a:normAutofit/>
          </a:bodyPr>
          <a:lstStyle>
            <a:lvl1pPr algn="r">
              <a:defRPr sz="2500" b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5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8D28AB8-D628-45F3-9C75-65EA0138D2F7" descr="79E42AF0-F653-4B16-8522-89C0236919D1@bomberosquit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2690" y="613065"/>
            <a:ext cx="5029201" cy="1246909"/>
          </a:xfrm>
        </p:spPr>
        <p:txBody>
          <a:bodyPr anchor="b">
            <a:normAutofit/>
          </a:bodyPr>
          <a:lstStyle>
            <a:lvl1pPr algn="r">
              <a:defRPr sz="2500" b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9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66649E9-A45C-437D-8B61-36C5120EB77F" descr="84A4D6AD-23B2-460E-969A-01382759BF21@bomberosquit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2690" y="613065"/>
            <a:ext cx="5029201" cy="1246909"/>
          </a:xfrm>
        </p:spPr>
        <p:txBody>
          <a:bodyPr anchor="b">
            <a:normAutofit/>
          </a:bodyPr>
          <a:lstStyle>
            <a:lvl1pPr algn="r">
              <a:defRPr sz="2500" b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9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9884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2690" y="613065"/>
            <a:ext cx="5029201" cy="1246909"/>
          </a:xfrm>
        </p:spPr>
        <p:txBody>
          <a:bodyPr anchor="b">
            <a:normAutofit/>
          </a:bodyPr>
          <a:lstStyle>
            <a:lvl1pPr algn="r">
              <a:defRPr sz="2500" b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4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ABFDCAD-0204-A14F-B4FB-D612093EE6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4793"/>
            <a:ext cx="10515600" cy="994498"/>
          </a:xfrm>
        </p:spPr>
        <p:txBody>
          <a:bodyPr>
            <a:normAutofit/>
          </a:bodyPr>
          <a:lstStyle>
            <a:lvl1pPr algn="ctr">
              <a:defRPr sz="2500" b="1" i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4227"/>
            <a:ext cx="10515600" cy="3993282"/>
          </a:xfrm>
        </p:spPr>
        <p:txBody>
          <a:bodyPr>
            <a:normAutofit/>
          </a:bodyPr>
          <a:lstStyle>
            <a:lvl1pPr>
              <a:defRPr sz="18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9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57AD40E-3F88-B946-A632-B1380321A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0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500" b="1" kern="1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D172-BE4F-4D28-B34D-656DBD8C95F9}" type="datetimeFigureOut">
              <a:rPr lang="es-ES"/>
              <a:pPr>
                <a:defRPr/>
              </a:pPr>
              <a:t>23/12/2021</a:t>
            </a:fld>
            <a:endParaRPr lang="es-E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9CA3B-288A-4FC3-B064-7AF38DAFFBB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734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500" b="1" kern="1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248C9-96D4-4507-BCEB-5B8BB1F202E0}" type="datetimeFigureOut">
              <a:rPr lang="es-ES"/>
              <a:pPr>
                <a:defRPr/>
              </a:pPr>
              <a:t>23/12/2021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B2665-24A3-4FC6-9338-07CD75347D0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245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BEAEA"/>
            </a:gs>
            <a:gs pos="50000">
              <a:srgbClr val="E4E3E3"/>
            </a:gs>
            <a:gs pos="100000">
              <a:srgbClr val="BCBBB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/>
              <a:t>Haga clic para modificar el estilo de título del patrón</a:t>
            </a:r>
            <a:endParaRPr lang="en-US" altLang="es-EC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/>
              <a:t>Editar el estilo de texto del patrón</a:t>
            </a:r>
          </a:p>
          <a:p>
            <a:pPr lvl="1"/>
            <a:r>
              <a:rPr lang="es-ES" altLang="es-EC"/>
              <a:t>Segundo nivel</a:t>
            </a:r>
          </a:p>
          <a:p>
            <a:pPr lvl="2"/>
            <a:r>
              <a:rPr lang="es-ES" altLang="es-EC"/>
              <a:t>Tercer nivel</a:t>
            </a:r>
          </a:p>
          <a:p>
            <a:pPr lvl="3"/>
            <a:r>
              <a:rPr lang="es-ES" altLang="es-EC"/>
              <a:t>Cuarto nivel</a:t>
            </a:r>
          </a:p>
          <a:p>
            <a:pPr lvl="4"/>
            <a:r>
              <a:rPr lang="es-ES" altLang="es-EC"/>
              <a:t>Quinto nivel</a:t>
            </a:r>
            <a:endParaRPr lang="en-US" alt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959DFA-0844-4BB3-84EF-6894BCB8C3CC}" type="datetimeFigureOut">
              <a:rPr lang="es-ES"/>
              <a:pPr>
                <a:defRPr/>
              </a:pPr>
              <a:t>23/12/2021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620DA2-8A0C-4A2A-B296-593F9171D26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45" r:id="rId15"/>
    <p:sldLayoutId id="2147483746" r:id="rId16"/>
    <p:sldLayoutId id="2147483747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26269" y="2755113"/>
            <a:ext cx="10000033" cy="1347773"/>
          </a:xfrm>
        </p:spPr>
        <p:txBody>
          <a:bodyPr>
            <a:normAutofit fontScale="90000"/>
          </a:bodyPr>
          <a:lstStyle/>
          <a:p>
            <a:r>
              <a:rPr lang="es-EC" sz="5400" dirty="0"/>
              <a:t>TEMPORADA INVERNAL</a:t>
            </a:r>
            <a:br>
              <a:rPr lang="es-EC" sz="5400" dirty="0"/>
            </a:br>
            <a:r>
              <a:rPr lang="es-EC" sz="5400" dirty="0"/>
              <a:t>ENERO - DICIEMBRE 2021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6F672CC9-66DF-4348-A59C-16D1BE1ACE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4203391"/>
              </p:ext>
            </p:extLst>
          </p:nvPr>
        </p:nvGraphicFramePr>
        <p:xfrm>
          <a:off x="4994653" y="3000778"/>
          <a:ext cx="6507480" cy="2703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E71F974-AF02-0148-A092-740C8F927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384230"/>
              </p:ext>
            </p:extLst>
          </p:nvPr>
        </p:nvGraphicFramePr>
        <p:xfrm>
          <a:off x="716972" y="2747495"/>
          <a:ext cx="4021282" cy="29565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5425">
                  <a:extLst>
                    <a:ext uri="{9D8B030D-6E8A-4147-A177-3AD203B41FA5}">
                      <a16:colId xmlns:a16="http://schemas.microsoft.com/office/drawing/2014/main" val="698542721"/>
                    </a:ext>
                  </a:extLst>
                </a:gridCol>
                <a:gridCol w="762593">
                  <a:extLst>
                    <a:ext uri="{9D8B030D-6E8A-4147-A177-3AD203B41FA5}">
                      <a16:colId xmlns:a16="http://schemas.microsoft.com/office/drawing/2014/main" val="1105072090"/>
                    </a:ext>
                  </a:extLst>
                </a:gridCol>
                <a:gridCol w="841664">
                  <a:extLst>
                    <a:ext uri="{9D8B030D-6E8A-4147-A177-3AD203B41FA5}">
                      <a16:colId xmlns:a16="http://schemas.microsoft.com/office/drawing/2014/main" val="360184730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887180168"/>
                    </a:ext>
                  </a:extLst>
                </a:gridCol>
              </a:tblGrid>
              <a:tr h="33524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Mes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es-EC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es-EC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VARIACIÓN %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470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ene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56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39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-30%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5165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feb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47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32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-32%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7678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mar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65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122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88%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7306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abr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97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111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14%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5221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may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19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70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268%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6801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jun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27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40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48%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4852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jul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23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17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-26%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038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ago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26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420%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6873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sep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55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33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-40%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0387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oct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48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117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144%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1135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nov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41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111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171%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0568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dic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21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69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229%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05494"/>
                  </a:ext>
                </a:extLst>
              </a:tr>
              <a:tr h="33535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general</a:t>
                      </a:r>
                      <a:endParaRPr lang="es-EC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504</a:t>
                      </a:r>
                      <a:endParaRPr lang="es-EC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787</a:t>
                      </a:r>
                      <a:endParaRPr lang="es-EC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56%</a:t>
                      </a:r>
                      <a:endParaRPr lang="es-EC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8446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BA178B2-4E3E-1B46-B8B3-F4DA01A1EFBD}"/>
              </a:ext>
            </a:extLst>
          </p:cNvPr>
          <p:cNvSpPr txBox="1"/>
          <p:nvPr/>
        </p:nvSpPr>
        <p:spPr>
          <a:xfrm>
            <a:off x="2718954" y="1215737"/>
            <a:ext cx="6754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rgbClr val="C00000"/>
                </a:solidFill>
                <a:latin typeface="+mn-lt"/>
              </a:rPr>
              <a:t>EMERGENCIAS TEMPORADA INVERNAL DE ENERO AL 20/12/2020 - 2021 </a:t>
            </a:r>
          </a:p>
        </p:txBody>
      </p:sp>
    </p:spTree>
    <p:extLst>
      <p:ext uri="{BB962C8B-B14F-4D97-AF65-F5344CB8AC3E}">
        <p14:creationId xmlns:p14="http://schemas.microsoft.com/office/powerpoint/2010/main" val="384588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A52B7DE-DB7D-2449-94F3-0D1BC50D76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083830"/>
              </p:ext>
            </p:extLst>
          </p:nvPr>
        </p:nvGraphicFramePr>
        <p:xfrm>
          <a:off x="6096000" y="2722419"/>
          <a:ext cx="5113714" cy="305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851EEDA-E1B1-B846-AE94-483A3C085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839354"/>
              </p:ext>
            </p:extLst>
          </p:nvPr>
        </p:nvGraphicFramePr>
        <p:xfrm>
          <a:off x="1112405" y="3876270"/>
          <a:ext cx="4356100" cy="1765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0280">
                  <a:extLst>
                    <a:ext uri="{9D8B030D-6E8A-4147-A177-3AD203B41FA5}">
                      <a16:colId xmlns:a16="http://schemas.microsoft.com/office/drawing/2014/main" val="292296515"/>
                    </a:ext>
                  </a:extLst>
                </a:gridCol>
                <a:gridCol w="980360">
                  <a:extLst>
                    <a:ext uri="{9D8B030D-6E8A-4147-A177-3AD203B41FA5}">
                      <a16:colId xmlns:a16="http://schemas.microsoft.com/office/drawing/2014/main" val="550368282"/>
                    </a:ext>
                  </a:extLst>
                </a:gridCol>
                <a:gridCol w="1027951">
                  <a:extLst>
                    <a:ext uri="{9D8B030D-6E8A-4147-A177-3AD203B41FA5}">
                      <a16:colId xmlns:a16="http://schemas.microsoft.com/office/drawing/2014/main" val="3197204912"/>
                    </a:ext>
                  </a:extLst>
                </a:gridCol>
                <a:gridCol w="1497509">
                  <a:extLst>
                    <a:ext uri="{9D8B030D-6E8A-4147-A177-3AD203B41FA5}">
                      <a16:colId xmlns:a16="http://schemas.microsoft.com/office/drawing/2014/main" val="2345882947"/>
                    </a:ext>
                  </a:extLst>
                </a:gridCol>
              </a:tblGrid>
              <a:tr h="34128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TIPOS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es-EC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es-EC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VARIACIÓN %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199278"/>
                  </a:ext>
                </a:extLst>
              </a:tr>
              <a:tr h="39066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Inundaciones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381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508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33%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896185"/>
                  </a:ext>
                </a:extLst>
              </a:tr>
              <a:tr h="40511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Movimiento En Masa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81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177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119%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358062"/>
                  </a:ext>
                </a:extLst>
              </a:tr>
              <a:tr h="40511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Estructuras Colapsadas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42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102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143%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70290"/>
                  </a:ext>
                </a:extLst>
              </a:tr>
              <a:tr h="22381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endParaRPr lang="es-EC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504</a:t>
                      </a:r>
                      <a:endParaRPr lang="es-EC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787</a:t>
                      </a:r>
                      <a:endParaRPr lang="es-EC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56%</a:t>
                      </a:r>
                      <a:endParaRPr lang="es-EC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697522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DD73D089-B4FA-5449-A6E7-9227A7541D3D}"/>
              </a:ext>
            </a:extLst>
          </p:cNvPr>
          <p:cNvSpPr txBox="1"/>
          <p:nvPr/>
        </p:nvSpPr>
        <p:spPr>
          <a:xfrm>
            <a:off x="2718954" y="1215737"/>
            <a:ext cx="6754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rgbClr val="C00000"/>
                </a:solidFill>
                <a:latin typeface="+mn-lt"/>
              </a:rPr>
              <a:t>TIPOS DE EVENTOS EN TEMPORADA INVERNAL DE ENERO AL 20/12/2020 - 2021 </a:t>
            </a:r>
          </a:p>
        </p:txBody>
      </p:sp>
    </p:spTree>
    <p:extLst>
      <p:ext uri="{BB962C8B-B14F-4D97-AF65-F5344CB8AC3E}">
        <p14:creationId xmlns:p14="http://schemas.microsoft.com/office/powerpoint/2010/main" val="4189279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D73D089-B4FA-5449-A6E7-9227A7541D3D}"/>
              </a:ext>
            </a:extLst>
          </p:cNvPr>
          <p:cNvSpPr txBox="1"/>
          <p:nvPr/>
        </p:nvSpPr>
        <p:spPr>
          <a:xfrm>
            <a:off x="2337954" y="1215737"/>
            <a:ext cx="7516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rgbClr val="C00000"/>
                </a:solidFill>
                <a:latin typeface="+mn-lt"/>
              </a:rPr>
              <a:t>CAUSAS PARA OCURRENCIA DE INUNDACIONES DE ENERO AL 20/12/2020 - 2021 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2CC66A5-AD83-A44C-B93C-185F98104B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750736"/>
              </p:ext>
            </p:extLst>
          </p:nvPr>
        </p:nvGraphicFramePr>
        <p:xfrm>
          <a:off x="7036586" y="2919846"/>
          <a:ext cx="3607030" cy="262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554C24A-2786-F740-A659-10DD0F19B0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919807"/>
              </p:ext>
            </p:extLst>
          </p:nvPr>
        </p:nvGraphicFramePr>
        <p:xfrm>
          <a:off x="1853486" y="3364992"/>
          <a:ext cx="4356100" cy="2069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0280">
                  <a:extLst>
                    <a:ext uri="{9D8B030D-6E8A-4147-A177-3AD203B41FA5}">
                      <a16:colId xmlns:a16="http://schemas.microsoft.com/office/drawing/2014/main" val="585191656"/>
                    </a:ext>
                  </a:extLst>
                </a:gridCol>
                <a:gridCol w="980360">
                  <a:extLst>
                    <a:ext uri="{9D8B030D-6E8A-4147-A177-3AD203B41FA5}">
                      <a16:colId xmlns:a16="http://schemas.microsoft.com/office/drawing/2014/main" val="3534152543"/>
                    </a:ext>
                  </a:extLst>
                </a:gridCol>
                <a:gridCol w="1027951">
                  <a:extLst>
                    <a:ext uri="{9D8B030D-6E8A-4147-A177-3AD203B41FA5}">
                      <a16:colId xmlns:a16="http://schemas.microsoft.com/office/drawing/2014/main" val="3586584747"/>
                    </a:ext>
                  </a:extLst>
                </a:gridCol>
                <a:gridCol w="1497509">
                  <a:extLst>
                    <a:ext uri="{9D8B030D-6E8A-4147-A177-3AD203B41FA5}">
                      <a16:colId xmlns:a16="http://schemas.microsoft.com/office/drawing/2014/main" val="1900199844"/>
                    </a:ext>
                  </a:extLst>
                </a:gridCol>
              </a:tblGrid>
              <a:tr h="3682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Mes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es-EC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es-EC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VARIACIÓN %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953930"/>
                  </a:ext>
                </a:extLst>
              </a:tr>
              <a:tr h="66649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Colapso De Alcantarillado</a:t>
                      </a:r>
                      <a:endParaRPr lang="es-EC" sz="11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30</a:t>
                      </a:r>
                      <a:endParaRPr lang="es-EC" sz="11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80</a:t>
                      </a:r>
                      <a:endParaRPr lang="es-EC" sz="11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167%</a:t>
                      </a:r>
                      <a:endParaRPr lang="es-EC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679066"/>
                  </a:ext>
                </a:extLst>
              </a:tr>
              <a:tr h="666497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Ruptura De Tubería</a:t>
                      </a:r>
                      <a:endParaRPr lang="es-EC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351</a:t>
                      </a:r>
                      <a:endParaRPr lang="es-EC" sz="11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428</a:t>
                      </a:r>
                      <a:endParaRPr lang="es-EC" sz="11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22%</a:t>
                      </a:r>
                      <a:endParaRPr lang="es-EC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444039"/>
                  </a:ext>
                </a:extLst>
              </a:tr>
              <a:tr h="36823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EC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381</a:t>
                      </a:r>
                      <a:endParaRPr lang="es-EC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508</a:t>
                      </a:r>
                      <a:endParaRPr lang="es-EC" sz="11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33%</a:t>
                      </a:r>
                      <a:endParaRPr lang="es-EC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04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59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D73D089-B4FA-5449-A6E7-9227A7541D3D}"/>
              </a:ext>
            </a:extLst>
          </p:cNvPr>
          <p:cNvSpPr txBox="1"/>
          <p:nvPr/>
        </p:nvSpPr>
        <p:spPr>
          <a:xfrm>
            <a:off x="2337954" y="1215737"/>
            <a:ext cx="7516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rgbClr val="C00000"/>
                </a:solidFill>
                <a:latin typeface="+mn-lt"/>
              </a:rPr>
              <a:t>EMERGENCIAS DE TEMPORADA INVERNAL DE ENERO AL 20/12/2020 - 2021 POR ZONAS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3CF85B5-6F3B-344C-8554-8ED81C680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74696"/>
              </p:ext>
            </p:extLst>
          </p:nvPr>
        </p:nvGraphicFramePr>
        <p:xfrm>
          <a:off x="1181098" y="2260600"/>
          <a:ext cx="9601201" cy="39154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0978">
                  <a:extLst>
                    <a:ext uri="{9D8B030D-6E8A-4147-A177-3AD203B41FA5}">
                      <a16:colId xmlns:a16="http://schemas.microsoft.com/office/drawing/2014/main" val="2913242475"/>
                    </a:ext>
                  </a:extLst>
                </a:gridCol>
                <a:gridCol w="1184813">
                  <a:extLst>
                    <a:ext uri="{9D8B030D-6E8A-4147-A177-3AD203B41FA5}">
                      <a16:colId xmlns:a16="http://schemas.microsoft.com/office/drawing/2014/main" val="4104325168"/>
                    </a:ext>
                  </a:extLst>
                </a:gridCol>
                <a:gridCol w="1809811">
                  <a:extLst>
                    <a:ext uri="{9D8B030D-6E8A-4147-A177-3AD203B41FA5}">
                      <a16:colId xmlns:a16="http://schemas.microsoft.com/office/drawing/2014/main" val="3289747361"/>
                    </a:ext>
                  </a:extLst>
                </a:gridCol>
                <a:gridCol w="1809811">
                  <a:extLst>
                    <a:ext uri="{9D8B030D-6E8A-4147-A177-3AD203B41FA5}">
                      <a16:colId xmlns:a16="http://schemas.microsoft.com/office/drawing/2014/main" val="835998650"/>
                    </a:ext>
                  </a:extLst>
                </a:gridCol>
                <a:gridCol w="1150304">
                  <a:extLst>
                    <a:ext uri="{9D8B030D-6E8A-4147-A177-3AD203B41FA5}">
                      <a16:colId xmlns:a16="http://schemas.microsoft.com/office/drawing/2014/main" val="2249484945"/>
                    </a:ext>
                  </a:extLst>
                </a:gridCol>
                <a:gridCol w="1299843">
                  <a:extLst>
                    <a:ext uri="{9D8B030D-6E8A-4147-A177-3AD203B41FA5}">
                      <a16:colId xmlns:a16="http://schemas.microsoft.com/office/drawing/2014/main" val="2069187344"/>
                    </a:ext>
                  </a:extLst>
                </a:gridCol>
                <a:gridCol w="1165641">
                  <a:extLst>
                    <a:ext uri="{9D8B030D-6E8A-4147-A177-3AD203B41FA5}">
                      <a16:colId xmlns:a16="http://schemas.microsoft.com/office/drawing/2014/main" val="1110256322"/>
                    </a:ext>
                  </a:extLst>
                </a:gridCol>
              </a:tblGrid>
              <a:tr h="3021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Zona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032252"/>
                  </a:ext>
                </a:extLst>
              </a:tr>
              <a:tr h="60435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Movimiento</a:t>
                      </a:r>
                    </a:p>
                    <a:p>
                      <a:pPr algn="ctr" fontAlgn="b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En Masa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Inundaciones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Estructuras</a:t>
                      </a:r>
                    </a:p>
                    <a:p>
                      <a:pPr algn="ctr" fontAlgn="b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Colapsadas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Movimiento</a:t>
                      </a:r>
                    </a:p>
                    <a:p>
                      <a:pPr algn="ctr" fontAlgn="b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En Masa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Inundaciones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Estructuras Colapsadas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430535"/>
                  </a:ext>
                </a:extLst>
              </a:tr>
              <a:tr h="3021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Rumiñahui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EC" sz="11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EC" sz="11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EC" sz="11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EC" sz="11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  <a:latin typeface="+mj-lt"/>
                        </a:rPr>
                        <a:t>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s-EC" sz="11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043762"/>
                  </a:ext>
                </a:extLst>
              </a:tr>
              <a:tr h="2832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Calderón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2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18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5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28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225595"/>
                  </a:ext>
                </a:extLst>
              </a:tr>
              <a:tr h="2832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Eloy Alfaro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9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77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21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67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13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513526"/>
                  </a:ext>
                </a:extLst>
              </a:tr>
              <a:tr h="2832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Eugenio Espejo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11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93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5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27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139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27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562625"/>
                  </a:ext>
                </a:extLst>
              </a:tr>
              <a:tr h="2832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La Delicia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23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34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4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28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45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19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849465"/>
                  </a:ext>
                </a:extLst>
              </a:tr>
              <a:tr h="2832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Manuela Saenz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16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48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14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41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45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21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453265"/>
                  </a:ext>
                </a:extLst>
              </a:tr>
              <a:tr h="2832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Quitumbe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45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15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50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7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101317"/>
                  </a:ext>
                </a:extLst>
              </a:tr>
              <a:tr h="2832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Tumbaco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12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40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15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56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5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696235"/>
                  </a:ext>
                </a:extLst>
              </a:tr>
              <a:tr h="440452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Valle De Los Chillos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4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26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2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25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77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7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274037"/>
                  </a:ext>
                </a:extLst>
              </a:tr>
              <a:tr h="2832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Total general</a:t>
                      </a:r>
                      <a:endParaRPr lang="es-EC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81</a:t>
                      </a:r>
                      <a:endParaRPr lang="es-EC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381</a:t>
                      </a:r>
                      <a:endParaRPr lang="es-EC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42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177</a:t>
                      </a:r>
                      <a:endParaRPr lang="es-EC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508</a:t>
                      </a:r>
                      <a:endParaRPr lang="es-EC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102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834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714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D73D089-B4FA-5449-A6E7-9227A7541D3D}"/>
              </a:ext>
            </a:extLst>
          </p:cNvPr>
          <p:cNvSpPr txBox="1"/>
          <p:nvPr/>
        </p:nvSpPr>
        <p:spPr>
          <a:xfrm>
            <a:off x="2337954" y="1215737"/>
            <a:ext cx="7516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rgbClr val="C00000"/>
                </a:solidFill>
                <a:latin typeface="+mn-lt"/>
              </a:rPr>
              <a:t>EMERGENCIAS DE TEMPORADA INVERNAL DE ENERO AL 20/12/2020 - 2021 POR ZONAS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AF80AA9-59B2-0949-9FA6-7EB27D4992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7838819"/>
              </p:ext>
            </p:extLst>
          </p:nvPr>
        </p:nvGraphicFramePr>
        <p:xfrm>
          <a:off x="850900" y="2524990"/>
          <a:ext cx="10337799" cy="3736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55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D73D089-B4FA-5449-A6E7-9227A7541D3D}"/>
              </a:ext>
            </a:extLst>
          </p:cNvPr>
          <p:cNvSpPr txBox="1"/>
          <p:nvPr/>
        </p:nvSpPr>
        <p:spPr>
          <a:xfrm>
            <a:off x="2337954" y="1215737"/>
            <a:ext cx="7516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rgbClr val="C00000"/>
                </a:solidFill>
                <a:latin typeface="+mn-lt"/>
              </a:rPr>
              <a:t>INUNDACIONES DE ENERO AL 20/12/2020 - 2021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52AE4E66-236A-A54E-B4EC-824E473B4A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748436"/>
              </p:ext>
            </p:extLst>
          </p:nvPr>
        </p:nvGraphicFramePr>
        <p:xfrm>
          <a:off x="6198870" y="2679700"/>
          <a:ext cx="5078730" cy="3135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0917D9B-A951-1141-BEFD-437C928B4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76370"/>
              </p:ext>
            </p:extLst>
          </p:nvPr>
        </p:nvGraphicFramePr>
        <p:xfrm>
          <a:off x="736854" y="3191257"/>
          <a:ext cx="5078730" cy="2559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1332">
                  <a:extLst>
                    <a:ext uri="{9D8B030D-6E8A-4147-A177-3AD203B41FA5}">
                      <a16:colId xmlns:a16="http://schemas.microsoft.com/office/drawing/2014/main" val="766422682"/>
                    </a:ext>
                  </a:extLst>
                </a:gridCol>
                <a:gridCol w="1142992">
                  <a:extLst>
                    <a:ext uri="{9D8B030D-6E8A-4147-A177-3AD203B41FA5}">
                      <a16:colId xmlns:a16="http://schemas.microsoft.com/office/drawing/2014/main" val="1478635799"/>
                    </a:ext>
                  </a:extLst>
                </a:gridCol>
                <a:gridCol w="1198477">
                  <a:extLst>
                    <a:ext uri="{9D8B030D-6E8A-4147-A177-3AD203B41FA5}">
                      <a16:colId xmlns:a16="http://schemas.microsoft.com/office/drawing/2014/main" val="3018582029"/>
                    </a:ext>
                  </a:extLst>
                </a:gridCol>
                <a:gridCol w="1745929">
                  <a:extLst>
                    <a:ext uri="{9D8B030D-6E8A-4147-A177-3AD203B41FA5}">
                      <a16:colId xmlns:a16="http://schemas.microsoft.com/office/drawing/2014/main" val="8124088"/>
                    </a:ext>
                  </a:extLst>
                </a:gridCol>
              </a:tblGrid>
              <a:tr h="30366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Mes</a:t>
                      </a:r>
                      <a:endParaRPr lang="es-EC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es-EC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es-EC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VARIACIÓN %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138567"/>
                  </a:ext>
                </a:extLst>
              </a:tr>
              <a:tr h="54962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Colapso De Alcantarillado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25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39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56%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042519"/>
                  </a:ext>
                </a:extLst>
              </a:tr>
              <a:tr h="30366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En Via Pública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41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720%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47846"/>
                  </a:ext>
                </a:extLst>
              </a:tr>
              <a:tr h="54962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En Estructuras    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215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328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53%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571179"/>
                  </a:ext>
                </a:extLst>
              </a:tr>
              <a:tr h="54962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Ruptura de Tubería    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136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  <a:latin typeface="+mj-lt"/>
                        </a:rPr>
                        <a:t>100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  <a:latin typeface="+mj-lt"/>
                        </a:rPr>
                        <a:t>-26%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554498"/>
                  </a:ext>
                </a:extLst>
              </a:tr>
              <a:tr h="303663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381</a:t>
                      </a:r>
                      <a:endParaRPr lang="es-EC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508</a:t>
                      </a:r>
                      <a:endParaRPr lang="es-EC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33%</a:t>
                      </a:r>
                      <a:endParaRPr lang="es-EC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56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727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PA" id="{D3963A6A-61E8-4210-84EA-086AB72CD6F0}" vid="{FA8ABE2B-2AB8-4103-8F27-FD7CBCB040F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180913 CBDMQ Mesas de Trabajo </Template>
  <TotalTime>5069</TotalTime>
  <Words>318</Words>
  <Application>Microsoft Office PowerPoint</Application>
  <PresentationFormat>Panorámica</PresentationFormat>
  <Paragraphs>205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Tema de Office</vt:lpstr>
      <vt:lpstr>TEMPORADA INVERNAL ENERO - DICIEMBRE 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PUNTOS CRÍTICOS  Y ALTERNATIVAS DE SOLUCIÓN</dc:title>
  <dc:creator>falvear@bomberosquito.gob.ec</dc:creator>
  <cp:lastModifiedBy>Pamela Tatiana Ibujes Carrera</cp:lastModifiedBy>
  <cp:revision>374</cp:revision>
  <dcterms:created xsi:type="dcterms:W3CDTF">2018-09-13T14:45:25Z</dcterms:created>
  <dcterms:modified xsi:type="dcterms:W3CDTF">2021-12-23T21:31:28Z</dcterms:modified>
</cp:coreProperties>
</file>