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1" r:id="rId6"/>
    <p:sldId id="264" r:id="rId7"/>
    <p:sldId id="268" r:id="rId8"/>
    <p:sldId id="265"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jandro Marcelo Uzcategui Carvajal" initials="AMUC" lastIdx="0" clrIdx="0">
    <p:extLst>
      <p:ext uri="{19B8F6BF-5375-455C-9EA6-DF929625EA0E}">
        <p15:presenceInfo xmlns:p15="http://schemas.microsoft.com/office/powerpoint/2012/main" userId="Alejandro Marcelo Uzcategui Carvaja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692658-DFF6-40EB-9D93-4580829C57A0}" type="doc">
      <dgm:prSet loTypeId="urn:microsoft.com/office/officeart/2005/8/layout/hProcess9" loCatId="process" qsTypeId="urn:microsoft.com/office/officeart/2005/8/quickstyle/simple1" qsCatId="simple" csTypeId="urn:microsoft.com/office/officeart/2005/8/colors/accent1_2" csCatId="accent1" phldr="1"/>
      <dgm:spPr/>
    </dgm:pt>
    <dgm:pt modelId="{84759E77-7D7A-4D6F-B532-F755DF693EF0}">
      <dgm:prSet phldrT="[Texto]"/>
      <dgm:spPr/>
      <dgm:t>
        <a:bodyPr/>
        <a:lstStyle/>
        <a:p>
          <a:r>
            <a:rPr lang="es-ES" dirty="0" smtClean="0"/>
            <a:t>ORGANIZACIÓN BARRIAL GENERA SOLICITUD PARA CONFORMACIÓN</a:t>
          </a:r>
          <a:endParaRPr lang="es-ES" dirty="0"/>
        </a:p>
      </dgm:t>
    </dgm:pt>
    <dgm:pt modelId="{ABD8D3A8-FE47-434C-B6A5-BEBF9BB01398}" type="parTrans" cxnId="{93EA465F-A41F-42E7-A722-9B508814C192}">
      <dgm:prSet/>
      <dgm:spPr/>
      <dgm:t>
        <a:bodyPr/>
        <a:lstStyle/>
        <a:p>
          <a:endParaRPr lang="es-ES"/>
        </a:p>
      </dgm:t>
    </dgm:pt>
    <dgm:pt modelId="{20C64F0E-2AAB-406C-88B6-3C291C7FCF7B}" type="sibTrans" cxnId="{93EA465F-A41F-42E7-A722-9B508814C192}">
      <dgm:prSet/>
      <dgm:spPr/>
      <dgm:t>
        <a:bodyPr/>
        <a:lstStyle/>
        <a:p>
          <a:endParaRPr lang="es-ES"/>
        </a:p>
      </dgm:t>
    </dgm:pt>
    <dgm:pt modelId="{FB4759C0-4B95-4C2B-AC51-B1FFF3F85924}">
      <dgm:prSet phldrT="[Texto]"/>
      <dgm:spPr/>
      <dgm:t>
        <a:bodyPr/>
        <a:lstStyle/>
        <a:p>
          <a:r>
            <a:rPr lang="es-ES" dirty="0" smtClean="0"/>
            <a:t>CAPACITACIÓN POR PARTE DE LA SGSG SOBRE LA RESOLUCIÓN A 013</a:t>
          </a:r>
          <a:endParaRPr lang="es-ES" dirty="0"/>
        </a:p>
      </dgm:t>
    </dgm:pt>
    <dgm:pt modelId="{8AE363CC-2930-4597-A9D1-7605F996A1C7}" type="parTrans" cxnId="{23120B9E-82A4-43A6-94A4-F8ABF3EC43E7}">
      <dgm:prSet/>
      <dgm:spPr/>
      <dgm:t>
        <a:bodyPr/>
        <a:lstStyle/>
        <a:p>
          <a:endParaRPr lang="es-ES"/>
        </a:p>
      </dgm:t>
    </dgm:pt>
    <dgm:pt modelId="{46664C8A-F447-42B8-AF45-B86A07146064}" type="sibTrans" cxnId="{23120B9E-82A4-43A6-94A4-F8ABF3EC43E7}">
      <dgm:prSet/>
      <dgm:spPr/>
      <dgm:t>
        <a:bodyPr/>
        <a:lstStyle/>
        <a:p>
          <a:endParaRPr lang="es-ES"/>
        </a:p>
      </dgm:t>
    </dgm:pt>
    <dgm:pt modelId="{7E500D7A-9CC4-436F-B144-49C3280F2757}">
      <dgm:prSet phldrT="[Texto]"/>
      <dgm:spPr/>
      <dgm:t>
        <a:bodyPr/>
        <a:lstStyle/>
        <a:p>
          <a:r>
            <a:rPr lang="es-ES" dirty="0" smtClean="0"/>
            <a:t>SE REALIZA UNA MARCHA EXPLORATORIA </a:t>
          </a:r>
        </a:p>
        <a:p>
          <a:r>
            <a:rPr lang="es-ES" dirty="0" smtClean="0"/>
            <a:t>( Identificando necesidades del sector)</a:t>
          </a:r>
          <a:endParaRPr lang="es-ES" dirty="0"/>
        </a:p>
      </dgm:t>
    </dgm:pt>
    <dgm:pt modelId="{8084ED05-8868-4405-9C0B-3685058D2CFB}" type="parTrans" cxnId="{79C4305C-CA2D-4C7D-86EE-FBECE887600B}">
      <dgm:prSet/>
      <dgm:spPr/>
      <dgm:t>
        <a:bodyPr/>
        <a:lstStyle/>
        <a:p>
          <a:endParaRPr lang="es-ES"/>
        </a:p>
      </dgm:t>
    </dgm:pt>
    <dgm:pt modelId="{3D0AFF16-A724-4D4E-9B1B-81E4C1BA774C}" type="sibTrans" cxnId="{79C4305C-CA2D-4C7D-86EE-FBECE887600B}">
      <dgm:prSet/>
      <dgm:spPr/>
      <dgm:t>
        <a:bodyPr/>
        <a:lstStyle/>
        <a:p>
          <a:endParaRPr lang="es-ES"/>
        </a:p>
      </dgm:t>
    </dgm:pt>
    <dgm:pt modelId="{ECA09C10-873C-4B98-B901-BB552696640B}">
      <dgm:prSet phldrT="[Texto]"/>
      <dgm:spPr/>
      <dgm:t>
        <a:bodyPr/>
        <a:lstStyle/>
        <a:p>
          <a:r>
            <a:rPr lang="es-ES" dirty="0" smtClean="0"/>
            <a:t>EN SESIÓN JUNTO A LA ORGANIZACIÓN BARRIAL,  LA AZ  DEL SECTOR Y SGSG, SE CONFORMA MEDIANTE ACTA EL COMITÉ DE SEGURIDAD </a:t>
          </a:r>
          <a:endParaRPr lang="es-ES" dirty="0"/>
        </a:p>
      </dgm:t>
    </dgm:pt>
    <dgm:pt modelId="{C0083402-A45A-4A37-9FE7-3006EDA49F45}" type="parTrans" cxnId="{BD947290-19E3-4AD5-B06F-2F62101B3C73}">
      <dgm:prSet/>
      <dgm:spPr/>
      <dgm:t>
        <a:bodyPr/>
        <a:lstStyle/>
        <a:p>
          <a:endParaRPr lang="es-ES"/>
        </a:p>
      </dgm:t>
    </dgm:pt>
    <dgm:pt modelId="{3F75A5EA-89EB-498D-8918-022583DD3E7C}" type="sibTrans" cxnId="{BD947290-19E3-4AD5-B06F-2F62101B3C73}">
      <dgm:prSet/>
      <dgm:spPr/>
      <dgm:t>
        <a:bodyPr/>
        <a:lstStyle/>
        <a:p>
          <a:endParaRPr lang="es-ES"/>
        </a:p>
      </dgm:t>
    </dgm:pt>
    <dgm:pt modelId="{6E72298A-C9A8-44CF-BCB7-5814C7D49252}" type="pres">
      <dgm:prSet presAssocID="{D8692658-DFF6-40EB-9D93-4580829C57A0}" presName="CompostProcess" presStyleCnt="0">
        <dgm:presLayoutVars>
          <dgm:dir/>
          <dgm:resizeHandles val="exact"/>
        </dgm:presLayoutVars>
      </dgm:prSet>
      <dgm:spPr/>
    </dgm:pt>
    <dgm:pt modelId="{5ED88FBD-E24A-4769-A357-80556F46636F}" type="pres">
      <dgm:prSet presAssocID="{D8692658-DFF6-40EB-9D93-4580829C57A0}" presName="arrow" presStyleLbl="bgShp" presStyleIdx="0" presStyleCnt="1" custScaleX="117647" custLinFactNeighborX="7034" custLinFactNeighborY="-628"/>
      <dgm:spPr/>
    </dgm:pt>
    <dgm:pt modelId="{E5F9DE2F-BA3C-4BA9-9FAE-BFD704AE407A}" type="pres">
      <dgm:prSet presAssocID="{D8692658-DFF6-40EB-9D93-4580829C57A0}" presName="linearProcess" presStyleCnt="0"/>
      <dgm:spPr/>
    </dgm:pt>
    <dgm:pt modelId="{70E3EC93-9599-48BA-BF69-B6BE3D30FF6F}" type="pres">
      <dgm:prSet presAssocID="{84759E77-7D7A-4D6F-B532-F755DF693EF0}" presName="textNode" presStyleLbl="node1" presStyleIdx="0" presStyleCnt="4">
        <dgm:presLayoutVars>
          <dgm:bulletEnabled val="1"/>
        </dgm:presLayoutVars>
      </dgm:prSet>
      <dgm:spPr/>
      <dgm:t>
        <a:bodyPr/>
        <a:lstStyle/>
        <a:p>
          <a:endParaRPr lang="es-ES"/>
        </a:p>
      </dgm:t>
    </dgm:pt>
    <dgm:pt modelId="{CD2C7081-6577-4E02-BE0F-CC315E7A1CF0}" type="pres">
      <dgm:prSet presAssocID="{20C64F0E-2AAB-406C-88B6-3C291C7FCF7B}" presName="sibTrans" presStyleCnt="0"/>
      <dgm:spPr/>
    </dgm:pt>
    <dgm:pt modelId="{E8B0D862-FD9E-436E-86EE-0C8E42B71E6B}" type="pres">
      <dgm:prSet presAssocID="{FB4759C0-4B95-4C2B-AC51-B1FFF3F85924}" presName="textNode" presStyleLbl="node1" presStyleIdx="1" presStyleCnt="4">
        <dgm:presLayoutVars>
          <dgm:bulletEnabled val="1"/>
        </dgm:presLayoutVars>
      </dgm:prSet>
      <dgm:spPr/>
      <dgm:t>
        <a:bodyPr/>
        <a:lstStyle/>
        <a:p>
          <a:endParaRPr lang="es-ES"/>
        </a:p>
      </dgm:t>
    </dgm:pt>
    <dgm:pt modelId="{AF79BCC5-AC98-4405-BB01-FBC50DBB358E}" type="pres">
      <dgm:prSet presAssocID="{46664C8A-F447-42B8-AF45-B86A07146064}" presName="sibTrans" presStyleCnt="0"/>
      <dgm:spPr/>
    </dgm:pt>
    <dgm:pt modelId="{2A267280-78D3-433A-8FB2-B64C432776EE}" type="pres">
      <dgm:prSet presAssocID="{7E500D7A-9CC4-436F-B144-49C3280F2757}" presName="textNode" presStyleLbl="node1" presStyleIdx="2" presStyleCnt="4">
        <dgm:presLayoutVars>
          <dgm:bulletEnabled val="1"/>
        </dgm:presLayoutVars>
      </dgm:prSet>
      <dgm:spPr/>
      <dgm:t>
        <a:bodyPr/>
        <a:lstStyle/>
        <a:p>
          <a:endParaRPr lang="es-ES"/>
        </a:p>
      </dgm:t>
    </dgm:pt>
    <dgm:pt modelId="{84E53EFC-23B6-4021-ACD5-B144C8F3BF9A}" type="pres">
      <dgm:prSet presAssocID="{3D0AFF16-A724-4D4E-9B1B-81E4C1BA774C}" presName="sibTrans" presStyleCnt="0"/>
      <dgm:spPr/>
    </dgm:pt>
    <dgm:pt modelId="{823C1161-68B4-4B49-B629-5C275D35E80A}" type="pres">
      <dgm:prSet presAssocID="{ECA09C10-873C-4B98-B901-BB552696640B}" presName="textNode" presStyleLbl="node1" presStyleIdx="3" presStyleCnt="4">
        <dgm:presLayoutVars>
          <dgm:bulletEnabled val="1"/>
        </dgm:presLayoutVars>
      </dgm:prSet>
      <dgm:spPr/>
      <dgm:t>
        <a:bodyPr/>
        <a:lstStyle/>
        <a:p>
          <a:endParaRPr lang="es-ES"/>
        </a:p>
      </dgm:t>
    </dgm:pt>
  </dgm:ptLst>
  <dgm:cxnLst>
    <dgm:cxn modelId="{79ACEF4B-87B5-4CF6-86B7-728D1C4E5B9E}" type="presOf" srcId="{D8692658-DFF6-40EB-9D93-4580829C57A0}" destId="{6E72298A-C9A8-44CF-BCB7-5814C7D49252}" srcOrd="0" destOrd="0" presId="urn:microsoft.com/office/officeart/2005/8/layout/hProcess9"/>
    <dgm:cxn modelId="{606C4CF0-E34E-4F8C-A34D-96796D8C1287}" type="presOf" srcId="{ECA09C10-873C-4B98-B901-BB552696640B}" destId="{823C1161-68B4-4B49-B629-5C275D35E80A}" srcOrd="0" destOrd="0" presId="urn:microsoft.com/office/officeart/2005/8/layout/hProcess9"/>
    <dgm:cxn modelId="{23120B9E-82A4-43A6-94A4-F8ABF3EC43E7}" srcId="{D8692658-DFF6-40EB-9D93-4580829C57A0}" destId="{FB4759C0-4B95-4C2B-AC51-B1FFF3F85924}" srcOrd="1" destOrd="0" parTransId="{8AE363CC-2930-4597-A9D1-7605F996A1C7}" sibTransId="{46664C8A-F447-42B8-AF45-B86A07146064}"/>
    <dgm:cxn modelId="{93EA465F-A41F-42E7-A722-9B508814C192}" srcId="{D8692658-DFF6-40EB-9D93-4580829C57A0}" destId="{84759E77-7D7A-4D6F-B532-F755DF693EF0}" srcOrd="0" destOrd="0" parTransId="{ABD8D3A8-FE47-434C-B6A5-BEBF9BB01398}" sibTransId="{20C64F0E-2AAB-406C-88B6-3C291C7FCF7B}"/>
    <dgm:cxn modelId="{C1C6A9CD-EDD4-427B-A4D8-BA34745FB7E9}" type="presOf" srcId="{FB4759C0-4B95-4C2B-AC51-B1FFF3F85924}" destId="{E8B0D862-FD9E-436E-86EE-0C8E42B71E6B}" srcOrd="0" destOrd="0" presId="urn:microsoft.com/office/officeart/2005/8/layout/hProcess9"/>
    <dgm:cxn modelId="{56ED12B8-38FC-46B4-AEDC-A18ACEC3059D}" type="presOf" srcId="{84759E77-7D7A-4D6F-B532-F755DF693EF0}" destId="{70E3EC93-9599-48BA-BF69-B6BE3D30FF6F}" srcOrd="0" destOrd="0" presId="urn:microsoft.com/office/officeart/2005/8/layout/hProcess9"/>
    <dgm:cxn modelId="{79C4305C-CA2D-4C7D-86EE-FBECE887600B}" srcId="{D8692658-DFF6-40EB-9D93-4580829C57A0}" destId="{7E500D7A-9CC4-436F-B144-49C3280F2757}" srcOrd="2" destOrd="0" parTransId="{8084ED05-8868-4405-9C0B-3685058D2CFB}" sibTransId="{3D0AFF16-A724-4D4E-9B1B-81E4C1BA774C}"/>
    <dgm:cxn modelId="{BD947290-19E3-4AD5-B06F-2F62101B3C73}" srcId="{D8692658-DFF6-40EB-9D93-4580829C57A0}" destId="{ECA09C10-873C-4B98-B901-BB552696640B}" srcOrd="3" destOrd="0" parTransId="{C0083402-A45A-4A37-9FE7-3006EDA49F45}" sibTransId="{3F75A5EA-89EB-498D-8918-022583DD3E7C}"/>
    <dgm:cxn modelId="{5522D615-D824-492B-8017-DD6802B65636}" type="presOf" srcId="{7E500D7A-9CC4-436F-B144-49C3280F2757}" destId="{2A267280-78D3-433A-8FB2-B64C432776EE}" srcOrd="0" destOrd="0" presId="urn:microsoft.com/office/officeart/2005/8/layout/hProcess9"/>
    <dgm:cxn modelId="{00929E1B-9331-463F-BEEC-E1F6DA404F08}" type="presParOf" srcId="{6E72298A-C9A8-44CF-BCB7-5814C7D49252}" destId="{5ED88FBD-E24A-4769-A357-80556F46636F}" srcOrd="0" destOrd="0" presId="urn:microsoft.com/office/officeart/2005/8/layout/hProcess9"/>
    <dgm:cxn modelId="{F6B94844-DDD2-42D1-AB05-A01E6081E982}" type="presParOf" srcId="{6E72298A-C9A8-44CF-BCB7-5814C7D49252}" destId="{E5F9DE2F-BA3C-4BA9-9FAE-BFD704AE407A}" srcOrd="1" destOrd="0" presId="urn:microsoft.com/office/officeart/2005/8/layout/hProcess9"/>
    <dgm:cxn modelId="{760E3B71-DE9A-40EC-BB38-65E1785F2254}" type="presParOf" srcId="{E5F9DE2F-BA3C-4BA9-9FAE-BFD704AE407A}" destId="{70E3EC93-9599-48BA-BF69-B6BE3D30FF6F}" srcOrd="0" destOrd="0" presId="urn:microsoft.com/office/officeart/2005/8/layout/hProcess9"/>
    <dgm:cxn modelId="{49349959-26FC-418D-AED6-F1B16CFDA083}" type="presParOf" srcId="{E5F9DE2F-BA3C-4BA9-9FAE-BFD704AE407A}" destId="{CD2C7081-6577-4E02-BE0F-CC315E7A1CF0}" srcOrd="1" destOrd="0" presId="urn:microsoft.com/office/officeart/2005/8/layout/hProcess9"/>
    <dgm:cxn modelId="{07456D67-BE5E-483E-A031-40BC385CF20E}" type="presParOf" srcId="{E5F9DE2F-BA3C-4BA9-9FAE-BFD704AE407A}" destId="{E8B0D862-FD9E-436E-86EE-0C8E42B71E6B}" srcOrd="2" destOrd="0" presId="urn:microsoft.com/office/officeart/2005/8/layout/hProcess9"/>
    <dgm:cxn modelId="{9D57EA58-2688-4D3E-BDCA-22DA6D47929C}" type="presParOf" srcId="{E5F9DE2F-BA3C-4BA9-9FAE-BFD704AE407A}" destId="{AF79BCC5-AC98-4405-BB01-FBC50DBB358E}" srcOrd="3" destOrd="0" presId="urn:microsoft.com/office/officeart/2005/8/layout/hProcess9"/>
    <dgm:cxn modelId="{B1D74EA8-0711-49E5-A804-86A0239D5139}" type="presParOf" srcId="{E5F9DE2F-BA3C-4BA9-9FAE-BFD704AE407A}" destId="{2A267280-78D3-433A-8FB2-B64C432776EE}" srcOrd="4" destOrd="0" presId="urn:microsoft.com/office/officeart/2005/8/layout/hProcess9"/>
    <dgm:cxn modelId="{34AEA4DC-2B4D-42C8-AE45-573DF4A432A4}" type="presParOf" srcId="{E5F9DE2F-BA3C-4BA9-9FAE-BFD704AE407A}" destId="{84E53EFC-23B6-4021-ACD5-B144C8F3BF9A}" srcOrd="5" destOrd="0" presId="urn:microsoft.com/office/officeart/2005/8/layout/hProcess9"/>
    <dgm:cxn modelId="{6F1C9530-DCB1-4005-9CBF-0F25D8B65601}" type="presParOf" srcId="{E5F9DE2F-BA3C-4BA9-9FAE-BFD704AE407A}" destId="{823C1161-68B4-4B49-B629-5C275D35E80A}" srcOrd="6"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88FBD-E24A-4769-A357-80556F46636F}">
      <dsp:nvSpPr>
        <dsp:cNvPr id="0" name=""/>
        <dsp:cNvSpPr/>
      </dsp:nvSpPr>
      <dsp:spPr>
        <a:xfrm>
          <a:off x="4" y="0"/>
          <a:ext cx="9182842"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0E3EC93-9599-48BA-BF69-B6BE3D30FF6F}">
      <dsp:nvSpPr>
        <dsp:cNvPr id="0" name=""/>
        <dsp:cNvSpPr/>
      </dsp:nvSpPr>
      <dsp:spPr>
        <a:xfrm>
          <a:off x="4595" y="1625600"/>
          <a:ext cx="2210519"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t>ORGANIZACIÓN BARRIAL GENERA SOLICITUD PARA CONFORMACIÓN</a:t>
          </a:r>
          <a:endParaRPr lang="es-ES" sz="1600" kern="1200" dirty="0"/>
        </a:p>
      </dsp:txBody>
      <dsp:txXfrm>
        <a:off x="110402" y="1731407"/>
        <a:ext cx="1998905" cy="1955852"/>
      </dsp:txXfrm>
    </dsp:sp>
    <dsp:sp modelId="{E8B0D862-FD9E-436E-86EE-0C8E42B71E6B}">
      <dsp:nvSpPr>
        <dsp:cNvPr id="0" name=""/>
        <dsp:cNvSpPr/>
      </dsp:nvSpPr>
      <dsp:spPr>
        <a:xfrm>
          <a:off x="2325641" y="1625600"/>
          <a:ext cx="2210519"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t>CAPACITACIÓN POR PARTE DE LA SGSG SOBRE LA RESOLUCIÓN A 013</a:t>
          </a:r>
          <a:endParaRPr lang="es-ES" sz="1600" kern="1200" dirty="0"/>
        </a:p>
      </dsp:txBody>
      <dsp:txXfrm>
        <a:off x="2431448" y="1731407"/>
        <a:ext cx="1998905" cy="1955852"/>
      </dsp:txXfrm>
    </dsp:sp>
    <dsp:sp modelId="{2A267280-78D3-433A-8FB2-B64C432776EE}">
      <dsp:nvSpPr>
        <dsp:cNvPr id="0" name=""/>
        <dsp:cNvSpPr/>
      </dsp:nvSpPr>
      <dsp:spPr>
        <a:xfrm>
          <a:off x="4646686" y="1625600"/>
          <a:ext cx="2210519"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t>SE REALIZA UNA MARCHA EXPLORATORIA </a:t>
          </a:r>
        </a:p>
        <a:p>
          <a:pPr lvl="0" algn="ctr" defTabSz="711200">
            <a:lnSpc>
              <a:spcPct val="90000"/>
            </a:lnSpc>
            <a:spcBef>
              <a:spcPct val="0"/>
            </a:spcBef>
            <a:spcAft>
              <a:spcPct val="35000"/>
            </a:spcAft>
          </a:pPr>
          <a:r>
            <a:rPr lang="es-ES" sz="1600" kern="1200" dirty="0" smtClean="0"/>
            <a:t>( Identificando necesidades del sector)</a:t>
          </a:r>
          <a:endParaRPr lang="es-ES" sz="1600" kern="1200" dirty="0"/>
        </a:p>
      </dsp:txBody>
      <dsp:txXfrm>
        <a:off x="4752493" y="1731407"/>
        <a:ext cx="1998905" cy="1955852"/>
      </dsp:txXfrm>
    </dsp:sp>
    <dsp:sp modelId="{823C1161-68B4-4B49-B629-5C275D35E80A}">
      <dsp:nvSpPr>
        <dsp:cNvPr id="0" name=""/>
        <dsp:cNvSpPr/>
      </dsp:nvSpPr>
      <dsp:spPr>
        <a:xfrm>
          <a:off x="6967731" y="1625600"/>
          <a:ext cx="2210519"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kern="1200" dirty="0" smtClean="0"/>
            <a:t>EN SESIÓN JUNTO A LA ORGANIZACIÓN BARRIAL,  LA AZ  DEL SECTOR Y SGSG, SE CONFORMA MEDIANTE ACTA EL COMITÉ DE SEGURIDAD </a:t>
          </a:r>
          <a:endParaRPr lang="es-ES" sz="1600" kern="1200" dirty="0"/>
        </a:p>
      </dsp:txBody>
      <dsp:txXfrm>
        <a:off x="7073538" y="1731407"/>
        <a:ext cx="1998905" cy="195585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3E2D04D9-F22B-4E1D-B796-BF3BA3A48701}" type="datetimeFigureOut">
              <a:rPr lang="es-ES" smtClean="0"/>
              <a:t>05/04/2022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CE1A846-47B7-4FD7-8DEE-08829870C446}" type="slidenum">
              <a:rPr lang="es-ES" smtClean="0"/>
              <a:t>‹Nº›</a:t>
            </a:fld>
            <a:endParaRPr lang="es-ES"/>
          </a:p>
        </p:txBody>
      </p:sp>
    </p:spTree>
    <p:extLst>
      <p:ext uri="{BB962C8B-B14F-4D97-AF65-F5344CB8AC3E}">
        <p14:creationId xmlns:p14="http://schemas.microsoft.com/office/powerpoint/2010/main" val="156934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E2D04D9-F22B-4E1D-B796-BF3BA3A48701}" type="datetimeFigureOut">
              <a:rPr lang="es-ES" smtClean="0"/>
              <a:t>05/04/2022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CE1A846-47B7-4FD7-8DEE-08829870C446}" type="slidenum">
              <a:rPr lang="es-ES" smtClean="0"/>
              <a:t>‹Nº›</a:t>
            </a:fld>
            <a:endParaRPr lang="es-ES"/>
          </a:p>
        </p:txBody>
      </p:sp>
    </p:spTree>
    <p:extLst>
      <p:ext uri="{BB962C8B-B14F-4D97-AF65-F5344CB8AC3E}">
        <p14:creationId xmlns:p14="http://schemas.microsoft.com/office/powerpoint/2010/main" val="1562995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E2D04D9-F22B-4E1D-B796-BF3BA3A48701}" type="datetimeFigureOut">
              <a:rPr lang="es-ES" smtClean="0"/>
              <a:t>05/04/2022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CE1A846-47B7-4FD7-8DEE-08829870C446}" type="slidenum">
              <a:rPr lang="es-ES" smtClean="0"/>
              <a:t>‹Nº›</a:t>
            </a:fld>
            <a:endParaRPr lang="es-ES"/>
          </a:p>
        </p:txBody>
      </p:sp>
    </p:spTree>
    <p:extLst>
      <p:ext uri="{BB962C8B-B14F-4D97-AF65-F5344CB8AC3E}">
        <p14:creationId xmlns:p14="http://schemas.microsoft.com/office/powerpoint/2010/main" val="766912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3E2D04D9-F22B-4E1D-B796-BF3BA3A48701}" type="datetimeFigureOut">
              <a:rPr lang="es-ES" smtClean="0"/>
              <a:t>05/04/2022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CE1A846-47B7-4FD7-8DEE-08829870C446}" type="slidenum">
              <a:rPr lang="es-ES" smtClean="0"/>
              <a:t>‹Nº›</a:t>
            </a:fld>
            <a:endParaRPr lang="es-ES"/>
          </a:p>
        </p:txBody>
      </p:sp>
    </p:spTree>
    <p:extLst>
      <p:ext uri="{BB962C8B-B14F-4D97-AF65-F5344CB8AC3E}">
        <p14:creationId xmlns:p14="http://schemas.microsoft.com/office/powerpoint/2010/main" val="1604166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3E2D04D9-F22B-4E1D-B796-BF3BA3A48701}" type="datetimeFigureOut">
              <a:rPr lang="es-ES" smtClean="0"/>
              <a:t>05/04/2022</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CE1A846-47B7-4FD7-8DEE-08829870C446}" type="slidenum">
              <a:rPr lang="es-ES" smtClean="0"/>
              <a:t>‹Nº›</a:t>
            </a:fld>
            <a:endParaRPr lang="es-ES"/>
          </a:p>
        </p:txBody>
      </p:sp>
    </p:spTree>
    <p:extLst>
      <p:ext uri="{BB962C8B-B14F-4D97-AF65-F5344CB8AC3E}">
        <p14:creationId xmlns:p14="http://schemas.microsoft.com/office/powerpoint/2010/main" val="3503407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3E2D04D9-F22B-4E1D-B796-BF3BA3A48701}" type="datetimeFigureOut">
              <a:rPr lang="es-ES" smtClean="0"/>
              <a:t>05/04/2022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CE1A846-47B7-4FD7-8DEE-08829870C446}" type="slidenum">
              <a:rPr lang="es-ES" smtClean="0"/>
              <a:t>‹Nº›</a:t>
            </a:fld>
            <a:endParaRPr lang="es-ES"/>
          </a:p>
        </p:txBody>
      </p:sp>
    </p:spTree>
    <p:extLst>
      <p:ext uri="{BB962C8B-B14F-4D97-AF65-F5344CB8AC3E}">
        <p14:creationId xmlns:p14="http://schemas.microsoft.com/office/powerpoint/2010/main" val="2964223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3E2D04D9-F22B-4E1D-B796-BF3BA3A48701}" type="datetimeFigureOut">
              <a:rPr lang="es-ES" smtClean="0"/>
              <a:t>05/04/2022</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CCE1A846-47B7-4FD7-8DEE-08829870C446}" type="slidenum">
              <a:rPr lang="es-ES" smtClean="0"/>
              <a:t>‹Nº›</a:t>
            </a:fld>
            <a:endParaRPr lang="es-ES"/>
          </a:p>
        </p:txBody>
      </p:sp>
    </p:spTree>
    <p:extLst>
      <p:ext uri="{BB962C8B-B14F-4D97-AF65-F5344CB8AC3E}">
        <p14:creationId xmlns:p14="http://schemas.microsoft.com/office/powerpoint/2010/main" val="3918884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3E2D04D9-F22B-4E1D-B796-BF3BA3A48701}" type="datetimeFigureOut">
              <a:rPr lang="es-ES" smtClean="0"/>
              <a:t>05/04/2022</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CCE1A846-47B7-4FD7-8DEE-08829870C446}" type="slidenum">
              <a:rPr lang="es-ES" smtClean="0"/>
              <a:t>‹Nº›</a:t>
            </a:fld>
            <a:endParaRPr lang="es-ES"/>
          </a:p>
        </p:txBody>
      </p:sp>
    </p:spTree>
    <p:extLst>
      <p:ext uri="{BB962C8B-B14F-4D97-AF65-F5344CB8AC3E}">
        <p14:creationId xmlns:p14="http://schemas.microsoft.com/office/powerpoint/2010/main" val="3745750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E2D04D9-F22B-4E1D-B796-BF3BA3A48701}" type="datetimeFigureOut">
              <a:rPr lang="es-ES" smtClean="0"/>
              <a:t>05/04/2022</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CCE1A846-47B7-4FD7-8DEE-08829870C446}" type="slidenum">
              <a:rPr lang="es-ES" smtClean="0"/>
              <a:t>‹Nº›</a:t>
            </a:fld>
            <a:endParaRPr lang="es-ES"/>
          </a:p>
        </p:txBody>
      </p:sp>
    </p:spTree>
    <p:extLst>
      <p:ext uri="{BB962C8B-B14F-4D97-AF65-F5344CB8AC3E}">
        <p14:creationId xmlns:p14="http://schemas.microsoft.com/office/powerpoint/2010/main" val="864419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E2D04D9-F22B-4E1D-B796-BF3BA3A48701}" type="datetimeFigureOut">
              <a:rPr lang="es-ES" smtClean="0"/>
              <a:t>05/04/2022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CE1A846-47B7-4FD7-8DEE-08829870C446}" type="slidenum">
              <a:rPr lang="es-ES" smtClean="0"/>
              <a:t>‹Nº›</a:t>
            </a:fld>
            <a:endParaRPr lang="es-ES"/>
          </a:p>
        </p:txBody>
      </p:sp>
    </p:spTree>
    <p:extLst>
      <p:ext uri="{BB962C8B-B14F-4D97-AF65-F5344CB8AC3E}">
        <p14:creationId xmlns:p14="http://schemas.microsoft.com/office/powerpoint/2010/main" val="2498987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3E2D04D9-F22B-4E1D-B796-BF3BA3A48701}" type="datetimeFigureOut">
              <a:rPr lang="es-ES" smtClean="0"/>
              <a:t>05/04/2022</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CE1A846-47B7-4FD7-8DEE-08829870C446}" type="slidenum">
              <a:rPr lang="es-ES" smtClean="0"/>
              <a:t>‹Nº›</a:t>
            </a:fld>
            <a:endParaRPr lang="es-ES"/>
          </a:p>
        </p:txBody>
      </p:sp>
    </p:spTree>
    <p:extLst>
      <p:ext uri="{BB962C8B-B14F-4D97-AF65-F5344CB8AC3E}">
        <p14:creationId xmlns:p14="http://schemas.microsoft.com/office/powerpoint/2010/main" val="778590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D04D9-F22B-4E1D-B796-BF3BA3A48701}" type="datetimeFigureOut">
              <a:rPr lang="es-ES" smtClean="0"/>
              <a:t>05/04/2022</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E1A846-47B7-4FD7-8DEE-08829870C446}" type="slidenum">
              <a:rPr lang="es-ES" smtClean="0"/>
              <a:t>‹Nº›</a:t>
            </a:fld>
            <a:endParaRPr lang="es-ES"/>
          </a:p>
        </p:txBody>
      </p:sp>
    </p:spTree>
    <p:extLst>
      <p:ext uri="{BB962C8B-B14F-4D97-AF65-F5344CB8AC3E}">
        <p14:creationId xmlns:p14="http://schemas.microsoft.com/office/powerpoint/2010/main" val="2366193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emf"/><Relationship Id="rId7" Type="http://schemas.openxmlformats.org/officeDocument/2006/relationships/diagramColors" Target="../diagrams/colors1.xml"/><Relationship Id="rId2" Type="http://schemas.openxmlformats.org/officeDocument/2006/relationships/image" Target="../media/image3.emf"/><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467555" y="1989666"/>
            <a:ext cx="9256889" cy="2878667"/>
          </a:xfrm>
          <a:prstGeom prst="rect">
            <a:avLst/>
          </a:prstGeom>
        </p:spPr>
      </p:pic>
    </p:spTree>
    <p:extLst>
      <p:ext uri="{BB962C8B-B14F-4D97-AF65-F5344CB8AC3E}">
        <p14:creationId xmlns:p14="http://schemas.microsoft.com/office/powerpoint/2010/main" val="438963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820214" y="2181895"/>
            <a:ext cx="8551572" cy="2494210"/>
          </a:xfrm>
          <a:prstGeom prst="rect">
            <a:avLst/>
          </a:prstGeom>
        </p:spPr>
      </p:pic>
    </p:spTree>
    <p:extLst>
      <p:ext uri="{BB962C8B-B14F-4D97-AF65-F5344CB8AC3E}">
        <p14:creationId xmlns:p14="http://schemas.microsoft.com/office/powerpoint/2010/main" val="1673680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0" y="6615410"/>
            <a:ext cx="6091707" cy="242590"/>
          </a:xfrm>
          <a:prstGeom prst="rect">
            <a:avLst/>
          </a:prstGeom>
        </p:spPr>
      </p:pic>
      <p:pic>
        <p:nvPicPr>
          <p:cNvPr id="5" name="Imagen 4"/>
          <p:cNvPicPr>
            <a:picLocks noChangeAspect="1"/>
          </p:cNvPicPr>
          <p:nvPr/>
        </p:nvPicPr>
        <p:blipFill>
          <a:blip r:embed="rId3"/>
          <a:stretch>
            <a:fillRect/>
          </a:stretch>
        </p:blipFill>
        <p:spPr>
          <a:xfrm>
            <a:off x="10036387" y="6104289"/>
            <a:ext cx="1929040" cy="562637"/>
          </a:xfrm>
          <a:prstGeom prst="rect">
            <a:avLst/>
          </a:prstGeom>
        </p:spPr>
      </p:pic>
      <p:sp>
        <p:nvSpPr>
          <p:cNvPr id="6" name="Rectángulo 5"/>
          <p:cNvSpPr/>
          <p:nvPr/>
        </p:nvSpPr>
        <p:spPr>
          <a:xfrm>
            <a:off x="328411" y="1236854"/>
            <a:ext cx="11526591" cy="1446550"/>
          </a:xfrm>
          <a:prstGeom prst="rect">
            <a:avLst/>
          </a:prstGeom>
        </p:spPr>
        <p:txBody>
          <a:bodyPr wrap="square">
            <a:spAutoFit/>
          </a:bodyPr>
          <a:lstStyle/>
          <a:p>
            <a:pPr algn="ctr"/>
            <a:r>
              <a:rPr lang="es-EC" sz="4400" b="1" spc="-5" dirty="0" smtClean="0">
                <a:solidFill>
                  <a:srgbClr val="312782"/>
                </a:solidFill>
                <a:latin typeface="Montserrat Black"/>
              </a:rPr>
              <a:t>Comités de Seguridad y Convivencia Ciudadana</a:t>
            </a:r>
          </a:p>
        </p:txBody>
      </p:sp>
      <p:sp>
        <p:nvSpPr>
          <p:cNvPr id="7" name="CuadroTexto 6"/>
          <p:cNvSpPr txBox="1"/>
          <p:nvPr/>
        </p:nvSpPr>
        <p:spPr>
          <a:xfrm>
            <a:off x="1081458" y="3587737"/>
            <a:ext cx="10580914" cy="707886"/>
          </a:xfrm>
          <a:prstGeom prst="rect">
            <a:avLst/>
          </a:prstGeom>
          <a:noFill/>
        </p:spPr>
        <p:txBody>
          <a:bodyPr wrap="square" rtlCol="0">
            <a:spAutoFit/>
          </a:bodyPr>
          <a:lstStyle/>
          <a:p>
            <a:r>
              <a:rPr lang="es-EC" sz="4000" b="1" spc="-5" dirty="0" smtClean="0">
                <a:solidFill>
                  <a:srgbClr val="FF0000"/>
                </a:solidFill>
                <a:latin typeface="Montserrat Black"/>
              </a:rPr>
              <a:t>DISTRITO  METROPOLITANO  DE  QUITO</a:t>
            </a:r>
            <a:endParaRPr lang="es-ES" sz="4000" b="1" dirty="0">
              <a:solidFill>
                <a:srgbClr val="FF0000"/>
              </a:solidFill>
            </a:endParaRPr>
          </a:p>
        </p:txBody>
      </p:sp>
    </p:spTree>
    <p:extLst>
      <p:ext uri="{BB962C8B-B14F-4D97-AF65-F5344CB8AC3E}">
        <p14:creationId xmlns:p14="http://schemas.microsoft.com/office/powerpoint/2010/main" val="946127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0" y="6615410"/>
            <a:ext cx="6091707" cy="242590"/>
          </a:xfrm>
          <a:prstGeom prst="rect">
            <a:avLst/>
          </a:prstGeom>
        </p:spPr>
      </p:pic>
      <p:pic>
        <p:nvPicPr>
          <p:cNvPr id="5" name="Imagen 4"/>
          <p:cNvPicPr>
            <a:picLocks noChangeAspect="1"/>
          </p:cNvPicPr>
          <p:nvPr/>
        </p:nvPicPr>
        <p:blipFill>
          <a:blip r:embed="rId3"/>
          <a:stretch>
            <a:fillRect/>
          </a:stretch>
        </p:blipFill>
        <p:spPr>
          <a:xfrm>
            <a:off x="10036387" y="6104289"/>
            <a:ext cx="1929040" cy="562637"/>
          </a:xfrm>
          <a:prstGeom prst="rect">
            <a:avLst/>
          </a:prstGeom>
        </p:spPr>
      </p:pic>
      <p:sp>
        <p:nvSpPr>
          <p:cNvPr id="7" name="CuadroTexto 6"/>
          <p:cNvSpPr txBox="1"/>
          <p:nvPr/>
        </p:nvSpPr>
        <p:spPr>
          <a:xfrm>
            <a:off x="3251086" y="259824"/>
            <a:ext cx="5267459" cy="707886"/>
          </a:xfrm>
          <a:prstGeom prst="rect">
            <a:avLst/>
          </a:prstGeom>
          <a:noFill/>
        </p:spPr>
        <p:txBody>
          <a:bodyPr wrap="square" rtlCol="0">
            <a:spAutoFit/>
          </a:bodyPr>
          <a:lstStyle/>
          <a:p>
            <a:pPr algn="ctr"/>
            <a:r>
              <a:rPr lang="es-EC" sz="4000" b="1" u="sng" dirty="0" smtClean="0">
                <a:solidFill>
                  <a:schemeClr val="accent5">
                    <a:lumMod val="50000"/>
                  </a:schemeClr>
                </a:solidFill>
              </a:rPr>
              <a:t>Normativa </a:t>
            </a:r>
            <a:r>
              <a:rPr lang="es-EC" sz="4000" b="1" u="sng" dirty="0">
                <a:solidFill>
                  <a:schemeClr val="accent5">
                    <a:lumMod val="50000"/>
                  </a:schemeClr>
                </a:solidFill>
              </a:rPr>
              <a:t>L</a:t>
            </a:r>
            <a:r>
              <a:rPr lang="es-EC" sz="4000" b="1" u="sng" dirty="0" smtClean="0">
                <a:solidFill>
                  <a:schemeClr val="accent5">
                    <a:lumMod val="50000"/>
                  </a:schemeClr>
                </a:solidFill>
              </a:rPr>
              <a:t>egal</a:t>
            </a:r>
            <a:endParaRPr lang="es-ES" sz="4000" b="1" u="sng" dirty="0">
              <a:solidFill>
                <a:schemeClr val="accent5">
                  <a:lumMod val="50000"/>
                </a:schemeClr>
              </a:solidFill>
            </a:endParaRPr>
          </a:p>
        </p:txBody>
      </p:sp>
      <p:sp>
        <p:nvSpPr>
          <p:cNvPr id="2" name="CuadroTexto 1"/>
          <p:cNvSpPr txBox="1"/>
          <p:nvPr/>
        </p:nvSpPr>
        <p:spPr>
          <a:xfrm>
            <a:off x="1214845" y="735062"/>
            <a:ext cx="9339943" cy="6001643"/>
          </a:xfrm>
          <a:prstGeom prst="rect">
            <a:avLst/>
          </a:prstGeom>
          <a:noFill/>
        </p:spPr>
        <p:txBody>
          <a:bodyPr wrap="square" rtlCol="0">
            <a:spAutoFit/>
          </a:bodyPr>
          <a:lstStyle/>
          <a:p>
            <a:endParaRPr lang="es-EC" sz="1400" b="1" dirty="0" smtClean="0"/>
          </a:p>
          <a:p>
            <a:r>
              <a:rPr lang="es-EC" sz="1400" b="1" dirty="0" smtClean="0"/>
              <a:t>RESOLUCIÓN A013.-</a:t>
            </a:r>
          </a:p>
          <a:p>
            <a:pPr algn="just"/>
            <a:r>
              <a:rPr lang="es-ES" sz="1400" b="1" dirty="0" smtClean="0"/>
              <a:t>Art II  (14)</a:t>
            </a:r>
            <a:r>
              <a:rPr lang="es-ES" sz="1400" dirty="0" smtClean="0"/>
              <a:t>.- Definición:  Los </a:t>
            </a:r>
            <a:r>
              <a:rPr lang="es-ES" sz="1400" dirty="0"/>
              <a:t>Comités de Seguridad y Convivencia Ciudadana son organizaciones conformadas por ciudadanos de barrios urbanos o rurales que comparten territorio y una realidad social común; y, que propenden el trabajo en conjunto con instituciones públicas vinculadas al sector seguridad, con la finalidad de contribuir al mejoramiento de las condiciones de seguridad integral de su barrio constituyéndose así en un espacio de participación ciudadana, de acción comunitaria y convivencia pacífica</a:t>
            </a:r>
            <a:r>
              <a:rPr lang="es-ES" sz="1400" dirty="0" smtClean="0"/>
              <a:t>.</a:t>
            </a:r>
          </a:p>
          <a:p>
            <a:pPr algn="just"/>
            <a:endParaRPr lang="es-ES" sz="1400" b="1" dirty="0"/>
          </a:p>
          <a:p>
            <a:pPr algn="just"/>
            <a:r>
              <a:rPr lang="es-ES" sz="1400" b="1" dirty="0"/>
              <a:t>Art II  (15)</a:t>
            </a:r>
            <a:r>
              <a:rPr lang="es-ES" sz="1400" dirty="0"/>
              <a:t>.- Conformación: Se conformarán por ciudadanos y ciudadanas de todos los sectores urbanos y rurales del Distrito Metropolitano de Quito, por iniciativa propia.</a:t>
            </a:r>
          </a:p>
          <a:p>
            <a:pPr algn="just"/>
            <a:r>
              <a:rPr lang="es-ES" sz="1400" dirty="0"/>
              <a:t>Están conformados por siete integrantes: presidente, vicepresidente, secretaria/o y 4 vocales: Seguridad Barrial, Gestión de Riesgos, Seguridad vial y Gestión Comunitaria.</a:t>
            </a:r>
          </a:p>
          <a:p>
            <a:pPr algn="just"/>
            <a:endParaRPr lang="es-EC" sz="1400" dirty="0"/>
          </a:p>
          <a:p>
            <a:pPr algn="just"/>
            <a:r>
              <a:rPr lang="es-EC" sz="1400" b="1" dirty="0"/>
              <a:t>Art II (18).- </a:t>
            </a:r>
            <a:r>
              <a:rPr lang="es-EC" sz="1400" dirty="0"/>
              <a:t>Periodo de duración de los Miembros del Comité.-  Duraran en sus funciones 2 años, pudiendo ser reelegidos por una sola vez por un periodo igual.</a:t>
            </a:r>
          </a:p>
          <a:p>
            <a:pPr algn="just"/>
            <a:endParaRPr lang="es-EC" sz="1400" dirty="0"/>
          </a:p>
          <a:p>
            <a:pPr algn="just"/>
            <a:r>
              <a:rPr lang="es-EC" sz="1400" b="1" dirty="0"/>
              <a:t>Art II (19).- </a:t>
            </a:r>
            <a:r>
              <a:rPr lang="es-EC" sz="1400" dirty="0"/>
              <a:t>De los requisitos:</a:t>
            </a:r>
          </a:p>
          <a:p>
            <a:pPr algn="just"/>
            <a:r>
              <a:rPr lang="es-EC" sz="1400" dirty="0"/>
              <a:t>	1.- El representante del barrio convocara a una Asamblea General, y el quorum para validez legal, será mayoría simple, mitad mas uno de sus miembros, en la cual se procederá a la elección de 7 miembros. En acta constaran los nombres y apellidos, cedula de identidad y numero telefónico.</a:t>
            </a:r>
          </a:p>
          <a:p>
            <a:pPr algn="just"/>
            <a:r>
              <a:rPr lang="es-EC" sz="1400" dirty="0"/>
              <a:t>	2.- Solicitud suscrita por el Presidente electo dirigida a la Administradora Zonal, para el respectivo registro</a:t>
            </a:r>
          </a:p>
          <a:p>
            <a:pPr algn="just"/>
            <a:endParaRPr lang="es-EC" sz="1400" dirty="0"/>
          </a:p>
          <a:p>
            <a:pPr algn="just"/>
            <a:r>
              <a:rPr lang="es-EC" sz="1400" b="1" dirty="0"/>
              <a:t>Art II (21).- </a:t>
            </a:r>
            <a:r>
              <a:rPr lang="es-EC" sz="1400" dirty="0"/>
              <a:t>Deberes y Atribuciones: </a:t>
            </a:r>
          </a:p>
          <a:p>
            <a:pPr algn="just"/>
            <a:r>
              <a:rPr lang="es-EC" sz="1400" dirty="0"/>
              <a:t>	1.- Presentar a las Jefaturas de Seguridad de cada Administración Zonal, propuestas  	de actividades que se sujeten a las políticas de prevención del Municipio de Quito.</a:t>
            </a:r>
          </a:p>
          <a:p>
            <a:endParaRPr lang="es-EC" sz="1600" b="1" dirty="0" smtClean="0"/>
          </a:p>
          <a:p>
            <a:endParaRPr lang="es-ES" b="1" dirty="0"/>
          </a:p>
        </p:txBody>
      </p:sp>
    </p:spTree>
    <p:extLst>
      <p:ext uri="{BB962C8B-B14F-4D97-AF65-F5344CB8AC3E}">
        <p14:creationId xmlns:p14="http://schemas.microsoft.com/office/powerpoint/2010/main" val="3846667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0" y="6615410"/>
            <a:ext cx="6091707" cy="242590"/>
          </a:xfrm>
          <a:prstGeom prst="rect">
            <a:avLst/>
          </a:prstGeom>
        </p:spPr>
      </p:pic>
      <p:pic>
        <p:nvPicPr>
          <p:cNvPr id="5" name="Imagen 4"/>
          <p:cNvPicPr>
            <a:picLocks noChangeAspect="1"/>
          </p:cNvPicPr>
          <p:nvPr/>
        </p:nvPicPr>
        <p:blipFill>
          <a:blip r:embed="rId3"/>
          <a:stretch>
            <a:fillRect/>
          </a:stretch>
        </p:blipFill>
        <p:spPr>
          <a:xfrm>
            <a:off x="10036387" y="6104289"/>
            <a:ext cx="1929040" cy="562637"/>
          </a:xfrm>
          <a:prstGeom prst="rect">
            <a:avLst/>
          </a:prstGeom>
        </p:spPr>
      </p:pic>
      <p:sp>
        <p:nvSpPr>
          <p:cNvPr id="3" name="CuadroTexto 2"/>
          <p:cNvSpPr txBox="1"/>
          <p:nvPr/>
        </p:nvSpPr>
        <p:spPr>
          <a:xfrm>
            <a:off x="770708" y="953589"/>
            <a:ext cx="9627326" cy="615553"/>
          </a:xfrm>
          <a:prstGeom prst="rect">
            <a:avLst/>
          </a:prstGeom>
          <a:noFill/>
        </p:spPr>
        <p:txBody>
          <a:bodyPr wrap="square" rtlCol="0">
            <a:spAutoFit/>
          </a:bodyPr>
          <a:lstStyle/>
          <a:p>
            <a:endParaRPr lang="es-EC" sz="1600" dirty="0"/>
          </a:p>
          <a:p>
            <a:endParaRPr lang="es-ES" dirty="0"/>
          </a:p>
        </p:txBody>
      </p:sp>
      <p:graphicFrame>
        <p:nvGraphicFramePr>
          <p:cNvPr id="2" name="Diagrama 1"/>
          <p:cNvGraphicFramePr/>
          <p:nvPr>
            <p:extLst>
              <p:ext uri="{D42A27DB-BD31-4B8C-83A1-F6EECF244321}">
                <p14:modId xmlns:p14="http://schemas.microsoft.com/office/powerpoint/2010/main" val="980868415"/>
              </p:ext>
            </p:extLst>
          </p:nvPr>
        </p:nvGraphicFramePr>
        <p:xfrm>
          <a:off x="1676804" y="1326496"/>
          <a:ext cx="9182847" cy="541866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CuadroTexto 5"/>
          <p:cNvSpPr txBox="1"/>
          <p:nvPr/>
        </p:nvSpPr>
        <p:spPr>
          <a:xfrm>
            <a:off x="862145" y="664776"/>
            <a:ext cx="10459123" cy="1323439"/>
          </a:xfrm>
          <a:prstGeom prst="rect">
            <a:avLst/>
          </a:prstGeom>
          <a:noFill/>
        </p:spPr>
        <p:txBody>
          <a:bodyPr wrap="square" rtlCol="0">
            <a:spAutoFit/>
          </a:bodyPr>
          <a:lstStyle/>
          <a:p>
            <a:pPr algn="ctr"/>
            <a:r>
              <a:rPr lang="es-ES" sz="4000" b="1" u="sng" smtClean="0">
                <a:solidFill>
                  <a:schemeClr val="accent5">
                    <a:lumMod val="50000"/>
                  </a:schemeClr>
                </a:solidFill>
              </a:rPr>
              <a:t>FLUJOGRAMA </a:t>
            </a:r>
            <a:r>
              <a:rPr lang="es-ES" sz="4000" b="1" u="sng" dirty="0">
                <a:solidFill>
                  <a:schemeClr val="accent5">
                    <a:lumMod val="50000"/>
                  </a:schemeClr>
                </a:solidFill>
              </a:rPr>
              <a:t>DE CREACIÓN DE LOS COMITES DE SEGURIDAD</a:t>
            </a:r>
            <a:r>
              <a:rPr lang="es-ES" dirty="0" smtClean="0"/>
              <a:t>.</a:t>
            </a:r>
            <a:endParaRPr lang="en-US" dirty="0"/>
          </a:p>
        </p:txBody>
      </p:sp>
    </p:spTree>
    <p:extLst>
      <p:ext uri="{BB962C8B-B14F-4D97-AF65-F5344CB8AC3E}">
        <p14:creationId xmlns:p14="http://schemas.microsoft.com/office/powerpoint/2010/main" val="3700605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0" y="6615410"/>
            <a:ext cx="6091707" cy="242590"/>
          </a:xfrm>
          <a:prstGeom prst="rect">
            <a:avLst/>
          </a:prstGeom>
        </p:spPr>
      </p:pic>
      <p:pic>
        <p:nvPicPr>
          <p:cNvPr id="5" name="Imagen 4"/>
          <p:cNvPicPr>
            <a:picLocks noChangeAspect="1"/>
          </p:cNvPicPr>
          <p:nvPr/>
        </p:nvPicPr>
        <p:blipFill>
          <a:blip r:embed="rId3"/>
          <a:stretch>
            <a:fillRect/>
          </a:stretch>
        </p:blipFill>
        <p:spPr>
          <a:xfrm>
            <a:off x="10036387" y="6104289"/>
            <a:ext cx="1929040" cy="562637"/>
          </a:xfrm>
          <a:prstGeom prst="rect">
            <a:avLst/>
          </a:prstGeom>
        </p:spPr>
      </p:pic>
      <p:sp>
        <p:nvSpPr>
          <p:cNvPr id="6" name="CuadroTexto 5"/>
          <p:cNvSpPr txBox="1"/>
          <p:nvPr/>
        </p:nvSpPr>
        <p:spPr>
          <a:xfrm>
            <a:off x="1371600" y="793839"/>
            <a:ext cx="9196251" cy="1200329"/>
          </a:xfrm>
          <a:prstGeom prst="rect">
            <a:avLst/>
          </a:prstGeom>
          <a:noFill/>
        </p:spPr>
        <p:txBody>
          <a:bodyPr wrap="square" rtlCol="0">
            <a:spAutoFit/>
          </a:bodyPr>
          <a:lstStyle/>
          <a:p>
            <a:pPr algn="ctr"/>
            <a:r>
              <a:rPr lang="es-EC" sz="3600" b="1" dirty="0" smtClean="0">
                <a:solidFill>
                  <a:schemeClr val="accent5">
                    <a:lumMod val="50000"/>
                  </a:schemeClr>
                </a:solidFill>
              </a:rPr>
              <a:t>Comités de seguridad y convivencia Ciudadana Conformado en el DMQ</a:t>
            </a:r>
            <a:endParaRPr lang="es-ES" sz="3600" b="1" dirty="0">
              <a:solidFill>
                <a:schemeClr val="accent5">
                  <a:lumMod val="50000"/>
                </a:schemeClr>
              </a:solidFill>
            </a:endParaRPr>
          </a:p>
        </p:txBody>
      </p:sp>
      <p:graphicFrame>
        <p:nvGraphicFramePr>
          <p:cNvPr id="7" name="Tabla 6"/>
          <p:cNvGraphicFramePr>
            <a:graphicFrameLocks noGrp="1"/>
          </p:cNvGraphicFramePr>
          <p:nvPr>
            <p:extLst>
              <p:ext uri="{D42A27DB-BD31-4B8C-83A1-F6EECF244321}">
                <p14:modId xmlns:p14="http://schemas.microsoft.com/office/powerpoint/2010/main" val="3399328167"/>
              </p:ext>
            </p:extLst>
          </p:nvPr>
        </p:nvGraphicFramePr>
        <p:xfrm>
          <a:off x="1908387" y="1938689"/>
          <a:ext cx="8128000" cy="4165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840">
                <a:tc>
                  <a:txBody>
                    <a:bodyPr/>
                    <a:lstStyle/>
                    <a:p>
                      <a:pPr algn="ctr"/>
                      <a:r>
                        <a:rPr lang="es-EC" sz="2400" dirty="0" smtClean="0">
                          <a:solidFill>
                            <a:schemeClr val="tx1">
                              <a:lumMod val="95000"/>
                              <a:lumOff val="5000"/>
                            </a:schemeClr>
                          </a:solidFill>
                        </a:rPr>
                        <a:t>Administración Zonal </a:t>
                      </a:r>
                      <a:endParaRPr lang="es-ES" sz="2400" dirty="0">
                        <a:solidFill>
                          <a:schemeClr val="tx1">
                            <a:lumMod val="95000"/>
                            <a:lumOff val="5000"/>
                          </a:schemeClr>
                        </a:solidFill>
                      </a:endParaRP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s-EC" sz="2400" dirty="0" smtClean="0">
                          <a:solidFill>
                            <a:schemeClr val="tx1">
                              <a:lumMod val="95000"/>
                              <a:lumOff val="5000"/>
                            </a:schemeClr>
                          </a:solidFill>
                        </a:rPr>
                        <a:t>Numérico </a:t>
                      </a:r>
                      <a:endParaRPr lang="es-ES" sz="2400" dirty="0">
                        <a:solidFill>
                          <a:schemeClr val="tx1">
                            <a:lumMod val="95000"/>
                            <a:lumOff val="5000"/>
                          </a:schemeClr>
                        </a:solidFill>
                      </a:endParaRPr>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0"/>
                  </a:ext>
                </a:extLst>
              </a:tr>
              <a:tr h="370840">
                <a:tc>
                  <a:txBody>
                    <a:bodyPr/>
                    <a:lstStyle/>
                    <a:p>
                      <a:r>
                        <a:rPr lang="es-EC" dirty="0" smtClean="0"/>
                        <a:t>Eugenio Espejo</a:t>
                      </a:r>
                      <a:endParaRPr lang="es-ES"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s-EC" dirty="0" smtClean="0"/>
                        <a:t>28</a:t>
                      </a:r>
                      <a:endParaRPr lang="es-ES"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1"/>
                  </a:ext>
                </a:extLst>
              </a:tr>
              <a:tr h="370840">
                <a:tc>
                  <a:txBody>
                    <a:bodyPr/>
                    <a:lstStyle/>
                    <a:p>
                      <a:r>
                        <a:rPr lang="es-EC" dirty="0" smtClean="0"/>
                        <a:t>La delicia</a:t>
                      </a:r>
                      <a:endParaRPr lang="es-ES"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s-EC" dirty="0" smtClean="0"/>
                        <a:t>40</a:t>
                      </a:r>
                      <a:endParaRPr lang="es-ES"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2"/>
                  </a:ext>
                </a:extLst>
              </a:tr>
              <a:tr h="370840">
                <a:tc>
                  <a:txBody>
                    <a:bodyPr/>
                    <a:lstStyle/>
                    <a:p>
                      <a:r>
                        <a:rPr lang="es-EC" dirty="0" smtClean="0"/>
                        <a:t>Calderón</a:t>
                      </a:r>
                      <a:endParaRPr lang="es-ES"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s-EC" dirty="0" smtClean="0"/>
                        <a:t>16</a:t>
                      </a:r>
                      <a:endParaRPr lang="es-ES"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3"/>
                  </a:ext>
                </a:extLst>
              </a:tr>
              <a:tr h="370840">
                <a:tc>
                  <a:txBody>
                    <a:bodyPr/>
                    <a:lstStyle/>
                    <a:p>
                      <a:r>
                        <a:rPr lang="es-EC" dirty="0" smtClean="0"/>
                        <a:t>Eloy</a:t>
                      </a:r>
                      <a:r>
                        <a:rPr lang="es-EC" baseline="0" dirty="0" smtClean="0"/>
                        <a:t> Alfaro</a:t>
                      </a:r>
                      <a:endParaRPr lang="es-ES"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s-EC" dirty="0" smtClean="0"/>
                        <a:t>19</a:t>
                      </a:r>
                      <a:endParaRPr lang="es-ES"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10004"/>
                  </a:ext>
                </a:extLst>
              </a:tr>
              <a:tr h="370840">
                <a:tc>
                  <a:txBody>
                    <a:bodyPr/>
                    <a:lstStyle/>
                    <a:p>
                      <a:r>
                        <a:rPr lang="es-EC" dirty="0" smtClean="0"/>
                        <a:t>Quitumbe</a:t>
                      </a:r>
                      <a:endParaRPr lang="es-ES"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s-EC" dirty="0" smtClean="0"/>
                        <a:t>65</a:t>
                      </a:r>
                      <a:endParaRPr lang="es-ES"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260347223"/>
                  </a:ext>
                </a:extLst>
              </a:tr>
              <a:tr h="370840">
                <a:tc>
                  <a:txBody>
                    <a:bodyPr/>
                    <a:lstStyle/>
                    <a:p>
                      <a:r>
                        <a:rPr lang="es-EC" dirty="0" smtClean="0"/>
                        <a:t>La Mariscal</a:t>
                      </a:r>
                      <a:endParaRPr lang="es-ES"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s-EC" dirty="0" smtClean="0"/>
                        <a:t>8</a:t>
                      </a:r>
                      <a:endParaRPr lang="es-ES"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510039353"/>
                  </a:ext>
                </a:extLst>
              </a:tr>
              <a:tr h="370840">
                <a:tc>
                  <a:txBody>
                    <a:bodyPr/>
                    <a:lstStyle/>
                    <a:p>
                      <a:r>
                        <a:rPr lang="es-EC" dirty="0" smtClean="0"/>
                        <a:t>Tumbaco</a:t>
                      </a:r>
                      <a:endParaRPr lang="es-ES"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s-EC" dirty="0" smtClean="0"/>
                        <a:t>17</a:t>
                      </a:r>
                      <a:endParaRPr lang="es-ES"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4033170194"/>
                  </a:ext>
                </a:extLst>
              </a:tr>
              <a:tr h="370840">
                <a:tc>
                  <a:txBody>
                    <a:bodyPr/>
                    <a:lstStyle/>
                    <a:p>
                      <a:r>
                        <a:rPr lang="es-EC" dirty="0" smtClean="0"/>
                        <a:t>Los Chillos</a:t>
                      </a:r>
                      <a:endParaRPr lang="es-ES"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s-EC" dirty="0" smtClean="0"/>
                        <a:t>28</a:t>
                      </a:r>
                      <a:endParaRPr lang="es-ES"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292052446"/>
                  </a:ext>
                </a:extLst>
              </a:tr>
              <a:tr h="370840">
                <a:tc>
                  <a:txBody>
                    <a:bodyPr/>
                    <a:lstStyle/>
                    <a:p>
                      <a:r>
                        <a:rPr lang="es-EC" dirty="0" smtClean="0"/>
                        <a:t>Manuela Sáenz</a:t>
                      </a:r>
                      <a:endParaRPr lang="es-ES"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s-EC" dirty="0" smtClean="0"/>
                        <a:t>9</a:t>
                      </a:r>
                      <a:endParaRPr lang="es-ES"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3306013958"/>
                  </a:ext>
                </a:extLst>
              </a:tr>
              <a:tr h="370840">
                <a:tc>
                  <a:txBody>
                    <a:bodyPr/>
                    <a:lstStyle/>
                    <a:p>
                      <a:pPr algn="r"/>
                      <a:r>
                        <a:rPr lang="es-EC" b="1" dirty="0" smtClean="0"/>
                        <a:t>Total</a:t>
                      </a:r>
                      <a:endParaRPr lang="es-ES" b="1"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tc>
                  <a:txBody>
                    <a:bodyPr/>
                    <a:lstStyle/>
                    <a:p>
                      <a:pPr algn="ctr"/>
                      <a:r>
                        <a:rPr lang="es-EC" b="1" dirty="0" smtClean="0"/>
                        <a:t>230</a:t>
                      </a:r>
                      <a:endParaRPr lang="es-ES" b="1" dirty="0"/>
                    </a:p>
                  </a:txBody>
                  <a:tc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tcPr>
                </a:tc>
                <a:extLst>
                  <a:ext uri="{0D108BD9-81ED-4DB2-BD59-A6C34878D82A}">
                    <a16:rowId xmlns:a16="http://schemas.microsoft.com/office/drawing/2014/main" val="2503350662"/>
                  </a:ext>
                </a:extLst>
              </a:tr>
            </a:tbl>
          </a:graphicData>
        </a:graphic>
      </p:graphicFrame>
    </p:spTree>
    <p:extLst>
      <p:ext uri="{BB962C8B-B14F-4D97-AF65-F5344CB8AC3E}">
        <p14:creationId xmlns:p14="http://schemas.microsoft.com/office/powerpoint/2010/main" val="2927310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0" y="6615410"/>
            <a:ext cx="6091707" cy="242590"/>
          </a:xfrm>
          <a:prstGeom prst="rect">
            <a:avLst/>
          </a:prstGeom>
        </p:spPr>
      </p:pic>
      <p:pic>
        <p:nvPicPr>
          <p:cNvPr id="5" name="Imagen 4"/>
          <p:cNvPicPr>
            <a:picLocks noChangeAspect="1"/>
          </p:cNvPicPr>
          <p:nvPr/>
        </p:nvPicPr>
        <p:blipFill>
          <a:blip r:embed="rId3"/>
          <a:stretch>
            <a:fillRect/>
          </a:stretch>
        </p:blipFill>
        <p:spPr>
          <a:xfrm>
            <a:off x="10036387" y="6104289"/>
            <a:ext cx="1929040" cy="562637"/>
          </a:xfrm>
          <a:prstGeom prst="rect">
            <a:avLst/>
          </a:prstGeom>
        </p:spPr>
      </p:pic>
      <p:sp>
        <p:nvSpPr>
          <p:cNvPr id="6" name="CuadroTexto 5"/>
          <p:cNvSpPr txBox="1"/>
          <p:nvPr/>
        </p:nvSpPr>
        <p:spPr>
          <a:xfrm>
            <a:off x="940525" y="2116184"/>
            <a:ext cx="4428309" cy="3970318"/>
          </a:xfrm>
          <a:prstGeom prst="rect">
            <a:avLst/>
          </a:prstGeom>
          <a:solidFill>
            <a:srgbClr val="00B0F0"/>
          </a:solidFill>
        </p:spPr>
        <p:txBody>
          <a:bodyPr wrap="square" rtlCol="0">
            <a:spAutoFit/>
          </a:bodyPr>
          <a:lstStyle/>
          <a:p>
            <a:pPr algn="ctr"/>
            <a:r>
              <a:rPr lang="es-EC" b="1" i="1" dirty="0" smtClean="0"/>
              <a:t>Prevención Comunitaria</a:t>
            </a:r>
          </a:p>
          <a:p>
            <a:endParaRPr lang="es-EC" dirty="0"/>
          </a:p>
          <a:p>
            <a:r>
              <a:rPr lang="es-EC" dirty="0" smtClean="0"/>
              <a:t>1.- Conformación de los comités</a:t>
            </a:r>
          </a:p>
          <a:p>
            <a:r>
              <a:rPr lang="es-EC" dirty="0" smtClean="0"/>
              <a:t>2.- Capacitaciones:</a:t>
            </a:r>
          </a:p>
          <a:p>
            <a:r>
              <a:rPr lang="es-EC" dirty="0" smtClean="0"/>
              <a:t>	- Convivencia Vecinal</a:t>
            </a:r>
          </a:p>
          <a:p>
            <a:r>
              <a:rPr lang="es-EC" dirty="0"/>
              <a:t>	</a:t>
            </a:r>
            <a:r>
              <a:rPr lang="es-EC" dirty="0" smtClean="0"/>
              <a:t>- Medidas de autoprotección</a:t>
            </a:r>
          </a:p>
          <a:p>
            <a:r>
              <a:rPr lang="es-EC" dirty="0"/>
              <a:t>	</a:t>
            </a:r>
            <a:r>
              <a:rPr lang="es-EC" dirty="0" smtClean="0"/>
              <a:t>- Liderazgo Comunitario</a:t>
            </a:r>
          </a:p>
          <a:p>
            <a:r>
              <a:rPr lang="es-EC" dirty="0" smtClean="0"/>
              <a:t>3.- Mingas Comunitarias</a:t>
            </a:r>
          </a:p>
          <a:p>
            <a:r>
              <a:rPr lang="es-EC" dirty="0" smtClean="0"/>
              <a:t>4.- Plan de Seguridad Barrial</a:t>
            </a:r>
          </a:p>
          <a:p>
            <a:r>
              <a:rPr lang="es-EC" dirty="0" smtClean="0"/>
              <a:t>	-Marcha Exploratoria</a:t>
            </a:r>
          </a:p>
          <a:p>
            <a:r>
              <a:rPr lang="es-EC" dirty="0" smtClean="0"/>
              <a:t>	-Priorización de problemáticas (Flor 	de Loto)</a:t>
            </a:r>
          </a:p>
          <a:p>
            <a:r>
              <a:rPr lang="es-EC" dirty="0"/>
              <a:t>	</a:t>
            </a:r>
            <a:r>
              <a:rPr lang="es-EC" dirty="0" smtClean="0"/>
              <a:t>-Compromisos acordados</a:t>
            </a:r>
          </a:p>
          <a:p>
            <a:endParaRPr lang="es-ES" dirty="0"/>
          </a:p>
        </p:txBody>
      </p:sp>
      <p:sp>
        <p:nvSpPr>
          <p:cNvPr id="2" name="CuadroTexto 1"/>
          <p:cNvSpPr txBox="1"/>
          <p:nvPr/>
        </p:nvSpPr>
        <p:spPr>
          <a:xfrm>
            <a:off x="6492241" y="2116184"/>
            <a:ext cx="4624251" cy="2031325"/>
          </a:xfrm>
          <a:prstGeom prst="rect">
            <a:avLst/>
          </a:prstGeom>
          <a:solidFill>
            <a:schemeClr val="accent4">
              <a:lumMod val="60000"/>
              <a:lumOff val="40000"/>
            </a:schemeClr>
          </a:solidFill>
        </p:spPr>
        <p:txBody>
          <a:bodyPr wrap="square" rtlCol="0">
            <a:spAutoFit/>
          </a:bodyPr>
          <a:lstStyle/>
          <a:p>
            <a:pPr algn="ctr"/>
            <a:r>
              <a:rPr lang="es-EC" b="1" dirty="0" smtClean="0"/>
              <a:t>Prevención Situacional</a:t>
            </a:r>
          </a:p>
          <a:p>
            <a:endParaRPr lang="es-EC" dirty="0"/>
          </a:p>
          <a:p>
            <a:r>
              <a:rPr lang="es-EC" dirty="0" smtClean="0"/>
              <a:t>1.- Iluminación en espacios Públicos</a:t>
            </a:r>
          </a:p>
          <a:p>
            <a:r>
              <a:rPr lang="es-EC" dirty="0" smtClean="0"/>
              <a:t>2.- Alarmas comunitarias</a:t>
            </a:r>
          </a:p>
          <a:p>
            <a:r>
              <a:rPr lang="es-EC" dirty="0" smtClean="0"/>
              <a:t>3.- Cámaras de video vigilancia </a:t>
            </a:r>
          </a:p>
          <a:p>
            <a:r>
              <a:rPr lang="es-EC" dirty="0" smtClean="0"/>
              <a:t>4.- Mingas de recuperación de espacio publico</a:t>
            </a:r>
          </a:p>
          <a:p>
            <a:endParaRPr lang="es-ES" dirty="0"/>
          </a:p>
        </p:txBody>
      </p:sp>
      <p:sp>
        <p:nvSpPr>
          <p:cNvPr id="3" name="CuadroTexto 2"/>
          <p:cNvSpPr txBox="1"/>
          <p:nvPr/>
        </p:nvSpPr>
        <p:spPr>
          <a:xfrm>
            <a:off x="1776549" y="613954"/>
            <a:ext cx="8112034" cy="830997"/>
          </a:xfrm>
          <a:prstGeom prst="rect">
            <a:avLst/>
          </a:prstGeom>
          <a:noFill/>
        </p:spPr>
        <p:txBody>
          <a:bodyPr wrap="square" rtlCol="0">
            <a:spAutoFit/>
          </a:bodyPr>
          <a:lstStyle/>
          <a:p>
            <a:pPr algn="ctr"/>
            <a:r>
              <a:rPr lang="es-EC" sz="2400" dirty="0" smtClean="0"/>
              <a:t>Actividades y Productos que se entregan con la conformación de los Comités de Seguridad y convivencia ciudadana: </a:t>
            </a:r>
            <a:endParaRPr lang="es-ES" sz="2400" dirty="0"/>
          </a:p>
        </p:txBody>
      </p:sp>
    </p:spTree>
    <p:extLst>
      <p:ext uri="{BB962C8B-B14F-4D97-AF65-F5344CB8AC3E}">
        <p14:creationId xmlns:p14="http://schemas.microsoft.com/office/powerpoint/2010/main" val="37992460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0" y="6615410"/>
            <a:ext cx="6091707" cy="242590"/>
          </a:xfrm>
          <a:prstGeom prst="rect">
            <a:avLst/>
          </a:prstGeom>
        </p:spPr>
      </p:pic>
      <p:pic>
        <p:nvPicPr>
          <p:cNvPr id="5" name="Imagen 4"/>
          <p:cNvPicPr>
            <a:picLocks noChangeAspect="1"/>
          </p:cNvPicPr>
          <p:nvPr/>
        </p:nvPicPr>
        <p:blipFill>
          <a:blip r:embed="rId3"/>
          <a:stretch>
            <a:fillRect/>
          </a:stretch>
        </p:blipFill>
        <p:spPr>
          <a:xfrm>
            <a:off x="10036387" y="6104289"/>
            <a:ext cx="1929040" cy="562637"/>
          </a:xfrm>
          <a:prstGeom prst="rect">
            <a:avLst/>
          </a:prstGeom>
        </p:spPr>
      </p:pic>
      <p:pic>
        <p:nvPicPr>
          <p:cNvPr id="7" name="Imagen 6"/>
          <p:cNvPicPr>
            <a:picLocks noChangeAspect="1"/>
          </p:cNvPicPr>
          <p:nvPr/>
        </p:nvPicPr>
        <p:blipFill>
          <a:blip r:embed="rId3"/>
          <a:stretch>
            <a:fillRect/>
          </a:stretch>
        </p:blipFill>
        <p:spPr>
          <a:xfrm>
            <a:off x="2449335" y="1834166"/>
            <a:ext cx="8551572" cy="2494210"/>
          </a:xfrm>
          <a:prstGeom prst="rect">
            <a:avLst/>
          </a:prstGeom>
        </p:spPr>
      </p:pic>
    </p:spTree>
    <p:extLst>
      <p:ext uri="{BB962C8B-B14F-4D97-AF65-F5344CB8AC3E}">
        <p14:creationId xmlns:p14="http://schemas.microsoft.com/office/powerpoint/2010/main" val="697153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TotalTime>
  <Words>351</Words>
  <Application>Microsoft Office PowerPoint</Application>
  <PresentationFormat>Panorámica</PresentationFormat>
  <Paragraphs>66</Paragraphs>
  <Slides>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Calibri</vt:lpstr>
      <vt:lpstr>Calibri Light</vt:lpstr>
      <vt:lpstr>Montserrat Black</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Cristian Bryan Paredes Quispe</dc:creator>
  <cp:lastModifiedBy>USUARIO</cp:lastModifiedBy>
  <cp:revision>27</cp:revision>
  <dcterms:created xsi:type="dcterms:W3CDTF">2022-02-21T17:27:14Z</dcterms:created>
  <dcterms:modified xsi:type="dcterms:W3CDTF">2022-04-05T21:40:38Z</dcterms:modified>
</cp:coreProperties>
</file>