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76" r:id="rId1"/>
  </p:sldMasterIdLst>
  <p:notesMasterIdLst>
    <p:notesMasterId r:id="rId16"/>
  </p:notesMasterIdLst>
  <p:sldIdLst>
    <p:sldId id="308" r:id="rId2"/>
    <p:sldId id="309" r:id="rId3"/>
    <p:sldId id="335" r:id="rId4"/>
    <p:sldId id="336" r:id="rId5"/>
    <p:sldId id="337" r:id="rId6"/>
    <p:sldId id="338" r:id="rId7"/>
    <p:sldId id="339" r:id="rId8"/>
    <p:sldId id="321" r:id="rId9"/>
    <p:sldId id="340" r:id="rId10"/>
    <p:sldId id="334" r:id="rId11"/>
    <p:sldId id="353" r:id="rId12"/>
    <p:sldId id="346" r:id="rId13"/>
    <p:sldId id="352" r:id="rId14"/>
    <p:sldId id="332" r:id="rId15"/>
  </p:sldIdLst>
  <p:sldSz cx="9144000" cy="6858000" type="screen4x3"/>
  <p:notesSz cx="6805613" cy="99441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8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cesamientode%20informe%20de%20az%20marisc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cesamientode%20informe%20de%20az%20marisc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cesamientode%20informe%20de%20az%20marisc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cesamientode%20informe%20de%20az%20marisc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cesamientode%20informe%20de%20az%20marisc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cesamientode%20informe%20de%20az%20marisc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/>
              <a:t>Incidentes de delitos por día de ocurrencia AZ La Mariscal </a:t>
            </a:r>
          </a:p>
          <a:p>
            <a:pPr>
              <a:defRPr/>
            </a:pPr>
            <a:r>
              <a:rPr lang="es-EC"/>
              <a:t> Año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Hoja5!$C$2:$C$8</c:f>
              <c:numCache>
                <c:formatCode>0.00%</c:formatCode>
                <c:ptCount val="7"/>
                <c:pt idx="0">
                  <c:v>0.12923076923076923</c:v>
                </c:pt>
                <c:pt idx="1">
                  <c:v>0.14923076923076922</c:v>
                </c:pt>
                <c:pt idx="2">
                  <c:v>0.16307692307692306</c:v>
                </c:pt>
                <c:pt idx="3">
                  <c:v>0.15076923076923077</c:v>
                </c:pt>
                <c:pt idx="4">
                  <c:v>0.18769230769230769</c:v>
                </c:pt>
                <c:pt idx="5">
                  <c:v>0.13538461538461538</c:v>
                </c:pt>
                <c:pt idx="6">
                  <c:v>8.461538461538462E-2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1-4DF7-803A-1B50A2D99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375026632"/>
        <c:axId val="375029376"/>
      </c:barChart>
      <c:catAx>
        <c:axId val="37502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375029376"/>
        <c:crosses val="autoZero"/>
        <c:auto val="1"/>
        <c:lblAlgn val="ctr"/>
        <c:lblOffset val="100"/>
        <c:noMultiLvlLbl val="0"/>
      </c:catAx>
      <c:valAx>
        <c:axId val="37502937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75026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Otterco" panose="00000500000000000000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/>
              <a:t>Incidentes de delitos por horario de ocurrencia AZ La Mariscal</a:t>
            </a:r>
          </a:p>
          <a:p>
            <a:pPr>
              <a:defRPr/>
            </a:pPr>
            <a:r>
              <a:rPr lang="es-EC"/>
              <a:t>Año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Hoja5!$A$18:$A$21</c:f>
              <c:strCache>
                <c:ptCount val="4"/>
                <c:pt idx="0">
                  <c:v>Madrugada</c:v>
                </c:pt>
                <c:pt idx="1">
                  <c:v>Mañana</c:v>
                </c:pt>
                <c:pt idx="2">
                  <c:v>Tarde</c:v>
                </c:pt>
                <c:pt idx="3">
                  <c:v>Noche</c:v>
                </c:pt>
              </c:strCache>
            </c:strRef>
          </c:cat>
          <c:val>
            <c:numRef>
              <c:f>Hoja5!$C$18:$C$21</c:f>
              <c:numCache>
                <c:formatCode>0.00%</c:formatCode>
                <c:ptCount val="4"/>
                <c:pt idx="0">
                  <c:v>0.1123076923076923</c:v>
                </c:pt>
                <c:pt idx="1">
                  <c:v>0.2</c:v>
                </c:pt>
                <c:pt idx="2">
                  <c:v>0.32769230769230767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9-4BCC-B9B9-7A0BFF46FB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5030160"/>
        <c:axId val="421163872"/>
      </c:barChart>
      <c:catAx>
        <c:axId val="37503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421163872"/>
        <c:crosses val="autoZero"/>
        <c:auto val="1"/>
        <c:lblAlgn val="ctr"/>
        <c:lblOffset val="100"/>
        <c:noMultiLvlLbl val="0"/>
      </c:catAx>
      <c:valAx>
        <c:axId val="42116387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37503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Otterco" panose="00000500000000000000" pitchFamily="50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/>
              <a:t>Incidentes de violencia sexual por día de ocurrencia AZ La Mariscal </a:t>
            </a:r>
          </a:p>
          <a:p>
            <a:pPr>
              <a:defRPr/>
            </a:pPr>
            <a:r>
              <a:rPr lang="es-EC"/>
              <a:t> Año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'Hoja5 (2)'!$A$2:$A$8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'Hoja5 (2)'!$C$2:$C$8</c:f>
              <c:numCache>
                <c:formatCode>0.00%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0.1</c:v>
                </c:pt>
                <c:pt idx="4">
                  <c:v>0.15</c:v>
                </c:pt>
                <c:pt idx="5">
                  <c:v>0.2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6-4916-8087-00F56D8C5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421164264"/>
        <c:axId val="421167008"/>
      </c:barChart>
      <c:catAx>
        <c:axId val="42116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421167008"/>
        <c:crosses val="autoZero"/>
        <c:auto val="1"/>
        <c:lblAlgn val="ctr"/>
        <c:lblOffset val="100"/>
        <c:noMultiLvlLbl val="0"/>
      </c:catAx>
      <c:valAx>
        <c:axId val="42116700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2116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Otterco" panose="00000500000000000000" pitchFamily="50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/>
              <a:t>Incidentes de violencia sexual por horario de ocurrencia AZ La Mariscal</a:t>
            </a:r>
          </a:p>
          <a:p>
            <a:pPr>
              <a:defRPr/>
            </a:pPr>
            <a:r>
              <a:rPr lang="es-EC"/>
              <a:t>Año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'Hoja5 (2)'!$A$18:$A$21</c:f>
              <c:strCache>
                <c:ptCount val="4"/>
                <c:pt idx="0">
                  <c:v>Madrugada</c:v>
                </c:pt>
                <c:pt idx="1">
                  <c:v>Mañana</c:v>
                </c:pt>
                <c:pt idx="2">
                  <c:v>Tarde</c:v>
                </c:pt>
                <c:pt idx="3">
                  <c:v>Noche</c:v>
                </c:pt>
              </c:strCache>
            </c:strRef>
          </c:cat>
          <c:val>
            <c:numRef>
              <c:f>'Hoja5 (2)'!$C$18:$C$21</c:f>
              <c:numCache>
                <c:formatCode>0.00%</c:formatCode>
                <c:ptCount val="4"/>
                <c:pt idx="0">
                  <c:v>0.15</c:v>
                </c:pt>
                <c:pt idx="1">
                  <c:v>0.25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C-4BEE-BA9F-91FCEB135E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21164656"/>
        <c:axId val="421167792"/>
      </c:barChart>
      <c:catAx>
        <c:axId val="42116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421167792"/>
        <c:crosses val="autoZero"/>
        <c:auto val="1"/>
        <c:lblAlgn val="ctr"/>
        <c:lblOffset val="100"/>
        <c:noMultiLvlLbl val="0"/>
      </c:catAx>
      <c:valAx>
        <c:axId val="42116779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2116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Otterco" panose="00000500000000000000" pitchFamily="50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/>
              <a:t>Incidentes de comercio autónomo por día de ocurrencia AZ La Mariscal </a:t>
            </a:r>
          </a:p>
          <a:p>
            <a:pPr>
              <a:defRPr/>
            </a:pPr>
            <a:r>
              <a:rPr lang="es-EC"/>
              <a:t> Año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'Hoja5 (3)'!$A$2:$A$8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'Hoja5 (3)'!$C$2:$C$8</c:f>
              <c:numCache>
                <c:formatCode>0.00%</c:formatCode>
                <c:ptCount val="7"/>
                <c:pt idx="0">
                  <c:v>0.1111111111111111</c:v>
                </c:pt>
                <c:pt idx="1">
                  <c:v>0.13580246913580246</c:v>
                </c:pt>
                <c:pt idx="2">
                  <c:v>0.20987654320987653</c:v>
                </c:pt>
                <c:pt idx="3">
                  <c:v>0.16049382716049382</c:v>
                </c:pt>
                <c:pt idx="4">
                  <c:v>0.24691358024691357</c:v>
                </c:pt>
                <c:pt idx="5">
                  <c:v>9.8765432098765427E-2</c:v>
                </c:pt>
                <c:pt idx="6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5-4981-B951-60C87EF0D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421167400"/>
        <c:axId val="421168184"/>
      </c:barChart>
      <c:catAx>
        <c:axId val="42116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421168184"/>
        <c:crosses val="autoZero"/>
        <c:auto val="1"/>
        <c:lblAlgn val="ctr"/>
        <c:lblOffset val="100"/>
        <c:noMultiLvlLbl val="0"/>
      </c:catAx>
      <c:valAx>
        <c:axId val="4211681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21167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Otterco" panose="00000500000000000000" pitchFamily="50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 sz="1000"/>
              <a:t>Incidentes de comercio autonomo</a:t>
            </a:r>
            <a:r>
              <a:rPr lang="es-EC" sz="1000" baseline="0"/>
              <a:t> </a:t>
            </a:r>
            <a:r>
              <a:rPr lang="es-EC" sz="1000"/>
              <a:t>por horario de ocurrencia AZ La Mariscal</a:t>
            </a:r>
          </a:p>
          <a:p>
            <a:pPr>
              <a:defRPr/>
            </a:pPr>
            <a:r>
              <a:rPr lang="es-EC" sz="1000"/>
              <a:t>Año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'Hoja5 (3)'!$A$18:$A$21</c:f>
              <c:strCache>
                <c:ptCount val="4"/>
                <c:pt idx="0">
                  <c:v>Madrugada</c:v>
                </c:pt>
                <c:pt idx="1">
                  <c:v>Mañana</c:v>
                </c:pt>
                <c:pt idx="2">
                  <c:v>Tarde</c:v>
                </c:pt>
                <c:pt idx="3">
                  <c:v>Noche</c:v>
                </c:pt>
              </c:strCache>
            </c:strRef>
          </c:cat>
          <c:val>
            <c:numRef>
              <c:f>'Hoja5 (3)'!$C$18:$C$21</c:f>
              <c:numCache>
                <c:formatCode>0.00%</c:formatCode>
                <c:ptCount val="4"/>
                <c:pt idx="0">
                  <c:v>1.2345679012345678E-2</c:v>
                </c:pt>
                <c:pt idx="1">
                  <c:v>0.60493827160493829</c:v>
                </c:pt>
                <c:pt idx="2">
                  <c:v>0.37037037037037035</c:v>
                </c:pt>
                <c:pt idx="3">
                  <c:v>1.2345679012345678E-2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2-4E33-BB0E-21EE0FEB3C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21163088"/>
        <c:axId val="421166616"/>
      </c:barChart>
      <c:catAx>
        <c:axId val="42116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421166616"/>
        <c:crosses val="autoZero"/>
        <c:auto val="1"/>
        <c:lblAlgn val="ctr"/>
        <c:lblOffset val="100"/>
        <c:noMultiLvlLbl val="0"/>
      </c:catAx>
      <c:valAx>
        <c:axId val="42116661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2116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Otterco" panose="00000500000000000000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Marcador de encabezado 10489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eaLnBrk="1" latinLnBrk="1" hangingPunct="1"/>
            <a:endParaRPr lang="es-EC" altLang="en-US" sz="1200"/>
          </a:p>
        </p:txBody>
      </p:sp>
      <p:sp>
        <p:nvSpPr>
          <p:cNvPr id="1048924" name="Marcador de fecha 1048923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algn="r" eaLnBrk="1" latinLnBrk="1" hangingPunct="1"/>
            <a:fld id="{566ABCEB-ACFC-4714-9973-3DA970169C29}" type="datetime1">
              <a:rPr lang="es-EC" altLang="en-US" sz="1200"/>
              <a:pPr lvl="0" algn="r" eaLnBrk="1" latinLnBrk="1" hangingPunct="1"/>
              <a:t>5/4/2022</a:t>
            </a:fld>
            <a:endParaRPr lang="es-EC" altLang="en-US" sz="1200"/>
          </a:p>
        </p:txBody>
      </p:sp>
      <p:sp>
        <p:nvSpPr>
          <p:cNvPr id="1048925" name="Marcador de imagen de diapositiva 1048924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926" name="Marcador de notas 1048925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48927" name="Marcador de pie de página 1048926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eaLnBrk="1" latinLnBrk="1" hangingPunct="1"/>
            <a:endParaRPr lang="es-EC" altLang="en-US" sz="1200"/>
          </a:p>
        </p:txBody>
      </p:sp>
      <p:sp>
        <p:nvSpPr>
          <p:cNvPr id="1048928" name="Marcador de número de diapositiva 1048927"/>
          <p:cNvSpPr>
            <a:spLocks noGrp="1"/>
          </p:cNvSpPr>
          <p:nvPr>
            <p:ph type="sldNum" sz="quarter" idx="5"/>
          </p:nvPr>
        </p:nvSpPr>
        <p:spPr>
          <a:xfrm>
            <a:off x="3854938" y="9445169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s-EC" altLang="es-EC" sz="1200"/>
              <a:pPr lvl="0" algn="r" eaLnBrk="1" latinLnBrk="1" hangingPunct="1"/>
              <a:t>‹Nº›</a:t>
            </a:fld>
            <a:endParaRPr lang="es-EC" altLang="es-EC" sz="1200"/>
          </a:p>
        </p:txBody>
      </p:sp>
    </p:spTree>
    <p:extLst>
      <p:ext uri="{BB962C8B-B14F-4D97-AF65-F5344CB8AC3E}">
        <p14:creationId xmlns:p14="http://schemas.microsoft.com/office/powerpoint/2010/main" val="2329071737"/>
      </p:ext>
    </p:extLst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1pPr>
    <a:lvl2pPr marL="4572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2pPr>
    <a:lvl3pPr marL="9144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3pPr>
    <a:lvl4pPr marL="13716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4pPr>
    <a:lvl5pPr marL="18288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Calibri" pitchFamily="34" charset="0"/>
      </a:defRPr>
    </a:lvl5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5/4/2022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2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5/4/2022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5/4/2022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5/4/2022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0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5/4/2022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0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90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5/4/2022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0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90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9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91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5/4/2022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5/4/2022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5/4/2022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1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9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5/4/2022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9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s-E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1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5/4/2022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Marcador de título 104857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s-ES" altLang="es-EC"/>
              <a:t>Haga clic para modificar el estilo de título del patrón</a:t>
            </a:r>
          </a:p>
        </p:txBody>
      </p:sp>
      <p:sp>
        <p:nvSpPr>
          <p:cNvPr id="1048577" name="Marcador de texto 1048576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s-ES" altLang="es-EC"/>
              <a:t>Editar el estilo de texto del patrón</a:t>
            </a:r>
          </a:p>
          <a:p>
            <a:pPr lvl="1"/>
            <a:r>
              <a:rPr lang="es-ES" altLang="es-EC"/>
              <a:t>Segundo nivel</a:t>
            </a:r>
          </a:p>
          <a:p>
            <a:pPr lvl="2"/>
            <a:r>
              <a:rPr lang="es-ES" altLang="es-EC"/>
              <a:t>Tercer nivel</a:t>
            </a:r>
          </a:p>
          <a:p>
            <a:pPr lvl="3"/>
            <a:r>
              <a:rPr lang="es-ES" altLang="es-EC"/>
              <a:t>Cuarto nivel</a:t>
            </a:r>
          </a:p>
          <a:p>
            <a:pPr lvl="4"/>
            <a:r>
              <a:rPr lang="es-ES" altLang="es-EC"/>
              <a:t>Quinto nivel</a:t>
            </a:r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s-EC" altLang="en-US" sz="1200">
                <a:solidFill>
                  <a:srgbClr val="898989"/>
                </a:solidFill>
              </a:rPr>
              <a:pPr lvl="0" eaLnBrk="1" latinLnBrk="1" hangingPunct="1"/>
              <a:t>5/4/2022</a:t>
            </a:fld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s-EC" altLang="en-US" sz="1200">
              <a:solidFill>
                <a:srgbClr val="898989"/>
              </a:solidFill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s-EC" altLang="es-EC" sz="1200">
                <a:solidFill>
                  <a:srgbClr val="898989"/>
                </a:solidFill>
              </a:rPr>
              <a:pPr lvl="0" algn="r" eaLnBrk="1" latinLnBrk="1" hangingPunct="1"/>
              <a:t>‹Nº›</a:t>
            </a:fld>
            <a:endParaRPr lang="es-EC" altLang="es-EC" sz="12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n 209715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137" y="2349500"/>
            <a:ext cx="6943725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Imagen 209720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Imagen 209720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21593" y="183855"/>
            <a:ext cx="6858000" cy="1655762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Otterco" pitchFamily="50" charset="0"/>
              </a:rPr>
              <a:t>MESAS DE TRABAJO CON LA COMUNIDAD EN LA UNIVERSIDAD ISRAEL EL 11 DE MARZO DE 2022 PARA IDENTIFICAR FACTORES GENERADORES DE INSEGURIDAD EN EL ESPACIO PÚBLICO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094"/>
            <a:ext cx="4301543" cy="19840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13" y="4442659"/>
            <a:ext cx="4150298" cy="19143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62" y="2186086"/>
            <a:ext cx="4325788" cy="19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Imagen 209720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Imagen 209720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54586" y="249426"/>
            <a:ext cx="6858000" cy="1655762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Otterco" pitchFamily="50" charset="0"/>
              </a:rPr>
              <a:t>MESAS DE TRABAJO EN A UNIVERSIDAD ISRAEL EL 11 DE MARZO DE 2022 CON LA COMUNIDAD SOBRE LA PERCEPCIÓN DE INSEGURIDAD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58" y="4369708"/>
            <a:ext cx="4054279" cy="18700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38" y="1945099"/>
            <a:ext cx="4435917" cy="20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Imagen 209720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Imagen 209720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21593" y="183855"/>
            <a:ext cx="6858000" cy="1655762"/>
          </a:xfrm>
        </p:spPr>
        <p:txBody>
          <a:bodyPr/>
          <a:lstStyle/>
          <a:p>
            <a:r>
              <a:rPr lang="es-EC" b="1" dirty="0" smtClean="0">
                <a:solidFill>
                  <a:srgbClr val="002060"/>
                </a:solidFill>
                <a:latin typeface="Otterco" pitchFamily="50" charset="0"/>
              </a:rPr>
              <a:t> </a:t>
            </a:r>
            <a:r>
              <a:rPr lang="es-EC" altLang="en-US" b="1" dirty="0">
                <a:solidFill>
                  <a:srgbClr val="002060"/>
                </a:solidFill>
                <a:latin typeface="Otterco" pitchFamily="50" charset="0"/>
              </a:rPr>
              <a:t>MESAS DE TRABAJO EN A UNIVERSIDAD ISRAEL EL 11 DE MARZO DE 2022 CON LA COMUNIDAD </a:t>
            </a:r>
            <a:r>
              <a:rPr lang="es-EC" b="1" dirty="0" smtClean="0">
                <a:solidFill>
                  <a:srgbClr val="002060"/>
                </a:solidFill>
                <a:latin typeface="Otterco" pitchFamily="50" charset="0"/>
              </a:rPr>
              <a:t>TRABAJO SEXUAL CALLEJIZADO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93" y="1791689"/>
            <a:ext cx="4288665" cy="32164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04" y="1791688"/>
            <a:ext cx="1809281" cy="32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CuadroTexto 1048896"/>
          <p:cNvSpPr txBox="1"/>
          <p:nvPr/>
        </p:nvSpPr>
        <p:spPr>
          <a:xfrm>
            <a:off x="94310" y="997659"/>
            <a:ext cx="4378325" cy="4603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n-US" sz="2400" b="1" dirty="0">
                <a:solidFill>
                  <a:srgbClr val="002060"/>
                </a:solidFill>
                <a:latin typeface="Otterco" pitchFamily="50" charset="0"/>
              </a:rPr>
              <a:t>MONITOREO Y EVALUACIÓN</a:t>
            </a:r>
          </a:p>
        </p:txBody>
      </p:sp>
      <p:pic>
        <p:nvPicPr>
          <p:cNvPr id="2097221" name="Imagen 209722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2" name="Imagen 209722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72135" y="1837632"/>
            <a:ext cx="8001000" cy="310785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580062" algn="l"/>
              </a:tabLst>
            </a:pPr>
            <a:r>
              <a:rPr lang="es-ES" altLang="en-US" sz="2000" kern="1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Una vez socializado el presente Plan, se realizarán monitoreos quincenales a las acciones propuestas en cada uno de sus componentes y a cada uno de sus responsables, información que deberá ser expuesta en reuniones de seguimiento que liderará la Secretaría de Seguridad a través de la Dirección Metropolitana de Seguridad y la Administración Especial Turística La Mariscal</a:t>
            </a:r>
            <a:r>
              <a:rPr lang="es-ES" altLang="en-US" sz="2000" kern="100" dirty="0" smtClean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580062" algn="l"/>
              </a:tabLst>
            </a:pPr>
            <a:endParaRPr lang="es-ES" altLang="en-US" sz="2000" kern="1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tabLst>
                <a:tab pos="5580062" algn="l"/>
              </a:tabLst>
            </a:pPr>
            <a:r>
              <a:rPr lang="es-ES" altLang="en-US" sz="2000" kern="1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Los avances serán sistematizados y recopilados en hojas de ruta para su evaluación en contraste con datos estadísticos comparativos a los presentados en el presente informe por el Observatorio Metropolitano de Seguridad Ciudadana.</a:t>
            </a:r>
          </a:p>
        </p:txBody>
      </p:sp>
    </p:spTree>
    <p:extLst>
      <p:ext uri="{BB962C8B-B14F-4D97-AF65-F5344CB8AC3E}">
        <p14:creationId xmlns:p14="http://schemas.microsoft.com/office/powerpoint/2010/main" val="4386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6" name="Imagen 209722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92400" y="817562"/>
            <a:ext cx="3417887" cy="50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7" name="Imagen 209722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8" name="Imagen 2097227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15150" y="6176962"/>
            <a:ext cx="1928812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Imagen 209715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5250" y="2493962"/>
            <a:ext cx="6413500" cy="18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3006" y="2288393"/>
            <a:ext cx="6858000" cy="1655762"/>
          </a:xfrm>
        </p:spPr>
        <p:txBody>
          <a:bodyPr/>
          <a:lstStyle/>
          <a:p>
            <a:r>
              <a:rPr lang="es-EC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PLAN LOCAL DE SEGURIDAD CIUDADANA Y CONVIVENCIA SOCIAL PACÍFICA DE LA ZONA ESPECIAL TURÍSTICA LA MARISCAL</a:t>
            </a:r>
            <a:r>
              <a:rPr lang="es-EC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921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8FBDF79-36AB-4F89-AF1A-3B1758AC4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117122"/>
              </p:ext>
            </p:extLst>
          </p:nvPr>
        </p:nvGraphicFramePr>
        <p:xfrm>
          <a:off x="204248" y="1834309"/>
          <a:ext cx="4329116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D9E4A52-05CF-4293-8ED8-E92C249335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124142"/>
              </p:ext>
            </p:extLst>
          </p:nvPr>
        </p:nvGraphicFramePr>
        <p:xfrm>
          <a:off x="4679892" y="1834309"/>
          <a:ext cx="4064863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193006" y="420957"/>
            <a:ext cx="6858000" cy="892688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INCIDENTES DE DELITOS ADMINISTRACIÓN ZONAL TURÍSTICA LA MARISCAL</a:t>
            </a:r>
          </a:p>
          <a:p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204248" y="4596051"/>
            <a:ext cx="286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Fuente: SIS ECU 911</a:t>
            </a:r>
            <a:endParaRPr lang="es-EC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Elaboración: OMSC</a:t>
            </a:r>
            <a:endParaRPr lang="es-EC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193006" y="420957"/>
            <a:ext cx="6858000" cy="892688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INCIDENTES DE VIOLENCIA SEXUAL </a:t>
            </a:r>
            <a:r>
              <a:rPr lang="es-EC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ZONAL TURÍSTICA LA MARISCAL</a:t>
            </a:r>
          </a:p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C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C5B1091-0BE0-4238-827A-C455CA24E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271863"/>
              </p:ext>
            </p:extLst>
          </p:nvPr>
        </p:nvGraphicFramePr>
        <p:xfrm>
          <a:off x="345916" y="1874354"/>
          <a:ext cx="4200326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818CA23-6571-4957-A568-4F6EEFB3C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985294"/>
              </p:ext>
            </p:extLst>
          </p:nvPr>
        </p:nvGraphicFramePr>
        <p:xfrm>
          <a:off x="4622006" y="1874354"/>
          <a:ext cx="4116379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04248" y="4596051"/>
            <a:ext cx="286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Fuente: SIS ECU 911</a:t>
            </a:r>
            <a:endParaRPr lang="es-EC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Elaboración: OMSC</a:t>
            </a:r>
            <a:endParaRPr lang="es-EC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193006" y="420957"/>
            <a:ext cx="6858000" cy="892688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INCIDENTES DE COMERCIO AUTÓNOMO ADMINISTRACIÓN </a:t>
            </a:r>
            <a:r>
              <a:rPr lang="es-EC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ZONAL TURÍSTICA LA MARISCAL</a:t>
            </a:r>
          </a:p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C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6CA23D6-F1D9-4F93-8846-AE93FB8FE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26710"/>
              </p:ext>
            </p:extLst>
          </p:nvPr>
        </p:nvGraphicFramePr>
        <p:xfrm>
          <a:off x="307279" y="1874354"/>
          <a:ext cx="4123053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CE91A1F-AD8B-441E-9F0C-A20749BC6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247403"/>
              </p:ext>
            </p:extLst>
          </p:nvPr>
        </p:nvGraphicFramePr>
        <p:xfrm>
          <a:off x="4667213" y="1874354"/>
          <a:ext cx="4348199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204248" y="4596051"/>
            <a:ext cx="286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Fuente: SIS ECU 911</a:t>
            </a:r>
            <a:endParaRPr lang="es-EC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50" dirty="0">
                <a:latin typeface="Otterco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Elaboración: OMSC</a:t>
            </a:r>
            <a:endParaRPr lang="es-EC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3006" y="2855063"/>
            <a:ext cx="6858000" cy="1655762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 </a:t>
            </a:r>
            <a:endParaRPr lang="es-EC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13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CuadroTexto 1048823"/>
          <p:cNvSpPr txBox="1"/>
          <p:nvPr/>
        </p:nvSpPr>
        <p:spPr>
          <a:xfrm>
            <a:off x="1353003" y="596900"/>
            <a:ext cx="6459347" cy="7571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just">
              <a:lnSpc>
                <a:spcPct val="90000"/>
              </a:lnSpc>
            </a:pPr>
            <a:r>
              <a:rPr lang="es-ES" alt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CONTRARRESTAR MEDIANTE ESTRATEGIAS INTEGRALES EL IMPACTO PERCEPTUAL Y EVIDENTE QUE GENERA LA ACTIVIDAD DE TRABAJO SEXUAL CALLEJIZADO EN SECTORES DONDE SE VE AFECTADA LA CONVIVENCIA PACÍFICA</a:t>
            </a:r>
            <a:r>
              <a:rPr lang="es-E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residentes, empresarios y visitantes del sector la Mariscal.</a:t>
            </a:r>
            <a:endParaRPr lang="es-EC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26" name="Rectángulo 1048825"/>
          <p:cNvSpPr/>
          <p:nvPr/>
        </p:nvSpPr>
        <p:spPr>
          <a:xfrm>
            <a:off x="1324746" y="1530805"/>
            <a:ext cx="45719" cy="8204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lang="en-US" altLang="en-US" sz="600" b="1">
              <a:solidFill>
                <a:srgbClr val="FFFFFF"/>
              </a:solidFill>
              <a:latin typeface="Otterco" pitchFamily="50" charset="0"/>
            </a:endParaRPr>
          </a:p>
        </p:txBody>
      </p:sp>
      <p:sp>
        <p:nvSpPr>
          <p:cNvPr id="1048828" name="Rectángulo 1048827"/>
          <p:cNvSpPr/>
          <p:nvPr/>
        </p:nvSpPr>
        <p:spPr>
          <a:xfrm>
            <a:off x="846591" y="3646630"/>
            <a:ext cx="341312" cy="74612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4800" b="1" dirty="0">
                <a:solidFill>
                  <a:srgbClr val="CCCCCC"/>
                </a:solidFill>
                <a:latin typeface="Otterco" pitchFamily="50" charset="0"/>
                <a:ea typeface="Roboto" pitchFamily="2" charset="0"/>
                <a:sym typeface="Bebas Neue"/>
              </a:rPr>
              <a:t>4</a:t>
            </a:r>
          </a:p>
        </p:txBody>
      </p:sp>
      <p:sp>
        <p:nvSpPr>
          <p:cNvPr id="1048829" name="Rectángulo 1048828"/>
          <p:cNvSpPr/>
          <p:nvPr/>
        </p:nvSpPr>
        <p:spPr>
          <a:xfrm>
            <a:off x="868589" y="1584777"/>
            <a:ext cx="322262" cy="7445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4800" b="1" dirty="0">
                <a:solidFill>
                  <a:srgbClr val="CCCCCC"/>
                </a:solidFill>
                <a:latin typeface="Otterco" pitchFamily="50" charset="0"/>
                <a:ea typeface="Roboto" pitchFamily="2" charset="0"/>
                <a:sym typeface="Bebas Neue"/>
              </a:rPr>
              <a:t>2</a:t>
            </a:r>
          </a:p>
        </p:txBody>
      </p:sp>
      <p:sp>
        <p:nvSpPr>
          <p:cNvPr id="1048830" name="Rectángulo 1048829"/>
          <p:cNvSpPr/>
          <p:nvPr/>
        </p:nvSpPr>
        <p:spPr>
          <a:xfrm>
            <a:off x="820397" y="2541227"/>
            <a:ext cx="342900" cy="72390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4800" b="1" dirty="0">
                <a:solidFill>
                  <a:srgbClr val="CCCCCC"/>
                </a:solidFill>
                <a:latin typeface="Otterco" pitchFamily="50" charset="0"/>
                <a:ea typeface="Roboto" pitchFamily="2" charset="0"/>
                <a:sym typeface="Bebas Neue"/>
              </a:rPr>
              <a:t>3</a:t>
            </a:r>
          </a:p>
        </p:txBody>
      </p:sp>
      <p:sp>
        <p:nvSpPr>
          <p:cNvPr id="1048831" name="Rectángulo 1048830"/>
          <p:cNvSpPr/>
          <p:nvPr/>
        </p:nvSpPr>
        <p:spPr>
          <a:xfrm>
            <a:off x="845004" y="596900"/>
            <a:ext cx="342899" cy="72390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4800" b="1" dirty="0">
                <a:solidFill>
                  <a:srgbClr val="CCCCCC"/>
                </a:solidFill>
                <a:latin typeface="Otterco" pitchFamily="50" charset="0"/>
                <a:ea typeface="Roboto" pitchFamily="2" charset="0"/>
                <a:sym typeface="Bebas Neue"/>
              </a:rPr>
              <a:t>1</a:t>
            </a:r>
          </a:p>
        </p:txBody>
      </p:sp>
      <p:sp>
        <p:nvSpPr>
          <p:cNvPr id="1048832" name="CuadroTexto 1048831"/>
          <p:cNvSpPr txBox="1"/>
          <p:nvPr/>
        </p:nvSpPr>
        <p:spPr>
          <a:xfrm>
            <a:off x="1357311" y="1540510"/>
            <a:ext cx="6455039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UN SISTEMA INTEGRAL DE SEGURIDAD CIUDADANA PARA LA GESTIÓN DEL ESPACIO PÚBLICO</a:t>
            </a:r>
            <a:r>
              <a:rPr lang="es-ES" altLang="es-EC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través de la prevención social mediante la articulación de las diferentes entidades municipales y del gobierno central con la participación de la </a:t>
            </a:r>
            <a:r>
              <a:rPr lang="es-ES" altLang="es-EC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endParaRPr lang="es-EC" altLang="es-EC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33" name="Rectángulo 1048832"/>
          <p:cNvSpPr/>
          <p:nvPr/>
        </p:nvSpPr>
        <p:spPr>
          <a:xfrm>
            <a:off x="1369784" y="2571214"/>
            <a:ext cx="6344661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UNA CULTURA DE PAZ</a:t>
            </a:r>
            <a:r>
              <a:rPr lang="es-ES" altLang="es-EC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mediante la capacitación comunitaria y la ampliación de la cobertura de los sistemas municipales de atención y prevención de la conflictividad.</a:t>
            </a:r>
            <a:endParaRPr lang="es-EC" altLang="es-EC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34" name="Rectángulo 1048833"/>
          <p:cNvSpPr/>
          <p:nvPr/>
        </p:nvSpPr>
        <p:spPr>
          <a:xfrm flipH="1">
            <a:off x="1311593" y="3433806"/>
            <a:ext cx="45719" cy="12659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lang="en-US" altLang="en-US" sz="600" b="1">
              <a:solidFill>
                <a:srgbClr val="FFFFFF"/>
              </a:solidFill>
              <a:latin typeface="Otterco" pitchFamily="50" charset="0"/>
            </a:endParaRPr>
          </a:p>
        </p:txBody>
      </p:sp>
      <p:sp>
        <p:nvSpPr>
          <p:cNvPr id="1048835" name="Rectángulo 1048834"/>
          <p:cNvSpPr/>
          <p:nvPr/>
        </p:nvSpPr>
        <p:spPr>
          <a:xfrm>
            <a:off x="1308077" y="4937733"/>
            <a:ext cx="61707" cy="6289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lang="en-US" altLang="en-US" sz="600" b="1">
              <a:solidFill>
                <a:srgbClr val="FFFFFF"/>
              </a:solidFill>
              <a:latin typeface="Otterco" pitchFamily="50" charset="0"/>
            </a:endParaRPr>
          </a:p>
        </p:txBody>
      </p:sp>
      <p:sp>
        <p:nvSpPr>
          <p:cNvPr id="1048836" name="Rectángulo 1048835"/>
          <p:cNvSpPr/>
          <p:nvPr/>
        </p:nvSpPr>
        <p:spPr>
          <a:xfrm>
            <a:off x="868589" y="4836392"/>
            <a:ext cx="328612" cy="74612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4800" b="1" dirty="0">
                <a:solidFill>
                  <a:srgbClr val="CCCCCC"/>
                </a:solidFill>
                <a:latin typeface="Otterco" pitchFamily="50" charset="0"/>
                <a:ea typeface="Roboto" pitchFamily="2" charset="0"/>
                <a:sym typeface="Bebas Neue"/>
              </a:rPr>
              <a:t>5</a:t>
            </a:r>
          </a:p>
        </p:txBody>
      </p:sp>
      <p:sp>
        <p:nvSpPr>
          <p:cNvPr id="1048837" name="Rectángulo 1048836"/>
          <p:cNvSpPr/>
          <p:nvPr/>
        </p:nvSpPr>
        <p:spPr>
          <a:xfrm>
            <a:off x="1369785" y="3345322"/>
            <a:ext cx="6566852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es-EC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LA CONFIANZA INSTITUCIONAL EN LAS INSTITUCIONES DE SEGURIDAD CIUDADANA Y JUSTICIA</a:t>
            </a:r>
            <a:r>
              <a:rPr lang="es-ES" altLang="es-EC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operan en la ciudad, a través de una articulación interinstitucional sostenible, para la participación en acciones estratégicas basadas en evidencia, frente a amenazas multidimensionales como: libadores en espacio público, flayeros/enganchadores, comercio informal, actividades ilícitas, etc.; con mecanismos de control y una rendición de cuentas transparente frente a la comunidad.</a:t>
            </a:r>
            <a:endParaRPr lang="es-EC" alt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38" name="Rectángulo 1048837"/>
          <p:cNvSpPr/>
          <p:nvPr/>
        </p:nvSpPr>
        <p:spPr>
          <a:xfrm>
            <a:off x="1369784" y="4920388"/>
            <a:ext cx="6637874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GESTIONAR EFICIENTEMENTE LOS RIESGOS: ANTRÓPICOS, POR LA CONTAMINACIÓN AMBIENTAL Y POR MOVILIDAD HUMANA</a:t>
            </a:r>
            <a:r>
              <a:rPr lang="es-EC" altLang="es-EC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un enfoque de inclusividad, resiliencia y sostenibilidad.  </a:t>
            </a:r>
          </a:p>
        </p:txBody>
      </p:sp>
      <p:pic>
        <p:nvPicPr>
          <p:cNvPr id="2097201" name="Imagen 209720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8287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Imagen 209720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5187" y="6296025"/>
            <a:ext cx="1928812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ángulo 19"/>
          <p:cNvSpPr/>
          <p:nvPr/>
        </p:nvSpPr>
        <p:spPr>
          <a:xfrm>
            <a:off x="1308077" y="2541227"/>
            <a:ext cx="45719" cy="6936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lang="en-US" altLang="en-US" sz="600" b="1">
              <a:solidFill>
                <a:srgbClr val="FFFFFF"/>
              </a:solidFill>
              <a:latin typeface="Otterco" pitchFamily="50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313634" y="645870"/>
            <a:ext cx="45719" cy="6949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lang="en-US" altLang="en-US" sz="600" b="1">
              <a:solidFill>
                <a:srgbClr val="FFFFFF"/>
              </a:solidFill>
              <a:latin typeface="Otterc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15112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6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3006" y="2855063"/>
            <a:ext cx="6858000" cy="1655762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OPERATIVA</a:t>
            </a:r>
          </a:p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REALIZADAS</a:t>
            </a:r>
            <a:endParaRPr lang="es-EC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41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527</Words>
  <Application>Microsoft Office PowerPoint</Application>
  <PresentationFormat>Presentación en pantalla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Century Gothic</vt:lpstr>
      <vt:lpstr>MS Mincho</vt:lpstr>
      <vt:lpstr>Otterco</vt:lpstr>
      <vt:lpstr>Roboto</vt:lpstr>
      <vt:lpstr>Times New Roman</vt:lpstr>
      <vt:lpstr>Office 主题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García Zambrano</dc:creator>
  <cp:lastModifiedBy>USUARIO</cp:lastModifiedBy>
  <cp:revision>26</cp:revision>
  <cp:lastPrinted>2022-01-14T15:13:44Z</cp:lastPrinted>
  <dcterms:created xsi:type="dcterms:W3CDTF">2019-07-31T20:09:18Z</dcterms:created>
  <dcterms:modified xsi:type="dcterms:W3CDTF">2022-04-05T22:10:34Z</dcterms:modified>
</cp:coreProperties>
</file>