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3" r:id="rId3"/>
    <p:sldId id="286" r:id="rId4"/>
    <p:sldId id="287" r:id="rId5"/>
    <p:sldId id="288" r:id="rId6"/>
    <p:sldId id="291" r:id="rId7"/>
    <p:sldId id="292" r:id="rId8"/>
    <p:sldId id="284" r:id="rId9"/>
    <p:sldId id="271" r:id="rId10"/>
  </p:sldIdLst>
  <p:sldSz cx="12192000" cy="6858000"/>
  <p:notesSz cx="7023100" cy="93091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74"/>
  </p:normalViewPr>
  <p:slideViewPr>
    <p:cSldViewPr snapToGrid="0" snapToObjects="1">
      <p:cViewPr>
        <p:scale>
          <a:sx n="106" d="100"/>
          <a:sy n="106" d="100"/>
        </p:scale>
        <p:origin x="-1320" y="-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GSG\Desktop\Majo\Abril%2003_2022\Inteligente%20CHQ%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Atenciones realizadas por cuadrante</a:t>
            </a:r>
          </a:p>
          <a:p>
            <a:pPr>
              <a:defRPr/>
            </a:pPr>
            <a:r>
              <a:rPr lang="es-EC"/>
              <a:t>17 de octubre  2021 al 03 de abril de 2022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1574074074074073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8F0-48D3-8BAB-6541D3F47BF9}"/>
                </c:ext>
              </c:extLst>
            </c:dLbl>
            <c:dLbl>
              <c:idx val="1"/>
              <c:layout>
                <c:manualLayout>
                  <c:x val="0"/>
                  <c:y val="0.138888888888888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8F0-48D3-8BAB-6541D3F47BF9}"/>
                </c:ext>
              </c:extLst>
            </c:dLbl>
            <c:dLbl>
              <c:idx val="2"/>
              <c:layout>
                <c:manualLayout>
                  <c:x val="0"/>
                  <c:y val="0.1111111111111110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8F0-48D3-8BAB-6541D3F47BF9}"/>
                </c:ext>
              </c:extLst>
            </c:dLbl>
            <c:dLbl>
              <c:idx val="3"/>
              <c:layout>
                <c:manualLayout>
                  <c:x val="-2.0370135052831988E-16"/>
                  <c:y val="0.1064814814814814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8F0-48D3-8BAB-6541D3F47B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Acum!$Y$7:$AB$7</c:f>
              <c:strCache>
                <c:ptCount val="4"/>
                <c:pt idx="0">
                  <c:v>Cuadrante 1</c:v>
                </c:pt>
                <c:pt idx="1">
                  <c:v>Cuadrante 2</c:v>
                </c:pt>
                <c:pt idx="2">
                  <c:v>Cuadrante 3</c:v>
                </c:pt>
                <c:pt idx="3">
                  <c:v>Cuadrante 4</c:v>
                </c:pt>
              </c:strCache>
            </c:strRef>
          </c:cat>
          <c:val>
            <c:numRef>
              <c:f>Acum!$Y$17:$AB$17</c:f>
              <c:numCache>
                <c:formatCode>#,##0</c:formatCode>
                <c:ptCount val="4"/>
                <c:pt idx="0">
                  <c:v>2417</c:v>
                </c:pt>
                <c:pt idx="1">
                  <c:v>3094</c:v>
                </c:pt>
                <c:pt idx="2">
                  <c:v>1946</c:v>
                </c:pt>
                <c:pt idx="3">
                  <c:v>2203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0-48D3-8BAB-6541D3F47B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182945656"/>
        <c:axId val="182939384"/>
      </c:barChart>
      <c:catAx>
        <c:axId val="182945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939384"/>
        <c:crosses val="autoZero"/>
        <c:auto val="1"/>
        <c:lblAlgn val="ctr"/>
        <c:lblOffset val="100"/>
        <c:noMultiLvlLbl val="0"/>
      </c:catAx>
      <c:valAx>
        <c:axId val="18293938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82945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bg1">
          <a:lumMod val="85000"/>
        </a:schemeClr>
      </a:solidFill>
      <a:prstDash val="solid"/>
      <a:round/>
    </a:ln>
    <a:effectLst/>
  </c:spPr>
  <c:txPr>
    <a:bodyPr/>
    <a:lstStyle/>
    <a:p>
      <a:pPr>
        <a:defRPr sz="1400">
          <a:solidFill>
            <a:schemeClr val="tx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05/04/2022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05/04/2022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05/04/2022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05/04/2022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05/04/2022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05/04/2022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05/04/2022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05/04/2022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05/04/2022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05/04/2022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05/04/2022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E9CB-C5E4-D447-87EB-F9BE3040ECD0}" type="datetimeFigureOut">
              <a:rPr lang="es-ES_tradnl" smtClean="0"/>
              <a:t>05/04/2022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748" y="1282358"/>
            <a:ext cx="7632505" cy="429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07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7798"/>
            <a:ext cx="12192000" cy="371474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658500" y="2402327"/>
            <a:ext cx="68664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200" b="1" dirty="0">
                <a:solidFill>
                  <a:schemeClr val="accent5">
                    <a:lumMod val="50000"/>
                  </a:schemeClr>
                </a:solidFill>
              </a:rPr>
              <a:t>INFORME DEL OPERATIVO EN EL CENTRO HISTÓRICO DE QUITO        </a:t>
            </a:r>
            <a:r>
              <a:rPr lang="es-ES_tradnl" sz="3200" b="1" dirty="0" smtClean="0">
                <a:solidFill>
                  <a:schemeClr val="accent5">
                    <a:lumMod val="50000"/>
                  </a:schemeClr>
                </a:solidFill>
              </a:rPr>
              <a:t>03/04/2022</a:t>
            </a:r>
            <a:endParaRPr lang="es-ES_tradnl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1144" y="237769"/>
            <a:ext cx="1334302" cy="195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63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284" y="5903785"/>
            <a:ext cx="1696382" cy="95421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452518A-D371-4417-881B-D327DD4B30B6}"/>
              </a:ext>
            </a:extLst>
          </p:cNvPr>
          <p:cNvSpPr txBox="1"/>
          <p:nvPr/>
        </p:nvSpPr>
        <p:spPr>
          <a:xfrm>
            <a:off x="829994" y="257635"/>
            <a:ext cx="9875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accent5">
                    <a:lumMod val="75000"/>
                  </a:schemeClr>
                </a:solidFill>
              </a:rPr>
              <a:t>ATENCIONES REALIZADAS DURANTE EL OPERATIVO EN EL CENTRO HISTÓRICO DE QUITO</a:t>
            </a:r>
            <a:endParaRPr lang="es-EC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BAFB639-D597-45F1-8AC5-A078942B7D44}"/>
              </a:ext>
            </a:extLst>
          </p:cNvPr>
          <p:cNvSpPr txBox="1"/>
          <p:nvPr/>
        </p:nvSpPr>
        <p:spPr>
          <a:xfrm>
            <a:off x="56267" y="6160561"/>
            <a:ext cx="42062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/>
              <a:t>Fuente: Sistema de Información SIOMS</a:t>
            </a:r>
          </a:p>
          <a:p>
            <a:r>
              <a:rPr lang="es-MX" sz="1050" dirty="0"/>
              <a:t>Elaborado por: Observatorio Metropolitano de Seguridad Ciudadana</a:t>
            </a:r>
            <a:endParaRPr lang="es-EC" sz="1050" dirty="0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26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4963235"/>
              </p:ext>
            </p:extLst>
          </p:nvPr>
        </p:nvGraphicFramePr>
        <p:xfrm>
          <a:off x="3186652" y="812498"/>
          <a:ext cx="5532958" cy="5196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4358616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284" y="5903785"/>
            <a:ext cx="1696382" cy="95421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452518A-D371-4417-881B-D327DD4B30B6}"/>
              </a:ext>
            </a:extLst>
          </p:cNvPr>
          <p:cNvSpPr txBox="1"/>
          <p:nvPr/>
        </p:nvSpPr>
        <p:spPr>
          <a:xfrm>
            <a:off x="829993" y="296025"/>
            <a:ext cx="9875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accent5">
                    <a:lumMod val="75000"/>
                  </a:schemeClr>
                </a:solidFill>
              </a:rPr>
              <a:t>ATENCIONES REALIZADAS DURANTE EL OPERATIVO EN EL CENTRO HISTÓRICO DE QUITO</a:t>
            </a:r>
            <a:endParaRPr lang="es-EC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BAFB639-D597-45F1-8AC5-A078942B7D44}"/>
              </a:ext>
            </a:extLst>
          </p:cNvPr>
          <p:cNvSpPr txBox="1"/>
          <p:nvPr/>
        </p:nvSpPr>
        <p:spPr>
          <a:xfrm>
            <a:off x="56267" y="6160561"/>
            <a:ext cx="42062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/>
              <a:t>Fuente: </a:t>
            </a:r>
            <a:r>
              <a:rPr lang="es-MX" sz="1050" dirty="0" smtClean="0"/>
              <a:t>CACMQ</a:t>
            </a:r>
            <a:endParaRPr lang="es-MX" sz="1050" dirty="0"/>
          </a:p>
          <a:p>
            <a:endParaRPr lang="es-EC" sz="105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715" y="735486"/>
            <a:ext cx="9385569" cy="494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55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284" y="5903785"/>
            <a:ext cx="1696382" cy="95421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BAFB639-D597-45F1-8AC5-A078942B7D44}"/>
              </a:ext>
            </a:extLst>
          </p:cNvPr>
          <p:cNvSpPr txBox="1"/>
          <p:nvPr/>
        </p:nvSpPr>
        <p:spPr>
          <a:xfrm>
            <a:off x="56267" y="6160561"/>
            <a:ext cx="42062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/>
              <a:t>Fuente: Sistema de Información SIOMS</a:t>
            </a:r>
          </a:p>
          <a:p>
            <a:r>
              <a:rPr lang="es-MX" sz="1050" dirty="0"/>
              <a:t>Elaborado por: Observatorio Metropolitano de Seguridad Ciudadana</a:t>
            </a:r>
            <a:endParaRPr lang="es-EC" sz="105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452518A-D371-4417-881B-D327DD4B30B6}"/>
              </a:ext>
            </a:extLst>
          </p:cNvPr>
          <p:cNvSpPr txBox="1"/>
          <p:nvPr/>
        </p:nvSpPr>
        <p:spPr>
          <a:xfrm>
            <a:off x="361066" y="73988"/>
            <a:ext cx="1193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accent5">
                    <a:lumMod val="75000"/>
                  </a:schemeClr>
                </a:solidFill>
              </a:rPr>
              <a:t>RESULTADOS DE </a:t>
            </a:r>
            <a:r>
              <a:rPr lang="es-MX" sz="2000" b="1" dirty="0" smtClean="0">
                <a:solidFill>
                  <a:schemeClr val="accent5">
                    <a:lumMod val="75000"/>
                  </a:schemeClr>
                </a:solidFill>
              </a:rPr>
              <a:t>INSTITUCIONES </a:t>
            </a:r>
            <a:r>
              <a:rPr lang="es-MX" sz="2000" b="1" dirty="0">
                <a:solidFill>
                  <a:schemeClr val="accent5">
                    <a:lumMod val="75000"/>
                  </a:schemeClr>
                </a:solidFill>
              </a:rPr>
              <a:t>DURANTE EL OPERATIVO EN EL CENTRO HISTÓRICO DE </a:t>
            </a:r>
            <a:r>
              <a:rPr lang="es-MX" sz="2000" b="1" dirty="0" smtClean="0">
                <a:solidFill>
                  <a:schemeClr val="accent5">
                    <a:lumMod val="75000"/>
                  </a:schemeClr>
                </a:solidFill>
              </a:rPr>
              <a:t>QUITO </a:t>
            </a:r>
          </a:p>
          <a:p>
            <a:pPr algn="ctr"/>
            <a:r>
              <a:rPr lang="es-MX" sz="2000" b="1" dirty="0" smtClean="0">
                <a:solidFill>
                  <a:schemeClr val="accent5">
                    <a:lumMod val="75000"/>
                  </a:schemeClr>
                </a:solidFill>
              </a:rPr>
              <a:t>FECHA DE CORTE 03/04/2022 DESDE EL MES DE OCTUBRE DEL 2021</a:t>
            </a:r>
            <a:endParaRPr lang="es-EC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73283"/>
              </p:ext>
            </p:extLst>
          </p:nvPr>
        </p:nvGraphicFramePr>
        <p:xfrm>
          <a:off x="3407488" y="1150500"/>
          <a:ext cx="5228366" cy="1405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8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0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9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955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Patronato San José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Acompañamiento en evento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8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Trabajo Infantil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66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Atenció a Adultos mayores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361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Situación de calle (mendicidad - indigentes)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1317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Situación de consumo (sustancias sujetas a fiscalización)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886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Situación de Movilidad Humana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201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4758650" y="821150"/>
            <a:ext cx="2666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s-EC" b="1" dirty="0">
                <a:solidFill>
                  <a:srgbClr val="000000"/>
                </a:solidFill>
                <a:latin typeface="Otterco" panose="00000500000000000000" pitchFamily="50" charset="0"/>
              </a:rPr>
              <a:t>PATRONATO SAN JOSÉ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363633"/>
              </p:ext>
            </p:extLst>
          </p:nvPr>
        </p:nvGraphicFramePr>
        <p:xfrm>
          <a:off x="3856321" y="3352228"/>
          <a:ext cx="4330700" cy="419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4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0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6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95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EMASEO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Limpieza programada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>
                          <a:effectLst/>
                        </a:rPr>
                        <a:t>1496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Limpieza emergente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effectLst/>
                        </a:rPr>
                        <a:t>313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3443355" y="2939345"/>
            <a:ext cx="5285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s-EC" b="1" dirty="0">
                <a:solidFill>
                  <a:srgbClr val="000000"/>
                </a:solidFill>
                <a:latin typeface="Otterco" panose="00000500000000000000" pitchFamily="50" charset="0"/>
              </a:rPr>
              <a:t>EMPRESA PÚBLICA METROPOLITANA DE ASEO</a:t>
            </a: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796697"/>
              </p:ext>
            </p:extLst>
          </p:nvPr>
        </p:nvGraphicFramePr>
        <p:xfrm>
          <a:off x="3926356" y="4858061"/>
          <a:ext cx="4330700" cy="419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4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0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6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95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AMT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Contravención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>
                          <a:effectLst/>
                        </a:rPr>
                        <a:t>340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Apoyo al tránsito Vehicular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effectLst/>
                        </a:rPr>
                        <a:t>302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Rectángulo 14"/>
          <p:cNvSpPr/>
          <p:nvPr/>
        </p:nvSpPr>
        <p:spPr>
          <a:xfrm>
            <a:off x="3729006" y="4445178"/>
            <a:ext cx="4733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EC" b="1" dirty="0">
                <a:solidFill>
                  <a:srgbClr val="000000"/>
                </a:solidFill>
                <a:latin typeface="Otterco" panose="00000500000000000000" pitchFamily="50" charset="0"/>
              </a:rPr>
              <a:t>AGENCIA METROPOLITANA DE TRÁNSITO</a:t>
            </a:r>
          </a:p>
        </p:txBody>
      </p:sp>
    </p:spTree>
    <p:extLst>
      <p:ext uri="{BB962C8B-B14F-4D97-AF65-F5344CB8AC3E}">
        <p14:creationId xmlns:p14="http://schemas.microsoft.com/office/powerpoint/2010/main" val="4056589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284" y="5903785"/>
            <a:ext cx="1696382" cy="95421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452518A-D371-4417-881B-D327DD4B30B6}"/>
              </a:ext>
            </a:extLst>
          </p:cNvPr>
          <p:cNvSpPr txBox="1"/>
          <p:nvPr/>
        </p:nvSpPr>
        <p:spPr>
          <a:xfrm>
            <a:off x="361066" y="73988"/>
            <a:ext cx="1193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accent5">
                    <a:lumMod val="75000"/>
                  </a:schemeClr>
                </a:solidFill>
              </a:rPr>
              <a:t>PLAN “PILOTO CENTRO HISTÓRICO” DE CÁMARAS DE VIDEOVIGILANCIA </a:t>
            </a:r>
          </a:p>
          <a:p>
            <a:pPr algn="ctr"/>
            <a:r>
              <a:rPr lang="es-MX" sz="2000" b="1" dirty="0" smtClean="0">
                <a:solidFill>
                  <a:schemeClr val="accent5">
                    <a:lumMod val="75000"/>
                  </a:schemeClr>
                </a:solidFill>
              </a:rPr>
              <a:t>CON ANALÍTICA AVANZADA</a:t>
            </a:r>
            <a:endParaRPr lang="es-EC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09" y="837127"/>
            <a:ext cx="2957847" cy="221838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6" y="3347951"/>
            <a:ext cx="2975020" cy="2975020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4096028" y="1761653"/>
            <a:ext cx="5974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s-EC" b="1" dirty="0" smtClean="0">
                <a:solidFill>
                  <a:srgbClr val="000000"/>
                </a:solidFill>
                <a:latin typeface="Otterco" panose="00000500000000000000" pitchFamily="50" charset="0"/>
              </a:rPr>
              <a:t>INSTALACIÓN EN LA CALLE OLMEDO Y VENEZUELA</a:t>
            </a:r>
            <a:endParaRPr lang="es-EC" b="1" dirty="0">
              <a:solidFill>
                <a:srgbClr val="000000"/>
              </a:solidFill>
              <a:latin typeface="Otterco" panose="00000500000000000000" pitchFamily="50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4164966" y="4641741"/>
            <a:ext cx="5836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s-EC" b="1" dirty="0" smtClean="0">
                <a:solidFill>
                  <a:srgbClr val="000000"/>
                </a:solidFill>
                <a:latin typeface="Otterco" panose="00000500000000000000" pitchFamily="50" charset="0"/>
              </a:rPr>
              <a:t>INSTALACIÓN EN LA ANTONIO ALMEIDA Y JUNÍN</a:t>
            </a:r>
            <a:endParaRPr lang="es-EC" b="1" dirty="0">
              <a:solidFill>
                <a:srgbClr val="000000"/>
              </a:solidFill>
              <a:latin typeface="Otterco" panose="00000500000000000000" pitchFamily="50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982" y="2271588"/>
            <a:ext cx="2972732" cy="2229550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8127540" y="2988202"/>
            <a:ext cx="35801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EC" b="1" dirty="0" smtClean="0">
                <a:solidFill>
                  <a:srgbClr val="000000"/>
                </a:solidFill>
                <a:latin typeface="Otterco" panose="00000500000000000000" pitchFamily="50" charset="0"/>
              </a:rPr>
              <a:t>INSTALACIÓN EN LA CALLE PICHINCHA Y ANTONIO ALMEIDA</a:t>
            </a:r>
            <a:endParaRPr lang="es-EC" b="1" dirty="0">
              <a:solidFill>
                <a:srgbClr val="000000"/>
              </a:solidFill>
              <a:latin typeface="Otterco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618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Imagen 209715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001" y="6615113"/>
            <a:ext cx="6091237" cy="242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5" name="Imagen 209715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610600" y="6173787"/>
            <a:ext cx="1928812" cy="5635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7006" y="408077"/>
            <a:ext cx="6858000" cy="1655762"/>
          </a:xfrm>
        </p:spPr>
        <p:txBody>
          <a:bodyPr/>
          <a:lstStyle/>
          <a:p>
            <a:r>
              <a:rPr lang="es-EC" alt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ACTIVACIÓN DEL CORREDOR 1 A PARTIR DEL 01 DE ABRIL DE 2022</a:t>
            </a:r>
            <a:endParaRPr lang="es-EC" alt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025" y="1292468"/>
            <a:ext cx="7765961" cy="436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2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518" y="417606"/>
            <a:ext cx="4102965" cy="602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583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PLAN DE INTERVENCIÓN CENTRO HISTÓRICO</Template>
  <TotalTime>225</TotalTime>
  <Words>217</Words>
  <Application>Microsoft Office PowerPoint</Application>
  <PresentationFormat>Panorámica</PresentationFormat>
  <Paragraphs>48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Otterco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Gina Pamela Serrato Delgado</dc:creator>
  <cp:lastModifiedBy>USUARIO</cp:lastModifiedBy>
  <cp:revision>9</cp:revision>
  <cp:lastPrinted>2019-07-30T22:40:16Z</cp:lastPrinted>
  <dcterms:created xsi:type="dcterms:W3CDTF">2022-04-05T13:04:09Z</dcterms:created>
  <dcterms:modified xsi:type="dcterms:W3CDTF">2022-04-05T21:58:50Z</dcterms:modified>
</cp:coreProperties>
</file>