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676" r:id="rId1"/>
  </p:sldMasterIdLst>
  <p:notesMasterIdLst>
    <p:notesMasterId r:id="rId27"/>
  </p:notesMasterIdLst>
  <p:sldIdLst>
    <p:sldId id="308" r:id="rId2"/>
    <p:sldId id="309" r:id="rId3"/>
    <p:sldId id="310" r:id="rId4"/>
    <p:sldId id="335" r:id="rId5"/>
    <p:sldId id="336" r:id="rId6"/>
    <p:sldId id="337" r:id="rId7"/>
    <p:sldId id="338" r:id="rId8"/>
    <p:sldId id="339" r:id="rId9"/>
    <p:sldId id="321" r:id="rId10"/>
    <p:sldId id="340" r:id="rId11"/>
    <p:sldId id="334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52" r:id="rId21"/>
    <p:sldId id="333" r:id="rId22"/>
    <p:sldId id="350" r:id="rId23"/>
    <p:sldId id="349" r:id="rId24"/>
    <p:sldId id="351" r:id="rId25"/>
    <p:sldId id="332" r:id="rId26"/>
  </p:sldIdLst>
  <p:sldSz cx="9144000" cy="6858000" type="screen4x3"/>
  <p:notesSz cx="6805613" cy="9944100"/>
  <p:defaultTextStyle>
    <a:lvl1pPr marL="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itchFamily="34" charset="0"/>
        <a:sym typeface="Calibri" pitchFamily="34" charset="0"/>
      </a:defRPr>
    </a:lvl1pPr>
    <a:lvl2pPr marL="4572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itchFamily="34" charset="0"/>
        <a:sym typeface="Calibri" pitchFamily="34" charset="0"/>
      </a:defRPr>
    </a:lvl2pPr>
    <a:lvl3pPr marL="9144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itchFamily="34" charset="0"/>
        <a:sym typeface="Calibri" pitchFamily="34" charset="0"/>
      </a:defRPr>
    </a:lvl3pPr>
    <a:lvl4pPr marL="13716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itchFamily="34" charset="0"/>
        <a:sym typeface="Calibri" pitchFamily="34" charset="0"/>
      </a:defRPr>
    </a:lvl4pPr>
    <a:lvl5pPr marL="18288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itchFamily="34" charset="0"/>
        <a:sym typeface="Calibri" pitchFamily="34" charset="0"/>
      </a:defRPr>
    </a:lvl5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8" autoAdjust="0"/>
    <p:restoredTop sz="94434" autoAdjust="0"/>
  </p:normalViewPr>
  <p:slideViewPr>
    <p:cSldViewPr snapToGrid="0">
      <p:cViewPr>
        <p:scale>
          <a:sx n="71" d="100"/>
          <a:sy n="71" d="100"/>
        </p:scale>
        <p:origin x="1428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cesamientode%20informe%20de%20az%20marisc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cesamientode%20informe%20de%20az%20marisc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cesamientode%20informe%20de%20az%20marisc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cesamientode%20informe%20de%20az%20marisc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cesamientode%20informe%20de%20az%20marisc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cesamientode%20informe%20de%20az%20marisca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ysClr val="windowText" lastClr="000000"/>
                </a:solidFill>
                <a:latin typeface="Otterco" panose="00000500000000000000" pitchFamily="50" charset="0"/>
                <a:ea typeface="+mn-ea"/>
                <a:cs typeface="+mn-cs"/>
              </a:defRPr>
            </a:pPr>
            <a:r>
              <a:rPr lang="es-EC"/>
              <a:t>Incidentes de delitos por día de ocurrencia AZ La Mariscal </a:t>
            </a:r>
          </a:p>
          <a:p>
            <a:pPr>
              <a:defRPr/>
            </a:pPr>
            <a:r>
              <a:rPr lang="es-EC"/>
              <a:t> Año 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ysClr val="windowText" lastClr="000000"/>
              </a:solidFill>
              <a:latin typeface="Otterco" panose="00000500000000000000" pitchFamily="50" charset="0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Otterco" panose="00000500000000000000" pitchFamily="50" charset="0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Hoja5!$A$2:$A$8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  <c:pt idx="6">
                  <c:v>domingo</c:v>
                </c:pt>
              </c:strCache>
            </c:strRef>
          </c:cat>
          <c:val>
            <c:numRef>
              <c:f>Hoja5!$C$2:$C$8</c:f>
              <c:numCache>
                <c:formatCode>0.00%</c:formatCode>
                <c:ptCount val="7"/>
                <c:pt idx="0">
                  <c:v>0.12923076923076923</c:v>
                </c:pt>
                <c:pt idx="1">
                  <c:v>0.14923076923076922</c:v>
                </c:pt>
                <c:pt idx="2">
                  <c:v>0.16307692307692306</c:v>
                </c:pt>
                <c:pt idx="3">
                  <c:v>0.15076923076923077</c:v>
                </c:pt>
                <c:pt idx="4">
                  <c:v>0.18769230769230769</c:v>
                </c:pt>
                <c:pt idx="5">
                  <c:v>0.13538461538461538</c:v>
                </c:pt>
                <c:pt idx="6">
                  <c:v>8.461538461538462E-2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C1-4DF7-803A-1B50A2D99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7"/>
        <c:axId val="526184728"/>
        <c:axId val="526183552"/>
      </c:barChart>
      <c:catAx>
        <c:axId val="526184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Otterco" panose="00000500000000000000" pitchFamily="50" charset="0"/>
                <a:ea typeface="+mn-ea"/>
                <a:cs typeface="+mn-cs"/>
              </a:defRPr>
            </a:pPr>
            <a:endParaRPr lang="es-EC"/>
          </a:p>
        </c:txPr>
        <c:crossAx val="526183552"/>
        <c:crosses val="autoZero"/>
        <c:auto val="1"/>
        <c:lblAlgn val="ctr"/>
        <c:lblOffset val="100"/>
        <c:noMultiLvlLbl val="0"/>
      </c:catAx>
      <c:valAx>
        <c:axId val="52618355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526184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>
          <a:lumMod val="65000"/>
        </a:schemeClr>
      </a:solidFill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Otterco" panose="00000500000000000000" pitchFamily="50" charset="0"/>
        </a:defRPr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ysClr val="windowText" lastClr="000000"/>
                </a:solidFill>
                <a:latin typeface="Otterco" panose="00000500000000000000" pitchFamily="50" charset="0"/>
                <a:ea typeface="+mn-ea"/>
                <a:cs typeface="+mn-cs"/>
              </a:defRPr>
            </a:pPr>
            <a:r>
              <a:rPr lang="es-EC"/>
              <a:t>Incidentes de delitos por horario de ocurrencia AZ La Mariscal</a:t>
            </a:r>
          </a:p>
          <a:p>
            <a:pPr>
              <a:defRPr/>
            </a:pPr>
            <a:r>
              <a:rPr lang="es-EC"/>
              <a:t>Año 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ysClr val="windowText" lastClr="000000"/>
              </a:solidFill>
              <a:latin typeface="Otterco" panose="00000500000000000000" pitchFamily="50" charset="0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Otterco" panose="00000500000000000000" pitchFamily="50" charset="0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Hoja5!$A$18:$A$21</c:f>
              <c:strCache>
                <c:ptCount val="4"/>
                <c:pt idx="0">
                  <c:v>Madrugada</c:v>
                </c:pt>
                <c:pt idx="1">
                  <c:v>Mañana</c:v>
                </c:pt>
                <c:pt idx="2">
                  <c:v>Tarde</c:v>
                </c:pt>
                <c:pt idx="3">
                  <c:v>Noche</c:v>
                </c:pt>
              </c:strCache>
            </c:strRef>
          </c:cat>
          <c:val>
            <c:numRef>
              <c:f>Hoja5!$C$18:$C$21</c:f>
              <c:numCache>
                <c:formatCode>0.00%</c:formatCode>
                <c:ptCount val="4"/>
                <c:pt idx="0">
                  <c:v>0.1123076923076923</c:v>
                </c:pt>
                <c:pt idx="1">
                  <c:v>0.2</c:v>
                </c:pt>
                <c:pt idx="2">
                  <c:v>0.32769230769230767</c:v>
                </c:pt>
                <c:pt idx="3">
                  <c:v>0.36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F9-4BCC-B9B9-7A0BFF46FB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28041704"/>
        <c:axId val="528049936"/>
      </c:barChart>
      <c:catAx>
        <c:axId val="528041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Otterco" panose="00000500000000000000" pitchFamily="50" charset="0"/>
                <a:ea typeface="+mn-ea"/>
                <a:cs typeface="+mn-cs"/>
              </a:defRPr>
            </a:pPr>
            <a:endParaRPr lang="es-EC"/>
          </a:p>
        </c:txPr>
        <c:crossAx val="528049936"/>
        <c:crosses val="autoZero"/>
        <c:auto val="1"/>
        <c:lblAlgn val="ctr"/>
        <c:lblOffset val="100"/>
        <c:noMultiLvlLbl val="0"/>
      </c:catAx>
      <c:valAx>
        <c:axId val="528049936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528041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>
          <a:lumMod val="65000"/>
        </a:schemeClr>
      </a:solidFill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Otterco" panose="00000500000000000000" pitchFamily="50" charset="0"/>
        </a:defRPr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ysClr val="windowText" lastClr="000000"/>
                </a:solidFill>
                <a:latin typeface="Otterco" panose="00000500000000000000" pitchFamily="50" charset="0"/>
                <a:ea typeface="+mn-ea"/>
                <a:cs typeface="+mn-cs"/>
              </a:defRPr>
            </a:pPr>
            <a:r>
              <a:rPr lang="es-EC"/>
              <a:t>Incidentes de violencia sexual por día de ocurrencia AZ La Mariscal </a:t>
            </a:r>
          </a:p>
          <a:p>
            <a:pPr>
              <a:defRPr/>
            </a:pPr>
            <a:r>
              <a:rPr lang="es-EC"/>
              <a:t> Año 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ysClr val="windowText" lastClr="000000"/>
              </a:solidFill>
              <a:latin typeface="Otterco" panose="00000500000000000000" pitchFamily="50" charset="0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Otterco" panose="00000500000000000000" pitchFamily="50" charset="0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'Hoja5 (2)'!$A$2:$A$8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  <c:pt idx="6">
                  <c:v>domingo</c:v>
                </c:pt>
              </c:strCache>
            </c:strRef>
          </c:cat>
          <c:val>
            <c:numRef>
              <c:f>'Hoja5 (2)'!$C$2:$C$8</c:f>
              <c:numCache>
                <c:formatCode>0.00%</c:formatCode>
                <c:ptCount val="7"/>
                <c:pt idx="0">
                  <c:v>0.1</c:v>
                </c:pt>
                <c:pt idx="1">
                  <c:v>0.1</c:v>
                </c:pt>
                <c:pt idx="2">
                  <c:v>0.15</c:v>
                </c:pt>
                <c:pt idx="3">
                  <c:v>0.1</c:v>
                </c:pt>
                <c:pt idx="4">
                  <c:v>0.15</c:v>
                </c:pt>
                <c:pt idx="5">
                  <c:v>0.2</c:v>
                </c:pt>
                <c:pt idx="6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56-4916-8087-00F56D8C5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7"/>
        <c:axId val="332972896"/>
        <c:axId val="332974464"/>
      </c:barChart>
      <c:catAx>
        <c:axId val="33297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Otterco" panose="00000500000000000000" pitchFamily="50" charset="0"/>
                <a:ea typeface="+mn-ea"/>
                <a:cs typeface="+mn-cs"/>
              </a:defRPr>
            </a:pPr>
            <a:endParaRPr lang="es-EC"/>
          </a:p>
        </c:txPr>
        <c:crossAx val="332974464"/>
        <c:crosses val="autoZero"/>
        <c:auto val="1"/>
        <c:lblAlgn val="ctr"/>
        <c:lblOffset val="100"/>
        <c:noMultiLvlLbl val="0"/>
      </c:catAx>
      <c:valAx>
        <c:axId val="33297446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33297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>
          <a:lumMod val="65000"/>
        </a:schemeClr>
      </a:solidFill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Otterco" panose="00000500000000000000" pitchFamily="50" charset="0"/>
        </a:defRPr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ysClr val="windowText" lastClr="000000"/>
                </a:solidFill>
                <a:latin typeface="Otterco" panose="00000500000000000000" pitchFamily="50" charset="0"/>
                <a:ea typeface="+mn-ea"/>
                <a:cs typeface="+mn-cs"/>
              </a:defRPr>
            </a:pPr>
            <a:r>
              <a:rPr lang="es-EC"/>
              <a:t>Incidentes de violencia sexual por horario de ocurrencia AZ La Mariscal</a:t>
            </a:r>
          </a:p>
          <a:p>
            <a:pPr>
              <a:defRPr/>
            </a:pPr>
            <a:r>
              <a:rPr lang="es-EC"/>
              <a:t>Año 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ysClr val="windowText" lastClr="000000"/>
              </a:solidFill>
              <a:latin typeface="Otterco" panose="00000500000000000000" pitchFamily="50" charset="0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Otterco" panose="00000500000000000000" pitchFamily="50" charset="0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'Hoja5 (2)'!$A$18:$A$21</c:f>
              <c:strCache>
                <c:ptCount val="4"/>
                <c:pt idx="0">
                  <c:v>Madrugada</c:v>
                </c:pt>
                <c:pt idx="1">
                  <c:v>Mañana</c:v>
                </c:pt>
                <c:pt idx="2">
                  <c:v>Tarde</c:v>
                </c:pt>
                <c:pt idx="3">
                  <c:v>Noche</c:v>
                </c:pt>
              </c:strCache>
            </c:strRef>
          </c:cat>
          <c:val>
            <c:numRef>
              <c:f>'Hoja5 (2)'!$C$18:$C$21</c:f>
              <c:numCache>
                <c:formatCode>0.00%</c:formatCode>
                <c:ptCount val="4"/>
                <c:pt idx="0">
                  <c:v>0.15</c:v>
                </c:pt>
                <c:pt idx="1">
                  <c:v>0.25</c:v>
                </c:pt>
                <c:pt idx="2">
                  <c:v>0.3</c:v>
                </c:pt>
                <c:pt idx="3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8C-4BEE-BA9F-91FCEB135E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32975640"/>
        <c:axId val="332976032"/>
      </c:barChart>
      <c:catAx>
        <c:axId val="332975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Otterco" panose="00000500000000000000" pitchFamily="50" charset="0"/>
                <a:ea typeface="+mn-ea"/>
                <a:cs typeface="+mn-cs"/>
              </a:defRPr>
            </a:pPr>
            <a:endParaRPr lang="es-EC"/>
          </a:p>
        </c:txPr>
        <c:crossAx val="332976032"/>
        <c:crosses val="autoZero"/>
        <c:auto val="1"/>
        <c:lblAlgn val="ctr"/>
        <c:lblOffset val="100"/>
        <c:noMultiLvlLbl val="0"/>
      </c:catAx>
      <c:valAx>
        <c:axId val="332976032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332975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>
          <a:lumMod val="65000"/>
        </a:schemeClr>
      </a:solidFill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Otterco" panose="00000500000000000000" pitchFamily="50" charset="0"/>
        </a:defRPr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ysClr val="windowText" lastClr="000000"/>
                </a:solidFill>
                <a:latin typeface="Otterco" panose="00000500000000000000" pitchFamily="50" charset="0"/>
                <a:ea typeface="+mn-ea"/>
                <a:cs typeface="+mn-cs"/>
              </a:defRPr>
            </a:pPr>
            <a:r>
              <a:rPr lang="es-EC"/>
              <a:t>Incidentes de comercio autónomo por día de ocurrencia AZ La Mariscal </a:t>
            </a:r>
          </a:p>
          <a:p>
            <a:pPr>
              <a:defRPr/>
            </a:pPr>
            <a:r>
              <a:rPr lang="es-EC"/>
              <a:t> Año 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ysClr val="windowText" lastClr="000000"/>
              </a:solidFill>
              <a:latin typeface="Otterco" panose="00000500000000000000" pitchFamily="50" charset="0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Otterco" panose="00000500000000000000" pitchFamily="50" charset="0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'Hoja5 (3)'!$A$2:$A$8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  <c:pt idx="6">
                  <c:v>domingo</c:v>
                </c:pt>
              </c:strCache>
            </c:strRef>
          </c:cat>
          <c:val>
            <c:numRef>
              <c:f>'Hoja5 (3)'!$C$2:$C$8</c:f>
              <c:numCache>
                <c:formatCode>0.00%</c:formatCode>
                <c:ptCount val="7"/>
                <c:pt idx="0">
                  <c:v>0.1111111111111111</c:v>
                </c:pt>
                <c:pt idx="1">
                  <c:v>0.13580246913580246</c:v>
                </c:pt>
                <c:pt idx="2">
                  <c:v>0.20987654320987653</c:v>
                </c:pt>
                <c:pt idx="3">
                  <c:v>0.16049382716049382</c:v>
                </c:pt>
                <c:pt idx="4">
                  <c:v>0.24691358024691357</c:v>
                </c:pt>
                <c:pt idx="5">
                  <c:v>9.8765432098765427E-2</c:v>
                </c:pt>
                <c:pt idx="6">
                  <c:v>3.7037037037037035E-2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C5-4981-B951-60C87EF0D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7"/>
        <c:axId val="396496040"/>
        <c:axId val="396487808"/>
      </c:barChart>
      <c:catAx>
        <c:axId val="396496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Otterco" panose="00000500000000000000" pitchFamily="50" charset="0"/>
                <a:ea typeface="+mn-ea"/>
                <a:cs typeface="+mn-cs"/>
              </a:defRPr>
            </a:pPr>
            <a:endParaRPr lang="es-EC"/>
          </a:p>
        </c:txPr>
        <c:crossAx val="396487808"/>
        <c:crosses val="autoZero"/>
        <c:auto val="1"/>
        <c:lblAlgn val="ctr"/>
        <c:lblOffset val="100"/>
        <c:noMultiLvlLbl val="0"/>
      </c:catAx>
      <c:valAx>
        <c:axId val="39648780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396496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>
          <a:lumMod val="65000"/>
        </a:schemeClr>
      </a:solidFill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Otterco" panose="00000500000000000000" pitchFamily="50" charset="0"/>
        </a:defRPr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Otterco" panose="00000500000000000000" pitchFamily="50" charset="0"/>
                <a:ea typeface="+mn-ea"/>
                <a:cs typeface="+mn-cs"/>
              </a:defRPr>
            </a:pPr>
            <a:r>
              <a:rPr lang="es-EC" sz="1000"/>
              <a:t>Incidentes de comercio autonomo</a:t>
            </a:r>
            <a:r>
              <a:rPr lang="es-EC" sz="1000" baseline="0"/>
              <a:t> </a:t>
            </a:r>
            <a:r>
              <a:rPr lang="es-EC" sz="1000"/>
              <a:t>por horario de ocurrencia AZ La Mariscal</a:t>
            </a:r>
          </a:p>
          <a:p>
            <a:pPr>
              <a:defRPr/>
            </a:pPr>
            <a:r>
              <a:rPr lang="es-EC" sz="1000"/>
              <a:t>Año 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Otterco" panose="00000500000000000000" pitchFamily="50" charset="0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Otterco" panose="00000500000000000000" pitchFamily="50" charset="0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'Hoja5 (3)'!$A$18:$A$21</c:f>
              <c:strCache>
                <c:ptCount val="4"/>
                <c:pt idx="0">
                  <c:v>Madrugada</c:v>
                </c:pt>
                <c:pt idx="1">
                  <c:v>Mañana</c:v>
                </c:pt>
                <c:pt idx="2">
                  <c:v>Tarde</c:v>
                </c:pt>
                <c:pt idx="3">
                  <c:v>Noche</c:v>
                </c:pt>
              </c:strCache>
            </c:strRef>
          </c:cat>
          <c:val>
            <c:numRef>
              <c:f>'Hoja5 (3)'!$C$18:$C$21</c:f>
              <c:numCache>
                <c:formatCode>0.00%</c:formatCode>
                <c:ptCount val="4"/>
                <c:pt idx="0">
                  <c:v>1.2345679012345678E-2</c:v>
                </c:pt>
                <c:pt idx="1">
                  <c:v>0.60493827160493829</c:v>
                </c:pt>
                <c:pt idx="2">
                  <c:v>0.37037037037037035</c:v>
                </c:pt>
                <c:pt idx="3">
                  <c:v>1.2345679012345678E-2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92-4E33-BB0E-21EE0FEB3C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97327080"/>
        <c:axId val="397329432"/>
      </c:barChart>
      <c:catAx>
        <c:axId val="397327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Otterco" panose="00000500000000000000" pitchFamily="50" charset="0"/>
                <a:ea typeface="+mn-ea"/>
                <a:cs typeface="+mn-cs"/>
              </a:defRPr>
            </a:pPr>
            <a:endParaRPr lang="es-EC"/>
          </a:p>
        </c:txPr>
        <c:crossAx val="397329432"/>
        <c:crosses val="autoZero"/>
        <c:auto val="1"/>
        <c:lblAlgn val="ctr"/>
        <c:lblOffset val="100"/>
        <c:noMultiLvlLbl val="0"/>
      </c:catAx>
      <c:valAx>
        <c:axId val="397329432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397327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>
          <a:lumMod val="6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Otterco" panose="00000500000000000000" pitchFamily="50" charset="0"/>
        </a:defRPr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3" name="Marcador de encabezado 10489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eaLnBrk="1" latinLnBrk="1" hangingPunct="1"/>
            <a:endParaRPr lang="es-EC" altLang="en-US" sz="1200"/>
          </a:p>
        </p:txBody>
      </p:sp>
      <p:sp>
        <p:nvSpPr>
          <p:cNvPr id="1048924" name="Marcador de fecha 1048923"/>
          <p:cNvSpPr>
            <a:spLocks noGrp="1"/>
          </p:cNvSpPr>
          <p:nvPr>
            <p:ph type="dt" idx="1"/>
          </p:nvPr>
        </p:nvSpPr>
        <p:spPr>
          <a:xfrm>
            <a:off x="3854938" y="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algn="r" eaLnBrk="1" latinLnBrk="1" hangingPunct="1"/>
            <a:fld id="{566ABCEB-ACFC-4714-9973-3DA970169C29}" type="datetime1">
              <a:rPr lang="es-EC" altLang="en-US" sz="1200"/>
              <a:pPr lvl="0" algn="r" eaLnBrk="1" latinLnBrk="1" hangingPunct="1"/>
              <a:t>18/03/2022</a:t>
            </a:fld>
            <a:endParaRPr lang="es-EC" altLang="en-US" sz="1200"/>
          </a:p>
        </p:txBody>
      </p:sp>
      <p:sp>
        <p:nvSpPr>
          <p:cNvPr id="1048925" name="Marcador de imagen de diapositiva 1048924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926" name="Marcador de notas 1048925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48927" name="Marcador de pie de página 1048926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eaLnBrk="1" latinLnBrk="1" hangingPunct="1"/>
            <a:endParaRPr lang="es-EC" altLang="en-US" sz="1200"/>
          </a:p>
        </p:txBody>
      </p:sp>
      <p:sp>
        <p:nvSpPr>
          <p:cNvPr id="1048928" name="Marcador de número de diapositiva 1048927"/>
          <p:cNvSpPr>
            <a:spLocks noGrp="1"/>
          </p:cNvSpPr>
          <p:nvPr>
            <p:ph type="sldNum" sz="quarter" idx="5"/>
          </p:nvPr>
        </p:nvSpPr>
        <p:spPr>
          <a:xfrm>
            <a:off x="3854938" y="9445169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es-EC" altLang="es-EC" sz="1200"/>
              <a:pPr lvl="0" algn="r" eaLnBrk="1" latinLnBrk="1" hangingPunct="1"/>
              <a:t>‹Nº›</a:t>
            </a:fld>
            <a:endParaRPr lang="es-EC" altLang="es-EC" sz="1200"/>
          </a:p>
        </p:txBody>
      </p:sp>
    </p:spTree>
    <p:extLst>
      <p:ext uri="{BB962C8B-B14F-4D97-AF65-F5344CB8AC3E}">
        <p14:creationId xmlns:p14="http://schemas.microsoft.com/office/powerpoint/2010/main" val="2329071737"/>
      </p:ext>
    </p:extLst>
  </p:cSld>
  <p:clrMap bg1="dk1" tx1="dk1" bg2="dk1" tx2="dk1" accent1="dk1" accent2="dk1" accent3="dk1" accent4="dk1" accent5="dk1" accent6="dk1" hlink="dk1" folHlink="dk1"/>
  <p:notesStyle>
    <a:lvl1pPr marL="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itchFamily="34" charset="0"/>
        <a:sym typeface="Calibri" pitchFamily="34" charset="0"/>
      </a:defRPr>
    </a:lvl1pPr>
    <a:lvl2pPr marL="45720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itchFamily="34" charset="0"/>
        <a:sym typeface="Calibri" pitchFamily="34" charset="0"/>
      </a:defRPr>
    </a:lvl2pPr>
    <a:lvl3pPr marL="91440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itchFamily="34" charset="0"/>
        <a:sym typeface="Calibri" pitchFamily="34" charset="0"/>
      </a:defRPr>
    </a:lvl3pPr>
    <a:lvl4pPr marL="137160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itchFamily="34" charset="0"/>
        <a:sym typeface="Calibri" pitchFamily="34" charset="0"/>
      </a:defRPr>
    </a:lvl4pPr>
    <a:lvl5pPr marL="182880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itchFamily="34" charset="0"/>
        <a:sym typeface="Calibri" pitchFamily="34" charset="0"/>
      </a:defRPr>
    </a:lvl5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s-EC" altLang="es-EC" sz="1200" smtClean="0"/>
              <a:pPr lvl="0" algn="r" eaLnBrk="1" latinLnBrk="1" hangingPunct="1"/>
              <a:t>12</a:t>
            </a:fld>
            <a:endParaRPr lang="es-EC" altLang="es-EC" sz="1200"/>
          </a:p>
        </p:txBody>
      </p:sp>
    </p:spTree>
    <p:extLst>
      <p:ext uri="{BB962C8B-B14F-4D97-AF65-F5344CB8AC3E}">
        <p14:creationId xmlns:p14="http://schemas.microsoft.com/office/powerpoint/2010/main" val="2172252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s-EC" altLang="es-EC" sz="1200" smtClean="0"/>
              <a:pPr lvl="0" algn="r" eaLnBrk="1" latinLnBrk="1" hangingPunct="1"/>
              <a:t>16</a:t>
            </a:fld>
            <a:endParaRPr lang="es-EC" altLang="es-EC" sz="1200"/>
          </a:p>
        </p:txBody>
      </p:sp>
    </p:spTree>
    <p:extLst>
      <p:ext uri="{BB962C8B-B14F-4D97-AF65-F5344CB8AC3E}">
        <p14:creationId xmlns:p14="http://schemas.microsoft.com/office/powerpoint/2010/main" val="268222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1048578" name="Marcador de fecha 1048577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s-EC" altLang="en-US" sz="1200">
                <a:solidFill>
                  <a:srgbClr val="898989"/>
                </a:solidFill>
              </a:rPr>
              <a:pPr lvl="0" eaLnBrk="1" latinLnBrk="1" hangingPunct="1"/>
              <a:t>18/03/2022</a:t>
            </a:fld>
            <a:endParaRPr lang="es-EC" altLang="en-US" sz="1200">
              <a:solidFill>
                <a:srgbClr val="898989"/>
              </a:solidFill>
            </a:endParaRPr>
          </a:p>
        </p:txBody>
      </p:sp>
      <p:sp>
        <p:nvSpPr>
          <p:cNvPr id="1048580" name="Marcador de número de diapositiva 1048579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s-EC" altLang="es-EC" sz="1200">
                <a:solidFill>
                  <a:srgbClr val="898989"/>
                </a:solidFill>
              </a:rPr>
              <a:pPr lvl="0" algn="r" eaLnBrk="1" latinLnBrk="1" hangingPunct="1"/>
              <a:t>‹Nº›</a:t>
            </a:fld>
            <a:endParaRPr lang="es-EC" altLang="es-EC" sz="1200">
              <a:solidFill>
                <a:srgbClr val="898989"/>
              </a:solidFill>
            </a:endParaRPr>
          </a:p>
        </p:txBody>
      </p:sp>
      <p:sp>
        <p:nvSpPr>
          <p:cNvPr id="1048579" name="Marcador de pie de página 1048578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endParaRPr lang="es-EC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92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578" name="Marcador de fecha 1048577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s-EC" altLang="en-US" sz="1200">
                <a:solidFill>
                  <a:srgbClr val="898989"/>
                </a:solidFill>
              </a:rPr>
              <a:pPr lvl="0" eaLnBrk="1" latinLnBrk="1" hangingPunct="1"/>
              <a:t>18/03/2022</a:t>
            </a:fld>
            <a:endParaRPr lang="es-EC" altLang="en-US" sz="1200">
              <a:solidFill>
                <a:srgbClr val="898989"/>
              </a:solidFill>
            </a:endParaRPr>
          </a:p>
        </p:txBody>
      </p:sp>
      <p:sp>
        <p:nvSpPr>
          <p:cNvPr id="1048580" name="Marcador de número de diapositiva 1048579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s-EC" altLang="es-EC" sz="1200">
                <a:solidFill>
                  <a:srgbClr val="898989"/>
                </a:solidFill>
              </a:rPr>
              <a:pPr lvl="0" algn="r" eaLnBrk="1" latinLnBrk="1" hangingPunct="1"/>
              <a:t>‹Nº›</a:t>
            </a:fld>
            <a:endParaRPr lang="es-EC" altLang="es-EC" sz="1200">
              <a:solidFill>
                <a:srgbClr val="898989"/>
              </a:solidFill>
            </a:endParaRPr>
          </a:p>
        </p:txBody>
      </p:sp>
      <p:sp>
        <p:nvSpPr>
          <p:cNvPr id="1048579" name="Marcador de pie de página 1048578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endParaRPr lang="es-EC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92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578" name="Marcador de fecha 1048577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s-EC" altLang="en-US" sz="1200">
                <a:solidFill>
                  <a:srgbClr val="898989"/>
                </a:solidFill>
              </a:rPr>
              <a:pPr lvl="0" eaLnBrk="1" latinLnBrk="1" hangingPunct="1"/>
              <a:t>18/03/2022</a:t>
            </a:fld>
            <a:endParaRPr lang="es-EC" altLang="en-US" sz="1200">
              <a:solidFill>
                <a:srgbClr val="898989"/>
              </a:solidFill>
            </a:endParaRPr>
          </a:p>
        </p:txBody>
      </p:sp>
      <p:sp>
        <p:nvSpPr>
          <p:cNvPr id="1048580" name="Marcador de número de diapositiva 1048579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s-EC" altLang="es-EC" sz="1200">
                <a:solidFill>
                  <a:srgbClr val="898989"/>
                </a:solidFill>
              </a:rPr>
              <a:pPr lvl="0" algn="r" eaLnBrk="1" latinLnBrk="1" hangingPunct="1"/>
              <a:t>‹Nº›</a:t>
            </a:fld>
            <a:endParaRPr lang="es-EC" altLang="es-EC" sz="1200">
              <a:solidFill>
                <a:srgbClr val="898989"/>
              </a:solidFill>
            </a:endParaRPr>
          </a:p>
        </p:txBody>
      </p:sp>
      <p:sp>
        <p:nvSpPr>
          <p:cNvPr id="1048579" name="Marcador de pie de página 1048578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endParaRPr lang="es-EC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90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578" name="Marcador de fecha 1048577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s-EC" altLang="en-US" sz="1200">
                <a:solidFill>
                  <a:srgbClr val="898989"/>
                </a:solidFill>
              </a:rPr>
              <a:pPr lvl="0" eaLnBrk="1" latinLnBrk="1" hangingPunct="1"/>
              <a:t>18/03/2022</a:t>
            </a:fld>
            <a:endParaRPr lang="es-EC" altLang="en-US" sz="1200">
              <a:solidFill>
                <a:srgbClr val="898989"/>
              </a:solidFill>
            </a:endParaRPr>
          </a:p>
        </p:txBody>
      </p:sp>
      <p:sp>
        <p:nvSpPr>
          <p:cNvPr id="1048580" name="Marcador de número de diapositiva 1048579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s-EC" altLang="es-EC" sz="1200">
                <a:solidFill>
                  <a:srgbClr val="898989"/>
                </a:solidFill>
              </a:rPr>
              <a:pPr lvl="0" algn="r" eaLnBrk="1" latinLnBrk="1" hangingPunct="1"/>
              <a:t>‹Nº›</a:t>
            </a:fld>
            <a:endParaRPr lang="es-EC" altLang="es-EC" sz="1200">
              <a:solidFill>
                <a:srgbClr val="898989"/>
              </a:solidFill>
            </a:endParaRPr>
          </a:p>
        </p:txBody>
      </p:sp>
      <p:sp>
        <p:nvSpPr>
          <p:cNvPr id="1048579" name="Marcador de pie de página 1048578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endParaRPr lang="es-EC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90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48578" name="Marcador de fecha 1048577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s-EC" altLang="en-US" sz="1200">
                <a:solidFill>
                  <a:srgbClr val="898989"/>
                </a:solidFill>
              </a:rPr>
              <a:pPr lvl="0" eaLnBrk="1" latinLnBrk="1" hangingPunct="1"/>
              <a:t>18/03/2022</a:t>
            </a:fld>
            <a:endParaRPr lang="es-EC" altLang="en-US" sz="1200">
              <a:solidFill>
                <a:srgbClr val="898989"/>
              </a:solidFill>
            </a:endParaRPr>
          </a:p>
        </p:txBody>
      </p:sp>
      <p:sp>
        <p:nvSpPr>
          <p:cNvPr id="1048580" name="Marcador de número de diapositiva 1048579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s-EC" altLang="es-EC" sz="1200">
                <a:solidFill>
                  <a:srgbClr val="898989"/>
                </a:solidFill>
              </a:rPr>
              <a:pPr lvl="0" algn="r" eaLnBrk="1" latinLnBrk="1" hangingPunct="1"/>
              <a:t>‹Nº›</a:t>
            </a:fld>
            <a:endParaRPr lang="es-EC" altLang="es-EC" sz="1200">
              <a:solidFill>
                <a:srgbClr val="898989"/>
              </a:solidFill>
            </a:endParaRPr>
          </a:p>
        </p:txBody>
      </p:sp>
      <p:sp>
        <p:nvSpPr>
          <p:cNvPr id="1048579" name="Marcador de pie de página 1048578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endParaRPr lang="es-EC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905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906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578" name="Marcador de fecha 1048577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s-EC" altLang="en-US" sz="1200">
                <a:solidFill>
                  <a:srgbClr val="898989"/>
                </a:solidFill>
              </a:rPr>
              <a:pPr lvl="0" eaLnBrk="1" latinLnBrk="1" hangingPunct="1"/>
              <a:t>18/03/2022</a:t>
            </a:fld>
            <a:endParaRPr lang="es-EC" altLang="en-US" sz="1200">
              <a:solidFill>
                <a:srgbClr val="898989"/>
              </a:solidFill>
            </a:endParaRPr>
          </a:p>
        </p:txBody>
      </p:sp>
      <p:sp>
        <p:nvSpPr>
          <p:cNvPr id="1048580" name="Marcador de número de diapositiva 1048579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s-EC" altLang="es-EC" sz="1200">
                <a:solidFill>
                  <a:srgbClr val="898989"/>
                </a:solidFill>
              </a:rPr>
              <a:pPr lvl="0" algn="r" eaLnBrk="1" latinLnBrk="1" hangingPunct="1"/>
              <a:t>‹Nº›</a:t>
            </a:fld>
            <a:endParaRPr lang="es-EC" altLang="es-EC" sz="1200">
              <a:solidFill>
                <a:srgbClr val="898989"/>
              </a:solidFill>
            </a:endParaRPr>
          </a:p>
        </p:txBody>
      </p:sp>
      <p:sp>
        <p:nvSpPr>
          <p:cNvPr id="1048579" name="Marcador de pie de página 1048578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endParaRPr lang="es-EC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7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908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48909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9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48911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578" name="Marcador de fecha 1048577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s-EC" altLang="en-US" sz="1200">
                <a:solidFill>
                  <a:srgbClr val="898989"/>
                </a:solidFill>
              </a:rPr>
              <a:pPr lvl="0" eaLnBrk="1" latinLnBrk="1" hangingPunct="1"/>
              <a:t>18/03/2022</a:t>
            </a:fld>
            <a:endParaRPr lang="es-EC" altLang="en-US" sz="1200">
              <a:solidFill>
                <a:srgbClr val="898989"/>
              </a:solidFill>
            </a:endParaRPr>
          </a:p>
        </p:txBody>
      </p:sp>
      <p:sp>
        <p:nvSpPr>
          <p:cNvPr id="1048580" name="Marcador de número de diapositiva 1048579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s-EC" altLang="es-EC" sz="1200">
                <a:solidFill>
                  <a:srgbClr val="898989"/>
                </a:solidFill>
              </a:rPr>
              <a:pPr lvl="0" algn="r" eaLnBrk="1" latinLnBrk="1" hangingPunct="1"/>
              <a:t>‹Nº›</a:t>
            </a:fld>
            <a:endParaRPr lang="es-EC" altLang="es-EC" sz="1200">
              <a:solidFill>
                <a:srgbClr val="898989"/>
              </a:solidFill>
            </a:endParaRPr>
          </a:p>
        </p:txBody>
      </p:sp>
      <p:sp>
        <p:nvSpPr>
          <p:cNvPr id="1048579" name="Marcador de pie de página 1048578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endParaRPr lang="es-EC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578" name="Marcador de fecha 1048577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s-EC" altLang="en-US" sz="1200">
                <a:solidFill>
                  <a:srgbClr val="898989"/>
                </a:solidFill>
              </a:rPr>
              <a:pPr lvl="0" eaLnBrk="1" latinLnBrk="1" hangingPunct="1"/>
              <a:t>18/03/2022</a:t>
            </a:fld>
            <a:endParaRPr lang="es-EC" altLang="en-US" sz="1200">
              <a:solidFill>
                <a:srgbClr val="898989"/>
              </a:solidFill>
            </a:endParaRPr>
          </a:p>
        </p:txBody>
      </p:sp>
      <p:sp>
        <p:nvSpPr>
          <p:cNvPr id="1048580" name="Marcador de número de diapositiva 1048579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s-EC" altLang="es-EC" sz="1200">
                <a:solidFill>
                  <a:srgbClr val="898989"/>
                </a:solidFill>
              </a:rPr>
              <a:pPr lvl="0" algn="r" eaLnBrk="1" latinLnBrk="1" hangingPunct="1"/>
              <a:t>‹Nº›</a:t>
            </a:fld>
            <a:endParaRPr lang="es-EC" altLang="es-EC" sz="1200">
              <a:solidFill>
                <a:srgbClr val="898989"/>
              </a:solidFill>
            </a:endParaRPr>
          </a:p>
        </p:txBody>
      </p:sp>
      <p:sp>
        <p:nvSpPr>
          <p:cNvPr id="1048579" name="Marcador de pie de página 1048578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endParaRPr lang="es-EC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Marcador de fecha 1048577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s-EC" altLang="en-US" sz="1200">
                <a:solidFill>
                  <a:srgbClr val="898989"/>
                </a:solidFill>
              </a:rPr>
              <a:pPr lvl="0" eaLnBrk="1" latinLnBrk="1" hangingPunct="1"/>
              <a:t>18/03/2022</a:t>
            </a:fld>
            <a:endParaRPr lang="es-EC" altLang="en-US" sz="1200">
              <a:solidFill>
                <a:srgbClr val="898989"/>
              </a:solidFill>
            </a:endParaRPr>
          </a:p>
        </p:txBody>
      </p:sp>
      <p:sp>
        <p:nvSpPr>
          <p:cNvPr id="1048580" name="Marcador de número de diapositiva 1048579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s-EC" altLang="es-EC" sz="1200">
                <a:solidFill>
                  <a:srgbClr val="898989"/>
                </a:solidFill>
              </a:rPr>
              <a:pPr lvl="0" algn="r" eaLnBrk="1" latinLnBrk="1" hangingPunct="1"/>
              <a:t>‹Nº›</a:t>
            </a:fld>
            <a:endParaRPr lang="es-EC" altLang="es-EC" sz="1200">
              <a:solidFill>
                <a:srgbClr val="898989"/>
              </a:solidFill>
            </a:endParaRPr>
          </a:p>
        </p:txBody>
      </p:sp>
      <p:sp>
        <p:nvSpPr>
          <p:cNvPr id="1048579" name="Marcador de pie de página 1048578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endParaRPr lang="es-EC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914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91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48578" name="Marcador de fecha 1048577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s-EC" altLang="en-US" sz="1200">
                <a:solidFill>
                  <a:srgbClr val="898989"/>
                </a:solidFill>
              </a:rPr>
              <a:pPr lvl="0" eaLnBrk="1" latinLnBrk="1" hangingPunct="1"/>
              <a:t>18/03/2022</a:t>
            </a:fld>
            <a:endParaRPr lang="es-EC" altLang="en-US" sz="1200">
              <a:solidFill>
                <a:srgbClr val="898989"/>
              </a:solidFill>
            </a:endParaRPr>
          </a:p>
        </p:txBody>
      </p:sp>
      <p:sp>
        <p:nvSpPr>
          <p:cNvPr id="1048580" name="Marcador de número de diapositiva 1048579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s-EC" altLang="es-EC" sz="1200">
                <a:solidFill>
                  <a:srgbClr val="898989"/>
                </a:solidFill>
              </a:rPr>
              <a:pPr lvl="0" algn="r" eaLnBrk="1" latinLnBrk="1" hangingPunct="1"/>
              <a:t>‹Nº›</a:t>
            </a:fld>
            <a:endParaRPr lang="es-EC" altLang="es-EC" sz="1200">
              <a:solidFill>
                <a:srgbClr val="898989"/>
              </a:solidFill>
            </a:endParaRPr>
          </a:p>
        </p:txBody>
      </p:sp>
      <p:sp>
        <p:nvSpPr>
          <p:cNvPr id="1048579" name="Marcador de pie de página 1048578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endParaRPr lang="es-EC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9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s-E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91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48578" name="Marcador de fecha 1048577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s-EC" altLang="en-US" sz="1200">
                <a:solidFill>
                  <a:srgbClr val="898989"/>
                </a:solidFill>
              </a:rPr>
              <a:pPr lvl="0" eaLnBrk="1" latinLnBrk="1" hangingPunct="1"/>
              <a:t>18/03/2022</a:t>
            </a:fld>
            <a:endParaRPr lang="es-EC" altLang="en-US" sz="1200">
              <a:solidFill>
                <a:srgbClr val="898989"/>
              </a:solidFill>
            </a:endParaRPr>
          </a:p>
        </p:txBody>
      </p:sp>
      <p:sp>
        <p:nvSpPr>
          <p:cNvPr id="1048580" name="Marcador de número de diapositiva 1048579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s-EC" altLang="es-EC" sz="1200">
                <a:solidFill>
                  <a:srgbClr val="898989"/>
                </a:solidFill>
              </a:rPr>
              <a:pPr lvl="0" algn="r" eaLnBrk="1" latinLnBrk="1" hangingPunct="1"/>
              <a:t>‹Nº›</a:t>
            </a:fld>
            <a:endParaRPr lang="es-EC" altLang="es-EC" sz="1200">
              <a:solidFill>
                <a:srgbClr val="898989"/>
              </a:solidFill>
            </a:endParaRPr>
          </a:p>
        </p:txBody>
      </p:sp>
      <p:sp>
        <p:nvSpPr>
          <p:cNvPr id="1048579" name="Marcador de pie de página 1048578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endParaRPr lang="es-EC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Marcador de título 1048575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es-ES" altLang="es-EC"/>
              <a:t>Haga clic para modificar el estilo de título del patrón</a:t>
            </a:r>
          </a:p>
        </p:txBody>
      </p:sp>
      <p:sp>
        <p:nvSpPr>
          <p:cNvPr id="1048577" name="Marcador de texto 1048576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s-ES" altLang="es-EC"/>
              <a:t>Editar el estilo de texto del patrón</a:t>
            </a:r>
          </a:p>
          <a:p>
            <a:pPr lvl="1"/>
            <a:r>
              <a:rPr lang="es-ES" altLang="es-EC"/>
              <a:t>Segundo nivel</a:t>
            </a:r>
          </a:p>
          <a:p>
            <a:pPr lvl="2"/>
            <a:r>
              <a:rPr lang="es-ES" altLang="es-EC"/>
              <a:t>Tercer nivel</a:t>
            </a:r>
          </a:p>
          <a:p>
            <a:pPr lvl="3"/>
            <a:r>
              <a:rPr lang="es-ES" altLang="es-EC"/>
              <a:t>Cuarto nivel</a:t>
            </a:r>
          </a:p>
          <a:p>
            <a:pPr lvl="4"/>
            <a:r>
              <a:rPr lang="es-ES" altLang="es-EC"/>
              <a:t>Quinto nivel</a:t>
            </a:r>
          </a:p>
        </p:txBody>
      </p:sp>
      <p:sp>
        <p:nvSpPr>
          <p:cNvPr id="1048578" name="Marcador de fecha 1048577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s-EC" altLang="en-US" sz="1200">
                <a:solidFill>
                  <a:srgbClr val="898989"/>
                </a:solidFill>
              </a:rPr>
              <a:pPr lvl="0" eaLnBrk="1" latinLnBrk="1" hangingPunct="1"/>
              <a:t>18/03/2022</a:t>
            </a:fld>
            <a:endParaRPr lang="es-EC" altLang="en-US" sz="1200">
              <a:solidFill>
                <a:srgbClr val="898989"/>
              </a:solidFill>
            </a:endParaRPr>
          </a:p>
        </p:txBody>
      </p:sp>
      <p:sp>
        <p:nvSpPr>
          <p:cNvPr id="1048579" name="Marcador de pie de página 1048578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endParaRPr lang="es-EC" altLang="en-US" sz="1200">
              <a:solidFill>
                <a:srgbClr val="898989"/>
              </a:solidFill>
            </a:endParaRPr>
          </a:p>
        </p:txBody>
      </p:sp>
      <p:sp>
        <p:nvSpPr>
          <p:cNvPr id="1048580" name="Marcador de número de diapositiva 1048579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s-EC" altLang="es-EC" sz="1200">
                <a:solidFill>
                  <a:srgbClr val="898989"/>
                </a:solidFill>
              </a:rPr>
              <a:pPr lvl="0" algn="r" eaLnBrk="1" latinLnBrk="1" hangingPunct="1"/>
              <a:t>‹Nº›</a:t>
            </a:fld>
            <a:endParaRPr lang="es-EC" altLang="es-EC" sz="1200">
              <a:solidFill>
                <a:srgbClr val="898989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sldNum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Imagen 209715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0137" y="2349500"/>
            <a:ext cx="6943725" cy="215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Imagen 209715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615112"/>
            <a:ext cx="6091237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5" name="Imagen 209715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86600" y="6173787"/>
            <a:ext cx="1928812" cy="5635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93006" y="2855063"/>
            <a:ext cx="6858000" cy="1655762"/>
          </a:xfrm>
        </p:spPr>
        <p:txBody>
          <a:bodyPr/>
          <a:lstStyle/>
          <a:p>
            <a:r>
              <a:rPr lang="es-EC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 OPERATIVA</a:t>
            </a:r>
            <a:endParaRPr lang="es-EC" alt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541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1" name="Imagen 2097200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618287"/>
            <a:ext cx="6091237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2" name="Imagen 209720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15187" y="6296025"/>
            <a:ext cx="1928812" cy="5619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587550"/>
              </p:ext>
            </p:extLst>
          </p:nvPr>
        </p:nvGraphicFramePr>
        <p:xfrm>
          <a:off x="1732959" y="1256435"/>
          <a:ext cx="5765564" cy="4139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1511"/>
                <a:gridCol w="2194053"/>
              </a:tblGrid>
              <a:tr h="487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ACCIONES ESTRATÉGICAS</a:t>
                      </a:r>
                      <a:endParaRPr lang="es-EC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POLÍGONO DE INTERVENCIÓN</a:t>
                      </a:r>
                      <a:endParaRPr lang="es-EC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0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Información actualizada de dependencias de regulación (PUCAS)</a:t>
                      </a:r>
                      <a:endParaRPr lang="es-EC" sz="1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Sub circuito 3: (Av. Amazonas, Luis Cordero, 6 de diciembre, Veintemilla).</a:t>
                      </a:r>
                      <a:endParaRPr lang="es-EC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0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Apertura de procesos sancionatorios post exhortos y sensibilización.</a:t>
                      </a:r>
                      <a:endParaRPr lang="es-EC" sz="1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611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Definición de políticas y legislación efectiva ante la problemática de Flayeros /enganchadores, que permitan a las dependencias de control, hacer prevalecer el buen uso del espacio público a la ciudadanía.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30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Operativos de control permanentes en la zona de incidencia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321593" y="183855"/>
            <a:ext cx="6858000" cy="1655762"/>
          </a:xfrm>
        </p:spPr>
        <p:txBody>
          <a:bodyPr/>
          <a:lstStyle/>
          <a:p>
            <a:r>
              <a:rPr lang="es-EC" altLang="en-US" b="1" dirty="0" smtClean="0">
                <a:solidFill>
                  <a:srgbClr val="002060"/>
                </a:solidFill>
                <a:latin typeface="Otterco" pitchFamily="50" charset="0"/>
              </a:rPr>
              <a:t>FACTORES GENERADORES DE INSEGURIDAD EN EL ESPACIO PÚBLICO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982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Imagen 209715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615112"/>
            <a:ext cx="6091237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5" name="Imagen 2097154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086600" y="6173787"/>
            <a:ext cx="1928812" cy="5635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82672" y="510417"/>
            <a:ext cx="3548130" cy="1655762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Densidad </a:t>
            </a:r>
            <a:r>
              <a:rPr lang="es-ES" dirty="0">
                <a:solidFill>
                  <a:srgbClr val="002060"/>
                </a:solidFill>
              </a:rPr>
              <a:t>incidentes convivencia ciudadana y calles identificadas con mayor concentración de flayeros </a:t>
            </a:r>
            <a:endParaRPr lang="es-EC" dirty="0">
              <a:solidFill>
                <a:srgbClr val="002060"/>
              </a:solidFill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5"/>
          <a:srcRect l="4887" t="11371" r="2652" b="7163"/>
          <a:stretch/>
        </p:blipFill>
        <p:spPr bwMode="auto">
          <a:xfrm>
            <a:off x="295265" y="2261507"/>
            <a:ext cx="3752295" cy="3272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ubtítulo 1"/>
          <p:cNvSpPr txBox="1">
            <a:spLocks/>
          </p:cNvSpPr>
          <p:nvPr/>
        </p:nvSpPr>
        <p:spPr>
          <a:xfrm>
            <a:off x="4814377" y="992300"/>
            <a:ext cx="3548130" cy="16557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s-ES" dirty="0">
                <a:solidFill>
                  <a:srgbClr val="002060"/>
                </a:solidFill>
              </a:rPr>
              <a:t>I</a:t>
            </a:r>
            <a:r>
              <a:rPr lang="es-ES" dirty="0" smtClean="0">
                <a:solidFill>
                  <a:srgbClr val="002060"/>
                </a:solidFill>
              </a:rPr>
              <a:t>ncidentes de comercio autónomo</a:t>
            </a:r>
            <a:endParaRPr lang="es-EC" dirty="0">
              <a:solidFill>
                <a:srgbClr val="002060"/>
              </a:solidFill>
            </a:endParaRPr>
          </a:p>
        </p:txBody>
      </p:sp>
      <p:pic>
        <p:nvPicPr>
          <p:cNvPr id="8" name="Imagen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93"/>
          <a:stretch/>
        </p:blipFill>
        <p:spPr bwMode="auto">
          <a:xfrm>
            <a:off x="4047560" y="2303049"/>
            <a:ext cx="5081763" cy="332613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/>
          <p:cNvSpPr/>
          <p:nvPr/>
        </p:nvSpPr>
        <p:spPr>
          <a:xfrm>
            <a:off x="0" y="5866734"/>
            <a:ext cx="28609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050" dirty="0">
                <a:latin typeface="Otterco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Fuente: SIS ECU 911</a:t>
            </a:r>
            <a:endParaRPr lang="es-EC" sz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050" dirty="0">
                <a:latin typeface="Otterco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Elaboración: OMSC</a:t>
            </a:r>
            <a:endParaRPr lang="es-EC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5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Imagen 209715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615112"/>
            <a:ext cx="6091237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5" name="Imagen 209715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86600" y="6173787"/>
            <a:ext cx="1928812" cy="5635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023870" y="393823"/>
            <a:ext cx="6858000" cy="1655762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Incidentes de delitos</a:t>
            </a:r>
            <a:endParaRPr lang="es-EC" dirty="0">
              <a:solidFill>
                <a:srgbClr val="002060"/>
              </a:solidFill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26"/>
          <a:stretch/>
        </p:blipFill>
        <p:spPr bwMode="auto">
          <a:xfrm>
            <a:off x="1571305" y="1024419"/>
            <a:ext cx="5974387" cy="40585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/>
          <p:cNvSpPr/>
          <p:nvPr/>
        </p:nvSpPr>
        <p:spPr>
          <a:xfrm>
            <a:off x="184694" y="5420639"/>
            <a:ext cx="28609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050" dirty="0">
                <a:latin typeface="Otterco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Fuente: SIS ECU 911</a:t>
            </a:r>
            <a:endParaRPr lang="es-EC" sz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050" dirty="0">
                <a:latin typeface="Otterco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Elaboración: OMSC</a:t>
            </a:r>
            <a:endParaRPr lang="es-EC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5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1" name="Imagen 2097200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618287"/>
            <a:ext cx="6091237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2" name="Imagen 209720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15187" y="6296025"/>
            <a:ext cx="1928812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321593" y="183855"/>
            <a:ext cx="6858000" cy="1655762"/>
          </a:xfrm>
        </p:spPr>
        <p:txBody>
          <a:bodyPr/>
          <a:lstStyle/>
          <a:p>
            <a:r>
              <a:rPr lang="es-EC" altLang="en-US" b="1" dirty="0" smtClean="0">
                <a:solidFill>
                  <a:srgbClr val="002060"/>
                </a:solidFill>
                <a:latin typeface="Otterco" pitchFamily="50" charset="0"/>
              </a:rPr>
              <a:t>PERCEPCIÓN DE INSEGURIDAD</a:t>
            </a:r>
            <a:endParaRPr lang="es-EC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547066"/>
              </p:ext>
            </p:extLst>
          </p:nvPr>
        </p:nvGraphicFramePr>
        <p:xfrm>
          <a:off x="1321593" y="1116105"/>
          <a:ext cx="6629400" cy="4172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6619"/>
                <a:gridCol w="2522781"/>
              </a:tblGrid>
              <a:tr h="433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ACCIONES ESTRATÉGICAS</a:t>
                      </a:r>
                      <a:endParaRPr lang="es-EC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POLÍGONO DE INTERVENCIÓN</a:t>
                      </a:r>
                      <a:endParaRPr lang="es-EC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78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Fortalecimiento de planes y proyectos enfocados en mejorar la percepción de seguridad en la Mariscal.</a:t>
                      </a:r>
                      <a:endParaRPr lang="es-EC" sz="1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Sub circuito 3: (Av. Amazonas, Luis Cordero, 6 de diciembre, Veintemilla).</a:t>
                      </a:r>
                      <a:endParaRPr lang="es-EC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78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Patrullajes frecuentes y enfocados en problemáticas y sectores específicos con alta percepción de inseguridad</a:t>
                      </a:r>
                      <a:endParaRPr lang="es-EC" sz="1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79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Fortalecimiento de la presencia de Policía Nacional en espacio público en el polígono del Hipercentro del sector La Mariscal </a:t>
                      </a:r>
                      <a:endParaRPr lang="es-EC" sz="1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101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Intervención integral en materia de mobiliario público (iluminación, arbolado, aceras, calzada) como mecanismos de prevención situacional.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47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Imagen 209715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615112"/>
            <a:ext cx="6091237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5" name="Imagen 209715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86600" y="6173787"/>
            <a:ext cx="1928812" cy="5635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023870" y="393823"/>
            <a:ext cx="6858000" cy="1655762"/>
          </a:xfrm>
        </p:spPr>
        <p:txBody>
          <a:bodyPr/>
          <a:lstStyle/>
          <a:p>
            <a:r>
              <a:rPr lang="es-EC" dirty="0" smtClean="0">
                <a:solidFill>
                  <a:srgbClr val="002060"/>
                </a:solidFill>
              </a:rPr>
              <a:t>Incidentes </a:t>
            </a:r>
            <a:r>
              <a:rPr lang="es-EC" dirty="0">
                <a:solidFill>
                  <a:srgbClr val="002060"/>
                </a:solidFill>
              </a:rPr>
              <a:t>convivencia ciudadana y calles identificadas con mayor concentración de grescas </a:t>
            </a:r>
            <a:r>
              <a:rPr lang="es-EC" dirty="0" smtClean="0">
                <a:solidFill>
                  <a:srgbClr val="002060"/>
                </a:solidFill>
              </a:rPr>
              <a:t>callejeras</a:t>
            </a:r>
            <a:endParaRPr lang="es-EC" dirty="0">
              <a:solidFill>
                <a:srgbClr val="002060"/>
              </a:solidFill>
            </a:endParaRPr>
          </a:p>
        </p:txBody>
      </p:sp>
      <p:pic>
        <p:nvPicPr>
          <p:cNvPr id="9" name="Imagen 8"/>
          <p:cNvPicPr/>
          <p:nvPr/>
        </p:nvPicPr>
        <p:blipFill rotWithShape="1">
          <a:blip r:embed="rId4"/>
          <a:srcRect l="4753" t="11541" r="2923" b="6993"/>
          <a:stretch/>
        </p:blipFill>
        <p:spPr bwMode="auto">
          <a:xfrm>
            <a:off x="1321124" y="1523365"/>
            <a:ext cx="6263491" cy="46504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0" y="6173787"/>
            <a:ext cx="28609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050" dirty="0">
                <a:latin typeface="Otterco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Fuente: SIS ECU 911</a:t>
            </a:r>
            <a:endParaRPr lang="es-EC" sz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050" dirty="0">
                <a:latin typeface="Otterco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Elaboración: OMSC</a:t>
            </a:r>
            <a:endParaRPr lang="es-EC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08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Imagen 209715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615112"/>
            <a:ext cx="6091237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5" name="Imagen 2097154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086600" y="6173787"/>
            <a:ext cx="1928812" cy="5635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639489" y="1039539"/>
            <a:ext cx="3548130" cy="1655762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Convivencia Ciudadana</a:t>
            </a:r>
            <a:endParaRPr lang="es-EC" dirty="0">
              <a:solidFill>
                <a:srgbClr val="002060"/>
              </a:solidFill>
            </a:endParaRPr>
          </a:p>
        </p:txBody>
      </p:sp>
      <p:sp>
        <p:nvSpPr>
          <p:cNvPr id="7" name="Subtítulo 1"/>
          <p:cNvSpPr txBox="1">
            <a:spLocks/>
          </p:cNvSpPr>
          <p:nvPr/>
        </p:nvSpPr>
        <p:spPr>
          <a:xfrm>
            <a:off x="4814377" y="992300"/>
            <a:ext cx="3548130" cy="16557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s-ES" dirty="0" smtClean="0">
                <a:solidFill>
                  <a:srgbClr val="002060"/>
                </a:solidFill>
              </a:rPr>
              <a:t>Incidentes </a:t>
            </a:r>
            <a:r>
              <a:rPr lang="es-ES" dirty="0">
                <a:solidFill>
                  <a:srgbClr val="002060"/>
                </a:solidFill>
              </a:rPr>
              <a:t>de violencia intrafamiliar </a:t>
            </a:r>
            <a:endParaRPr lang="es-EC" dirty="0">
              <a:solidFill>
                <a:srgbClr val="00206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-147918" y="5517263"/>
            <a:ext cx="28609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050" dirty="0">
                <a:latin typeface="Otterco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Fuente: SIS ECU 911</a:t>
            </a:r>
            <a:endParaRPr lang="es-EC" sz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050" dirty="0">
                <a:latin typeface="Otterco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Elaboración: OMSC</a:t>
            </a:r>
            <a:endParaRPr lang="es-EC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69"/>
          <a:stretch/>
        </p:blipFill>
        <p:spPr bwMode="auto">
          <a:xfrm>
            <a:off x="-14163" y="2164976"/>
            <a:ext cx="4478587" cy="3085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0"/>
          <a:stretch/>
        </p:blipFill>
        <p:spPr bwMode="auto">
          <a:xfrm>
            <a:off x="4614040" y="2165132"/>
            <a:ext cx="4280348" cy="3085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391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1" name="Imagen 2097200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618287"/>
            <a:ext cx="6091237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2" name="Imagen 209720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15187" y="6296025"/>
            <a:ext cx="1928812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321593" y="183855"/>
            <a:ext cx="6858000" cy="1655762"/>
          </a:xfrm>
        </p:spPr>
        <p:txBody>
          <a:bodyPr/>
          <a:lstStyle/>
          <a:p>
            <a:r>
              <a:rPr lang="es-EC" b="1" dirty="0" smtClean="0">
                <a:solidFill>
                  <a:srgbClr val="002060"/>
                </a:solidFill>
                <a:latin typeface="Otterco" pitchFamily="50" charset="0"/>
              </a:rPr>
              <a:t>TRABAJO SEXUAL CALLEJIZADO</a:t>
            </a:r>
            <a:endParaRPr lang="es-EC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101317"/>
              </p:ext>
            </p:extLst>
          </p:nvPr>
        </p:nvGraphicFramePr>
        <p:xfrm>
          <a:off x="914400" y="1011736"/>
          <a:ext cx="7086599" cy="4746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9834"/>
                <a:gridCol w="2696765"/>
              </a:tblGrid>
              <a:tr h="604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ACCIONES ESTRATÉGICAS</a:t>
                      </a:r>
                      <a:endParaRPr lang="es-EC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POLÍGONO DE INTERVENCIÓN</a:t>
                      </a:r>
                      <a:endParaRPr lang="es-EC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95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Definición de políticas claras para el tratamiento de la problemática</a:t>
                      </a:r>
                      <a:endParaRPr lang="es-EC" sz="1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>
                          <a:effectLst/>
                        </a:rPr>
                        <a:t>Sub circuito 2 (10 de agosto, Luis Cordero, Amazonas, Veintemilla, 6 de diciembre y Roca.)</a:t>
                      </a:r>
                      <a:endParaRPr lang="es-EC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>
                          <a:effectLst/>
                        </a:rPr>
                        <a:t>Sub circuito 3: (Av. Amazonas, Luis Cordero, 6 de diciembre, Veintemilla).</a:t>
                      </a:r>
                      <a:endParaRPr lang="es-EC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>
                          <a:effectLst/>
                        </a:rPr>
                        <a:t>Sub circuito 4 (Amazonas, Patria, 10 de agosto, Roca). </a:t>
                      </a:r>
                      <a:endParaRPr lang="es-EC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46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Acuerdos con </a:t>
                      </a:r>
                      <a:r>
                        <a:rPr lang="es-EC" sz="1200" dirty="0" err="1">
                          <a:effectLst/>
                        </a:rPr>
                        <a:t>trabajador@s</a:t>
                      </a:r>
                      <a:r>
                        <a:rPr lang="es-EC" sz="1200" dirty="0">
                          <a:effectLst/>
                        </a:rPr>
                        <a:t> sexuales y propietarios de hostales para enmarcar actividad en áreas donde puedan desarrollar su actividad sin afectar la convivencia ciudadana.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0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Imagen 209715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615112"/>
            <a:ext cx="6091237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5" name="Imagen 209715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86600" y="6173787"/>
            <a:ext cx="1928812" cy="5635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023870" y="393823"/>
            <a:ext cx="6858000" cy="1655762"/>
          </a:xfrm>
        </p:spPr>
        <p:txBody>
          <a:bodyPr/>
          <a:lstStyle/>
          <a:p>
            <a:r>
              <a:rPr lang="es-EC" dirty="0">
                <a:solidFill>
                  <a:srgbClr val="002060"/>
                </a:solidFill>
              </a:rPr>
              <a:t>I</a:t>
            </a:r>
            <a:r>
              <a:rPr lang="es-EC" dirty="0" smtClean="0">
                <a:solidFill>
                  <a:srgbClr val="002060"/>
                </a:solidFill>
              </a:rPr>
              <a:t>ncidentes </a:t>
            </a:r>
            <a:r>
              <a:rPr lang="es-EC" dirty="0">
                <a:solidFill>
                  <a:srgbClr val="002060"/>
                </a:solidFill>
              </a:rPr>
              <a:t>convivencia ciudadana y calles identificadas con mayor concentración de trabajo sexual </a:t>
            </a:r>
            <a:r>
              <a:rPr lang="es-EC" dirty="0" err="1">
                <a:solidFill>
                  <a:srgbClr val="002060"/>
                </a:solidFill>
              </a:rPr>
              <a:t>callejizado</a:t>
            </a:r>
            <a:r>
              <a:rPr lang="es-EC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0" y="6173787"/>
            <a:ext cx="28609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050" dirty="0">
                <a:latin typeface="Otterco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Fuente: SIS ECU 911</a:t>
            </a:r>
            <a:endParaRPr lang="es-EC" sz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050" dirty="0">
                <a:latin typeface="Otterco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Elaboración: OMSC</a:t>
            </a:r>
            <a:endParaRPr lang="es-EC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4"/>
          <a:srcRect l="4887" t="11710" r="2788" b="7332"/>
          <a:stretch/>
        </p:blipFill>
        <p:spPr bwMode="auto">
          <a:xfrm>
            <a:off x="1327848" y="1535112"/>
            <a:ext cx="6250044" cy="4638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565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1" name="Imagen 2097200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618287"/>
            <a:ext cx="6091237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2" name="Imagen 209720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15187" y="6296025"/>
            <a:ext cx="1928812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321593" y="183855"/>
            <a:ext cx="6858000" cy="1655762"/>
          </a:xfrm>
        </p:spPr>
        <p:txBody>
          <a:bodyPr/>
          <a:lstStyle/>
          <a:p>
            <a:r>
              <a:rPr lang="es-EC" b="1" dirty="0">
                <a:solidFill>
                  <a:srgbClr val="002060"/>
                </a:solidFill>
                <a:latin typeface="Otterco" pitchFamily="50" charset="0"/>
              </a:rPr>
              <a:t>FALTA DE CULTURA DE PREVENCIÓN Y GESTIÓN DE RIESGOS EN EL SECTOR LA MARISCAL.</a:t>
            </a:r>
            <a:endParaRPr lang="es-EC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842835"/>
              </p:ext>
            </p:extLst>
          </p:nvPr>
        </p:nvGraphicFramePr>
        <p:xfrm>
          <a:off x="1812886" y="1599022"/>
          <a:ext cx="5875413" cy="4237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9558"/>
                <a:gridCol w="2235855"/>
              </a:tblGrid>
              <a:tr h="529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ACCIONES ESTRATÉGICAS</a:t>
                      </a:r>
                      <a:endParaRPr lang="es-EC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POLÍGONO DE INTERVENCIÓN</a:t>
                      </a:r>
                      <a:endParaRPr lang="es-EC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59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Sensibilización de normativa, información y mecanismos de control en temas de prevención y gestión de riesgos.</a:t>
                      </a:r>
                      <a:endParaRPr lang="es-EC" sz="1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Sub circuito 3: (Av. Amazonas, Luis Cordero, 6 de diciembre, Veintemilla).</a:t>
                      </a:r>
                      <a:endParaRPr lang="es-EC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59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Operativos de Control de medidas de Seguridad y Riesgos en establecimientos comerciales.</a:t>
                      </a:r>
                      <a:endParaRPr lang="es-EC" sz="1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94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Campaña de capacitación en temas de prevención y Gestión de Riesgos.</a:t>
                      </a:r>
                      <a:endParaRPr lang="es-EC" sz="1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94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Simulacros de evacuación y medidas de Gestión de Riesgos.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4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Imagen 209715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65250" y="2493962"/>
            <a:ext cx="6413500" cy="187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7" name="CuadroTexto 1048896"/>
          <p:cNvSpPr txBox="1"/>
          <p:nvPr/>
        </p:nvSpPr>
        <p:spPr>
          <a:xfrm>
            <a:off x="94310" y="997659"/>
            <a:ext cx="4378325" cy="4603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n-US" sz="2400" b="1" dirty="0">
                <a:solidFill>
                  <a:srgbClr val="002060"/>
                </a:solidFill>
                <a:latin typeface="Otterco" pitchFamily="50" charset="0"/>
              </a:rPr>
              <a:t>MONITOREO Y EVALUACIÓN</a:t>
            </a:r>
          </a:p>
        </p:txBody>
      </p:sp>
      <p:pic>
        <p:nvPicPr>
          <p:cNvPr id="2097221" name="Imagen 2097220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618287"/>
            <a:ext cx="6091237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22" name="Imagen 209722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15187" y="6296025"/>
            <a:ext cx="1928812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72135" y="1837632"/>
            <a:ext cx="8001000" cy="3107855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ct val="0"/>
              </a:spcBef>
              <a:tabLst>
                <a:tab pos="5580062" algn="l"/>
              </a:tabLst>
            </a:pPr>
            <a:r>
              <a:rPr lang="es-ES" altLang="en-US" sz="2000" kern="1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Una vez socializado el presente Plan, se realizarán monitoreos quincenales a las acciones propuestas en cada uno de sus componentes y a cada uno de sus responsables, información que deberá ser expuesta en reuniones de seguimiento que liderará la Secretaría de Seguridad a través de la Dirección Metropolitana de Seguridad y la Administración Especial Turística La Mariscal</a:t>
            </a:r>
            <a:r>
              <a:rPr lang="es-ES" altLang="en-US" sz="2000" kern="100" dirty="0" smtClean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tabLst>
                <a:tab pos="5580062" algn="l"/>
              </a:tabLst>
            </a:pPr>
            <a:endParaRPr lang="es-ES" altLang="en-US" sz="2000" kern="100" dirty="0"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tabLst>
                <a:tab pos="5580062" algn="l"/>
              </a:tabLst>
            </a:pPr>
            <a:r>
              <a:rPr lang="es-ES" altLang="en-US" sz="2000" kern="1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Los avances serán sistematizados y recopilados en hojas de ruta para su evaluación en contraste con datos estadísticos comparativos a los presentados en el presente informe por el Observatorio Metropolitano de Seguridad Ciudadana.</a:t>
            </a:r>
            <a:endParaRPr lang="es-ES" altLang="en-US" sz="2000" kern="100" dirty="0"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6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7" name="CuadroTexto 1048896"/>
          <p:cNvSpPr txBox="1"/>
          <p:nvPr/>
        </p:nvSpPr>
        <p:spPr>
          <a:xfrm>
            <a:off x="94310" y="181487"/>
            <a:ext cx="5996927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n-US" sz="2400" b="1" dirty="0" smtClean="0">
                <a:solidFill>
                  <a:srgbClr val="002060"/>
                </a:solidFill>
                <a:latin typeface="Otterco" pitchFamily="50" charset="0"/>
              </a:rPr>
              <a:t>ACTIVIDADES REALIZADAS:  </a:t>
            </a:r>
            <a:endParaRPr lang="es-EC" altLang="en-US" sz="2400" b="1" dirty="0">
              <a:solidFill>
                <a:srgbClr val="002060"/>
              </a:solidFill>
              <a:latin typeface="Otterco" pitchFamily="50" charset="0"/>
            </a:endParaRPr>
          </a:p>
        </p:txBody>
      </p:sp>
      <p:pic>
        <p:nvPicPr>
          <p:cNvPr id="2097221" name="Imagen 2097220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618287"/>
            <a:ext cx="6091237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22" name="Imagen 209722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15187" y="6296025"/>
            <a:ext cx="1928812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105501" y="704365"/>
            <a:ext cx="6858000" cy="1201782"/>
          </a:xfrm>
        </p:spPr>
        <p:txBody>
          <a:bodyPr/>
          <a:lstStyle/>
          <a:p>
            <a:r>
              <a:rPr lang="es-EC" dirty="0" smtClean="0"/>
              <a:t>Primera Mesa de trabajo realizada con las instituciones el 15 de febrero de 2022 para la socialización y establecer las acciones a realizar con las estrategias operativas estipuladas en el Plan:</a:t>
            </a:r>
          </a:p>
          <a:p>
            <a:endParaRPr lang="es-EC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8" b="27843"/>
          <a:stretch/>
        </p:blipFill>
        <p:spPr>
          <a:xfrm>
            <a:off x="3045618" y="4381796"/>
            <a:ext cx="2590303" cy="1914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97" b="27059"/>
          <a:stretch/>
        </p:blipFill>
        <p:spPr>
          <a:xfrm>
            <a:off x="456594" y="2274920"/>
            <a:ext cx="2589024" cy="18983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8" b="27451"/>
          <a:stretch/>
        </p:blipFill>
        <p:spPr>
          <a:xfrm>
            <a:off x="6091237" y="2228409"/>
            <a:ext cx="2660836" cy="1984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092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7" name="CuadroTexto 1048896"/>
          <p:cNvSpPr txBox="1"/>
          <p:nvPr/>
        </p:nvSpPr>
        <p:spPr>
          <a:xfrm>
            <a:off x="94310" y="181487"/>
            <a:ext cx="5996927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n-US" sz="2400" b="1" dirty="0" smtClean="0">
                <a:solidFill>
                  <a:srgbClr val="002060"/>
                </a:solidFill>
                <a:latin typeface="Otterco" pitchFamily="50" charset="0"/>
              </a:rPr>
              <a:t>ACTIVIDADES REALIZADAS:  </a:t>
            </a:r>
            <a:endParaRPr lang="es-EC" altLang="en-US" sz="2400" b="1" dirty="0">
              <a:solidFill>
                <a:srgbClr val="002060"/>
              </a:solidFill>
              <a:latin typeface="Otterco" pitchFamily="50" charset="0"/>
            </a:endParaRPr>
          </a:p>
        </p:txBody>
      </p:sp>
      <p:pic>
        <p:nvPicPr>
          <p:cNvPr id="2097221" name="Imagen 2097220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618287"/>
            <a:ext cx="6091237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22" name="Imagen 209722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15187" y="6296025"/>
            <a:ext cx="1928812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105501" y="858145"/>
            <a:ext cx="6858000" cy="1201782"/>
          </a:xfrm>
        </p:spPr>
        <p:txBody>
          <a:bodyPr/>
          <a:lstStyle/>
          <a:p>
            <a:r>
              <a:rPr lang="es-EC" dirty="0" smtClean="0"/>
              <a:t>Segunda Mesa de trabajo con las instituciones el 21 de febrero de 2022 para la coordinación de las fechas de acción: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2" y="2371394"/>
            <a:ext cx="3355756" cy="15467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481" y="4428115"/>
            <a:ext cx="3355756" cy="15467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149" y="2371394"/>
            <a:ext cx="3355756" cy="15467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499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7" name="CuadroTexto 1048896"/>
          <p:cNvSpPr txBox="1"/>
          <p:nvPr/>
        </p:nvSpPr>
        <p:spPr>
          <a:xfrm>
            <a:off x="94310" y="181487"/>
            <a:ext cx="5996927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n-US" sz="2400" b="1" dirty="0" smtClean="0">
                <a:solidFill>
                  <a:srgbClr val="002060"/>
                </a:solidFill>
                <a:latin typeface="Otterco" pitchFamily="50" charset="0"/>
              </a:rPr>
              <a:t>ACTIVIDADES REALIZADAS:  </a:t>
            </a:r>
            <a:endParaRPr lang="es-EC" altLang="en-US" sz="2400" b="1" dirty="0">
              <a:solidFill>
                <a:srgbClr val="002060"/>
              </a:solidFill>
              <a:latin typeface="Otterco" pitchFamily="50" charset="0"/>
            </a:endParaRPr>
          </a:p>
        </p:txBody>
      </p:sp>
      <p:pic>
        <p:nvPicPr>
          <p:cNvPr id="2097221" name="Imagen 2097220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618287"/>
            <a:ext cx="6091237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22" name="Imagen 209722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15187" y="6296025"/>
            <a:ext cx="1928812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105501" y="858145"/>
            <a:ext cx="6858000" cy="1201782"/>
          </a:xfrm>
        </p:spPr>
        <p:txBody>
          <a:bodyPr/>
          <a:lstStyle/>
          <a:p>
            <a:r>
              <a:rPr lang="es-EC" dirty="0" smtClean="0"/>
              <a:t>Socialización del Plan de Seguridad La Mariscal con la Comunidad 25 de febrero de 2022</a:t>
            </a:r>
          </a:p>
          <a:p>
            <a:endParaRPr lang="es-EC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9" y="2329940"/>
            <a:ext cx="3496686" cy="16128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54" y="4474114"/>
            <a:ext cx="3496683" cy="1612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436" y="2355768"/>
            <a:ext cx="3402105" cy="15692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335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7" name="CuadroTexto 1048896"/>
          <p:cNvSpPr txBox="1"/>
          <p:nvPr/>
        </p:nvSpPr>
        <p:spPr>
          <a:xfrm>
            <a:off x="94310" y="181487"/>
            <a:ext cx="5996927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n-US" sz="2400" b="1" dirty="0" smtClean="0">
                <a:solidFill>
                  <a:srgbClr val="002060"/>
                </a:solidFill>
                <a:latin typeface="Otterco" pitchFamily="50" charset="0"/>
              </a:rPr>
              <a:t>ACTIVIDADES REALIZADAS:  </a:t>
            </a:r>
            <a:endParaRPr lang="es-EC" altLang="en-US" sz="2400" b="1" dirty="0">
              <a:solidFill>
                <a:srgbClr val="002060"/>
              </a:solidFill>
              <a:latin typeface="Otterco" pitchFamily="50" charset="0"/>
            </a:endParaRPr>
          </a:p>
        </p:txBody>
      </p:sp>
      <p:pic>
        <p:nvPicPr>
          <p:cNvPr id="2097221" name="Imagen 2097220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618287"/>
            <a:ext cx="6091237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22" name="Imagen 209722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15187" y="6296025"/>
            <a:ext cx="1928812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105501" y="858145"/>
            <a:ext cx="6858000" cy="1201782"/>
          </a:xfrm>
        </p:spPr>
        <p:txBody>
          <a:bodyPr/>
          <a:lstStyle/>
          <a:p>
            <a:r>
              <a:rPr lang="es-EC" dirty="0" smtClean="0"/>
              <a:t>Mesas de trabajo realizadas el 11 de marzo de 2022 con la Comunidad y las Instituciones para establecer estrategias en pos de la Seguridad en la Mariscal</a:t>
            </a:r>
          </a:p>
          <a:p>
            <a:endParaRPr lang="es-EC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605" y="3640552"/>
            <a:ext cx="2171730" cy="2840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0" y="2219611"/>
            <a:ext cx="3119537" cy="1757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511" y="2198558"/>
            <a:ext cx="2517352" cy="1888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68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6" name="Imagen 2097225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92400" y="817562"/>
            <a:ext cx="3417887" cy="50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27" name="Imagen 2097226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618287"/>
            <a:ext cx="6091237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28" name="Imagen 2097227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15150" y="6176962"/>
            <a:ext cx="1928812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Imagen 209715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615112"/>
            <a:ext cx="6091237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5" name="Imagen 209715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86600" y="6173787"/>
            <a:ext cx="1928812" cy="56356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3" name="CuadroTexto 1048582"/>
          <p:cNvSpPr txBox="1"/>
          <p:nvPr/>
        </p:nvSpPr>
        <p:spPr>
          <a:xfrm>
            <a:off x="522514" y="2269670"/>
            <a:ext cx="8164286" cy="1754326"/>
          </a:xfrm>
          <a:prstGeom prst="rect">
            <a:avLst/>
          </a:prstGeom>
          <a:gradFill rotWithShape="1">
            <a:gsLst>
              <a:gs pos="0">
                <a:srgbClr val="B1CBE9">
                  <a:alpha val="100000"/>
                </a:srgbClr>
              </a:gs>
              <a:gs pos="0">
                <a:srgbClr val="B1CBE9">
                  <a:alpha val="100000"/>
                </a:srgbClr>
              </a:gs>
              <a:gs pos="50000">
                <a:srgbClr val="A3C1E5">
                  <a:alpha val="100000"/>
                </a:srgbClr>
              </a:gs>
              <a:gs pos="100000">
                <a:srgbClr val="92B9E4">
                  <a:alpha val="100000"/>
                </a:srgbClr>
              </a:gs>
              <a:gs pos="100000">
                <a:srgbClr val="92B9E4">
                  <a:alpha val="100000"/>
                </a:srgbClr>
              </a:gs>
            </a:gsLst>
            <a:lin ang="5400000" scaled="0"/>
          </a:gradFill>
          <a:ln w="6350" cap="flat" cmpd="sng">
            <a:solidFill>
              <a:schemeClr val="accent1">
                <a:alpha val="100000"/>
              </a:schemeClr>
            </a:solidFill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s-ES" altLang="en-US" sz="3600" b="1" i="1" dirty="0">
                <a:solidFill>
                  <a:schemeClr val="lt1"/>
                </a:solidFill>
              </a:rPr>
              <a:t>PLAN LOCAL DE SEGURIDAD CIUDADANA Y CONVIVENCIA SOCIAL PACÍFICA </a:t>
            </a:r>
            <a:endParaRPr lang="es-ES" altLang="en-US" sz="3600" b="1" i="1" dirty="0" smtClean="0">
              <a:solidFill>
                <a:schemeClr val="lt1"/>
              </a:solidFill>
            </a:endParaRPr>
          </a:p>
          <a:p>
            <a:pPr lvl="0" algn="ctr"/>
            <a:r>
              <a:rPr lang="es-ES" altLang="en-US" sz="3600" b="1" i="1" dirty="0" smtClean="0">
                <a:solidFill>
                  <a:schemeClr val="lt1"/>
                </a:solidFill>
              </a:rPr>
              <a:t>LA </a:t>
            </a:r>
            <a:r>
              <a:rPr lang="es-ES" altLang="en-US" sz="3600" b="1" i="1" dirty="0">
                <a:solidFill>
                  <a:schemeClr val="lt1"/>
                </a:solidFill>
              </a:rPr>
              <a:t>MARISCAL</a:t>
            </a:r>
            <a:endParaRPr lang="es-EC" altLang="en-US" sz="3600" b="1" i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Imagen 209715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615112"/>
            <a:ext cx="6091237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5" name="Imagen 209715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86600" y="6173787"/>
            <a:ext cx="1928812" cy="5635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93006" y="2288393"/>
            <a:ext cx="6858000" cy="1655762"/>
          </a:xfrm>
        </p:spPr>
        <p:txBody>
          <a:bodyPr/>
          <a:lstStyle/>
          <a:p>
            <a:r>
              <a:rPr lang="es-EC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PLAN LOCAL DE SEGURIDAD CIUDADANA Y CONVIVENCIA SOCIAL PACÍFICA DE LA ZONA ESPECIAL TURÍSTICA LA MARISCAL</a:t>
            </a:r>
            <a:r>
              <a:rPr lang="es-EC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9212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Imagen 209715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615112"/>
            <a:ext cx="6091237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5" name="Imagen 209715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86600" y="6173787"/>
            <a:ext cx="1928812" cy="5635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Gráfico 5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B8FBDF79-36AB-4F89-AF1A-3B1758AC4E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9117122"/>
              </p:ext>
            </p:extLst>
          </p:nvPr>
        </p:nvGraphicFramePr>
        <p:xfrm>
          <a:off x="204248" y="1834309"/>
          <a:ext cx="4329116" cy="251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ED9E4A52-05CF-4293-8ED8-E92C249335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7124142"/>
              </p:ext>
            </p:extLst>
          </p:nvPr>
        </p:nvGraphicFramePr>
        <p:xfrm>
          <a:off x="4679892" y="1834309"/>
          <a:ext cx="4064863" cy="251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193006" y="420957"/>
            <a:ext cx="6858000" cy="892688"/>
          </a:xfrm>
        </p:spPr>
        <p:txBody>
          <a:bodyPr/>
          <a:lstStyle/>
          <a:p>
            <a:r>
              <a:rPr lang="es-EC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INCIDENTES DE DELITOS ADMINISTRACIÓN ZONAL TURÍSTICA LA MARISCAL</a:t>
            </a:r>
          </a:p>
          <a:p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204248" y="4596051"/>
            <a:ext cx="28609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050" dirty="0">
                <a:latin typeface="Otterco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Fuente: SIS ECU 911</a:t>
            </a:r>
            <a:endParaRPr lang="es-EC" sz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050" dirty="0">
                <a:latin typeface="Otterco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Elaboración: OMSC</a:t>
            </a:r>
            <a:endParaRPr lang="es-EC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4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Imagen 209715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615112"/>
            <a:ext cx="6091237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5" name="Imagen 209715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86600" y="6173787"/>
            <a:ext cx="1928812" cy="5635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193006" y="420957"/>
            <a:ext cx="6858000" cy="892688"/>
          </a:xfrm>
        </p:spPr>
        <p:txBody>
          <a:bodyPr/>
          <a:lstStyle/>
          <a:p>
            <a:r>
              <a:rPr lang="es-EC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INCIDENTES DE VIOLENCIA SEXUAL </a:t>
            </a:r>
            <a:r>
              <a:rPr lang="es-EC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ZONAL TURÍSTICA LA MARISCAL</a:t>
            </a:r>
          </a:p>
          <a:p>
            <a:r>
              <a:rPr lang="es-EC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EC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EC5B1091-0BE0-4238-827A-C455CA24E4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7271863"/>
              </p:ext>
            </p:extLst>
          </p:nvPr>
        </p:nvGraphicFramePr>
        <p:xfrm>
          <a:off x="345916" y="1874354"/>
          <a:ext cx="4200326" cy="251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3818CA23-6571-4957-A568-4F6EEFB3CD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8985294"/>
              </p:ext>
            </p:extLst>
          </p:nvPr>
        </p:nvGraphicFramePr>
        <p:xfrm>
          <a:off x="4622006" y="1874354"/>
          <a:ext cx="4116379" cy="251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204248" y="4596051"/>
            <a:ext cx="28609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050" dirty="0">
                <a:latin typeface="Otterco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Fuente: SIS ECU 911</a:t>
            </a:r>
            <a:endParaRPr lang="es-EC" sz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050" dirty="0">
                <a:latin typeface="Otterco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Elaboración: OMSC</a:t>
            </a:r>
            <a:endParaRPr lang="es-EC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02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Imagen 209715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615112"/>
            <a:ext cx="6091237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5" name="Imagen 209715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86600" y="6173787"/>
            <a:ext cx="1928812" cy="5635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193006" y="420957"/>
            <a:ext cx="6858000" cy="892688"/>
          </a:xfrm>
        </p:spPr>
        <p:txBody>
          <a:bodyPr/>
          <a:lstStyle/>
          <a:p>
            <a:r>
              <a:rPr lang="es-EC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INCIDENTES DE COMERCIO AUTÓNOMO ADMINISTRACIÓN </a:t>
            </a:r>
            <a:r>
              <a:rPr lang="es-EC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ZONAL TURÍSTICA LA MARISCAL</a:t>
            </a:r>
          </a:p>
          <a:p>
            <a:r>
              <a:rPr lang="es-EC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EC" dirty="0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C6CA23D6-F1D9-4F93-8846-AE93FB8FE3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926710"/>
              </p:ext>
            </p:extLst>
          </p:nvPr>
        </p:nvGraphicFramePr>
        <p:xfrm>
          <a:off x="307279" y="1874354"/>
          <a:ext cx="4123053" cy="251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9CE91A1F-AD8B-441E-9F0C-A20749BC68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3247403"/>
              </p:ext>
            </p:extLst>
          </p:nvPr>
        </p:nvGraphicFramePr>
        <p:xfrm>
          <a:off x="4667213" y="1874354"/>
          <a:ext cx="4348199" cy="251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Rectángulo 12"/>
          <p:cNvSpPr/>
          <p:nvPr/>
        </p:nvSpPr>
        <p:spPr>
          <a:xfrm>
            <a:off x="204248" y="4596051"/>
            <a:ext cx="28609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050" dirty="0">
                <a:latin typeface="Otterco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Fuente: SIS ECU 911</a:t>
            </a:r>
            <a:endParaRPr lang="es-EC" sz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050" dirty="0">
                <a:latin typeface="Otterco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Elaboración: OMSC</a:t>
            </a:r>
            <a:endParaRPr lang="es-EC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48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Imagen 209715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615112"/>
            <a:ext cx="6091237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5" name="Imagen 209715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86600" y="6173787"/>
            <a:ext cx="1928812" cy="5635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93006" y="2855063"/>
            <a:ext cx="6858000" cy="1655762"/>
          </a:xfrm>
        </p:spPr>
        <p:txBody>
          <a:bodyPr/>
          <a:lstStyle/>
          <a:p>
            <a:r>
              <a:rPr lang="es-EC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 </a:t>
            </a:r>
            <a:endParaRPr lang="es-EC" alt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0137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4" name="CuadroTexto 1048823"/>
          <p:cNvSpPr txBox="1"/>
          <p:nvPr/>
        </p:nvSpPr>
        <p:spPr>
          <a:xfrm>
            <a:off x="1353003" y="596900"/>
            <a:ext cx="6459347" cy="7571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just">
              <a:lnSpc>
                <a:spcPct val="90000"/>
              </a:lnSpc>
            </a:pPr>
            <a:r>
              <a:rPr lang="es-ES" alt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CONTRARRESTAR MEDIANTE ESTRATEGIAS INTEGRALES EL IMPACTO PERCEPTUAL Y EVIDENTE QUE GENERA LA ACTIVIDAD DE TRABAJO SEXUAL CALLEJIZADO EN SECTORES DONDE SE VE AFECTADA LA CONVIVENCIA PACÍFICA</a:t>
            </a:r>
            <a:r>
              <a:rPr lang="es-ES" alt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residentes, empresarios y visitantes del sector la Mariscal.</a:t>
            </a:r>
            <a:endParaRPr lang="es-EC" alt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826" name="Rectángulo 1048825"/>
          <p:cNvSpPr/>
          <p:nvPr/>
        </p:nvSpPr>
        <p:spPr>
          <a:xfrm>
            <a:off x="1324746" y="1530805"/>
            <a:ext cx="45719" cy="82042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endParaRPr lang="en-US" altLang="en-US" sz="600" b="1">
              <a:solidFill>
                <a:srgbClr val="FFFFFF"/>
              </a:solidFill>
              <a:latin typeface="Otterco" pitchFamily="50" charset="0"/>
            </a:endParaRPr>
          </a:p>
        </p:txBody>
      </p:sp>
      <p:sp>
        <p:nvSpPr>
          <p:cNvPr id="1048828" name="Rectángulo 1048827"/>
          <p:cNvSpPr/>
          <p:nvPr/>
        </p:nvSpPr>
        <p:spPr>
          <a:xfrm>
            <a:off x="846591" y="3646630"/>
            <a:ext cx="341312" cy="74612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altLang="en-US" sz="4800" b="1" dirty="0">
                <a:solidFill>
                  <a:srgbClr val="CCCCCC"/>
                </a:solidFill>
                <a:latin typeface="Otterco" pitchFamily="50" charset="0"/>
                <a:ea typeface="Roboto" pitchFamily="2" charset="0"/>
                <a:sym typeface="Bebas Neue"/>
              </a:rPr>
              <a:t>4</a:t>
            </a:r>
          </a:p>
        </p:txBody>
      </p:sp>
      <p:sp>
        <p:nvSpPr>
          <p:cNvPr id="1048829" name="Rectángulo 1048828"/>
          <p:cNvSpPr/>
          <p:nvPr/>
        </p:nvSpPr>
        <p:spPr>
          <a:xfrm>
            <a:off x="868589" y="1584777"/>
            <a:ext cx="322262" cy="74453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altLang="en-US" sz="4800" b="1" dirty="0">
                <a:solidFill>
                  <a:srgbClr val="CCCCCC"/>
                </a:solidFill>
                <a:latin typeface="Otterco" pitchFamily="50" charset="0"/>
                <a:ea typeface="Roboto" pitchFamily="2" charset="0"/>
                <a:sym typeface="Bebas Neue"/>
              </a:rPr>
              <a:t>2</a:t>
            </a:r>
          </a:p>
        </p:txBody>
      </p:sp>
      <p:sp>
        <p:nvSpPr>
          <p:cNvPr id="1048830" name="Rectángulo 1048829"/>
          <p:cNvSpPr/>
          <p:nvPr/>
        </p:nvSpPr>
        <p:spPr>
          <a:xfrm>
            <a:off x="820397" y="2541227"/>
            <a:ext cx="342900" cy="72390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altLang="en-US" sz="4800" b="1" dirty="0">
                <a:solidFill>
                  <a:srgbClr val="CCCCCC"/>
                </a:solidFill>
                <a:latin typeface="Otterco" pitchFamily="50" charset="0"/>
                <a:ea typeface="Roboto" pitchFamily="2" charset="0"/>
                <a:sym typeface="Bebas Neue"/>
              </a:rPr>
              <a:t>3</a:t>
            </a:r>
          </a:p>
        </p:txBody>
      </p:sp>
      <p:sp>
        <p:nvSpPr>
          <p:cNvPr id="1048831" name="Rectángulo 1048830"/>
          <p:cNvSpPr/>
          <p:nvPr/>
        </p:nvSpPr>
        <p:spPr>
          <a:xfrm>
            <a:off x="845004" y="596900"/>
            <a:ext cx="342899" cy="72390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altLang="en-US" sz="4800" b="1" dirty="0">
                <a:solidFill>
                  <a:srgbClr val="CCCCCC"/>
                </a:solidFill>
                <a:latin typeface="Otterco" pitchFamily="50" charset="0"/>
                <a:ea typeface="Roboto" pitchFamily="2" charset="0"/>
                <a:sym typeface="Bebas Neue"/>
              </a:rPr>
              <a:t>1</a:t>
            </a:r>
          </a:p>
        </p:txBody>
      </p:sp>
      <p:sp>
        <p:nvSpPr>
          <p:cNvPr id="1048832" name="CuadroTexto 1048831"/>
          <p:cNvSpPr txBox="1"/>
          <p:nvPr/>
        </p:nvSpPr>
        <p:spPr>
          <a:xfrm>
            <a:off x="1357311" y="1540510"/>
            <a:ext cx="6455039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C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UN SISTEMA INTEGRAL DE SEGURIDAD CIUDADANA PARA LA GESTIÓN DEL ESPACIO PÚBLICO</a:t>
            </a:r>
            <a:r>
              <a:rPr lang="es-ES" altLang="es-EC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través de la prevención social mediante la articulación de las diferentes entidades municipales y del gobierno central con la participación de la </a:t>
            </a:r>
            <a:r>
              <a:rPr lang="es-ES" altLang="es-EC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</a:t>
            </a:r>
            <a:endParaRPr lang="es-EC" altLang="es-EC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833" name="Rectángulo 1048832"/>
          <p:cNvSpPr/>
          <p:nvPr/>
        </p:nvSpPr>
        <p:spPr>
          <a:xfrm>
            <a:off x="1369784" y="2571214"/>
            <a:ext cx="6344661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C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DESARROLLAR UNA CULTURA DE PAZ</a:t>
            </a:r>
            <a:r>
              <a:rPr lang="es-ES" altLang="es-EC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mediante la capacitación comunitaria y la ampliación de la cobertura de los sistemas municipales de atención y prevención de la conflictividad.</a:t>
            </a:r>
            <a:endParaRPr lang="es-EC" altLang="es-EC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834" name="Rectángulo 1048833"/>
          <p:cNvSpPr/>
          <p:nvPr/>
        </p:nvSpPr>
        <p:spPr>
          <a:xfrm flipH="1">
            <a:off x="1311593" y="3433806"/>
            <a:ext cx="45719" cy="12659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endParaRPr lang="en-US" altLang="en-US" sz="600" b="1">
              <a:solidFill>
                <a:srgbClr val="FFFFFF"/>
              </a:solidFill>
              <a:latin typeface="Otterco" pitchFamily="50" charset="0"/>
            </a:endParaRPr>
          </a:p>
        </p:txBody>
      </p:sp>
      <p:sp>
        <p:nvSpPr>
          <p:cNvPr id="1048835" name="Rectángulo 1048834"/>
          <p:cNvSpPr/>
          <p:nvPr/>
        </p:nvSpPr>
        <p:spPr>
          <a:xfrm>
            <a:off x="1308077" y="4937733"/>
            <a:ext cx="61707" cy="6289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endParaRPr lang="en-US" altLang="en-US" sz="600" b="1">
              <a:solidFill>
                <a:srgbClr val="FFFFFF"/>
              </a:solidFill>
              <a:latin typeface="Otterco" pitchFamily="50" charset="0"/>
            </a:endParaRPr>
          </a:p>
        </p:txBody>
      </p:sp>
      <p:sp>
        <p:nvSpPr>
          <p:cNvPr id="1048836" name="Rectángulo 1048835"/>
          <p:cNvSpPr/>
          <p:nvPr/>
        </p:nvSpPr>
        <p:spPr>
          <a:xfrm>
            <a:off x="868589" y="4836392"/>
            <a:ext cx="328612" cy="74612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altLang="en-US" sz="4800" b="1" dirty="0">
                <a:solidFill>
                  <a:srgbClr val="CCCCCC"/>
                </a:solidFill>
                <a:latin typeface="Otterco" pitchFamily="50" charset="0"/>
                <a:ea typeface="Roboto" pitchFamily="2" charset="0"/>
                <a:sym typeface="Bebas Neue"/>
              </a:rPr>
              <a:t>5</a:t>
            </a:r>
          </a:p>
        </p:txBody>
      </p:sp>
      <p:sp>
        <p:nvSpPr>
          <p:cNvPr id="1048837" name="Rectángulo 1048836"/>
          <p:cNvSpPr/>
          <p:nvPr/>
        </p:nvSpPr>
        <p:spPr>
          <a:xfrm>
            <a:off x="1369785" y="3345322"/>
            <a:ext cx="6566852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s-ES" altLang="es-EC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 LA CONFIANZA INSTITUCIONAL EN LAS INSTITUCIONES DE SEGURIDAD CIUDADANA Y JUSTICIA</a:t>
            </a:r>
            <a:r>
              <a:rPr lang="es-ES" altLang="es-EC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operan en la ciudad, a través de una articulación interinstitucional sostenible, para la participación en acciones estratégicas basadas en evidencia, frente a amenazas multidimensionales como: libadores en espacio público, flayeros/enganchadores, comercio informal, actividades ilícitas, etc.; con mecanismos de control y una rendición de cuentas transparente frente a la comunidad.</a:t>
            </a:r>
            <a:endParaRPr lang="es-EC" alt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838" name="Rectángulo 1048837"/>
          <p:cNvSpPr/>
          <p:nvPr/>
        </p:nvSpPr>
        <p:spPr>
          <a:xfrm>
            <a:off x="1369784" y="4920388"/>
            <a:ext cx="6637874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C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GESTIONAR EFICIENTEMENTE LOS RIESGOS: ANTRÓPICOS, POR LA CONTAMINACIÓN AMBIENTAL Y POR MOVILIDAD HUMANA</a:t>
            </a:r>
            <a:r>
              <a:rPr lang="es-EC" altLang="es-EC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un enfoque de inclusividad, resiliencia y sostenibilidad.  </a:t>
            </a:r>
          </a:p>
        </p:txBody>
      </p:sp>
      <p:pic>
        <p:nvPicPr>
          <p:cNvPr id="2097201" name="Imagen 2097200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618287"/>
            <a:ext cx="6091237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2" name="Imagen 209720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15187" y="6296025"/>
            <a:ext cx="1928812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ángulo 19"/>
          <p:cNvSpPr/>
          <p:nvPr/>
        </p:nvSpPr>
        <p:spPr>
          <a:xfrm>
            <a:off x="1308077" y="2541227"/>
            <a:ext cx="45719" cy="6936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endParaRPr lang="en-US" altLang="en-US" sz="600" b="1">
              <a:solidFill>
                <a:srgbClr val="FFFFFF"/>
              </a:solidFill>
              <a:latin typeface="Otterco" pitchFamily="50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313634" y="645870"/>
            <a:ext cx="45719" cy="69493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endParaRPr lang="en-US" altLang="en-US" sz="600" b="1">
              <a:solidFill>
                <a:srgbClr val="FFFFFF"/>
              </a:solidFill>
              <a:latin typeface="Otterco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000000"/>
        </a:dk1>
        <a:lt1>
          <a:srgbClr val="FFFFFF"/>
        </a:lt1>
        <a:dk2>
          <a:srgbClr val="E7E6E6"/>
        </a:dk2>
        <a:lt2>
          <a:srgbClr val="44546A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6CBE6"/>
        </a:accent5>
        <a:accent6>
          <a:srgbClr val="D4702B"/>
        </a:accent6>
        <a:hlink>
          <a:srgbClr val="0563C1"/>
        </a:hlink>
        <a:folHlink>
          <a:srgbClr val="954F72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1044</Words>
  <Application>Microsoft Office PowerPoint</Application>
  <PresentationFormat>Presentación en pantalla (4:3)</PresentationFormat>
  <Paragraphs>115</Paragraphs>
  <Slides>25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6" baseType="lpstr">
      <vt:lpstr>MS Mincho</vt:lpstr>
      <vt:lpstr>Arial</vt:lpstr>
      <vt:lpstr>Bebas Neue</vt:lpstr>
      <vt:lpstr>Calibri</vt:lpstr>
      <vt:lpstr>Calibri Light</vt:lpstr>
      <vt:lpstr>Century Gothic</vt:lpstr>
      <vt:lpstr>Otterco</vt:lpstr>
      <vt:lpstr>Roboto</vt:lpstr>
      <vt:lpstr>Symbol</vt:lpstr>
      <vt:lpstr>Times New Roman</vt:lpstr>
      <vt:lpstr>Office 主题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García Zambrano</dc:creator>
  <cp:lastModifiedBy>Gina Pamela Serrato Delgado</cp:lastModifiedBy>
  <cp:revision>22</cp:revision>
  <cp:lastPrinted>2022-01-14T15:13:44Z</cp:lastPrinted>
  <dcterms:created xsi:type="dcterms:W3CDTF">2019-07-31T20:09:18Z</dcterms:created>
  <dcterms:modified xsi:type="dcterms:W3CDTF">2022-03-18T18:07:07Z</dcterms:modified>
</cp:coreProperties>
</file>