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3" r:id="rId3"/>
    <p:sldId id="274" r:id="rId4"/>
    <p:sldId id="279" r:id="rId5"/>
    <p:sldId id="280" r:id="rId6"/>
    <p:sldId id="282" r:id="rId7"/>
    <p:sldId id="283" r:id="rId8"/>
    <p:sldId id="284" r:id="rId9"/>
    <p:sldId id="285" r:id="rId10"/>
    <p:sldId id="271" r:id="rId11"/>
  </p:sldIdLst>
  <p:sldSz cx="12192000" cy="6858000"/>
  <p:notesSz cx="7023100" cy="93091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74"/>
  </p:normalViewPr>
  <p:slideViewPr>
    <p:cSldViewPr snapToGrid="0" snapToObjects="1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GSG\Desktop\Josueth\Marzo_14-20_2022\Marzo_17_2022\Inteligente%20CHQ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GSG\Desktop\Josueth\Marzo_14-20_2022\Marzo_17_2022\Inteligente%20CHQ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GSG\Desktop\Josueth\Marzo_14-20_2022\Marzo_17_2022\Inteligente%20CHQ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GSG\Desktop\Josueth\Marzo_14-20_2022\Marzo_17_2022\Inteligente%20CHQ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GSG\Desktop\Josueth\Marzo_14-20_2022\Marzo_17_2022\Inteligente%20CHQ%20(1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s-EC" b="1"/>
              <a:t>Atenciones realizadas por cuadrante</a:t>
            </a:r>
          </a:p>
          <a:p>
            <a:pPr>
              <a:defRPr b="1"/>
            </a:pPr>
            <a:r>
              <a:rPr lang="es-EC" b="1"/>
              <a:t>17 de octubre  2021 al 17 de marzo de 2022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1574074074074073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8F0-48D3-8BAB-6541D3F47BF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138888888888888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8F0-48D3-8BAB-6541D3F47BF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0.1111111111111110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8F0-48D3-8BAB-6541D3F47BF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0370135052831988E-16"/>
                  <c:y val="0.1064814814814814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8F0-48D3-8BAB-6541D3F47BF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Acum!$Y$7:$AB$7</c:f>
              <c:strCache>
                <c:ptCount val="4"/>
                <c:pt idx="0">
                  <c:v>Cuadrante 1</c:v>
                </c:pt>
                <c:pt idx="1">
                  <c:v>Cuadrante 2</c:v>
                </c:pt>
                <c:pt idx="2">
                  <c:v>Cuadrante 3</c:v>
                </c:pt>
                <c:pt idx="3">
                  <c:v>Cuadrante 4</c:v>
                </c:pt>
              </c:strCache>
            </c:strRef>
          </c:cat>
          <c:val>
            <c:numRef>
              <c:f>Acum!$Y$17:$AB$17</c:f>
              <c:numCache>
                <c:formatCode>#,##0</c:formatCode>
                <c:ptCount val="4"/>
                <c:pt idx="0">
                  <c:v>2272</c:v>
                </c:pt>
                <c:pt idx="1">
                  <c:v>2738</c:v>
                </c:pt>
                <c:pt idx="2">
                  <c:v>1830</c:v>
                </c:pt>
                <c:pt idx="3">
                  <c:v>1944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F0-48D3-8BAB-6541D3F47B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528044840"/>
        <c:axId val="528045232"/>
      </c:barChart>
      <c:catAx>
        <c:axId val="528044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28045232"/>
        <c:crosses val="autoZero"/>
        <c:auto val="1"/>
        <c:lblAlgn val="ctr"/>
        <c:lblOffset val="100"/>
        <c:noMultiLvlLbl val="0"/>
      </c:catAx>
      <c:valAx>
        <c:axId val="52804523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528044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bg1">
          <a:lumMod val="85000"/>
        </a:schemeClr>
      </a:solidFill>
      <a:prstDash val="solid"/>
      <a:round/>
    </a:ln>
    <a:effectLst/>
  </c:spPr>
  <c:txPr>
    <a:bodyPr/>
    <a:lstStyle/>
    <a:p>
      <a:pPr>
        <a:defRPr sz="1400"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C" b="1"/>
              <a:t>Comparativo Atenciones realizadas por institución municipal </a:t>
            </a:r>
          </a:p>
          <a:p>
            <a:pPr>
              <a:defRPr b="1"/>
            </a:pPr>
            <a:r>
              <a:rPr lang="es-ES" b="1"/>
              <a:t>16 - 17</a:t>
            </a:r>
            <a:r>
              <a:rPr lang="es-ES" b="1" baseline="0"/>
              <a:t> </a:t>
            </a:r>
            <a:r>
              <a:rPr lang="es-ES" b="1"/>
              <a:t>de marzo de 2022</a:t>
            </a:r>
            <a:endParaRPr lang="es-EC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Acum!$JR$19</c:f>
              <c:strCache>
                <c:ptCount val="1"/>
                <c:pt idx="0">
                  <c:v>16-mar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8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8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8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163832437948304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Acum!$JQ$20:$JQ$28</c:f>
              <c:strCache>
                <c:ptCount val="9"/>
                <c:pt idx="0">
                  <c:v>Patronato San José</c:v>
                </c:pt>
                <c:pt idx="1">
                  <c:v>Agencia Metropolitana de Tránsito</c:v>
                </c:pt>
                <c:pt idx="2">
                  <c:v>Empresa Pública de Aseo</c:v>
                </c:pt>
                <c:pt idx="3">
                  <c:v>Agencia Metropolitana de Control</c:v>
                </c:pt>
                <c:pt idx="4">
                  <c:v>Cuerpo de Agentes de Control</c:v>
                </c:pt>
                <c:pt idx="5">
                  <c:v>Inclusión Social</c:v>
                </c:pt>
                <c:pt idx="6">
                  <c:v>Secretaría de Salud</c:v>
                </c:pt>
                <c:pt idx="7">
                  <c:v>Agencia de Control Distrital de Comercio</c:v>
                </c:pt>
                <c:pt idx="8">
                  <c:v>Bomberos Quito</c:v>
                </c:pt>
              </c:strCache>
            </c:strRef>
          </c:cat>
          <c:val>
            <c:numRef>
              <c:f>Acum!$JR$20:$JR$28</c:f>
              <c:numCache>
                <c:formatCode>General</c:formatCode>
                <c:ptCount val="9"/>
                <c:pt idx="0">
                  <c:v>-10</c:v>
                </c:pt>
                <c:pt idx="1">
                  <c:v>-12</c:v>
                </c:pt>
                <c:pt idx="2">
                  <c:v>-8</c:v>
                </c:pt>
                <c:pt idx="3">
                  <c:v>-8</c:v>
                </c:pt>
                <c:pt idx="4">
                  <c:v>-8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A0-410F-9161-327084CDA25A}"/>
            </c:ext>
          </c:extLst>
        </c:ser>
        <c:ser>
          <c:idx val="1"/>
          <c:order val="1"/>
          <c:tx>
            <c:strRef>
              <c:f>Acum!$JS$19</c:f>
              <c:strCache>
                <c:ptCount val="1"/>
                <c:pt idx="0">
                  <c:v>17-mar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Acum!$JQ$20:$JQ$28</c:f>
              <c:strCache>
                <c:ptCount val="9"/>
                <c:pt idx="0">
                  <c:v>Patronato San José</c:v>
                </c:pt>
                <c:pt idx="1">
                  <c:v>Agencia Metropolitana de Tránsito</c:v>
                </c:pt>
                <c:pt idx="2">
                  <c:v>Empresa Pública de Aseo</c:v>
                </c:pt>
                <c:pt idx="3">
                  <c:v>Agencia Metropolitana de Control</c:v>
                </c:pt>
                <c:pt idx="4">
                  <c:v>Cuerpo de Agentes de Control</c:v>
                </c:pt>
                <c:pt idx="5">
                  <c:v>Inclusión Social</c:v>
                </c:pt>
                <c:pt idx="6">
                  <c:v>Secretaría de Salud</c:v>
                </c:pt>
                <c:pt idx="7">
                  <c:v>Agencia de Control Distrital de Comercio</c:v>
                </c:pt>
                <c:pt idx="8">
                  <c:v>Bomberos Quito</c:v>
                </c:pt>
              </c:strCache>
            </c:strRef>
          </c:cat>
          <c:val>
            <c:numRef>
              <c:f>Acum!$JS$20:$JS$28</c:f>
              <c:numCache>
                <c:formatCode>General</c:formatCode>
                <c:ptCount val="9"/>
                <c:pt idx="0">
                  <c:v>24</c:v>
                </c:pt>
                <c:pt idx="1">
                  <c:v>12</c:v>
                </c:pt>
                <c:pt idx="2">
                  <c:v>8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7A0-410F-9161-327084CDA2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28046016"/>
        <c:axId val="528053856"/>
      </c:barChart>
      <c:catAx>
        <c:axId val="5280460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28053856"/>
        <c:crosses val="autoZero"/>
        <c:auto val="1"/>
        <c:lblAlgn val="ctr"/>
        <c:lblOffset val="100"/>
        <c:noMultiLvlLbl val="0"/>
      </c:catAx>
      <c:valAx>
        <c:axId val="528053856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528046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EC" b="1"/>
              <a:t>Atenciones realizadas por cuadrante</a:t>
            </a:r>
          </a:p>
          <a:p>
            <a:pPr>
              <a:defRPr b="1"/>
            </a:pPr>
            <a:r>
              <a:rPr lang="es-EC" b="1"/>
              <a:t>17 de marzo de 2022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RESULTADOS!$F$7:$M$7</c:f>
              <c:strCache>
                <c:ptCount val="7"/>
                <c:pt idx="0">
                  <c:v>Cuadrante 1</c:v>
                </c:pt>
                <c:pt idx="2">
                  <c:v>Cuadrante 2</c:v>
                </c:pt>
                <c:pt idx="4">
                  <c:v>Cuadrante 3</c:v>
                </c:pt>
                <c:pt idx="6">
                  <c:v>Cuadrante 4</c:v>
                </c:pt>
              </c:strCache>
            </c:strRef>
          </c:cat>
          <c:val>
            <c:numRef>
              <c:f>RESULTADOS!$F$17:$M$17</c:f>
              <c:numCache>
                <c:formatCode>General</c:formatCode>
                <c:ptCount val="8"/>
                <c:pt idx="0">
                  <c:v>13</c:v>
                </c:pt>
                <c:pt idx="2">
                  <c:v>11</c:v>
                </c:pt>
                <c:pt idx="4">
                  <c:v>3</c:v>
                </c:pt>
                <c:pt idx="6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96-4B75-993A-AE75F88B3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"/>
        <c:overlap val="100"/>
        <c:axId val="528056600"/>
        <c:axId val="528054248"/>
      </c:barChart>
      <c:catAx>
        <c:axId val="528056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28054248"/>
        <c:crosses val="autoZero"/>
        <c:auto val="1"/>
        <c:lblAlgn val="ctr"/>
        <c:lblOffset val="100"/>
        <c:noMultiLvlLbl val="0"/>
      </c:catAx>
      <c:valAx>
        <c:axId val="528054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8056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12700" cap="flat" cmpd="sng" algn="ctr">
      <a:solidFill>
        <a:schemeClr val="bg1">
          <a:lumMod val="65000"/>
        </a:schemeClr>
      </a:solidFill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+mn-lt"/>
        </a:defRPr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EC" b="1"/>
              <a:t>Atenciones realizadas por institución municipal</a:t>
            </a:r>
          </a:p>
          <a:p>
            <a:pPr>
              <a:defRPr b="1"/>
            </a:pPr>
            <a:r>
              <a:rPr lang="es-EC" b="1"/>
              <a:t>17 de marzo de 2022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RESULTADOS!$W$7:$W$15</c:f>
              <c:strCache>
                <c:ptCount val="9"/>
                <c:pt idx="0">
                  <c:v>Patronato San José</c:v>
                </c:pt>
                <c:pt idx="1">
                  <c:v>Agencia Metropolitana de Tránsito</c:v>
                </c:pt>
                <c:pt idx="2">
                  <c:v>Empresa Pública de Aseo</c:v>
                </c:pt>
                <c:pt idx="3">
                  <c:v>Agencia Metropolitana de Control</c:v>
                </c:pt>
                <c:pt idx="4">
                  <c:v>Cuerpo de Agentes de Control</c:v>
                </c:pt>
                <c:pt idx="5">
                  <c:v>Inclusión Social</c:v>
                </c:pt>
                <c:pt idx="6">
                  <c:v>Secretaría de Salud</c:v>
                </c:pt>
                <c:pt idx="7">
                  <c:v>Agencia de Control Distrital de Comercio</c:v>
                </c:pt>
                <c:pt idx="8">
                  <c:v>Bomberos Quito</c:v>
                </c:pt>
              </c:strCache>
            </c:strRef>
          </c:cat>
          <c:val>
            <c:numRef>
              <c:f>RESULTADOS!$X$7:$X$15</c:f>
              <c:numCache>
                <c:formatCode>General</c:formatCode>
                <c:ptCount val="9"/>
                <c:pt idx="0">
                  <c:v>24</c:v>
                </c:pt>
                <c:pt idx="1">
                  <c:v>12</c:v>
                </c:pt>
                <c:pt idx="2">
                  <c:v>8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D2-4684-BD6B-DD1B32FBC59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528055032"/>
        <c:axId val="528056208"/>
      </c:barChart>
      <c:catAx>
        <c:axId val="5280550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28056208"/>
        <c:crosses val="autoZero"/>
        <c:auto val="1"/>
        <c:lblAlgn val="ctr"/>
        <c:lblOffset val="100"/>
        <c:noMultiLvlLbl val="0"/>
      </c:catAx>
      <c:valAx>
        <c:axId val="528056208"/>
        <c:scaling>
          <c:orientation val="minMax"/>
          <c:max val="26"/>
          <c:min val="0"/>
        </c:scaling>
        <c:delete val="1"/>
        <c:axPos val="t"/>
        <c:numFmt formatCode="General" sourceLinked="1"/>
        <c:majorTickMark val="none"/>
        <c:minorTickMark val="none"/>
        <c:tickLblPos val="nextTo"/>
        <c:crossAx val="528055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12700" cap="flat" cmpd="sng" algn="ctr">
      <a:solidFill>
        <a:schemeClr val="bg1">
          <a:lumMod val="65000"/>
        </a:schemeClr>
      </a:solidFill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+mn-lt"/>
        </a:defRPr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Otterco" panose="00000500000000000000" pitchFamily="50" charset="0"/>
                <a:ea typeface="+mn-ea"/>
                <a:cs typeface="+mn-cs"/>
              </a:defRPr>
            </a:pPr>
            <a:r>
              <a:rPr lang="es-EC" sz="1600">
                <a:solidFill>
                  <a:schemeClr val="tx1"/>
                </a:solidFill>
                <a:latin typeface="Otterco" panose="00000500000000000000" pitchFamily="50" charset="0"/>
              </a:rPr>
              <a:t>Atenciones</a:t>
            </a:r>
            <a:r>
              <a:rPr lang="es-EC" sz="1600" baseline="0">
                <a:solidFill>
                  <a:schemeClr val="tx1"/>
                </a:solidFill>
                <a:latin typeface="Otterco" panose="00000500000000000000" pitchFamily="50" charset="0"/>
              </a:rPr>
              <a:t> realizadas según su categoría en el operativo del Centro Histórico </a:t>
            </a:r>
          </a:p>
          <a:p>
            <a:pPr>
              <a:defRPr sz="1600">
                <a:solidFill>
                  <a:schemeClr val="tx1"/>
                </a:solidFill>
                <a:latin typeface="Otterco" panose="00000500000000000000" pitchFamily="50" charset="0"/>
              </a:defRPr>
            </a:pPr>
            <a:r>
              <a:rPr lang="es-EC" sz="1600" baseline="0">
                <a:solidFill>
                  <a:schemeClr val="tx1"/>
                </a:solidFill>
                <a:latin typeface="Otterco" panose="00000500000000000000" pitchFamily="50" charset="0"/>
              </a:rPr>
              <a:t> 17 de marzo de 2022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Otterco" panose="00000500000000000000" pitchFamily="50" charset="0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Otterco" panose="00000500000000000000" pitchFamily="50" charset="0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RESULTADOS!$B$103:$B$108</c:f>
              <c:strCache>
                <c:ptCount val="6"/>
                <c:pt idx="0">
                  <c:v>Situación de calle (mendicidad - indigentes)</c:v>
                </c:pt>
                <c:pt idx="1">
                  <c:v>Apoyo al tránsito Vehicular</c:v>
                </c:pt>
                <c:pt idx="2">
                  <c:v>Situación de consumo (sustancias sujetas a fiscalización)</c:v>
                </c:pt>
                <c:pt idx="3">
                  <c:v>Limpieza programada</c:v>
                </c:pt>
                <c:pt idx="4">
                  <c:v>Atenció a Adultos mayores</c:v>
                </c:pt>
                <c:pt idx="5">
                  <c:v>Contravención</c:v>
                </c:pt>
              </c:strCache>
            </c:strRef>
          </c:cat>
          <c:val>
            <c:numRef>
              <c:f>RESULTADOS!$C$103:$C$108</c:f>
              <c:numCache>
                <c:formatCode>General</c:formatCode>
                <c:ptCount val="6"/>
                <c:pt idx="0">
                  <c:v>14</c:v>
                </c:pt>
                <c:pt idx="1">
                  <c:v>11</c:v>
                </c:pt>
                <c:pt idx="2">
                  <c:v>9</c:v>
                </c:pt>
                <c:pt idx="3">
                  <c:v>8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E3-4799-BDD7-EEF62A7FDCE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28055816"/>
        <c:axId val="332967016"/>
      </c:barChart>
      <c:catAx>
        <c:axId val="528055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Otterco" panose="00000500000000000000" pitchFamily="50" charset="0"/>
                <a:ea typeface="+mn-ea"/>
                <a:cs typeface="+mn-cs"/>
              </a:defRPr>
            </a:pPr>
            <a:endParaRPr lang="es-EC"/>
          </a:p>
        </c:txPr>
        <c:crossAx val="332967016"/>
        <c:crosses val="autoZero"/>
        <c:auto val="1"/>
        <c:lblAlgn val="ctr"/>
        <c:lblOffset val="100"/>
        <c:noMultiLvlLbl val="0"/>
      </c:catAx>
      <c:valAx>
        <c:axId val="3329670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8055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bg1">
          <a:lumMod val="6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18/03/2022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18/03/2022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18/03/2022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18/03/2022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18/03/2022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18/03/2022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18/03/2022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18/03/2022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18/03/2022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18/03/2022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18/03/2022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E9CB-C5E4-D447-87EB-F9BE3040ECD0}" type="datetimeFigureOut">
              <a:rPr lang="es-ES_tradnl" smtClean="0"/>
              <a:t>18/03/2022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518" y="417606"/>
            <a:ext cx="4102965" cy="602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58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748" y="1282358"/>
            <a:ext cx="7632505" cy="429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07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7798"/>
            <a:ext cx="12192000" cy="371474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658500" y="2402327"/>
            <a:ext cx="68664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200" b="1" dirty="0">
                <a:solidFill>
                  <a:schemeClr val="accent5">
                    <a:lumMod val="50000"/>
                  </a:schemeClr>
                </a:solidFill>
              </a:rPr>
              <a:t>INFORME DEL OPERATIVO EN EL CENTRO HISTÓRICO DE </a:t>
            </a:r>
            <a:r>
              <a:rPr lang="es-ES_tradnl" sz="3200" b="1">
                <a:solidFill>
                  <a:schemeClr val="accent5">
                    <a:lumMod val="50000"/>
                  </a:schemeClr>
                </a:solidFill>
              </a:rPr>
              <a:t>QUITO        </a:t>
            </a:r>
            <a:r>
              <a:rPr lang="es-ES_tradnl" sz="3200" b="1" smtClean="0">
                <a:solidFill>
                  <a:schemeClr val="accent5">
                    <a:lumMod val="50000"/>
                  </a:schemeClr>
                </a:solidFill>
              </a:rPr>
              <a:t>17/03/2022</a:t>
            </a:r>
            <a:endParaRPr lang="es-ES_tradnl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1144" y="237769"/>
            <a:ext cx="1334302" cy="195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9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284" y="5903785"/>
            <a:ext cx="1696382" cy="95421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0452518A-D371-4417-881B-D327DD4B30B6}"/>
              </a:ext>
            </a:extLst>
          </p:cNvPr>
          <p:cNvSpPr txBox="1"/>
          <p:nvPr/>
        </p:nvSpPr>
        <p:spPr>
          <a:xfrm>
            <a:off x="829994" y="257635"/>
            <a:ext cx="9875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accent5">
                    <a:lumMod val="75000"/>
                  </a:schemeClr>
                </a:solidFill>
              </a:rPr>
              <a:t>ATENCIONES REALIZADAS DURANTE EL OPERATIVO EN EL CENTRO HISTÓRICO DE QUITO</a:t>
            </a:r>
            <a:endParaRPr lang="es-EC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CBAFB639-D597-45F1-8AC5-A078942B7D44}"/>
              </a:ext>
            </a:extLst>
          </p:cNvPr>
          <p:cNvSpPr txBox="1"/>
          <p:nvPr/>
        </p:nvSpPr>
        <p:spPr>
          <a:xfrm>
            <a:off x="56267" y="6160561"/>
            <a:ext cx="42062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/>
              <a:t>Fuente: Sistema de Información SIOMS</a:t>
            </a:r>
          </a:p>
          <a:p>
            <a:r>
              <a:rPr lang="es-MX" sz="1050" dirty="0"/>
              <a:t>Elaborado por: Observatorio Metropolitano de Seguridad Ciudadana</a:t>
            </a:r>
            <a:endParaRPr lang="es-EC" sz="1050" dirty="0"/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26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6390249"/>
              </p:ext>
            </p:extLst>
          </p:nvPr>
        </p:nvGraphicFramePr>
        <p:xfrm>
          <a:off x="473768" y="970243"/>
          <a:ext cx="4805803" cy="4933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6264491"/>
              </p:ext>
            </p:extLst>
          </p:nvPr>
        </p:nvGraphicFramePr>
        <p:xfrm>
          <a:off x="5738490" y="970243"/>
          <a:ext cx="5577858" cy="4933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6835805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284" y="5903785"/>
            <a:ext cx="1696382" cy="95421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0452518A-D371-4417-881B-D327DD4B30B6}"/>
              </a:ext>
            </a:extLst>
          </p:cNvPr>
          <p:cNvSpPr txBox="1"/>
          <p:nvPr/>
        </p:nvSpPr>
        <p:spPr>
          <a:xfrm>
            <a:off x="829993" y="296025"/>
            <a:ext cx="9875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accent5">
                    <a:lumMod val="75000"/>
                  </a:schemeClr>
                </a:solidFill>
              </a:rPr>
              <a:t>ATENCIONES REALIZADAS DURANTE EL OPERATIVO EN EL CENTRO HISTÓRICO DE QUITO</a:t>
            </a:r>
            <a:endParaRPr lang="es-EC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CBAFB639-D597-45F1-8AC5-A078942B7D44}"/>
              </a:ext>
            </a:extLst>
          </p:cNvPr>
          <p:cNvSpPr txBox="1"/>
          <p:nvPr/>
        </p:nvSpPr>
        <p:spPr>
          <a:xfrm>
            <a:off x="56267" y="6160561"/>
            <a:ext cx="42062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/>
              <a:t>Fuente: Sistema de Información SIOMS</a:t>
            </a:r>
          </a:p>
          <a:p>
            <a:r>
              <a:rPr lang="es-MX" sz="1050" dirty="0"/>
              <a:t>Elaborado por: Observatorio Metropolitano de Seguridad Ciudadana</a:t>
            </a:r>
            <a:endParaRPr lang="es-EC" sz="1050" dirty="0"/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2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0502723"/>
              </p:ext>
            </p:extLst>
          </p:nvPr>
        </p:nvGraphicFramePr>
        <p:xfrm>
          <a:off x="298425" y="919002"/>
          <a:ext cx="4828746" cy="4984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24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7967681"/>
              </p:ext>
            </p:extLst>
          </p:nvPr>
        </p:nvGraphicFramePr>
        <p:xfrm>
          <a:off x="5652200" y="919002"/>
          <a:ext cx="5984629" cy="4984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18439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284" y="5903785"/>
            <a:ext cx="1696382" cy="95421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CBAFB639-D597-45F1-8AC5-A078942B7D44}"/>
              </a:ext>
            </a:extLst>
          </p:cNvPr>
          <p:cNvSpPr txBox="1"/>
          <p:nvPr/>
        </p:nvSpPr>
        <p:spPr>
          <a:xfrm>
            <a:off x="56267" y="6160561"/>
            <a:ext cx="42062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/>
              <a:t>Fuente: Sistema de Información SIOMS</a:t>
            </a:r>
          </a:p>
          <a:p>
            <a:r>
              <a:rPr lang="es-MX" sz="1050" dirty="0"/>
              <a:t>Elaborado por: Observatorio Metropolitano de Seguridad Ciudadana</a:t>
            </a:r>
            <a:endParaRPr lang="es-EC" sz="1050" dirty="0"/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0452518A-D371-4417-881B-D327DD4B30B6}"/>
              </a:ext>
            </a:extLst>
          </p:cNvPr>
          <p:cNvSpPr txBox="1"/>
          <p:nvPr/>
        </p:nvSpPr>
        <p:spPr>
          <a:xfrm>
            <a:off x="307480" y="241171"/>
            <a:ext cx="11362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accent5">
                    <a:lumMod val="75000"/>
                  </a:schemeClr>
                </a:solidFill>
              </a:rPr>
              <a:t>ATENCIONES REALIZADAS POR CATEGORÍAS DURANTE EL OPERATIVO EN EL CENTRO HISTÓRICO DE QUITO</a:t>
            </a:r>
            <a:endParaRPr lang="es-EC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24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4056449"/>
              </p:ext>
            </p:extLst>
          </p:nvPr>
        </p:nvGraphicFramePr>
        <p:xfrm>
          <a:off x="225557" y="1286073"/>
          <a:ext cx="11740886" cy="4285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79682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284" y="5903785"/>
            <a:ext cx="1696382" cy="95421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CBAFB639-D597-45F1-8AC5-A078942B7D44}"/>
              </a:ext>
            </a:extLst>
          </p:cNvPr>
          <p:cNvSpPr txBox="1"/>
          <p:nvPr/>
        </p:nvSpPr>
        <p:spPr>
          <a:xfrm>
            <a:off x="56267" y="6160561"/>
            <a:ext cx="42062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/>
              <a:t>Fuente: Sistema de Información SIOMS</a:t>
            </a:r>
          </a:p>
          <a:p>
            <a:r>
              <a:rPr lang="es-MX" sz="1050" dirty="0"/>
              <a:t>Elaborado por: Observatorio Metropolitano de Seguridad Ciudadana</a:t>
            </a:r>
            <a:endParaRPr lang="es-EC" sz="1050" dirty="0"/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0452518A-D371-4417-881B-D327DD4B30B6}"/>
              </a:ext>
            </a:extLst>
          </p:cNvPr>
          <p:cNvSpPr txBox="1"/>
          <p:nvPr/>
        </p:nvSpPr>
        <p:spPr>
          <a:xfrm>
            <a:off x="361066" y="73988"/>
            <a:ext cx="1193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accent5">
                    <a:lumMod val="75000"/>
                  </a:schemeClr>
                </a:solidFill>
              </a:rPr>
              <a:t>RESULTADOS DE ALGUNAS INSTITUCIONES DURANTE EL OPERATIVO EN EL CENTRO HISTÓRICO DE QUITO</a:t>
            </a:r>
            <a:endParaRPr lang="es-EC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431019"/>
              </p:ext>
            </p:extLst>
          </p:nvPr>
        </p:nvGraphicFramePr>
        <p:xfrm>
          <a:off x="515174" y="1104297"/>
          <a:ext cx="4959269" cy="1441688"/>
        </p:xfrm>
        <a:graphic>
          <a:graphicData uri="http://schemas.openxmlformats.org/drawingml/2006/table">
            <a:tbl>
              <a:tblPr/>
              <a:tblGrid>
                <a:gridCol w="3119037">
                  <a:extLst>
                    <a:ext uri="{9D8B030D-6E8A-4147-A177-3AD203B41FA5}">
                      <a16:colId xmlns="" xmlns:a16="http://schemas.microsoft.com/office/drawing/2014/main" val="1138505876"/>
                    </a:ext>
                  </a:extLst>
                </a:gridCol>
                <a:gridCol w="920116">
                  <a:extLst>
                    <a:ext uri="{9D8B030D-6E8A-4147-A177-3AD203B41FA5}">
                      <a16:colId xmlns="" xmlns:a16="http://schemas.microsoft.com/office/drawing/2014/main" val="2822756496"/>
                    </a:ext>
                  </a:extLst>
                </a:gridCol>
                <a:gridCol w="920116">
                  <a:extLst>
                    <a:ext uri="{9D8B030D-6E8A-4147-A177-3AD203B41FA5}">
                      <a16:colId xmlns="" xmlns:a16="http://schemas.microsoft.com/office/drawing/2014/main" val="1843596206"/>
                    </a:ext>
                  </a:extLst>
                </a:gridCol>
              </a:tblGrid>
              <a:tr h="25374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Otterco" panose="00000500000000000000" pitchFamily="50" charset="0"/>
                        </a:rPr>
                        <a:t>EMPRESA PÚBLICA METROPOLITANA DE ASEO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95156228"/>
                  </a:ext>
                </a:extLst>
              </a:tr>
              <a:tr h="253742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Otterco" panose="00000500000000000000" pitchFamily="50" charset="0"/>
                        </a:rPr>
                        <a:t>Atenciones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Otterco" panose="00000500000000000000" pitchFamily="50" charset="0"/>
                        </a:rPr>
                        <a:t>Cantidad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Otterco" panose="00000500000000000000" pitchFamily="50" charset="0"/>
                        </a:rPr>
                        <a:t># cuadras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3626335"/>
                  </a:ext>
                </a:extLst>
              </a:tr>
              <a:tr h="253742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Otterco" panose="00000500000000000000" pitchFamily="50" charset="0"/>
                        </a:rPr>
                        <a:t>Limpieza programada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tterco" panose="00000500000000000000" pitchFamily="50" charset="0"/>
                        </a:rPr>
                        <a:t>8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Otterco" panose="00000500000000000000" pitchFamily="50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tterco" panose="00000500000000000000" pitchFamily="50" charset="0"/>
                        </a:rPr>
                        <a:t>82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Otterco" panose="00000500000000000000" pitchFamily="50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4894654"/>
                  </a:ext>
                </a:extLst>
              </a:tr>
              <a:tr h="253742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Otterco" panose="00000500000000000000" pitchFamily="50" charset="0"/>
                        </a:rPr>
                        <a:t>Limpieza emergente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Otterco" panose="00000500000000000000" pitchFamily="50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Otterco" panose="00000500000000000000" pitchFamily="50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301396"/>
                  </a:ext>
                </a:extLst>
              </a:tr>
              <a:tr h="253742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Otterco" panose="00000500000000000000" pitchFamily="50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tterco" panose="00000500000000000000" pitchFamily="50" charset="0"/>
                        </a:rPr>
                        <a:t>8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Otterco" panose="00000500000000000000" pitchFamily="50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tterco" panose="00000500000000000000" pitchFamily="50" charset="0"/>
                        </a:rPr>
                        <a:t>82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Otterco" panose="00000500000000000000" pitchFamily="50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75087741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009624"/>
              </p:ext>
            </p:extLst>
          </p:nvPr>
        </p:nvGraphicFramePr>
        <p:xfrm>
          <a:off x="5967076" y="1113491"/>
          <a:ext cx="5442860" cy="1556853"/>
        </p:xfrm>
        <a:graphic>
          <a:graphicData uri="http://schemas.openxmlformats.org/drawingml/2006/table">
            <a:tbl>
              <a:tblPr/>
              <a:tblGrid>
                <a:gridCol w="2471060"/>
                <a:gridCol w="1066800"/>
                <a:gridCol w="925286"/>
                <a:gridCol w="979714"/>
              </a:tblGrid>
              <a:tr h="22812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tterco" panose="00000500000000000000" pitchFamily="50" charset="0"/>
                        </a:rPr>
                        <a:t>       </a:t>
                      </a:r>
                      <a:r>
                        <a:rPr lang="es-EC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tterco" panose="00000500000000000000" pitchFamily="50" charset="0"/>
                        </a:rPr>
                        <a:t>AGENCIA </a:t>
                      </a:r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Otterco" panose="00000500000000000000" pitchFamily="50" charset="0"/>
                        </a:rPr>
                        <a:t>METROPOLITANA DE TRÁNSITO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Otterco" panose="00000500000000000000" pitchFamily="50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762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Otterco" panose="00000500000000000000" pitchFamily="50" charset="0"/>
                        </a:rPr>
                        <a:t>Atenciones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Otterco" panose="00000500000000000000" pitchFamily="50" charset="0"/>
                        </a:rPr>
                        <a:t>Cantidad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Otterco" panose="00000500000000000000" pitchFamily="50" charset="0"/>
                        </a:rPr>
                        <a:t># personas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Otterco" panose="00000500000000000000" pitchFamily="50" charset="0"/>
                        </a:rPr>
                        <a:t># vehículos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2812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Otterco" panose="00000500000000000000" pitchFamily="50" charset="0"/>
                        </a:rPr>
                        <a:t>Contravención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tterco" panose="00000500000000000000" pitchFamily="50" charset="0"/>
                        </a:rPr>
                        <a:t>1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Otterco" panose="00000500000000000000" pitchFamily="50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tterco" panose="00000500000000000000" pitchFamily="50" charset="0"/>
                        </a:rPr>
                        <a:t>1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Otterco" panose="00000500000000000000" pitchFamily="50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tterco" panose="00000500000000000000" pitchFamily="50" charset="0"/>
                        </a:rPr>
                        <a:t>1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Otterco" panose="00000500000000000000" pitchFamily="50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12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Otterco" panose="00000500000000000000" pitchFamily="50" charset="0"/>
                        </a:rPr>
                        <a:t>Apoyo al tránsito Vehicular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tterco" panose="00000500000000000000" pitchFamily="50" charset="0"/>
                        </a:rPr>
                        <a:t>11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Otterco" panose="00000500000000000000" pitchFamily="50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Otterco" panose="00000500000000000000" pitchFamily="50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tterco" panose="00000500000000000000" pitchFamily="50" charset="0"/>
                        </a:rPr>
                        <a:t>0</a:t>
                      </a:r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Otterco" panose="00000500000000000000" pitchFamily="50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12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Otterco" panose="00000500000000000000" pitchFamily="50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tterco" panose="00000500000000000000" pitchFamily="50" charset="0"/>
                        </a:rPr>
                        <a:t>12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Otterco" panose="00000500000000000000" pitchFamily="50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tterco" panose="00000500000000000000" pitchFamily="50" charset="0"/>
                        </a:rPr>
                        <a:t>0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Otterco" panose="00000500000000000000" pitchFamily="50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tterco" panose="00000500000000000000" pitchFamily="50" charset="0"/>
                        </a:rPr>
                        <a:t>1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Otterco" panose="00000500000000000000" pitchFamily="50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="" xmlns:a16="http://schemas.microsoft.com/office/drawing/2014/main" id="{FAE20C1B-2A55-4C7F-AF84-E7905D123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100495"/>
              </p:ext>
            </p:extLst>
          </p:nvPr>
        </p:nvGraphicFramePr>
        <p:xfrm>
          <a:off x="2744437" y="3318979"/>
          <a:ext cx="6098177" cy="2294833"/>
        </p:xfrm>
        <a:graphic>
          <a:graphicData uri="http://schemas.openxmlformats.org/drawingml/2006/table">
            <a:tbl>
              <a:tblPr/>
              <a:tblGrid>
                <a:gridCol w="3717212">
                  <a:extLst>
                    <a:ext uri="{9D8B030D-6E8A-4147-A177-3AD203B41FA5}">
                      <a16:colId xmlns="" xmlns:a16="http://schemas.microsoft.com/office/drawing/2014/main" val="2814868608"/>
                    </a:ext>
                  </a:extLst>
                </a:gridCol>
                <a:gridCol w="1237556">
                  <a:extLst>
                    <a:ext uri="{9D8B030D-6E8A-4147-A177-3AD203B41FA5}">
                      <a16:colId xmlns="" xmlns:a16="http://schemas.microsoft.com/office/drawing/2014/main" val="152218950"/>
                    </a:ext>
                  </a:extLst>
                </a:gridCol>
                <a:gridCol w="1143409">
                  <a:extLst>
                    <a:ext uri="{9D8B030D-6E8A-4147-A177-3AD203B41FA5}">
                      <a16:colId xmlns="" xmlns:a16="http://schemas.microsoft.com/office/drawing/2014/main" val="3294729192"/>
                    </a:ext>
                  </a:extLst>
                </a:gridCol>
              </a:tblGrid>
              <a:tr h="316032"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C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Otterco" panose="00000500000000000000" pitchFamily="50" charset="0"/>
                          <a:ea typeface="+mn-ea"/>
                          <a:cs typeface="+mn-cs"/>
                        </a:rPr>
                        <a:t>PATRONATO SAN JOSÉ</a:t>
                      </a:r>
                      <a:endParaRPr lang="es-EC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Otterco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marL="100123" marR="100123" marT="50061" marB="5006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32532112"/>
                  </a:ext>
                </a:extLst>
              </a:tr>
              <a:tr h="197861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Otterco" panose="00000500000000000000" pitchFamily="50" charset="0"/>
                        </a:rPr>
                        <a:t>Atenciones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Otterco" panose="00000500000000000000" pitchFamily="50" charset="0"/>
                        </a:rPr>
                        <a:t>Cantidad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Otterco" panose="00000500000000000000" pitchFamily="50" charset="0"/>
                        </a:rPr>
                        <a:t># </a:t>
                      </a:r>
                      <a:r>
                        <a:rPr lang="es-EC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tterco" panose="00000500000000000000" pitchFamily="50" charset="0"/>
                        </a:rPr>
                        <a:t>personas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Otterco" panose="00000500000000000000" pitchFamily="50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76662201"/>
                  </a:ext>
                </a:extLst>
              </a:tr>
              <a:tr h="224296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Otterco" panose="00000500000000000000" pitchFamily="50" charset="0"/>
                        </a:rPr>
                        <a:t>Trabajo Infantil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Otterco" panose="00000500000000000000" pitchFamily="50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tterco" panose="00000500000000000000" pitchFamily="50" charset="0"/>
                        </a:rPr>
                        <a:t>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Otterco" panose="00000500000000000000" pitchFamily="50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115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tterco" panose="00000500000000000000" pitchFamily="50" charset="0"/>
                        </a:rPr>
                        <a:t>Atención </a:t>
                      </a:r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Otterco" panose="00000500000000000000" pitchFamily="50" charset="0"/>
                        </a:rPr>
                        <a:t>a Adultos mayores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tterco" panose="00000500000000000000" pitchFamily="50" charset="0"/>
                        </a:rPr>
                        <a:t>1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Otterco" panose="00000500000000000000" pitchFamily="50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tterco" panose="00000500000000000000" pitchFamily="50" charset="0"/>
                        </a:rPr>
                        <a:t>2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Otterco" panose="00000500000000000000" pitchFamily="50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115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Otterco" panose="00000500000000000000" pitchFamily="50" charset="0"/>
                        </a:rPr>
                        <a:t>Situación de calle (mendicidad - indigentes)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tterco" panose="00000500000000000000" pitchFamily="50" charset="0"/>
                        </a:rPr>
                        <a:t>14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Otterco" panose="00000500000000000000" pitchFamily="50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tterco" panose="00000500000000000000" pitchFamily="50" charset="0"/>
                        </a:rPr>
                        <a:t>18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Otterco" panose="00000500000000000000" pitchFamily="50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0791389"/>
                  </a:ext>
                </a:extLst>
              </a:tr>
              <a:tr h="191115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Otterco" panose="00000500000000000000" pitchFamily="50" charset="0"/>
                        </a:rPr>
                        <a:t>Situación de consumo (sustancias sujetas a fiscalización)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tterco" panose="00000500000000000000" pitchFamily="50" charset="0"/>
                        </a:rPr>
                        <a:t>9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Otterco" panose="00000500000000000000" pitchFamily="50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tterco" panose="00000500000000000000" pitchFamily="50" charset="0"/>
                        </a:rPr>
                        <a:t>11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Otterco" panose="00000500000000000000" pitchFamily="50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115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Otterco" panose="00000500000000000000" pitchFamily="50" charset="0"/>
                        </a:rPr>
                        <a:t>Situación de Movilidad Humana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tterco" panose="00000500000000000000" pitchFamily="50" charset="0"/>
                        </a:rPr>
                        <a:t>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Otterco" panose="00000500000000000000" pitchFamily="50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tterco" panose="00000500000000000000" pitchFamily="50" charset="0"/>
                        </a:rPr>
                        <a:t>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Otterco" panose="00000500000000000000" pitchFamily="50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115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Otterco" panose="00000500000000000000" pitchFamily="50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tterco" panose="00000500000000000000" pitchFamily="50" charset="0"/>
                        </a:rPr>
                        <a:t>24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Otterco" panose="00000500000000000000" pitchFamily="50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tterco" panose="00000500000000000000" pitchFamily="50" charset="0"/>
                        </a:rPr>
                        <a:t>31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Otterco" panose="00000500000000000000" pitchFamily="50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16796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055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Imagen 209715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001" y="6615113"/>
            <a:ext cx="6091237" cy="242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5" name="Imagen 209715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610600" y="6173787"/>
            <a:ext cx="1928812" cy="5635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7006" y="408077"/>
            <a:ext cx="6858000" cy="1655762"/>
          </a:xfrm>
        </p:spPr>
        <p:txBody>
          <a:bodyPr/>
          <a:lstStyle/>
          <a:p>
            <a:r>
              <a:rPr lang="es-EC" alt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AMPLIACIÓN DE CUADRANTE PARA PRESTAR APOYO AL CORREDOR 1 </a:t>
            </a:r>
            <a:endParaRPr lang="es-EC" alt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025" y="1292468"/>
            <a:ext cx="7765961" cy="436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2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Imagen 209715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001" y="6615113"/>
            <a:ext cx="6091237" cy="242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5" name="Imagen 209715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610600" y="6173787"/>
            <a:ext cx="1928812" cy="5635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7006" y="408077"/>
            <a:ext cx="6858000" cy="1655762"/>
          </a:xfrm>
        </p:spPr>
        <p:txBody>
          <a:bodyPr/>
          <a:lstStyle/>
          <a:p>
            <a:r>
              <a:rPr lang="es-EC" alt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INTERVENCIÓN CENTRO HISTÓRICO</a:t>
            </a:r>
            <a:r>
              <a:rPr lang="es-EC" alt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C" alt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69" y="1335208"/>
            <a:ext cx="3163910" cy="23744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592" y="1313810"/>
            <a:ext cx="3194420" cy="23958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586" y="3733974"/>
            <a:ext cx="1937679" cy="25835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585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4470</TotalTime>
  <Words>292</Words>
  <Application>Microsoft Office PowerPoint</Application>
  <PresentationFormat>Panorámica</PresentationFormat>
  <Paragraphs>87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Otterco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Gina Pamela Serrato Delgado</cp:lastModifiedBy>
  <cp:revision>263</cp:revision>
  <cp:lastPrinted>2019-07-30T22:40:16Z</cp:lastPrinted>
  <dcterms:created xsi:type="dcterms:W3CDTF">2019-05-28T19:57:24Z</dcterms:created>
  <dcterms:modified xsi:type="dcterms:W3CDTF">2022-03-18T19:22:08Z</dcterms:modified>
</cp:coreProperties>
</file>