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56" r:id="rId4"/>
    <p:sldId id="271" r:id="rId5"/>
    <p:sldId id="284" r:id="rId6"/>
    <p:sldId id="280" r:id="rId7"/>
    <p:sldId id="281" r:id="rId8"/>
    <p:sldId id="283" r:id="rId9"/>
    <p:sldId id="286" r:id="rId10"/>
    <p:sldId id="287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8E00B-42BC-4D53-A74F-B128FE1C190B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DD1D-9805-4B2E-8FD0-1722FBDD54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297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7C0D0-25B2-4487-90A6-50980F69342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68FE59-462E-4895-B2AF-A9D86B9CE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B90DFDE-016B-479C-89E0-331554404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A74C983-2840-47E8-A27D-CA38BAA0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C56BF5-CE53-411B-ACE0-79190F8E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372B5ED-5E71-4F93-A5EE-F18C684A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250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E34D54-0DBD-4828-BE5B-3E755D02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77E83EF-5845-42F0-A555-4EB5FC0D1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D669D73-26AB-4F61-981E-7DC9E753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9080EE0-A33D-4955-AA5C-9F16950C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1D0F20-23B5-4060-9A8C-D5365561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497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BA37132-2627-43A1-BA1B-EB2EFB47B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2A563CA-C331-4B90-8784-AF7A0358F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385647E-ACA0-4BE7-A36C-251BFB59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041AE3-0BD8-4988-AD68-B82278A9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06209B-6463-4D26-8DCB-6485CF25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12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118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245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055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89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3658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244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3202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969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7A1397-99FF-4AFF-9581-83171862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9D7E37-3843-415E-A36D-0A367FAE3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FF627B-8E72-4A44-ACCC-3E94CC21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E4E9CC-35EF-405D-8A8F-553CE8A6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EB4C9C7-9275-44B8-BCDA-6883C42B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9586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0983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004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230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732766-2AB6-4162-B383-BE8949AE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C2B601C-AB3E-45BD-AADF-067D200CA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B2CEBB-2D7A-4F2D-9463-48E6DBF8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59D5D09-EC24-4F68-A5B8-99B2B516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C9FA747-1DF5-4948-88B7-8BBF59FF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068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63D3C9-41EE-4D90-8D03-EDF32864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1120FA3-3B5E-4102-9484-621A415B9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30BE50A-C1DE-498F-B39B-43097A74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5C8C55A-89BB-4031-A178-35D9B83C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7E220E2-B739-4183-B109-8C0C26BF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C92E242-D7CB-4F57-892D-DAA0419B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747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310850-EBC5-4793-B7F6-4BADF2C1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4A461D-E068-45E5-BCC2-35A3F0DB6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EB555EE-EE4A-49FB-A158-F3DD9A16B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6DA6494-3E5C-4F97-8A66-0C38EBC58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F149AE5-A81B-413A-88FF-5C79D9C12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0D21F51-2A9A-457E-B372-84D1C757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0113135-1A8C-43B2-B401-5B6EB739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F530D9F-40E7-4ABA-AD37-C23C835F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89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890A95-3467-4654-B97A-8D781752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71BC869-769D-48C2-84B0-B17C27CD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E78E8E8-DFC3-41E2-AAFE-14A95EED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1B1B2EC-8BED-4344-8171-3DF63724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85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00D24FF-79F6-4A1E-906D-61EFE363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0685AFC-F3B7-476B-860D-24DF4480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B00E0B7-F220-454C-BAC5-2F4B5C2B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601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4D667E-6FEA-449F-B33F-FB43665B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93AD81-CAB6-42A8-A5A7-020AACC7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804C55-6ADC-4976-A73E-45BFBD3AF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4B7E8B0-6E8A-4EA2-B2ED-C368AF703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2DA6228-428B-4065-98BB-3DB32231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5B0D7FA-D564-4F46-96C6-211ABB3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605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6CD13D-FA50-49F6-ADD8-0AEA58B2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A5C68BB-1B3A-4038-9F67-49E3045AA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E564E35-CD70-47F6-8A11-07E8B0FBD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8B409C9-E65A-4A50-8A9A-06517E05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A09DB0C-6BDE-4A60-B9EA-5221B190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3F7A6A5-A31D-4D42-B0C4-F32B92A4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142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4A3C26D-0E4D-4DD5-81B8-ED31BD21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6BEA118-CF49-4AC2-98BD-4855D6222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50EB9D-75F1-4188-8901-D32DF0854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9203-CEDB-488A-8BEB-444C6406CD24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F249AA-2E72-4AF9-BDDB-60B858154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64A97C-68BA-487E-AE1B-653FE0757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D502-F495-4014-B74E-497118FF06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344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AFC1A-BF98-42E6-A025-9905CE48691C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ED13-CDE2-43EF-B902-97021002E6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740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emf"/><Relationship Id="rId7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emf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emf"/><Relationship Id="rId7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3.emf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4.emf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2" y="1691640"/>
            <a:ext cx="9820938" cy="24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2C1008-46E2-457E-8EDD-B357ED90F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5400" b="1" dirty="0"/>
              <a:t>DIRECCIÓN METROPOLITANA DE GESTIÓN DE RIESGOS</a:t>
            </a:r>
            <a:endParaRPr lang="es-EC" sz="5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EE841A-9D50-41E7-927E-AFB982467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922"/>
            <a:ext cx="9144000" cy="964096"/>
          </a:xfrm>
        </p:spPr>
        <p:txBody>
          <a:bodyPr>
            <a:noAutofit/>
          </a:bodyPr>
          <a:lstStyle/>
          <a:p>
            <a:r>
              <a:rPr lang="es-MX" i="1" dirty="0"/>
              <a:t>ACCIONES REALIZADAS EN BARRIO SOLIDARIDAD ECUATORIANA</a:t>
            </a:r>
          </a:p>
          <a:p>
            <a:r>
              <a:rPr lang="es-MX" i="1" dirty="0"/>
              <a:t>SECTOR SAN JOSÉ DE MORÁN – PARROQUIA CALDERÓN</a:t>
            </a:r>
          </a:p>
          <a:p>
            <a:endParaRPr lang="es-MX" i="1" dirty="0"/>
          </a:p>
          <a:p>
            <a:r>
              <a:rPr lang="es-MX" dirty="0"/>
              <a:t>09 Marzo de 2022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F9576A-9409-4C31-AE2B-227EA95F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54BD27-9393-4381-8BEB-EECECFA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19" y="6275032"/>
            <a:ext cx="1576408" cy="4597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A55C88-4F9E-489E-BA30-55D44F982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0" y="6297098"/>
            <a:ext cx="1527346" cy="4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F9576A-9409-4C31-AE2B-227EA95F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54BD27-9393-4381-8BEB-EECECFA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19" y="6275032"/>
            <a:ext cx="1576408" cy="4597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A55C88-4F9E-489E-BA30-55D44F982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0" y="6297098"/>
            <a:ext cx="1527346" cy="4749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20F81B8-3AF6-4A63-9F43-D3B9B5B48BF7}"/>
              </a:ext>
            </a:extLst>
          </p:cNvPr>
          <p:cNvSpPr txBox="1"/>
          <p:nvPr/>
        </p:nvSpPr>
        <p:spPr>
          <a:xfrm>
            <a:off x="760668" y="159026"/>
            <a:ext cx="1133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ASENTAMIENTOS DIFERENCIALES POR HUNDIMIENTO DEL TERRENO</a:t>
            </a:r>
            <a:endParaRPr lang="es-EC" sz="2400" b="1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0FAF9E6C-7DE6-4BBF-87B7-215EC846FABF}"/>
              </a:ext>
            </a:extLst>
          </p:cNvPr>
          <p:cNvCxnSpPr>
            <a:cxnSpLocks/>
          </p:cNvCxnSpPr>
          <p:nvPr/>
        </p:nvCxnSpPr>
        <p:spPr>
          <a:xfrm>
            <a:off x="667902" y="675861"/>
            <a:ext cx="10841309" cy="0"/>
          </a:xfrm>
          <a:prstGeom prst="line">
            <a:avLst/>
          </a:prstGeom>
          <a:ln w="57150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7300CA5B-6601-4C23-9B17-66C30873A67F}"/>
              </a:ext>
            </a:extLst>
          </p:cNvPr>
          <p:cNvGrpSpPr/>
          <p:nvPr/>
        </p:nvGrpSpPr>
        <p:grpSpPr>
          <a:xfrm>
            <a:off x="6502399" y="924590"/>
            <a:ext cx="4674823" cy="3835574"/>
            <a:chOff x="5486400" y="869291"/>
            <a:chExt cx="6420746" cy="526806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7D2B51B5-D613-4EA0-83F2-13CA48FEB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869291"/>
              <a:ext cx="6420746" cy="5268060"/>
            </a:xfrm>
            <a:prstGeom prst="rect">
              <a:avLst/>
            </a:prstGeom>
          </p:spPr>
        </p:pic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xmlns="" id="{20880048-A608-46C8-9536-62FC62314700}"/>
                </a:ext>
              </a:extLst>
            </p:cNvPr>
            <p:cNvGrpSpPr/>
            <p:nvPr/>
          </p:nvGrpSpPr>
          <p:grpSpPr>
            <a:xfrm>
              <a:off x="8397427" y="2990850"/>
              <a:ext cx="708473" cy="696621"/>
              <a:chOff x="8397427" y="2990850"/>
              <a:chExt cx="708473" cy="696621"/>
            </a:xfrm>
          </p:grpSpPr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xmlns="" id="{F4E2A94A-EDE9-4597-BA7C-3CC840F62F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7427" y="2990850"/>
                <a:ext cx="194123" cy="512471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xmlns="" id="{37CBEC73-C416-4D9F-9689-BB55B8647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1550" y="2990850"/>
                <a:ext cx="514350" cy="18415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xmlns="" id="{F27FCE84-194D-499B-B433-0FCD72EF83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6886" y="3175000"/>
                <a:ext cx="249014" cy="512471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xmlns="" id="{C7E03899-5883-44F1-B0F0-66CA30F94056}"/>
                  </a:ext>
                </a:extLst>
              </p:cNvPr>
              <p:cNvCxnSpPr/>
              <p:nvPr/>
            </p:nvCxnSpPr>
            <p:spPr>
              <a:xfrm flipH="1" flipV="1">
                <a:off x="8397427" y="3503321"/>
                <a:ext cx="459459" cy="17968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xmlns="" id="{D0C5A2E3-5304-418C-895A-A8E4814267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7043" y="3286946"/>
                <a:ext cx="514350" cy="18415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0B3625A4-1E11-4014-9290-B6A30F4ED70A}"/>
              </a:ext>
            </a:extLst>
          </p:cNvPr>
          <p:cNvGrpSpPr/>
          <p:nvPr/>
        </p:nvGrpSpPr>
        <p:grpSpPr>
          <a:xfrm>
            <a:off x="1143831" y="940465"/>
            <a:ext cx="4558820" cy="3826800"/>
            <a:chOff x="6475357" y="1677065"/>
            <a:chExt cx="4558820" cy="3826800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xmlns="" id="{1DFFBB68-2AA5-4AF9-9D79-673BE0026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357" y="1677065"/>
              <a:ext cx="4558820" cy="3826800"/>
            </a:xfrm>
            <a:prstGeom prst="rect">
              <a:avLst/>
            </a:prstGeom>
          </p:spPr>
        </p:pic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xmlns="" id="{DA3EBC30-2801-4689-AEC1-94FC25DF54DE}"/>
                </a:ext>
              </a:extLst>
            </p:cNvPr>
            <p:cNvGrpSpPr/>
            <p:nvPr/>
          </p:nvGrpSpPr>
          <p:grpSpPr>
            <a:xfrm>
              <a:off x="8397427" y="2990850"/>
              <a:ext cx="708473" cy="696621"/>
              <a:chOff x="8397427" y="2990850"/>
              <a:chExt cx="708473" cy="696621"/>
            </a:xfrm>
          </p:grpSpPr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xmlns="" id="{883AA19B-09F9-47F3-8CEB-F4A7F86BE8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7427" y="2990850"/>
                <a:ext cx="194123" cy="51247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xmlns="" id="{AA548908-90D9-4B9C-8187-9C453170D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1550" y="2990850"/>
                <a:ext cx="514350" cy="18415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xmlns="" id="{F4FA2460-C449-4E40-ACA8-583AE3B423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6886" y="3175000"/>
                <a:ext cx="249014" cy="51247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xmlns="" id="{F520E282-7BF8-4FF4-92AF-3E7E548785C5}"/>
                  </a:ext>
                </a:extLst>
              </p:cNvPr>
              <p:cNvCxnSpPr/>
              <p:nvPr/>
            </p:nvCxnSpPr>
            <p:spPr>
              <a:xfrm flipH="1" flipV="1">
                <a:off x="8397427" y="3503321"/>
                <a:ext cx="459459" cy="1796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xmlns="" id="{885EF573-A628-41DE-B540-D283F5F35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7043" y="3286946"/>
                <a:ext cx="514350" cy="18415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9C2DC02D-F2DD-4A9C-9CD6-4B93DA2D112C}"/>
              </a:ext>
            </a:extLst>
          </p:cNvPr>
          <p:cNvSpPr txBox="1"/>
          <p:nvPr/>
        </p:nvSpPr>
        <p:spPr>
          <a:xfrm>
            <a:off x="2870199" y="1622999"/>
            <a:ext cx="655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RU1</a:t>
            </a:r>
            <a:endParaRPr lang="es-EC" sz="1600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13FF6EAD-D51C-43B1-A2FD-4DD275DD7D50}"/>
              </a:ext>
            </a:extLst>
          </p:cNvPr>
          <p:cNvSpPr txBox="1"/>
          <p:nvPr/>
        </p:nvSpPr>
        <p:spPr>
          <a:xfrm>
            <a:off x="1930401" y="2232039"/>
            <a:ext cx="85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PE/CPN</a:t>
            </a:r>
            <a:endParaRPr lang="es-EC" sz="1600" b="1" dirty="0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xmlns="" id="{395277ED-AF88-409F-AE93-7C94FB10CD59}"/>
              </a:ext>
            </a:extLst>
          </p:cNvPr>
          <p:cNvSpPr/>
          <p:nvPr/>
        </p:nvSpPr>
        <p:spPr>
          <a:xfrm>
            <a:off x="266700" y="5168900"/>
            <a:ext cx="5723407" cy="1219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Adm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 Zonal Calderón, Parroquia Calderón, Barrio San José de Morán.</a:t>
            </a:r>
          </a:p>
          <a:p>
            <a:pPr algn="just">
              <a:spcAft>
                <a:spcPts val="800"/>
              </a:spcAft>
            </a:pP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Predio No. 3502007, propietario Sr. Calva Ordóñez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Teodulo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V.</a:t>
            </a:r>
          </a:p>
          <a:p>
            <a:pPr algn="just">
              <a:spcAft>
                <a:spcPts val="800"/>
              </a:spcAft>
            </a:pP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Predio No. 3502008, propietario Sra. Lozano Tenorio Maynor N.</a:t>
            </a:r>
            <a:endParaRPr lang="es-MX" sz="14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xmlns="" id="{4275FD51-5916-4E4D-B284-D45B942B8514}"/>
              </a:ext>
            </a:extLst>
          </p:cNvPr>
          <p:cNvSpPr/>
          <p:nvPr/>
        </p:nvSpPr>
        <p:spPr>
          <a:xfrm>
            <a:off x="6263127" y="5164391"/>
            <a:ext cx="5723407" cy="1219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Zonificación (IRM): D9 (D102-80), y, A31 (PQ)</a:t>
            </a:r>
            <a:r>
              <a:rPr lang="es-EC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MX" sz="1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Uso de Suelo (IRM): Residencial Urbano 1 (RU1), y, Protección Ecológica/Conservación del Patrimonio Natural (PE/CPN).</a:t>
            </a:r>
          </a:p>
        </p:txBody>
      </p:sp>
    </p:spTree>
    <p:extLst>
      <p:ext uri="{BB962C8B-B14F-4D97-AF65-F5344CB8AC3E}">
        <p14:creationId xmlns:p14="http://schemas.microsoft.com/office/powerpoint/2010/main" val="18931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F9576A-9409-4C31-AE2B-227EA95F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54BD27-9393-4381-8BEB-EECECFA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19" y="6275032"/>
            <a:ext cx="1576408" cy="4597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A55C88-4F9E-489E-BA30-55D44F982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0" y="6297098"/>
            <a:ext cx="1527346" cy="4749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20F81B8-3AF6-4A63-9F43-D3B9B5B48BF7}"/>
              </a:ext>
            </a:extLst>
          </p:cNvPr>
          <p:cNvSpPr txBox="1"/>
          <p:nvPr/>
        </p:nvSpPr>
        <p:spPr>
          <a:xfrm>
            <a:off x="760668" y="159026"/>
            <a:ext cx="1133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ASENTAMIENTOS DIFERENCIALES POR HUNDIMIENTO DEL TERRENO</a:t>
            </a:r>
            <a:endParaRPr lang="es-EC" sz="2400" b="1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0FAF9E6C-7DE6-4BBF-87B7-215EC846FABF}"/>
              </a:ext>
            </a:extLst>
          </p:cNvPr>
          <p:cNvCxnSpPr>
            <a:cxnSpLocks/>
          </p:cNvCxnSpPr>
          <p:nvPr/>
        </p:nvCxnSpPr>
        <p:spPr>
          <a:xfrm>
            <a:off x="667902" y="675861"/>
            <a:ext cx="10841309" cy="0"/>
          </a:xfrm>
          <a:prstGeom prst="line">
            <a:avLst/>
          </a:prstGeom>
          <a:ln w="57150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BD9D3BD0-AAE7-4B78-ACAE-7AA34C06CF7A}"/>
              </a:ext>
            </a:extLst>
          </p:cNvPr>
          <p:cNvSpPr txBox="1"/>
          <p:nvPr/>
        </p:nvSpPr>
        <p:spPr>
          <a:xfrm>
            <a:off x="280297" y="834607"/>
            <a:ext cx="3868616" cy="556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Antecedentes:</a:t>
            </a:r>
          </a:p>
          <a:p>
            <a:endParaRPr lang="es-MX" b="1" dirty="0"/>
          </a:p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J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ueves 17 de febrero, desde COE-M se alerta “</a:t>
            </a:r>
            <a:r>
              <a:rPr lang="es-MX" sz="1800" b="0" i="1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Vivienda con fisuras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”, en la calle D, San José de Morán, Barrio Soledad Ecuatoriana.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Personal de seguridad de la AZ Calderón y riesgos de la SGSG realizaron la inspección en los predios </a:t>
            </a:r>
            <a:r>
              <a:rPr lang="es-EC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3502008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Century Gothic" panose="020B0502020202020204" pitchFamily="34" charset="0"/>
              </a:rPr>
              <a:t>y </a:t>
            </a:r>
            <a:r>
              <a:rPr lang="es-EC" b="1" dirty="0">
                <a:solidFill>
                  <a:srgbClr val="000000"/>
                </a:solidFill>
                <a:latin typeface="Century Gothic" panose="020B0502020202020204" pitchFamily="34" charset="0"/>
              </a:rPr>
              <a:t>3502007</a:t>
            </a:r>
            <a:r>
              <a:rPr lang="es-EC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Sábado 19 de febrero se realiza otra inspección por aumento de fisuras/grietas en las dos viviendas, </a:t>
            </a:r>
            <a:r>
              <a:rPr lang="es-EC" dirty="0">
                <a:solidFill>
                  <a:srgbClr val="000000"/>
                </a:solidFill>
                <a:latin typeface="Century Gothic" panose="020B0502020202020204" pitchFamily="34" charset="0"/>
              </a:rPr>
              <a:t>y levantaron fichas socio-económicas de 7 familias afectadas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42E6E8-2D66-44C2-A417-4D5AFB204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92" y="1081329"/>
            <a:ext cx="2880000" cy="21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D7FA227-B0FE-47AC-95BF-744A17DA5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29" y="1081329"/>
            <a:ext cx="2906182" cy="21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3586C81-3B52-489D-9D8A-58E9AB118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92" y="3848369"/>
            <a:ext cx="2902857" cy="21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B75C32B-BB47-4130-8F46-CA6CE09B76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50" y="3833998"/>
            <a:ext cx="286866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F9576A-9409-4C31-AE2B-227EA95F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54BD27-9393-4381-8BEB-EECECFA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19" y="6275032"/>
            <a:ext cx="1576408" cy="4597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A55C88-4F9E-489E-BA30-55D44F982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0" y="6297098"/>
            <a:ext cx="1527346" cy="4749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20F81B8-3AF6-4A63-9F43-D3B9B5B48BF7}"/>
              </a:ext>
            </a:extLst>
          </p:cNvPr>
          <p:cNvSpPr txBox="1"/>
          <p:nvPr/>
        </p:nvSpPr>
        <p:spPr>
          <a:xfrm>
            <a:off x="760668" y="159026"/>
            <a:ext cx="1133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ASENTAMIENTOS DIFERENCIALES POR HUNDIMIENTO DEL TERRENO</a:t>
            </a:r>
            <a:endParaRPr lang="es-EC" sz="2400" b="1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0FAF9E6C-7DE6-4BBF-87B7-215EC846FABF}"/>
              </a:ext>
            </a:extLst>
          </p:cNvPr>
          <p:cNvCxnSpPr>
            <a:cxnSpLocks/>
          </p:cNvCxnSpPr>
          <p:nvPr/>
        </p:nvCxnSpPr>
        <p:spPr>
          <a:xfrm>
            <a:off x="667902" y="675861"/>
            <a:ext cx="10841309" cy="0"/>
          </a:xfrm>
          <a:prstGeom prst="line">
            <a:avLst/>
          </a:prstGeom>
          <a:ln w="57150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DD9D258-4A09-4D4F-9663-B29609D61E0C}"/>
              </a:ext>
            </a:extLst>
          </p:cNvPr>
          <p:cNvSpPr txBox="1"/>
          <p:nvPr/>
        </p:nvSpPr>
        <p:spPr>
          <a:xfrm>
            <a:off x="266648" y="834607"/>
            <a:ext cx="46601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b="1" dirty="0"/>
              <a:t>Antecedentes:</a:t>
            </a:r>
          </a:p>
          <a:p>
            <a:pPr>
              <a:spcAft>
                <a:spcPts val="600"/>
              </a:spcAft>
            </a:pPr>
            <a:endParaRPr lang="es-MX" b="1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En la inspección del sábado 19 de febrero, el Sr. Vicente Calva, propietario del predio No. </a:t>
            </a:r>
            <a:r>
              <a:rPr lang="es-EC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3502007, informó que rompió la losa de su sala y encontró un </a:t>
            </a:r>
            <a:r>
              <a:rPr lang="es-EC" b="0" i="0" u="none" strike="noStrike" baseline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horamen</a:t>
            </a:r>
            <a:r>
              <a:rPr lang="es-EC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por donde circulaba agua debajo de su vivienda.	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Entre varios vecinos cavaron un orificio en la calle donde se presumía que continuaba el </a:t>
            </a:r>
            <a:r>
              <a:rPr lang="es-MX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horamen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, y casi enseguida emergió agua</a:t>
            </a:r>
            <a:r>
              <a:rPr lang="es-EC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Con el apoyo de maquinaria de EPMAPS se cavó a mayor profundidad y se encontró la tubería de agua potable y una conexión presumiblemente informal.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D159FBFE-7634-496B-88EC-AF48113692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15" y="1119118"/>
            <a:ext cx="1620000" cy="216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9BBB7857-5C92-4C9C-B3BA-5278C6E9E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0" y="1119118"/>
            <a:ext cx="1620000" cy="216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A6F74C99-6524-4A22-BC41-B7CD5F3B2F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0" y="1119118"/>
            <a:ext cx="1621013" cy="216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C19453C7-8624-473D-BD73-A561EB983E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68" y="3742658"/>
            <a:ext cx="1620000" cy="216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320C1DAA-D4DE-4166-A4A6-CAE8E5C70B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70" y="3769955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6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F9576A-9409-4C31-AE2B-227EA95F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54BD27-9393-4381-8BEB-EECECFA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19" y="6275032"/>
            <a:ext cx="1576408" cy="4597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A55C88-4F9E-489E-BA30-55D44F982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0" y="6297098"/>
            <a:ext cx="1527346" cy="4749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20F81B8-3AF6-4A63-9F43-D3B9B5B48BF7}"/>
              </a:ext>
            </a:extLst>
          </p:cNvPr>
          <p:cNvSpPr txBox="1"/>
          <p:nvPr/>
        </p:nvSpPr>
        <p:spPr>
          <a:xfrm>
            <a:off x="760668" y="159026"/>
            <a:ext cx="1133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ASENTAMIENTOS DIFERENCIALES POR HUNDIMIENTO DEL TERRENO</a:t>
            </a:r>
            <a:endParaRPr lang="es-EC" sz="2400" b="1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0FAF9E6C-7DE6-4BBF-87B7-215EC846FABF}"/>
              </a:ext>
            </a:extLst>
          </p:cNvPr>
          <p:cNvCxnSpPr>
            <a:cxnSpLocks/>
          </p:cNvCxnSpPr>
          <p:nvPr/>
        </p:nvCxnSpPr>
        <p:spPr>
          <a:xfrm>
            <a:off x="667902" y="675861"/>
            <a:ext cx="10841309" cy="0"/>
          </a:xfrm>
          <a:prstGeom prst="line">
            <a:avLst/>
          </a:prstGeom>
          <a:ln w="57150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C432DFB-AFB8-40F4-A1AD-95C4B642A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59" y="2889702"/>
            <a:ext cx="5615354" cy="32517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2F7827E-590D-425F-8AEE-042BB4946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83" y="1000108"/>
            <a:ext cx="5240718" cy="4433801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91BC2919-E792-40CA-9F70-1A8229286B47}"/>
              </a:ext>
            </a:extLst>
          </p:cNvPr>
          <p:cNvSpPr/>
          <p:nvPr/>
        </p:nvSpPr>
        <p:spPr>
          <a:xfrm>
            <a:off x="607942" y="866687"/>
            <a:ext cx="5615354" cy="1739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Viernes 25 </a:t>
            </a:r>
            <a:r>
              <a:rPr lang="es-MX" sz="1400" b="0" i="0" u="none" strike="noStrike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de febrero la Secretaría de Coord. Territorial convocó a varias instituciones municipales para analizar la situación de las familias.</a:t>
            </a:r>
          </a:p>
          <a:p>
            <a:pPr algn="just">
              <a:spcAft>
                <a:spcPts val="800"/>
              </a:spcAft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Con Oficio No. </a:t>
            </a:r>
            <a:r>
              <a:rPr lang="es-EC" sz="1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GADDMQ-SGCTYPC-2022-0343-O,</a:t>
            </a:r>
            <a:r>
              <a:rPr lang="es-EC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se remiten los compromisos que cada institución asumió en la reunión.</a:t>
            </a:r>
            <a:endParaRPr lang="es-MX" sz="1400" b="0" i="0" u="none" strike="noStrike" baseline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8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F9576A-9409-4C31-AE2B-227EA95F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54BD27-9393-4381-8BEB-EECECFA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19" y="6275032"/>
            <a:ext cx="1576408" cy="4597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A55C88-4F9E-489E-BA30-55D44F982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0" y="6297098"/>
            <a:ext cx="1527346" cy="4749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20F81B8-3AF6-4A63-9F43-D3B9B5B48BF7}"/>
              </a:ext>
            </a:extLst>
          </p:cNvPr>
          <p:cNvSpPr txBox="1"/>
          <p:nvPr/>
        </p:nvSpPr>
        <p:spPr>
          <a:xfrm>
            <a:off x="760668" y="159026"/>
            <a:ext cx="1133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ASENTAMIENTOS DIFERENCIALES POR HUNDIMIENTO DEL TERRENO</a:t>
            </a:r>
            <a:endParaRPr lang="es-EC" sz="2400" b="1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0FAF9E6C-7DE6-4BBF-87B7-215EC846FABF}"/>
              </a:ext>
            </a:extLst>
          </p:cNvPr>
          <p:cNvCxnSpPr>
            <a:cxnSpLocks/>
          </p:cNvCxnSpPr>
          <p:nvPr/>
        </p:nvCxnSpPr>
        <p:spPr>
          <a:xfrm>
            <a:off x="667902" y="675861"/>
            <a:ext cx="10841309" cy="0"/>
          </a:xfrm>
          <a:prstGeom prst="line">
            <a:avLst/>
          </a:prstGeom>
          <a:ln w="57150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DD9D258-4A09-4D4F-9663-B29609D61E0C}"/>
              </a:ext>
            </a:extLst>
          </p:cNvPr>
          <p:cNvSpPr txBox="1"/>
          <p:nvPr/>
        </p:nvSpPr>
        <p:spPr>
          <a:xfrm>
            <a:off x="280296" y="834607"/>
            <a:ext cx="4016611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Otras acciones:</a:t>
            </a:r>
          </a:p>
          <a:p>
            <a:endParaRPr lang="es-MX" b="1" dirty="0"/>
          </a:p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Sábado 26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de febrero, SGSG (DMGR) realizó otra inspección técnica 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en los predios </a:t>
            </a:r>
            <a:r>
              <a:rPr lang="es-EC" sz="1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3502008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Century Gothic" panose="020B0502020202020204" pitchFamily="34" charset="0"/>
              </a:rPr>
              <a:t>y </a:t>
            </a:r>
            <a:r>
              <a:rPr lang="es-EC" b="1" dirty="0">
                <a:solidFill>
                  <a:srgbClr val="000000"/>
                </a:solidFill>
                <a:latin typeface="Century Gothic" panose="020B0502020202020204" pitchFamily="34" charset="0"/>
              </a:rPr>
              <a:t>3502007,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y verificó que los daños en las viviendas incrementaron.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Se realizaron las </a:t>
            </a:r>
            <a:r>
              <a:rPr lang="es-MX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coordinacio-nes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 y gestión necesaria para activar el Centro de Alojamiento Temporal (CAT) de Calderón y evacuar a las familias</a:t>
            </a:r>
            <a:r>
              <a:rPr lang="es-EC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La evacuación de las 7 familias al CAT-Calderón se efectuó el domingo 27 de febrero.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D568FE7-A45B-425C-8D5D-037F5888F2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7" b="12600"/>
          <a:stretch/>
        </p:blipFill>
        <p:spPr bwMode="auto">
          <a:xfrm>
            <a:off x="4872428" y="1198567"/>
            <a:ext cx="3022667" cy="21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E3AEF8B-E1B0-45DC-B397-85AC24B1FA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11" y="1198567"/>
            <a:ext cx="2880000" cy="216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AB30DE8-BB49-423B-9469-8115C33A67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28" y="3982872"/>
            <a:ext cx="3022666" cy="21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D2C8D9A-7A88-49E4-B250-C54F87A1FA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11" y="3982872"/>
            <a:ext cx="2880000" cy="2160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5779EE6-BE85-4DEB-992F-9D5BEA40A192}"/>
              </a:ext>
            </a:extLst>
          </p:cNvPr>
          <p:cNvSpPr txBox="1"/>
          <p:nvPr/>
        </p:nvSpPr>
        <p:spPr>
          <a:xfrm>
            <a:off x="6654733" y="834607"/>
            <a:ext cx="302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Predio de Sr. Calva (3502007)</a:t>
            </a:r>
            <a:endParaRPr lang="es-EC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C5B26A0-5120-49AC-B2F8-BCC01E903988}"/>
              </a:ext>
            </a:extLst>
          </p:cNvPr>
          <p:cNvSpPr txBox="1"/>
          <p:nvPr/>
        </p:nvSpPr>
        <p:spPr>
          <a:xfrm>
            <a:off x="6654733" y="3622722"/>
            <a:ext cx="325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Predio de Sra. Lozano (3502008)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879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F9576A-9409-4C31-AE2B-227EA95F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54BD27-9393-4381-8BEB-EECECFA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19" y="6275032"/>
            <a:ext cx="1576408" cy="4597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A55C88-4F9E-489E-BA30-55D44F982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0" y="6297098"/>
            <a:ext cx="1527346" cy="4749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20F81B8-3AF6-4A63-9F43-D3B9B5B48BF7}"/>
              </a:ext>
            </a:extLst>
          </p:cNvPr>
          <p:cNvSpPr txBox="1"/>
          <p:nvPr/>
        </p:nvSpPr>
        <p:spPr>
          <a:xfrm>
            <a:off x="760668" y="159026"/>
            <a:ext cx="1133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ASENTAMIENTOS DIFERENCIALES POR HUNDIMIENTO DEL TERRENO</a:t>
            </a:r>
            <a:endParaRPr lang="es-EC" sz="2400" b="1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0FAF9E6C-7DE6-4BBF-87B7-215EC846FABF}"/>
              </a:ext>
            </a:extLst>
          </p:cNvPr>
          <p:cNvCxnSpPr>
            <a:cxnSpLocks/>
          </p:cNvCxnSpPr>
          <p:nvPr/>
        </p:nvCxnSpPr>
        <p:spPr>
          <a:xfrm>
            <a:off x="667902" y="675861"/>
            <a:ext cx="10841309" cy="0"/>
          </a:xfrm>
          <a:prstGeom prst="line">
            <a:avLst/>
          </a:prstGeom>
          <a:ln w="57150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5">
            <a:extLst>
              <a:ext uri="{FF2B5EF4-FFF2-40B4-BE49-F238E27FC236}">
                <a16:creationId xmlns:a16="http://schemas.microsoft.com/office/drawing/2014/main" xmlns="" id="{7C14F8AC-3928-41E1-B71A-33B01241CEE8}"/>
              </a:ext>
            </a:extLst>
          </p:cNvPr>
          <p:cNvSpPr/>
          <p:nvPr/>
        </p:nvSpPr>
        <p:spPr>
          <a:xfrm>
            <a:off x="8275638" y="1296988"/>
            <a:ext cx="3395662" cy="452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Evacuación al CAT-Calderón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Arreglo de tuberías en baños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Adecuación del albergue y menajes de hogar.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 de traslado de enseres de cada familia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Traslado de albergados al CAT Calderón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médica de los albergados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 de kit alimenticios y aseo personal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Socialización de Normas dentro del Albergue</a:t>
            </a:r>
          </a:p>
        </p:txBody>
      </p:sp>
      <p:pic>
        <p:nvPicPr>
          <p:cNvPr id="20" name="Imagen 3">
            <a:extLst>
              <a:ext uri="{FF2B5EF4-FFF2-40B4-BE49-F238E27FC236}">
                <a16:creationId xmlns:a16="http://schemas.microsoft.com/office/drawing/2014/main" xmlns="" id="{AC8CE139-62F3-4294-AC0F-2C3564393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936625"/>
            <a:ext cx="20050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4">
            <a:extLst>
              <a:ext uri="{FF2B5EF4-FFF2-40B4-BE49-F238E27FC236}">
                <a16:creationId xmlns:a16="http://schemas.microsoft.com/office/drawing/2014/main" xmlns="" id="{7D36A65C-B9DB-4A3D-9742-D3975DD68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820989" y="946150"/>
            <a:ext cx="202564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80">
            <a:extLst>
              <a:ext uri="{FF2B5EF4-FFF2-40B4-BE49-F238E27FC236}">
                <a16:creationId xmlns:a16="http://schemas.microsoft.com/office/drawing/2014/main" xmlns="" id="{64EBFA6E-10A3-43BC-B8B7-C4C7B29E8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13" y="922337"/>
            <a:ext cx="20256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">
            <a:extLst>
              <a:ext uri="{FF2B5EF4-FFF2-40B4-BE49-F238E27FC236}">
                <a16:creationId xmlns:a16="http://schemas.microsoft.com/office/drawing/2014/main" xmlns="" id="{216DBD74-BA02-44FE-A2B2-59F0B263B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2827671"/>
            <a:ext cx="20335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81">
            <a:extLst>
              <a:ext uri="{FF2B5EF4-FFF2-40B4-BE49-F238E27FC236}">
                <a16:creationId xmlns:a16="http://schemas.microsoft.com/office/drawing/2014/main" xmlns="" id="{EDE7AF3B-5EBE-4682-B70D-91BCC2329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827671"/>
            <a:ext cx="20335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78">
            <a:extLst>
              <a:ext uri="{FF2B5EF4-FFF2-40B4-BE49-F238E27FC236}">
                <a16:creationId xmlns:a16="http://schemas.microsoft.com/office/drawing/2014/main" xmlns="" id="{2615863F-70E2-4FD1-9A38-DDC24886C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4782964"/>
            <a:ext cx="2005012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79">
            <a:extLst>
              <a:ext uri="{FF2B5EF4-FFF2-40B4-BE49-F238E27FC236}">
                <a16:creationId xmlns:a16="http://schemas.microsoft.com/office/drawing/2014/main" xmlns="" id="{EF20B145-A9E6-4614-8627-06B71C66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89" y="4760739"/>
            <a:ext cx="205263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82">
            <a:extLst>
              <a:ext uri="{FF2B5EF4-FFF2-40B4-BE49-F238E27FC236}">
                <a16:creationId xmlns:a16="http://schemas.microsoft.com/office/drawing/2014/main" xmlns="" id="{B7D74E4D-8A6C-4EC1-9CC7-B576E39DC7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4760739"/>
            <a:ext cx="203358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1">
            <a:extLst>
              <a:ext uri="{FF2B5EF4-FFF2-40B4-BE49-F238E27FC236}">
                <a16:creationId xmlns:a16="http://schemas.microsoft.com/office/drawing/2014/main" xmlns="" id="{ACCD087F-DB47-4751-BBD3-18B5A7777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48309"/>
            <a:ext cx="20050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31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F9576A-9409-4C31-AE2B-227EA95F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54BD27-9393-4381-8BEB-EECECFA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19" y="6275032"/>
            <a:ext cx="1576408" cy="4597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A55C88-4F9E-489E-BA30-55D44F982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0" y="6297098"/>
            <a:ext cx="1527346" cy="4749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20F81B8-3AF6-4A63-9F43-D3B9B5B48BF7}"/>
              </a:ext>
            </a:extLst>
          </p:cNvPr>
          <p:cNvSpPr txBox="1"/>
          <p:nvPr/>
        </p:nvSpPr>
        <p:spPr>
          <a:xfrm>
            <a:off x="760668" y="159026"/>
            <a:ext cx="1133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ASENTAMIENTOS DIFERENCIALES POR HUNDIMIENTO DEL TERRENO</a:t>
            </a:r>
            <a:endParaRPr lang="es-EC" sz="2400" b="1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0FAF9E6C-7DE6-4BBF-87B7-215EC846FABF}"/>
              </a:ext>
            </a:extLst>
          </p:cNvPr>
          <p:cNvCxnSpPr>
            <a:cxnSpLocks/>
          </p:cNvCxnSpPr>
          <p:nvPr/>
        </p:nvCxnSpPr>
        <p:spPr>
          <a:xfrm>
            <a:off x="667902" y="675861"/>
            <a:ext cx="10841309" cy="0"/>
          </a:xfrm>
          <a:prstGeom prst="line">
            <a:avLst/>
          </a:prstGeom>
          <a:ln w="57150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5">
            <a:extLst>
              <a:ext uri="{FF2B5EF4-FFF2-40B4-BE49-F238E27FC236}">
                <a16:creationId xmlns:a16="http://schemas.microsoft.com/office/drawing/2014/main" xmlns="" id="{7C14F8AC-3928-41E1-B71A-33B01241CEE8}"/>
              </a:ext>
            </a:extLst>
          </p:cNvPr>
          <p:cNvSpPr/>
          <p:nvPr/>
        </p:nvSpPr>
        <p:spPr>
          <a:xfrm>
            <a:off x="1289366" y="1754188"/>
            <a:ext cx="8883334" cy="3931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Viviendas fueron construidas sobre relleno de quebrada.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Asentamientos de las estructuras ocurrieron en parte por la rotura de una tubería de agua potable (se requiere informe técnico de EPMAPS).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EPMAPS está analizando la factibilidad de ejecutar el seguro de daños a terceros.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daños identificados en las viviendas son críticos y representan riesgo para la integridad física de las familias que las habitan.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Siete familias fueron evacuadas provisionalmente con sus pertenencias al Centro de Alojamiento Temporal de Calderón.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necesita resolver jurídicamente la figura para el traslado de las familias a las viviendas del Conjunto Ciudad Bicentenario (EPMHV).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cumplir los compromisos asumidos en la reunión del 25 de febrero de 2022</a:t>
            </a:r>
          </a:p>
        </p:txBody>
      </p:sp>
    </p:spTree>
    <p:extLst>
      <p:ext uri="{BB962C8B-B14F-4D97-AF65-F5344CB8AC3E}">
        <p14:creationId xmlns:p14="http://schemas.microsoft.com/office/powerpoint/2010/main" val="1312950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570</Words>
  <Application>Microsoft Office PowerPoint</Application>
  <PresentationFormat>Panorámica</PresentationFormat>
  <Paragraphs>59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Symbol</vt:lpstr>
      <vt:lpstr>Times New Roman</vt:lpstr>
      <vt:lpstr>Tema de Office</vt:lpstr>
      <vt:lpstr>1_Tema de Office</vt:lpstr>
      <vt:lpstr>Presentación de PowerPoint</vt:lpstr>
      <vt:lpstr>DIRECCIÓN METROPOLITANA DE GESTIÓN DE RIESGOS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Irma Paulina Benavides Llerena</cp:lastModifiedBy>
  <cp:revision>7</cp:revision>
  <dcterms:created xsi:type="dcterms:W3CDTF">2022-03-07T13:58:33Z</dcterms:created>
  <dcterms:modified xsi:type="dcterms:W3CDTF">2022-03-08T21:55:08Z</dcterms:modified>
</cp:coreProperties>
</file>