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8.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9.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0.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1.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2.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3.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4.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5.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6.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7.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8.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9.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1.xml" ContentType="application/vnd.openxmlformats-officedocument.drawingml.chartshape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5" r:id="rId1"/>
  </p:sldMasterIdLst>
  <p:notesMasterIdLst>
    <p:notesMasterId r:id="rId62"/>
  </p:notesMasterIdLst>
  <p:sldIdLst>
    <p:sldId id="258" r:id="rId2"/>
    <p:sldId id="260" r:id="rId3"/>
    <p:sldId id="345" r:id="rId4"/>
    <p:sldId id="334" r:id="rId5"/>
    <p:sldId id="333" r:id="rId6"/>
    <p:sldId id="320" r:id="rId7"/>
    <p:sldId id="342" r:id="rId8"/>
    <p:sldId id="343" r:id="rId9"/>
    <p:sldId id="344"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1" r:id="rId40"/>
    <p:sldId id="335" r:id="rId41"/>
    <p:sldId id="337" r:id="rId42"/>
    <p:sldId id="332" r:id="rId43"/>
    <p:sldId id="336" r:id="rId44"/>
    <p:sldId id="322" r:id="rId45"/>
    <p:sldId id="323" r:id="rId46"/>
    <p:sldId id="324" r:id="rId47"/>
    <p:sldId id="325" r:id="rId48"/>
    <p:sldId id="326" r:id="rId49"/>
    <p:sldId id="327" r:id="rId50"/>
    <p:sldId id="328" r:id="rId51"/>
    <p:sldId id="329" r:id="rId52"/>
    <p:sldId id="330" r:id="rId53"/>
    <p:sldId id="331" r:id="rId54"/>
    <p:sldId id="338" r:id="rId55"/>
    <p:sldId id="346" r:id="rId56"/>
    <p:sldId id="347" r:id="rId57"/>
    <p:sldId id="348" r:id="rId58"/>
    <p:sldId id="349" r:id="rId59"/>
    <p:sldId id="350" r:id="rId60"/>
    <p:sldId id="341" r:id="rId6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C81"/>
    <a:srgbClr val="2F2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3"/>
    <p:restoredTop sz="94674"/>
  </p:normalViewPr>
  <p:slideViewPr>
    <p:cSldViewPr snapToGrid="0" snapToObjects="1">
      <p:cViewPr varScale="1">
        <p:scale>
          <a:sx n="89" d="100"/>
          <a:sy n="89" d="100"/>
        </p:scale>
        <p:origin x="23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amolina\Documents\Ejecuci&#243;n%20Presupuestaria\CONSOLIDADO%20SECTOR%20SEGURIDAD%2003012022%20del%20202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Hoja_de_c_lculo_de_Microsoft_Excel6.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Hoja_de_c_lculo_de_Microsoft_Excel7.xlsx"/></Relationships>
</file>

<file path=ppt/charts/_rels/chart12.xml.rels><?xml version="1.0" encoding="UTF-8" standalone="yes"?>
<Relationships xmlns="http://schemas.openxmlformats.org/package/2006/relationships"><Relationship Id="rId3" Type="http://schemas.openxmlformats.org/officeDocument/2006/relationships/oleObject" Target="file:///C:\Users\jlcevallos\Desktop\OMSC-Jos&#233;%20Luis%20Cevallos\Proyectos%202022\Cuadros%20presentacion%20sgsg%20segundo%20semestr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Hoja_de_c_lculo_de_Microsoft_Excel8.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Hoja_de_c_lculo_de_Microsoft_Excel9.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Hoja_de_c_lculo_de_Microsoft_Excel10.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Hoja_de_c_lculo_de_Microsoft_Excel11.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Hoja_de_c_lculo_de_Microsoft_Excel12.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Hoja_de_c_lculo_de_Microsoft_Excel13.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Hoja_de_c_lculo_de_Microsoft_Excel14.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jlcevallos\Desktop\OMSC-Jos&#233;%20Luis%20Cevallos\Proyectos%202022\Cuadros%20presentacion%20sgsg%20segundo%20semestre.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jlcevallos\Desktop\OMSC-Jos&#233;%20Luis%20Cevallos\Proyectos%202022\Cuadros%20presentacion%20sgsg%20segundo%20semestre.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Hoja_de_c_lculo_de_Microsoft_Excel15.xlsx"/></Relationships>
</file>

<file path=ppt/charts/_rels/chart22.xml.rels><?xml version="1.0" encoding="UTF-8" standalone="yes"?>
<Relationships xmlns="http://schemas.openxmlformats.org/package/2006/relationships"><Relationship Id="rId3" Type="http://schemas.openxmlformats.org/officeDocument/2006/relationships/oleObject" Target="file:///C:\Users\jlcevallos\Desktop\OMSC-Jos&#233;%20Luis%20Cevallos\Proyectos%202022\Cuadros%20presentacion%20sgsg%20segundo%20semestre.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Hoja_de_c_lculo_de_Microsoft_Excel16.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Hoja_de_c_lculo_de_Microsoft_Excel17.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Hoja_de_c_lculo_de_Microsoft_Excel18.xlsx"/></Relationships>
</file>

<file path=ppt/charts/_rels/chart26.xml.rels><?xml version="1.0" encoding="UTF-8" standalone="yes"?>
<Relationships xmlns="http://schemas.openxmlformats.org/package/2006/relationships"><Relationship Id="rId3" Type="http://schemas.openxmlformats.org/officeDocument/2006/relationships/oleObject" Target="file:///C:\Users\jlcevallos\Desktop\OMSC-Jos&#233;%20Luis%20Cevallos\Proyectos%202022\Cuadros%20presentacion%20sgsg%20segundo%20semestre.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Hoja_de_c_lculo_de_Microsoft_Excel19.xlsx"/></Relationships>
</file>

<file path=ppt/charts/_rels/chart28.xml.rels><?xml version="1.0" encoding="UTF-8" standalone="yes"?>
<Relationships xmlns="http://schemas.openxmlformats.org/package/2006/relationships"><Relationship Id="rId3" Type="http://schemas.openxmlformats.org/officeDocument/2006/relationships/oleObject" Target="file:///I:\OPERATIVOS%20CHQ\Presentaci&#243;n%20concejal.xlsx" TargetMode="Externa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1.xml"/></Relationships>
</file>

<file path=ppt/charts/_rels/chart29.xml.rels><?xml version="1.0" encoding="UTF-8" standalone="yes"?>
<Relationships xmlns="http://schemas.openxmlformats.org/package/2006/relationships"><Relationship Id="rId3" Type="http://schemas.openxmlformats.org/officeDocument/2006/relationships/oleObject" Target="file:///I:\OPERATIVOS%20CHQ\Presentaci&#243;n%20concejal.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lcevallos\Desktop\OMSC-Jos&#233;%20Luis%20Cevallos\Proyectos%202022\Cuadros%20presentacion%20sgsg%20segundo%20semestre.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I:\OPERATIVOS%20CHQ\Presentaci&#243;n%20concejal.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1.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jlcevallos\Desktop\OMSC-Jos&#233;%20Luis%20Cevallos\Proyectos%202022\Cuadros%20presentacion%20sgsg%20segundo%20semestr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Hoja_de_c_lculo_de_Microsoft_Excel2.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Hoja_de_c_lculo_de_Microsoft_Excel3.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Hoja_de_c_lculo_de_Microsoft_Excel4.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Hoja_de_c_lculo_de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s-EC"/>
              <a:t>Presupuesto 2021, valor y porcentaje de ejecución</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0.13879173132555511"/>
          <c:y val="0.14334299516908214"/>
          <c:w val="0.79315148380175104"/>
          <c:h val="0.66700140743276659"/>
        </c:manualLayout>
      </c:layout>
      <c:barChart>
        <c:barDir val="col"/>
        <c:grouping val="clustered"/>
        <c:varyColors val="0"/>
        <c:ser>
          <c:idx val="0"/>
          <c:order val="0"/>
          <c:tx>
            <c:strRef>
              <c:f>RESUMEN!$L$15</c:f>
              <c:strCache>
                <c:ptCount val="1"/>
                <c:pt idx="0">
                  <c:v>Presupuesto 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RESUMEN!$K$16:$K$17</c:f>
              <c:strCache>
                <c:ptCount val="2"/>
                <c:pt idx="0">
                  <c:v>Inversión</c:v>
                </c:pt>
                <c:pt idx="1">
                  <c:v>Corriente</c:v>
                </c:pt>
              </c:strCache>
            </c:strRef>
          </c:cat>
          <c:val>
            <c:numRef>
              <c:f>RESUMEN!$L$16:$L$17</c:f>
              <c:numCache>
                <c:formatCode>_("$"* #,##0.00_);_("$"* \(#,##0.00\);_("$"* "-"??_);_(@_)</c:formatCode>
                <c:ptCount val="2"/>
                <c:pt idx="0">
                  <c:v>2229543.4900000002</c:v>
                </c:pt>
                <c:pt idx="1">
                  <c:v>3044860.21</c:v>
                </c:pt>
              </c:numCache>
            </c:numRef>
          </c:val>
          <c:extLst xmlns:c16r2="http://schemas.microsoft.com/office/drawing/2015/06/chart">
            <c:ext xmlns:c16="http://schemas.microsoft.com/office/drawing/2014/chart" uri="{C3380CC4-5D6E-409C-BE32-E72D297353CC}">
              <c16:uniqueId val="{00000000-DF83-499B-8611-1622541635A3}"/>
            </c:ext>
          </c:extLst>
        </c:ser>
        <c:ser>
          <c:idx val="1"/>
          <c:order val="1"/>
          <c:tx>
            <c:strRef>
              <c:f>RESUMEN!$M$15</c:f>
              <c:strCache>
                <c:ptCount val="1"/>
                <c:pt idx="0">
                  <c:v>Ejecución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RESUMEN!$K$16:$K$17</c:f>
              <c:strCache>
                <c:ptCount val="2"/>
                <c:pt idx="0">
                  <c:v>Inversión</c:v>
                </c:pt>
                <c:pt idx="1">
                  <c:v>Corriente</c:v>
                </c:pt>
              </c:strCache>
            </c:strRef>
          </c:cat>
          <c:val>
            <c:numRef>
              <c:f>RESUMEN!$M$16:$M$17</c:f>
              <c:numCache>
                <c:formatCode>_("$"* #,##0.00_);_("$"* \(#,##0.00\);_("$"* "-"??_);_(@_)</c:formatCode>
                <c:ptCount val="2"/>
                <c:pt idx="0">
                  <c:v>2187143.4900000002</c:v>
                </c:pt>
                <c:pt idx="1">
                  <c:v>2619033.4700000002</c:v>
                </c:pt>
              </c:numCache>
            </c:numRef>
          </c:val>
          <c:extLst xmlns:c16r2="http://schemas.microsoft.com/office/drawing/2015/06/chart">
            <c:ext xmlns:c16="http://schemas.microsoft.com/office/drawing/2014/chart" uri="{C3380CC4-5D6E-409C-BE32-E72D297353CC}">
              <c16:uniqueId val="{00000001-DF83-499B-8611-1622541635A3}"/>
            </c:ext>
          </c:extLst>
        </c:ser>
        <c:dLbls>
          <c:showLegendKey val="0"/>
          <c:showVal val="1"/>
          <c:showCatName val="0"/>
          <c:showSerName val="0"/>
          <c:showPercent val="0"/>
          <c:showBubbleSize val="0"/>
        </c:dLbls>
        <c:gapWidth val="219"/>
        <c:overlap val="-27"/>
        <c:axId val="320131832"/>
        <c:axId val="320127520"/>
      </c:barChart>
      <c:scatterChart>
        <c:scatterStyle val="lineMarker"/>
        <c:varyColors val="0"/>
        <c:ser>
          <c:idx val="2"/>
          <c:order val="2"/>
          <c:tx>
            <c:strRef>
              <c:f>RESUMEN!$N$15</c:f>
              <c:strCache>
                <c:ptCount val="1"/>
                <c:pt idx="0">
                  <c:v>Procentaje de Ejecución </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1"/>
              <c:layout>
                <c:manualLayout>
                  <c:x val="-2.6371250375405178E-2"/>
                  <c:y val="9.176816295071174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F83-499B-8611-1622541635A3}"/>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RESUMEN!$K$16:$K$17</c:f>
              <c:strCache>
                <c:ptCount val="2"/>
                <c:pt idx="0">
                  <c:v>Inversión</c:v>
                </c:pt>
                <c:pt idx="1">
                  <c:v>Corriente</c:v>
                </c:pt>
              </c:strCache>
            </c:strRef>
          </c:xVal>
          <c:yVal>
            <c:numRef>
              <c:f>RESUMEN!$N$16:$N$17</c:f>
              <c:numCache>
                <c:formatCode>0%</c:formatCode>
                <c:ptCount val="2"/>
                <c:pt idx="0">
                  <c:v>0.98098265398716222</c:v>
                </c:pt>
                <c:pt idx="1">
                  <c:v>0.86014900171722508</c:v>
                </c:pt>
              </c:numCache>
            </c:numRef>
          </c:yVal>
          <c:smooth val="0"/>
          <c:extLst xmlns:c16r2="http://schemas.microsoft.com/office/drawing/2015/06/chart">
            <c:ext xmlns:c16="http://schemas.microsoft.com/office/drawing/2014/chart" uri="{C3380CC4-5D6E-409C-BE32-E72D297353CC}">
              <c16:uniqueId val="{00000002-DF83-499B-8611-1622541635A3}"/>
            </c:ext>
          </c:extLst>
        </c:ser>
        <c:dLbls>
          <c:showLegendKey val="0"/>
          <c:showVal val="1"/>
          <c:showCatName val="0"/>
          <c:showSerName val="0"/>
          <c:showPercent val="0"/>
          <c:showBubbleSize val="0"/>
        </c:dLbls>
        <c:axId val="320129872"/>
        <c:axId val="320127912"/>
      </c:scatterChart>
      <c:catAx>
        <c:axId val="320131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320127520"/>
        <c:crosses val="autoZero"/>
        <c:auto val="1"/>
        <c:lblAlgn val="ctr"/>
        <c:lblOffset val="100"/>
        <c:noMultiLvlLbl val="0"/>
      </c:catAx>
      <c:valAx>
        <c:axId val="32012752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320131832"/>
        <c:crosses val="autoZero"/>
        <c:crossBetween val="between"/>
      </c:valAx>
      <c:valAx>
        <c:axId val="320127912"/>
        <c:scaling>
          <c:orientation val="minMax"/>
          <c:min val="0"/>
        </c:scaling>
        <c:delete val="0"/>
        <c:axPos val="r"/>
        <c:numFmt formatCode="0%" sourceLinked="1"/>
        <c:majorTickMark val="none"/>
        <c:minorTickMark val="none"/>
        <c:tickLblPos val="nextTo"/>
        <c:spPr>
          <a:noFill/>
          <a:ln>
            <a:solidFill>
              <a:schemeClr val="accent1"/>
            </a:solidFill>
            <a:prstDash val="lgDashDot"/>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320129872"/>
        <c:crosses val="max"/>
        <c:crossBetween val="midCat"/>
      </c:valAx>
      <c:valAx>
        <c:axId val="320129872"/>
        <c:scaling>
          <c:orientation val="minMax"/>
        </c:scaling>
        <c:delete val="1"/>
        <c:axPos val="b"/>
        <c:numFmt formatCode="General" sourceLinked="1"/>
        <c:majorTickMark val="none"/>
        <c:minorTickMark val="none"/>
        <c:tickLblPos val="nextTo"/>
        <c:crossAx val="320127912"/>
        <c:crosses val="autoZero"/>
        <c:crossBetween val="midCat"/>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legend>
      <c:legendPos val="b"/>
      <c:layout>
        <c:manualLayout>
          <c:xMode val="edge"/>
          <c:yMode val="edge"/>
          <c:x val="0.23716351514454853"/>
          <c:y val="0.88840534063676824"/>
          <c:w val="0.52956576048431914"/>
          <c:h val="0.1115946593632317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200"/>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r>
              <a:rPr lang="es-EC" sz="1400"/>
              <a:t>Incidentes de delitos por día de ocurrencia DMQ jul - dic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Otterco" panose="00000500000000000000" pitchFamily="50"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delitos!$B$49:$B$55</c:f>
              <c:strCache>
                <c:ptCount val="7"/>
                <c:pt idx="0">
                  <c:v>Lun</c:v>
                </c:pt>
                <c:pt idx="1">
                  <c:v>Mar</c:v>
                </c:pt>
                <c:pt idx="2">
                  <c:v>Mie</c:v>
                </c:pt>
                <c:pt idx="3">
                  <c:v>Jue</c:v>
                </c:pt>
                <c:pt idx="4">
                  <c:v>Vie</c:v>
                </c:pt>
                <c:pt idx="5">
                  <c:v>Sab</c:v>
                </c:pt>
                <c:pt idx="6">
                  <c:v>Dom</c:v>
                </c:pt>
              </c:strCache>
            </c:strRef>
          </c:cat>
          <c:val>
            <c:numRef>
              <c:f>delitos!$C$49:$C$55</c:f>
              <c:numCache>
                <c:formatCode>General</c:formatCode>
                <c:ptCount val="7"/>
                <c:pt idx="0">
                  <c:v>1710</c:v>
                </c:pt>
                <c:pt idx="1">
                  <c:v>1700</c:v>
                </c:pt>
                <c:pt idx="2">
                  <c:v>1852</c:v>
                </c:pt>
                <c:pt idx="3">
                  <c:v>2077</c:v>
                </c:pt>
                <c:pt idx="4">
                  <c:v>2506</c:v>
                </c:pt>
                <c:pt idx="5">
                  <c:v>2677</c:v>
                </c:pt>
                <c:pt idx="6">
                  <c:v>2081</c:v>
                </c:pt>
              </c:numCache>
            </c:numRef>
          </c:val>
        </c:ser>
        <c:dLbls>
          <c:showLegendKey val="0"/>
          <c:showVal val="0"/>
          <c:showCatName val="0"/>
          <c:showSerName val="0"/>
          <c:showPercent val="0"/>
          <c:showBubbleSize val="0"/>
        </c:dLbls>
        <c:gapWidth val="219"/>
        <c:overlap val="-27"/>
        <c:axId val="329412792"/>
        <c:axId val="329406520"/>
      </c:barChart>
      <c:catAx>
        <c:axId val="329412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Otterco" panose="00000500000000000000" pitchFamily="50" charset="0"/>
                <a:ea typeface="+mn-ea"/>
                <a:cs typeface="+mn-cs"/>
              </a:defRPr>
            </a:pPr>
            <a:endParaRPr lang="es-EC"/>
          </a:p>
        </c:txPr>
        <c:crossAx val="329406520"/>
        <c:crosses val="autoZero"/>
        <c:auto val="1"/>
        <c:lblAlgn val="ctr"/>
        <c:lblOffset val="100"/>
        <c:noMultiLvlLbl val="0"/>
      </c:catAx>
      <c:valAx>
        <c:axId val="329406520"/>
        <c:scaling>
          <c:orientation val="minMax"/>
        </c:scaling>
        <c:delete val="1"/>
        <c:axPos val="l"/>
        <c:numFmt formatCode="General" sourceLinked="1"/>
        <c:majorTickMark val="none"/>
        <c:minorTickMark val="none"/>
        <c:tickLblPos val="nextTo"/>
        <c:crossAx val="329412792"/>
        <c:crosses val="autoZero"/>
        <c:crossBetween val="between"/>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sz="1400">
          <a:solidFill>
            <a:schemeClr val="tx1"/>
          </a:solidFill>
          <a:latin typeface="Otterco" panose="00000500000000000000" pitchFamily="50" charset="0"/>
        </a:defRPr>
      </a:pPr>
      <a:endParaRPr lang="es-EC"/>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r>
              <a:rPr lang="es-EC" sz="1400" dirty="0"/>
              <a:t>Incidentes de delitos por rango de hora de ocurrencia DMQ jul - dic 2021</a:t>
            </a:r>
          </a:p>
        </c:rich>
      </c:tx>
      <c:layout>
        <c:manualLayout>
          <c:xMode val="edge"/>
          <c:yMode val="edge"/>
          <c:x val="0.1044428701892203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radarChart>
        <c:radarStyle val="marker"/>
        <c:varyColors val="0"/>
        <c:ser>
          <c:idx val="0"/>
          <c:order val="0"/>
          <c:tx>
            <c:strRef>
              <c:f>delitos!$C$64</c:f>
              <c:strCache>
                <c:ptCount val="1"/>
                <c:pt idx="0">
                  <c:v>Incidentes</c:v>
                </c:pt>
              </c:strCache>
            </c:strRef>
          </c:tx>
          <c:spPr>
            <a:ln w="19050" cap="sq">
              <a:solidFill>
                <a:srgbClr val="FF0000"/>
              </a:solidFill>
              <a:prstDash val="sysDot"/>
              <a:miter lim="800000"/>
            </a:ln>
            <a:effectLst/>
          </c:spPr>
          <c:marker>
            <c:symbol val="circle"/>
            <c:size val="3"/>
            <c:spPr>
              <a:solidFill>
                <a:srgbClr val="FF0000"/>
              </a:solidFill>
              <a:ln w="9525">
                <a:solidFill>
                  <a:srgbClr val="FF0000"/>
                </a:solidFill>
              </a:ln>
              <a:effectLst/>
            </c:spPr>
          </c:marker>
          <c:cat>
            <c:strRef>
              <c:f>delitos!$B$65:$B$76</c:f>
              <c:strCache>
                <c:ptCount val="12"/>
                <c:pt idx="0">
                  <c:v>00:00 - 01:59</c:v>
                </c:pt>
                <c:pt idx="1">
                  <c:v>02:00 - 03:59</c:v>
                </c:pt>
                <c:pt idx="2">
                  <c:v>04:00 - 05:59</c:v>
                </c:pt>
                <c:pt idx="3">
                  <c:v>06:00 - 07:59</c:v>
                </c:pt>
                <c:pt idx="4">
                  <c:v>08:00 - 09:59</c:v>
                </c:pt>
                <c:pt idx="5">
                  <c:v>10:00 - 11:59</c:v>
                </c:pt>
                <c:pt idx="6">
                  <c:v>12:00 - 13:59</c:v>
                </c:pt>
                <c:pt idx="7">
                  <c:v>14:00 - 15:59</c:v>
                </c:pt>
                <c:pt idx="8">
                  <c:v>16:00 - 17:59</c:v>
                </c:pt>
                <c:pt idx="9">
                  <c:v>18:00 - 19:59</c:v>
                </c:pt>
                <c:pt idx="10">
                  <c:v>20:00 - 21:59</c:v>
                </c:pt>
                <c:pt idx="11">
                  <c:v>22:00 - 23:59</c:v>
                </c:pt>
              </c:strCache>
            </c:strRef>
          </c:cat>
          <c:val>
            <c:numRef>
              <c:f>delitos!$C$65:$C$76</c:f>
              <c:numCache>
                <c:formatCode>General</c:formatCode>
                <c:ptCount val="12"/>
                <c:pt idx="0">
                  <c:v>1004</c:v>
                </c:pt>
                <c:pt idx="1">
                  <c:v>928</c:v>
                </c:pt>
                <c:pt idx="2">
                  <c:v>848</c:v>
                </c:pt>
                <c:pt idx="3">
                  <c:v>904</c:v>
                </c:pt>
                <c:pt idx="4">
                  <c:v>1167</c:v>
                </c:pt>
                <c:pt idx="5">
                  <c:v>1085</c:v>
                </c:pt>
                <c:pt idx="6">
                  <c:v>1294</c:v>
                </c:pt>
                <c:pt idx="7">
                  <c:v>1300</c:v>
                </c:pt>
                <c:pt idx="8">
                  <c:v>1190</c:v>
                </c:pt>
                <c:pt idx="9">
                  <c:v>1476</c:v>
                </c:pt>
                <c:pt idx="10">
                  <c:v>2031</c:v>
                </c:pt>
                <c:pt idx="11">
                  <c:v>1376</c:v>
                </c:pt>
              </c:numCache>
            </c:numRef>
          </c:val>
        </c:ser>
        <c:dLbls>
          <c:showLegendKey val="0"/>
          <c:showVal val="0"/>
          <c:showCatName val="0"/>
          <c:showSerName val="0"/>
          <c:showPercent val="0"/>
          <c:showBubbleSize val="0"/>
        </c:dLbls>
        <c:axId val="329416712"/>
        <c:axId val="329415144"/>
      </c:radarChart>
      <c:catAx>
        <c:axId val="32941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Otterco" panose="00000500000000000000" pitchFamily="50" charset="0"/>
                <a:ea typeface="+mn-ea"/>
                <a:cs typeface="+mn-cs"/>
              </a:defRPr>
            </a:pPr>
            <a:endParaRPr lang="es-EC"/>
          </a:p>
        </c:txPr>
        <c:crossAx val="329415144"/>
        <c:crosses val="autoZero"/>
        <c:auto val="1"/>
        <c:lblAlgn val="ctr"/>
        <c:lblOffset val="100"/>
        <c:noMultiLvlLbl val="0"/>
      </c:catAx>
      <c:valAx>
        <c:axId val="3294151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29416712"/>
        <c:crosses val="autoZero"/>
        <c:crossBetween val="between"/>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sz="1400">
          <a:solidFill>
            <a:schemeClr val="tx1"/>
          </a:solidFill>
          <a:latin typeface="Otterco" panose="00000500000000000000" pitchFamily="50" charset="0"/>
        </a:defRPr>
      </a:pPr>
      <a:endParaRPr lang="es-EC"/>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r>
              <a:rPr lang="es-EC" sz="1400"/>
              <a:t>Incidentes de violencia intrafamiliar DMQ jul - dic 2020 - 2021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barChart>
        <c:barDir val="col"/>
        <c:grouping val="clustered"/>
        <c:varyColors val="0"/>
        <c:ser>
          <c:idx val="0"/>
          <c:order val="0"/>
          <c:tx>
            <c:strRef>
              <c:f>'violencia intrafamiliar'!$I$5</c:f>
              <c:strCache>
                <c:ptCount val="1"/>
                <c:pt idx="0">
                  <c:v>jul-dic 2020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Otterco" panose="00000500000000000000" pitchFamily="50"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'violencia intrafamiliar'!$H$6:$H$14</c:f>
              <c:strCache>
                <c:ptCount val="9"/>
                <c:pt idx="0">
                  <c:v>ELOY ALFARO</c:v>
                </c:pt>
                <c:pt idx="1">
                  <c:v>QUITUMBE</c:v>
                </c:pt>
                <c:pt idx="2">
                  <c:v>EUGENIO ESPEJO</c:v>
                </c:pt>
                <c:pt idx="3">
                  <c:v>LA DELICIA</c:v>
                </c:pt>
                <c:pt idx="4">
                  <c:v>MANUELA SAENZ</c:v>
                </c:pt>
                <c:pt idx="5">
                  <c:v>CALDERON</c:v>
                </c:pt>
                <c:pt idx="6">
                  <c:v>TUMBACO</c:v>
                </c:pt>
                <c:pt idx="7">
                  <c:v>LOS CHILLOS</c:v>
                </c:pt>
                <c:pt idx="8">
                  <c:v>ESPECIAL TURISTICA LA MARISCAL</c:v>
                </c:pt>
              </c:strCache>
            </c:strRef>
          </c:cat>
          <c:val>
            <c:numRef>
              <c:f>'violencia intrafamiliar'!$I$6:$I$14</c:f>
              <c:numCache>
                <c:formatCode>General</c:formatCode>
                <c:ptCount val="9"/>
                <c:pt idx="0">
                  <c:v>3356</c:v>
                </c:pt>
                <c:pt idx="1">
                  <c:v>2291</c:v>
                </c:pt>
                <c:pt idx="2">
                  <c:v>1677</c:v>
                </c:pt>
                <c:pt idx="3">
                  <c:v>1578</c:v>
                </c:pt>
                <c:pt idx="4">
                  <c:v>1509</c:v>
                </c:pt>
                <c:pt idx="5">
                  <c:v>1350</c:v>
                </c:pt>
                <c:pt idx="6">
                  <c:v>1001</c:v>
                </c:pt>
                <c:pt idx="7">
                  <c:v>904</c:v>
                </c:pt>
                <c:pt idx="8">
                  <c:v>90</c:v>
                </c:pt>
              </c:numCache>
            </c:numRef>
          </c:val>
        </c:ser>
        <c:ser>
          <c:idx val="1"/>
          <c:order val="1"/>
          <c:tx>
            <c:strRef>
              <c:f>'violencia intrafamiliar'!$J$5</c:f>
              <c:strCache>
                <c:ptCount val="1"/>
                <c:pt idx="0">
                  <c:v>jul-dic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Otterco" panose="00000500000000000000" pitchFamily="50"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'violencia intrafamiliar'!$H$6:$H$14</c:f>
              <c:strCache>
                <c:ptCount val="9"/>
                <c:pt idx="0">
                  <c:v>ELOY ALFARO</c:v>
                </c:pt>
                <c:pt idx="1">
                  <c:v>QUITUMBE</c:v>
                </c:pt>
                <c:pt idx="2">
                  <c:v>EUGENIO ESPEJO</c:v>
                </c:pt>
                <c:pt idx="3">
                  <c:v>LA DELICIA</c:v>
                </c:pt>
                <c:pt idx="4">
                  <c:v>MANUELA SAENZ</c:v>
                </c:pt>
                <c:pt idx="5">
                  <c:v>CALDERON</c:v>
                </c:pt>
                <c:pt idx="6">
                  <c:v>TUMBACO</c:v>
                </c:pt>
                <c:pt idx="7">
                  <c:v>LOS CHILLOS</c:v>
                </c:pt>
                <c:pt idx="8">
                  <c:v>ESPECIAL TURISTICA LA MARISCAL</c:v>
                </c:pt>
              </c:strCache>
            </c:strRef>
          </c:cat>
          <c:val>
            <c:numRef>
              <c:f>'violencia intrafamiliar'!$J$6:$J$14</c:f>
              <c:numCache>
                <c:formatCode>General</c:formatCode>
                <c:ptCount val="9"/>
                <c:pt idx="0">
                  <c:v>3267</c:v>
                </c:pt>
                <c:pt idx="1">
                  <c:v>2461</c:v>
                </c:pt>
                <c:pt idx="2">
                  <c:v>1195</c:v>
                </c:pt>
                <c:pt idx="3">
                  <c:v>1559</c:v>
                </c:pt>
                <c:pt idx="4">
                  <c:v>1314</c:v>
                </c:pt>
                <c:pt idx="5">
                  <c:v>1214</c:v>
                </c:pt>
                <c:pt idx="6">
                  <c:v>1078</c:v>
                </c:pt>
                <c:pt idx="7">
                  <c:v>646</c:v>
                </c:pt>
                <c:pt idx="8">
                  <c:v>88</c:v>
                </c:pt>
              </c:numCache>
            </c:numRef>
          </c:val>
        </c:ser>
        <c:dLbls>
          <c:showLegendKey val="0"/>
          <c:showVal val="0"/>
          <c:showCatName val="0"/>
          <c:showSerName val="0"/>
          <c:showPercent val="0"/>
          <c:showBubbleSize val="0"/>
        </c:dLbls>
        <c:gapWidth val="219"/>
        <c:overlap val="-27"/>
        <c:axId val="329404560"/>
        <c:axId val="329404952"/>
      </c:barChart>
      <c:catAx>
        <c:axId val="32940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Otterco" panose="00000500000000000000" pitchFamily="50" charset="0"/>
                <a:ea typeface="+mn-ea"/>
                <a:cs typeface="+mn-cs"/>
              </a:defRPr>
            </a:pPr>
            <a:endParaRPr lang="es-EC"/>
          </a:p>
        </c:txPr>
        <c:crossAx val="329404952"/>
        <c:crosses val="autoZero"/>
        <c:auto val="1"/>
        <c:lblAlgn val="ctr"/>
        <c:lblOffset val="100"/>
        <c:noMultiLvlLbl val="0"/>
      </c:catAx>
      <c:valAx>
        <c:axId val="329404952"/>
        <c:scaling>
          <c:orientation val="minMax"/>
        </c:scaling>
        <c:delete val="1"/>
        <c:axPos val="l"/>
        <c:numFmt formatCode="General" sourceLinked="1"/>
        <c:majorTickMark val="none"/>
        <c:minorTickMark val="none"/>
        <c:tickLblPos val="nextTo"/>
        <c:crossAx val="32940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Otterco" panose="00000500000000000000" pitchFamily="50" charset="0"/>
              <a:ea typeface="+mn-ea"/>
              <a:cs typeface="+mn-cs"/>
            </a:defRPr>
          </a:pPr>
          <a:endParaRPr lang="es-EC"/>
        </a:p>
      </c:txPr>
    </c:legend>
    <c:plotVisOnly val="1"/>
    <c:dispBlanksAs val="gap"/>
    <c:showDLblsOverMax val="0"/>
  </c:chart>
  <c:spPr>
    <a:noFill/>
    <a:ln>
      <a:solidFill>
        <a:sysClr val="window" lastClr="FFFFFF">
          <a:lumMod val="65000"/>
        </a:sysClr>
      </a:solidFill>
    </a:ln>
    <a:effectLst/>
  </c:spPr>
  <c:txPr>
    <a:bodyPr/>
    <a:lstStyle/>
    <a:p>
      <a:pPr>
        <a:defRPr sz="1400">
          <a:solidFill>
            <a:schemeClr val="tx1"/>
          </a:solidFill>
          <a:latin typeface="Otterco" panose="00000500000000000000" pitchFamily="50" charset="0"/>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solidFill>
                <a:latin typeface="Otterco" panose="00000500000000000000" pitchFamily="50" charset="0"/>
                <a:ea typeface="+mn-ea"/>
                <a:cs typeface="+mn-cs"/>
              </a:defRPr>
            </a:pPr>
            <a:r>
              <a:rPr lang="es-EC" dirty="0"/>
              <a:t>Evolutivo de incidentes de violencia intrafamiliar DMQ jul - dic </a:t>
            </a:r>
            <a:r>
              <a:rPr lang="es-EC" dirty="0" smtClean="0"/>
              <a:t>2020</a:t>
            </a:r>
            <a:r>
              <a:rPr lang="es-EC" baseline="0" dirty="0" smtClean="0"/>
              <a:t> - 2021</a:t>
            </a:r>
            <a:endParaRPr lang="es-EC"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lineChart>
        <c:grouping val="standard"/>
        <c:varyColors val="0"/>
        <c:ser>
          <c:idx val="0"/>
          <c:order val="0"/>
          <c:tx>
            <c:strRef>
              <c:f>'violencia intrafamiliar'!$C$22</c:f>
              <c:strCache>
                <c:ptCount val="1"/>
                <c:pt idx="0">
                  <c:v>jul-dic 2020</c:v>
                </c:pt>
              </c:strCache>
            </c:strRef>
          </c:tx>
          <c:spPr>
            <a:ln w="19050" cap="rnd">
              <a:solidFill>
                <a:schemeClr val="accent1"/>
              </a:solidFill>
              <a:prstDash val="sysDot"/>
              <a:round/>
            </a:ln>
            <a:effectLst/>
          </c:spPr>
          <c:marker>
            <c:symbol val="circle"/>
            <c:size val="3"/>
            <c:spPr>
              <a:solidFill>
                <a:schemeClr val="accent1"/>
              </a:solidFill>
              <a:ln w="9525">
                <a:solidFill>
                  <a:schemeClr val="accent1"/>
                </a:solidFill>
              </a:ln>
              <a:effectLst/>
            </c:spPr>
          </c:marker>
          <c:dLbls>
            <c:dLbl>
              <c:idx val="1"/>
              <c:layout>
                <c:manualLayout>
                  <c:x val="-1.5969337927005462E-2"/>
                  <c:y val="9.252981770305090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2.2483159759274795E-2"/>
                  <c:y val="5.02980938971944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'violencia intrafamiliar'!$B$23:$B$28</c:f>
              <c:strCache>
                <c:ptCount val="6"/>
                <c:pt idx="0">
                  <c:v>Jul</c:v>
                </c:pt>
                <c:pt idx="1">
                  <c:v>Ago</c:v>
                </c:pt>
                <c:pt idx="2">
                  <c:v>Sep</c:v>
                </c:pt>
                <c:pt idx="3">
                  <c:v>Oct</c:v>
                </c:pt>
                <c:pt idx="4">
                  <c:v>Nov</c:v>
                </c:pt>
                <c:pt idx="5">
                  <c:v>Dic</c:v>
                </c:pt>
              </c:strCache>
            </c:strRef>
          </c:cat>
          <c:val>
            <c:numRef>
              <c:f>'violencia intrafamiliar'!$C$23:$C$28</c:f>
              <c:numCache>
                <c:formatCode>General</c:formatCode>
                <c:ptCount val="6"/>
                <c:pt idx="0">
                  <c:v>2312</c:v>
                </c:pt>
                <c:pt idx="1">
                  <c:v>2175</c:v>
                </c:pt>
                <c:pt idx="2">
                  <c:v>2347</c:v>
                </c:pt>
                <c:pt idx="3">
                  <c:v>2502</c:v>
                </c:pt>
                <c:pt idx="4">
                  <c:v>2239</c:v>
                </c:pt>
                <c:pt idx="5">
                  <c:v>2181</c:v>
                </c:pt>
              </c:numCache>
            </c:numRef>
          </c:val>
          <c:smooth val="1"/>
        </c:ser>
        <c:ser>
          <c:idx val="1"/>
          <c:order val="1"/>
          <c:tx>
            <c:strRef>
              <c:f>'violencia intrafamiliar'!$D$22</c:f>
              <c:strCache>
                <c:ptCount val="1"/>
                <c:pt idx="0">
                  <c:v>jul-dic 2021</c:v>
                </c:pt>
              </c:strCache>
            </c:strRef>
          </c:tx>
          <c:spPr>
            <a:ln w="19050" cap="rnd">
              <a:solidFill>
                <a:schemeClr val="accent2"/>
              </a:solidFill>
              <a:prstDash val="sysDot"/>
              <a:round/>
            </a:ln>
            <a:effectLst/>
          </c:spPr>
          <c:marker>
            <c:symbol val="circle"/>
            <c:size val="3"/>
            <c:spPr>
              <a:solidFill>
                <a:schemeClr val="accent2"/>
              </a:solidFill>
              <a:ln w="9525">
                <a:solidFill>
                  <a:schemeClr val="accent2"/>
                </a:solidFill>
              </a:ln>
              <a:effectLst/>
            </c:spPr>
          </c:marker>
          <c:dLbls>
            <c:dLbl>
              <c:idx val="1"/>
              <c:layout>
                <c:manualLayout>
                  <c:x val="-2.6033649992476107E-2"/>
                  <c:y val="-7.000600998442192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2.515310874433618E-2"/>
                  <c:y val="-4.4666975700908058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'violencia intrafamiliar'!$B$23:$B$28</c:f>
              <c:strCache>
                <c:ptCount val="6"/>
                <c:pt idx="0">
                  <c:v>Jul</c:v>
                </c:pt>
                <c:pt idx="1">
                  <c:v>Ago</c:v>
                </c:pt>
                <c:pt idx="2">
                  <c:v>Sep</c:v>
                </c:pt>
                <c:pt idx="3">
                  <c:v>Oct</c:v>
                </c:pt>
                <c:pt idx="4">
                  <c:v>Nov</c:v>
                </c:pt>
                <c:pt idx="5">
                  <c:v>Dic</c:v>
                </c:pt>
              </c:strCache>
            </c:strRef>
          </c:cat>
          <c:val>
            <c:numRef>
              <c:f>'violencia intrafamiliar'!$D$23:$D$28</c:f>
              <c:numCache>
                <c:formatCode>General</c:formatCode>
                <c:ptCount val="6"/>
                <c:pt idx="0">
                  <c:v>2054</c:v>
                </c:pt>
                <c:pt idx="1">
                  <c:v>2286</c:v>
                </c:pt>
                <c:pt idx="2">
                  <c:v>2153</c:v>
                </c:pt>
                <c:pt idx="3">
                  <c:v>1751</c:v>
                </c:pt>
                <c:pt idx="4">
                  <c:v>2131</c:v>
                </c:pt>
                <c:pt idx="5">
                  <c:v>2447</c:v>
                </c:pt>
              </c:numCache>
            </c:numRef>
          </c:val>
          <c:smooth val="1"/>
        </c:ser>
        <c:dLbls>
          <c:showLegendKey val="0"/>
          <c:showVal val="0"/>
          <c:showCatName val="0"/>
          <c:showSerName val="0"/>
          <c:showPercent val="0"/>
          <c:showBubbleSize val="0"/>
        </c:dLbls>
        <c:marker val="1"/>
        <c:smooth val="0"/>
        <c:axId val="329415536"/>
        <c:axId val="329405344"/>
      </c:lineChart>
      <c:catAx>
        <c:axId val="32941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crossAx val="329405344"/>
        <c:crosses val="autoZero"/>
        <c:auto val="1"/>
        <c:lblAlgn val="ctr"/>
        <c:lblOffset val="100"/>
        <c:noMultiLvlLbl val="0"/>
      </c:catAx>
      <c:valAx>
        <c:axId val="329405344"/>
        <c:scaling>
          <c:orientation val="minMax"/>
        </c:scaling>
        <c:delete val="1"/>
        <c:axPos val="l"/>
        <c:numFmt formatCode="General" sourceLinked="1"/>
        <c:majorTickMark val="none"/>
        <c:minorTickMark val="none"/>
        <c:tickLblPos val="nextTo"/>
        <c:crossAx val="329415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legend>
    <c:plotVisOnly val="1"/>
    <c:dispBlanksAs val="gap"/>
    <c:showDLblsOverMax val="0"/>
  </c:chart>
  <c:spPr>
    <a:noFill/>
    <a:ln>
      <a:solidFill>
        <a:sysClr val="window" lastClr="FFFFFF">
          <a:lumMod val="65000"/>
        </a:sysClr>
      </a:solidFill>
    </a:ln>
    <a:effectLst/>
  </c:spPr>
  <c:txPr>
    <a:bodyPr/>
    <a:lstStyle/>
    <a:p>
      <a:pPr>
        <a:defRPr sz="1400">
          <a:solidFill>
            <a:schemeClr val="tx1"/>
          </a:solidFill>
          <a:latin typeface="Otterco" panose="00000500000000000000" pitchFamily="50" charset="0"/>
        </a:defRPr>
      </a:pPr>
      <a:endParaRPr lang="es-EC"/>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r>
              <a:rPr lang="es-EC" sz="1400"/>
              <a:t>Incidentes de violencia intrafamiliar por día de ocurrencia DMQ jul - dic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barChart>
        <c:barDir val="col"/>
        <c:grouping val="clustered"/>
        <c:varyColors val="0"/>
        <c:ser>
          <c:idx val="0"/>
          <c:order val="0"/>
          <c:tx>
            <c:strRef>
              <c:f>'violencia intrafamiliar'!$C$44</c:f>
              <c:strCache>
                <c:ptCount val="1"/>
                <c:pt idx="0">
                  <c:v># de incidentes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Otterco" panose="00000500000000000000" pitchFamily="50"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'violencia intrafamiliar'!$B$45:$B$51</c:f>
              <c:strCache>
                <c:ptCount val="7"/>
                <c:pt idx="0">
                  <c:v>Lun</c:v>
                </c:pt>
                <c:pt idx="1">
                  <c:v>Mar</c:v>
                </c:pt>
                <c:pt idx="2">
                  <c:v>Mie</c:v>
                </c:pt>
                <c:pt idx="3">
                  <c:v>Jue</c:v>
                </c:pt>
                <c:pt idx="4">
                  <c:v>Vie</c:v>
                </c:pt>
                <c:pt idx="5">
                  <c:v>Sab</c:v>
                </c:pt>
                <c:pt idx="6">
                  <c:v>Dom</c:v>
                </c:pt>
              </c:strCache>
            </c:strRef>
          </c:cat>
          <c:val>
            <c:numRef>
              <c:f>'violencia intrafamiliar'!$C$45:$C$51</c:f>
              <c:numCache>
                <c:formatCode>General</c:formatCode>
                <c:ptCount val="7"/>
                <c:pt idx="0">
                  <c:v>1712</c:v>
                </c:pt>
                <c:pt idx="1">
                  <c:v>1366</c:v>
                </c:pt>
                <c:pt idx="2">
                  <c:v>1352</c:v>
                </c:pt>
                <c:pt idx="3">
                  <c:v>1364</c:v>
                </c:pt>
                <c:pt idx="4">
                  <c:v>1589</c:v>
                </c:pt>
                <c:pt idx="5">
                  <c:v>2470</c:v>
                </c:pt>
                <c:pt idx="6">
                  <c:v>2969</c:v>
                </c:pt>
              </c:numCache>
            </c:numRef>
          </c:val>
        </c:ser>
        <c:dLbls>
          <c:showLegendKey val="0"/>
          <c:showVal val="0"/>
          <c:showCatName val="0"/>
          <c:showSerName val="0"/>
          <c:showPercent val="0"/>
          <c:showBubbleSize val="0"/>
        </c:dLbls>
        <c:gapWidth val="219"/>
        <c:overlap val="-27"/>
        <c:axId val="329415928"/>
        <c:axId val="329410440"/>
      </c:barChart>
      <c:catAx>
        <c:axId val="329415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Otterco" panose="00000500000000000000" pitchFamily="50" charset="0"/>
                <a:ea typeface="+mn-ea"/>
                <a:cs typeface="+mn-cs"/>
              </a:defRPr>
            </a:pPr>
            <a:endParaRPr lang="es-EC"/>
          </a:p>
        </c:txPr>
        <c:crossAx val="329410440"/>
        <c:crosses val="autoZero"/>
        <c:auto val="1"/>
        <c:lblAlgn val="ctr"/>
        <c:lblOffset val="100"/>
        <c:noMultiLvlLbl val="0"/>
      </c:catAx>
      <c:valAx>
        <c:axId val="329410440"/>
        <c:scaling>
          <c:orientation val="minMax"/>
        </c:scaling>
        <c:delete val="1"/>
        <c:axPos val="l"/>
        <c:numFmt formatCode="General" sourceLinked="1"/>
        <c:majorTickMark val="none"/>
        <c:minorTickMark val="none"/>
        <c:tickLblPos val="nextTo"/>
        <c:crossAx val="329415928"/>
        <c:crosses val="autoZero"/>
        <c:crossBetween val="between"/>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sz="1400">
          <a:solidFill>
            <a:schemeClr val="tx1"/>
          </a:solidFill>
          <a:latin typeface="Otterco" panose="00000500000000000000" pitchFamily="50" charset="0"/>
        </a:defRPr>
      </a:pPr>
      <a:endParaRPr lang="es-EC"/>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r>
              <a:rPr lang="es-EC" dirty="0"/>
              <a:t>Incidentes de violencia intrafamiliar por rango de hora de ocurrencia DMQ jul - dic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radarChart>
        <c:radarStyle val="marker"/>
        <c:varyColors val="0"/>
        <c:ser>
          <c:idx val="0"/>
          <c:order val="0"/>
          <c:spPr>
            <a:ln w="19050" cap="sq">
              <a:solidFill>
                <a:srgbClr val="FF0000"/>
              </a:solidFill>
              <a:prstDash val="sysDot"/>
              <a:miter lim="800000"/>
            </a:ln>
            <a:effectLst/>
          </c:spPr>
          <c:marker>
            <c:symbol val="circle"/>
            <c:size val="3"/>
            <c:spPr>
              <a:solidFill>
                <a:srgbClr val="FF0000"/>
              </a:solidFill>
              <a:ln w="9525">
                <a:solidFill>
                  <a:srgbClr val="FF0000"/>
                </a:solidFill>
              </a:ln>
              <a:effectLst/>
            </c:spPr>
          </c:marker>
          <c:cat>
            <c:strRef>
              <c:f>'violencia intrafamiliar'!$B$60:$B$71</c:f>
              <c:strCache>
                <c:ptCount val="12"/>
                <c:pt idx="0">
                  <c:v>00:00 - 01:59</c:v>
                </c:pt>
                <c:pt idx="1">
                  <c:v>02:00 - 03:59</c:v>
                </c:pt>
                <c:pt idx="2">
                  <c:v>04:00 - 05:59</c:v>
                </c:pt>
                <c:pt idx="3">
                  <c:v>06:00 - 07:59</c:v>
                </c:pt>
                <c:pt idx="4">
                  <c:v>08:00 - 09:59</c:v>
                </c:pt>
                <c:pt idx="5">
                  <c:v>10:00 - 11:59</c:v>
                </c:pt>
                <c:pt idx="6">
                  <c:v>12:00 - 13:59</c:v>
                </c:pt>
                <c:pt idx="7">
                  <c:v>14:00 - 15:59</c:v>
                </c:pt>
                <c:pt idx="8">
                  <c:v>16:00 - 17:59</c:v>
                </c:pt>
                <c:pt idx="9">
                  <c:v>18:00 - 19:59</c:v>
                </c:pt>
                <c:pt idx="10">
                  <c:v>20:00 - 21:59</c:v>
                </c:pt>
                <c:pt idx="11">
                  <c:v>22:00 - 23:59</c:v>
                </c:pt>
              </c:strCache>
            </c:strRef>
          </c:cat>
          <c:val>
            <c:numRef>
              <c:f>'violencia intrafamiliar'!$C$60:$C$71</c:f>
              <c:numCache>
                <c:formatCode>General</c:formatCode>
                <c:ptCount val="12"/>
                <c:pt idx="0">
                  <c:v>1124</c:v>
                </c:pt>
                <c:pt idx="1">
                  <c:v>820</c:v>
                </c:pt>
                <c:pt idx="2">
                  <c:v>510</c:v>
                </c:pt>
                <c:pt idx="3">
                  <c:v>595</c:v>
                </c:pt>
                <c:pt idx="4">
                  <c:v>864</c:v>
                </c:pt>
                <c:pt idx="5">
                  <c:v>904</c:v>
                </c:pt>
                <c:pt idx="6">
                  <c:v>930</c:v>
                </c:pt>
                <c:pt idx="7">
                  <c:v>939</c:v>
                </c:pt>
                <c:pt idx="8">
                  <c:v>984</c:v>
                </c:pt>
                <c:pt idx="9">
                  <c:v>1498</c:v>
                </c:pt>
                <c:pt idx="10">
                  <c:v>1948</c:v>
                </c:pt>
                <c:pt idx="11">
                  <c:v>1706</c:v>
                </c:pt>
              </c:numCache>
            </c:numRef>
          </c:val>
        </c:ser>
        <c:dLbls>
          <c:showLegendKey val="0"/>
          <c:showVal val="0"/>
          <c:showCatName val="0"/>
          <c:showSerName val="0"/>
          <c:showPercent val="0"/>
          <c:showBubbleSize val="0"/>
        </c:dLbls>
        <c:axId val="329409656"/>
        <c:axId val="329409264"/>
      </c:radarChart>
      <c:catAx>
        <c:axId val="329409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Otterco" panose="00000500000000000000" pitchFamily="50" charset="0"/>
                <a:ea typeface="+mn-ea"/>
                <a:cs typeface="+mn-cs"/>
              </a:defRPr>
            </a:pPr>
            <a:endParaRPr lang="es-EC"/>
          </a:p>
        </c:txPr>
        <c:crossAx val="329409264"/>
        <c:crosses val="autoZero"/>
        <c:auto val="1"/>
        <c:lblAlgn val="ctr"/>
        <c:lblOffset val="100"/>
        <c:noMultiLvlLbl val="0"/>
      </c:catAx>
      <c:valAx>
        <c:axId val="32940926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29409656"/>
        <c:crosses val="autoZero"/>
        <c:crossBetween val="between"/>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solidFill>
            <a:schemeClr val="tx1"/>
          </a:solidFill>
          <a:latin typeface="Otterco" panose="00000500000000000000" pitchFamily="50" charset="0"/>
        </a:defRPr>
      </a:pPr>
      <a:endParaRPr lang="es-EC"/>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r>
              <a:rPr lang="es-EC" sz="1400"/>
              <a:t>Incidentes de amenazas antrópicas DMQ jul - dic 2020 - 2021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barChart>
        <c:barDir val="col"/>
        <c:grouping val="clustered"/>
        <c:varyColors val="0"/>
        <c:ser>
          <c:idx val="0"/>
          <c:order val="0"/>
          <c:tx>
            <c:strRef>
              <c:f>'Amenazas antrópicas'!$I$4</c:f>
              <c:strCache>
                <c:ptCount val="1"/>
                <c:pt idx="0">
                  <c:v>jul-dic 2020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Otterco" panose="00000500000000000000" pitchFamily="50"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'Amenazas antrópicas'!$H$5:$H$13</c:f>
              <c:strCache>
                <c:ptCount val="9"/>
                <c:pt idx="0">
                  <c:v>EUGENIO ESPEJO</c:v>
                </c:pt>
                <c:pt idx="1">
                  <c:v>LA DELICIA</c:v>
                </c:pt>
                <c:pt idx="2">
                  <c:v>ELOY ALFARO</c:v>
                </c:pt>
                <c:pt idx="3">
                  <c:v>LOS CHILLOS</c:v>
                </c:pt>
                <c:pt idx="4">
                  <c:v>TUMBACO</c:v>
                </c:pt>
                <c:pt idx="5">
                  <c:v>MANUELA SAENZ</c:v>
                </c:pt>
                <c:pt idx="6">
                  <c:v>QUITUMBE</c:v>
                </c:pt>
                <c:pt idx="7">
                  <c:v>CALDERON</c:v>
                </c:pt>
                <c:pt idx="8">
                  <c:v>ESPECIAL TURISTICA LA MARISCAL</c:v>
                </c:pt>
              </c:strCache>
            </c:strRef>
          </c:cat>
          <c:val>
            <c:numRef>
              <c:f>'Amenazas antrópicas'!$I$5:$I$13</c:f>
              <c:numCache>
                <c:formatCode>General</c:formatCode>
                <c:ptCount val="9"/>
                <c:pt idx="0">
                  <c:v>1877</c:v>
                </c:pt>
                <c:pt idx="1">
                  <c:v>1656</c:v>
                </c:pt>
                <c:pt idx="2">
                  <c:v>1603</c:v>
                </c:pt>
                <c:pt idx="3">
                  <c:v>1603</c:v>
                </c:pt>
                <c:pt idx="4">
                  <c:v>1472</c:v>
                </c:pt>
                <c:pt idx="5">
                  <c:v>1263</c:v>
                </c:pt>
                <c:pt idx="6">
                  <c:v>1193</c:v>
                </c:pt>
                <c:pt idx="7">
                  <c:v>790</c:v>
                </c:pt>
                <c:pt idx="8">
                  <c:v>106</c:v>
                </c:pt>
              </c:numCache>
            </c:numRef>
          </c:val>
        </c:ser>
        <c:ser>
          <c:idx val="1"/>
          <c:order val="1"/>
          <c:tx>
            <c:strRef>
              <c:f>'Amenazas antrópicas'!$J$4</c:f>
              <c:strCache>
                <c:ptCount val="1"/>
                <c:pt idx="0">
                  <c:v>jul-dic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Otterco" panose="00000500000000000000" pitchFamily="50"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'Amenazas antrópicas'!$H$5:$H$13</c:f>
              <c:strCache>
                <c:ptCount val="9"/>
                <c:pt idx="0">
                  <c:v>EUGENIO ESPEJO</c:v>
                </c:pt>
                <c:pt idx="1">
                  <c:v>LA DELICIA</c:v>
                </c:pt>
                <c:pt idx="2">
                  <c:v>ELOY ALFARO</c:v>
                </c:pt>
                <c:pt idx="3">
                  <c:v>LOS CHILLOS</c:v>
                </c:pt>
                <c:pt idx="4">
                  <c:v>TUMBACO</c:v>
                </c:pt>
                <c:pt idx="5">
                  <c:v>MANUELA SAENZ</c:v>
                </c:pt>
                <c:pt idx="6">
                  <c:v>QUITUMBE</c:v>
                </c:pt>
                <c:pt idx="7">
                  <c:v>CALDERON</c:v>
                </c:pt>
                <c:pt idx="8">
                  <c:v>ESPECIAL TURISTICA LA MARISCAL</c:v>
                </c:pt>
              </c:strCache>
            </c:strRef>
          </c:cat>
          <c:val>
            <c:numRef>
              <c:f>'Amenazas antrópicas'!$J$5:$J$13</c:f>
              <c:numCache>
                <c:formatCode>General</c:formatCode>
                <c:ptCount val="9"/>
                <c:pt idx="0">
                  <c:v>1692</c:v>
                </c:pt>
                <c:pt idx="1">
                  <c:v>1188</c:v>
                </c:pt>
                <c:pt idx="2">
                  <c:v>1553</c:v>
                </c:pt>
                <c:pt idx="3">
                  <c:v>1077</c:v>
                </c:pt>
                <c:pt idx="4">
                  <c:v>1080</c:v>
                </c:pt>
                <c:pt idx="5">
                  <c:v>1054</c:v>
                </c:pt>
                <c:pt idx="6">
                  <c:v>1022</c:v>
                </c:pt>
                <c:pt idx="7">
                  <c:v>638</c:v>
                </c:pt>
                <c:pt idx="8">
                  <c:v>132</c:v>
                </c:pt>
              </c:numCache>
            </c:numRef>
          </c:val>
        </c:ser>
        <c:dLbls>
          <c:showLegendKey val="0"/>
          <c:showVal val="0"/>
          <c:showCatName val="0"/>
          <c:showSerName val="0"/>
          <c:showPercent val="0"/>
          <c:showBubbleSize val="0"/>
        </c:dLbls>
        <c:gapWidth val="219"/>
        <c:overlap val="-27"/>
        <c:axId val="329406912"/>
        <c:axId val="329407304"/>
      </c:barChart>
      <c:catAx>
        <c:axId val="32940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Otterco" panose="00000500000000000000" pitchFamily="50" charset="0"/>
                <a:ea typeface="+mn-ea"/>
                <a:cs typeface="+mn-cs"/>
              </a:defRPr>
            </a:pPr>
            <a:endParaRPr lang="es-EC"/>
          </a:p>
        </c:txPr>
        <c:crossAx val="329407304"/>
        <c:crosses val="autoZero"/>
        <c:auto val="1"/>
        <c:lblAlgn val="ctr"/>
        <c:lblOffset val="100"/>
        <c:noMultiLvlLbl val="0"/>
      </c:catAx>
      <c:valAx>
        <c:axId val="329407304"/>
        <c:scaling>
          <c:orientation val="minMax"/>
        </c:scaling>
        <c:delete val="1"/>
        <c:axPos val="l"/>
        <c:numFmt formatCode="General" sourceLinked="1"/>
        <c:majorTickMark val="none"/>
        <c:minorTickMark val="none"/>
        <c:tickLblPos val="nextTo"/>
        <c:crossAx val="329406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Otterco" panose="00000500000000000000" pitchFamily="50" charset="0"/>
              <a:ea typeface="+mn-ea"/>
              <a:cs typeface="+mn-cs"/>
            </a:defRPr>
          </a:pPr>
          <a:endParaRPr lang="es-EC"/>
        </a:p>
      </c:txPr>
    </c:legend>
    <c:plotVisOnly val="1"/>
    <c:dispBlanksAs val="gap"/>
    <c:showDLblsOverMax val="0"/>
  </c:chart>
  <c:spPr>
    <a:noFill/>
    <a:ln>
      <a:solidFill>
        <a:sysClr val="window" lastClr="FFFFFF">
          <a:lumMod val="65000"/>
        </a:sysClr>
      </a:solidFill>
    </a:ln>
    <a:effectLst/>
  </c:spPr>
  <c:txPr>
    <a:bodyPr/>
    <a:lstStyle/>
    <a:p>
      <a:pPr>
        <a:defRPr sz="1100">
          <a:solidFill>
            <a:schemeClr val="tx1"/>
          </a:solidFill>
          <a:latin typeface="Otterco" panose="00000500000000000000" pitchFamily="50" charset="0"/>
        </a:defRPr>
      </a:pPr>
      <a:endParaRPr lang="es-EC"/>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Otterco" panose="00000500000000000000" pitchFamily="50" charset="0"/>
                <a:ea typeface="+mn-ea"/>
                <a:cs typeface="+mn-cs"/>
              </a:defRPr>
            </a:pPr>
            <a:r>
              <a:rPr lang="es-EC" sz="1600"/>
              <a:t>Evolutivo de amenazas antrópicas DMQ jul - dic 2020-2021</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lineChart>
        <c:grouping val="standard"/>
        <c:varyColors val="0"/>
        <c:ser>
          <c:idx val="0"/>
          <c:order val="0"/>
          <c:tx>
            <c:strRef>
              <c:f>'Amenazas antrópicas'!$C$22</c:f>
              <c:strCache>
                <c:ptCount val="1"/>
                <c:pt idx="0">
                  <c:v>jul-dic 2020</c:v>
                </c:pt>
              </c:strCache>
            </c:strRef>
          </c:tx>
          <c:spPr>
            <a:ln w="19050" cap="rnd">
              <a:solidFill>
                <a:schemeClr val="accent1"/>
              </a:solidFill>
              <a:prstDash val="sysDot"/>
              <a:round/>
            </a:ln>
            <a:effectLst/>
          </c:spPr>
          <c:marker>
            <c:symbol val="circle"/>
            <c:size val="3"/>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'Amenazas antrópicas'!$B$23:$B$28</c:f>
              <c:strCache>
                <c:ptCount val="6"/>
                <c:pt idx="0">
                  <c:v>Jul</c:v>
                </c:pt>
                <c:pt idx="1">
                  <c:v>Ago</c:v>
                </c:pt>
                <c:pt idx="2">
                  <c:v>Sep</c:v>
                </c:pt>
                <c:pt idx="3">
                  <c:v>Oct</c:v>
                </c:pt>
                <c:pt idx="4">
                  <c:v>Nov</c:v>
                </c:pt>
                <c:pt idx="5">
                  <c:v>Dic</c:v>
                </c:pt>
              </c:strCache>
            </c:strRef>
          </c:cat>
          <c:val>
            <c:numRef>
              <c:f>'Amenazas antrópicas'!$C$23:$C$28</c:f>
              <c:numCache>
                <c:formatCode>General</c:formatCode>
                <c:ptCount val="6"/>
                <c:pt idx="0">
                  <c:v>1765</c:v>
                </c:pt>
                <c:pt idx="1">
                  <c:v>2500</c:v>
                </c:pt>
                <c:pt idx="2">
                  <c:v>1969</c:v>
                </c:pt>
                <c:pt idx="3">
                  <c:v>1908</c:v>
                </c:pt>
                <c:pt idx="4">
                  <c:v>1773</c:v>
                </c:pt>
                <c:pt idx="5">
                  <c:v>1648</c:v>
                </c:pt>
              </c:numCache>
            </c:numRef>
          </c:val>
          <c:smooth val="1"/>
        </c:ser>
        <c:ser>
          <c:idx val="1"/>
          <c:order val="1"/>
          <c:tx>
            <c:strRef>
              <c:f>'Amenazas antrópicas'!$D$22</c:f>
              <c:strCache>
                <c:ptCount val="1"/>
                <c:pt idx="0">
                  <c:v>jul-dic 2021</c:v>
                </c:pt>
              </c:strCache>
            </c:strRef>
          </c:tx>
          <c:spPr>
            <a:ln w="19050" cap="rnd">
              <a:solidFill>
                <a:schemeClr val="accent2"/>
              </a:solidFill>
              <a:prstDash val="sysDot"/>
              <a:round/>
            </a:ln>
            <a:effectLst/>
          </c:spPr>
          <c:marker>
            <c:symbol val="circle"/>
            <c:size val="3"/>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'Amenazas antrópicas'!$B$23:$B$28</c:f>
              <c:strCache>
                <c:ptCount val="6"/>
                <c:pt idx="0">
                  <c:v>Jul</c:v>
                </c:pt>
                <c:pt idx="1">
                  <c:v>Ago</c:v>
                </c:pt>
                <c:pt idx="2">
                  <c:v>Sep</c:v>
                </c:pt>
                <c:pt idx="3">
                  <c:v>Oct</c:v>
                </c:pt>
                <c:pt idx="4">
                  <c:v>Nov</c:v>
                </c:pt>
                <c:pt idx="5">
                  <c:v>Dic</c:v>
                </c:pt>
              </c:strCache>
            </c:strRef>
          </c:cat>
          <c:val>
            <c:numRef>
              <c:f>'Amenazas antrópicas'!$D$23:$D$28</c:f>
              <c:numCache>
                <c:formatCode>General</c:formatCode>
                <c:ptCount val="6"/>
                <c:pt idx="0">
                  <c:v>1819</c:v>
                </c:pt>
                <c:pt idx="1">
                  <c:v>1982</c:v>
                </c:pt>
                <c:pt idx="2">
                  <c:v>1822</c:v>
                </c:pt>
                <c:pt idx="3">
                  <c:v>1130</c:v>
                </c:pt>
                <c:pt idx="4">
                  <c:v>1325</c:v>
                </c:pt>
                <c:pt idx="5">
                  <c:v>1358</c:v>
                </c:pt>
              </c:numCache>
            </c:numRef>
          </c:val>
          <c:smooth val="1"/>
        </c:ser>
        <c:dLbls>
          <c:showLegendKey val="0"/>
          <c:showVal val="0"/>
          <c:showCatName val="0"/>
          <c:showSerName val="0"/>
          <c:showPercent val="0"/>
          <c:showBubbleSize val="0"/>
        </c:dLbls>
        <c:marker val="1"/>
        <c:smooth val="0"/>
        <c:axId val="329410048"/>
        <c:axId val="329408088"/>
      </c:lineChart>
      <c:catAx>
        <c:axId val="32941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crossAx val="329408088"/>
        <c:crosses val="autoZero"/>
        <c:auto val="1"/>
        <c:lblAlgn val="ctr"/>
        <c:lblOffset val="100"/>
        <c:noMultiLvlLbl val="0"/>
      </c:catAx>
      <c:valAx>
        <c:axId val="329408088"/>
        <c:scaling>
          <c:orientation val="minMax"/>
        </c:scaling>
        <c:delete val="1"/>
        <c:axPos val="l"/>
        <c:numFmt formatCode="General" sourceLinked="1"/>
        <c:majorTickMark val="none"/>
        <c:minorTickMark val="none"/>
        <c:tickLblPos val="nextTo"/>
        <c:crossAx val="329410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Otterco" panose="00000500000000000000" pitchFamily="50" charset="0"/>
              <a:ea typeface="+mn-ea"/>
              <a:cs typeface="+mn-cs"/>
            </a:defRPr>
          </a:pPr>
          <a:endParaRPr lang="es-EC"/>
        </a:p>
      </c:txPr>
    </c:legend>
    <c:plotVisOnly val="1"/>
    <c:dispBlanksAs val="gap"/>
    <c:showDLblsOverMax val="0"/>
  </c:chart>
  <c:spPr>
    <a:noFill/>
    <a:ln>
      <a:solidFill>
        <a:sysClr val="window" lastClr="FFFFFF">
          <a:lumMod val="65000"/>
        </a:sysClr>
      </a:solidFill>
    </a:ln>
    <a:effectLst/>
  </c:spPr>
  <c:txPr>
    <a:bodyPr/>
    <a:lstStyle/>
    <a:p>
      <a:pPr>
        <a:defRPr sz="1200">
          <a:solidFill>
            <a:schemeClr val="tx1"/>
          </a:solidFill>
          <a:latin typeface="Otterco" panose="00000500000000000000" pitchFamily="50" charset="0"/>
        </a:defRPr>
      </a:pPr>
      <a:endParaRPr lang="es-EC"/>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r>
              <a:rPr lang="es-EC"/>
              <a:t>Incidentes de amenazas antrópicas por día de ocurrencia DMQ jul - dic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barChart>
        <c:barDir val="col"/>
        <c:grouping val="clustered"/>
        <c:varyColors val="0"/>
        <c:ser>
          <c:idx val="0"/>
          <c:order val="0"/>
          <c:tx>
            <c:strRef>
              <c:f>'Amenazas antrópicas'!$C$47</c:f>
              <c:strCache>
                <c:ptCount val="1"/>
                <c:pt idx="0">
                  <c:v># de incidentes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Otterco" panose="00000500000000000000" pitchFamily="50"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'Amenazas antrópicas'!$B$48:$B$54</c:f>
              <c:strCache>
                <c:ptCount val="7"/>
                <c:pt idx="0">
                  <c:v>Lun</c:v>
                </c:pt>
                <c:pt idx="1">
                  <c:v>Mar</c:v>
                </c:pt>
                <c:pt idx="2">
                  <c:v>Mie</c:v>
                </c:pt>
                <c:pt idx="3">
                  <c:v>Jue</c:v>
                </c:pt>
                <c:pt idx="4">
                  <c:v>Vie</c:v>
                </c:pt>
                <c:pt idx="5">
                  <c:v>Sab</c:v>
                </c:pt>
                <c:pt idx="6">
                  <c:v>Dom</c:v>
                </c:pt>
              </c:strCache>
            </c:strRef>
          </c:cat>
          <c:val>
            <c:numRef>
              <c:f>'Amenazas antrópicas'!$C$48:$C$54</c:f>
              <c:numCache>
                <c:formatCode>General</c:formatCode>
                <c:ptCount val="7"/>
                <c:pt idx="0">
                  <c:v>1466</c:v>
                </c:pt>
                <c:pt idx="1">
                  <c:v>1286</c:v>
                </c:pt>
                <c:pt idx="2">
                  <c:v>1286</c:v>
                </c:pt>
                <c:pt idx="3">
                  <c:v>1375</c:v>
                </c:pt>
                <c:pt idx="4">
                  <c:v>1384</c:v>
                </c:pt>
                <c:pt idx="5">
                  <c:v>1250</c:v>
                </c:pt>
                <c:pt idx="6">
                  <c:v>1389</c:v>
                </c:pt>
              </c:numCache>
            </c:numRef>
          </c:val>
        </c:ser>
        <c:dLbls>
          <c:showLegendKey val="0"/>
          <c:showVal val="0"/>
          <c:showCatName val="0"/>
          <c:showSerName val="0"/>
          <c:showPercent val="0"/>
          <c:showBubbleSize val="0"/>
        </c:dLbls>
        <c:gapWidth val="219"/>
        <c:overlap val="-27"/>
        <c:axId val="329408480"/>
        <c:axId val="329408872"/>
      </c:barChart>
      <c:catAx>
        <c:axId val="32940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Otterco" panose="00000500000000000000" pitchFamily="50" charset="0"/>
                <a:ea typeface="+mn-ea"/>
                <a:cs typeface="+mn-cs"/>
              </a:defRPr>
            </a:pPr>
            <a:endParaRPr lang="es-EC"/>
          </a:p>
        </c:txPr>
        <c:crossAx val="329408872"/>
        <c:crosses val="autoZero"/>
        <c:auto val="1"/>
        <c:lblAlgn val="ctr"/>
        <c:lblOffset val="100"/>
        <c:noMultiLvlLbl val="0"/>
      </c:catAx>
      <c:valAx>
        <c:axId val="329408872"/>
        <c:scaling>
          <c:orientation val="minMax"/>
        </c:scaling>
        <c:delete val="1"/>
        <c:axPos val="l"/>
        <c:numFmt formatCode="General" sourceLinked="1"/>
        <c:majorTickMark val="none"/>
        <c:minorTickMark val="none"/>
        <c:tickLblPos val="nextTo"/>
        <c:crossAx val="329408480"/>
        <c:crosses val="autoZero"/>
        <c:crossBetween val="between"/>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solidFill>
            <a:schemeClr val="tx1"/>
          </a:solidFill>
          <a:latin typeface="Otterco" panose="00000500000000000000" pitchFamily="50" charset="0"/>
        </a:defRPr>
      </a:pPr>
      <a:endParaRPr lang="es-EC"/>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r>
              <a:rPr lang="es-EC"/>
              <a:t>Incidentes de amenazas antrópicas por rango de hora de ocurrencia DMQ jul - dic 2021</a:t>
            </a:r>
          </a:p>
        </c:rich>
      </c:tx>
      <c:layout>
        <c:manualLayout>
          <c:xMode val="edge"/>
          <c:yMode val="edge"/>
          <c:x val="0.112386280606404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radarChart>
        <c:radarStyle val="marker"/>
        <c:varyColors val="0"/>
        <c:ser>
          <c:idx val="0"/>
          <c:order val="0"/>
          <c:tx>
            <c:strRef>
              <c:f>'Amenazas antrópicas'!$C$68</c:f>
              <c:strCache>
                <c:ptCount val="1"/>
                <c:pt idx="0">
                  <c:v>Incidentes</c:v>
                </c:pt>
              </c:strCache>
            </c:strRef>
          </c:tx>
          <c:spPr>
            <a:ln w="19050" cap="sq">
              <a:solidFill>
                <a:srgbClr val="FF0000"/>
              </a:solidFill>
              <a:prstDash val="sysDot"/>
              <a:miter lim="800000"/>
            </a:ln>
            <a:effectLst/>
          </c:spPr>
          <c:marker>
            <c:symbol val="circle"/>
            <c:size val="3"/>
            <c:spPr>
              <a:solidFill>
                <a:srgbClr val="FF0000"/>
              </a:solidFill>
              <a:ln w="9525">
                <a:solidFill>
                  <a:srgbClr val="FF0000"/>
                </a:solidFill>
              </a:ln>
              <a:effectLst/>
            </c:spPr>
          </c:marker>
          <c:cat>
            <c:strRef>
              <c:f>'Amenazas antrópicas'!$B$69:$B$80</c:f>
              <c:strCache>
                <c:ptCount val="12"/>
                <c:pt idx="0">
                  <c:v>00:00 - 01:59</c:v>
                </c:pt>
                <c:pt idx="1">
                  <c:v>02:00 - 03:59</c:v>
                </c:pt>
                <c:pt idx="2">
                  <c:v>04:00 - 05:59</c:v>
                </c:pt>
                <c:pt idx="3">
                  <c:v>06:00 - 07:59</c:v>
                </c:pt>
                <c:pt idx="4">
                  <c:v>08:00 - 09:59</c:v>
                </c:pt>
                <c:pt idx="5">
                  <c:v>10:00 - 11:59</c:v>
                </c:pt>
                <c:pt idx="6">
                  <c:v>12:00 - 13:59</c:v>
                </c:pt>
                <c:pt idx="7">
                  <c:v>14:00 - 15:59</c:v>
                </c:pt>
                <c:pt idx="8">
                  <c:v>16:00 - 17:59</c:v>
                </c:pt>
                <c:pt idx="9">
                  <c:v>18:00 - 19:59</c:v>
                </c:pt>
                <c:pt idx="10">
                  <c:v>20:00 - 21:59</c:v>
                </c:pt>
                <c:pt idx="11">
                  <c:v>22:00 - 23:59</c:v>
                </c:pt>
              </c:strCache>
            </c:strRef>
          </c:cat>
          <c:val>
            <c:numRef>
              <c:f>'Amenazas antrópicas'!$C$69:$C$80</c:f>
              <c:numCache>
                <c:formatCode>General</c:formatCode>
                <c:ptCount val="12"/>
                <c:pt idx="0">
                  <c:v>241</c:v>
                </c:pt>
                <c:pt idx="1">
                  <c:v>129</c:v>
                </c:pt>
                <c:pt idx="2">
                  <c:v>128</c:v>
                </c:pt>
                <c:pt idx="3">
                  <c:v>517</c:v>
                </c:pt>
                <c:pt idx="4">
                  <c:v>1214</c:v>
                </c:pt>
                <c:pt idx="5">
                  <c:v>1493</c:v>
                </c:pt>
                <c:pt idx="6">
                  <c:v>1336</c:v>
                </c:pt>
                <c:pt idx="7">
                  <c:v>1229</c:v>
                </c:pt>
                <c:pt idx="8">
                  <c:v>1086</c:v>
                </c:pt>
                <c:pt idx="9">
                  <c:v>984</c:v>
                </c:pt>
                <c:pt idx="10">
                  <c:v>636</c:v>
                </c:pt>
                <c:pt idx="11">
                  <c:v>443</c:v>
                </c:pt>
              </c:numCache>
            </c:numRef>
          </c:val>
        </c:ser>
        <c:dLbls>
          <c:showLegendKey val="0"/>
          <c:showVal val="0"/>
          <c:showCatName val="0"/>
          <c:showSerName val="0"/>
          <c:showPercent val="0"/>
          <c:showBubbleSize val="0"/>
        </c:dLbls>
        <c:axId val="329413184"/>
        <c:axId val="329413576"/>
      </c:radarChart>
      <c:catAx>
        <c:axId val="32941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Otterco" panose="00000500000000000000" pitchFamily="50" charset="0"/>
                <a:ea typeface="+mn-ea"/>
                <a:cs typeface="+mn-cs"/>
              </a:defRPr>
            </a:pPr>
            <a:endParaRPr lang="es-EC"/>
          </a:p>
        </c:txPr>
        <c:crossAx val="329413576"/>
        <c:crosses val="autoZero"/>
        <c:auto val="1"/>
        <c:lblAlgn val="ctr"/>
        <c:lblOffset val="100"/>
        <c:noMultiLvlLbl val="0"/>
      </c:catAx>
      <c:valAx>
        <c:axId val="329413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29413184"/>
        <c:crosses val="autoZero"/>
        <c:crossBetween val="between"/>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solidFill>
            <a:schemeClr val="tx1"/>
          </a:solidFill>
          <a:latin typeface="Otterco" panose="00000500000000000000" pitchFamily="50" charset="0"/>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r>
              <a:rPr lang="es-EC" sz="1400"/>
              <a:t>Incidentes de seguridad y convivencia ciudadana DMQ jul - dic 2020 - 2021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barChart>
        <c:barDir val="col"/>
        <c:grouping val="clustered"/>
        <c:varyColors val="0"/>
        <c:ser>
          <c:idx val="0"/>
          <c:order val="0"/>
          <c:tx>
            <c:strRef>
              <c:f>totales!$C$34</c:f>
              <c:strCache>
                <c:ptCount val="1"/>
                <c:pt idx="0">
                  <c:v>jul-dic 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Otterco" panose="00000500000000000000" pitchFamily="50"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totales!$B$35:$B$43</c:f>
              <c:strCache>
                <c:ptCount val="9"/>
                <c:pt idx="0">
                  <c:v>ELOY ALFARO</c:v>
                </c:pt>
                <c:pt idx="1">
                  <c:v>EUGENIO ESPEJO</c:v>
                </c:pt>
                <c:pt idx="2">
                  <c:v>QUITUMBE</c:v>
                </c:pt>
                <c:pt idx="3">
                  <c:v>MANUELA SAENZ</c:v>
                </c:pt>
                <c:pt idx="4">
                  <c:v>LA DELICIA</c:v>
                </c:pt>
                <c:pt idx="5">
                  <c:v>LOS CHILLOS</c:v>
                </c:pt>
                <c:pt idx="6">
                  <c:v>CALDERON</c:v>
                </c:pt>
                <c:pt idx="7">
                  <c:v>TUMBACO</c:v>
                </c:pt>
                <c:pt idx="8">
                  <c:v>ESPECIAL TURISTICA LA MARISCAL</c:v>
                </c:pt>
              </c:strCache>
            </c:strRef>
          </c:cat>
          <c:val>
            <c:numRef>
              <c:f>totales!$C$35:$C$43</c:f>
              <c:numCache>
                <c:formatCode>General</c:formatCode>
                <c:ptCount val="9"/>
                <c:pt idx="0">
                  <c:v>30722</c:v>
                </c:pt>
                <c:pt idx="1">
                  <c:v>21503</c:v>
                </c:pt>
                <c:pt idx="2">
                  <c:v>18844</c:v>
                </c:pt>
                <c:pt idx="3">
                  <c:v>18289</c:v>
                </c:pt>
                <c:pt idx="4">
                  <c:v>17570</c:v>
                </c:pt>
                <c:pt idx="5">
                  <c:v>8326</c:v>
                </c:pt>
                <c:pt idx="6">
                  <c:v>9413</c:v>
                </c:pt>
                <c:pt idx="7">
                  <c:v>7165</c:v>
                </c:pt>
                <c:pt idx="8">
                  <c:v>1987</c:v>
                </c:pt>
              </c:numCache>
            </c:numRef>
          </c:val>
        </c:ser>
        <c:ser>
          <c:idx val="1"/>
          <c:order val="1"/>
          <c:tx>
            <c:strRef>
              <c:f>totales!$D$34</c:f>
              <c:strCache>
                <c:ptCount val="1"/>
                <c:pt idx="0">
                  <c:v>jul-dic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Otterco" panose="00000500000000000000" pitchFamily="50"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totales!$B$35:$B$43</c:f>
              <c:strCache>
                <c:ptCount val="9"/>
                <c:pt idx="0">
                  <c:v>ELOY ALFARO</c:v>
                </c:pt>
                <c:pt idx="1">
                  <c:v>EUGENIO ESPEJO</c:v>
                </c:pt>
                <c:pt idx="2">
                  <c:v>QUITUMBE</c:v>
                </c:pt>
                <c:pt idx="3">
                  <c:v>MANUELA SAENZ</c:v>
                </c:pt>
                <c:pt idx="4">
                  <c:v>LA DELICIA</c:v>
                </c:pt>
                <c:pt idx="5">
                  <c:v>LOS CHILLOS</c:v>
                </c:pt>
                <c:pt idx="6">
                  <c:v>CALDERON</c:v>
                </c:pt>
                <c:pt idx="7">
                  <c:v>TUMBACO</c:v>
                </c:pt>
                <c:pt idx="8">
                  <c:v>ESPECIAL TURISTICA LA MARISCAL</c:v>
                </c:pt>
              </c:strCache>
            </c:strRef>
          </c:cat>
          <c:val>
            <c:numRef>
              <c:f>totales!$D$35:$D$43</c:f>
              <c:numCache>
                <c:formatCode>General</c:formatCode>
                <c:ptCount val="9"/>
                <c:pt idx="0">
                  <c:v>29256</c:v>
                </c:pt>
                <c:pt idx="1">
                  <c:v>19734</c:v>
                </c:pt>
                <c:pt idx="2">
                  <c:v>16353</c:v>
                </c:pt>
                <c:pt idx="3">
                  <c:v>16455</c:v>
                </c:pt>
                <c:pt idx="4">
                  <c:v>16181</c:v>
                </c:pt>
                <c:pt idx="5">
                  <c:v>6742</c:v>
                </c:pt>
                <c:pt idx="6">
                  <c:v>8096</c:v>
                </c:pt>
                <c:pt idx="7">
                  <c:v>8718</c:v>
                </c:pt>
                <c:pt idx="8">
                  <c:v>2201</c:v>
                </c:pt>
              </c:numCache>
            </c:numRef>
          </c:val>
        </c:ser>
        <c:dLbls>
          <c:showLegendKey val="0"/>
          <c:showVal val="0"/>
          <c:showCatName val="0"/>
          <c:showSerName val="0"/>
          <c:showPercent val="0"/>
          <c:showBubbleSize val="0"/>
        </c:dLbls>
        <c:gapWidth val="219"/>
        <c:overlap val="-27"/>
        <c:axId val="267201800"/>
        <c:axId val="267206112"/>
      </c:barChart>
      <c:catAx>
        <c:axId val="267201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Otterco" panose="00000500000000000000" pitchFamily="50" charset="0"/>
                <a:ea typeface="+mn-ea"/>
                <a:cs typeface="+mn-cs"/>
              </a:defRPr>
            </a:pPr>
            <a:endParaRPr lang="es-EC"/>
          </a:p>
        </c:txPr>
        <c:crossAx val="267206112"/>
        <c:crosses val="autoZero"/>
        <c:auto val="1"/>
        <c:lblAlgn val="ctr"/>
        <c:lblOffset val="100"/>
        <c:noMultiLvlLbl val="0"/>
      </c:catAx>
      <c:valAx>
        <c:axId val="267206112"/>
        <c:scaling>
          <c:orientation val="minMax"/>
        </c:scaling>
        <c:delete val="1"/>
        <c:axPos val="l"/>
        <c:numFmt formatCode="General" sourceLinked="1"/>
        <c:majorTickMark val="none"/>
        <c:minorTickMark val="none"/>
        <c:tickLblPos val="nextTo"/>
        <c:crossAx val="267201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Otterco" panose="00000500000000000000" pitchFamily="50" charset="0"/>
              <a:ea typeface="+mn-ea"/>
              <a:cs typeface="+mn-cs"/>
            </a:defRPr>
          </a:pPr>
          <a:endParaRPr lang="es-EC"/>
        </a:p>
      </c:txPr>
    </c:legend>
    <c:plotVisOnly val="1"/>
    <c:dispBlanksAs val="gap"/>
    <c:showDLblsOverMax val="0"/>
  </c:chart>
  <c:spPr>
    <a:noFill/>
    <a:ln>
      <a:solidFill>
        <a:schemeClr val="bg1">
          <a:lumMod val="65000"/>
        </a:schemeClr>
      </a:solidFill>
    </a:ln>
    <a:effectLst/>
  </c:spPr>
  <c:txPr>
    <a:bodyPr/>
    <a:lstStyle/>
    <a:p>
      <a:pPr>
        <a:defRPr sz="1400">
          <a:solidFill>
            <a:schemeClr val="tx1"/>
          </a:solidFill>
          <a:latin typeface="Otterco" panose="00000500000000000000" pitchFamily="50" charset="0"/>
        </a:defRPr>
      </a:pPr>
      <a:endParaRPr lang="es-EC"/>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Otterco" panose="00000500000000000000" pitchFamily="50" charset="0"/>
                <a:ea typeface="+mn-ea"/>
                <a:cs typeface="+mn-cs"/>
              </a:defRPr>
            </a:pPr>
            <a:r>
              <a:rPr lang="es-EC"/>
              <a:t>Incidentes de amenazas naturales DMQ jul - dic 2020 - 2021</a:t>
            </a:r>
          </a:p>
        </c:rich>
      </c:tx>
      <c:layout>
        <c:manualLayout>
          <c:xMode val="edge"/>
          <c:yMode val="edge"/>
          <c:x val="0.28047989666827494"/>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barChart>
        <c:barDir val="col"/>
        <c:grouping val="clustered"/>
        <c:varyColors val="0"/>
        <c:ser>
          <c:idx val="0"/>
          <c:order val="0"/>
          <c:tx>
            <c:strRef>
              <c:f>'Amenazas naturales'!$I$4</c:f>
              <c:strCache>
                <c:ptCount val="1"/>
                <c:pt idx="0">
                  <c:v>jul-dic 2020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Otterco" panose="00000500000000000000" pitchFamily="50"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'Amenazas naturales'!$H$5:$H$13</c:f>
              <c:strCache>
                <c:ptCount val="9"/>
                <c:pt idx="0">
                  <c:v>ELOY ALFARO</c:v>
                </c:pt>
                <c:pt idx="1">
                  <c:v>TUMBACO</c:v>
                </c:pt>
                <c:pt idx="2">
                  <c:v>EUGENIO ESPEJO</c:v>
                </c:pt>
                <c:pt idx="3">
                  <c:v>MANUELA SAENZ</c:v>
                </c:pt>
                <c:pt idx="4">
                  <c:v>LA DELICIA</c:v>
                </c:pt>
                <c:pt idx="5">
                  <c:v>QUITUMBE</c:v>
                </c:pt>
                <c:pt idx="6">
                  <c:v>CALDERON</c:v>
                </c:pt>
                <c:pt idx="7">
                  <c:v>LOS CHILLOS</c:v>
                </c:pt>
                <c:pt idx="8">
                  <c:v>ESPECIAL TURISTICA LA MARISCAL</c:v>
                </c:pt>
              </c:strCache>
            </c:strRef>
          </c:cat>
          <c:val>
            <c:numRef>
              <c:f>'Amenazas naturales'!$I$5:$I$13</c:f>
              <c:numCache>
                <c:formatCode>General</c:formatCode>
                <c:ptCount val="9"/>
                <c:pt idx="0">
                  <c:v>105</c:v>
                </c:pt>
                <c:pt idx="1">
                  <c:v>81</c:v>
                </c:pt>
                <c:pt idx="2">
                  <c:v>77</c:v>
                </c:pt>
                <c:pt idx="3">
                  <c:v>72</c:v>
                </c:pt>
                <c:pt idx="4">
                  <c:v>60</c:v>
                </c:pt>
                <c:pt idx="5">
                  <c:v>51</c:v>
                </c:pt>
                <c:pt idx="6">
                  <c:v>48</c:v>
                </c:pt>
                <c:pt idx="7">
                  <c:v>42</c:v>
                </c:pt>
                <c:pt idx="8">
                  <c:v>4</c:v>
                </c:pt>
              </c:numCache>
            </c:numRef>
          </c:val>
        </c:ser>
        <c:ser>
          <c:idx val="1"/>
          <c:order val="1"/>
          <c:tx>
            <c:strRef>
              <c:f>'Amenazas naturales'!$J$4</c:f>
              <c:strCache>
                <c:ptCount val="1"/>
                <c:pt idx="0">
                  <c:v>jul-dic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Otterco" panose="00000500000000000000" pitchFamily="50"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'Amenazas naturales'!$H$5:$H$13</c:f>
              <c:strCache>
                <c:ptCount val="9"/>
                <c:pt idx="0">
                  <c:v>ELOY ALFARO</c:v>
                </c:pt>
                <c:pt idx="1">
                  <c:v>TUMBACO</c:v>
                </c:pt>
                <c:pt idx="2">
                  <c:v>EUGENIO ESPEJO</c:v>
                </c:pt>
                <c:pt idx="3">
                  <c:v>MANUELA SAENZ</c:v>
                </c:pt>
                <c:pt idx="4">
                  <c:v>LA DELICIA</c:v>
                </c:pt>
                <c:pt idx="5">
                  <c:v>QUITUMBE</c:v>
                </c:pt>
                <c:pt idx="6">
                  <c:v>CALDERON</c:v>
                </c:pt>
                <c:pt idx="7">
                  <c:v>LOS CHILLOS</c:v>
                </c:pt>
                <c:pt idx="8">
                  <c:v>ESPECIAL TURISTICA LA MARISCAL</c:v>
                </c:pt>
              </c:strCache>
            </c:strRef>
          </c:cat>
          <c:val>
            <c:numRef>
              <c:f>'Amenazas naturales'!$J$5:$J$13</c:f>
              <c:numCache>
                <c:formatCode>General</c:formatCode>
                <c:ptCount val="9"/>
                <c:pt idx="0">
                  <c:v>94</c:v>
                </c:pt>
                <c:pt idx="1">
                  <c:v>97</c:v>
                </c:pt>
                <c:pt idx="2">
                  <c:v>193</c:v>
                </c:pt>
                <c:pt idx="3">
                  <c:v>93</c:v>
                </c:pt>
                <c:pt idx="4">
                  <c:v>81</c:v>
                </c:pt>
                <c:pt idx="5">
                  <c:v>77</c:v>
                </c:pt>
                <c:pt idx="6">
                  <c:v>62</c:v>
                </c:pt>
                <c:pt idx="7">
                  <c:v>97</c:v>
                </c:pt>
                <c:pt idx="8">
                  <c:v>23</c:v>
                </c:pt>
              </c:numCache>
            </c:numRef>
          </c:val>
        </c:ser>
        <c:dLbls>
          <c:showLegendKey val="0"/>
          <c:showVal val="0"/>
          <c:showCatName val="0"/>
          <c:showSerName val="0"/>
          <c:showPercent val="0"/>
          <c:showBubbleSize val="0"/>
        </c:dLbls>
        <c:gapWidth val="219"/>
        <c:overlap val="-27"/>
        <c:axId val="332671688"/>
        <c:axId val="332672864"/>
      </c:barChart>
      <c:catAx>
        <c:axId val="332671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Otterco" panose="00000500000000000000" pitchFamily="50" charset="0"/>
                <a:ea typeface="+mn-ea"/>
                <a:cs typeface="+mn-cs"/>
              </a:defRPr>
            </a:pPr>
            <a:endParaRPr lang="es-EC"/>
          </a:p>
        </c:txPr>
        <c:crossAx val="332672864"/>
        <c:crosses val="autoZero"/>
        <c:auto val="1"/>
        <c:lblAlgn val="ctr"/>
        <c:lblOffset val="100"/>
        <c:noMultiLvlLbl val="0"/>
      </c:catAx>
      <c:valAx>
        <c:axId val="332672864"/>
        <c:scaling>
          <c:orientation val="minMax"/>
        </c:scaling>
        <c:delete val="1"/>
        <c:axPos val="l"/>
        <c:numFmt formatCode="General" sourceLinked="1"/>
        <c:majorTickMark val="none"/>
        <c:minorTickMark val="none"/>
        <c:tickLblPos val="nextTo"/>
        <c:crossAx val="332671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Otterco" panose="00000500000000000000" pitchFamily="50" charset="0"/>
              <a:ea typeface="+mn-ea"/>
              <a:cs typeface="+mn-cs"/>
            </a:defRPr>
          </a:pPr>
          <a:endParaRPr lang="es-EC"/>
        </a:p>
      </c:txPr>
    </c:legend>
    <c:plotVisOnly val="1"/>
    <c:dispBlanksAs val="gap"/>
    <c:showDLblsOverMax val="0"/>
  </c:chart>
  <c:spPr>
    <a:noFill/>
    <a:ln>
      <a:solidFill>
        <a:schemeClr val="bg1">
          <a:lumMod val="65000"/>
        </a:schemeClr>
      </a:solidFill>
    </a:ln>
    <a:effectLst/>
  </c:spPr>
  <c:txPr>
    <a:bodyPr/>
    <a:lstStyle/>
    <a:p>
      <a:pPr>
        <a:defRPr sz="1200">
          <a:solidFill>
            <a:schemeClr val="tx1"/>
          </a:solidFill>
          <a:latin typeface="Otterco" panose="00000500000000000000" pitchFamily="50" charset="0"/>
        </a:defRPr>
      </a:pPr>
      <a:endParaRPr lang="es-EC"/>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Otterco" panose="00000500000000000000" pitchFamily="50" charset="0"/>
                <a:ea typeface="+mn-ea"/>
                <a:cs typeface="+mn-cs"/>
              </a:defRPr>
            </a:pPr>
            <a:r>
              <a:rPr lang="es-EC" sz="1600"/>
              <a:t>Evolutivo de amenazas naturales DMQ jul - dic 2020-2021</a:t>
            </a:r>
          </a:p>
        </c:rich>
      </c:tx>
      <c:layout>
        <c:manualLayout>
          <c:xMode val="edge"/>
          <c:yMode val="edge"/>
          <c:x val="0.27661392914726635"/>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lineChart>
        <c:grouping val="standard"/>
        <c:varyColors val="0"/>
        <c:ser>
          <c:idx val="0"/>
          <c:order val="0"/>
          <c:tx>
            <c:strRef>
              <c:f>'Amenazas naturales'!$C$21</c:f>
              <c:strCache>
                <c:ptCount val="1"/>
                <c:pt idx="0">
                  <c:v>jul-dic 2020</c:v>
                </c:pt>
              </c:strCache>
            </c:strRef>
          </c:tx>
          <c:spPr>
            <a:ln w="19050" cap="rnd">
              <a:solidFill>
                <a:schemeClr val="accent1"/>
              </a:solidFill>
              <a:prstDash val="sysDot"/>
              <a:round/>
            </a:ln>
            <a:effectLst/>
          </c:spPr>
          <c:marker>
            <c:symbol val="circle"/>
            <c:size val="3"/>
            <c:spPr>
              <a:solidFill>
                <a:schemeClr val="accent1"/>
              </a:solidFill>
              <a:ln w="9525">
                <a:solidFill>
                  <a:schemeClr val="accent1">
                    <a:alpha val="94000"/>
                  </a:schemeClr>
                </a:solidFill>
              </a:ln>
              <a:effectLst/>
            </c:spPr>
          </c:marker>
          <c:dLbls>
            <c:dLbl>
              <c:idx val="0"/>
              <c:layout>
                <c:manualLayout>
                  <c:x val="-3.3500000000000002E-2"/>
                  <c:y val="-6.71642607174104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2611111111111113E-2"/>
                  <c:y val="-6.253463108778073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'Amenazas naturales'!$B$22:$B$27</c:f>
              <c:strCache>
                <c:ptCount val="6"/>
                <c:pt idx="0">
                  <c:v>Jul</c:v>
                </c:pt>
                <c:pt idx="1">
                  <c:v>Ago</c:v>
                </c:pt>
                <c:pt idx="2">
                  <c:v>Sep</c:v>
                </c:pt>
                <c:pt idx="3">
                  <c:v>Oct</c:v>
                </c:pt>
                <c:pt idx="4">
                  <c:v>Nov</c:v>
                </c:pt>
                <c:pt idx="5">
                  <c:v>Dic</c:v>
                </c:pt>
              </c:strCache>
            </c:strRef>
          </c:cat>
          <c:val>
            <c:numRef>
              <c:f>'Amenazas naturales'!$C$22:$C$27</c:f>
              <c:numCache>
                <c:formatCode>General</c:formatCode>
                <c:ptCount val="6"/>
                <c:pt idx="0">
                  <c:v>56</c:v>
                </c:pt>
                <c:pt idx="1">
                  <c:v>47</c:v>
                </c:pt>
                <c:pt idx="2">
                  <c:v>167</c:v>
                </c:pt>
                <c:pt idx="3">
                  <c:v>126</c:v>
                </c:pt>
                <c:pt idx="4">
                  <c:v>87</c:v>
                </c:pt>
                <c:pt idx="5">
                  <c:v>57</c:v>
                </c:pt>
              </c:numCache>
            </c:numRef>
          </c:val>
          <c:smooth val="1"/>
        </c:ser>
        <c:ser>
          <c:idx val="1"/>
          <c:order val="1"/>
          <c:tx>
            <c:strRef>
              <c:f>'Amenazas naturales'!$D$21</c:f>
              <c:strCache>
                <c:ptCount val="1"/>
                <c:pt idx="0">
                  <c:v>jul-dic 2021</c:v>
                </c:pt>
              </c:strCache>
            </c:strRef>
          </c:tx>
          <c:spPr>
            <a:ln w="19050" cap="rnd">
              <a:solidFill>
                <a:schemeClr val="accent2"/>
              </a:solidFill>
              <a:prstDash val="sysDot"/>
              <a:round/>
            </a:ln>
            <a:effectLst/>
          </c:spPr>
          <c:marker>
            <c:symbol val="circle"/>
            <c:size val="3"/>
            <c:spPr>
              <a:solidFill>
                <a:schemeClr val="accent2"/>
              </a:solidFill>
              <a:ln w="9525">
                <a:solidFill>
                  <a:schemeClr val="accent2"/>
                </a:solidFill>
              </a:ln>
              <a:effectLst/>
            </c:spPr>
          </c:marker>
          <c:dLbls>
            <c:dLbl>
              <c:idx val="0"/>
              <c:layout>
                <c:manualLayout>
                  <c:x val="-3.9055555555555566E-2"/>
                  <c:y val="6.2534631087780609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'Amenazas naturales'!$B$22:$B$27</c:f>
              <c:strCache>
                <c:ptCount val="6"/>
                <c:pt idx="0">
                  <c:v>Jul</c:v>
                </c:pt>
                <c:pt idx="1">
                  <c:v>Ago</c:v>
                </c:pt>
                <c:pt idx="2">
                  <c:v>Sep</c:v>
                </c:pt>
                <c:pt idx="3">
                  <c:v>Oct</c:v>
                </c:pt>
                <c:pt idx="4">
                  <c:v>Nov</c:v>
                </c:pt>
                <c:pt idx="5">
                  <c:v>Dic</c:v>
                </c:pt>
              </c:strCache>
            </c:strRef>
          </c:cat>
          <c:val>
            <c:numRef>
              <c:f>'Amenazas naturales'!$D$22:$D$27</c:f>
              <c:numCache>
                <c:formatCode>General</c:formatCode>
                <c:ptCount val="6"/>
                <c:pt idx="0">
                  <c:v>49</c:v>
                </c:pt>
                <c:pt idx="1">
                  <c:v>67</c:v>
                </c:pt>
                <c:pt idx="2">
                  <c:v>94</c:v>
                </c:pt>
                <c:pt idx="3">
                  <c:v>211</c:v>
                </c:pt>
                <c:pt idx="4">
                  <c:v>198</c:v>
                </c:pt>
                <c:pt idx="5">
                  <c:v>198</c:v>
                </c:pt>
              </c:numCache>
            </c:numRef>
          </c:val>
          <c:smooth val="1"/>
        </c:ser>
        <c:dLbls>
          <c:showLegendKey val="0"/>
          <c:showVal val="0"/>
          <c:showCatName val="0"/>
          <c:showSerName val="0"/>
          <c:showPercent val="0"/>
          <c:showBubbleSize val="0"/>
        </c:dLbls>
        <c:marker val="1"/>
        <c:smooth val="0"/>
        <c:axId val="332667376"/>
        <c:axId val="332676392"/>
      </c:lineChart>
      <c:catAx>
        <c:axId val="33266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crossAx val="332676392"/>
        <c:crosses val="autoZero"/>
        <c:auto val="1"/>
        <c:lblAlgn val="ctr"/>
        <c:lblOffset val="100"/>
        <c:noMultiLvlLbl val="0"/>
      </c:catAx>
      <c:valAx>
        <c:axId val="332676392"/>
        <c:scaling>
          <c:orientation val="minMax"/>
        </c:scaling>
        <c:delete val="1"/>
        <c:axPos val="l"/>
        <c:numFmt formatCode="General" sourceLinked="1"/>
        <c:majorTickMark val="none"/>
        <c:minorTickMark val="none"/>
        <c:tickLblPos val="nextTo"/>
        <c:crossAx val="332667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legend>
    <c:plotVisOnly val="1"/>
    <c:dispBlanksAs val="gap"/>
    <c:showDLblsOverMax val="0"/>
  </c:chart>
  <c:spPr>
    <a:noFill/>
    <a:ln>
      <a:solidFill>
        <a:sysClr val="window" lastClr="FFFFFF">
          <a:lumMod val="65000"/>
        </a:sysClr>
      </a:solidFill>
    </a:ln>
    <a:effectLst/>
  </c:spPr>
  <c:txPr>
    <a:bodyPr/>
    <a:lstStyle/>
    <a:p>
      <a:pPr>
        <a:defRPr sz="1400">
          <a:solidFill>
            <a:schemeClr val="tx1"/>
          </a:solidFill>
          <a:latin typeface="Otterco" panose="00000500000000000000" pitchFamily="50" charset="0"/>
        </a:defRPr>
      </a:pPr>
      <a:endParaRPr lang="es-EC"/>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r>
              <a:rPr lang="es-EC"/>
              <a:t>Incidentes de amenazas naturales por día de ocurrencia DMQ jul - dic 2021</a:t>
            </a:r>
          </a:p>
        </c:rich>
      </c:tx>
      <c:layout>
        <c:manualLayout>
          <c:xMode val="edge"/>
          <c:yMode val="edge"/>
          <c:x val="0.1764796097866241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barChart>
        <c:barDir val="col"/>
        <c:grouping val="clustered"/>
        <c:varyColors val="0"/>
        <c:ser>
          <c:idx val="0"/>
          <c:order val="0"/>
          <c:tx>
            <c:strRef>
              <c:f>'Amenazas naturales'!$C$47</c:f>
              <c:strCache>
                <c:ptCount val="1"/>
                <c:pt idx="0">
                  <c:v># de incidentes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Otterco" panose="00000500000000000000" pitchFamily="50"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'Amenazas naturales'!$B$48:$B$54</c:f>
              <c:strCache>
                <c:ptCount val="7"/>
                <c:pt idx="0">
                  <c:v>Lun</c:v>
                </c:pt>
                <c:pt idx="1">
                  <c:v>Mar</c:v>
                </c:pt>
                <c:pt idx="2">
                  <c:v>Mie</c:v>
                </c:pt>
                <c:pt idx="3">
                  <c:v>Jue</c:v>
                </c:pt>
                <c:pt idx="4">
                  <c:v>Vie</c:v>
                </c:pt>
                <c:pt idx="5">
                  <c:v>Sab</c:v>
                </c:pt>
                <c:pt idx="6">
                  <c:v>Dom</c:v>
                </c:pt>
              </c:strCache>
            </c:strRef>
          </c:cat>
          <c:val>
            <c:numRef>
              <c:f>'Amenazas naturales'!$C$48:$C$54</c:f>
              <c:numCache>
                <c:formatCode>General</c:formatCode>
                <c:ptCount val="7"/>
                <c:pt idx="0">
                  <c:v>159</c:v>
                </c:pt>
                <c:pt idx="1">
                  <c:v>117</c:v>
                </c:pt>
                <c:pt idx="2">
                  <c:v>91</c:v>
                </c:pt>
                <c:pt idx="3">
                  <c:v>88</c:v>
                </c:pt>
                <c:pt idx="4">
                  <c:v>194</c:v>
                </c:pt>
                <c:pt idx="5">
                  <c:v>67</c:v>
                </c:pt>
                <c:pt idx="6">
                  <c:v>101</c:v>
                </c:pt>
              </c:numCache>
            </c:numRef>
          </c:val>
        </c:ser>
        <c:dLbls>
          <c:showLegendKey val="0"/>
          <c:showVal val="0"/>
          <c:showCatName val="0"/>
          <c:showSerName val="0"/>
          <c:showPercent val="0"/>
          <c:showBubbleSize val="0"/>
        </c:dLbls>
        <c:gapWidth val="219"/>
        <c:overlap val="-27"/>
        <c:axId val="332670512"/>
        <c:axId val="332676784"/>
      </c:barChart>
      <c:catAx>
        <c:axId val="33267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Otterco" panose="00000500000000000000" pitchFamily="50" charset="0"/>
                <a:ea typeface="+mn-ea"/>
                <a:cs typeface="+mn-cs"/>
              </a:defRPr>
            </a:pPr>
            <a:endParaRPr lang="es-EC"/>
          </a:p>
        </c:txPr>
        <c:crossAx val="332676784"/>
        <c:crosses val="autoZero"/>
        <c:auto val="1"/>
        <c:lblAlgn val="ctr"/>
        <c:lblOffset val="100"/>
        <c:noMultiLvlLbl val="0"/>
      </c:catAx>
      <c:valAx>
        <c:axId val="332676784"/>
        <c:scaling>
          <c:orientation val="minMax"/>
        </c:scaling>
        <c:delete val="1"/>
        <c:axPos val="l"/>
        <c:numFmt formatCode="General" sourceLinked="1"/>
        <c:majorTickMark val="none"/>
        <c:minorTickMark val="none"/>
        <c:tickLblPos val="nextTo"/>
        <c:crossAx val="332670512"/>
        <c:crosses val="autoZero"/>
        <c:crossBetween val="between"/>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solidFill>
            <a:schemeClr val="tx1"/>
          </a:solidFill>
          <a:latin typeface="Otterco" panose="00000500000000000000" pitchFamily="50" charset="0"/>
        </a:defRPr>
      </a:pPr>
      <a:endParaRPr lang="es-EC"/>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r>
              <a:rPr lang="es-EC"/>
              <a:t>Incidentes de amenazas naturales por rango de hora de ocurrencia DMQ jul - dic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radarChart>
        <c:radarStyle val="marker"/>
        <c:varyColors val="0"/>
        <c:ser>
          <c:idx val="0"/>
          <c:order val="0"/>
          <c:tx>
            <c:strRef>
              <c:f>'Amenazas naturales'!$C$68</c:f>
              <c:strCache>
                <c:ptCount val="1"/>
                <c:pt idx="0">
                  <c:v>Incidentes</c:v>
                </c:pt>
              </c:strCache>
            </c:strRef>
          </c:tx>
          <c:spPr>
            <a:ln w="19050" cap="sq">
              <a:solidFill>
                <a:srgbClr val="FF0000"/>
              </a:solidFill>
              <a:prstDash val="sysDot"/>
              <a:miter lim="800000"/>
            </a:ln>
            <a:effectLst/>
          </c:spPr>
          <c:marker>
            <c:symbol val="circle"/>
            <c:size val="3"/>
            <c:spPr>
              <a:solidFill>
                <a:srgbClr val="FF0000"/>
              </a:solidFill>
              <a:ln w="9525">
                <a:solidFill>
                  <a:srgbClr val="FF0000"/>
                </a:solidFill>
              </a:ln>
              <a:effectLst/>
            </c:spPr>
          </c:marker>
          <c:cat>
            <c:strRef>
              <c:f>'Amenazas naturales'!$B$69:$B$80</c:f>
              <c:strCache>
                <c:ptCount val="12"/>
                <c:pt idx="0">
                  <c:v>00:00 - 01:59</c:v>
                </c:pt>
                <c:pt idx="1">
                  <c:v>02:00 - 03:59</c:v>
                </c:pt>
                <c:pt idx="2">
                  <c:v>04:00 - 05:59</c:v>
                </c:pt>
                <c:pt idx="3">
                  <c:v>06:00 - 07:59</c:v>
                </c:pt>
                <c:pt idx="4">
                  <c:v>08:00 - 09:59</c:v>
                </c:pt>
                <c:pt idx="5">
                  <c:v>10:00 - 11:59</c:v>
                </c:pt>
                <c:pt idx="6">
                  <c:v>12:00 - 13:59</c:v>
                </c:pt>
                <c:pt idx="7">
                  <c:v>14:00 - 15:59</c:v>
                </c:pt>
                <c:pt idx="8">
                  <c:v>16:00 - 17:59</c:v>
                </c:pt>
                <c:pt idx="9">
                  <c:v>18:00 - 19:59</c:v>
                </c:pt>
                <c:pt idx="10">
                  <c:v>20:00 - 21:59</c:v>
                </c:pt>
                <c:pt idx="11">
                  <c:v>22:00 - 23:59</c:v>
                </c:pt>
              </c:strCache>
            </c:strRef>
          </c:cat>
          <c:val>
            <c:numRef>
              <c:f>'Amenazas naturales'!$C$69:$C$80</c:f>
              <c:numCache>
                <c:formatCode>General</c:formatCode>
                <c:ptCount val="12"/>
                <c:pt idx="0">
                  <c:v>9</c:v>
                </c:pt>
                <c:pt idx="1">
                  <c:v>8</c:v>
                </c:pt>
                <c:pt idx="2">
                  <c:v>9</c:v>
                </c:pt>
                <c:pt idx="3">
                  <c:v>28</c:v>
                </c:pt>
                <c:pt idx="4">
                  <c:v>76</c:v>
                </c:pt>
                <c:pt idx="5">
                  <c:v>105</c:v>
                </c:pt>
                <c:pt idx="6">
                  <c:v>138</c:v>
                </c:pt>
                <c:pt idx="7">
                  <c:v>162</c:v>
                </c:pt>
                <c:pt idx="8">
                  <c:v>148</c:v>
                </c:pt>
                <c:pt idx="9">
                  <c:v>83</c:v>
                </c:pt>
                <c:pt idx="10">
                  <c:v>36</c:v>
                </c:pt>
                <c:pt idx="11">
                  <c:v>15</c:v>
                </c:pt>
              </c:numCache>
            </c:numRef>
          </c:val>
        </c:ser>
        <c:dLbls>
          <c:showLegendKey val="0"/>
          <c:showVal val="0"/>
          <c:showCatName val="0"/>
          <c:showSerName val="0"/>
          <c:showPercent val="0"/>
          <c:showBubbleSize val="0"/>
        </c:dLbls>
        <c:axId val="332668944"/>
        <c:axId val="332666592"/>
      </c:radarChart>
      <c:catAx>
        <c:axId val="33266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Otterco" panose="00000500000000000000" pitchFamily="50" charset="0"/>
                <a:ea typeface="+mn-ea"/>
                <a:cs typeface="+mn-cs"/>
              </a:defRPr>
            </a:pPr>
            <a:endParaRPr lang="es-EC"/>
          </a:p>
        </c:txPr>
        <c:crossAx val="332666592"/>
        <c:crosses val="autoZero"/>
        <c:auto val="1"/>
        <c:lblAlgn val="ctr"/>
        <c:lblOffset val="100"/>
        <c:noMultiLvlLbl val="0"/>
      </c:catAx>
      <c:valAx>
        <c:axId val="3326665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32668944"/>
        <c:crosses val="autoZero"/>
        <c:crossBetween val="between"/>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solidFill>
            <a:schemeClr val="tx1"/>
          </a:solidFill>
          <a:latin typeface="Otterco" panose="00000500000000000000" pitchFamily="50" charset="0"/>
        </a:defRPr>
      </a:pPr>
      <a:endParaRPr lang="es-EC"/>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r>
              <a:rPr lang="es-EC" sz="1400"/>
              <a:t>Incidentes de violencia sexual DMQ jul - dic 2020 - 2021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barChart>
        <c:barDir val="col"/>
        <c:grouping val="clustered"/>
        <c:varyColors val="0"/>
        <c:ser>
          <c:idx val="0"/>
          <c:order val="0"/>
          <c:tx>
            <c:strRef>
              <c:f>'Violencia sexual'!$J$5</c:f>
              <c:strCache>
                <c:ptCount val="1"/>
                <c:pt idx="0">
                  <c:v>jul-dic 2020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Otterco" panose="00000500000000000000" pitchFamily="50"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'Violencia sexual'!$I$6:$I$14</c:f>
              <c:strCache>
                <c:ptCount val="9"/>
                <c:pt idx="0">
                  <c:v>QUITUMBE</c:v>
                </c:pt>
                <c:pt idx="1">
                  <c:v>LA DELICIA</c:v>
                </c:pt>
                <c:pt idx="2">
                  <c:v>EUGENIO ESPEJO</c:v>
                </c:pt>
                <c:pt idx="3">
                  <c:v>ELOY ALFARO</c:v>
                </c:pt>
                <c:pt idx="4">
                  <c:v>MANUELA SAENZ</c:v>
                </c:pt>
                <c:pt idx="5">
                  <c:v>CALDERON</c:v>
                </c:pt>
                <c:pt idx="6">
                  <c:v>TUMBACO</c:v>
                </c:pt>
                <c:pt idx="7">
                  <c:v>LOS CHILLOS</c:v>
                </c:pt>
                <c:pt idx="8">
                  <c:v>ESPECIAL TURISTICA LA MARISCAL</c:v>
                </c:pt>
              </c:strCache>
            </c:strRef>
          </c:cat>
          <c:val>
            <c:numRef>
              <c:f>'Violencia sexual'!$J$6:$J$14</c:f>
              <c:numCache>
                <c:formatCode>General</c:formatCode>
                <c:ptCount val="9"/>
                <c:pt idx="0">
                  <c:v>54</c:v>
                </c:pt>
                <c:pt idx="1">
                  <c:v>37</c:v>
                </c:pt>
                <c:pt idx="2">
                  <c:v>32</c:v>
                </c:pt>
                <c:pt idx="3">
                  <c:v>24</c:v>
                </c:pt>
                <c:pt idx="4">
                  <c:v>19</c:v>
                </c:pt>
                <c:pt idx="5">
                  <c:v>18</c:v>
                </c:pt>
                <c:pt idx="6">
                  <c:v>16</c:v>
                </c:pt>
                <c:pt idx="7">
                  <c:v>13</c:v>
                </c:pt>
                <c:pt idx="8">
                  <c:v>7</c:v>
                </c:pt>
              </c:numCache>
            </c:numRef>
          </c:val>
        </c:ser>
        <c:ser>
          <c:idx val="1"/>
          <c:order val="1"/>
          <c:tx>
            <c:strRef>
              <c:f>'Violencia sexual'!$K$5</c:f>
              <c:strCache>
                <c:ptCount val="1"/>
                <c:pt idx="0">
                  <c:v>jul-dic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Otterco" panose="00000500000000000000" pitchFamily="50"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'Violencia sexual'!$I$6:$I$14</c:f>
              <c:strCache>
                <c:ptCount val="9"/>
                <c:pt idx="0">
                  <c:v>QUITUMBE</c:v>
                </c:pt>
                <c:pt idx="1">
                  <c:v>LA DELICIA</c:v>
                </c:pt>
                <c:pt idx="2">
                  <c:v>EUGENIO ESPEJO</c:v>
                </c:pt>
                <c:pt idx="3">
                  <c:v>ELOY ALFARO</c:v>
                </c:pt>
                <c:pt idx="4">
                  <c:v>MANUELA SAENZ</c:v>
                </c:pt>
                <c:pt idx="5">
                  <c:v>CALDERON</c:v>
                </c:pt>
                <c:pt idx="6">
                  <c:v>TUMBACO</c:v>
                </c:pt>
                <c:pt idx="7">
                  <c:v>LOS CHILLOS</c:v>
                </c:pt>
                <c:pt idx="8">
                  <c:v>ESPECIAL TURISTICA LA MARISCAL</c:v>
                </c:pt>
              </c:strCache>
            </c:strRef>
          </c:cat>
          <c:val>
            <c:numRef>
              <c:f>'Violencia sexual'!$K$6:$K$14</c:f>
              <c:numCache>
                <c:formatCode>General</c:formatCode>
                <c:ptCount val="9"/>
                <c:pt idx="0">
                  <c:v>36</c:v>
                </c:pt>
                <c:pt idx="1">
                  <c:v>18</c:v>
                </c:pt>
                <c:pt idx="2">
                  <c:v>21</c:v>
                </c:pt>
                <c:pt idx="3">
                  <c:v>47</c:v>
                </c:pt>
                <c:pt idx="4">
                  <c:v>29</c:v>
                </c:pt>
                <c:pt idx="5">
                  <c:v>16</c:v>
                </c:pt>
                <c:pt idx="6">
                  <c:v>23</c:v>
                </c:pt>
                <c:pt idx="7">
                  <c:v>11</c:v>
                </c:pt>
                <c:pt idx="8">
                  <c:v>8</c:v>
                </c:pt>
              </c:numCache>
            </c:numRef>
          </c:val>
        </c:ser>
        <c:dLbls>
          <c:showLegendKey val="0"/>
          <c:showVal val="0"/>
          <c:showCatName val="0"/>
          <c:showSerName val="0"/>
          <c:showPercent val="0"/>
          <c:showBubbleSize val="0"/>
        </c:dLbls>
        <c:gapWidth val="219"/>
        <c:overlap val="-27"/>
        <c:axId val="332669336"/>
        <c:axId val="332672472"/>
      </c:barChart>
      <c:catAx>
        <c:axId val="332669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Otterco" panose="00000500000000000000" pitchFamily="50" charset="0"/>
                <a:ea typeface="+mn-ea"/>
                <a:cs typeface="+mn-cs"/>
              </a:defRPr>
            </a:pPr>
            <a:endParaRPr lang="es-EC"/>
          </a:p>
        </c:txPr>
        <c:crossAx val="332672472"/>
        <c:crosses val="autoZero"/>
        <c:auto val="1"/>
        <c:lblAlgn val="ctr"/>
        <c:lblOffset val="100"/>
        <c:noMultiLvlLbl val="0"/>
      </c:catAx>
      <c:valAx>
        <c:axId val="332672472"/>
        <c:scaling>
          <c:orientation val="minMax"/>
        </c:scaling>
        <c:delete val="1"/>
        <c:axPos val="l"/>
        <c:numFmt formatCode="General" sourceLinked="1"/>
        <c:majorTickMark val="none"/>
        <c:minorTickMark val="none"/>
        <c:tickLblPos val="nextTo"/>
        <c:crossAx val="332669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Otterco" panose="00000500000000000000" pitchFamily="50" charset="0"/>
              <a:ea typeface="+mn-ea"/>
              <a:cs typeface="+mn-cs"/>
            </a:defRPr>
          </a:pPr>
          <a:endParaRPr lang="es-EC"/>
        </a:p>
      </c:txPr>
    </c:legend>
    <c:plotVisOnly val="1"/>
    <c:dispBlanksAs val="gap"/>
    <c:showDLblsOverMax val="0"/>
  </c:chart>
  <c:spPr>
    <a:noFill/>
    <a:ln>
      <a:solidFill>
        <a:sysClr val="window" lastClr="FFFFFF">
          <a:lumMod val="65000"/>
        </a:sysClr>
      </a:solidFill>
    </a:ln>
    <a:effectLst/>
  </c:spPr>
  <c:txPr>
    <a:bodyPr/>
    <a:lstStyle/>
    <a:p>
      <a:pPr>
        <a:defRPr sz="1200">
          <a:solidFill>
            <a:schemeClr val="tx1"/>
          </a:solidFill>
          <a:latin typeface="Otterco" panose="00000500000000000000" pitchFamily="50" charset="0"/>
        </a:defRPr>
      </a:pPr>
      <a:endParaRPr lang="es-EC"/>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Otterco" panose="00000500000000000000" pitchFamily="50" charset="0"/>
                <a:ea typeface="+mn-ea"/>
                <a:cs typeface="+mn-cs"/>
              </a:defRPr>
            </a:pPr>
            <a:r>
              <a:rPr lang="es-EC" sz="1600"/>
              <a:t>Evolutivo de violencia sexual DMQ jul - dic 2020-2021</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lineChart>
        <c:grouping val="standard"/>
        <c:varyColors val="0"/>
        <c:ser>
          <c:idx val="0"/>
          <c:order val="0"/>
          <c:tx>
            <c:strRef>
              <c:f>'Violencia sexual'!$C$22</c:f>
              <c:strCache>
                <c:ptCount val="1"/>
                <c:pt idx="0">
                  <c:v>jul-dic 2020</c:v>
                </c:pt>
              </c:strCache>
            </c:strRef>
          </c:tx>
          <c:spPr>
            <a:ln w="19050" cap="rnd">
              <a:solidFill>
                <a:schemeClr val="accent1"/>
              </a:solidFill>
              <a:prstDash val="sysDot"/>
              <a:round/>
            </a:ln>
            <a:effectLst/>
          </c:spPr>
          <c:marker>
            <c:symbol val="circle"/>
            <c:size val="3"/>
            <c:spPr>
              <a:solidFill>
                <a:schemeClr val="accent1"/>
              </a:solidFill>
              <a:ln w="9525">
                <a:solidFill>
                  <a:schemeClr val="accent1"/>
                </a:solidFill>
              </a:ln>
              <a:effectLst/>
            </c:spPr>
          </c:marker>
          <c:dLbls>
            <c:dLbl>
              <c:idx val="3"/>
              <c:layout>
                <c:manualLayout>
                  <c:x val="-2.7944444444444445E-2"/>
                  <c:y val="-6.2534631087780693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'Violencia sexual'!$B$23:$B$28</c:f>
              <c:strCache>
                <c:ptCount val="6"/>
                <c:pt idx="0">
                  <c:v>Jul</c:v>
                </c:pt>
                <c:pt idx="1">
                  <c:v>Ago</c:v>
                </c:pt>
                <c:pt idx="2">
                  <c:v>Sep</c:v>
                </c:pt>
                <c:pt idx="3">
                  <c:v>Oct</c:v>
                </c:pt>
                <c:pt idx="4">
                  <c:v>Nov</c:v>
                </c:pt>
                <c:pt idx="5">
                  <c:v>Dic</c:v>
                </c:pt>
              </c:strCache>
            </c:strRef>
          </c:cat>
          <c:val>
            <c:numRef>
              <c:f>'Violencia sexual'!$C$23:$C$28</c:f>
              <c:numCache>
                <c:formatCode>General</c:formatCode>
                <c:ptCount val="6"/>
                <c:pt idx="0">
                  <c:v>37</c:v>
                </c:pt>
                <c:pt idx="1">
                  <c:v>33</c:v>
                </c:pt>
                <c:pt idx="2">
                  <c:v>33</c:v>
                </c:pt>
                <c:pt idx="3">
                  <c:v>44</c:v>
                </c:pt>
                <c:pt idx="4">
                  <c:v>39</c:v>
                </c:pt>
                <c:pt idx="5">
                  <c:v>34</c:v>
                </c:pt>
              </c:numCache>
            </c:numRef>
          </c:val>
          <c:smooth val="1"/>
        </c:ser>
        <c:ser>
          <c:idx val="1"/>
          <c:order val="1"/>
          <c:tx>
            <c:strRef>
              <c:f>'Violencia sexual'!$D$22</c:f>
              <c:strCache>
                <c:ptCount val="1"/>
                <c:pt idx="0">
                  <c:v>jul-dic 2021</c:v>
                </c:pt>
              </c:strCache>
            </c:strRef>
          </c:tx>
          <c:spPr>
            <a:ln w="19050" cap="rnd">
              <a:solidFill>
                <a:schemeClr val="accent2"/>
              </a:solidFill>
              <a:prstDash val="sysDot"/>
              <a:round/>
            </a:ln>
            <a:effectLst/>
          </c:spPr>
          <c:marker>
            <c:symbol val="circle"/>
            <c:size val="3"/>
            <c:spPr>
              <a:solidFill>
                <a:schemeClr val="accent2"/>
              </a:solidFill>
              <a:ln w="9525">
                <a:solidFill>
                  <a:schemeClr val="accent2"/>
                </a:solidFill>
              </a:ln>
              <a:effectLst/>
            </c:spPr>
          </c:marker>
          <c:dLbls>
            <c:dLbl>
              <c:idx val="3"/>
              <c:layout>
                <c:manualLayout>
                  <c:x val="-3.0722222222222324E-2"/>
                  <c:y val="7.642351997666950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'Violencia sexual'!$B$23:$B$28</c:f>
              <c:strCache>
                <c:ptCount val="6"/>
                <c:pt idx="0">
                  <c:v>Jul</c:v>
                </c:pt>
                <c:pt idx="1">
                  <c:v>Ago</c:v>
                </c:pt>
                <c:pt idx="2">
                  <c:v>Sep</c:v>
                </c:pt>
                <c:pt idx="3">
                  <c:v>Oct</c:v>
                </c:pt>
                <c:pt idx="4">
                  <c:v>Nov</c:v>
                </c:pt>
                <c:pt idx="5">
                  <c:v>Dic</c:v>
                </c:pt>
              </c:strCache>
            </c:strRef>
          </c:cat>
          <c:val>
            <c:numRef>
              <c:f>'Violencia sexual'!$D$23:$D$28</c:f>
              <c:numCache>
                <c:formatCode>General</c:formatCode>
                <c:ptCount val="6"/>
                <c:pt idx="0">
                  <c:v>34</c:v>
                </c:pt>
                <c:pt idx="1">
                  <c:v>37</c:v>
                </c:pt>
                <c:pt idx="2">
                  <c:v>33</c:v>
                </c:pt>
                <c:pt idx="3">
                  <c:v>33</c:v>
                </c:pt>
                <c:pt idx="4">
                  <c:v>39</c:v>
                </c:pt>
                <c:pt idx="5">
                  <c:v>33</c:v>
                </c:pt>
              </c:numCache>
            </c:numRef>
          </c:val>
          <c:smooth val="1"/>
        </c:ser>
        <c:dLbls>
          <c:showLegendKey val="0"/>
          <c:showVal val="0"/>
          <c:showCatName val="0"/>
          <c:showSerName val="0"/>
          <c:showPercent val="0"/>
          <c:showBubbleSize val="0"/>
        </c:dLbls>
        <c:marker val="1"/>
        <c:smooth val="0"/>
        <c:axId val="332677176"/>
        <c:axId val="332670120"/>
      </c:lineChart>
      <c:catAx>
        <c:axId val="332677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crossAx val="332670120"/>
        <c:crosses val="autoZero"/>
        <c:auto val="1"/>
        <c:lblAlgn val="ctr"/>
        <c:lblOffset val="100"/>
        <c:noMultiLvlLbl val="0"/>
      </c:catAx>
      <c:valAx>
        <c:axId val="332670120"/>
        <c:scaling>
          <c:orientation val="minMax"/>
        </c:scaling>
        <c:delete val="1"/>
        <c:axPos val="l"/>
        <c:numFmt formatCode="General" sourceLinked="1"/>
        <c:majorTickMark val="none"/>
        <c:minorTickMark val="none"/>
        <c:tickLblPos val="nextTo"/>
        <c:crossAx val="332677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legend>
    <c:plotVisOnly val="1"/>
    <c:dispBlanksAs val="gap"/>
    <c:showDLblsOverMax val="0"/>
  </c:chart>
  <c:spPr>
    <a:noFill/>
    <a:ln>
      <a:solidFill>
        <a:sysClr val="window" lastClr="FFFFFF">
          <a:lumMod val="65000"/>
        </a:sysClr>
      </a:solidFill>
    </a:ln>
    <a:effectLst/>
  </c:spPr>
  <c:txPr>
    <a:bodyPr/>
    <a:lstStyle/>
    <a:p>
      <a:pPr>
        <a:defRPr sz="1400">
          <a:solidFill>
            <a:schemeClr val="tx1"/>
          </a:solidFill>
          <a:latin typeface="Otterco" panose="00000500000000000000" pitchFamily="50" charset="0"/>
        </a:defRPr>
      </a:pPr>
      <a:endParaRPr lang="es-EC"/>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r>
              <a:rPr lang="es-EC" sz="1400"/>
              <a:t>Incidentes de violencia sexual por día de ocurrencia DMQ jul - dic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barChart>
        <c:barDir val="col"/>
        <c:grouping val="clustered"/>
        <c:varyColors val="0"/>
        <c:ser>
          <c:idx val="0"/>
          <c:order val="0"/>
          <c:tx>
            <c:strRef>
              <c:f>'Violencia sexual'!$C$46</c:f>
              <c:strCache>
                <c:ptCount val="1"/>
                <c:pt idx="0">
                  <c:v># de incidentes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Otterco" panose="00000500000000000000" pitchFamily="50"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'Violencia sexual'!$B$47:$B$53</c:f>
              <c:strCache>
                <c:ptCount val="7"/>
                <c:pt idx="0">
                  <c:v>Lun</c:v>
                </c:pt>
                <c:pt idx="1">
                  <c:v>Mar</c:v>
                </c:pt>
                <c:pt idx="2">
                  <c:v>Mie</c:v>
                </c:pt>
                <c:pt idx="3">
                  <c:v>Jue</c:v>
                </c:pt>
                <c:pt idx="4">
                  <c:v>Vie</c:v>
                </c:pt>
                <c:pt idx="5">
                  <c:v>Sab</c:v>
                </c:pt>
                <c:pt idx="6">
                  <c:v>Dom</c:v>
                </c:pt>
              </c:strCache>
            </c:strRef>
          </c:cat>
          <c:val>
            <c:numRef>
              <c:f>'Violencia sexual'!$C$47:$C$53</c:f>
              <c:numCache>
                <c:formatCode>General</c:formatCode>
                <c:ptCount val="7"/>
                <c:pt idx="0">
                  <c:v>23</c:v>
                </c:pt>
                <c:pt idx="1">
                  <c:v>29</c:v>
                </c:pt>
                <c:pt idx="2">
                  <c:v>18</c:v>
                </c:pt>
                <c:pt idx="3">
                  <c:v>15</c:v>
                </c:pt>
                <c:pt idx="4">
                  <c:v>34</c:v>
                </c:pt>
                <c:pt idx="5">
                  <c:v>37</c:v>
                </c:pt>
                <c:pt idx="6">
                  <c:v>53</c:v>
                </c:pt>
              </c:numCache>
            </c:numRef>
          </c:val>
        </c:ser>
        <c:dLbls>
          <c:showLegendKey val="0"/>
          <c:showVal val="0"/>
          <c:showCatName val="0"/>
          <c:showSerName val="0"/>
          <c:showPercent val="0"/>
          <c:showBubbleSize val="0"/>
        </c:dLbls>
        <c:gapWidth val="219"/>
        <c:overlap val="-27"/>
        <c:axId val="332670904"/>
        <c:axId val="332665808"/>
      </c:barChart>
      <c:catAx>
        <c:axId val="332670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Otterco" panose="00000500000000000000" pitchFamily="50" charset="0"/>
                <a:ea typeface="+mn-ea"/>
                <a:cs typeface="+mn-cs"/>
              </a:defRPr>
            </a:pPr>
            <a:endParaRPr lang="es-EC"/>
          </a:p>
        </c:txPr>
        <c:crossAx val="332665808"/>
        <c:crosses val="autoZero"/>
        <c:auto val="1"/>
        <c:lblAlgn val="ctr"/>
        <c:lblOffset val="100"/>
        <c:noMultiLvlLbl val="0"/>
      </c:catAx>
      <c:valAx>
        <c:axId val="332665808"/>
        <c:scaling>
          <c:orientation val="minMax"/>
        </c:scaling>
        <c:delete val="1"/>
        <c:axPos val="l"/>
        <c:numFmt formatCode="General" sourceLinked="1"/>
        <c:majorTickMark val="none"/>
        <c:minorTickMark val="none"/>
        <c:tickLblPos val="nextTo"/>
        <c:crossAx val="332670904"/>
        <c:crosses val="autoZero"/>
        <c:crossBetween val="between"/>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sz="1100">
          <a:solidFill>
            <a:schemeClr val="tx1"/>
          </a:solidFill>
          <a:latin typeface="Otterco" panose="00000500000000000000" pitchFamily="50" charset="0"/>
        </a:defRPr>
      </a:pPr>
      <a:endParaRPr lang="es-EC"/>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r>
              <a:rPr lang="es-EC"/>
              <a:t>Incidentes de violencia sexual por rango de hora de ocurrencia DMQ jul - dic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radarChart>
        <c:radarStyle val="marker"/>
        <c:varyColors val="0"/>
        <c:ser>
          <c:idx val="0"/>
          <c:order val="0"/>
          <c:tx>
            <c:strRef>
              <c:f>'Violencia sexual'!$C$64</c:f>
              <c:strCache>
                <c:ptCount val="1"/>
                <c:pt idx="0">
                  <c:v>Incidentes</c:v>
                </c:pt>
              </c:strCache>
            </c:strRef>
          </c:tx>
          <c:spPr>
            <a:ln w="19050" cap="sq">
              <a:solidFill>
                <a:srgbClr val="FF0000"/>
              </a:solidFill>
              <a:prstDash val="sysDot"/>
              <a:miter lim="800000"/>
            </a:ln>
            <a:effectLst/>
          </c:spPr>
          <c:marker>
            <c:symbol val="circle"/>
            <c:size val="3"/>
            <c:spPr>
              <a:solidFill>
                <a:srgbClr val="FF0000"/>
              </a:solidFill>
              <a:ln w="9525">
                <a:solidFill>
                  <a:srgbClr val="FF0000"/>
                </a:solidFill>
              </a:ln>
              <a:effectLst/>
            </c:spPr>
          </c:marker>
          <c:cat>
            <c:strRef>
              <c:f>'Violencia sexual'!$B$65:$B$76</c:f>
              <c:strCache>
                <c:ptCount val="12"/>
                <c:pt idx="0">
                  <c:v>00:00 - 01:59</c:v>
                </c:pt>
                <c:pt idx="1">
                  <c:v>02:00 - 03:59</c:v>
                </c:pt>
                <c:pt idx="2">
                  <c:v>04:00 - 05:59</c:v>
                </c:pt>
                <c:pt idx="3">
                  <c:v>06:00 - 07:59</c:v>
                </c:pt>
                <c:pt idx="4">
                  <c:v>08:00 - 09:59</c:v>
                </c:pt>
                <c:pt idx="5">
                  <c:v>10:00 - 11:59</c:v>
                </c:pt>
                <c:pt idx="6">
                  <c:v>12:00 - 13:59</c:v>
                </c:pt>
                <c:pt idx="7">
                  <c:v>14:00 - 15:59</c:v>
                </c:pt>
                <c:pt idx="8">
                  <c:v>16:00 - 17:59</c:v>
                </c:pt>
                <c:pt idx="9">
                  <c:v>18:00 - 19:59</c:v>
                </c:pt>
                <c:pt idx="10">
                  <c:v>20:00 - 21:59</c:v>
                </c:pt>
                <c:pt idx="11">
                  <c:v>22:00 - 23:59</c:v>
                </c:pt>
              </c:strCache>
            </c:strRef>
          </c:cat>
          <c:val>
            <c:numRef>
              <c:f>'Violencia sexual'!$C$65:$C$76</c:f>
              <c:numCache>
                <c:formatCode>General</c:formatCode>
                <c:ptCount val="12"/>
                <c:pt idx="0">
                  <c:v>13</c:v>
                </c:pt>
                <c:pt idx="1">
                  <c:v>14</c:v>
                </c:pt>
                <c:pt idx="2">
                  <c:v>15</c:v>
                </c:pt>
                <c:pt idx="3">
                  <c:v>10</c:v>
                </c:pt>
                <c:pt idx="4">
                  <c:v>15</c:v>
                </c:pt>
                <c:pt idx="5">
                  <c:v>21</c:v>
                </c:pt>
                <c:pt idx="6">
                  <c:v>15</c:v>
                </c:pt>
                <c:pt idx="7">
                  <c:v>23</c:v>
                </c:pt>
                <c:pt idx="8">
                  <c:v>19</c:v>
                </c:pt>
                <c:pt idx="9">
                  <c:v>21</c:v>
                </c:pt>
                <c:pt idx="10">
                  <c:v>24</c:v>
                </c:pt>
                <c:pt idx="11">
                  <c:v>19</c:v>
                </c:pt>
              </c:numCache>
            </c:numRef>
          </c:val>
        </c:ser>
        <c:dLbls>
          <c:showLegendKey val="0"/>
          <c:showVal val="0"/>
          <c:showCatName val="0"/>
          <c:showSerName val="0"/>
          <c:showPercent val="0"/>
          <c:showBubbleSize val="0"/>
        </c:dLbls>
        <c:axId val="332671296"/>
        <c:axId val="332676000"/>
      </c:radarChart>
      <c:catAx>
        <c:axId val="33267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Otterco" panose="00000500000000000000" pitchFamily="50" charset="0"/>
                <a:ea typeface="+mn-ea"/>
                <a:cs typeface="+mn-cs"/>
              </a:defRPr>
            </a:pPr>
            <a:endParaRPr lang="es-EC"/>
          </a:p>
        </c:txPr>
        <c:crossAx val="332676000"/>
        <c:crosses val="autoZero"/>
        <c:auto val="1"/>
        <c:lblAlgn val="ctr"/>
        <c:lblOffset val="100"/>
        <c:noMultiLvlLbl val="0"/>
      </c:catAx>
      <c:valAx>
        <c:axId val="3326760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32671296"/>
        <c:crosses val="autoZero"/>
        <c:crossBetween val="between"/>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solidFill>
            <a:schemeClr val="tx1"/>
          </a:solidFill>
          <a:latin typeface="Otterco" panose="00000500000000000000" pitchFamily="50" charset="0"/>
        </a:defRPr>
      </a:pPr>
      <a:endParaRPr lang="es-EC"/>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Otterco" panose="00000500000000000000" pitchFamily="50" charset="0"/>
                <a:ea typeface="+mn-ea"/>
                <a:cs typeface="+mn-cs"/>
              </a:defRPr>
            </a:pPr>
            <a:r>
              <a:rPr lang="es-EC" dirty="0"/>
              <a:t>Número de </a:t>
            </a:r>
            <a:r>
              <a:rPr lang="es-EC" dirty="0" smtClean="0"/>
              <a:t>eventos </a:t>
            </a:r>
            <a:r>
              <a:rPr lang="es-EC" dirty="0"/>
              <a:t>en los operativos Interinstitucionales en el Centro Histórico</a:t>
            </a:r>
          </a:p>
          <a:p>
            <a:pPr>
              <a:defRPr/>
            </a:pPr>
            <a:r>
              <a:rPr lang="es-EC" dirty="0"/>
              <a:t>17 de octubre al 31 de diciembre de 2021</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Otterco" panose="00000500000000000000" pitchFamily="50" charset="0"/>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Hoja1!$C$5:$C$13</c:f>
              <c:strCache>
                <c:ptCount val="9"/>
                <c:pt idx="0">
                  <c:v>Patronato San José</c:v>
                </c:pt>
                <c:pt idx="1">
                  <c:v>CACMQ</c:v>
                </c:pt>
                <c:pt idx="2">
                  <c:v>EMASEO</c:v>
                </c:pt>
                <c:pt idx="3">
                  <c:v>AMC</c:v>
                </c:pt>
                <c:pt idx="4">
                  <c:v>Secretaría de Salud</c:v>
                </c:pt>
                <c:pt idx="5">
                  <c:v>AMT</c:v>
                </c:pt>
                <c:pt idx="6">
                  <c:v>Inclusión Social</c:v>
                </c:pt>
                <c:pt idx="7">
                  <c:v>ACDC</c:v>
                </c:pt>
                <c:pt idx="8">
                  <c:v>Bomberos</c:v>
                </c:pt>
              </c:strCache>
            </c:strRef>
          </c:cat>
          <c:val>
            <c:numRef>
              <c:f>Hoja1!$D$5:$D$13</c:f>
              <c:numCache>
                <c:formatCode>_ * #,##0_ ;_ * \-#,##0_ ;_ * "-"??_ ;_ @_ </c:formatCode>
                <c:ptCount val="9"/>
                <c:pt idx="0">
                  <c:v>1721</c:v>
                </c:pt>
                <c:pt idx="1">
                  <c:v>1125</c:v>
                </c:pt>
                <c:pt idx="2">
                  <c:v>1033</c:v>
                </c:pt>
                <c:pt idx="3">
                  <c:v>1029</c:v>
                </c:pt>
                <c:pt idx="4">
                  <c:v>704</c:v>
                </c:pt>
                <c:pt idx="5">
                  <c:v>387</c:v>
                </c:pt>
                <c:pt idx="6">
                  <c:v>122</c:v>
                </c:pt>
                <c:pt idx="7">
                  <c:v>53</c:v>
                </c:pt>
                <c:pt idx="8">
                  <c:v>22</c:v>
                </c:pt>
              </c:numCache>
            </c:numRef>
          </c:val>
        </c:ser>
        <c:dLbls>
          <c:showLegendKey val="0"/>
          <c:showVal val="0"/>
          <c:showCatName val="0"/>
          <c:showSerName val="0"/>
          <c:showPercent val="0"/>
          <c:showBubbleSize val="0"/>
        </c:dLbls>
        <c:gapWidth val="50"/>
        <c:overlap val="-27"/>
        <c:axId val="332673648"/>
        <c:axId val="332675216"/>
      </c:barChart>
      <c:catAx>
        <c:axId val="33267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Otterco" panose="00000500000000000000" pitchFamily="50" charset="0"/>
                <a:ea typeface="+mn-ea"/>
                <a:cs typeface="+mn-cs"/>
              </a:defRPr>
            </a:pPr>
            <a:endParaRPr lang="es-EC"/>
          </a:p>
        </c:txPr>
        <c:crossAx val="332675216"/>
        <c:crosses val="autoZero"/>
        <c:auto val="1"/>
        <c:lblAlgn val="ctr"/>
        <c:lblOffset val="100"/>
        <c:noMultiLvlLbl val="0"/>
      </c:catAx>
      <c:valAx>
        <c:axId val="332675216"/>
        <c:scaling>
          <c:orientation val="minMax"/>
        </c:scaling>
        <c:delete val="1"/>
        <c:axPos val="l"/>
        <c:numFmt formatCode="_ * #,##0_ ;_ * \-#,##0_ ;_ * &quot;-&quot;??_ ;_ @_ " sourceLinked="1"/>
        <c:majorTickMark val="none"/>
        <c:minorTickMark val="none"/>
        <c:tickLblPos val="nextTo"/>
        <c:crossAx val="332673648"/>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sz="1200">
          <a:solidFill>
            <a:schemeClr val="tx1"/>
          </a:solidFill>
          <a:latin typeface="Otterco" panose="00000500000000000000" pitchFamily="50" charset="0"/>
        </a:defRPr>
      </a:pPr>
      <a:endParaRPr lang="es-EC"/>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Otterco" panose="00000500000000000000" pitchFamily="50" charset="0"/>
                <a:ea typeface="+mn-ea"/>
                <a:cs typeface="+mn-cs"/>
              </a:defRPr>
            </a:pPr>
            <a:r>
              <a:rPr lang="es-EC"/>
              <a:t>Atenciones realizadas por semana del 17 de octubre al 31 de diciembre 2021</a:t>
            </a:r>
          </a:p>
          <a:p>
            <a:pPr>
              <a:defRPr/>
            </a:pPr>
            <a:endParaRPr lang="es-EC"/>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Otterco" panose="00000500000000000000" pitchFamily="50" charset="0"/>
              <a:ea typeface="+mn-ea"/>
              <a:cs typeface="+mn-cs"/>
            </a:defRPr>
          </a:pPr>
          <a:endParaRPr lang="es-EC"/>
        </a:p>
      </c:txPr>
    </c:title>
    <c:autoTitleDeleted val="0"/>
    <c:plotArea>
      <c:layout/>
      <c:barChart>
        <c:barDir val="bar"/>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Otterco" panose="00000500000000000000" pitchFamily="50" charset="0"/>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Hoja1!$C$182:$C$192</c:f>
              <c:strCache>
                <c:ptCount val="11"/>
                <c:pt idx="0">
                  <c:v>Semana 11 del 26 al 31 de diciembre</c:v>
                </c:pt>
                <c:pt idx="1">
                  <c:v>Semana 10 del 10 al 25 de diciembre</c:v>
                </c:pt>
                <c:pt idx="2">
                  <c:v>Semana 9 del 12 al 18 de diciembre</c:v>
                </c:pt>
                <c:pt idx="3">
                  <c:v>Semana 8 del 5 al 11 de diciembre</c:v>
                </c:pt>
                <c:pt idx="4">
                  <c:v>Semana 7 del 28 de noviembre al 4 de diciembre</c:v>
                </c:pt>
                <c:pt idx="5">
                  <c:v>Semana 6 del 21 al 27 de noviembre</c:v>
                </c:pt>
                <c:pt idx="6">
                  <c:v>Semana 5 del 14 al 20 de noviembre</c:v>
                </c:pt>
                <c:pt idx="7">
                  <c:v>Semana 4 del 7 al 13 de noviembre</c:v>
                </c:pt>
                <c:pt idx="8">
                  <c:v>Semana 3 del 31 de octubre al 6 de noviembre</c:v>
                </c:pt>
                <c:pt idx="9">
                  <c:v>Semana 2 del 24 al 40 de octubre</c:v>
                </c:pt>
                <c:pt idx="10">
                  <c:v>Semana 1 del 17 al 23 de octubre</c:v>
                </c:pt>
              </c:strCache>
            </c:strRef>
          </c:cat>
          <c:val>
            <c:numRef>
              <c:f>Hoja1!$D$182:$D$192</c:f>
              <c:numCache>
                <c:formatCode>General</c:formatCode>
                <c:ptCount val="11"/>
                <c:pt idx="0">
                  <c:v>499</c:v>
                </c:pt>
                <c:pt idx="1">
                  <c:v>632</c:v>
                </c:pt>
                <c:pt idx="2">
                  <c:v>416</c:v>
                </c:pt>
                <c:pt idx="3">
                  <c:v>409</c:v>
                </c:pt>
                <c:pt idx="4">
                  <c:v>357</c:v>
                </c:pt>
                <c:pt idx="5">
                  <c:v>325</c:v>
                </c:pt>
                <c:pt idx="6">
                  <c:v>412</c:v>
                </c:pt>
                <c:pt idx="7">
                  <c:v>640</c:v>
                </c:pt>
                <c:pt idx="8">
                  <c:v>807</c:v>
                </c:pt>
                <c:pt idx="9">
                  <c:v>776</c:v>
                </c:pt>
                <c:pt idx="10">
                  <c:v>923</c:v>
                </c:pt>
              </c:numCache>
            </c:numRef>
          </c:val>
        </c:ser>
        <c:dLbls>
          <c:dLblPos val="inEnd"/>
          <c:showLegendKey val="0"/>
          <c:showVal val="1"/>
          <c:showCatName val="0"/>
          <c:showSerName val="0"/>
          <c:showPercent val="0"/>
          <c:showBubbleSize val="0"/>
        </c:dLbls>
        <c:gapWidth val="50"/>
        <c:axId val="332675608"/>
        <c:axId val="332668160"/>
      </c:barChart>
      <c:catAx>
        <c:axId val="332675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Otterco" panose="00000500000000000000" pitchFamily="50" charset="0"/>
                <a:ea typeface="+mn-ea"/>
                <a:cs typeface="+mn-cs"/>
              </a:defRPr>
            </a:pPr>
            <a:endParaRPr lang="es-EC"/>
          </a:p>
        </c:txPr>
        <c:crossAx val="332668160"/>
        <c:crosses val="autoZero"/>
        <c:auto val="1"/>
        <c:lblAlgn val="ctr"/>
        <c:lblOffset val="100"/>
        <c:noMultiLvlLbl val="0"/>
      </c:catAx>
      <c:valAx>
        <c:axId val="332668160"/>
        <c:scaling>
          <c:orientation val="minMax"/>
        </c:scaling>
        <c:delete val="1"/>
        <c:axPos val="b"/>
        <c:numFmt formatCode="General" sourceLinked="1"/>
        <c:majorTickMark val="none"/>
        <c:minorTickMark val="none"/>
        <c:tickLblPos val="nextTo"/>
        <c:crossAx val="3326756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lumMod val="85000"/>
        </a:schemeClr>
      </a:solidFill>
      <a:round/>
    </a:ln>
    <a:effectLst/>
  </c:spPr>
  <c:txPr>
    <a:bodyPr/>
    <a:lstStyle/>
    <a:p>
      <a:pPr>
        <a:defRPr sz="1000">
          <a:solidFill>
            <a:sysClr val="windowText" lastClr="000000"/>
          </a:solidFill>
          <a:latin typeface="Otterco" panose="00000500000000000000" pitchFamily="50"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Otterco" panose="00000500000000000000" pitchFamily="50" charset="0"/>
                <a:ea typeface="+mn-ea"/>
                <a:cs typeface="+mn-cs"/>
              </a:defRPr>
            </a:pPr>
            <a:r>
              <a:rPr lang="es-EC" dirty="0" smtClean="0"/>
              <a:t>Evolutivo de incidentes </a:t>
            </a:r>
            <a:r>
              <a:rPr lang="es-EC" dirty="0"/>
              <a:t>de seguridad y convivencia ciudadana DMQ jul - dic 2021</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manualLayout>
          <c:layoutTarget val="inner"/>
          <c:xMode val="edge"/>
          <c:yMode val="edge"/>
          <c:x val="1.3543319086511367E-2"/>
          <c:y val="0.31256112174110989"/>
          <c:w val="0.96552609687069835"/>
          <c:h val="0.57116918768613967"/>
        </c:manualLayout>
      </c:layout>
      <c:lineChart>
        <c:grouping val="standard"/>
        <c:varyColors val="0"/>
        <c:ser>
          <c:idx val="0"/>
          <c:order val="0"/>
          <c:spPr>
            <a:ln w="19050" cap="rnd">
              <a:solidFill>
                <a:schemeClr val="accent1"/>
              </a:solidFill>
              <a:prstDash val="sysDot"/>
              <a:round/>
            </a:ln>
            <a:effectLst/>
          </c:spPr>
          <c:marker>
            <c:symbol val="circle"/>
            <c:size val="3"/>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2700" cap="rnd" cmpd="sng">
                <a:solidFill>
                  <a:srgbClr val="FF0000"/>
                </a:solidFill>
                <a:prstDash val="solid"/>
              </a:ln>
              <a:effectLst/>
            </c:spPr>
            <c:trendlineType val="linear"/>
            <c:dispRSqr val="0"/>
            <c:dispEq val="0"/>
          </c:trendline>
          <c:cat>
            <c:numRef>
              <c:f>totales!$B$53:$B$58</c:f>
              <c:numCache>
                <c:formatCode>mmm\-yy</c:formatCode>
                <c:ptCount val="6"/>
                <c:pt idx="0">
                  <c:v>44378</c:v>
                </c:pt>
                <c:pt idx="1">
                  <c:v>44409</c:v>
                </c:pt>
                <c:pt idx="2">
                  <c:v>44440</c:v>
                </c:pt>
                <c:pt idx="3">
                  <c:v>44470</c:v>
                </c:pt>
                <c:pt idx="4">
                  <c:v>44501</c:v>
                </c:pt>
                <c:pt idx="5">
                  <c:v>44531</c:v>
                </c:pt>
              </c:numCache>
            </c:numRef>
          </c:cat>
          <c:val>
            <c:numRef>
              <c:f>totales!$I$53:$I$58</c:f>
              <c:numCache>
                <c:formatCode>General</c:formatCode>
                <c:ptCount val="6"/>
                <c:pt idx="0">
                  <c:v>21077</c:v>
                </c:pt>
                <c:pt idx="1">
                  <c:v>22662</c:v>
                </c:pt>
                <c:pt idx="2">
                  <c:v>21634</c:v>
                </c:pt>
                <c:pt idx="3">
                  <c:v>16223</c:v>
                </c:pt>
                <c:pt idx="4">
                  <c:v>20232</c:v>
                </c:pt>
                <c:pt idx="5">
                  <c:v>21908</c:v>
                </c:pt>
              </c:numCache>
            </c:numRef>
          </c:val>
          <c:smooth val="1"/>
        </c:ser>
        <c:dLbls>
          <c:showLegendKey val="0"/>
          <c:showVal val="0"/>
          <c:showCatName val="0"/>
          <c:showSerName val="0"/>
          <c:showPercent val="0"/>
          <c:showBubbleSize val="0"/>
        </c:dLbls>
        <c:marker val="1"/>
        <c:smooth val="0"/>
        <c:axId val="267199056"/>
        <c:axId val="267203760"/>
      </c:lineChart>
      <c:dateAx>
        <c:axId val="26719905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crossAx val="267203760"/>
        <c:crosses val="autoZero"/>
        <c:auto val="1"/>
        <c:lblOffset val="100"/>
        <c:baseTimeUnit val="months"/>
      </c:dateAx>
      <c:valAx>
        <c:axId val="267203760"/>
        <c:scaling>
          <c:orientation val="minMax"/>
        </c:scaling>
        <c:delete val="1"/>
        <c:axPos val="l"/>
        <c:numFmt formatCode="General" sourceLinked="1"/>
        <c:majorTickMark val="none"/>
        <c:minorTickMark val="none"/>
        <c:tickLblPos val="nextTo"/>
        <c:crossAx val="267199056"/>
        <c:crosses val="autoZero"/>
        <c:crossBetween val="between"/>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sz="1400">
          <a:solidFill>
            <a:schemeClr val="tx1"/>
          </a:solidFill>
          <a:latin typeface="Otterco" panose="00000500000000000000" pitchFamily="50" charset="0"/>
        </a:defRPr>
      </a:pPr>
      <a:endParaRPr lang="es-EC"/>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ysClr val="windowText" lastClr="000000"/>
                </a:solidFill>
                <a:latin typeface="Otterco" panose="00000500000000000000" pitchFamily="50" charset="0"/>
                <a:ea typeface="+mn-ea"/>
                <a:cs typeface="+mn-cs"/>
              </a:defRPr>
            </a:pPr>
            <a:r>
              <a:rPr lang="es-EC"/>
              <a:t>Atenciones por cuadrantes </a:t>
            </a:r>
          </a:p>
          <a:p>
            <a:pPr>
              <a:defRPr/>
            </a:pPr>
            <a:r>
              <a:rPr lang="es-EC"/>
              <a:t>17 de octubre al 31 de diciembre de 2021</a:t>
            </a:r>
          </a:p>
        </c:rich>
      </c:tx>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Otterco" panose="00000500000000000000" pitchFamily="50" charset="0"/>
              <a:ea typeface="+mn-ea"/>
              <a:cs typeface="+mn-cs"/>
            </a:defRPr>
          </a:pPr>
          <a:endParaRPr lang="es-EC"/>
        </a:p>
      </c:txPr>
    </c:title>
    <c:autoTitleDeleted val="0"/>
    <c:plotArea>
      <c:layout/>
      <c:barChart>
        <c:barDir val="col"/>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Otterco" panose="00000500000000000000" pitchFamily="50" charset="0"/>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GENERAL!$F$35:$I$35</c:f>
              <c:strCache>
                <c:ptCount val="4"/>
                <c:pt idx="0">
                  <c:v>Cuadrante 1</c:v>
                </c:pt>
                <c:pt idx="1">
                  <c:v>Cuadrante 2</c:v>
                </c:pt>
                <c:pt idx="2">
                  <c:v>Cuadrante 3</c:v>
                </c:pt>
                <c:pt idx="3">
                  <c:v>Cuadrante 4</c:v>
                </c:pt>
              </c:strCache>
            </c:strRef>
          </c:cat>
          <c:val>
            <c:numRef>
              <c:f>GENERAL!$F$36:$I$36</c:f>
              <c:numCache>
                <c:formatCode>_ * #,##0_ ;_ * \-#,##0_ ;_ * "-"??_ ;_ @_ </c:formatCode>
                <c:ptCount val="4"/>
                <c:pt idx="0">
                  <c:v>1603</c:v>
                </c:pt>
                <c:pt idx="1">
                  <c:v>1797</c:v>
                </c:pt>
                <c:pt idx="2">
                  <c:v>1358</c:v>
                </c:pt>
                <c:pt idx="3">
                  <c:v>1438</c:v>
                </c:pt>
              </c:numCache>
            </c:numRef>
          </c:val>
        </c:ser>
        <c:dLbls>
          <c:dLblPos val="outEnd"/>
          <c:showLegendKey val="0"/>
          <c:showVal val="1"/>
          <c:showCatName val="0"/>
          <c:showSerName val="0"/>
          <c:showPercent val="0"/>
          <c:showBubbleSize val="0"/>
        </c:dLbls>
        <c:gapWidth val="150"/>
        <c:overlap val="-27"/>
        <c:axId val="332669728"/>
        <c:axId val="332674432"/>
      </c:barChart>
      <c:catAx>
        <c:axId val="33266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Otterco" panose="00000500000000000000" pitchFamily="50" charset="0"/>
                <a:ea typeface="+mn-ea"/>
                <a:cs typeface="+mn-cs"/>
              </a:defRPr>
            </a:pPr>
            <a:endParaRPr lang="es-EC"/>
          </a:p>
        </c:txPr>
        <c:crossAx val="332674432"/>
        <c:crosses val="autoZero"/>
        <c:auto val="1"/>
        <c:lblAlgn val="ctr"/>
        <c:lblOffset val="100"/>
        <c:noMultiLvlLbl val="0"/>
      </c:catAx>
      <c:valAx>
        <c:axId val="332674432"/>
        <c:scaling>
          <c:orientation val="minMax"/>
        </c:scaling>
        <c:delete val="1"/>
        <c:axPos val="l"/>
        <c:numFmt formatCode="_ * #,##0_ ;_ * \-#,##0_ ;_ * &quot;-&quot;??_ ;_ @_ " sourceLinked="1"/>
        <c:majorTickMark val="none"/>
        <c:minorTickMark val="none"/>
        <c:tickLblPos val="nextTo"/>
        <c:crossAx val="332669728"/>
        <c:crosses val="autoZero"/>
        <c:crossBetween val="between"/>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sz="1100">
          <a:solidFill>
            <a:sysClr val="windowText" lastClr="000000"/>
          </a:solidFill>
          <a:latin typeface="Otterco" panose="00000500000000000000" pitchFamily="50"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solidFill>
                <a:latin typeface="Otterco" panose="00000500000000000000" pitchFamily="50" charset="0"/>
                <a:ea typeface="+mn-ea"/>
                <a:cs typeface="+mn-cs"/>
              </a:defRPr>
            </a:pPr>
            <a:r>
              <a:rPr lang="es-EC"/>
              <a:t>Incidentes de convivencia ciudadana DMQ jul - dic 2020 - 2021</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barChart>
        <c:barDir val="col"/>
        <c:grouping val="clustered"/>
        <c:varyColors val="0"/>
        <c:ser>
          <c:idx val="0"/>
          <c:order val="0"/>
          <c:tx>
            <c:strRef>
              <c:f>'convivencia '!$I$2</c:f>
              <c:strCache>
                <c:ptCount val="1"/>
                <c:pt idx="0">
                  <c:v>jul-dic 2020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Otterco" panose="00000500000000000000" pitchFamily="50"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 '!$H$3:$H$11</c:f>
              <c:strCache>
                <c:ptCount val="9"/>
                <c:pt idx="0">
                  <c:v>ELOY ALFARO</c:v>
                </c:pt>
                <c:pt idx="1">
                  <c:v>EUGENIO ESPEJO</c:v>
                </c:pt>
                <c:pt idx="2">
                  <c:v>MANUELA SAENZ</c:v>
                </c:pt>
                <c:pt idx="3">
                  <c:v>QUITUMBE</c:v>
                </c:pt>
                <c:pt idx="4">
                  <c:v>LA DELICIA</c:v>
                </c:pt>
                <c:pt idx="5">
                  <c:v>CALDERON</c:v>
                </c:pt>
                <c:pt idx="6">
                  <c:v>LOS CHILLOS</c:v>
                </c:pt>
                <c:pt idx="7">
                  <c:v>TUMBACO</c:v>
                </c:pt>
                <c:pt idx="8">
                  <c:v>ESPECIAL TURISTICA LA MARISCAL</c:v>
                </c:pt>
              </c:strCache>
            </c:strRef>
          </c:cat>
          <c:val>
            <c:numRef>
              <c:f>'convivencia '!$I$3:$I$11</c:f>
              <c:numCache>
                <c:formatCode>General</c:formatCode>
                <c:ptCount val="9"/>
                <c:pt idx="0">
                  <c:v>23480</c:v>
                </c:pt>
                <c:pt idx="1">
                  <c:v>15320</c:v>
                </c:pt>
                <c:pt idx="2">
                  <c:v>14031</c:v>
                </c:pt>
                <c:pt idx="3">
                  <c:v>13279</c:v>
                </c:pt>
                <c:pt idx="4">
                  <c:v>12748</c:v>
                </c:pt>
                <c:pt idx="5">
                  <c:v>6234</c:v>
                </c:pt>
                <c:pt idx="6">
                  <c:v>5239</c:v>
                </c:pt>
                <c:pt idx="7">
                  <c:v>3891</c:v>
                </c:pt>
                <c:pt idx="8">
                  <c:v>1530</c:v>
                </c:pt>
              </c:numCache>
            </c:numRef>
          </c:val>
        </c:ser>
        <c:ser>
          <c:idx val="1"/>
          <c:order val="1"/>
          <c:tx>
            <c:strRef>
              <c:f>'convivencia '!$J$2</c:f>
              <c:strCache>
                <c:ptCount val="1"/>
                <c:pt idx="0">
                  <c:v>jul-dic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Otterco" panose="00000500000000000000" pitchFamily="50"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 '!$H$3:$H$11</c:f>
              <c:strCache>
                <c:ptCount val="9"/>
                <c:pt idx="0">
                  <c:v>ELOY ALFARO</c:v>
                </c:pt>
                <c:pt idx="1">
                  <c:v>EUGENIO ESPEJO</c:v>
                </c:pt>
                <c:pt idx="2">
                  <c:v>MANUELA SAENZ</c:v>
                </c:pt>
                <c:pt idx="3">
                  <c:v>QUITUMBE</c:v>
                </c:pt>
                <c:pt idx="4">
                  <c:v>LA DELICIA</c:v>
                </c:pt>
                <c:pt idx="5">
                  <c:v>CALDERON</c:v>
                </c:pt>
                <c:pt idx="6">
                  <c:v>LOS CHILLOS</c:v>
                </c:pt>
                <c:pt idx="7">
                  <c:v>TUMBACO</c:v>
                </c:pt>
                <c:pt idx="8">
                  <c:v>ESPECIAL TURISTICA LA MARISCAL</c:v>
                </c:pt>
              </c:strCache>
            </c:strRef>
          </c:cat>
          <c:val>
            <c:numRef>
              <c:f>'convivencia '!$J$3:$J$11</c:f>
              <c:numCache>
                <c:formatCode>General</c:formatCode>
                <c:ptCount val="9"/>
                <c:pt idx="0">
                  <c:v>21628</c:v>
                </c:pt>
                <c:pt idx="1">
                  <c:v>13787</c:v>
                </c:pt>
                <c:pt idx="2">
                  <c:v>12265</c:v>
                </c:pt>
                <c:pt idx="3">
                  <c:v>10259</c:v>
                </c:pt>
                <c:pt idx="4">
                  <c:v>11698</c:v>
                </c:pt>
                <c:pt idx="5">
                  <c:v>5195</c:v>
                </c:pt>
                <c:pt idx="6">
                  <c:v>4225</c:v>
                </c:pt>
                <c:pt idx="7">
                  <c:v>5238</c:v>
                </c:pt>
                <c:pt idx="8">
                  <c:v>1554</c:v>
                </c:pt>
              </c:numCache>
            </c:numRef>
          </c:val>
        </c:ser>
        <c:dLbls>
          <c:showLegendKey val="0"/>
          <c:showVal val="0"/>
          <c:showCatName val="0"/>
          <c:showSerName val="0"/>
          <c:showPercent val="0"/>
          <c:showBubbleSize val="0"/>
        </c:dLbls>
        <c:gapWidth val="219"/>
        <c:overlap val="-27"/>
        <c:axId val="270199264"/>
        <c:axId val="270199656"/>
      </c:barChart>
      <c:catAx>
        <c:axId val="27019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Otterco" panose="00000500000000000000" pitchFamily="50" charset="0"/>
                <a:ea typeface="+mn-ea"/>
                <a:cs typeface="+mn-cs"/>
              </a:defRPr>
            </a:pPr>
            <a:endParaRPr lang="es-EC"/>
          </a:p>
        </c:txPr>
        <c:crossAx val="270199656"/>
        <c:crosses val="autoZero"/>
        <c:auto val="1"/>
        <c:lblAlgn val="ctr"/>
        <c:lblOffset val="100"/>
        <c:noMultiLvlLbl val="0"/>
      </c:catAx>
      <c:valAx>
        <c:axId val="270199656"/>
        <c:scaling>
          <c:orientation val="minMax"/>
        </c:scaling>
        <c:delete val="1"/>
        <c:axPos val="l"/>
        <c:numFmt formatCode="General" sourceLinked="1"/>
        <c:majorTickMark val="none"/>
        <c:minorTickMark val="none"/>
        <c:tickLblPos val="nextTo"/>
        <c:crossAx val="27019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Otterco" panose="00000500000000000000" pitchFamily="50" charset="0"/>
              <a:ea typeface="+mn-ea"/>
              <a:cs typeface="+mn-cs"/>
            </a:defRPr>
          </a:pPr>
          <a:endParaRPr lang="es-EC"/>
        </a:p>
      </c:txPr>
    </c:legend>
    <c:plotVisOnly val="1"/>
    <c:dispBlanksAs val="gap"/>
    <c:showDLblsOverMax val="0"/>
  </c:chart>
  <c:spPr>
    <a:noFill/>
    <a:ln>
      <a:solidFill>
        <a:sysClr val="window" lastClr="FFFFFF">
          <a:lumMod val="65000"/>
        </a:sysClr>
      </a:solidFill>
    </a:ln>
    <a:effectLst/>
  </c:spPr>
  <c:txPr>
    <a:bodyPr/>
    <a:lstStyle/>
    <a:p>
      <a:pPr>
        <a:defRPr sz="1200">
          <a:solidFill>
            <a:schemeClr val="tx1"/>
          </a:solidFill>
          <a:latin typeface="Otterco" panose="00000500000000000000" pitchFamily="50" charset="0"/>
        </a:defRPr>
      </a:pPr>
      <a:endParaRPr lang="es-EC"/>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Otterco" panose="00000500000000000000" pitchFamily="50" charset="0"/>
                <a:ea typeface="+mn-ea"/>
                <a:cs typeface="+mn-cs"/>
              </a:defRPr>
            </a:pPr>
            <a:r>
              <a:rPr lang="es-EC" dirty="0"/>
              <a:t>Evolutivo de incidentes de convivencia ciudadana DMQ jul - dic </a:t>
            </a:r>
            <a:r>
              <a:rPr lang="es-EC" dirty="0" smtClean="0"/>
              <a:t>2020</a:t>
            </a:r>
            <a:r>
              <a:rPr lang="es-EC" baseline="0" dirty="0" smtClean="0"/>
              <a:t> - 2021</a:t>
            </a:r>
            <a:endParaRPr lang="es-EC"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manualLayout>
          <c:layoutTarget val="inner"/>
          <c:xMode val="edge"/>
          <c:yMode val="edge"/>
          <c:x val="1.4480598207722531E-2"/>
          <c:y val="0.18684871984298024"/>
          <c:w val="0.97103886213617308"/>
          <c:h val="0.59866025917391663"/>
        </c:manualLayout>
      </c:layout>
      <c:lineChart>
        <c:grouping val="standard"/>
        <c:varyColors val="0"/>
        <c:ser>
          <c:idx val="0"/>
          <c:order val="0"/>
          <c:tx>
            <c:strRef>
              <c:f>'convivencia '!$C$19</c:f>
              <c:strCache>
                <c:ptCount val="1"/>
                <c:pt idx="0">
                  <c:v>jul-dic 2020</c:v>
                </c:pt>
              </c:strCache>
            </c:strRef>
          </c:tx>
          <c:spPr>
            <a:ln w="19050" cap="rnd">
              <a:solidFill>
                <a:schemeClr val="accent1"/>
              </a:solidFill>
              <a:prstDash val="sysDot"/>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 '!$B$20:$B$25</c:f>
              <c:strCache>
                <c:ptCount val="6"/>
                <c:pt idx="0">
                  <c:v>Jul</c:v>
                </c:pt>
                <c:pt idx="1">
                  <c:v>Ago</c:v>
                </c:pt>
                <c:pt idx="2">
                  <c:v>Sep</c:v>
                </c:pt>
                <c:pt idx="3">
                  <c:v>Oct</c:v>
                </c:pt>
                <c:pt idx="4">
                  <c:v>Nov</c:v>
                </c:pt>
                <c:pt idx="5">
                  <c:v>Dic</c:v>
                </c:pt>
              </c:strCache>
            </c:strRef>
          </c:cat>
          <c:val>
            <c:numRef>
              <c:f>'convivencia '!$C$20:$C$25</c:f>
              <c:numCache>
                <c:formatCode>General</c:formatCode>
                <c:ptCount val="6"/>
                <c:pt idx="0">
                  <c:v>16877</c:v>
                </c:pt>
                <c:pt idx="1">
                  <c:v>16191</c:v>
                </c:pt>
                <c:pt idx="2">
                  <c:v>14785</c:v>
                </c:pt>
                <c:pt idx="3">
                  <c:v>16737</c:v>
                </c:pt>
                <c:pt idx="4">
                  <c:v>15906</c:v>
                </c:pt>
                <c:pt idx="5">
                  <c:v>15256</c:v>
                </c:pt>
              </c:numCache>
            </c:numRef>
          </c:val>
          <c:smooth val="1"/>
        </c:ser>
        <c:ser>
          <c:idx val="1"/>
          <c:order val="1"/>
          <c:tx>
            <c:strRef>
              <c:f>'convivencia '!$D$19</c:f>
              <c:strCache>
                <c:ptCount val="1"/>
                <c:pt idx="0">
                  <c:v>jul-dic 2021</c:v>
                </c:pt>
              </c:strCache>
            </c:strRef>
          </c:tx>
          <c:spPr>
            <a:ln w="19050" cap="rnd">
              <a:solidFill>
                <a:srgbClr val="FF0000"/>
              </a:solidFill>
              <a:prstDash val="sysDot"/>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 '!$B$20:$B$25</c:f>
              <c:strCache>
                <c:ptCount val="6"/>
                <c:pt idx="0">
                  <c:v>Jul</c:v>
                </c:pt>
                <c:pt idx="1">
                  <c:v>Ago</c:v>
                </c:pt>
                <c:pt idx="2">
                  <c:v>Sep</c:v>
                </c:pt>
                <c:pt idx="3">
                  <c:v>Oct</c:v>
                </c:pt>
                <c:pt idx="4">
                  <c:v>Nov</c:v>
                </c:pt>
                <c:pt idx="5">
                  <c:v>Dic</c:v>
                </c:pt>
              </c:strCache>
            </c:strRef>
          </c:cat>
          <c:val>
            <c:numRef>
              <c:f>'convivencia '!$D$20:$D$25</c:f>
              <c:numCache>
                <c:formatCode>General</c:formatCode>
                <c:ptCount val="6"/>
                <c:pt idx="0">
                  <c:v>14932</c:v>
                </c:pt>
                <c:pt idx="1">
                  <c:v>15781</c:v>
                </c:pt>
                <c:pt idx="2">
                  <c:v>15207</c:v>
                </c:pt>
                <c:pt idx="3">
                  <c:v>11060</c:v>
                </c:pt>
                <c:pt idx="4">
                  <c:v>14019</c:v>
                </c:pt>
                <c:pt idx="5">
                  <c:v>14850</c:v>
                </c:pt>
              </c:numCache>
            </c:numRef>
          </c:val>
          <c:smooth val="1"/>
        </c:ser>
        <c:dLbls>
          <c:showLegendKey val="0"/>
          <c:showVal val="0"/>
          <c:showCatName val="0"/>
          <c:showSerName val="0"/>
          <c:showPercent val="0"/>
          <c:showBubbleSize val="0"/>
        </c:dLbls>
        <c:smooth val="0"/>
        <c:axId val="265531528"/>
        <c:axId val="265179304"/>
      </c:lineChart>
      <c:catAx>
        <c:axId val="265531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crossAx val="265179304"/>
        <c:crosses val="autoZero"/>
        <c:auto val="1"/>
        <c:lblAlgn val="ctr"/>
        <c:lblOffset val="100"/>
        <c:noMultiLvlLbl val="0"/>
      </c:catAx>
      <c:valAx>
        <c:axId val="265179304"/>
        <c:scaling>
          <c:orientation val="minMax"/>
        </c:scaling>
        <c:delete val="1"/>
        <c:axPos val="l"/>
        <c:numFmt formatCode="General" sourceLinked="1"/>
        <c:majorTickMark val="none"/>
        <c:minorTickMark val="none"/>
        <c:tickLblPos val="nextTo"/>
        <c:crossAx val="265531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legend>
    <c:plotVisOnly val="1"/>
    <c:dispBlanksAs val="gap"/>
    <c:showDLblsOverMax val="0"/>
  </c:chart>
  <c:spPr>
    <a:noFill/>
    <a:ln>
      <a:solidFill>
        <a:schemeClr val="bg1">
          <a:lumMod val="65000"/>
        </a:schemeClr>
      </a:solidFill>
    </a:ln>
    <a:effectLst/>
  </c:spPr>
  <c:txPr>
    <a:bodyPr/>
    <a:lstStyle/>
    <a:p>
      <a:pPr>
        <a:defRPr sz="1400">
          <a:solidFill>
            <a:schemeClr val="tx1"/>
          </a:solidFill>
          <a:latin typeface="Otterco" panose="00000500000000000000" pitchFamily="50" charset="0"/>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r>
              <a:rPr lang="es-EC"/>
              <a:t>Incidentes de convivencia ciudadana por día de ocurrencia DMQ jul - dic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Otterco" panose="00000500000000000000" pitchFamily="50"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 '!$B$45:$B$51</c:f>
              <c:strCache>
                <c:ptCount val="7"/>
                <c:pt idx="0">
                  <c:v>Lun</c:v>
                </c:pt>
                <c:pt idx="1">
                  <c:v>Mar</c:v>
                </c:pt>
                <c:pt idx="2">
                  <c:v>Mie</c:v>
                </c:pt>
                <c:pt idx="3">
                  <c:v>Jue</c:v>
                </c:pt>
                <c:pt idx="4">
                  <c:v>Vie</c:v>
                </c:pt>
                <c:pt idx="5">
                  <c:v>Sab</c:v>
                </c:pt>
                <c:pt idx="6">
                  <c:v>Dom</c:v>
                </c:pt>
              </c:strCache>
            </c:strRef>
          </c:cat>
          <c:val>
            <c:numRef>
              <c:f>'convivencia '!$C$45:$C$51</c:f>
              <c:numCache>
                <c:formatCode>General</c:formatCode>
                <c:ptCount val="7"/>
                <c:pt idx="0">
                  <c:v>7870</c:v>
                </c:pt>
                <c:pt idx="1">
                  <c:v>6355</c:v>
                </c:pt>
                <c:pt idx="2">
                  <c:v>7506</c:v>
                </c:pt>
                <c:pt idx="3">
                  <c:v>8939</c:v>
                </c:pt>
                <c:pt idx="4">
                  <c:v>13715</c:v>
                </c:pt>
                <c:pt idx="5">
                  <c:v>21937</c:v>
                </c:pt>
                <c:pt idx="6">
                  <c:v>19527</c:v>
                </c:pt>
              </c:numCache>
            </c:numRef>
          </c:val>
        </c:ser>
        <c:dLbls>
          <c:showLegendKey val="0"/>
          <c:showVal val="0"/>
          <c:showCatName val="0"/>
          <c:showSerName val="0"/>
          <c:showPercent val="0"/>
          <c:showBubbleSize val="0"/>
        </c:dLbls>
        <c:gapWidth val="219"/>
        <c:overlap val="-27"/>
        <c:axId val="268964120"/>
        <c:axId val="329420240"/>
      </c:barChart>
      <c:catAx>
        <c:axId val="268964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Otterco" panose="00000500000000000000" pitchFamily="50" charset="0"/>
                <a:ea typeface="+mn-ea"/>
                <a:cs typeface="+mn-cs"/>
              </a:defRPr>
            </a:pPr>
            <a:endParaRPr lang="es-EC"/>
          </a:p>
        </c:txPr>
        <c:crossAx val="329420240"/>
        <c:crosses val="autoZero"/>
        <c:auto val="1"/>
        <c:lblAlgn val="ctr"/>
        <c:lblOffset val="100"/>
        <c:noMultiLvlLbl val="0"/>
      </c:catAx>
      <c:valAx>
        <c:axId val="329420240"/>
        <c:scaling>
          <c:orientation val="minMax"/>
        </c:scaling>
        <c:delete val="1"/>
        <c:axPos val="l"/>
        <c:numFmt formatCode="General" sourceLinked="1"/>
        <c:majorTickMark val="none"/>
        <c:minorTickMark val="none"/>
        <c:tickLblPos val="nextTo"/>
        <c:crossAx val="268964120"/>
        <c:crosses val="autoZero"/>
        <c:crossBetween val="between"/>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solidFill>
            <a:schemeClr val="tx1"/>
          </a:solidFill>
          <a:latin typeface="Otterco" panose="00000500000000000000" pitchFamily="50" charset="0"/>
        </a:defRPr>
      </a:pPr>
      <a:endParaRPr lang="es-EC"/>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r>
              <a:rPr lang="es-EC" sz="1400"/>
              <a:t>Incidentes de convivencia ciudadana por rango de hora de ocurrencia DMQ jul - dic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radarChart>
        <c:radarStyle val="marker"/>
        <c:varyColors val="0"/>
        <c:ser>
          <c:idx val="0"/>
          <c:order val="0"/>
          <c:spPr>
            <a:ln w="19050" cap="sq">
              <a:solidFill>
                <a:srgbClr val="FF0000"/>
              </a:solidFill>
              <a:prstDash val="sysDot"/>
              <a:miter lim="800000"/>
            </a:ln>
            <a:effectLst/>
          </c:spPr>
          <c:marker>
            <c:symbol val="circle"/>
            <c:size val="3"/>
            <c:spPr>
              <a:solidFill>
                <a:srgbClr val="FF0000"/>
              </a:solidFill>
              <a:ln w="9525">
                <a:solidFill>
                  <a:srgbClr val="FF0000"/>
                </a:solidFill>
              </a:ln>
              <a:effectLst/>
            </c:spPr>
          </c:marker>
          <c:cat>
            <c:strRef>
              <c:f>'convivencia '!$B$61:$B$72</c:f>
              <c:strCache>
                <c:ptCount val="12"/>
                <c:pt idx="0">
                  <c:v>00:00 - 01:59</c:v>
                </c:pt>
                <c:pt idx="1">
                  <c:v>02:00 - 03:59</c:v>
                </c:pt>
                <c:pt idx="2">
                  <c:v>04:00 - 05:59</c:v>
                </c:pt>
                <c:pt idx="3">
                  <c:v>06:00 - 07:59</c:v>
                </c:pt>
                <c:pt idx="4">
                  <c:v>08:00 - 09:59</c:v>
                </c:pt>
                <c:pt idx="5">
                  <c:v>10:00 - 11:59</c:v>
                </c:pt>
                <c:pt idx="6">
                  <c:v>12:00 - 13:59</c:v>
                </c:pt>
                <c:pt idx="7">
                  <c:v>14:00 - 15:59</c:v>
                </c:pt>
                <c:pt idx="8">
                  <c:v>16:00 - 17:59</c:v>
                </c:pt>
                <c:pt idx="9">
                  <c:v>18:00 - 19:59</c:v>
                </c:pt>
                <c:pt idx="10">
                  <c:v>20:00 - 21:59</c:v>
                </c:pt>
                <c:pt idx="11">
                  <c:v>22:00 - 23:59</c:v>
                </c:pt>
              </c:strCache>
            </c:strRef>
          </c:cat>
          <c:val>
            <c:numRef>
              <c:f>'convivencia '!$C$61:$C$72</c:f>
              <c:numCache>
                <c:formatCode>General</c:formatCode>
                <c:ptCount val="12"/>
                <c:pt idx="0">
                  <c:v>12027</c:v>
                </c:pt>
                <c:pt idx="1">
                  <c:v>7191</c:v>
                </c:pt>
                <c:pt idx="2">
                  <c:v>3255</c:v>
                </c:pt>
                <c:pt idx="3">
                  <c:v>2349</c:v>
                </c:pt>
                <c:pt idx="4">
                  <c:v>4065</c:v>
                </c:pt>
                <c:pt idx="5">
                  <c:v>5111</c:v>
                </c:pt>
                <c:pt idx="6">
                  <c:v>5159</c:v>
                </c:pt>
                <c:pt idx="7">
                  <c:v>6160</c:v>
                </c:pt>
                <c:pt idx="8">
                  <c:v>6840</c:v>
                </c:pt>
                <c:pt idx="9">
                  <c:v>8153</c:v>
                </c:pt>
                <c:pt idx="10">
                  <c:v>11139</c:v>
                </c:pt>
                <c:pt idx="11">
                  <c:v>14400</c:v>
                </c:pt>
              </c:numCache>
            </c:numRef>
          </c:val>
        </c:ser>
        <c:dLbls>
          <c:showLegendKey val="0"/>
          <c:showVal val="0"/>
          <c:showCatName val="0"/>
          <c:showSerName val="0"/>
          <c:showPercent val="0"/>
          <c:showBubbleSize val="0"/>
        </c:dLbls>
        <c:axId val="329417888"/>
        <c:axId val="329417496"/>
      </c:radarChart>
      <c:catAx>
        <c:axId val="32941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Otterco" panose="00000500000000000000" pitchFamily="50" charset="0"/>
                <a:ea typeface="+mn-ea"/>
                <a:cs typeface="+mn-cs"/>
              </a:defRPr>
            </a:pPr>
            <a:endParaRPr lang="es-EC"/>
          </a:p>
        </c:txPr>
        <c:crossAx val="329417496"/>
        <c:crosses val="autoZero"/>
        <c:auto val="1"/>
        <c:lblAlgn val="ctr"/>
        <c:lblOffset val="100"/>
        <c:noMultiLvlLbl val="0"/>
      </c:catAx>
      <c:valAx>
        <c:axId val="32941749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29417888"/>
        <c:crosses val="autoZero"/>
        <c:crossBetween val="between"/>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sz="1400">
          <a:solidFill>
            <a:schemeClr val="tx1"/>
          </a:solidFill>
          <a:latin typeface="Otterco" panose="00000500000000000000" pitchFamily="50" charset="0"/>
        </a:defRPr>
      </a:pPr>
      <a:endParaRPr lang="es-EC"/>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r>
              <a:rPr lang="es-EC" sz="1400" dirty="0"/>
              <a:t>Incidentes de </a:t>
            </a:r>
            <a:r>
              <a:rPr lang="es-EC" sz="1400" dirty="0" smtClean="0"/>
              <a:t>delitos DMQ </a:t>
            </a:r>
            <a:r>
              <a:rPr lang="es-EC" sz="1400" dirty="0"/>
              <a:t>jul - dic 2020 - 2021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barChart>
        <c:barDir val="col"/>
        <c:grouping val="clustered"/>
        <c:varyColors val="0"/>
        <c:ser>
          <c:idx val="0"/>
          <c:order val="0"/>
          <c:tx>
            <c:strRef>
              <c:f>delitos!$I$4</c:f>
              <c:strCache>
                <c:ptCount val="1"/>
                <c:pt idx="0">
                  <c:v>jul-dic 2020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Otterco" panose="00000500000000000000" pitchFamily="50"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delitos!$H$5:$H$13</c:f>
              <c:strCache>
                <c:ptCount val="9"/>
                <c:pt idx="0">
                  <c:v>EUGENIO ESPEJO</c:v>
                </c:pt>
                <c:pt idx="1">
                  <c:v>ELOY ALFARO</c:v>
                </c:pt>
                <c:pt idx="2">
                  <c:v>QUITUMBE</c:v>
                </c:pt>
                <c:pt idx="3">
                  <c:v>LA DELICIA</c:v>
                </c:pt>
                <c:pt idx="4">
                  <c:v>MANUELA SAENZ</c:v>
                </c:pt>
                <c:pt idx="5">
                  <c:v>CALDERON</c:v>
                </c:pt>
                <c:pt idx="6">
                  <c:v>TUMBACO</c:v>
                </c:pt>
                <c:pt idx="7">
                  <c:v>LOS CHILLOS</c:v>
                </c:pt>
                <c:pt idx="8">
                  <c:v>ESPECIAL TURISTICA LA MARISCAL</c:v>
                </c:pt>
              </c:strCache>
            </c:strRef>
          </c:cat>
          <c:val>
            <c:numRef>
              <c:f>delitos!$I$5:$I$13</c:f>
              <c:numCache>
                <c:formatCode>General</c:formatCode>
                <c:ptCount val="9"/>
                <c:pt idx="0">
                  <c:v>2520</c:v>
                </c:pt>
                <c:pt idx="1">
                  <c:v>2154</c:v>
                </c:pt>
                <c:pt idx="2">
                  <c:v>1976</c:v>
                </c:pt>
                <c:pt idx="3">
                  <c:v>1491</c:v>
                </c:pt>
                <c:pt idx="4">
                  <c:v>1395</c:v>
                </c:pt>
                <c:pt idx="5">
                  <c:v>973</c:v>
                </c:pt>
                <c:pt idx="6">
                  <c:v>704</c:v>
                </c:pt>
                <c:pt idx="7">
                  <c:v>525</c:v>
                </c:pt>
                <c:pt idx="8">
                  <c:v>250</c:v>
                </c:pt>
              </c:numCache>
            </c:numRef>
          </c:val>
        </c:ser>
        <c:ser>
          <c:idx val="1"/>
          <c:order val="1"/>
          <c:tx>
            <c:strRef>
              <c:f>delitos!$J$4</c:f>
              <c:strCache>
                <c:ptCount val="1"/>
                <c:pt idx="0">
                  <c:v>jul-dic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Otterco" panose="00000500000000000000" pitchFamily="50"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delitos!$H$5:$H$13</c:f>
              <c:strCache>
                <c:ptCount val="9"/>
                <c:pt idx="0">
                  <c:v>EUGENIO ESPEJO</c:v>
                </c:pt>
                <c:pt idx="1">
                  <c:v>ELOY ALFARO</c:v>
                </c:pt>
                <c:pt idx="2">
                  <c:v>QUITUMBE</c:v>
                </c:pt>
                <c:pt idx="3">
                  <c:v>LA DELICIA</c:v>
                </c:pt>
                <c:pt idx="4">
                  <c:v>MANUELA SAENZ</c:v>
                </c:pt>
                <c:pt idx="5">
                  <c:v>CALDERON</c:v>
                </c:pt>
                <c:pt idx="6">
                  <c:v>TUMBACO</c:v>
                </c:pt>
                <c:pt idx="7">
                  <c:v>LOS CHILLOS</c:v>
                </c:pt>
                <c:pt idx="8">
                  <c:v>ESPECIAL TURISTICA LA MARISCAL</c:v>
                </c:pt>
              </c:strCache>
            </c:strRef>
          </c:cat>
          <c:val>
            <c:numRef>
              <c:f>delitos!$J$5:$J$13</c:f>
              <c:numCache>
                <c:formatCode>General</c:formatCode>
                <c:ptCount val="9"/>
                <c:pt idx="0">
                  <c:v>2846</c:v>
                </c:pt>
                <c:pt idx="1">
                  <c:v>2667</c:v>
                </c:pt>
                <c:pt idx="2">
                  <c:v>2498</c:v>
                </c:pt>
                <c:pt idx="3">
                  <c:v>1637</c:v>
                </c:pt>
                <c:pt idx="4">
                  <c:v>1700</c:v>
                </c:pt>
                <c:pt idx="5">
                  <c:v>971</c:v>
                </c:pt>
                <c:pt idx="6">
                  <c:v>1202</c:v>
                </c:pt>
                <c:pt idx="7">
                  <c:v>686</c:v>
                </c:pt>
                <c:pt idx="8">
                  <c:v>396</c:v>
                </c:pt>
              </c:numCache>
            </c:numRef>
          </c:val>
        </c:ser>
        <c:dLbls>
          <c:showLegendKey val="0"/>
          <c:showVal val="0"/>
          <c:showCatName val="0"/>
          <c:showSerName val="0"/>
          <c:showPercent val="0"/>
          <c:showBubbleSize val="0"/>
        </c:dLbls>
        <c:gapWidth val="219"/>
        <c:overlap val="-27"/>
        <c:axId val="329419064"/>
        <c:axId val="329419456"/>
      </c:barChart>
      <c:catAx>
        <c:axId val="329419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Otterco" panose="00000500000000000000" pitchFamily="50" charset="0"/>
                <a:ea typeface="+mn-ea"/>
                <a:cs typeface="+mn-cs"/>
              </a:defRPr>
            </a:pPr>
            <a:endParaRPr lang="es-EC"/>
          </a:p>
        </c:txPr>
        <c:crossAx val="329419456"/>
        <c:crosses val="autoZero"/>
        <c:auto val="1"/>
        <c:lblAlgn val="ctr"/>
        <c:lblOffset val="100"/>
        <c:noMultiLvlLbl val="0"/>
      </c:catAx>
      <c:valAx>
        <c:axId val="329419456"/>
        <c:scaling>
          <c:orientation val="minMax"/>
        </c:scaling>
        <c:delete val="1"/>
        <c:axPos val="l"/>
        <c:numFmt formatCode="General" sourceLinked="1"/>
        <c:majorTickMark val="none"/>
        <c:minorTickMark val="none"/>
        <c:tickLblPos val="nextTo"/>
        <c:crossAx val="329419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Otterco" panose="00000500000000000000" pitchFamily="50" charset="0"/>
              <a:ea typeface="+mn-ea"/>
              <a:cs typeface="+mn-cs"/>
            </a:defRPr>
          </a:pPr>
          <a:endParaRPr lang="es-EC"/>
        </a:p>
      </c:txPr>
    </c:legend>
    <c:plotVisOnly val="1"/>
    <c:dispBlanksAs val="gap"/>
    <c:showDLblsOverMax val="0"/>
  </c:chart>
  <c:spPr>
    <a:noFill/>
    <a:ln>
      <a:solidFill>
        <a:sysClr val="window" lastClr="FFFFFF">
          <a:lumMod val="65000"/>
        </a:sysClr>
      </a:solidFill>
    </a:ln>
    <a:effectLst/>
  </c:spPr>
  <c:txPr>
    <a:bodyPr/>
    <a:lstStyle/>
    <a:p>
      <a:pPr>
        <a:defRPr sz="1400">
          <a:solidFill>
            <a:schemeClr val="tx1"/>
          </a:solidFill>
          <a:latin typeface="Otterco" panose="00000500000000000000" pitchFamily="50" charset="0"/>
        </a:defRPr>
      </a:pPr>
      <a:endParaRPr lang="es-EC"/>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solidFill>
                <a:latin typeface="Otterco" panose="00000500000000000000" pitchFamily="50" charset="0"/>
                <a:ea typeface="+mn-ea"/>
                <a:cs typeface="+mn-cs"/>
              </a:defRPr>
            </a:pPr>
            <a:r>
              <a:rPr lang="es-EC" dirty="0"/>
              <a:t>Evolutivo de delitos DMQ jul - </a:t>
            </a:r>
            <a:r>
              <a:rPr lang="es-EC" dirty="0" smtClean="0"/>
              <a:t>dic 2020</a:t>
            </a:r>
            <a:r>
              <a:rPr lang="es-EC" baseline="0" dirty="0" smtClean="0"/>
              <a:t> - 2021</a:t>
            </a:r>
            <a:endParaRPr lang="es-EC" dirty="0"/>
          </a:p>
        </c:rich>
      </c:tx>
      <c:layout>
        <c:manualLayout>
          <c:xMode val="edge"/>
          <c:yMode val="edge"/>
          <c:x val="0.3124134063044075"/>
          <c:y val="0"/>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Otterco" panose="00000500000000000000" pitchFamily="50" charset="0"/>
              <a:ea typeface="+mn-ea"/>
              <a:cs typeface="+mn-cs"/>
            </a:defRPr>
          </a:pPr>
          <a:endParaRPr lang="es-EC"/>
        </a:p>
      </c:txPr>
    </c:title>
    <c:autoTitleDeleted val="0"/>
    <c:plotArea>
      <c:layout/>
      <c:lineChart>
        <c:grouping val="standard"/>
        <c:varyColors val="0"/>
        <c:ser>
          <c:idx val="0"/>
          <c:order val="0"/>
          <c:tx>
            <c:strRef>
              <c:f>delitos!$C$22</c:f>
              <c:strCache>
                <c:ptCount val="1"/>
                <c:pt idx="0">
                  <c:v>jul-dic 2020</c:v>
                </c:pt>
              </c:strCache>
            </c:strRef>
          </c:tx>
          <c:spPr>
            <a:ln w="19050" cap="rnd">
              <a:solidFill>
                <a:schemeClr val="accent1"/>
              </a:solidFill>
              <a:prstDash val="sysDot"/>
              <a:round/>
            </a:ln>
            <a:effectLst/>
          </c:spPr>
          <c:marker>
            <c:symbol val="circle"/>
            <c:size val="3"/>
            <c:spPr>
              <a:solidFill>
                <a:schemeClr val="accent1"/>
              </a:solidFill>
              <a:ln w="9525">
                <a:solidFill>
                  <a:schemeClr val="accent1"/>
                </a:solidFill>
              </a:ln>
              <a:effectLst/>
            </c:spPr>
          </c:marker>
          <c:dLbls>
            <c:dLbl>
              <c:idx val="3"/>
              <c:layout>
                <c:manualLayout>
                  <c:x val="-2.9001344673379226E-2"/>
                  <c:y val="-7.061815495988359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delitos!$B$23:$B$28</c:f>
              <c:strCache>
                <c:ptCount val="6"/>
                <c:pt idx="0">
                  <c:v>Jul</c:v>
                </c:pt>
                <c:pt idx="1">
                  <c:v>Ago</c:v>
                </c:pt>
                <c:pt idx="2">
                  <c:v>Sep</c:v>
                </c:pt>
                <c:pt idx="3">
                  <c:v>Oct</c:v>
                </c:pt>
                <c:pt idx="4">
                  <c:v>Nov</c:v>
                </c:pt>
                <c:pt idx="5">
                  <c:v>Dic</c:v>
                </c:pt>
              </c:strCache>
            </c:strRef>
          </c:cat>
          <c:val>
            <c:numRef>
              <c:f>delitos!$C$23:$C$28</c:f>
              <c:numCache>
                <c:formatCode>General</c:formatCode>
                <c:ptCount val="6"/>
                <c:pt idx="0">
                  <c:v>1827</c:v>
                </c:pt>
                <c:pt idx="1">
                  <c:v>1819</c:v>
                </c:pt>
                <c:pt idx="2">
                  <c:v>2050</c:v>
                </c:pt>
                <c:pt idx="3">
                  <c:v>2257</c:v>
                </c:pt>
                <c:pt idx="4">
                  <c:v>2175</c:v>
                </c:pt>
                <c:pt idx="5">
                  <c:v>1860</c:v>
                </c:pt>
              </c:numCache>
            </c:numRef>
          </c:val>
          <c:smooth val="1"/>
        </c:ser>
        <c:ser>
          <c:idx val="1"/>
          <c:order val="1"/>
          <c:tx>
            <c:strRef>
              <c:f>delitos!$D$22</c:f>
              <c:strCache>
                <c:ptCount val="1"/>
                <c:pt idx="0">
                  <c:v>jul-dic 2021</c:v>
                </c:pt>
              </c:strCache>
            </c:strRef>
          </c:tx>
          <c:spPr>
            <a:ln w="19050" cap="rnd">
              <a:solidFill>
                <a:srgbClr val="FF0000"/>
              </a:solidFill>
              <a:prstDash val="sysDot"/>
              <a:round/>
            </a:ln>
            <a:effectLst/>
          </c:spPr>
          <c:marker>
            <c:symbol val="circle"/>
            <c:size val="3"/>
            <c:spPr>
              <a:solidFill>
                <a:schemeClr val="accent2"/>
              </a:solidFill>
              <a:ln w="9525">
                <a:solidFill>
                  <a:schemeClr val="accent2"/>
                </a:solidFill>
              </a:ln>
              <a:effectLst/>
            </c:spPr>
          </c:marker>
          <c:dLbls>
            <c:dLbl>
              <c:idx val="3"/>
              <c:layout>
                <c:manualLayout>
                  <c:x val="-2.4294690571530869E-2"/>
                  <c:y val="6.174116967253311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delitos!$B$23:$B$28</c:f>
              <c:strCache>
                <c:ptCount val="6"/>
                <c:pt idx="0">
                  <c:v>Jul</c:v>
                </c:pt>
                <c:pt idx="1">
                  <c:v>Ago</c:v>
                </c:pt>
                <c:pt idx="2">
                  <c:v>Sep</c:v>
                </c:pt>
                <c:pt idx="3">
                  <c:v>Oct</c:v>
                </c:pt>
                <c:pt idx="4">
                  <c:v>Nov</c:v>
                </c:pt>
                <c:pt idx="5">
                  <c:v>Dic</c:v>
                </c:pt>
              </c:strCache>
            </c:strRef>
          </c:cat>
          <c:val>
            <c:numRef>
              <c:f>delitos!$D$23:$D$28</c:f>
              <c:numCache>
                <c:formatCode>General</c:formatCode>
                <c:ptCount val="6"/>
                <c:pt idx="0">
                  <c:v>2189</c:v>
                </c:pt>
                <c:pt idx="1">
                  <c:v>2509</c:v>
                </c:pt>
                <c:pt idx="2">
                  <c:v>2325</c:v>
                </c:pt>
                <c:pt idx="3">
                  <c:v>2038</c:v>
                </c:pt>
                <c:pt idx="4">
                  <c:v>2520</c:v>
                </c:pt>
                <c:pt idx="5">
                  <c:v>3022</c:v>
                </c:pt>
              </c:numCache>
            </c:numRef>
          </c:val>
          <c:smooth val="1"/>
        </c:ser>
        <c:dLbls>
          <c:showLegendKey val="0"/>
          <c:showVal val="0"/>
          <c:showCatName val="0"/>
          <c:showSerName val="0"/>
          <c:showPercent val="0"/>
          <c:showBubbleSize val="0"/>
        </c:dLbls>
        <c:marker val="1"/>
        <c:smooth val="0"/>
        <c:axId val="329413968"/>
        <c:axId val="329414360"/>
      </c:lineChart>
      <c:catAx>
        <c:axId val="32941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crossAx val="329414360"/>
        <c:crosses val="autoZero"/>
        <c:auto val="1"/>
        <c:lblAlgn val="ctr"/>
        <c:lblOffset val="100"/>
        <c:noMultiLvlLbl val="0"/>
      </c:catAx>
      <c:valAx>
        <c:axId val="329414360"/>
        <c:scaling>
          <c:orientation val="minMax"/>
        </c:scaling>
        <c:delete val="1"/>
        <c:axPos val="l"/>
        <c:numFmt formatCode="General" sourceLinked="1"/>
        <c:majorTickMark val="none"/>
        <c:minorTickMark val="none"/>
        <c:tickLblPos val="nextTo"/>
        <c:crossAx val="329413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tterco" panose="00000500000000000000" pitchFamily="50" charset="0"/>
              <a:ea typeface="+mn-ea"/>
              <a:cs typeface="+mn-cs"/>
            </a:defRPr>
          </a:pPr>
          <a:endParaRPr lang="es-EC"/>
        </a:p>
      </c:txPr>
    </c:legend>
    <c:plotVisOnly val="1"/>
    <c:dispBlanksAs val="gap"/>
    <c:showDLblsOverMax val="0"/>
  </c:chart>
  <c:spPr>
    <a:noFill/>
    <a:ln>
      <a:solidFill>
        <a:sysClr val="window" lastClr="FFFFFF">
          <a:lumMod val="65000"/>
        </a:sysClr>
      </a:solidFill>
    </a:ln>
    <a:effectLst/>
  </c:spPr>
  <c:txPr>
    <a:bodyPr/>
    <a:lstStyle/>
    <a:p>
      <a:pPr>
        <a:defRPr sz="1400">
          <a:solidFill>
            <a:schemeClr val="tx1"/>
          </a:solidFill>
          <a:latin typeface="Otterco" panose="00000500000000000000" pitchFamily="50" charset="0"/>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5B09F1-77AD-49E2-BFD4-B2D3D3AA6596}"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s-EC"/>
        </a:p>
      </dgm:t>
    </dgm:pt>
    <dgm:pt modelId="{A970EF12-1223-46B3-A4AE-4595B6276B1B}">
      <dgm:prSet phldrT="[Texto]"/>
      <dgm:spPr/>
      <dgm:t>
        <a:bodyPr/>
        <a:lstStyle/>
        <a:p>
          <a:r>
            <a:rPr lang="es-EC" dirty="0" smtClean="0">
              <a:latin typeface="Otterco" panose="00000500000000000000" pitchFamily="50" charset="0"/>
            </a:rPr>
            <a:t>OMSC</a:t>
          </a:r>
          <a:endParaRPr lang="es-EC" dirty="0">
            <a:latin typeface="Otterco" panose="00000500000000000000" pitchFamily="50" charset="0"/>
          </a:endParaRPr>
        </a:p>
      </dgm:t>
    </dgm:pt>
    <dgm:pt modelId="{9CCCE18E-14B8-499E-ADC6-DA568D4C5139}" type="parTrans" cxnId="{B776C1CF-E658-4946-8BED-B1AA45C91927}">
      <dgm:prSet/>
      <dgm:spPr/>
      <dgm:t>
        <a:bodyPr/>
        <a:lstStyle/>
        <a:p>
          <a:endParaRPr lang="es-EC">
            <a:latin typeface="Otterco" panose="00000500000000000000" pitchFamily="50" charset="0"/>
          </a:endParaRPr>
        </a:p>
      </dgm:t>
    </dgm:pt>
    <dgm:pt modelId="{BD7FCDCA-C9C6-481D-B899-39CEC4AC8129}" type="sibTrans" cxnId="{B776C1CF-E658-4946-8BED-B1AA45C91927}">
      <dgm:prSet/>
      <dgm:spPr/>
      <dgm:t>
        <a:bodyPr/>
        <a:lstStyle/>
        <a:p>
          <a:endParaRPr lang="es-EC">
            <a:latin typeface="Otterco" panose="00000500000000000000" pitchFamily="50" charset="0"/>
          </a:endParaRPr>
        </a:p>
      </dgm:t>
    </dgm:pt>
    <dgm:pt modelId="{097B7BE7-06E9-4AED-81F4-5631EF1A5F9C}">
      <dgm:prSet phldrT="[Texto]"/>
      <dgm:spPr/>
      <dgm:t>
        <a:bodyPr/>
        <a:lstStyle/>
        <a:p>
          <a:r>
            <a:rPr lang="es-EC" b="1" dirty="0" smtClean="0">
              <a:solidFill>
                <a:schemeClr val="bg1"/>
              </a:solidFill>
              <a:latin typeface="Otterco" panose="00000500000000000000" pitchFamily="50" charset="0"/>
            </a:rPr>
            <a:t>102 </a:t>
          </a:r>
          <a:r>
            <a:rPr lang="es-EC" dirty="0" smtClean="0">
              <a:solidFill>
                <a:schemeClr val="bg1"/>
              </a:solidFill>
              <a:effectLst/>
              <a:latin typeface="Otterco" panose="00000500000000000000" pitchFamily="50" charset="0"/>
              <a:ea typeface="Times New Roman" panose="02020603050405020304" pitchFamily="18" charset="0"/>
              <a:cs typeface="Calibri" panose="020F0502020204030204" pitchFamily="34" charset="0"/>
            </a:rPr>
            <a:t>Estudios e informe de investigación</a:t>
          </a:r>
          <a:endParaRPr lang="es-EC" dirty="0">
            <a:latin typeface="Otterco" panose="00000500000000000000" pitchFamily="50" charset="0"/>
          </a:endParaRPr>
        </a:p>
      </dgm:t>
    </dgm:pt>
    <dgm:pt modelId="{27684ED8-5269-4F8E-A9BE-9BE8D74B27FC}" type="parTrans" cxnId="{A469B5A1-A598-4D23-9E4D-8B0EA7035A72}">
      <dgm:prSet/>
      <dgm:spPr/>
      <dgm:t>
        <a:bodyPr/>
        <a:lstStyle/>
        <a:p>
          <a:endParaRPr lang="es-EC">
            <a:latin typeface="Otterco" panose="00000500000000000000" pitchFamily="50" charset="0"/>
          </a:endParaRPr>
        </a:p>
      </dgm:t>
    </dgm:pt>
    <dgm:pt modelId="{C0A1AFF5-F32F-43CD-A9A9-6D5267F7F550}" type="sibTrans" cxnId="{A469B5A1-A598-4D23-9E4D-8B0EA7035A72}">
      <dgm:prSet/>
      <dgm:spPr/>
      <dgm:t>
        <a:bodyPr/>
        <a:lstStyle/>
        <a:p>
          <a:endParaRPr lang="es-EC">
            <a:latin typeface="Otterco" panose="00000500000000000000" pitchFamily="50" charset="0"/>
          </a:endParaRPr>
        </a:p>
      </dgm:t>
    </dgm:pt>
    <dgm:pt modelId="{3625F4B7-C054-4185-BD4A-A86CA77A03CD}">
      <dgm:prSet phldrT="[Texto]"/>
      <dgm:spPr/>
      <dgm:t>
        <a:bodyPr/>
        <a:lstStyle/>
        <a:p>
          <a:r>
            <a:rPr lang="es-EC" b="1" dirty="0" smtClean="0">
              <a:solidFill>
                <a:schemeClr val="bg1"/>
              </a:solidFill>
              <a:latin typeface="Otterco" panose="00000500000000000000" pitchFamily="50" charset="0"/>
            </a:rPr>
            <a:t>66</a:t>
          </a:r>
          <a:r>
            <a:rPr lang="es-EC" dirty="0" smtClean="0">
              <a:solidFill>
                <a:schemeClr val="bg1"/>
              </a:solidFill>
              <a:latin typeface="Otterco" panose="00000500000000000000" pitchFamily="50" charset="0"/>
            </a:rPr>
            <a:t> </a:t>
          </a:r>
          <a:r>
            <a:rPr lang="es-EC" dirty="0" smtClean="0">
              <a:solidFill>
                <a:schemeClr val="bg1"/>
              </a:solidFill>
              <a:effectLst/>
              <a:latin typeface="Otterco" panose="00000500000000000000" pitchFamily="50" charset="0"/>
              <a:ea typeface="Times New Roman" panose="02020603050405020304" pitchFamily="18" charset="0"/>
              <a:cs typeface="Calibri" panose="020F0502020204030204" pitchFamily="34" charset="0"/>
            </a:rPr>
            <a:t>Productos del Sistema de Información </a:t>
          </a:r>
          <a:endParaRPr lang="es-EC" dirty="0">
            <a:latin typeface="Otterco" panose="00000500000000000000" pitchFamily="50" charset="0"/>
          </a:endParaRPr>
        </a:p>
      </dgm:t>
    </dgm:pt>
    <dgm:pt modelId="{E73F8229-2B26-4A2F-B52B-7D1485CB2B49}" type="parTrans" cxnId="{CC8D6510-C150-4368-96EB-733864FF15EA}">
      <dgm:prSet/>
      <dgm:spPr/>
      <dgm:t>
        <a:bodyPr/>
        <a:lstStyle/>
        <a:p>
          <a:endParaRPr lang="es-EC">
            <a:latin typeface="Otterco" panose="00000500000000000000" pitchFamily="50" charset="0"/>
          </a:endParaRPr>
        </a:p>
      </dgm:t>
    </dgm:pt>
    <dgm:pt modelId="{FC13D418-CC19-4457-A114-4583D507DE55}" type="sibTrans" cxnId="{CC8D6510-C150-4368-96EB-733864FF15EA}">
      <dgm:prSet/>
      <dgm:spPr/>
      <dgm:t>
        <a:bodyPr/>
        <a:lstStyle/>
        <a:p>
          <a:endParaRPr lang="es-EC">
            <a:latin typeface="Otterco" panose="00000500000000000000" pitchFamily="50" charset="0"/>
          </a:endParaRPr>
        </a:p>
      </dgm:t>
    </dgm:pt>
    <dgm:pt modelId="{DA4D61B1-D009-4762-9B36-E2AC882561CC}">
      <dgm:prSet phldrT="[Texto]"/>
      <dgm:spPr/>
      <dgm:t>
        <a:bodyPr/>
        <a:lstStyle/>
        <a:p>
          <a:r>
            <a:rPr lang="es-EC" b="1" dirty="0" smtClean="0">
              <a:solidFill>
                <a:schemeClr val="bg1"/>
              </a:solidFill>
              <a:latin typeface="Otterco" panose="00000500000000000000" pitchFamily="50" charset="0"/>
            </a:rPr>
            <a:t>21</a:t>
          </a:r>
          <a:r>
            <a:rPr lang="es-EC" dirty="0" smtClean="0">
              <a:solidFill>
                <a:schemeClr val="bg1"/>
              </a:solidFill>
              <a:latin typeface="Otterco" panose="00000500000000000000" pitchFamily="50" charset="0"/>
            </a:rPr>
            <a:t> Acciones </a:t>
          </a:r>
          <a:r>
            <a:rPr lang="es-EC" dirty="0" smtClean="0">
              <a:solidFill>
                <a:schemeClr val="bg1"/>
              </a:solidFill>
              <a:effectLst/>
              <a:latin typeface="Otterco" panose="00000500000000000000" pitchFamily="50" charset="0"/>
              <a:ea typeface="Times New Roman" panose="02020603050405020304" pitchFamily="18" charset="0"/>
              <a:cs typeface="Calibri" panose="020F0502020204030204" pitchFamily="34" charset="0"/>
            </a:rPr>
            <a:t>Fortalecimiento del OMSC</a:t>
          </a:r>
          <a:endParaRPr lang="es-EC" dirty="0">
            <a:latin typeface="Otterco" panose="00000500000000000000" pitchFamily="50" charset="0"/>
          </a:endParaRPr>
        </a:p>
      </dgm:t>
    </dgm:pt>
    <dgm:pt modelId="{A4B1CAE3-ABCE-4AC9-A207-454DFE475F64}" type="parTrans" cxnId="{F8F9B0FD-7C7C-4A4E-814A-C4879DBD3CBD}">
      <dgm:prSet/>
      <dgm:spPr/>
      <dgm:t>
        <a:bodyPr/>
        <a:lstStyle/>
        <a:p>
          <a:endParaRPr lang="es-EC">
            <a:latin typeface="Otterco" panose="00000500000000000000" pitchFamily="50" charset="0"/>
          </a:endParaRPr>
        </a:p>
      </dgm:t>
    </dgm:pt>
    <dgm:pt modelId="{89D02E3A-4848-4F3A-BA39-B0FB04B0BAD5}" type="sibTrans" cxnId="{F8F9B0FD-7C7C-4A4E-814A-C4879DBD3CBD}">
      <dgm:prSet/>
      <dgm:spPr/>
      <dgm:t>
        <a:bodyPr/>
        <a:lstStyle/>
        <a:p>
          <a:endParaRPr lang="es-EC">
            <a:latin typeface="Otterco" panose="00000500000000000000" pitchFamily="50" charset="0"/>
          </a:endParaRPr>
        </a:p>
      </dgm:t>
    </dgm:pt>
    <dgm:pt modelId="{13DE0476-5460-4307-BB4D-897106B1E23F}">
      <dgm:prSet phldrT="[Texto]"/>
      <dgm:spPr/>
      <dgm:t>
        <a:bodyPr/>
        <a:lstStyle/>
        <a:p>
          <a:r>
            <a:rPr lang="es-EC" b="1" dirty="0" smtClean="0">
              <a:solidFill>
                <a:schemeClr val="bg1"/>
              </a:solidFill>
              <a:latin typeface="Otterco" panose="00000500000000000000" pitchFamily="50" charset="0"/>
            </a:rPr>
            <a:t>6</a:t>
          </a:r>
          <a:r>
            <a:rPr lang="es-EC" dirty="0" smtClean="0">
              <a:solidFill>
                <a:schemeClr val="bg1"/>
              </a:solidFill>
              <a:latin typeface="Otterco" panose="00000500000000000000" pitchFamily="50" charset="0"/>
            </a:rPr>
            <a:t> </a:t>
          </a:r>
          <a:r>
            <a:rPr lang="es-EC" dirty="0" smtClean="0">
              <a:solidFill>
                <a:schemeClr val="bg1"/>
              </a:solidFill>
              <a:effectLst/>
              <a:latin typeface="Otterco" panose="00000500000000000000" pitchFamily="50" charset="0"/>
              <a:ea typeface="Times New Roman" panose="02020603050405020304" pitchFamily="18" charset="0"/>
              <a:cs typeface="Calibri" panose="020F0502020204030204" pitchFamily="34" charset="0"/>
            </a:rPr>
            <a:t>Boletines Estadísticos y 1 Evaluación</a:t>
          </a:r>
          <a:endParaRPr lang="es-EC" dirty="0">
            <a:latin typeface="Otterco" panose="00000500000000000000" pitchFamily="50" charset="0"/>
          </a:endParaRPr>
        </a:p>
      </dgm:t>
    </dgm:pt>
    <dgm:pt modelId="{E256781E-E78F-4180-8416-DD7636451C4A}" type="parTrans" cxnId="{6BA25630-AA20-4872-9786-A11916D04F2E}">
      <dgm:prSet/>
      <dgm:spPr/>
      <dgm:t>
        <a:bodyPr/>
        <a:lstStyle/>
        <a:p>
          <a:endParaRPr lang="es-EC">
            <a:latin typeface="Otterco" panose="00000500000000000000" pitchFamily="50" charset="0"/>
          </a:endParaRPr>
        </a:p>
      </dgm:t>
    </dgm:pt>
    <dgm:pt modelId="{8FD19F80-A86F-4262-BA29-4B436E217F4D}" type="sibTrans" cxnId="{6BA25630-AA20-4872-9786-A11916D04F2E}">
      <dgm:prSet/>
      <dgm:spPr/>
      <dgm:t>
        <a:bodyPr/>
        <a:lstStyle/>
        <a:p>
          <a:endParaRPr lang="es-EC">
            <a:latin typeface="Otterco" panose="00000500000000000000" pitchFamily="50" charset="0"/>
          </a:endParaRPr>
        </a:p>
      </dgm:t>
    </dgm:pt>
    <dgm:pt modelId="{28072B9C-F3A4-4D51-BA8D-2923B6F20691}">
      <dgm:prSet phldrT="[Texto]"/>
      <dgm:spPr/>
      <dgm:t>
        <a:bodyPr/>
        <a:lstStyle/>
        <a:p>
          <a:r>
            <a:rPr lang="es-EC" b="1" smtClean="0">
              <a:solidFill>
                <a:schemeClr val="bg1"/>
              </a:solidFill>
              <a:latin typeface="Otterco" panose="00000500000000000000" pitchFamily="50" charset="0"/>
            </a:rPr>
            <a:t>4</a:t>
          </a:r>
          <a:r>
            <a:rPr lang="es-EC" smtClean="0">
              <a:solidFill>
                <a:schemeClr val="bg1"/>
              </a:solidFill>
              <a:latin typeface="Otterco" panose="00000500000000000000" pitchFamily="50" charset="0"/>
            </a:rPr>
            <a:t> </a:t>
          </a:r>
          <a:r>
            <a:rPr lang="es-EC" smtClean="0">
              <a:solidFill>
                <a:schemeClr val="bg1"/>
              </a:solidFill>
              <a:effectLst/>
              <a:latin typeface="Otterco" panose="00000500000000000000" pitchFamily="50" charset="0"/>
              <a:ea typeface="Times New Roman" panose="02020603050405020304" pitchFamily="18" charset="0"/>
              <a:cs typeface="Calibri" panose="020F0502020204030204" pitchFamily="34" charset="0"/>
            </a:rPr>
            <a:t>Diagnósticos Situacionales Y 2 Revistas</a:t>
          </a:r>
          <a:endParaRPr lang="es-EC">
            <a:latin typeface="Otterco" panose="00000500000000000000" pitchFamily="50" charset="0"/>
          </a:endParaRPr>
        </a:p>
      </dgm:t>
    </dgm:pt>
    <dgm:pt modelId="{917A6228-D41E-4E72-A5CE-F46885FFA16F}" type="parTrans" cxnId="{E692667E-2D86-4267-A280-AE38D6C43AA6}">
      <dgm:prSet/>
      <dgm:spPr/>
      <dgm:t>
        <a:bodyPr/>
        <a:lstStyle/>
        <a:p>
          <a:endParaRPr lang="es-EC">
            <a:latin typeface="Otterco" panose="00000500000000000000" pitchFamily="50" charset="0"/>
          </a:endParaRPr>
        </a:p>
      </dgm:t>
    </dgm:pt>
    <dgm:pt modelId="{DB881886-25C4-4A41-9A99-96C4E6267EC0}" type="sibTrans" cxnId="{E692667E-2D86-4267-A280-AE38D6C43AA6}">
      <dgm:prSet/>
      <dgm:spPr/>
      <dgm:t>
        <a:bodyPr/>
        <a:lstStyle/>
        <a:p>
          <a:endParaRPr lang="es-EC">
            <a:latin typeface="Otterco" panose="00000500000000000000" pitchFamily="50" charset="0"/>
          </a:endParaRPr>
        </a:p>
      </dgm:t>
    </dgm:pt>
    <dgm:pt modelId="{1DDEAADD-DECE-4C5B-A74D-7D19E813BD12}" type="pres">
      <dgm:prSet presAssocID="{245B09F1-77AD-49E2-BFD4-B2D3D3AA6596}" presName="Name0" presStyleCnt="0">
        <dgm:presLayoutVars>
          <dgm:chMax val="1"/>
          <dgm:dir/>
          <dgm:animLvl val="ctr"/>
          <dgm:resizeHandles val="exact"/>
        </dgm:presLayoutVars>
      </dgm:prSet>
      <dgm:spPr/>
      <dgm:t>
        <a:bodyPr/>
        <a:lstStyle/>
        <a:p>
          <a:endParaRPr lang="es-EC"/>
        </a:p>
      </dgm:t>
    </dgm:pt>
    <dgm:pt modelId="{C3979EA0-2440-4A9B-B727-C46F987BB545}" type="pres">
      <dgm:prSet presAssocID="{A970EF12-1223-46B3-A4AE-4595B6276B1B}" presName="centerShape" presStyleLbl="node0" presStyleIdx="0" presStyleCnt="1"/>
      <dgm:spPr/>
      <dgm:t>
        <a:bodyPr/>
        <a:lstStyle/>
        <a:p>
          <a:endParaRPr lang="es-EC"/>
        </a:p>
      </dgm:t>
    </dgm:pt>
    <dgm:pt modelId="{7BC423F2-8A8F-48BD-9785-EAB0A149F851}" type="pres">
      <dgm:prSet presAssocID="{097B7BE7-06E9-4AED-81F4-5631EF1A5F9C}" presName="node" presStyleLbl="node1" presStyleIdx="0" presStyleCnt="5">
        <dgm:presLayoutVars>
          <dgm:bulletEnabled val="1"/>
        </dgm:presLayoutVars>
      </dgm:prSet>
      <dgm:spPr/>
      <dgm:t>
        <a:bodyPr/>
        <a:lstStyle/>
        <a:p>
          <a:endParaRPr lang="es-EC"/>
        </a:p>
      </dgm:t>
    </dgm:pt>
    <dgm:pt modelId="{3D65B297-3252-44B4-B0F1-0C7DBBE0AC86}" type="pres">
      <dgm:prSet presAssocID="{097B7BE7-06E9-4AED-81F4-5631EF1A5F9C}" presName="dummy" presStyleCnt="0"/>
      <dgm:spPr/>
    </dgm:pt>
    <dgm:pt modelId="{048D4747-830A-4FB0-B044-ED50684E96F2}" type="pres">
      <dgm:prSet presAssocID="{C0A1AFF5-F32F-43CD-A9A9-6D5267F7F550}" presName="sibTrans" presStyleLbl="sibTrans2D1" presStyleIdx="0" presStyleCnt="5"/>
      <dgm:spPr/>
      <dgm:t>
        <a:bodyPr/>
        <a:lstStyle/>
        <a:p>
          <a:endParaRPr lang="es-EC"/>
        </a:p>
      </dgm:t>
    </dgm:pt>
    <dgm:pt modelId="{A58F75FE-FF31-43A3-A3C8-7FC687A78E27}" type="pres">
      <dgm:prSet presAssocID="{3625F4B7-C054-4185-BD4A-A86CA77A03CD}" presName="node" presStyleLbl="node1" presStyleIdx="1" presStyleCnt="5">
        <dgm:presLayoutVars>
          <dgm:bulletEnabled val="1"/>
        </dgm:presLayoutVars>
      </dgm:prSet>
      <dgm:spPr/>
      <dgm:t>
        <a:bodyPr/>
        <a:lstStyle/>
        <a:p>
          <a:endParaRPr lang="es-EC"/>
        </a:p>
      </dgm:t>
    </dgm:pt>
    <dgm:pt modelId="{12F40917-9ACA-440D-9031-CD03894879A1}" type="pres">
      <dgm:prSet presAssocID="{3625F4B7-C054-4185-BD4A-A86CA77A03CD}" presName="dummy" presStyleCnt="0"/>
      <dgm:spPr/>
    </dgm:pt>
    <dgm:pt modelId="{5B6F8505-5651-44C0-A418-4A2562A06D20}" type="pres">
      <dgm:prSet presAssocID="{FC13D418-CC19-4457-A114-4583D507DE55}" presName="sibTrans" presStyleLbl="sibTrans2D1" presStyleIdx="1" presStyleCnt="5"/>
      <dgm:spPr/>
      <dgm:t>
        <a:bodyPr/>
        <a:lstStyle/>
        <a:p>
          <a:endParaRPr lang="es-EC"/>
        </a:p>
      </dgm:t>
    </dgm:pt>
    <dgm:pt modelId="{ADD33B76-0AC1-4F51-8110-D7FBB6731C09}" type="pres">
      <dgm:prSet presAssocID="{DA4D61B1-D009-4762-9B36-E2AC882561CC}" presName="node" presStyleLbl="node1" presStyleIdx="2" presStyleCnt="5">
        <dgm:presLayoutVars>
          <dgm:bulletEnabled val="1"/>
        </dgm:presLayoutVars>
      </dgm:prSet>
      <dgm:spPr/>
      <dgm:t>
        <a:bodyPr/>
        <a:lstStyle/>
        <a:p>
          <a:endParaRPr lang="es-EC"/>
        </a:p>
      </dgm:t>
    </dgm:pt>
    <dgm:pt modelId="{134B348A-77D9-437B-958D-C198E21B5170}" type="pres">
      <dgm:prSet presAssocID="{DA4D61B1-D009-4762-9B36-E2AC882561CC}" presName="dummy" presStyleCnt="0"/>
      <dgm:spPr/>
    </dgm:pt>
    <dgm:pt modelId="{91C2C02B-EB64-40AE-AA7E-E3489B496122}" type="pres">
      <dgm:prSet presAssocID="{89D02E3A-4848-4F3A-BA39-B0FB04B0BAD5}" presName="sibTrans" presStyleLbl="sibTrans2D1" presStyleIdx="2" presStyleCnt="5"/>
      <dgm:spPr/>
      <dgm:t>
        <a:bodyPr/>
        <a:lstStyle/>
        <a:p>
          <a:endParaRPr lang="es-EC"/>
        </a:p>
      </dgm:t>
    </dgm:pt>
    <dgm:pt modelId="{108165C6-93C8-4E47-8844-3C049E86BF43}" type="pres">
      <dgm:prSet presAssocID="{28072B9C-F3A4-4D51-BA8D-2923B6F20691}" presName="node" presStyleLbl="node1" presStyleIdx="3" presStyleCnt="5">
        <dgm:presLayoutVars>
          <dgm:bulletEnabled val="1"/>
        </dgm:presLayoutVars>
      </dgm:prSet>
      <dgm:spPr/>
      <dgm:t>
        <a:bodyPr/>
        <a:lstStyle/>
        <a:p>
          <a:endParaRPr lang="es-EC"/>
        </a:p>
      </dgm:t>
    </dgm:pt>
    <dgm:pt modelId="{BB17B7F0-9732-4009-B600-0D5FDED47214}" type="pres">
      <dgm:prSet presAssocID="{28072B9C-F3A4-4D51-BA8D-2923B6F20691}" presName="dummy" presStyleCnt="0"/>
      <dgm:spPr/>
    </dgm:pt>
    <dgm:pt modelId="{31F876F5-C03E-40AA-856F-C5E87E4023E3}" type="pres">
      <dgm:prSet presAssocID="{DB881886-25C4-4A41-9A99-96C4E6267EC0}" presName="sibTrans" presStyleLbl="sibTrans2D1" presStyleIdx="3" presStyleCnt="5"/>
      <dgm:spPr/>
      <dgm:t>
        <a:bodyPr/>
        <a:lstStyle/>
        <a:p>
          <a:endParaRPr lang="es-EC"/>
        </a:p>
      </dgm:t>
    </dgm:pt>
    <dgm:pt modelId="{0607FB33-5CBB-46B9-8A69-3914EA7FAAA5}" type="pres">
      <dgm:prSet presAssocID="{13DE0476-5460-4307-BB4D-897106B1E23F}" presName="node" presStyleLbl="node1" presStyleIdx="4" presStyleCnt="5">
        <dgm:presLayoutVars>
          <dgm:bulletEnabled val="1"/>
        </dgm:presLayoutVars>
      </dgm:prSet>
      <dgm:spPr/>
      <dgm:t>
        <a:bodyPr/>
        <a:lstStyle/>
        <a:p>
          <a:endParaRPr lang="es-EC"/>
        </a:p>
      </dgm:t>
    </dgm:pt>
    <dgm:pt modelId="{1548A397-EF08-4CFA-A730-E8BB3D380FB1}" type="pres">
      <dgm:prSet presAssocID="{13DE0476-5460-4307-BB4D-897106B1E23F}" presName="dummy" presStyleCnt="0"/>
      <dgm:spPr/>
    </dgm:pt>
    <dgm:pt modelId="{B2AE59A2-83C1-4B58-A287-AAB8E3FE4594}" type="pres">
      <dgm:prSet presAssocID="{8FD19F80-A86F-4262-BA29-4B436E217F4D}" presName="sibTrans" presStyleLbl="sibTrans2D1" presStyleIdx="4" presStyleCnt="5"/>
      <dgm:spPr/>
      <dgm:t>
        <a:bodyPr/>
        <a:lstStyle/>
        <a:p>
          <a:endParaRPr lang="es-EC"/>
        </a:p>
      </dgm:t>
    </dgm:pt>
  </dgm:ptLst>
  <dgm:cxnLst>
    <dgm:cxn modelId="{10A11933-3961-4942-9E7D-5F6CA0E12D8B}" type="presOf" srcId="{097B7BE7-06E9-4AED-81F4-5631EF1A5F9C}" destId="{7BC423F2-8A8F-48BD-9785-EAB0A149F851}" srcOrd="0" destOrd="0" presId="urn:microsoft.com/office/officeart/2005/8/layout/radial6"/>
    <dgm:cxn modelId="{E12053CE-2F23-4E53-AABE-113A32BBA722}" type="presOf" srcId="{FC13D418-CC19-4457-A114-4583D507DE55}" destId="{5B6F8505-5651-44C0-A418-4A2562A06D20}" srcOrd="0" destOrd="0" presId="urn:microsoft.com/office/officeart/2005/8/layout/radial6"/>
    <dgm:cxn modelId="{5CE3D1A6-783D-4280-A691-A459F3785AD1}" type="presOf" srcId="{8FD19F80-A86F-4262-BA29-4B436E217F4D}" destId="{B2AE59A2-83C1-4B58-A287-AAB8E3FE4594}" srcOrd="0" destOrd="0" presId="urn:microsoft.com/office/officeart/2005/8/layout/radial6"/>
    <dgm:cxn modelId="{B64F3910-3569-4FE0-8A2E-7A7C95D688B7}" type="presOf" srcId="{C0A1AFF5-F32F-43CD-A9A9-6D5267F7F550}" destId="{048D4747-830A-4FB0-B044-ED50684E96F2}" srcOrd="0" destOrd="0" presId="urn:microsoft.com/office/officeart/2005/8/layout/radial6"/>
    <dgm:cxn modelId="{6BA25630-AA20-4872-9786-A11916D04F2E}" srcId="{A970EF12-1223-46B3-A4AE-4595B6276B1B}" destId="{13DE0476-5460-4307-BB4D-897106B1E23F}" srcOrd="4" destOrd="0" parTransId="{E256781E-E78F-4180-8416-DD7636451C4A}" sibTransId="{8FD19F80-A86F-4262-BA29-4B436E217F4D}"/>
    <dgm:cxn modelId="{4130BC72-2C7E-4496-AF89-417D26CE61FF}" type="presOf" srcId="{245B09F1-77AD-49E2-BFD4-B2D3D3AA6596}" destId="{1DDEAADD-DECE-4C5B-A74D-7D19E813BD12}" srcOrd="0" destOrd="0" presId="urn:microsoft.com/office/officeart/2005/8/layout/radial6"/>
    <dgm:cxn modelId="{2052E0D8-E2B0-404B-A14C-E977AE604E8A}" type="presOf" srcId="{89D02E3A-4848-4F3A-BA39-B0FB04B0BAD5}" destId="{91C2C02B-EB64-40AE-AA7E-E3489B496122}" srcOrd="0" destOrd="0" presId="urn:microsoft.com/office/officeart/2005/8/layout/radial6"/>
    <dgm:cxn modelId="{599340B4-76BC-418D-B7D7-5B0181B9DC20}" type="presOf" srcId="{28072B9C-F3A4-4D51-BA8D-2923B6F20691}" destId="{108165C6-93C8-4E47-8844-3C049E86BF43}" srcOrd="0" destOrd="0" presId="urn:microsoft.com/office/officeart/2005/8/layout/radial6"/>
    <dgm:cxn modelId="{3FAD80B3-FBBF-49DC-9856-30D613F2A9D4}" type="presOf" srcId="{A970EF12-1223-46B3-A4AE-4595B6276B1B}" destId="{C3979EA0-2440-4A9B-B727-C46F987BB545}" srcOrd="0" destOrd="0" presId="urn:microsoft.com/office/officeart/2005/8/layout/radial6"/>
    <dgm:cxn modelId="{A469B5A1-A598-4D23-9E4D-8B0EA7035A72}" srcId="{A970EF12-1223-46B3-A4AE-4595B6276B1B}" destId="{097B7BE7-06E9-4AED-81F4-5631EF1A5F9C}" srcOrd="0" destOrd="0" parTransId="{27684ED8-5269-4F8E-A9BE-9BE8D74B27FC}" sibTransId="{C0A1AFF5-F32F-43CD-A9A9-6D5267F7F550}"/>
    <dgm:cxn modelId="{94496B68-C611-4FF5-BF91-7835067E4878}" type="presOf" srcId="{3625F4B7-C054-4185-BD4A-A86CA77A03CD}" destId="{A58F75FE-FF31-43A3-A3C8-7FC687A78E27}" srcOrd="0" destOrd="0" presId="urn:microsoft.com/office/officeart/2005/8/layout/radial6"/>
    <dgm:cxn modelId="{F8F9B0FD-7C7C-4A4E-814A-C4879DBD3CBD}" srcId="{A970EF12-1223-46B3-A4AE-4595B6276B1B}" destId="{DA4D61B1-D009-4762-9B36-E2AC882561CC}" srcOrd="2" destOrd="0" parTransId="{A4B1CAE3-ABCE-4AC9-A207-454DFE475F64}" sibTransId="{89D02E3A-4848-4F3A-BA39-B0FB04B0BAD5}"/>
    <dgm:cxn modelId="{B776C1CF-E658-4946-8BED-B1AA45C91927}" srcId="{245B09F1-77AD-49E2-BFD4-B2D3D3AA6596}" destId="{A970EF12-1223-46B3-A4AE-4595B6276B1B}" srcOrd="0" destOrd="0" parTransId="{9CCCE18E-14B8-499E-ADC6-DA568D4C5139}" sibTransId="{BD7FCDCA-C9C6-481D-B899-39CEC4AC8129}"/>
    <dgm:cxn modelId="{6BAAF435-A5EC-40AC-B442-61F5360AF2CF}" type="presOf" srcId="{13DE0476-5460-4307-BB4D-897106B1E23F}" destId="{0607FB33-5CBB-46B9-8A69-3914EA7FAAA5}" srcOrd="0" destOrd="0" presId="urn:microsoft.com/office/officeart/2005/8/layout/radial6"/>
    <dgm:cxn modelId="{26EC53F9-F269-40A4-A5F8-164CFAAFD247}" type="presOf" srcId="{DB881886-25C4-4A41-9A99-96C4E6267EC0}" destId="{31F876F5-C03E-40AA-856F-C5E87E4023E3}" srcOrd="0" destOrd="0" presId="urn:microsoft.com/office/officeart/2005/8/layout/radial6"/>
    <dgm:cxn modelId="{CC8D6510-C150-4368-96EB-733864FF15EA}" srcId="{A970EF12-1223-46B3-A4AE-4595B6276B1B}" destId="{3625F4B7-C054-4185-BD4A-A86CA77A03CD}" srcOrd="1" destOrd="0" parTransId="{E73F8229-2B26-4A2F-B52B-7D1485CB2B49}" sibTransId="{FC13D418-CC19-4457-A114-4583D507DE55}"/>
    <dgm:cxn modelId="{E692667E-2D86-4267-A280-AE38D6C43AA6}" srcId="{A970EF12-1223-46B3-A4AE-4595B6276B1B}" destId="{28072B9C-F3A4-4D51-BA8D-2923B6F20691}" srcOrd="3" destOrd="0" parTransId="{917A6228-D41E-4E72-A5CE-F46885FFA16F}" sibTransId="{DB881886-25C4-4A41-9A99-96C4E6267EC0}"/>
    <dgm:cxn modelId="{19951E32-E212-482C-A024-477E05228078}" type="presOf" srcId="{DA4D61B1-D009-4762-9B36-E2AC882561CC}" destId="{ADD33B76-0AC1-4F51-8110-D7FBB6731C09}" srcOrd="0" destOrd="0" presId="urn:microsoft.com/office/officeart/2005/8/layout/radial6"/>
    <dgm:cxn modelId="{C0FABE36-17BA-4439-B144-DABEB7C5B7FB}" type="presParOf" srcId="{1DDEAADD-DECE-4C5B-A74D-7D19E813BD12}" destId="{C3979EA0-2440-4A9B-B727-C46F987BB545}" srcOrd="0" destOrd="0" presId="urn:microsoft.com/office/officeart/2005/8/layout/radial6"/>
    <dgm:cxn modelId="{CDAAB894-F1A2-4517-A58D-E26F30BFF9C3}" type="presParOf" srcId="{1DDEAADD-DECE-4C5B-A74D-7D19E813BD12}" destId="{7BC423F2-8A8F-48BD-9785-EAB0A149F851}" srcOrd="1" destOrd="0" presId="urn:microsoft.com/office/officeart/2005/8/layout/radial6"/>
    <dgm:cxn modelId="{2D91E461-6EEF-427B-8E0A-321E19EC2FA7}" type="presParOf" srcId="{1DDEAADD-DECE-4C5B-A74D-7D19E813BD12}" destId="{3D65B297-3252-44B4-B0F1-0C7DBBE0AC86}" srcOrd="2" destOrd="0" presId="urn:microsoft.com/office/officeart/2005/8/layout/radial6"/>
    <dgm:cxn modelId="{D5C1C09E-CC34-4563-85D8-E2C53CB08520}" type="presParOf" srcId="{1DDEAADD-DECE-4C5B-A74D-7D19E813BD12}" destId="{048D4747-830A-4FB0-B044-ED50684E96F2}" srcOrd="3" destOrd="0" presId="urn:microsoft.com/office/officeart/2005/8/layout/radial6"/>
    <dgm:cxn modelId="{76E4B3DE-2372-4F30-A8D6-5B33CF18DAFF}" type="presParOf" srcId="{1DDEAADD-DECE-4C5B-A74D-7D19E813BD12}" destId="{A58F75FE-FF31-43A3-A3C8-7FC687A78E27}" srcOrd="4" destOrd="0" presId="urn:microsoft.com/office/officeart/2005/8/layout/radial6"/>
    <dgm:cxn modelId="{557C3E77-5E20-4B0F-ACA9-F00BF4531F0C}" type="presParOf" srcId="{1DDEAADD-DECE-4C5B-A74D-7D19E813BD12}" destId="{12F40917-9ACA-440D-9031-CD03894879A1}" srcOrd="5" destOrd="0" presId="urn:microsoft.com/office/officeart/2005/8/layout/radial6"/>
    <dgm:cxn modelId="{9FF29408-92D8-4E81-AB0E-3680562CEAEB}" type="presParOf" srcId="{1DDEAADD-DECE-4C5B-A74D-7D19E813BD12}" destId="{5B6F8505-5651-44C0-A418-4A2562A06D20}" srcOrd="6" destOrd="0" presId="urn:microsoft.com/office/officeart/2005/8/layout/radial6"/>
    <dgm:cxn modelId="{72337893-406B-4720-AA9B-100B2EA54D6F}" type="presParOf" srcId="{1DDEAADD-DECE-4C5B-A74D-7D19E813BD12}" destId="{ADD33B76-0AC1-4F51-8110-D7FBB6731C09}" srcOrd="7" destOrd="0" presId="urn:microsoft.com/office/officeart/2005/8/layout/radial6"/>
    <dgm:cxn modelId="{CEAC9388-3BF1-4F5C-B9B4-7FB273D4D989}" type="presParOf" srcId="{1DDEAADD-DECE-4C5B-A74D-7D19E813BD12}" destId="{134B348A-77D9-437B-958D-C198E21B5170}" srcOrd="8" destOrd="0" presId="urn:microsoft.com/office/officeart/2005/8/layout/radial6"/>
    <dgm:cxn modelId="{BE198B18-1EEA-437B-97BF-A896C15F7E7B}" type="presParOf" srcId="{1DDEAADD-DECE-4C5B-A74D-7D19E813BD12}" destId="{91C2C02B-EB64-40AE-AA7E-E3489B496122}" srcOrd="9" destOrd="0" presId="urn:microsoft.com/office/officeart/2005/8/layout/radial6"/>
    <dgm:cxn modelId="{4F173274-B0E4-43C7-BDF1-51728638A359}" type="presParOf" srcId="{1DDEAADD-DECE-4C5B-A74D-7D19E813BD12}" destId="{108165C6-93C8-4E47-8844-3C049E86BF43}" srcOrd="10" destOrd="0" presId="urn:microsoft.com/office/officeart/2005/8/layout/radial6"/>
    <dgm:cxn modelId="{367EE855-7D70-4F1B-8B95-C9343A783AA1}" type="presParOf" srcId="{1DDEAADD-DECE-4C5B-A74D-7D19E813BD12}" destId="{BB17B7F0-9732-4009-B600-0D5FDED47214}" srcOrd="11" destOrd="0" presId="urn:microsoft.com/office/officeart/2005/8/layout/radial6"/>
    <dgm:cxn modelId="{7634C70D-4E7A-45F3-94B7-79FDD1757172}" type="presParOf" srcId="{1DDEAADD-DECE-4C5B-A74D-7D19E813BD12}" destId="{31F876F5-C03E-40AA-856F-C5E87E4023E3}" srcOrd="12" destOrd="0" presId="urn:microsoft.com/office/officeart/2005/8/layout/radial6"/>
    <dgm:cxn modelId="{8998D85B-2687-4C39-B56E-D13F63452D45}" type="presParOf" srcId="{1DDEAADD-DECE-4C5B-A74D-7D19E813BD12}" destId="{0607FB33-5CBB-46B9-8A69-3914EA7FAAA5}" srcOrd="13" destOrd="0" presId="urn:microsoft.com/office/officeart/2005/8/layout/radial6"/>
    <dgm:cxn modelId="{EFA32938-232D-4B48-AAC9-96AC62BCFDE6}" type="presParOf" srcId="{1DDEAADD-DECE-4C5B-A74D-7D19E813BD12}" destId="{1548A397-EF08-4CFA-A730-E8BB3D380FB1}" srcOrd="14" destOrd="0" presId="urn:microsoft.com/office/officeart/2005/8/layout/radial6"/>
    <dgm:cxn modelId="{8D31F682-C19A-4A92-BC36-AF077BB38428}" type="presParOf" srcId="{1DDEAADD-DECE-4C5B-A74D-7D19E813BD12}" destId="{B2AE59A2-83C1-4B58-A287-AAB8E3FE4594}"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3E5B96-DBC2-4DEE-9816-5175FE042E65}" type="doc">
      <dgm:prSet loTypeId="urn:microsoft.com/office/officeart/2008/layout/VerticalCurvedList" loCatId="list" qsTypeId="urn:microsoft.com/office/officeart/2005/8/quickstyle/simple1" qsCatId="simple" csTypeId="urn:microsoft.com/office/officeart/2005/8/colors/accent3_5" csCatId="accent3" phldr="1"/>
      <dgm:spPr/>
      <dgm:t>
        <a:bodyPr/>
        <a:lstStyle/>
        <a:p>
          <a:endParaRPr lang="es-ES"/>
        </a:p>
      </dgm:t>
    </dgm:pt>
    <dgm:pt modelId="{67C30FC9-D9EB-46CE-8E29-7A4346B63435}">
      <dgm:prSet/>
      <dgm:spPr/>
      <dgm:t>
        <a:bodyPr/>
        <a:lstStyle/>
        <a:p>
          <a:r>
            <a:rPr lang="es-EC" smtClean="0">
              <a:solidFill>
                <a:srgbClr val="000000"/>
              </a:solidFill>
              <a:latin typeface="Otterco" panose="00000500000000000000" pitchFamily="50" charset="0"/>
            </a:rPr>
            <a:t>Conseguir la promoción de la gobernabilidad democrática mediante el fortalecimiento de la gestión interinstitucional.</a:t>
          </a:r>
          <a:endParaRPr lang="es-EC" dirty="0" smtClean="0">
            <a:solidFill>
              <a:srgbClr val="000000"/>
            </a:solidFill>
            <a:latin typeface="Otterco" panose="00000500000000000000" pitchFamily="50" charset="0"/>
          </a:endParaRPr>
        </a:p>
      </dgm:t>
    </dgm:pt>
    <dgm:pt modelId="{5E2A98A9-ABEE-4694-91FE-DD2504011A68}" type="parTrans" cxnId="{DAD484D3-EBAF-4C54-B0A6-765BD334543C}">
      <dgm:prSet/>
      <dgm:spPr/>
      <dgm:t>
        <a:bodyPr/>
        <a:lstStyle/>
        <a:p>
          <a:endParaRPr lang="es-ES"/>
        </a:p>
      </dgm:t>
    </dgm:pt>
    <dgm:pt modelId="{2B33F66B-345A-4700-BC69-42738034F1D1}" type="sibTrans" cxnId="{DAD484D3-EBAF-4C54-B0A6-765BD334543C}">
      <dgm:prSet/>
      <dgm:spPr/>
      <dgm:t>
        <a:bodyPr/>
        <a:lstStyle/>
        <a:p>
          <a:endParaRPr lang="es-ES"/>
        </a:p>
      </dgm:t>
    </dgm:pt>
    <dgm:pt modelId="{FAD6321A-5938-4CF3-A313-9BD2F4F07398}">
      <dgm:prSet/>
      <dgm:spPr/>
      <dgm:t>
        <a:bodyPr/>
        <a:lstStyle/>
        <a:p>
          <a:r>
            <a:rPr lang="es-EC" smtClean="0">
              <a:solidFill>
                <a:srgbClr val="000000"/>
              </a:solidFill>
              <a:latin typeface="Otterco" panose="00000500000000000000" pitchFamily="50" charset="0"/>
            </a:rPr>
            <a:t>Identificar posibles escenarios de conflictividad social desde la perspectiva de la seguridad ciudadana para diseñar estrategias de solución y prevención.</a:t>
          </a:r>
          <a:endParaRPr lang="es-EC" dirty="0" smtClean="0">
            <a:solidFill>
              <a:srgbClr val="000000"/>
            </a:solidFill>
            <a:latin typeface="Otterco" panose="00000500000000000000" pitchFamily="50" charset="0"/>
          </a:endParaRPr>
        </a:p>
      </dgm:t>
    </dgm:pt>
    <dgm:pt modelId="{7562BFDC-07A4-49D2-8E6A-1DD29D1F70F4}" type="parTrans" cxnId="{9A07E11F-5A8D-4CF3-8149-104337002BFC}">
      <dgm:prSet/>
      <dgm:spPr/>
      <dgm:t>
        <a:bodyPr/>
        <a:lstStyle/>
        <a:p>
          <a:endParaRPr lang="es-ES"/>
        </a:p>
      </dgm:t>
    </dgm:pt>
    <dgm:pt modelId="{A47EDB03-1F69-43A3-AEB6-07117EAC1B01}" type="sibTrans" cxnId="{9A07E11F-5A8D-4CF3-8149-104337002BFC}">
      <dgm:prSet/>
      <dgm:spPr/>
      <dgm:t>
        <a:bodyPr/>
        <a:lstStyle/>
        <a:p>
          <a:endParaRPr lang="es-ES"/>
        </a:p>
      </dgm:t>
    </dgm:pt>
    <dgm:pt modelId="{64D3A85F-8A00-468B-9056-6EBCE1360097}">
      <dgm:prSet/>
      <dgm:spPr/>
      <dgm:t>
        <a:bodyPr/>
        <a:lstStyle/>
        <a:p>
          <a:r>
            <a:rPr lang="es-EC" smtClean="0">
              <a:solidFill>
                <a:srgbClr val="000000"/>
              </a:solidFill>
              <a:latin typeface="Otterco" panose="00000500000000000000" pitchFamily="50" charset="0"/>
            </a:rPr>
            <a:t>Promover el empoderamiento de la comunidad para conseguir mejorar la calidad de vida y la convivencia pacífica.</a:t>
          </a:r>
          <a:endParaRPr lang="es-EC" dirty="0" smtClean="0">
            <a:solidFill>
              <a:srgbClr val="000000"/>
            </a:solidFill>
            <a:latin typeface="Otterco" panose="00000500000000000000" pitchFamily="50" charset="0"/>
          </a:endParaRPr>
        </a:p>
      </dgm:t>
    </dgm:pt>
    <dgm:pt modelId="{E6FEEE4D-FE64-4AFC-893B-17D374A444FE}" type="parTrans" cxnId="{AF8DF7E2-D939-4DD5-BB76-8C1B87D2E3BA}">
      <dgm:prSet/>
      <dgm:spPr/>
      <dgm:t>
        <a:bodyPr/>
        <a:lstStyle/>
        <a:p>
          <a:endParaRPr lang="es-ES"/>
        </a:p>
      </dgm:t>
    </dgm:pt>
    <dgm:pt modelId="{EB1704A3-2200-4BB5-ADF7-C7A8DF30615E}" type="sibTrans" cxnId="{AF8DF7E2-D939-4DD5-BB76-8C1B87D2E3BA}">
      <dgm:prSet/>
      <dgm:spPr/>
      <dgm:t>
        <a:bodyPr/>
        <a:lstStyle/>
        <a:p>
          <a:endParaRPr lang="es-ES"/>
        </a:p>
      </dgm:t>
    </dgm:pt>
    <dgm:pt modelId="{B73E21E5-5196-4A88-8687-A0470AC69EBE}" type="pres">
      <dgm:prSet presAssocID="{773E5B96-DBC2-4DEE-9816-5175FE042E65}" presName="Name0" presStyleCnt="0">
        <dgm:presLayoutVars>
          <dgm:chMax val="7"/>
          <dgm:chPref val="7"/>
          <dgm:dir/>
        </dgm:presLayoutVars>
      </dgm:prSet>
      <dgm:spPr/>
      <dgm:t>
        <a:bodyPr/>
        <a:lstStyle/>
        <a:p>
          <a:endParaRPr lang="es-ES"/>
        </a:p>
      </dgm:t>
    </dgm:pt>
    <dgm:pt modelId="{6CED1220-D926-464F-AC0A-225F4D46C7C7}" type="pres">
      <dgm:prSet presAssocID="{773E5B96-DBC2-4DEE-9816-5175FE042E65}" presName="Name1" presStyleCnt="0"/>
      <dgm:spPr/>
    </dgm:pt>
    <dgm:pt modelId="{0BF46044-C34A-4294-A12A-A8ADDAAA2D1B}" type="pres">
      <dgm:prSet presAssocID="{773E5B96-DBC2-4DEE-9816-5175FE042E65}" presName="cycle" presStyleCnt="0"/>
      <dgm:spPr/>
    </dgm:pt>
    <dgm:pt modelId="{11257488-EBAE-47BA-8230-71268B072B90}" type="pres">
      <dgm:prSet presAssocID="{773E5B96-DBC2-4DEE-9816-5175FE042E65}" presName="srcNode" presStyleLbl="node1" presStyleIdx="0" presStyleCnt="3"/>
      <dgm:spPr/>
    </dgm:pt>
    <dgm:pt modelId="{F6EC8049-135E-46FC-ADBE-56657B12BB4C}" type="pres">
      <dgm:prSet presAssocID="{773E5B96-DBC2-4DEE-9816-5175FE042E65}" presName="conn" presStyleLbl="parChTrans1D2" presStyleIdx="0" presStyleCnt="1"/>
      <dgm:spPr/>
      <dgm:t>
        <a:bodyPr/>
        <a:lstStyle/>
        <a:p>
          <a:endParaRPr lang="es-ES"/>
        </a:p>
      </dgm:t>
    </dgm:pt>
    <dgm:pt modelId="{0E5F8952-43D3-46A5-AAE1-4B10A9922B63}" type="pres">
      <dgm:prSet presAssocID="{773E5B96-DBC2-4DEE-9816-5175FE042E65}" presName="extraNode" presStyleLbl="node1" presStyleIdx="0" presStyleCnt="3"/>
      <dgm:spPr/>
    </dgm:pt>
    <dgm:pt modelId="{0516136A-A87D-4981-B373-691CF63082B5}" type="pres">
      <dgm:prSet presAssocID="{773E5B96-DBC2-4DEE-9816-5175FE042E65}" presName="dstNode" presStyleLbl="node1" presStyleIdx="0" presStyleCnt="3"/>
      <dgm:spPr/>
    </dgm:pt>
    <dgm:pt modelId="{5B539A35-B920-49D8-8B19-EBB0D1B43F65}" type="pres">
      <dgm:prSet presAssocID="{FAD6321A-5938-4CF3-A313-9BD2F4F07398}" presName="text_1" presStyleLbl="node1" presStyleIdx="0" presStyleCnt="3">
        <dgm:presLayoutVars>
          <dgm:bulletEnabled val="1"/>
        </dgm:presLayoutVars>
      </dgm:prSet>
      <dgm:spPr/>
      <dgm:t>
        <a:bodyPr/>
        <a:lstStyle/>
        <a:p>
          <a:endParaRPr lang="es-EC"/>
        </a:p>
      </dgm:t>
    </dgm:pt>
    <dgm:pt modelId="{C486FF9C-55B5-48C1-B6EA-AA27AB54915D}" type="pres">
      <dgm:prSet presAssocID="{FAD6321A-5938-4CF3-A313-9BD2F4F07398}" presName="accent_1" presStyleCnt="0"/>
      <dgm:spPr/>
    </dgm:pt>
    <dgm:pt modelId="{0AD6FBFC-7CBC-41BD-93F6-B1CB74093C4F}" type="pres">
      <dgm:prSet presAssocID="{FAD6321A-5938-4CF3-A313-9BD2F4F07398}" presName="accentRepeatNode" presStyleLbl="solidFgAcc1" presStyleIdx="0" presStyleCnt="3"/>
      <dgm:spPr/>
    </dgm:pt>
    <dgm:pt modelId="{F33AE961-6A44-4789-87BE-0F1EDB9BC058}" type="pres">
      <dgm:prSet presAssocID="{67C30FC9-D9EB-46CE-8E29-7A4346B63435}" presName="text_2" presStyleLbl="node1" presStyleIdx="1" presStyleCnt="3">
        <dgm:presLayoutVars>
          <dgm:bulletEnabled val="1"/>
        </dgm:presLayoutVars>
      </dgm:prSet>
      <dgm:spPr/>
      <dgm:t>
        <a:bodyPr/>
        <a:lstStyle/>
        <a:p>
          <a:endParaRPr lang="es-EC"/>
        </a:p>
      </dgm:t>
    </dgm:pt>
    <dgm:pt modelId="{4B5F08AC-CF4A-4991-AA6A-7D65D98502C9}" type="pres">
      <dgm:prSet presAssocID="{67C30FC9-D9EB-46CE-8E29-7A4346B63435}" presName="accent_2" presStyleCnt="0"/>
      <dgm:spPr/>
    </dgm:pt>
    <dgm:pt modelId="{DC9E2D27-AAE5-4528-8FAE-DDA68E67A597}" type="pres">
      <dgm:prSet presAssocID="{67C30FC9-D9EB-46CE-8E29-7A4346B63435}" presName="accentRepeatNode" presStyleLbl="solidFgAcc1" presStyleIdx="1" presStyleCnt="3"/>
      <dgm:spPr/>
    </dgm:pt>
    <dgm:pt modelId="{8DBFB282-52CC-4289-82FB-1AE502358545}" type="pres">
      <dgm:prSet presAssocID="{64D3A85F-8A00-468B-9056-6EBCE1360097}" presName="text_3" presStyleLbl="node1" presStyleIdx="2" presStyleCnt="3">
        <dgm:presLayoutVars>
          <dgm:bulletEnabled val="1"/>
        </dgm:presLayoutVars>
      </dgm:prSet>
      <dgm:spPr/>
      <dgm:t>
        <a:bodyPr/>
        <a:lstStyle/>
        <a:p>
          <a:endParaRPr lang="es-EC"/>
        </a:p>
      </dgm:t>
    </dgm:pt>
    <dgm:pt modelId="{16367B11-297C-42F4-AE01-EE0A9EE4129C}" type="pres">
      <dgm:prSet presAssocID="{64D3A85F-8A00-468B-9056-6EBCE1360097}" presName="accent_3" presStyleCnt="0"/>
      <dgm:spPr/>
    </dgm:pt>
    <dgm:pt modelId="{AF6F7FFD-06A0-4C7A-925D-565DA963D955}" type="pres">
      <dgm:prSet presAssocID="{64D3A85F-8A00-468B-9056-6EBCE1360097}" presName="accentRepeatNode" presStyleLbl="solidFgAcc1" presStyleIdx="2" presStyleCnt="3"/>
      <dgm:spPr/>
    </dgm:pt>
  </dgm:ptLst>
  <dgm:cxnLst>
    <dgm:cxn modelId="{C07E937C-DB6D-4172-9BA1-17DB4D69A69E}" type="presOf" srcId="{64D3A85F-8A00-468B-9056-6EBCE1360097}" destId="{8DBFB282-52CC-4289-82FB-1AE502358545}" srcOrd="0" destOrd="0" presId="urn:microsoft.com/office/officeart/2008/layout/VerticalCurvedList"/>
    <dgm:cxn modelId="{9A07E11F-5A8D-4CF3-8149-104337002BFC}" srcId="{773E5B96-DBC2-4DEE-9816-5175FE042E65}" destId="{FAD6321A-5938-4CF3-A313-9BD2F4F07398}" srcOrd="0" destOrd="0" parTransId="{7562BFDC-07A4-49D2-8E6A-1DD29D1F70F4}" sibTransId="{A47EDB03-1F69-43A3-AEB6-07117EAC1B01}"/>
    <dgm:cxn modelId="{AF8DF7E2-D939-4DD5-BB76-8C1B87D2E3BA}" srcId="{773E5B96-DBC2-4DEE-9816-5175FE042E65}" destId="{64D3A85F-8A00-468B-9056-6EBCE1360097}" srcOrd="2" destOrd="0" parTransId="{E6FEEE4D-FE64-4AFC-893B-17D374A444FE}" sibTransId="{EB1704A3-2200-4BB5-ADF7-C7A8DF30615E}"/>
    <dgm:cxn modelId="{FB154B78-D531-4E48-A6CA-6194C4792946}" type="presOf" srcId="{FAD6321A-5938-4CF3-A313-9BD2F4F07398}" destId="{5B539A35-B920-49D8-8B19-EBB0D1B43F65}" srcOrd="0" destOrd="0" presId="urn:microsoft.com/office/officeart/2008/layout/VerticalCurvedList"/>
    <dgm:cxn modelId="{E0ED4B73-16D2-40C8-8072-B7A0BDFD8AB2}" type="presOf" srcId="{773E5B96-DBC2-4DEE-9816-5175FE042E65}" destId="{B73E21E5-5196-4A88-8687-A0470AC69EBE}" srcOrd="0" destOrd="0" presId="urn:microsoft.com/office/officeart/2008/layout/VerticalCurvedList"/>
    <dgm:cxn modelId="{31958C40-8AA2-484E-88DE-3FDB83694402}" type="presOf" srcId="{A47EDB03-1F69-43A3-AEB6-07117EAC1B01}" destId="{F6EC8049-135E-46FC-ADBE-56657B12BB4C}" srcOrd="0" destOrd="0" presId="urn:microsoft.com/office/officeart/2008/layout/VerticalCurvedList"/>
    <dgm:cxn modelId="{DAD484D3-EBAF-4C54-B0A6-765BD334543C}" srcId="{773E5B96-DBC2-4DEE-9816-5175FE042E65}" destId="{67C30FC9-D9EB-46CE-8E29-7A4346B63435}" srcOrd="1" destOrd="0" parTransId="{5E2A98A9-ABEE-4694-91FE-DD2504011A68}" sibTransId="{2B33F66B-345A-4700-BC69-42738034F1D1}"/>
    <dgm:cxn modelId="{6610DD1F-B919-4AE4-AD9B-9F2C6E8984DF}" type="presOf" srcId="{67C30FC9-D9EB-46CE-8E29-7A4346B63435}" destId="{F33AE961-6A44-4789-87BE-0F1EDB9BC058}" srcOrd="0" destOrd="0" presId="urn:microsoft.com/office/officeart/2008/layout/VerticalCurvedList"/>
    <dgm:cxn modelId="{B8EFDCD5-5E6E-4DBE-952E-DCD24F6AAEF7}" type="presParOf" srcId="{B73E21E5-5196-4A88-8687-A0470AC69EBE}" destId="{6CED1220-D926-464F-AC0A-225F4D46C7C7}" srcOrd="0" destOrd="0" presId="urn:microsoft.com/office/officeart/2008/layout/VerticalCurvedList"/>
    <dgm:cxn modelId="{F90916B1-3757-477E-AB65-AA30A746D3CB}" type="presParOf" srcId="{6CED1220-D926-464F-AC0A-225F4D46C7C7}" destId="{0BF46044-C34A-4294-A12A-A8ADDAAA2D1B}" srcOrd="0" destOrd="0" presId="urn:microsoft.com/office/officeart/2008/layout/VerticalCurvedList"/>
    <dgm:cxn modelId="{ED512FE2-5327-4EC0-8B8D-D7106C9F307D}" type="presParOf" srcId="{0BF46044-C34A-4294-A12A-A8ADDAAA2D1B}" destId="{11257488-EBAE-47BA-8230-71268B072B90}" srcOrd="0" destOrd="0" presId="urn:microsoft.com/office/officeart/2008/layout/VerticalCurvedList"/>
    <dgm:cxn modelId="{456D73F7-6DBD-45A7-A8F5-7C6ED6CA5E7B}" type="presParOf" srcId="{0BF46044-C34A-4294-A12A-A8ADDAAA2D1B}" destId="{F6EC8049-135E-46FC-ADBE-56657B12BB4C}" srcOrd="1" destOrd="0" presId="urn:microsoft.com/office/officeart/2008/layout/VerticalCurvedList"/>
    <dgm:cxn modelId="{5DE5B5F2-D611-4CF1-8A21-03B7E8F969EB}" type="presParOf" srcId="{0BF46044-C34A-4294-A12A-A8ADDAAA2D1B}" destId="{0E5F8952-43D3-46A5-AAE1-4B10A9922B63}" srcOrd="2" destOrd="0" presId="urn:microsoft.com/office/officeart/2008/layout/VerticalCurvedList"/>
    <dgm:cxn modelId="{DB116D85-A8BD-460E-BB53-4154A626B27D}" type="presParOf" srcId="{0BF46044-C34A-4294-A12A-A8ADDAAA2D1B}" destId="{0516136A-A87D-4981-B373-691CF63082B5}" srcOrd="3" destOrd="0" presId="urn:microsoft.com/office/officeart/2008/layout/VerticalCurvedList"/>
    <dgm:cxn modelId="{20C06876-43FD-4177-A88B-B406D7EEA7F5}" type="presParOf" srcId="{6CED1220-D926-464F-AC0A-225F4D46C7C7}" destId="{5B539A35-B920-49D8-8B19-EBB0D1B43F65}" srcOrd="1" destOrd="0" presId="urn:microsoft.com/office/officeart/2008/layout/VerticalCurvedList"/>
    <dgm:cxn modelId="{77F1033A-2902-473F-BE99-34EF654C764B}" type="presParOf" srcId="{6CED1220-D926-464F-AC0A-225F4D46C7C7}" destId="{C486FF9C-55B5-48C1-B6EA-AA27AB54915D}" srcOrd="2" destOrd="0" presId="urn:microsoft.com/office/officeart/2008/layout/VerticalCurvedList"/>
    <dgm:cxn modelId="{38394DEA-FCAB-4228-800E-FAF7C0F72B4C}" type="presParOf" srcId="{C486FF9C-55B5-48C1-B6EA-AA27AB54915D}" destId="{0AD6FBFC-7CBC-41BD-93F6-B1CB74093C4F}" srcOrd="0" destOrd="0" presId="urn:microsoft.com/office/officeart/2008/layout/VerticalCurvedList"/>
    <dgm:cxn modelId="{E290772F-7BDD-4648-8CEE-49F5D08153B7}" type="presParOf" srcId="{6CED1220-D926-464F-AC0A-225F4D46C7C7}" destId="{F33AE961-6A44-4789-87BE-0F1EDB9BC058}" srcOrd="3" destOrd="0" presId="urn:microsoft.com/office/officeart/2008/layout/VerticalCurvedList"/>
    <dgm:cxn modelId="{2E14F6CF-51CB-4FE2-9711-85F7435C5738}" type="presParOf" srcId="{6CED1220-D926-464F-AC0A-225F4D46C7C7}" destId="{4B5F08AC-CF4A-4991-AA6A-7D65D98502C9}" srcOrd="4" destOrd="0" presId="urn:microsoft.com/office/officeart/2008/layout/VerticalCurvedList"/>
    <dgm:cxn modelId="{AC33F72A-62BB-4153-AD3B-E3C1BF2FACD9}" type="presParOf" srcId="{4B5F08AC-CF4A-4991-AA6A-7D65D98502C9}" destId="{DC9E2D27-AAE5-4528-8FAE-DDA68E67A597}" srcOrd="0" destOrd="0" presId="urn:microsoft.com/office/officeart/2008/layout/VerticalCurvedList"/>
    <dgm:cxn modelId="{C242E9C7-6555-476C-BFA7-5DF43CA17FAC}" type="presParOf" srcId="{6CED1220-D926-464F-AC0A-225F4D46C7C7}" destId="{8DBFB282-52CC-4289-82FB-1AE502358545}" srcOrd="5" destOrd="0" presId="urn:microsoft.com/office/officeart/2008/layout/VerticalCurvedList"/>
    <dgm:cxn modelId="{DD3E4AC1-7C42-40B7-B579-CA8FFBA56C51}" type="presParOf" srcId="{6CED1220-D926-464F-AC0A-225F4D46C7C7}" destId="{16367B11-297C-42F4-AE01-EE0A9EE4129C}" srcOrd="6" destOrd="0" presId="urn:microsoft.com/office/officeart/2008/layout/VerticalCurvedList"/>
    <dgm:cxn modelId="{5EBCA0B1-2975-4674-A1DC-7855A38802CC}" type="presParOf" srcId="{16367B11-297C-42F4-AE01-EE0A9EE4129C}" destId="{AF6F7FFD-06A0-4C7A-925D-565DA963D95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9A75C1-442C-412E-9793-3D07CDBE6C43}" type="doc">
      <dgm:prSet loTypeId="urn:microsoft.com/office/officeart/2008/layout/VerticalCurvedList" loCatId="list" qsTypeId="urn:microsoft.com/office/officeart/2005/8/quickstyle/simple1" qsCatId="simple" csTypeId="urn:microsoft.com/office/officeart/2005/8/colors/accent3_5" csCatId="accent3" phldr="1"/>
      <dgm:spPr/>
      <dgm:t>
        <a:bodyPr/>
        <a:lstStyle/>
        <a:p>
          <a:endParaRPr lang="es-ES"/>
        </a:p>
      </dgm:t>
    </dgm:pt>
    <dgm:pt modelId="{A5C278EB-0114-41CF-89EE-A8AB5F57E85D}">
      <dgm:prSet/>
      <dgm:spPr/>
      <dgm:t>
        <a:bodyPr/>
        <a:lstStyle/>
        <a:p>
          <a:r>
            <a:rPr lang="es-EC" dirty="0" smtClean="0">
              <a:solidFill>
                <a:schemeClr val="tx1"/>
              </a:solidFill>
            </a:rPr>
            <a:t>El día martes 30 de noviembre 2021 se realizó la primera Mesa de coordinación interinstitucional con entidades del gobierno central y gobierno local en el marco del proyecto </a:t>
          </a:r>
          <a:r>
            <a:rPr lang="es-EC" i="1" dirty="0" smtClean="0">
              <a:solidFill>
                <a:schemeClr val="tx1"/>
              </a:solidFill>
            </a:rPr>
            <a:t>“Fortalecimiento de la respuesta del gobierno y otros sectores de Ecuador en casos de trata de personas”. </a:t>
          </a:r>
          <a:endParaRPr lang="es-EC" dirty="0">
            <a:solidFill>
              <a:schemeClr val="tx1"/>
            </a:solidFill>
          </a:endParaRPr>
        </a:p>
      </dgm:t>
    </dgm:pt>
    <dgm:pt modelId="{1D26AE99-D6DA-42A5-A3B3-3E98CD1AFF2B}" type="parTrans" cxnId="{B437FF54-9A82-44E1-8BC6-3B41382ABFD6}">
      <dgm:prSet/>
      <dgm:spPr/>
      <dgm:t>
        <a:bodyPr/>
        <a:lstStyle/>
        <a:p>
          <a:endParaRPr lang="es-ES"/>
        </a:p>
      </dgm:t>
    </dgm:pt>
    <dgm:pt modelId="{8081DB47-4E9E-405E-90D5-F5092187857E}" type="sibTrans" cxnId="{B437FF54-9A82-44E1-8BC6-3B41382ABFD6}">
      <dgm:prSet/>
      <dgm:spPr/>
      <dgm:t>
        <a:bodyPr/>
        <a:lstStyle/>
        <a:p>
          <a:endParaRPr lang="es-ES"/>
        </a:p>
      </dgm:t>
    </dgm:pt>
    <dgm:pt modelId="{561B3167-C9E6-493B-B33D-F3FD2DE50D27}">
      <dgm:prSet/>
      <dgm:spPr/>
      <dgm:t>
        <a:bodyPr/>
        <a:lstStyle/>
        <a:p>
          <a:r>
            <a:rPr lang="es-EC" dirty="0" smtClean="0">
              <a:solidFill>
                <a:schemeClr val="tx1"/>
              </a:solidFill>
            </a:rPr>
            <a:t>La Secretaría General de Seguridad y Gobernabilidad en conjunto con los delegados de la OEA, desarrollaron el reglamento para la creación y funcionamiento de la Mesa técnica municipal contra la trata de personas, mismo que será puesto en consideración de los participantes de la mesa para sus observaciones.</a:t>
          </a:r>
          <a:endParaRPr lang="es-EC" dirty="0">
            <a:solidFill>
              <a:schemeClr val="tx1"/>
            </a:solidFill>
          </a:endParaRPr>
        </a:p>
      </dgm:t>
    </dgm:pt>
    <dgm:pt modelId="{84D7BDF5-D4EC-4609-84FE-FBF84D59C117}" type="parTrans" cxnId="{18E0330A-2134-4735-971E-08B46FA71BEF}">
      <dgm:prSet/>
      <dgm:spPr/>
      <dgm:t>
        <a:bodyPr/>
        <a:lstStyle/>
        <a:p>
          <a:endParaRPr lang="es-ES"/>
        </a:p>
      </dgm:t>
    </dgm:pt>
    <dgm:pt modelId="{341ED9E5-1971-4419-A726-38436D3D59AD}" type="sibTrans" cxnId="{18E0330A-2134-4735-971E-08B46FA71BEF}">
      <dgm:prSet/>
      <dgm:spPr/>
      <dgm:t>
        <a:bodyPr/>
        <a:lstStyle/>
        <a:p>
          <a:endParaRPr lang="es-ES"/>
        </a:p>
      </dgm:t>
    </dgm:pt>
    <dgm:pt modelId="{4B27B355-3D48-4EF7-8259-524794668DC6}">
      <dgm:prSet/>
      <dgm:spPr/>
      <dgm:t>
        <a:bodyPr/>
        <a:lstStyle/>
        <a:p>
          <a:r>
            <a:rPr lang="es-EC" dirty="0" smtClean="0">
              <a:solidFill>
                <a:schemeClr val="tx1"/>
              </a:solidFill>
            </a:rPr>
            <a:t>Se realizará una próxima reunión de la mesa técnica durante el mes de febrero 2022 para definir la hoja de ruta de trabajo.</a:t>
          </a:r>
          <a:endParaRPr lang="es-EC" dirty="0">
            <a:solidFill>
              <a:schemeClr val="tx1"/>
            </a:solidFill>
          </a:endParaRPr>
        </a:p>
      </dgm:t>
    </dgm:pt>
    <dgm:pt modelId="{4B805341-A40D-436D-A85C-ABC9D769078F}" type="parTrans" cxnId="{0621922A-E6E5-41F2-94F8-DC8B140610EE}">
      <dgm:prSet/>
      <dgm:spPr/>
      <dgm:t>
        <a:bodyPr/>
        <a:lstStyle/>
        <a:p>
          <a:endParaRPr lang="es-ES"/>
        </a:p>
      </dgm:t>
    </dgm:pt>
    <dgm:pt modelId="{FD51A625-D26E-42F2-BAC5-3F9C453AFB55}" type="sibTrans" cxnId="{0621922A-E6E5-41F2-94F8-DC8B140610EE}">
      <dgm:prSet/>
      <dgm:spPr/>
      <dgm:t>
        <a:bodyPr/>
        <a:lstStyle/>
        <a:p>
          <a:endParaRPr lang="es-ES"/>
        </a:p>
      </dgm:t>
    </dgm:pt>
    <dgm:pt modelId="{B8BE2A83-CF77-4E94-9050-F99D2D024B63}" type="pres">
      <dgm:prSet presAssocID="{0E9A75C1-442C-412E-9793-3D07CDBE6C43}" presName="Name0" presStyleCnt="0">
        <dgm:presLayoutVars>
          <dgm:chMax val="7"/>
          <dgm:chPref val="7"/>
          <dgm:dir/>
        </dgm:presLayoutVars>
      </dgm:prSet>
      <dgm:spPr/>
      <dgm:t>
        <a:bodyPr/>
        <a:lstStyle/>
        <a:p>
          <a:endParaRPr lang="es-ES"/>
        </a:p>
      </dgm:t>
    </dgm:pt>
    <dgm:pt modelId="{7CB33CDE-4E1A-4744-A644-65680DCF6741}" type="pres">
      <dgm:prSet presAssocID="{0E9A75C1-442C-412E-9793-3D07CDBE6C43}" presName="Name1" presStyleCnt="0"/>
      <dgm:spPr/>
    </dgm:pt>
    <dgm:pt modelId="{063BABD0-EF1B-44EB-BAE1-6F954AF35AC8}" type="pres">
      <dgm:prSet presAssocID="{0E9A75C1-442C-412E-9793-3D07CDBE6C43}" presName="cycle" presStyleCnt="0"/>
      <dgm:spPr/>
    </dgm:pt>
    <dgm:pt modelId="{830D3F26-A219-4542-9FF0-54FF77E87025}" type="pres">
      <dgm:prSet presAssocID="{0E9A75C1-442C-412E-9793-3D07CDBE6C43}" presName="srcNode" presStyleLbl="node1" presStyleIdx="0" presStyleCnt="3"/>
      <dgm:spPr/>
    </dgm:pt>
    <dgm:pt modelId="{B3A53E69-CFF0-4F09-958A-AAEE7DC2CF79}" type="pres">
      <dgm:prSet presAssocID="{0E9A75C1-442C-412E-9793-3D07CDBE6C43}" presName="conn" presStyleLbl="parChTrans1D2" presStyleIdx="0" presStyleCnt="1"/>
      <dgm:spPr/>
      <dgm:t>
        <a:bodyPr/>
        <a:lstStyle/>
        <a:p>
          <a:endParaRPr lang="es-ES"/>
        </a:p>
      </dgm:t>
    </dgm:pt>
    <dgm:pt modelId="{5546BD88-18C1-49BD-A1DD-E3850B2B0A98}" type="pres">
      <dgm:prSet presAssocID="{0E9A75C1-442C-412E-9793-3D07CDBE6C43}" presName="extraNode" presStyleLbl="node1" presStyleIdx="0" presStyleCnt="3"/>
      <dgm:spPr/>
    </dgm:pt>
    <dgm:pt modelId="{64333F7A-F093-40AF-BDCE-4C6F2A826F9B}" type="pres">
      <dgm:prSet presAssocID="{0E9A75C1-442C-412E-9793-3D07CDBE6C43}" presName="dstNode" presStyleLbl="node1" presStyleIdx="0" presStyleCnt="3"/>
      <dgm:spPr/>
    </dgm:pt>
    <dgm:pt modelId="{1345430B-1557-461A-859C-022C74293101}" type="pres">
      <dgm:prSet presAssocID="{A5C278EB-0114-41CF-89EE-A8AB5F57E85D}" presName="text_1" presStyleLbl="node1" presStyleIdx="0" presStyleCnt="3">
        <dgm:presLayoutVars>
          <dgm:bulletEnabled val="1"/>
        </dgm:presLayoutVars>
      </dgm:prSet>
      <dgm:spPr/>
      <dgm:t>
        <a:bodyPr/>
        <a:lstStyle/>
        <a:p>
          <a:endParaRPr lang="es-ES"/>
        </a:p>
      </dgm:t>
    </dgm:pt>
    <dgm:pt modelId="{1510B68E-0E17-4DC5-9E8A-45C58B667D2B}" type="pres">
      <dgm:prSet presAssocID="{A5C278EB-0114-41CF-89EE-A8AB5F57E85D}" presName="accent_1" presStyleCnt="0"/>
      <dgm:spPr/>
    </dgm:pt>
    <dgm:pt modelId="{476291A0-EDAA-40C2-88C1-4262A2FCAA8D}" type="pres">
      <dgm:prSet presAssocID="{A5C278EB-0114-41CF-89EE-A8AB5F57E85D}" presName="accentRepeatNode" presStyleLbl="solidFgAcc1" presStyleIdx="0" presStyleCnt="3"/>
      <dgm:spPr/>
    </dgm:pt>
    <dgm:pt modelId="{B28C1DC8-7C91-486E-BBBE-D32C88A46667}" type="pres">
      <dgm:prSet presAssocID="{561B3167-C9E6-493B-B33D-F3FD2DE50D27}" presName="text_2" presStyleLbl="node1" presStyleIdx="1" presStyleCnt="3">
        <dgm:presLayoutVars>
          <dgm:bulletEnabled val="1"/>
        </dgm:presLayoutVars>
      </dgm:prSet>
      <dgm:spPr/>
      <dgm:t>
        <a:bodyPr/>
        <a:lstStyle/>
        <a:p>
          <a:endParaRPr lang="es-ES"/>
        </a:p>
      </dgm:t>
    </dgm:pt>
    <dgm:pt modelId="{CCBD5C0C-FBD4-4819-983B-7A1F2E50A03B}" type="pres">
      <dgm:prSet presAssocID="{561B3167-C9E6-493B-B33D-F3FD2DE50D27}" presName="accent_2" presStyleCnt="0"/>
      <dgm:spPr/>
    </dgm:pt>
    <dgm:pt modelId="{011B0C78-5239-4719-878D-B9C587971D43}" type="pres">
      <dgm:prSet presAssocID="{561B3167-C9E6-493B-B33D-F3FD2DE50D27}" presName="accentRepeatNode" presStyleLbl="solidFgAcc1" presStyleIdx="1" presStyleCnt="3"/>
      <dgm:spPr/>
    </dgm:pt>
    <dgm:pt modelId="{9155F85F-939C-475C-9317-80A6BA98FB63}" type="pres">
      <dgm:prSet presAssocID="{4B27B355-3D48-4EF7-8259-524794668DC6}" presName="text_3" presStyleLbl="node1" presStyleIdx="2" presStyleCnt="3">
        <dgm:presLayoutVars>
          <dgm:bulletEnabled val="1"/>
        </dgm:presLayoutVars>
      </dgm:prSet>
      <dgm:spPr/>
      <dgm:t>
        <a:bodyPr/>
        <a:lstStyle/>
        <a:p>
          <a:endParaRPr lang="es-EC"/>
        </a:p>
      </dgm:t>
    </dgm:pt>
    <dgm:pt modelId="{16F6C955-4BFF-4F89-888D-CF76281A547C}" type="pres">
      <dgm:prSet presAssocID="{4B27B355-3D48-4EF7-8259-524794668DC6}" presName="accent_3" presStyleCnt="0"/>
      <dgm:spPr/>
    </dgm:pt>
    <dgm:pt modelId="{6F87F084-3D98-41F8-8FB1-AD7FE0575345}" type="pres">
      <dgm:prSet presAssocID="{4B27B355-3D48-4EF7-8259-524794668DC6}" presName="accentRepeatNode" presStyleLbl="solidFgAcc1" presStyleIdx="2" presStyleCnt="3"/>
      <dgm:spPr/>
    </dgm:pt>
  </dgm:ptLst>
  <dgm:cxnLst>
    <dgm:cxn modelId="{0621922A-E6E5-41F2-94F8-DC8B140610EE}" srcId="{0E9A75C1-442C-412E-9793-3D07CDBE6C43}" destId="{4B27B355-3D48-4EF7-8259-524794668DC6}" srcOrd="2" destOrd="0" parTransId="{4B805341-A40D-436D-A85C-ABC9D769078F}" sibTransId="{FD51A625-D26E-42F2-BAC5-3F9C453AFB55}"/>
    <dgm:cxn modelId="{18E0330A-2134-4735-971E-08B46FA71BEF}" srcId="{0E9A75C1-442C-412E-9793-3D07CDBE6C43}" destId="{561B3167-C9E6-493B-B33D-F3FD2DE50D27}" srcOrd="1" destOrd="0" parTransId="{84D7BDF5-D4EC-4609-84FE-FBF84D59C117}" sibTransId="{341ED9E5-1971-4419-A726-38436D3D59AD}"/>
    <dgm:cxn modelId="{A032925E-E8CD-424F-920C-B851579FD56E}" type="presOf" srcId="{4B27B355-3D48-4EF7-8259-524794668DC6}" destId="{9155F85F-939C-475C-9317-80A6BA98FB63}" srcOrd="0" destOrd="0" presId="urn:microsoft.com/office/officeart/2008/layout/VerticalCurvedList"/>
    <dgm:cxn modelId="{23C2C9B8-982C-4071-8C50-0F623BB4476F}" type="presOf" srcId="{8081DB47-4E9E-405E-90D5-F5092187857E}" destId="{B3A53E69-CFF0-4F09-958A-AAEE7DC2CF79}" srcOrd="0" destOrd="0" presId="urn:microsoft.com/office/officeart/2008/layout/VerticalCurvedList"/>
    <dgm:cxn modelId="{2486768E-4BA2-43D7-B90C-F7584D5CFCBF}" type="presOf" srcId="{A5C278EB-0114-41CF-89EE-A8AB5F57E85D}" destId="{1345430B-1557-461A-859C-022C74293101}" srcOrd="0" destOrd="0" presId="urn:microsoft.com/office/officeart/2008/layout/VerticalCurvedList"/>
    <dgm:cxn modelId="{C4487756-3138-4D3A-8CCF-67F0D41C002F}" type="presOf" srcId="{561B3167-C9E6-493B-B33D-F3FD2DE50D27}" destId="{B28C1DC8-7C91-486E-BBBE-D32C88A46667}" srcOrd="0" destOrd="0" presId="urn:microsoft.com/office/officeart/2008/layout/VerticalCurvedList"/>
    <dgm:cxn modelId="{B437FF54-9A82-44E1-8BC6-3B41382ABFD6}" srcId="{0E9A75C1-442C-412E-9793-3D07CDBE6C43}" destId="{A5C278EB-0114-41CF-89EE-A8AB5F57E85D}" srcOrd="0" destOrd="0" parTransId="{1D26AE99-D6DA-42A5-A3B3-3E98CD1AFF2B}" sibTransId="{8081DB47-4E9E-405E-90D5-F5092187857E}"/>
    <dgm:cxn modelId="{7509085C-7250-469E-B3BB-826F5406F1C1}" type="presOf" srcId="{0E9A75C1-442C-412E-9793-3D07CDBE6C43}" destId="{B8BE2A83-CF77-4E94-9050-F99D2D024B63}" srcOrd="0" destOrd="0" presId="urn:microsoft.com/office/officeart/2008/layout/VerticalCurvedList"/>
    <dgm:cxn modelId="{62EE1798-18A8-41F7-A5FD-1EC93454CECF}" type="presParOf" srcId="{B8BE2A83-CF77-4E94-9050-F99D2D024B63}" destId="{7CB33CDE-4E1A-4744-A644-65680DCF6741}" srcOrd="0" destOrd="0" presId="urn:microsoft.com/office/officeart/2008/layout/VerticalCurvedList"/>
    <dgm:cxn modelId="{D06F4ED4-4A8D-4D72-8B3F-102FC7E64845}" type="presParOf" srcId="{7CB33CDE-4E1A-4744-A644-65680DCF6741}" destId="{063BABD0-EF1B-44EB-BAE1-6F954AF35AC8}" srcOrd="0" destOrd="0" presId="urn:microsoft.com/office/officeart/2008/layout/VerticalCurvedList"/>
    <dgm:cxn modelId="{FEDA2FE4-1B57-4948-AA06-E38FCC4DA08B}" type="presParOf" srcId="{063BABD0-EF1B-44EB-BAE1-6F954AF35AC8}" destId="{830D3F26-A219-4542-9FF0-54FF77E87025}" srcOrd="0" destOrd="0" presId="urn:microsoft.com/office/officeart/2008/layout/VerticalCurvedList"/>
    <dgm:cxn modelId="{885A2E2D-F8ED-4793-BCD8-F72B76ED2AE1}" type="presParOf" srcId="{063BABD0-EF1B-44EB-BAE1-6F954AF35AC8}" destId="{B3A53E69-CFF0-4F09-958A-AAEE7DC2CF79}" srcOrd="1" destOrd="0" presId="urn:microsoft.com/office/officeart/2008/layout/VerticalCurvedList"/>
    <dgm:cxn modelId="{65F43C07-7033-4C88-B590-E96959CA51F4}" type="presParOf" srcId="{063BABD0-EF1B-44EB-BAE1-6F954AF35AC8}" destId="{5546BD88-18C1-49BD-A1DD-E3850B2B0A98}" srcOrd="2" destOrd="0" presId="urn:microsoft.com/office/officeart/2008/layout/VerticalCurvedList"/>
    <dgm:cxn modelId="{57F9F63E-7B35-4449-803E-5AB50630E05C}" type="presParOf" srcId="{063BABD0-EF1B-44EB-BAE1-6F954AF35AC8}" destId="{64333F7A-F093-40AF-BDCE-4C6F2A826F9B}" srcOrd="3" destOrd="0" presId="urn:microsoft.com/office/officeart/2008/layout/VerticalCurvedList"/>
    <dgm:cxn modelId="{4B593F4A-1FAB-4C8A-B3EB-0ECCEE2C99F9}" type="presParOf" srcId="{7CB33CDE-4E1A-4744-A644-65680DCF6741}" destId="{1345430B-1557-461A-859C-022C74293101}" srcOrd="1" destOrd="0" presId="urn:microsoft.com/office/officeart/2008/layout/VerticalCurvedList"/>
    <dgm:cxn modelId="{6250D24C-0455-435C-AFAF-628FE5F6AC51}" type="presParOf" srcId="{7CB33CDE-4E1A-4744-A644-65680DCF6741}" destId="{1510B68E-0E17-4DC5-9E8A-45C58B667D2B}" srcOrd="2" destOrd="0" presId="urn:microsoft.com/office/officeart/2008/layout/VerticalCurvedList"/>
    <dgm:cxn modelId="{C9DFA632-9F9E-4FF3-8FB1-E19DF4C129C1}" type="presParOf" srcId="{1510B68E-0E17-4DC5-9E8A-45C58B667D2B}" destId="{476291A0-EDAA-40C2-88C1-4262A2FCAA8D}" srcOrd="0" destOrd="0" presId="urn:microsoft.com/office/officeart/2008/layout/VerticalCurvedList"/>
    <dgm:cxn modelId="{329D4CBC-1D06-4895-A938-6D32B768F374}" type="presParOf" srcId="{7CB33CDE-4E1A-4744-A644-65680DCF6741}" destId="{B28C1DC8-7C91-486E-BBBE-D32C88A46667}" srcOrd="3" destOrd="0" presId="urn:microsoft.com/office/officeart/2008/layout/VerticalCurvedList"/>
    <dgm:cxn modelId="{3C232641-5DD5-45EE-97E0-042C6E7E7559}" type="presParOf" srcId="{7CB33CDE-4E1A-4744-A644-65680DCF6741}" destId="{CCBD5C0C-FBD4-4819-983B-7A1F2E50A03B}" srcOrd="4" destOrd="0" presId="urn:microsoft.com/office/officeart/2008/layout/VerticalCurvedList"/>
    <dgm:cxn modelId="{F5FEE88F-5118-4733-ADF9-9784DF4F47D9}" type="presParOf" srcId="{CCBD5C0C-FBD4-4819-983B-7A1F2E50A03B}" destId="{011B0C78-5239-4719-878D-B9C587971D43}" srcOrd="0" destOrd="0" presId="urn:microsoft.com/office/officeart/2008/layout/VerticalCurvedList"/>
    <dgm:cxn modelId="{F3FAB9AF-806D-4501-8C0A-666C0854A560}" type="presParOf" srcId="{7CB33CDE-4E1A-4744-A644-65680DCF6741}" destId="{9155F85F-939C-475C-9317-80A6BA98FB63}" srcOrd="5" destOrd="0" presId="urn:microsoft.com/office/officeart/2008/layout/VerticalCurvedList"/>
    <dgm:cxn modelId="{836433F6-8C48-402B-93FE-952B9F271FF2}" type="presParOf" srcId="{7CB33CDE-4E1A-4744-A644-65680DCF6741}" destId="{16F6C955-4BFF-4F89-888D-CF76281A547C}" srcOrd="6" destOrd="0" presId="urn:microsoft.com/office/officeart/2008/layout/VerticalCurvedList"/>
    <dgm:cxn modelId="{9C98404C-952C-4FE0-9317-38C2AD24F2AB}" type="presParOf" srcId="{16F6C955-4BFF-4F89-888D-CF76281A547C}" destId="{6F87F084-3D98-41F8-8FB1-AD7FE057534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9A75C1-442C-412E-9793-3D07CDBE6C43}" type="doc">
      <dgm:prSet loTypeId="urn:microsoft.com/office/officeart/2008/layout/VerticalCurvedList" loCatId="list" qsTypeId="urn:microsoft.com/office/officeart/2005/8/quickstyle/simple1" qsCatId="simple" csTypeId="urn:microsoft.com/office/officeart/2005/8/colors/accent3_5" csCatId="accent3" phldr="1"/>
      <dgm:spPr/>
      <dgm:t>
        <a:bodyPr/>
        <a:lstStyle/>
        <a:p>
          <a:endParaRPr lang="es-ES"/>
        </a:p>
      </dgm:t>
    </dgm:pt>
    <dgm:pt modelId="{AA10ED35-C1B8-49A6-8571-CB9571432A58}">
      <dgm:prSet/>
      <dgm:spPr/>
      <dgm:t>
        <a:bodyPr/>
        <a:lstStyle/>
        <a:p>
          <a:r>
            <a:rPr lang="es-EC" dirty="0" smtClean="0">
              <a:solidFill>
                <a:schemeClr val="tx1"/>
              </a:solidFill>
            </a:rPr>
            <a:t>El 04 de noviembre de 2021 se realizó un taller de abordaje metodológico que permitió identificar la problemática y su caracterización para conocer a los actores vinculados a las temáticas de trabajo sexual en sus ámbitos y responsabilidades, para de manera articulada buscar alternativas de solución.</a:t>
          </a:r>
          <a:endParaRPr lang="es-EC" dirty="0">
            <a:solidFill>
              <a:schemeClr val="tx1"/>
            </a:solidFill>
          </a:endParaRPr>
        </a:p>
      </dgm:t>
    </dgm:pt>
    <dgm:pt modelId="{6EB5500F-B073-4F6D-876B-170605855B0B}" type="parTrans" cxnId="{E64D45C8-D4B0-47C9-90E5-34A918FEAB7D}">
      <dgm:prSet/>
      <dgm:spPr/>
      <dgm:t>
        <a:bodyPr/>
        <a:lstStyle/>
        <a:p>
          <a:endParaRPr lang="es-ES"/>
        </a:p>
      </dgm:t>
    </dgm:pt>
    <dgm:pt modelId="{CC52DA1D-7158-4139-BAE6-846D78D434C8}" type="sibTrans" cxnId="{E64D45C8-D4B0-47C9-90E5-34A918FEAB7D}">
      <dgm:prSet/>
      <dgm:spPr/>
      <dgm:t>
        <a:bodyPr/>
        <a:lstStyle/>
        <a:p>
          <a:endParaRPr lang="es-ES"/>
        </a:p>
      </dgm:t>
    </dgm:pt>
    <dgm:pt modelId="{F686C5E7-8152-4CA1-BC7E-D20588049A2F}">
      <dgm:prSet/>
      <dgm:spPr/>
      <dgm:t>
        <a:bodyPr/>
        <a:lstStyle/>
        <a:p>
          <a:r>
            <a:rPr lang="es-EC" dirty="0" smtClean="0">
              <a:solidFill>
                <a:schemeClr val="tx1"/>
              </a:solidFill>
            </a:rPr>
            <a:t>El 15 de noviembre se realizó una reunión con el área jurídica de la Secretaría de Inclusión Social, Administración Zonal Manuela Sáenz y la Secretaría General de Seguridad y Gobernabilidad, con el fin de poder definir la viabilidad de regular mediante una ordenanza el trabajo sexual en el Centro Histórico.</a:t>
          </a:r>
          <a:endParaRPr lang="es-EC" dirty="0">
            <a:solidFill>
              <a:schemeClr val="tx1"/>
            </a:solidFill>
          </a:endParaRPr>
        </a:p>
      </dgm:t>
    </dgm:pt>
    <dgm:pt modelId="{820C7C3F-53B2-4B9F-99AE-9353F46153DD}" type="parTrans" cxnId="{4D574BAF-FCF0-420F-9316-1C247AC1A508}">
      <dgm:prSet/>
      <dgm:spPr/>
      <dgm:t>
        <a:bodyPr/>
        <a:lstStyle/>
        <a:p>
          <a:endParaRPr lang="es-ES"/>
        </a:p>
      </dgm:t>
    </dgm:pt>
    <dgm:pt modelId="{F2BA7389-A91F-41F2-A35C-98F20B38E464}" type="sibTrans" cxnId="{4D574BAF-FCF0-420F-9316-1C247AC1A508}">
      <dgm:prSet/>
      <dgm:spPr/>
      <dgm:t>
        <a:bodyPr/>
        <a:lstStyle/>
        <a:p>
          <a:endParaRPr lang="es-ES"/>
        </a:p>
      </dgm:t>
    </dgm:pt>
    <dgm:pt modelId="{96440A73-4F03-4FDF-BD9D-544034C0EBE9}">
      <dgm:prSet/>
      <dgm:spPr/>
      <dgm:t>
        <a:bodyPr/>
        <a:lstStyle/>
        <a:p>
          <a:r>
            <a:rPr lang="es-EC" dirty="0" smtClean="0">
              <a:solidFill>
                <a:schemeClr val="tx1"/>
              </a:solidFill>
            </a:rPr>
            <a:t>El 19 de noviembre se realizó una mesa jurídica con asesoría jurídica de la Secretaría de Territorio Hábitat y Vivienda y la Secretaría General de Seguridad y Gobernabilidad. Se estableció que jurídicamente hablando no se puede regular o normar el trabajo sexual, la Secretaría de Territorio y Hábitat sugirió identificar un sector fuera del Centro Histórico para que el trabajo sexual se dé con mayores garantías.</a:t>
          </a:r>
          <a:endParaRPr lang="es-EC" dirty="0">
            <a:solidFill>
              <a:schemeClr val="tx1"/>
            </a:solidFill>
          </a:endParaRPr>
        </a:p>
      </dgm:t>
    </dgm:pt>
    <dgm:pt modelId="{BF27FD13-C535-4C30-82D5-43C54E22A916}" type="parTrans" cxnId="{036ED14A-F4F1-45F9-9BD8-65E84E6820DD}">
      <dgm:prSet/>
      <dgm:spPr/>
      <dgm:t>
        <a:bodyPr/>
        <a:lstStyle/>
        <a:p>
          <a:endParaRPr lang="es-ES"/>
        </a:p>
      </dgm:t>
    </dgm:pt>
    <dgm:pt modelId="{C0F5CAF1-D33E-4A04-AA7E-281CD26B380F}" type="sibTrans" cxnId="{036ED14A-F4F1-45F9-9BD8-65E84E6820DD}">
      <dgm:prSet/>
      <dgm:spPr/>
      <dgm:t>
        <a:bodyPr/>
        <a:lstStyle/>
        <a:p>
          <a:endParaRPr lang="es-ES"/>
        </a:p>
      </dgm:t>
    </dgm:pt>
    <dgm:pt modelId="{E7CC7562-6A9B-49A2-B428-56193487264E}">
      <dgm:prSet/>
      <dgm:spPr/>
      <dgm:t>
        <a:bodyPr/>
        <a:lstStyle/>
        <a:p>
          <a:r>
            <a:rPr lang="es-EC" dirty="0" smtClean="0">
              <a:solidFill>
                <a:schemeClr val="tx1"/>
              </a:solidFill>
            </a:rPr>
            <a:t>Desde el 2 al 9 de diciembre de 2021 junto con el Observatorio Metropolitano de Seguridad Ciudadana, se desarrolló la encuesta para el levantamiento de información de las trabajadoras sexuales "Levantamiento de información 2021-trabajo sexual", según los ítems entregados por la Secretaría de Inclusión Social y la Administración Zonal Manuela Sáenz a ser aplicada a un aproximado de 400 personas miembros de las organizaciones de trabajo sexual del Centro Histórico</a:t>
          </a:r>
          <a:endParaRPr lang="es-EC" dirty="0">
            <a:solidFill>
              <a:schemeClr val="tx1"/>
            </a:solidFill>
          </a:endParaRPr>
        </a:p>
      </dgm:t>
    </dgm:pt>
    <dgm:pt modelId="{621C8C3E-7905-4961-8CCD-53714456F73D}" type="parTrans" cxnId="{A4319DF9-60EC-4712-9FFC-3029478344BF}">
      <dgm:prSet/>
      <dgm:spPr/>
      <dgm:t>
        <a:bodyPr/>
        <a:lstStyle/>
        <a:p>
          <a:endParaRPr lang="es-ES"/>
        </a:p>
      </dgm:t>
    </dgm:pt>
    <dgm:pt modelId="{78ADF240-5047-424C-8AB8-A196AFB2D379}" type="sibTrans" cxnId="{A4319DF9-60EC-4712-9FFC-3029478344BF}">
      <dgm:prSet/>
      <dgm:spPr/>
      <dgm:t>
        <a:bodyPr/>
        <a:lstStyle/>
        <a:p>
          <a:endParaRPr lang="es-ES"/>
        </a:p>
      </dgm:t>
    </dgm:pt>
    <dgm:pt modelId="{B8BE2A83-CF77-4E94-9050-F99D2D024B63}" type="pres">
      <dgm:prSet presAssocID="{0E9A75C1-442C-412E-9793-3D07CDBE6C43}" presName="Name0" presStyleCnt="0">
        <dgm:presLayoutVars>
          <dgm:chMax val="7"/>
          <dgm:chPref val="7"/>
          <dgm:dir/>
        </dgm:presLayoutVars>
      </dgm:prSet>
      <dgm:spPr/>
      <dgm:t>
        <a:bodyPr/>
        <a:lstStyle/>
        <a:p>
          <a:endParaRPr lang="es-ES"/>
        </a:p>
      </dgm:t>
    </dgm:pt>
    <dgm:pt modelId="{7CB33CDE-4E1A-4744-A644-65680DCF6741}" type="pres">
      <dgm:prSet presAssocID="{0E9A75C1-442C-412E-9793-3D07CDBE6C43}" presName="Name1" presStyleCnt="0"/>
      <dgm:spPr/>
    </dgm:pt>
    <dgm:pt modelId="{063BABD0-EF1B-44EB-BAE1-6F954AF35AC8}" type="pres">
      <dgm:prSet presAssocID="{0E9A75C1-442C-412E-9793-3D07CDBE6C43}" presName="cycle" presStyleCnt="0"/>
      <dgm:spPr/>
    </dgm:pt>
    <dgm:pt modelId="{830D3F26-A219-4542-9FF0-54FF77E87025}" type="pres">
      <dgm:prSet presAssocID="{0E9A75C1-442C-412E-9793-3D07CDBE6C43}" presName="srcNode" presStyleLbl="node1" presStyleIdx="0" presStyleCnt="4"/>
      <dgm:spPr/>
    </dgm:pt>
    <dgm:pt modelId="{B3A53E69-CFF0-4F09-958A-AAEE7DC2CF79}" type="pres">
      <dgm:prSet presAssocID="{0E9A75C1-442C-412E-9793-3D07CDBE6C43}" presName="conn" presStyleLbl="parChTrans1D2" presStyleIdx="0" presStyleCnt="1"/>
      <dgm:spPr/>
      <dgm:t>
        <a:bodyPr/>
        <a:lstStyle/>
        <a:p>
          <a:endParaRPr lang="es-ES"/>
        </a:p>
      </dgm:t>
    </dgm:pt>
    <dgm:pt modelId="{5546BD88-18C1-49BD-A1DD-E3850B2B0A98}" type="pres">
      <dgm:prSet presAssocID="{0E9A75C1-442C-412E-9793-3D07CDBE6C43}" presName="extraNode" presStyleLbl="node1" presStyleIdx="0" presStyleCnt="4"/>
      <dgm:spPr/>
    </dgm:pt>
    <dgm:pt modelId="{64333F7A-F093-40AF-BDCE-4C6F2A826F9B}" type="pres">
      <dgm:prSet presAssocID="{0E9A75C1-442C-412E-9793-3D07CDBE6C43}" presName="dstNode" presStyleLbl="node1" presStyleIdx="0" presStyleCnt="4"/>
      <dgm:spPr/>
    </dgm:pt>
    <dgm:pt modelId="{6D7D7807-462B-47CA-ADF6-B3C37633AA03}" type="pres">
      <dgm:prSet presAssocID="{AA10ED35-C1B8-49A6-8571-CB9571432A58}" presName="text_1" presStyleLbl="node1" presStyleIdx="0" presStyleCnt="4">
        <dgm:presLayoutVars>
          <dgm:bulletEnabled val="1"/>
        </dgm:presLayoutVars>
      </dgm:prSet>
      <dgm:spPr/>
      <dgm:t>
        <a:bodyPr/>
        <a:lstStyle/>
        <a:p>
          <a:endParaRPr lang="es-EC"/>
        </a:p>
      </dgm:t>
    </dgm:pt>
    <dgm:pt modelId="{A6D0940E-F64C-4039-93F6-CA1C02655B93}" type="pres">
      <dgm:prSet presAssocID="{AA10ED35-C1B8-49A6-8571-CB9571432A58}" presName="accent_1" presStyleCnt="0"/>
      <dgm:spPr/>
    </dgm:pt>
    <dgm:pt modelId="{2F492CB2-53CA-466F-917D-4A309AAF1EBF}" type="pres">
      <dgm:prSet presAssocID="{AA10ED35-C1B8-49A6-8571-CB9571432A58}" presName="accentRepeatNode" presStyleLbl="solidFgAcc1" presStyleIdx="0" presStyleCnt="4"/>
      <dgm:spPr/>
    </dgm:pt>
    <dgm:pt modelId="{DBF1F38F-E983-4739-BBAC-75E555547150}" type="pres">
      <dgm:prSet presAssocID="{F686C5E7-8152-4CA1-BC7E-D20588049A2F}" presName="text_2" presStyleLbl="node1" presStyleIdx="1" presStyleCnt="4">
        <dgm:presLayoutVars>
          <dgm:bulletEnabled val="1"/>
        </dgm:presLayoutVars>
      </dgm:prSet>
      <dgm:spPr/>
      <dgm:t>
        <a:bodyPr/>
        <a:lstStyle/>
        <a:p>
          <a:endParaRPr lang="es-EC"/>
        </a:p>
      </dgm:t>
    </dgm:pt>
    <dgm:pt modelId="{5ED504DE-43C8-4356-AEE6-170C7CBB55E0}" type="pres">
      <dgm:prSet presAssocID="{F686C5E7-8152-4CA1-BC7E-D20588049A2F}" presName="accent_2" presStyleCnt="0"/>
      <dgm:spPr/>
    </dgm:pt>
    <dgm:pt modelId="{446BA4F8-0891-45F8-9CB8-CC64BEDA542D}" type="pres">
      <dgm:prSet presAssocID="{F686C5E7-8152-4CA1-BC7E-D20588049A2F}" presName="accentRepeatNode" presStyleLbl="solidFgAcc1" presStyleIdx="1" presStyleCnt="4"/>
      <dgm:spPr/>
    </dgm:pt>
    <dgm:pt modelId="{8991E49C-2575-4E98-8E23-C64B45DF828F}" type="pres">
      <dgm:prSet presAssocID="{96440A73-4F03-4FDF-BD9D-544034C0EBE9}" presName="text_3" presStyleLbl="node1" presStyleIdx="2" presStyleCnt="4">
        <dgm:presLayoutVars>
          <dgm:bulletEnabled val="1"/>
        </dgm:presLayoutVars>
      </dgm:prSet>
      <dgm:spPr/>
      <dgm:t>
        <a:bodyPr/>
        <a:lstStyle/>
        <a:p>
          <a:endParaRPr lang="es-EC"/>
        </a:p>
      </dgm:t>
    </dgm:pt>
    <dgm:pt modelId="{5651CEF2-D690-4345-9D5F-6E186BDAF83D}" type="pres">
      <dgm:prSet presAssocID="{96440A73-4F03-4FDF-BD9D-544034C0EBE9}" presName="accent_3" presStyleCnt="0"/>
      <dgm:spPr/>
    </dgm:pt>
    <dgm:pt modelId="{E0A2B23A-BBA0-4022-96E8-794832B0EC56}" type="pres">
      <dgm:prSet presAssocID="{96440A73-4F03-4FDF-BD9D-544034C0EBE9}" presName="accentRepeatNode" presStyleLbl="solidFgAcc1" presStyleIdx="2" presStyleCnt="4"/>
      <dgm:spPr/>
    </dgm:pt>
    <dgm:pt modelId="{30FB6907-5DFC-4E93-AA67-90EA9AD91404}" type="pres">
      <dgm:prSet presAssocID="{E7CC7562-6A9B-49A2-B428-56193487264E}" presName="text_4" presStyleLbl="node1" presStyleIdx="3" presStyleCnt="4">
        <dgm:presLayoutVars>
          <dgm:bulletEnabled val="1"/>
        </dgm:presLayoutVars>
      </dgm:prSet>
      <dgm:spPr/>
      <dgm:t>
        <a:bodyPr/>
        <a:lstStyle/>
        <a:p>
          <a:endParaRPr lang="es-EC"/>
        </a:p>
      </dgm:t>
    </dgm:pt>
    <dgm:pt modelId="{8C502897-F91A-49C2-B183-4E3F4D859B03}" type="pres">
      <dgm:prSet presAssocID="{E7CC7562-6A9B-49A2-B428-56193487264E}" presName="accent_4" presStyleCnt="0"/>
      <dgm:spPr/>
    </dgm:pt>
    <dgm:pt modelId="{B460862C-CDF9-4DF1-81B5-E82FFBEB5E7C}" type="pres">
      <dgm:prSet presAssocID="{E7CC7562-6A9B-49A2-B428-56193487264E}" presName="accentRepeatNode" presStyleLbl="solidFgAcc1" presStyleIdx="3" presStyleCnt="4"/>
      <dgm:spPr/>
    </dgm:pt>
  </dgm:ptLst>
  <dgm:cxnLst>
    <dgm:cxn modelId="{2F1C1C4E-B08D-488C-A9CC-46CC86C9CEB2}" type="presOf" srcId="{96440A73-4F03-4FDF-BD9D-544034C0EBE9}" destId="{8991E49C-2575-4E98-8E23-C64B45DF828F}" srcOrd="0" destOrd="0" presId="urn:microsoft.com/office/officeart/2008/layout/VerticalCurvedList"/>
    <dgm:cxn modelId="{E64D45C8-D4B0-47C9-90E5-34A918FEAB7D}" srcId="{0E9A75C1-442C-412E-9793-3D07CDBE6C43}" destId="{AA10ED35-C1B8-49A6-8571-CB9571432A58}" srcOrd="0" destOrd="0" parTransId="{6EB5500F-B073-4F6D-876B-170605855B0B}" sibTransId="{CC52DA1D-7158-4139-BAE6-846D78D434C8}"/>
    <dgm:cxn modelId="{A4319DF9-60EC-4712-9FFC-3029478344BF}" srcId="{0E9A75C1-442C-412E-9793-3D07CDBE6C43}" destId="{E7CC7562-6A9B-49A2-B428-56193487264E}" srcOrd="3" destOrd="0" parTransId="{621C8C3E-7905-4961-8CCD-53714456F73D}" sibTransId="{78ADF240-5047-424C-8AB8-A196AFB2D379}"/>
    <dgm:cxn modelId="{2EE1AB3B-319A-4914-921C-6FB5271DD1E2}" type="presOf" srcId="{E7CC7562-6A9B-49A2-B428-56193487264E}" destId="{30FB6907-5DFC-4E93-AA67-90EA9AD91404}" srcOrd="0" destOrd="0" presId="urn:microsoft.com/office/officeart/2008/layout/VerticalCurvedList"/>
    <dgm:cxn modelId="{4D574BAF-FCF0-420F-9316-1C247AC1A508}" srcId="{0E9A75C1-442C-412E-9793-3D07CDBE6C43}" destId="{F686C5E7-8152-4CA1-BC7E-D20588049A2F}" srcOrd="1" destOrd="0" parTransId="{820C7C3F-53B2-4B9F-99AE-9353F46153DD}" sibTransId="{F2BA7389-A91F-41F2-A35C-98F20B38E464}"/>
    <dgm:cxn modelId="{FFECF382-5A76-46A4-A91E-B1A168B8CB4B}" type="presOf" srcId="{CC52DA1D-7158-4139-BAE6-846D78D434C8}" destId="{B3A53E69-CFF0-4F09-958A-AAEE7DC2CF79}" srcOrd="0" destOrd="0" presId="urn:microsoft.com/office/officeart/2008/layout/VerticalCurvedList"/>
    <dgm:cxn modelId="{CBD0D63A-A465-41F8-914F-2D1EC3D552E7}" type="presOf" srcId="{F686C5E7-8152-4CA1-BC7E-D20588049A2F}" destId="{DBF1F38F-E983-4739-BBAC-75E555547150}" srcOrd="0" destOrd="0" presId="urn:microsoft.com/office/officeart/2008/layout/VerticalCurvedList"/>
    <dgm:cxn modelId="{036ED14A-F4F1-45F9-9BD8-65E84E6820DD}" srcId="{0E9A75C1-442C-412E-9793-3D07CDBE6C43}" destId="{96440A73-4F03-4FDF-BD9D-544034C0EBE9}" srcOrd="2" destOrd="0" parTransId="{BF27FD13-C535-4C30-82D5-43C54E22A916}" sibTransId="{C0F5CAF1-D33E-4A04-AA7E-281CD26B380F}"/>
    <dgm:cxn modelId="{EBBDCD71-4A07-4CB3-9A88-12D4D12600C3}" type="presOf" srcId="{AA10ED35-C1B8-49A6-8571-CB9571432A58}" destId="{6D7D7807-462B-47CA-ADF6-B3C37633AA03}" srcOrd="0" destOrd="0" presId="urn:microsoft.com/office/officeart/2008/layout/VerticalCurvedList"/>
    <dgm:cxn modelId="{2ED2984E-A749-45AE-BB74-E099671C8A4E}" type="presOf" srcId="{0E9A75C1-442C-412E-9793-3D07CDBE6C43}" destId="{B8BE2A83-CF77-4E94-9050-F99D2D024B63}" srcOrd="0" destOrd="0" presId="urn:microsoft.com/office/officeart/2008/layout/VerticalCurvedList"/>
    <dgm:cxn modelId="{5A816A7D-E01B-4601-8481-CD7E2705BAAA}" type="presParOf" srcId="{B8BE2A83-CF77-4E94-9050-F99D2D024B63}" destId="{7CB33CDE-4E1A-4744-A644-65680DCF6741}" srcOrd="0" destOrd="0" presId="urn:microsoft.com/office/officeart/2008/layout/VerticalCurvedList"/>
    <dgm:cxn modelId="{03566889-5CB0-49A0-9F33-8B9445D140F5}" type="presParOf" srcId="{7CB33CDE-4E1A-4744-A644-65680DCF6741}" destId="{063BABD0-EF1B-44EB-BAE1-6F954AF35AC8}" srcOrd="0" destOrd="0" presId="urn:microsoft.com/office/officeart/2008/layout/VerticalCurvedList"/>
    <dgm:cxn modelId="{EC29F475-A248-4A0B-ABF0-A7CBDD8BDB9B}" type="presParOf" srcId="{063BABD0-EF1B-44EB-BAE1-6F954AF35AC8}" destId="{830D3F26-A219-4542-9FF0-54FF77E87025}" srcOrd="0" destOrd="0" presId="urn:microsoft.com/office/officeart/2008/layout/VerticalCurvedList"/>
    <dgm:cxn modelId="{B2079EA7-CD14-4FBA-B178-771673687474}" type="presParOf" srcId="{063BABD0-EF1B-44EB-BAE1-6F954AF35AC8}" destId="{B3A53E69-CFF0-4F09-958A-AAEE7DC2CF79}" srcOrd="1" destOrd="0" presId="urn:microsoft.com/office/officeart/2008/layout/VerticalCurvedList"/>
    <dgm:cxn modelId="{3F35B481-356A-4057-9D74-A899D59F9B11}" type="presParOf" srcId="{063BABD0-EF1B-44EB-BAE1-6F954AF35AC8}" destId="{5546BD88-18C1-49BD-A1DD-E3850B2B0A98}" srcOrd="2" destOrd="0" presId="urn:microsoft.com/office/officeart/2008/layout/VerticalCurvedList"/>
    <dgm:cxn modelId="{04074022-FB57-420E-B33A-255FD7CA9F64}" type="presParOf" srcId="{063BABD0-EF1B-44EB-BAE1-6F954AF35AC8}" destId="{64333F7A-F093-40AF-BDCE-4C6F2A826F9B}" srcOrd="3" destOrd="0" presId="urn:microsoft.com/office/officeart/2008/layout/VerticalCurvedList"/>
    <dgm:cxn modelId="{6E809EE8-E9EE-403A-8438-0659763FB791}" type="presParOf" srcId="{7CB33CDE-4E1A-4744-A644-65680DCF6741}" destId="{6D7D7807-462B-47CA-ADF6-B3C37633AA03}" srcOrd="1" destOrd="0" presId="urn:microsoft.com/office/officeart/2008/layout/VerticalCurvedList"/>
    <dgm:cxn modelId="{9CFC630A-FCC2-4C3A-ABA0-9AF20774EBF6}" type="presParOf" srcId="{7CB33CDE-4E1A-4744-A644-65680DCF6741}" destId="{A6D0940E-F64C-4039-93F6-CA1C02655B93}" srcOrd="2" destOrd="0" presId="urn:microsoft.com/office/officeart/2008/layout/VerticalCurvedList"/>
    <dgm:cxn modelId="{F0BC817E-0FDF-4AEA-B3A0-FCB2CD965C31}" type="presParOf" srcId="{A6D0940E-F64C-4039-93F6-CA1C02655B93}" destId="{2F492CB2-53CA-466F-917D-4A309AAF1EBF}" srcOrd="0" destOrd="0" presId="urn:microsoft.com/office/officeart/2008/layout/VerticalCurvedList"/>
    <dgm:cxn modelId="{66F45477-F366-45FB-9657-90F95EE1BCF0}" type="presParOf" srcId="{7CB33CDE-4E1A-4744-A644-65680DCF6741}" destId="{DBF1F38F-E983-4739-BBAC-75E555547150}" srcOrd="3" destOrd="0" presId="urn:microsoft.com/office/officeart/2008/layout/VerticalCurvedList"/>
    <dgm:cxn modelId="{2C9D0B6D-CA52-40E8-8C45-2699915132C6}" type="presParOf" srcId="{7CB33CDE-4E1A-4744-A644-65680DCF6741}" destId="{5ED504DE-43C8-4356-AEE6-170C7CBB55E0}" srcOrd="4" destOrd="0" presId="urn:microsoft.com/office/officeart/2008/layout/VerticalCurvedList"/>
    <dgm:cxn modelId="{F7AF54B7-03F7-4B11-9E7E-F586BDEBD720}" type="presParOf" srcId="{5ED504DE-43C8-4356-AEE6-170C7CBB55E0}" destId="{446BA4F8-0891-45F8-9CB8-CC64BEDA542D}" srcOrd="0" destOrd="0" presId="urn:microsoft.com/office/officeart/2008/layout/VerticalCurvedList"/>
    <dgm:cxn modelId="{BDEF62B5-DD1C-4432-AAC8-3FFF951A2236}" type="presParOf" srcId="{7CB33CDE-4E1A-4744-A644-65680DCF6741}" destId="{8991E49C-2575-4E98-8E23-C64B45DF828F}" srcOrd="5" destOrd="0" presId="urn:microsoft.com/office/officeart/2008/layout/VerticalCurvedList"/>
    <dgm:cxn modelId="{77905445-1AD7-4BCC-B798-5AC18161ECB1}" type="presParOf" srcId="{7CB33CDE-4E1A-4744-A644-65680DCF6741}" destId="{5651CEF2-D690-4345-9D5F-6E186BDAF83D}" srcOrd="6" destOrd="0" presId="urn:microsoft.com/office/officeart/2008/layout/VerticalCurvedList"/>
    <dgm:cxn modelId="{50ECD260-B3AD-4A82-A511-B611E68A7590}" type="presParOf" srcId="{5651CEF2-D690-4345-9D5F-6E186BDAF83D}" destId="{E0A2B23A-BBA0-4022-96E8-794832B0EC56}" srcOrd="0" destOrd="0" presId="urn:microsoft.com/office/officeart/2008/layout/VerticalCurvedList"/>
    <dgm:cxn modelId="{E34E727A-74E0-4CC5-AF8E-CB89D807E9F0}" type="presParOf" srcId="{7CB33CDE-4E1A-4744-A644-65680DCF6741}" destId="{30FB6907-5DFC-4E93-AA67-90EA9AD91404}" srcOrd="7" destOrd="0" presId="urn:microsoft.com/office/officeart/2008/layout/VerticalCurvedList"/>
    <dgm:cxn modelId="{C4BAA569-4F93-42DD-8310-23E728107D5A}" type="presParOf" srcId="{7CB33CDE-4E1A-4744-A644-65680DCF6741}" destId="{8C502897-F91A-49C2-B183-4E3F4D859B03}" srcOrd="8" destOrd="0" presId="urn:microsoft.com/office/officeart/2008/layout/VerticalCurvedList"/>
    <dgm:cxn modelId="{3D7F4888-6ED9-44CE-8623-8E9E0EB13B30}" type="presParOf" srcId="{8C502897-F91A-49C2-B183-4E3F4D859B03}" destId="{B460862C-CDF9-4DF1-81B5-E82FFBEB5E7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3E5B96-DBC2-4DEE-9816-5175FE042E65}" type="doc">
      <dgm:prSet loTypeId="urn:microsoft.com/office/officeart/2008/layout/VerticalCurvedList" loCatId="list" qsTypeId="urn:microsoft.com/office/officeart/2005/8/quickstyle/simple1" qsCatId="simple" csTypeId="urn:microsoft.com/office/officeart/2005/8/colors/accent3_5" csCatId="accent3" phldr="1"/>
      <dgm:spPr/>
      <dgm:t>
        <a:bodyPr/>
        <a:lstStyle/>
        <a:p>
          <a:endParaRPr lang="es-ES"/>
        </a:p>
      </dgm:t>
    </dgm:pt>
    <dgm:pt modelId="{224C339F-C788-4951-80BA-01390358760D}">
      <dgm:prSet phldrT="[Texto]" custT="1"/>
      <dgm:spPr/>
      <dgm:t>
        <a:bodyPr/>
        <a:lstStyle/>
        <a:p>
          <a:r>
            <a:rPr lang="es-ES" sz="1600" dirty="0" smtClean="0">
              <a:solidFill>
                <a:schemeClr val="tx1"/>
              </a:solidFill>
            </a:rPr>
            <a:t>El día 6 de enero de 2022 se acordó en la Mesa Técnica los lugares definitivos de relocalización de las señoras trabajadoras sexuales en el Centro Histórico y se concretó que el día 26 de enero de 2022 el Sr. Alcalde del DMQ les entregará los carnets de asociación.</a:t>
          </a:r>
          <a:endParaRPr lang="es-ES" sz="1600" dirty="0">
            <a:solidFill>
              <a:schemeClr val="tx1"/>
            </a:solidFill>
          </a:endParaRPr>
        </a:p>
      </dgm:t>
    </dgm:pt>
    <dgm:pt modelId="{E49774E1-4623-4A31-AC12-122A9C3F33DE}" type="parTrans" cxnId="{D770EAD1-79CD-46C5-A9A0-7088571FBA82}">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AE44977A-3346-4F20-8A5A-A8493C5677CA}" type="sibTrans" cxnId="{D770EAD1-79CD-46C5-A9A0-7088571FBA82}">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90B579B6-94E0-49E8-B80A-B8B9DAE31790}">
      <dgm:prSet phldrT="[Texto]" custT="1"/>
      <dgm:spPr/>
      <dgm:t>
        <a:bodyPr/>
        <a:lstStyle/>
        <a:p>
          <a:r>
            <a:rPr lang="es-ES" sz="1600" dirty="0" smtClean="0">
              <a:solidFill>
                <a:schemeClr val="tx1"/>
              </a:solidFill>
            </a:rPr>
            <a:t>El día 10 de enero de 2022 se definió la metodología comunicacional para tratar las estrategias de reubicación con las señoras trabajadoras sexuales y la comunidad del Centro Histórico de Quito.</a:t>
          </a:r>
          <a:endParaRPr lang="es-ES" sz="1600" dirty="0">
            <a:solidFill>
              <a:schemeClr val="tx1"/>
            </a:solidFill>
          </a:endParaRPr>
        </a:p>
      </dgm:t>
    </dgm:pt>
    <dgm:pt modelId="{BF68D3FF-E745-4AA4-9895-CDE72794A058}" type="parTrans" cxnId="{AA7E0378-B742-4DAE-9D72-37A38254B8B8}">
      <dgm:prSet/>
      <dgm:spPr/>
      <dgm:t>
        <a:bodyPr/>
        <a:lstStyle/>
        <a:p>
          <a:endParaRPr lang="es-ES" sz="2000"/>
        </a:p>
      </dgm:t>
    </dgm:pt>
    <dgm:pt modelId="{8951D8DB-0B7C-4485-8353-EC579430E78D}" type="sibTrans" cxnId="{AA7E0378-B742-4DAE-9D72-37A38254B8B8}">
      <dgm:prSet/>
      <dgm:spPr/>
      <dgm:t>
        <a:bodyPr/>
        <a:lstStyle/>
        <a:p>
          <a:endParaRPr lang="es-ES" sz="2000"/>
        </a:p>
      </dgm:t>
    </dgm:pt>
    <dgm:pt modelId="{3B6113E8-4B43-45E4-ADF2-811E2E8B0D60}">
      <dgm:prSet phldrT="[Texto]" custT="1"/>
      <dgm:spPr/>
      <dgm:t>
        <a:bodyPr/>
        <a:lstStyle/>
        <a:p>
          <a:r>
            <a:rPr lang="es-ES" sz="1600" dirty="0" smtClean="0">
              <a:solidFill>
                <a:schemeClr val="tx1"/>
              </a:solidFill>
            </a:rPr>
            <a:t>Los días 13 y 14 de enero de 2022 se realizará a través de cuadrilla interinstitucionales la socialización del proceso de reubicación, firma de acuerdos de convivencia y </a:t>
          </a:r>
          <a:r>
            <a:rPr lang="es-ES" sz="1600" dirty="0" err="1" smtClean="0">
              <a:solidFill>
                <a:schemeClr val="tx1"/>
              </a:solidFill>
            </a:rPr>
            <a:t>carnetización</a:t>
          </a:r>
          <a:r>
            <a:rPr lang="es-ES" sz="1600" dirty="0" smtClean="0">
              <a:solidFill>
                <a:schemeClr val="tx1"/>
              </a:solidFill>
            </a:rPr>
            <a:t>.</a:t>
          </a:r>
          <a:endParaRPr lang="es-ES" sz="1600" dirty="0">
            <a:solidFill>
              <a:schemeClr val="tx1"/>
            </a:solidFill>
          </a:endParaRPr>
        </a:p>
      </dgm:t>
    </dgm:pt>
    <dgm:pt modelId="{C0D5C5FD-2F51-4B3D-B0DD-9A97797AEDA2}" type="parTrans" cxnId="{2C40A01F-6909-4EF9-8E77-27B625780E26}">
      <dgm:prSet/>
      <dgm:spPr/>
      <dgm:t>
        <a:bodyPr/>
        <a:lstStyle/>
        <a:p>
          <a:endParaRPr lang="es-ES" sz="2000"/>
        </a:p>
      </dgm:t>
    </dgm:pt>
    <dgm:pt modelId="{32F12699-09DA-42B7-B44B-71484547DBA0}" type="sibTrans" cxnId="{2C40A01F-6909-4EF9-8E77-27B625780E26}">
      <dgm:prSet/>
      <dgm:spPr/>
      <dgm:t>
        <a:bodyPr/>
        <a:lstStyle/>
        <a:p>
          <a:endParaRPr lang="es-ES" sz="2000"/>
        </a:p>
      </dgm:t>
    </dgm:pt>
    <dgm:pt modelId="{0A0D89D8-377A-4313-9DE8-DB5C0CC9893E}">
      <dgm:prSet/>
      <dgm:spPr/>
      <dgm:t>
        <a:bodyPr/>
        <a:lstStyle/>
        <a:p>
          <a:r>
            <a:rPr lang="es-EC" b="0" dirty="0" smtClean="0">
              <a:solidFill>
                <a:schemeClr val="tx1"/>
              </a:solidFill>
            </a:rPr>
            <a:t>El 10 de diciembre de 2021 se aplicó la encuesta "LEVANTAMIENTO DE INFORMACION 2021-TRABAJO SEXUAL" a 27 personas miembros de las organizaciones de trabajo sexual en el Centro Histórico</a:t>
          </a:r>
          <a:endParaRPr lang="es-EC" b="0" dirty="0">
            <a:solidFill>
              <a:schemeClr val="tx1"/>
            </a:solidFill>
          </a:endParaRPr>
        </a:p>
      </dgm:t>
    </dgm:pt>
    <dgm:pt modelId="{629AD5F6-6C5A-4DD5-AAC7-4C533F25C12F}" type="parTrans" cxnId="{DE6AD190-91FA-499D-8627-F02FAFCAFE56}">
      <dgm:prSet/>
      <dgm:spPr/>
      <dgm:t>
        <a:bodyPr/>
        <a:lstStyle/>
        <a:p>
          <a:endParaRPr lang="es-ES"/>
        </a:p>
      </dgm:t>
    </dgm:pt>
    <dgm:pt modelId="{B43CD805-D5E3-4342-BB93-7B9BAA35FEF3}" type="sibTrans" cxnId="{DE6AD190-91FA-499D-8627-F02FAFCAFE56}">
      <dgm:prSet/>
      <dgm:spPr/>
      <dgm:t>
        <a:bodyPr/>
        <a:lstStyle/>
        <a:p>
          <a:endParaRPr lang="es-ES"/>
        </a:p>
      </dgm:t>
    </dgm:pt>
    <dgm:pt modelId="{1E1C90EF-A424-4106-814C-DFB283465FCB}">
      <dgm:prSet/>
      <dgm:spPr/>
      <dgm:t>
        <a:bodyPr/>
        <a:lstStyle/>
        <a:p>
          <a:r>
            <a:rPr lang="es-EC" dirty="0" smtClean="0">
              <a:solidFill>
                <a:schemeClr val="tx1"/>
              </a:solidFill>
            </a:rPr>
            <a:t>El 13 y 14 de diciembre de 2021 se aplicó la encuesta "LEVANTAMIENTO DE INFORMACION 2021-TRABAJO SEXUAL" a 72 personas miembros de las organizaciones de trabajo sexual en el Centro Histórico.</a:t>
          </a:r>
          <a:endParaRPr lang="es-EC" dirty="0">
            <a:solidFill>
              <a:schemeClr val="tx1"/>
            </a:solidFill>
          </a:endParaRPr>
        </a:p>
      </dgm:t>
    </dgm:pt>
    <dgm:pt modelId="{237DAE29-E1C5-4196-82DB-C5AE372605D1}" type="parTrans" cxnId="{808934B8-A1DE-46EF-A3C6-4322A4B31D19}">
      <dgm:prSet/>
      <dgm:spPr/>
      <dgm:t>
        <a:bodyPr/>
        <a:lstStyle/>
        <a:p>
          <a:endParaRPr lang="es-ES"/>
        </a:p>
      </dgm:t>
    </dgm:pt>
    <dgm:pt modelId="{340EB069-9865-4D27-B52E-23C3E048D397}" type="sibTrans" cxnId="{808934B8-A1DE-46EF-A3C6-4322A4B31D19}">
      <dgm:prSet/>
      <dgm:spPr/>
      <dgm:t>
        <a:bodyPr/>
        <a:lstStyle/>
        <a:p>
          <a:endParaRPr lang="es-ES"/>
        </a:p>
      </dgm:t>
    </dgm:pt>
    <dgm:pt modelId="{55732514-4305-4931-A52B-940860176A76}">
      <dgm:prSet/>
      <dgm:spPr/>
      <dgm:t>
        <a:bodyPr/>
        <a:lstStyle/>
        <a:p>
          <a:r>
            <a:rPr lang="es-ES" dirty="0" smtClean="0">
              <a:solidFill>
                <a:schemeClr val="tx1"/>
              </a:solidFill>
            </a:rPr>
            <a:t>La</a:t>
          </a:r>
          <a:r>
            <a:rPr lang="es-ES" baseline="0" dirty="0" smtClean="0">
              <a:solidFill>
                <a:schemeClr val="tx1"/>
              </a:solidFill>
            </a:rPr>
            <a:t> relocalización de las señoras trabajadoras sexuales en el Centro Histórico será oficial el día 26 de enero de 2021.</a:t>
          </a:r>
          <a:endParaRPr lang="es-ES" dirty="0">
            <a:solidFill>
              <a:schemeClr val="tx1"/>
            </a:solidFill>
          </a:endParaRPr>
        </a:p>
      </dgm:t>
    </dgm:pt>
    <dgm:pt modelId="{C9C02D04-2A64-421C-A4DD-C3EA92276FC2}" type="parTrans" cxnId="{B9F3720F-22A9-409F-9150-81DE930E25B7}">
      <dgm:prSet/>
      <dgm:spPr/>
      <dgm:t>
        <a:bodyPr/>
        <a:lstStyle/>
        <a:p>
          <a:endParaRPr lang="es-ES"/>
        </a:p>
      </dgm:t>
    </dgm:pt>
    <dgm:pt modelId="{90A609BC-AB33-49F2-80A9-7571B61573BA}" type="sibTrans" cxnId="{B9F3720F-22A9-409F-9150-81DE930E25B7}">
      <dgm:prSet/>
      <dgm:spPr/>
      <dgm:t>
        <a:bodyPr/>
        <a:lstStyle/>
        <a:p>
          <a:endParaRPr lang="es-ES"/>
        </a:p>
      </dgm:t>
    </dgm:pt>
    <dgm:pt modelId="{B73E21E5-5196-4A88-8687-A0470AC69EBE}" type="pres">
      <dgm:prSet presAssocID="{773E5B96-DBC2-4DEE-9816-5175FE042E65}" presName="Name0" presStyleCnt="0">
        <dgm:presLayoutVars>
          <dgm:chMax val="7"/>
          <dgm:chPref val="7"/>
          <dgm:dir/>
        </dgm:presLayoutVars>
      </dgm:prSet>
      <dgm:spPr/>
      <dgm:t>
        <a:bodyPr/>
        <a:lstStyle/>
        <a:p>
          <a:endParaRPr lang="es-ES"/>
        </a:p>
      </dgm:t>
    </dgm:pt>
    <dgm:pt modelId="{6CED1220-D926-464F-AC0A-225F4D46C7C7}" type="pres">
      <dgm:prSet presAssocID="{773E5B96-DBC2-4DEE-9816-5175FE042E65}" presName="Name1" presStyleCnt="0"/>
      <dgm:spPr/>
    </dgm:pt>
    <dgm:pt modelId="{0BF46044-C34A-4294-A12A-A8ADDAAA2D1B}" type="pres">
      <dgm:prSet presAssocID="{773E5B96-DBC2-4DEE-9816-5175FE042E65}" presName="cycle" presStyleCnt="0"/>
      <dgm:spPr/>
    </dgm:pt>
    <dgm:pt modelId="{11257488-EBAE-47BA-8230-71268B072B90}" type="pres">
      <dgm:prSet presAssocID="{773E5B96-DBC2-4DEE-9816-5175FE042E65}" presName="srcNode" presStyleLbl="node1" presStyleIdx="0" presStyleCnt="6"/>
      <dgm:spPr/>
    </dgm:pt>
    <dgm:pt modelId="{F6EC8049-135E-46FC-ADBE-56657B12BB4C}" type="pres">
      <dgm:prSet presAssocID="{773E5B96-DBC2-4DEE-9816-5175FE042E65}" presName="conn" presStyleLbl="parChTrans1D2" presStyleIdx="0" presStyleCnt="1"/>
      <dgm:spPr/>
      <dgm:t>
        <a:bodyPr/>
        <a:lstStyle/>
        <a:p>
          <a:endParaRPr lang="es-ES"/>
        </a:p>
      </dgm:t>
    </dgm:pt>
    <dgm:pt modelId="{0E5F8952-43D3-46A5-AAE1-4B10A9922B63}" type="pres">
      <dgm:prSet presAssocID="{773E5B96-DBC2-4DEE-9816-5175FE042E65}" presName="extraNode" presStyleLbl="node1" presStyleIdx="0" presStyleCnt="6"/>
      <dgm:spPr/>
    </dgm:pt>
    <dgm:pt modelId="{0516136A-A87D-4981-B373-691CF63082B5}" type="pres">
      <dgm:prSet presAssocID="{773E5B96-DBC2-4DEE-9816-5175FE042E65}" presName="dstNode" presStyleLbl="node1" presStyleIdx="0" presStyleCnt="6"/>
      <dgm:spPr/>
    </dgm:pt>
    <dgm:pt modelId="{30D61781-0F49-447F-8CBA-C8F4C94AEC1A}" type="pres">
      <dgm:prSet presAssocID="{0A0D89D8-377A-4313-9DE8-DB5C0CC9893E}" presName="text_1" presStyleLbl="node1" presStyleIdx="0" presStyleCnt="6">
        <dgm:presLayoutVars>
          <dgm:bulletEnabled val="1"/>
        </dgm:presLayoutVars>
      </dgm:prSet>
      <dgm:spPr/>
      <dgm:t>
        <a:bodyPr/>
        <a:lstStyle/>
        <a:p>
          <a:endParaRPr lang="es-EC"/>
        </a:p>
      </dgm:t>
    </dgm:pt>
    <dgm:pt modelId="{B3E45988-A11E-46B2-80F1-C4FE139EF513}" type="pres">
      <dgm:prSet presAssocID="{0A0D89D8-377A-4313-9DE8-DB5C0CC9893E}" presName="accent_1" presStyleCnt="0"/>
      <dgm:spPr/>
    </dgm:pt>
    <dgm:pt modelId="{13784004-BCC4-47B6-99EC-1F01EA844C15}" type="pres">
      <dgm:prSet presAssocID="{0A0D89D8-377A-4313-9DE8-DB5C0CC9893E}" presName="accentRepeatNode" presStyleLbl="solidFgAcc1" presStyleIdx="0" presStyleCnt="6"/>
      <dgm:spPr/>
    </dgm:pt>
    <dgm:pt modelId="{3E3CB4ED-ACD9-4E4F-B141-6DB643045C49}" type="pres">
      <dgm:prSet presAssocID="{1E1C90EF-A424-4106-814C-DFB283465FCB}" presName="text_2" presStyleLbl="node1" presStyleIdx="1" presStyleCnt="6">
        <dgm:presLayoutVars>
          <dgm:bulletEnabled val="1"/>
        </dgm:presLayoutVars>
      </dgm:prSet>
      <dgm:spPr/>
      <dgm:t>
        <a:bodyPr/>
        <a:lstStyle/>
        <a:p>
          <a:endParaRPr lang="es-EC"/>
        </a:p>
      </dgm:t>
    </dgm:pt>
    <dgm:pt modelId="{0E5BEBAA-4D33-4D54-9C40-264E66C5489A}" type="pres">
      <dgm:prSet presAssocID="{1E1C90EF-A424-4106-814C-DFB283465FCB}" presName="accent_2" presStyleCnt="0"/>
      <dgm:spPr/>
    </dgm:pt>
    <dgm:pt modelId="{66067EF2-608E-47C7-BCE2-88290AB465F9}" type="pres">
      <dgm:prSet presAssocID="{1E1C90EF-A424-4106-814C-DFB283465FCB}" presName="accentRepeatNode" presStyleLbl="solidFgAcc1" presStyleIdx="1" presStyleCnt="6"/>
      <dgm:spPr/>
    </dgm:pt>
    <dgm:pt modelId="{4E91229A-6CB3-4E53-9EF1-7A624EC394CB}" type="pres">
      <dgm:prSet presAssocID="{224C339F-C788-4951-80BA-01390358760D}" presName="text_3" presStyleLbl="node1" presStyleIdx="2" presStyleCnt="6" custScaleX="101612" custScaleY="100223">
        <dgm:presLayoutVars>
          <dgm:bulletEnabled val="1"/>
        </dgm:presLayoutVars>
      </dgm:prSet>
      <dgm:spPr/>
      <dgm:t>
        <a:bodyPr/>
        <a:lstStyle/>
        <a:p>
          <a:endParaRPr lang="es-ES"/>
        </a:p>
      </dgm:t>
    </dgm:pt>
    <dgm:pt modelId="{0E1926AB-51D4-44A7-A4EA-2BD742A14B77}" type="pres">
      <dgm:prSet presAssocID="{224C339F-C788-4951-80BA-01390358760D}" presName="accent_3" presStyleCnt="0"/>
      <dgm:spPr/>
    </dgm:pt>
    <dgm:pt modelId="{4F413DDB-8D08-42E6-8E94-047184DAC8C8}" type="pres">
      <dgm:prSet presAssocID="{224C339F-C788-4951-80BA-01390358760D}" presName="accentRepeatNode" presStyleLbl="solidFgAcc1" presStyleIdx="2" presStyleCnt="6"/>
      <dgm:spPr/>
    </dgm:pt>
    <dgm:pt modelId="{D6D71685-CD03-41DE-B4B1-E49930B74DC2}" type="pres">
      <dgm:prSet presAssocID="{90B579B6-94E0-49E8-B80A-B8B9DAE31790}" presName="text_4" presStyleLbl="node1" presStyleIdx="3" presStyleCnt="6" custLinFactNeighborX="619" custLinFactNeighborY="2546">
        <dgm:presLayoutVars>
          <dgm:bulletEnabled val="1"/>
        </dgm:presLayoutVars>
      </dgm:prSet>
      <dgm:spPr/>
      <dgm:t>
        <a:bodyPr/>
        <a:lstStyle/>
        <a:p>
          <a:endParaRPr lang="es-ES"/>
        </a:p>
      </dgm:t>
    </dgm:pt>
    <dgm:pt modelId="{7C1F5391-F66F-4431-B8E3-8040FF86E341}" type="pres">
      <dgm:prSet presAssocID="{90B579B6-94E0-49E8-B80A-B8B9DAE31790}" presName="accent_4" presStyleCnt="0"/>
      <dgm:spPr/>
    </dgm:pt>
    <dgm:pt modelId="{5369D951-357E-4F0D-B32D-9851C2D64896}" type="pres">
      <dgm:prSet presAssocID="{90B579B6-94E0-49E8-B80A-B8B9DAE31790}" presName="accentRepeatNode" presStyleLbl="solidFgAcc1" presStyleIdx="3" presStyleCnt="6"/>
      <dgm:spPr/>
    </dgm:pt>
    <dgm:pt modelId="{7973A362-8917-4B88-98DF-A3E5435FA3E0}" type="pres">
      <dgm:prSet presAssocID="{3B6113E8-4B43-45E4-ADF2-811E2E8B0D60}" presName="text_5" presStyleLbl="node1" presStyleIdx="4" presStyleCnt="6" custLinFactNeighborX="595" custLinFactNeighborY="5093">
        <dgm:presLayoutVars>
          <dgm:bulletEnabled val="1"/>
        </dgm:presLayoutVars>
      </dgm:prSet>
      <dgm:spPr/>
      <dgm:t>
        <a:bodyPr/>
        <a:lstStyle/>
        <a:p>
          <a:endParaRPr lang="es-ES"/>
        </a:p>
      </dgm:t>
    </dgm:pt>
    <dgm:pt modelId="{7F893009-0A59-4F28-AAC9-8AC96349CE3E}" type="pres">
      <dgm:prSet presAssocID="{3B6113E8-4B43-45E4-ADF2-811E2E8B0D60}" presName="accent_5" presStyleCnt="0"/>
      <dgm:spPr/>
    </dgm:pt>
    <dgm:pt modelId="{6B93A6A6-19A3-44A4-A9E9-4624882664C1}" type="pres">
      <dgm:prSet presAssocID="{3B6113E8-4B43-45E4-ADF2-811E2E8B0D60}" presName="accentRepeatNode" presStyleLbl="solidFgAcc1" presStyleIdx="4" presStyleCnt="6"/>
      <dgm:spPr/>
    </dgm:pt>
    <dgm:pt modelId="{C83483CF-D920-4019-9470-195E4D33A459}" type="pres">
      <dgm:prSet presAssocID="{55732514-4305-4931-A52B-940860176A76}" presName="text_6" presStyleLbl="node1" presStyleIdx="5" presStyleCnt="6">
        <dgm:presLayoutVars>
          <dgm:bulletEnabled val="1"/>
        </dgm:presLayoutVars>
      </dgm:prSet>
      <dgm:spPr/>
      <dgm:t>
        <a:bodyPr/>
        <a:lstStyle/>
        <a:p>
          <a:endParaRPr lang="es-ES"/>
        </a:p>
      </dgm:t>
    </dgm:pt>
    <dgm:pt modelId="{E608782F-BC9F-452F-9355-3220272FE635}" type="pres">
      <dgm:prSet presAssocID="{55732514-4305-4931-A52B-940860176A76}" presName="accent_6" presStyleCnt="0"/>
      <dgm:spPr/>
    </dgm:pt>
    <dgm:pt modelId="{C7863B6D-BAD3-4716-848F-31D96E9345C5}" type="pres">
      <dgm:prSet presAssocID="{55732514-4305-4931-A52B-940860176A76}" presName="accentRepeatNode" presStyleLbl="solidFgAcc1" presStyleIdx="5" presStyleCnt="6"/>
      <dgm:spPr/>
    </dgm:pt>
  </dgm:ptLst>
  <dgm:cxnLst>
    <dgm:cxn modelId="{2C40A01F-6909-4EF9-8E77-27B625780E26}" srcId="{773E5B96-DBC2-4DEE-9816-5175FE042E65}" destId="{3B6113E8-4B43-45E4-ADF2-811E2E8B0D60}" srcOrd="4" destOrd="0" parTransId="{C0D5C5FD-2F51-4B3D-B0DD-9A97797AEDA2}" sibTransId="{32F12699-09DA-42B7-B44B-71484547DBA0}"/>
    <dgm:cxn modelId="{DE6AD190-91FA-499D-8627-F02FAFCAFE56}" srcId="{773E5B96-DBC2-4DEE-9816-5175FE042E65}" destId="{0A0D89D8-377A-4313-9DE8-DB5C0CC9893E}" srcOrd="0" destOrd="0" parTransId="{629AD5F6-6C5A-4DD5-AAC7-4C533F25C12F}" sibTransId="{B43CD805-D5E3-4342-BB93-7B9BAA35FEF3}"/>
    <dgm:cxn modelId="{B9F3720F-22A9-409F-9150-81DE930E25B7}" srcId="{773E5B96-DBC2-4DEE-9816-5175FE042E65}" destId="{55732514-4305-4931-A52B-940860176A76}" srcOrd="5" destOrd="0" parTransId="{C9C02D04-2A64-421C-A4DD-C3EA92276FC2}" sibTransId="{90A609BC-AB33-49F2-80A9-7571B61573BA}"/>
    <dgm:cxn modelId="{D770EAD1-79CD-46C5-A9A0-7088571FBA82}" srcId="{773E5B96-DBC2-4DEE-9816-5175FE042E65}" destId="{224C339F-C788-4951-80BA-01390358760D}" srcOrd="2" destOrd="0" parTransId="{E49774E1-4623-4A31-AC12-122A9C3F33DE}" sibTransId="{AE44977A-3346-4F20-8A5A-A8493C5677CA}"/>
    <dgm:cxn modelId="{85F8EE89-2229-441F-8A53-174B539B9588}" type="presOf" srcId="{3B6113E8-4B43-45E4-ADF2-811E2E8B0D60}" destId="{7973A362-8917-4B88-98DF-A3E5435FA3E0}" srcOrd="0" destOrd="0" presId="urn:microsoft.com/office/officeart/2008/layout/VerticalCurvedList"/>
    <dgm:cxn modelId="{DD50369F-988B-45CB-BB29-B3C8BD5714F1}" type="presOf" srcId="{55732514-4305-4931-A52B-940860176A76}" destId="{C83483CF-D920-4019-9470-195E4D33A459}" srcOrd="0" destOrd="0" presId="urn:microsoft.com/office/officeart/2008/layout/VerticalCurvedList"/>
    <dgm:cxn modelId="{BB611940-F704-4EF4-B585-0BEE6E7DE7D3}" type="presOf" srcId="{0A0D89D8-377A-4313-9DE8-DB5C0CC9893E}" destId="{30D61781-0F49-447F-8CBA-C8F4C94AEC1A}" srcOrd="0" destOrd="0" presId="urn:microsoft.com/office/officeart/2008/layout/VerticalCurvedList"/>
    <dgm:cxn modelId="{D050FD6F-E114-45F6-87C2-338DB5E0DD2B}" type="presOf" srcId="{B43CD805-D5E3-4342-BB93-7B9BAA35FEF3}" destId="{F6EC8049-135E-46FC-ADBE-56657B12BB4C}" srcOrd="0" destOrd="0" presId="urn:microsoft.com/office/officeart/2008/layout/VerticalCurvedList"/>
    <dgm:cxn modelId="{453E2107-5F5D-4F34-BCC7-C67640572D6D}" type="presOf" srcId="{224C339F-C788-4951-80BA-01390358760D}" destId="{4E91229A-6CB3-4E53-9EF1-7A624EC394CB}" srcOrd="0" destOrd="0" presId="urn:microsoft.com/office/officeart/2008/layout/VerticalCurvedList"/>
    <dgm:cxn modelId="{C6BFC2FA-6AB3-4931-947E-BC34A54F6EE0}" type="presOf" srcId="{90B579B6-94E0-49E8-B80A-B8B9DAE31790}" destId="{D6D71685-CD03-41DE-B4B1-E49930B74DC2}" srcOrd="0" destOrd="0" presId="urn:microsoft.com/office/officeart/2008/layout/VerticalCurvedList"/>
    <dgm:cxn modelId="{0E8FA1C2-326D-4972-9A06-9B8A1A602E1B}" type="presOf" srcId="{1E1C90EF-A424-4106-814C-DFB283465FCB}" destId="{3E3CB4ED-ACD9-4E4F-B141-6DB643045C49}" srcOrd="0" destOrd="0" presId="urn:microsoft.com/office/officeart/2008/layout/VerticalCurvedList"/>
    <dgm:cxn modelId="{AA7E0378-B742-4DAE-9D72-37A38254B8B8}" srcId="{773E5B96-DBC2-4DEE-9816-5175FE042E65}" destId="{90B579B6-94E0-49E8-B80A-B8B9DAE31790}" srcOrd="3" destOrd="0" parTransId="{BF68D3FF-E745-4AA4-9895-CDE72794A058}" sibTransId="{8951D8DB-0B7C-4485-8353-EC579430E78D}"/>
    <dgm:cxn modelId="{808934B8-A1DE-46EF-A3C6-4322A4B31D19}" srcId="{773E5B96-DBC2-4DEE-9816-5175FE042E65}" destId="{1E1C90EF-A424-4106-814C-DFB283465FCB}" srcOrd="1" destOrd="0" parTransId="{237DAE29-E1C5-4196-82DB-C5AE372605D1}" sibTransId="{340EB069-9865-4D27-B52E-23C3E048D397}"/>
    <dgm:cxn modelId="{0AE820F2-E1F6-4F74-BAB8-CC9946F9D7F3}" type="presOf" srcId="{773E5B96-DBC2-4DEE-9816-5175FE042E65}" destId="{B73E21E5-5196-4A88-8687-A0470AC69EBE}" srcOrd="0" destOrd="0" presId="urn:microsoft.com/office/officeart/2008/layout/VerticalCurvedList"/>
    <dgm:cxn modelId="{A15287E4-BB57-4388-BBD3-7AFE527463F1}" type="presParOf" srcId="{B73E21E5-5196-4A88-8687-A0470AC69EBE}" destId="{6CED1220-D926-464F-AC0A-225F4D46C7C7}" srcOrd="0" destOrd="0" presId="urn:microsoft.com/office/officeart/2008/layout/VerticalCurvedList"/>
    <dgm:cxn modelId="{9D6A073A-AF50-4210-A6D4-C6A9061C1F34}" type="presParOf" srcId="{6CED1220-D926-464F-AC0A-225F4D46C7C7}" destId="{0BF46044-C34A-4294-A12A-A8ADDAAA2D1B}" srcOrd="0" destOrd="0" presId="urn:microsoft.com/office/officeart/2008/layout/VerticalCurvedList"/>
    <dgm:cxn modelId="{8A21428D-24EE-4531-A6D2-7BC270F93BEE}" type="presParOf" srcId="{0BF46044-C34A-4294-A12A-A8ADDAAA2D1B}" destId="{11257488-EBAE-47BA-8230-71268B072B90}" srcOrd="0" destOrd="0" presId="urn:microsoft.com/office/officeart/2008/layout/VerticalCurvedList"/>
    <dgm:cxn modelId="{F39E598C-BD30-4148-AF11-B16121159AF7}" type="presParOf" srcId="{0BF46044-C34A-4294-A12A-A8ADDAAA2D1B}" destId="{F6EC8049-135E-46FC-ADBE-56657B12BB4C}" srcOrd="1" destOrd="0" presId="urn:microsoft.com/office/officeart/2008/layout/VerticalCurvedList"/>
    <dgm:cxn modelId="{6E934C09-5CD1-4F14-872C-5B044A14020C}" type="presParOf" srcId="{0BF46044-C34A-4294-A12A-A8ADDAAA2D1B}" destId="{0E5F8952-43D3-46A5-AAE1-4B10A9922B63}" srcOrd="2" destOrd="0" presId="urn:microsoft.com/office/officeart/2008/layout/VerticalCurvedList"/>
    <dgm:cxn modelId="{338E8ACD-F58E-4860-8242-E19935AF2C77}" type="presParOf" srcId="{0BF46044-C34A-4294-A12A-A8ADDAAA2D1B}" destId="{0516136A-A87D-4981-B373-691CF63082B5}" srcOrd="3" destOrd="0" presId="urn:microsoft.com/office/officeart/2008/layout/VerticalCurvedList"/>
    <dgm:cxn modelId="{700625F0-FF6E-42AC-8189-5EC054C7FD0D}" type="presParOf" srcId="{6CED1220-D926-464F-AC0A-225F4D46C7C7}" destId="{30D61781-0F49-447F-8CBA-C8F4C94AEC1A}" srcOrd="1" destOrd="0" presId="urn:microsoft.com/office/officeart/2008/layout/VerticalCurvedList"/>
    <dgm:cxn modelId="{EF0CDDF5-CCC2-425C-BD98-D92A33470814}" type="presParOf" srcId="{6CED1220-D926-464F-AC0A-225F4D46C7C7}" destId="{B3E45988-A11E-46B2-80F1-C4FE139EF513}" srcOrd="2" destOrd="0" presId="urn:microsoft.com/office/officeart/2008/layout/VerticalCurvedList"/>
    <dgm:cxn modelId="{C327B7E8-A740-4D3A-8552-0CB11223B9CC}" type="presParOf" srcId="{B3E45988-A11E-46B2-80F1-C4FE139EF513}" destId="{13784004-BCC4-47B6-99EC-1F01EA844C15}" srcOrd="0" destOrd="0" presId="urn:microsoft.com/office/officeart/2008/layout/VerticalCurvedList"/>
    <dgm:cxn modelId="{79F0ED4F-3C43-4E28-9B53-AFC53F12E52E}" type="presParOf" srcId="{6CED1220-D926-464F-AC0A-225F4D46C7C7}" destId="{3E3CB4ED-ACD9-4E4F-B141-6DB643045C49}" srcOrd="3" destOrd="0" presId="urn:microsoft.com/office/officeart/2008/layout/VerticalCurvedList"/>
    <dgm:cxn modelId="{2301B37C-0570-4EB6-A627-BDECCC366C7B}" type="presParOf" srcId="{6CED1220-D926-464F-AC0A-225F4D46C7C7}" destId="{0E5BEBAA-4D33-4D54-9C40-264E66C5489A}" srcOrd="4" destOrd="0" presId="urn:microsoft.com/office/officeart/2008/layout/VerticalCurvedList"/>
    <dgm:cxn modelId="{442566EB-3838-4C2B-A0B4-3FB1A836C545}" type="presParOf" srcId="{0E5BEBAA-4D33-4D54-9C40-264E66C5489A}" destId="{66067EF2-608E-47C7-BCE2-88290AB465F9}" srcOrd="0" destOrd="0" presId="urn:microsoft.com/office/officeart/2008/layout/VerticalCurvedList"/>
    <dgm:cxn modelId="{CA5FA0A1-596B-41F4-A2A8-5D16DD708AF1}" type="presParOf" srcId="{6CED1220-D926-464F-AC0A-225F4D46C7C7}" destId="{4E91229A-6CB3-4E53-9EF1-7A624EC394CB}" srcOrd="5" destOrd="0" presId="urn:microsoft.com/office/officeart/2008/layout/VerticalCurvedList"/>
    <dgm:cxn modelId="{88A7FB9B-6C24-4A38-9B30-A0D92F9368D4}" type="presParOf" srcId="{6CED1220-D926-464F-AC0A-225F4D46C7C7}" destId="{0E1926AB-51D4-44A7-A4EA-2BD742A14B77}" srcOrd="6" destOrd="0" presId="urn:microsoft.com/office/officeart/2008/layout/VerticalCurvedList"/>
    <dgm:cxn modelId="{05CE0CFB-93B5-42FF-95A5-C1D7C7A91B1B}" type="presParOf" srcId="{0E1926AB-51D4-44A7-A4EA-2BD742A14B77}" destId="{4F413DDB-8D08-42E6-8E94-047184DAC8C8}" srcOrd="0" destOrd="0" presId="urn:microsoft.com/office/officeart/2008/layout/VerticalCurvedList"/>
    <dgm:cxn modelId="{C1FCCE96-6618-4D9B-864A-168D8929FBCF}" type="presParOf" srcId="{6CED1220-D926-464F-AC0A-225F4D46C7C7}" destId="{D6D71685-CD03-41DE-B4B1-E49930B74DC2}" srcOrd="7" destOrd="0" presId="urn:microsoft.com/office/officeart/2008/layout/VerticalCurvedList"/>
    <dgm:cxn modelId="{E699B435-136E-4127-B46F-3D1287F3361A}" type="presParOf" srcId="{6CED1220-D926-464F-AC0A-225F4D46C7C7}" destId="{7C1F5391-F66F-4431-B8E3-8040FF86E341}" srcOrd="8" destOrd="0" presId="urn:microsoft.com/office/officeart/2008/layout/VerticalCurvedList"/>
    <dgm:cxn modelId="{3C5963CA-B2D5-41D5-A98E-7C27B423C3E8}" type="presParOf" srcId="{7C1F5391-F66F-4431-B8E3-8040FF86E341}" destId="{5369D951-357E-4F0D-B32D-9851C2D64896}" srcOrd="0" destOrd="0" presId="urn:microsoft.com/office/officeart/2008/layout/VerticalCurvedList"/>
    <dgm:cxn modelId="{7CD2CF86-7B75-4861-A99B-5A0129788E53}" type="presParOf" srcId="{6CED1220-D926-464F-AC0A-225F4D46C7C7}" destId="{7973A362-8917-4B88-98DF-A3E5435FA3E0}" srcOrd="9" destOrd="0" presId="urn:microsoft.com/office/officeart/2008/layout/VerticalCurvedList"/>
    <dgm:cxn modelId="{62D15683-2DD7-41E2-AC41-A06D8041A678}" type="presParOf" srcId="{6CED1220-D926-464F-AC0A-225F4D46C7C7}" destId="{7F893009-0A59-4F28-AAC9-8AC96349CE3E}" srcOrd="10" destOrd="0" presId="urn:microsoft.com/office/officeart/2008/layout/VerticalCurvedList"/>
    <dgm:cxn modelId="{2202A887-2BA7-4830-9D9D-3224B884CC0D}" type="presParOf" srcId="{7F893009-0A59-4F28-AAC9-8AC96349CE3E}" destId="{6B93A6A6-19A3-44A4-A9E9-4624882664C1}" srcOrd="0" destOrd="0" presId="urn:microsoft.com/office/officeart/2008/layout/VerticalCurvedList"/>
    <dgm:cxn modelId="{A5B2F7DC-5EB0-4A28-8419-72EC86798649}" type="presParOf" srcId="{6CED1220-D926-464F-AC0A-225F4D46C7C7}" destId="{C83483CF-D920-4019-9470-195E4D33A459}" srcOrd="11" destOrd="0" presId="urn:microsoft.com/office/officeart/2008/layout/VerticalCurvedList"/>
    <dgm:cxn modelId="{9C0F9C5A-59BC-4FC5-9FA3-97BAA67648A0}" type="presParOf" srcId="{6CED1220-D926-464F-AC0A-225F4D46C7C7}" destId="{E608782F-BC9F-452F-9355-3220272FE635}" srcOrd="12" destOrd="0" presId="urn:microsoft.com/office/officeart/2008/layout/VerticalCurvedList"/>
    <dgm:cxn modelId="{FE6C6B40-DC96-4033-9CED-128EC8ED402A}" type="presParOf" srcId="{E608782F-BC9F-452F-9355-3220272FE635}" destId="{C7863B6D-BAD3-4716-848F-31D96E9345C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9A75C1-442C-412E-9793-3D07CDBE6C43}" type="doc">
      <dgm:prSet loTypeId="urn:microsoft.com/office/officeart/2008/layout/VerticalCurvedList" loCatId="list" qsTypeId="urn:microsoft.com/office/officeart/2005/8/quickstyle/simple1" qsCatId="simple" csTypeId="urn:microsoft.com/office/officeart/2005/8/colors/accent3_5" csCatId="accent3" phldr="1"/>
      <dgm:spPr/>
      <dgm:t>
        <a:bodyPr/>
        <a:lstStyle/>
        <a:p>
          <a:endParaRPr lang="es-ES"/>
        </a:p>
      </dgm:t>
    </dgm:pt>
    <dgm:pt modelId="{8DD2C082-61FB-4A5C-83F4-31BEFE766FF9}">
      <dgm:prSet/>
      <dgm:spPr/>
      <dgm:t>
        <a:bodyPr/>
        <a:lstStyle/>
        <a:p>
          <a:r>
            <a:rPr lang="es-EC" dirty="0" smtClean="0">
              <a:solidFill>
                <a:schemeClr val="tx1"/>
              </a:solidFill>
            </a:rPr>
            <a:t>En el mes noviembre se realizaron reuniones de trabajo interinstitucionales a fin de analizar las estrategias de intervención en el sector de Nueva Aurora, las problemáticas existentes en la zona tienen que ver con el aumento de la delincuencia, micro tráfico, mal uso de espacio público y conflictividad social. De igual forma, se realizó durante el mes de noviembre un recorrido con la comunidad del sector a fin de conocer los espacios generados de inseguridad y articular acciones para la recuperación de estos espacios públicos. </a:t>
          </a:r>
          <a:endParaRPr lang="es-EC" dirty="0">
            <a:solidFill>
              <a:schemeClr val="tx1"/>
            </a:solidFill>
          </a:endParaRPr>
        </a:p>
      </dgm:t>
    </dgm:pt>
    <dgm:pt modelId="{B8D96C4E-81B9-47AB-98EF-1FD67008C270}" type="parTrans" cxnId="{9365EAC1-922C-4945-8E6C-45C722AB710B}">
      <dgm:prSet/>
      <dgm:spPr/>
      <dgm:t>
        <a:bodyPr/>
        <a:lstStyle/>
        <a:p>
          <a:endParaRPr lang="es-ES"/>
        </a:p>
      </dgm:t>
    </dgm:pt>
    <dgm:pt modelId="{2ECAEAA6-E2E6-4F5B-B50D-150FC371B03C}" type="sibTrans" cxnId="{9365EAC1-922C-4945-8E6C-45C722AB710B}">
      <dgm:prSet/>
      <dgm:spPr/>
      <dgm:t>
        <a:bodyPr/>
        <a:lstStyle/>
        <a:p>
          <a:endParaRPr lang="es-ES"/>
        </a:p>
      </dgm:t>
    </dgm:pt>
    <dgm:pt modelId="{12213E72-8468-41D5-9447-43DF311B2FF0}">
      <dgm:prSet/>
      <dgm:spPr/>
      <dgm:t>
        <a:bodyPr/>
        <a:lstStyle/>
        <a:p>
          <a:r>
            <a:rPr lang="es-EC" dirty="0" smtClean="0">
              <a:solidFill>
                <a:schemeClr val="tx1"/>
              </a:solidFill>
            </a:rPr>
            <a:t>Durante el mes de diciembre las Unidades de Comunicación de la Secretaría General de Seguridad y Gobernabilidad, en conjunto con la Agencia Distrital de Comercio coordinarán con SECOM la difusión de una campaña comunicacional respecto a "no comprar en la calle" y "buen uso de espacio público".</a:t>
          </a:r>
          <a:endParaRPr lang="es-EC" dirty="0">
            <a:solidFill>
              <a:schemeClr val="tx1"/>
            </a:solidFill>
          </a:endParaRPr>
        </a:p>
      </dgm:t>
    </dgm:pt>
    <dgm:pt modelId="{C1D9A579-3253-41FC-BA29-35DF548D96FB}" type="parTrans" cxnId="{B6C791BA-005C-45D2-9E47-B6CC75BEFEDC}">
      <dgm:prSet/>
      <dgm:spPr/>
      <dgm:t>
        <a:bodyPr/>
        <a:lstStyle/>
        <a:p>
          <a:endParaRPr lang="es-ES"/>
        </a:p>
      </dgm:t>
    </dgm:pt>
    <dgm:pt modelId="{17AE70D6-0143-4357-84A1-2B92B4A6FA72}" type="sibTrans" cxnId="{B6C791BA-005C-45D2-9E47-B6CC75BEFEDC}">
      <dgm:prSet/>
      <dgm:spPr/>
      <dgm:t>
        <a:bodyPr/>
        <a:lstStyle/>
        <a:p>
          <a:endParaRPr lang="es-ES"/>
        </a:p>
      </dgm:t>
    </dgm:pt>
    <dgm:pt modelId="{593C20EA-E357-40D0-8B87-13F278C1372A}">
      <dgm:prSet/>
      <dgm:spPr/>
      <dgm:t>
        <a:bodyPr/>
        <a:lstStyle/>
        <a:p>
          <a:r>
            <a:rPr lang="es-EC" dirty="0" smtClean="0">
              <a:solidFill>
                <a:schemeClr val="tx1"/>
              </a:solidFill>
            </a:rPr>
            <a:t>Durante el mes de enero de 2022 la Secretaría General de Seguridad y Gobernabilidad, en conjunto con la Administración Zonal </a:t>
          </a:r>
          <a:r>
            <a:rPr lang="es-EC" dirty="0" err="1" smtClean="0">
              <a:solidFill>
                <a:schemeClr val="tx1"/>
              </a:solidFill>
            </a:rPr>
            <a:t>Quitumbe</a:t>
          </a:r>
          <a:r>
            <a:rPr lang="es-EC" dirty="0" smtClean="0">
              <a:solidFill>
                <a:schemeClr val="tx1"/>
              </a:solidFill>
            </a:rPr>
            <a:t>, y entidades municipales correspondientes, en el eje social, coordinan acciones para la recuperación de espacios públicos y vinculación comunitaria en el sector de Nueva Aurora, entre estos se encuentran: </a:t>
          </a:r>
          <a:r>
            <a:rPr lang="es-EC" b="1" i="1" dirty="0" smtClean="0">
              <a:solidFill>
                <a:schemeClr val="tx1"/>
              </a:solidFill>
            </a:rPr>
            <a:t>Adecentamiento de espacios públicos (minga comunitaria), Charla de salud preventiva y talleres de cultura de paz .</a:t>
          </a:r>
          <a:endParaRPr lang="es-EC" dirty="0">
            <a:solidFill>
              <a:schemeClr val="tx1"/>
            </a:solidFill>
          </a:endParaRPr>
        </a:p>
      </dgm:t>
    </dgm:pt>
    <dgm:pt modelId="{91749574-BABA-4EBD-B561-50776EFAF34A}" type="parTrans" cxnId="{3952119B-4861-4EAD-88F0-6FB89C19786C}">
      <dgm:prSet/>
      <dgm:spPr/>
      <dgm:t>
        <a:bodyPr/>
        <a:lstStyle/>
        <a:p>
          <a:endParaRPr lang="es-ES"/>
        </a:p>
      </dgm:t>
    </dgm:pt>
    <dgm:pt modelId="{B36C4A21-F32B-46B9-B798-EDE24179F4D5}" type="sibTrans" cxnId="{3952119B-4861-4EAD-88F0-6FB89C19786C}">
      <dgm:prSet/>
      <dgm:spPr/>
      <dgm:t>
        <a:bodyPr/>
        <a:lstStyle/>
        <a:p>
          <a:endParaRPr lang="es-ES"/>
        </a:p>
      </dgm:t>
    </dgm:pt>
    <dgm:pt modelId="{B8BE2A83-CF77-4E94-9050-F99D2D024B63}" type="pres">
      <dgm:prSet presAssocID="{0E9A75C1-442C-412E-9793-3D07CDBE6C43}" presName="Name0" presStyleCnt="0">
        <dgm:presLayoutVars>
          <dgm:chMax val="7"/>
          <dgm:chPref val="7"/>
          <dgm:dir/>
        </dgm:presLayoutVars>
      </dgm:prSet>
      <dgm:spPr/>
      <dgm:t>
        <a:bodyPr/>
        <a:lstStyle/>
        <a:p>
          <a:endParaRPr lang="es-ES"/>
        </a:p>
      </dgm:t>
    </dgm:pt>
    <dgm:pt modelId="{7CB33CDE-4E1A-4744-A644-65680DCF6741}" type="pres">
      <dgm:prSet presAssocID="{0E9A75C1-442C-412E-9793-3D07CDBE6C43}" presName="Name1" presStyleCnt="0"/>
      <dgm:spPr/>
    </dgm:pt>
    <dgm:pt modelId="{063BABD0-EF1B-44EB-BAE1-6F954AF35AC8}" type="pres">
      <dgm:prSet presAssocID="{0E9A75C1-442C-412E-9793-3D07CDBE6C43}" presName="cycle" presStyleCnt="0"/>
      <dgm:spPr/>
    </dgm:pt>
    <dgm:pt modelId="{830D3F26-A219-4542-9FF0-54FF77E87025}" type="pres">
      <dgm:prSet presAssocID="{0E9A75C1-442C-412E-9793-3D07CDBE6C43}" presName="srcNode" presStyleLbl="node1" presStyleIdx="0" presStyleCnt="3"/>
      <dgm:spPr/>
    </dgm:pt>
    <dgm:pt modelId="{B3A53E69-CFF0-4F09-958A-AAEE7DC2CF79}" type="pres">
      <dgm:prSet presAssocID="{0E9A75C1-442C-412E-9793-3D07CDBE6C43}" presName="conn" presStyleLbl="parChTrans1D2" presStyleIdx="0" presStyleCnt="1"/>
      <dgm:spPr/>
      <dgm:t>
        <a:bodyPr/>
        <a:lstStyle/>
        <a:p>
          <a:endParaRPr lang="es-ES"/>
        </a:p>
      </dgm:t>
    </dgm:pt>
    <dgm:pt modelId="{5546BD88-18C1-49BD-A1DD-E3850B2B0A98}" type="pres">
      <dgm:prSet presAssocID="{0E9A75C1-442C-412E-9793-3D07CDBE6C43}" presName="extraNode" presStyleLbl="node1" presStyleIdx="0" presStyleCnt="3"/>
      <dgm:spPr/>
    </dgm:pt>
    <dgm:pt modelId="{64333F7A-F093-40AF-BDCE-4C6F2A826F9B}" type="pres">
      <dgm:prSet presAssocID="{0E9A75C1-442C-412E-9793-3D07CDBE6C43}" presName="dstNode" presStyleLbl="node1" presStyleIdx="0" presStyleCnt="3"/>
      <dgm:spPr/>
    </dgm:pt>
    <dgm:pt modelId="{A4903EBD-AA37-4EBA-8573-B2985A1430F6}" type="pres">
      <dgm:prSet presAssocID="{8DD2C082-61FB-4A5C-83F4-31BEFE766FF9}" presName="text_1" presStyleLbl="node1" presStyleIdx="0" presStyleCnt="3">
        <dgm:presLayoutVars>
          <dgm:bulletEnabled val="1"/>
        </dgm:presLayoutVars>
      </dgm:prSet>
      <dgm:spPr/>
      <dgm:t>
        <a:bodyPr/>
        <a:lstStyle/>
        <a:p>
          <a:endParaRPr lang="es-ES"/>
        </a:p>
      </dgm:t>
    </dgm:pt>
    <dgm:pt modelId="{B33663C0-8CD0-4B58-AAD6-EC0DC8D35E76}" type="pres">
      <dgm:prSet presAssocID="{8DD2C082-61FB-4A5C-83F4-31BEFE766FF9}" presName="accent_1" presStyleCnt="0"/>
      <dgm:spPr/>
    </dgm:pt>
    <dgm:pt modelId="{E88BF804-3D20-4599-82BF-CD2652123DDF}" type="pres">
      <dgm:prSet presAssocID="{8DD2C082-61FB-4A5C-83F4-31BEFE766FF9}" presName="accentRepeatNode" presStyleLbl="solidFgAcc1" presStyleIdx="0" presStyleCnt="3"/>
      <dgm:spPr/>
    </dgm:pt>
    <dgm:pt modelId="{03B353AE-55B7-4778-85CE-1DD626EEF55D}" type="pres">
      <dgm:prSet presAssocID="{12213E72-8468-41D5-9447-43DF311B2FF0}" presName="text_2" presStyleLbl="node1" presStyleIdx="1" presStyleCnt="3">
        <dgm:presLayoutVars>
          <dgm:bulletEnabled val="1"/>
        </dgm:presLayoutVars>
      </dgm:prSet>
      <dgm:spPr/>
      <dgm:t>
        <a:bodyPr/>
        <a:lstStyle/>
        <a:p>
          <a:endParaRPr lang="es-EC"/>
        </a:p>
      </dgm:t>
    </dgm:pt>
    <dgm:pt modelId="{740217C5-B5F4-49E6-A038-7556470FD67C}" type="pres">
      <dgm:prSet presAssocID="{12213E72-8468-41D5-9447-43DF311B2FF0}" presName="accent_2" presStyleCnt="0"/>
      <dgm:spPr/>
    </dgm:pt>
    <dgm:pt modelId="{F85C7D33-A6C0-4303-9B96-995A0E2B376A}" type="pres">
      <dgm:prSet presAssocID="{12213E72-8468-41D5-9447-43DF311B2FF0}" presName="accentRepeatNode" presStyleLbl="solidFgAcc1" presStyleIdx="1" presStyleCnt="3"/>
      <dgm:spPr/>
    </dgm:pt>
    <dgm:pt modelId="{7A2F6891-25B3-4AA3-931C-0557A54F86E9}" type="pres">
      <dgm:prSet presAssocID="{593C20EA-E357-40D0-8B87-13F278C1372A}" presName="text_3" presStyleLbl="node1" presStyleIdx="2" presStyleCnt="3">
        <dgm:presLayoutVars>
          <dgm:bulletEnabled val="1"/>
        </dgm:presLayoutVars>
      </dgm:prSet>
      <dgm:spPr/>
      <dgm:t>
        <a:bodyPr/>
        <a:lstStyle/>
        <a:p>
          <a:endParaRPr lang="es-ES"/>
        </a:p>
      </dgm:t>
    </dgm:pt>
    <dgm:pt modelId="{FB04F785-806F-43E5-BDDB-393DF087F68A}" type="pres">
      <dgm:prSet presAssocID="{593C20EA-E357-40D0-8B87-13F278C1372A}" presName="accent_3" presStyleCnt="0"/>
      <dgm:spPr/>
    </dgm:pt>
    <dgm:pt modelId="{8E87BE74-4946-425B-881D-350A5209E563}" type="pres">
      <dgm:prSet presAssocID="{593C20EA-E357-40D0-8B87-13F278C1372A}" presName="accentRepeatNode" presStyleLbl="solidFgAcc1" presStyleIdx="2" presStyleCnt="3"/>
      <dgm:spPr/>
    </dgm:pt>
  </dgm:ptLst>
  <dgm:cxnLst>
    <dgm:cxn modelId="{B6C791BA-005C-45D2-9E47-B6CC75BEFEDC}" srcId="{0E9A75C1-442C-412E-9793-3D07CDBE6C43}" destId="{12213E72-8468-41D5-9447-43DF311B2FF0}" srcOrd="1" destOrd="0" parTransId="{C1D9A579-3253-41FC-BA29-35DF548D96FB}" sibTransId="{17AE70D6-0143-4357-84A1-2B92B4A6FA72}"/>
    <dgm:cxn modelId="{3E25DEC9-7D94-45D4-9664-18611DCF694D}" type="presOf" srcId="{593C20EA-E357-40D0-8B87-13F278C1372A}" destId="{7A2F6891-25B3-4AA3-931C-0557A54F86E9}" srcOrd="0" destOrd="0" presId="urn:microsoft.com/office/officeart/2008/layout/VerticalCurvedList"/>
    <dgm:cxn modelId="{20FB5D3F-CDE1-4672-8177-FCE2B3070AD8}" type="presOf" srcId="{12213E72-8468-41D5-9447-43DF311B2FF0}" destId="{03B353AE-55B7-4778-85CE-1DD626EEF55D}" srcOrd="0" destOrd="0" presId="urn:microsoft.com/office/officeart/2008/layout/VerticalCurvedList"/>
    <dgm:cxn modelId="{88D3C30F-998E-452A-8C68-AF09A980812D}" type="presOf" srcId="{2ECAEAA6-E2E6-4F5B-B50D-150FC371B03C}" destId="{B3A53E69-CFF0-4F09-958A-AAEE7DC2CF79}" srcOrd="0" destOrd="0" presId="urn:microsoft.com/office/officeart/2008/layout/VerticalCurvedList"/>
    <dgm:cxn modelId="{9365EAC1-922C-4945-8E6C-45C722AB710B}" srcId="{0E9A75C1-442C-412E-9793-3D07CDBE6C43}" destId="{8DD2C082-61FB-4A5C-83F4-31BEFE766FF9}" srcOrd="0" destOrd="0" parTransId="{B8D96C4E-81B9-47AB-98EF-1FD67008C270}" sibTransId="{2ECAEAA6-E2E6-4F5B-B50D-150FC371B03C}"/>
    <dgm:cxn modelId="{3952119B-4861-4EAD-88F0-6FB89C19786C}" srcId="{0E9A75C1-442C-412E-9793-3D07CDBE6C43}" destId="{593C20EA-E357-40D0-8B87-13F278C1372A}" srcOrd="2" destOrd="0" parTransId="{91749574-BABA-4EBD-B561-50776EFAF34A}" sibTransId="{B36C4A21-F32B-46B9-B798-EDE24179F4D5}"/>
    <dgm:cxn modelId="{14434A78-6DDD-4387-A8C4-02467311A220}" type="presOf" srcId="{0E9A75C1-442C-412E-9793-3D07CDBE6C43}" destId="{B8BE2A83-CF77-4E94-9050-F99D2D024B63}" srcOrd="0" destOrd="0" presId="urn:microsoft.com/office/officeart/2008/layout/VerticalCurvedList"/>
    <dgm:cxn modelId="{3BF9587C-E7EE-4320-A202-A8FEED383A63}" type="presOf" srcId="{8DD2C082-61FB-4A5C-83F4-31BEFE766FF9}" destId="{A4903EBD-AA37-4EBA-8573-B2985A1430F6}" srcOrd="0" destOrd="0" presId="urn:microsoft.com/office/officeart/2008/layout/VerticalCurvedList"/>
    <dgm:cxn modelId="{33A9D89C-AA7D-46A5-AA8F-87425C81C514}" type="presParOf" srcId="{B8BE2A83-CF77-4E94-9050-F99D2D024B63}" destId="{7CB33CDE-4E1A-4744-A644-65680DCF6741}" srcOrd="0" destOrd="0" presId="urn:microsoft.com/office/officeart/2008/layout/VerticalCurvedList"/>
    <dgm:cxn modelId="{04678EAD-26FB-4C1D-B741-762EBCF7B457}" type="presParOf" srcId="{7CB33CDE-4E1A-4744-A644-65680DCF6741}" destId="{063BABD0-EF1B-44EB-BAE1-6F954AF35AC8}" srcOrd="0" destOrd="0" presId="urn:microsoft.com/office/officeart/2008/layout/VerticalCurvedList"/>
    <dgm:cxn modelId="{963B9346-F24E-4BDB-ADDC-41E17E922720}" type="presParOf" srcId="{063BABD0-EF1B-44EB-BAE1-6F954AF35AC8}" destId="{830D3F26-A219-4542-9FF0-54FF77E87025}" srcOrd="0" destOrd="0" presId="urn:microsoft.com/office/officeart/2008/layout/VerticalCurvedList"/>
    <dgm:cxn modelId="{571FF7A3-147A-457B-83E9-AFF92348B282}" type="presParOf" srcId="{063BABD0-EF1B-44EB-BAE1-6F954AF35AC8}" destId="{B3A53E69-CFF0-4F09-958A-AAEE7DC2CF79}" srcOrd="1" destOrd="0" presId="urn:microsoft.com/office/officeart/2008/layout/VerticalCurvedList"/>
    <dgm:cxn modelId="{73597C96-8176-4C47-8F87-4B263C980F1C}" type="presParOf" srcId="{063BABD0-EF1B-44EB-BAE1-6F954AF35AC8}" destId="{5546BD88-18C1-49BD-A1DD-E3850B2B0A98}" srcOrd="2" destOrd="0" presId="urn:microsoft.com/office/officeart/2008/layout/VerticalCurvedList"/>
    <dgm:cxn modelId="{D90C1913-67AF-47E4-A1A0-6317DDE18961}" type="presParOf" srcId="{063BABD0-EF1B-44EB-BAE1-6F954AF35AC8}" destId="{64333F7A-F093-40AF-BDCE-4C6F2A826F9B}" srcOrd="3" destOrd="0" presId="urn:microsoft.com/office/officeart/2008/layout/VerticalCurvedList"/>
    <dgm:cxn modelId="{4D98D62F-7F10-4CB5-A947-680FED83E8F3}" type="presParOf" srcId="{7CB33CDE-4E1A-4744-A644-65680DCF6741}" destId="{A4903EBD-AA37-4EBA-8573-B2985A1430F6}" srcOrd="1" destOrd="0" presId="urn:microsoft.com/office/officeart/2008/layout/VerticalCurvedList"/>
    <dgm:cxn modelId="{6551D877-4C9F-42DB-B63A-87FFC7DEF493}" type="presParOf" srcId="{7CB33CDE-4E1A-4744-A644-65680DCF6741}" destId="{B33663C0-8CD0-4B58-AAD6-EC0DC8D35E76}" srcOrd="2" destOrd="0" presId="urn:microsoft.com/office/officeart/2008/layout/VerticalCurvedList"/>
    <dgm:cxn modelId="{9F74A55C-B662-4D32-9D02-FDE8FAB3E974}" type="presParOf" srcId="{B33663C0-8CD0-4B58-AAD6-EC0DC8D35E76}" destId="{E88BF804-3D20-4599-82BF-CD2652123DDF}" srcOrd="0" destOrd="0" presId="urn:microsoft.com/office/officeart/2008/layout/VerticalCurvedList"/>
    <dgm:cxn modelId="{973288FE-8666-47DF-81B3-CA622EDECA2B}" type="presParOf" srcId="{7CB33CDE-4E1A-4744-A644-65680DCF6741}" destId="{03B353AE-55B7-4778-85CE-1DD626EEF55D}" srcOrd="3" destOrd="0" presId="urn:microsoft.com/office/officeart/2008/layout/VerticalCurvedList"/>
    <dgm:cxn modelId="{87D421B3-8E34-4BB0-B927-52E62899B69F}" type="presParOf" srcId="{7CB33CDE-4E1A-4744-A644-65680DCF6741}" destId="{740217C5-B5F4-49E6-A038-7556470FD67C}" srcOrd="4" destOrd="0" presId="urn:microsoft.com/office/officeart/2008/layout/VerticalCurvedList"/>
    <dgm:cxn modelId="{5EC564CB-E25F-4E53-AD4C-440FA475B0AF}" type="presParOf" srcId="{740217C5-B5F4-49E6-A038-7556470FD67C}" destId="{F85C7D33-A6C0-4303-9B96-995A0E2B376A}" srcOrd="0" destOrd="0" presId="urn:microsoft.com/office/officeart/2008/layout/VerticalCurvedList"/>
    <dgm:cxn modelId="{51815BEF-7932-432B-9FE7-70440316B56A}" type="presParOf" srcId="{7CB33CDE-4E1A-4744-A644-65680DCF6741}" destId="{7A2F6891-25B3-4AA3-931C-0557A54F86E9}" srcOrd="5" destOrd="0" presId="urn:microsoft.com/office/officeart/2008/layout/VerticalCurvedList"/>
    <dgm:cxn modelId="{84552F07-6418-4E08-8BA3-CFC8E9E1A996}" type="presParOf" srcId="{7CB33CDE-4E1A-4744-A644-65680DCF6741}" destId="{FB04F785-806F-43E5-BDDB-393DF087F68A}" srcOrd="6" destOrd="0" presId="urn:microsoft.com/office/officeart/2008/layout/VerticalCurvedList"/>
    <dgm:cxn modelId="{14623E63-CC22-48C6-A978-C432A74DBC1F}" type="presParOf" srcId="{FB04F785-806F-43E5-BDDB-393DF087F68A}" destId="{8E87BE74-4946-425B-881D-350A5209E56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9A75C1-442C-412E-9793-3D07CDBE6C43}" type="doc">
      <dgm:prSet loTypeId="urn:microsoft.com/office/officeart/2008/layout/VerticalCurvedList" loCatId="list" qsTypeId="urn:microsoft.com/office/officeart/2005/8/quickstyle/simple1" qsCatId="simple" csTypeId="urn:microsoft.com/office/officeart/2005/8/colors/accent3_5" csCatId="accent3" phldr="1"/>
      <dgm:spPr/>
      <dgm:t>
        <a:bodyPr/>
        <a:lstStyle/>
        <a:p>
          <a:endParaRPr lang="es-ES"/>
        </a:p>
      </dgm:t>
    </dgm:pt>
    <dgm:pt modelId="{8DD2C082-61FB-4A5C-83F4-31BEFE766FF9}">
      <dgm:prSet/>
      <dgm:spPr/>
      <dgm:t>
        <a:bodyPr/>
        <a:lstStyle/>
        <a:p>
          <a:r>
            <a:rPr lang="es-EC" dirty="0" smtClean="0">
              <a:solidFill>
                <a:schemeClr val="tx1"/>
              </a:solidFill>
            </a:rPr>
            <a:t>El</a:t>
          </a:r>
          <a:r>
            <a:rPr lang="es-EC" baseline="0" dirty="0" smtClean="0">
              <a:solidFill>
                <a:schemeClr val="tx1"/>
              </a:solidFill>
            </a:rPr>
            <a:t> 24 de noviembre de 2021 se realiza el primer Corredor Cultural por la Seguridad en el Bulevar de las Naciones Unidas, con la participación de emprendimientos gastronómicos y promotores culturales.</a:t>
          </a:r>
          <a:endParaRPr lang="es-EC" dirty="0">
            <a:solidFill>
              <a:schemeClr val="tx1"/>
            </a:solidFill>
          </a:endParaRPr>
        </a:p>
      </dgm:t>
    </dgm:pt>
    <dgm:pt modelId="{B8D96C4E-81B9-47AB-98EF-1FD67008C270}" type="parTrans" cxnId="{9365EAC1-922C-4945-8E6C-45C722AB710B}">
      <dgm:prSet/>
      <dgm:spPr/>
      <dgm:t>
        <a:bodyPr/>
        <a:lstStyle/>
        <a:p>
          <a:endParaRPr lang="es-ES"/>
        </a:p>
      </dgm:t>
    </dgm:pt>
    <dgm:pt modelId="{2ECAEAA6-E2E6-4F5B-B50D-150FC371B03C}" type="sibTrans" cxnId="{9365EAC1-922C-4945-8E6C-45C722AB710B}">
      <dgm:prSet/>
      <dgm:spPr/>
      <dgm:t>
        <a:bodyPr/>
        <a:lstStyle/>
        <a:p>
          <a:endParaRPr lang="es-ES"/>
        </a:p>
      </dgm:t>
    </dgm:pt>
    <dgm:pt modelId="{142C8B53-4DC9-489B-8E7F-E123E7D593A3}">
      <dgm:prSet/>
      <dgm:spPr/>
      <dgm:t>
        <a:bodyPr/>
        <a:lstStyle/>
        <a:p>
          <a:r>
            <a:rPr lang="es-ES" dirty="0" smtClean="0">
              <a:solidFill>
                <a:schemeClr val="tx1"/>
              </a:solidFill>
            </a:rPr>
            <a:t>Los días 16 al 18 de diciembre de 2021 de realizó la Feria artesanal Texturas y Colores en la plaza de </a:t>
          </a:r>
          <a:r>
            <a:rPr lang="es-ES" dirty="0" err="1" smtClean="0">
              <a:solidFill>
                <a:schemeClr val="tx1"/>
              </a:solidFill>
            </a:rPr>
            <a:t>Supercines</a:t>
          </a:r>
          <a:r>
            <a:rPr lang="es-ES" dirty="0" smtClean="0">
              <a:solidFill>
                <a:schemeClr val="tx1"/>
              </a:solidFill>
            </a:rPr>
            <a:t>, con la participación de emprendedores en distintas disciplinas.</a:t>
          </a:r>
          <a:endParaRPr lang="es-EC" dirty="0">
            <a:solidFill>
              <a:schemeClr val="tx1"/>
            </a:solidFill>
          </a:endParaRPr>
        </a:p>
      </dgm:t>
    </dgm:pt>
    <dgm:pt modelId="{F94442F8-1EB4-4A07-AA69-F883CE273FC2}" type="parTrans" cxnId="{287D37FC-2B8A-4035-86A8-092B4642B3F0}">
      <dgm:prSet/>
      <dgm:spPr/>
      <dgm:t>
        <a:bodyPr/>
        <a:lstStyle/>
        <a:p>
          <a:endParaRPr lang="es-ES"/>
        </a:p>
      </dgm:t>
    </dgm:pt>
    <dgm:pt modelId="{D0F2FE4F-2808-43AF-A627-D4B0BB7C2087}" type="sibTrans" cxnId="{287D37FC-2B8A-4035-86A8-092B4642B3F0}">
      <dgm:prSet/>
      <dgm:spPr/>
      <dgm:t>
        <a:bodyPr/>
        <a:lstStyle/>
        <a:p>
          <a:endParaRPr lang="es-ES"/>
        </a:p>
      </dgm:t>
    </dgm:pt>
    <dgm:pt modelId="{A911C22F-2ACB-4406-BE99-C1AD99A55083}">
      <dgm:prSet/>
      <dgm:spPr/>
      <dgm:t>
        <a:bodyPr/>
        <a:lstStyle/>
        <a:p>
          <a:r>
            <a:rPr lang="es-ES" dirty="0" smtClean="0">
              <a:solidFill>
                <a:schemeClr val="tx1"/>
              </a:solidFill>
            </a:rPr>
            <a:t>Los días 29 y 30 de diciembre de 2021, se realizó la feria de reactivación </a:t>
          </a:r>
          <a:r>
            <a:rPr lang="es-ES" dirty="0" err="1" smtClean="0">
              <a:solidFill>
                <a:schemeClr val="tx1"/>
              </a:solidFill>
            </a:rPr>
            <a:t>economica</a:t>
          </a:r>
          <a:r>
            <a:rPr lang="es-ES" dirty="0" smtClean="0">
              <a:solidFill>
                <a:schemeClr val="tx1"/>
              </a:solidFill>
            </a:rPr>
            <a:t> “Mi PYMES”, constando con la participación de 34 expositores.</a:t>
          </a:r>
          <a:endParaRPr lang="es-EC" dirty="0">
            <a:solidFill>
              <a:schemeClr val="tx1"/>
            </a:solidFill>
          </a:endParaRPr>
        </a:p>
      </dgm:t>
    </dgm:pt>
    <dgm:pt modelId="{E979FFB7-FABA-4059-BD9E-75803BA22F3B}" type="parTrans" cxnId="{BB4DBE1B-7C4D-4780-87E6-E5A75FDF0F06}">
      <dgm:prSet/>
      <dgm:spPr/>
      <dgm:t>
        <a:bodyPr/>
        <a:lstStyle/>
        <a:p>
          <a:endParaRPr lang="es-ES"/>
        </a:p>
      </dgm:t>
    </dgm:pt>
    <dgm:pt modelId="{3FDD1506-1C3E-4457-B85A-086D36B3A30C}" type="sibTrans" cxnId="{BB4DBE1B-7C4D-4780-87E6-E5A75FDF0F06}">
      <dgm:prSet/>
      <dgm:spPr/>
      <dgm:t>
        <a:bodyPr/>
        <a:lstStyle/>
        <a:p>
          <a:endParaRPr lang="es-ES"/>
        </a:p>
      </dgm:t>
    </dgm:pt>
    <dgm:pt modelId="{B8BE2A83-CF77-4E94-9050-F99D2D024B63}" type="pres">
      <dgm:prSet presAssocID="{0E9A75C1-442C-412E-9793-3D07CDBE6C43}" presName="Name0" presStyleCnt="0">
        <dgm:presLayoutVars>
          <dgm:chMax val="7"/>
          <dgm:chPref val="7"/>
          <dgm:dir/>
        </dgm:presLayoutVars>
      </dgm:prSet>
      <dgm:spPr/>
      <dgm:t>
        <a:bodyPr/>
        <a:lstStyle/>
        <a:p>
          <a:endParaRPr lang="es-ES"/>
        </a:p>
      </dgm:t>
    </dgm:pt>
    <dgm:pt modelId="{7CB33CDE-4E1A-4744-A644-65680DCF6741}" type="pres">
      <dgm:prSet presAssocID="{0E9A75C1-442C-412E-9793-3D07CDBE6C43}" presName="Name1" presStyleCnt="0"/>
      <dgm:spPr/>
    </dgm:pt>
    <dgm:pt modelId="{063BABD0-EF1B-44EB-BAE1-6F954AF35AC8}" type="pres">
      <dgm:prSet presAssocID="{0E9A75C1-442C-412E-9793-3D07CDBE6C43}" presName="cycle" presStyleCnt="0"/>
      <dgm:spPr/>
    </dgm:pt>
    <dgm:pt modelId="{830D3F26-A219-4542-9FF0-54FF77E87025}" type="pres">
      <dgm:prSet presAssocID="{0E9A75C1-442C-412E-9793-3D07CDBE6C43}" presName="srcNode" presStyleLbl="node1" presStyleIdx="0" presStyleCnt="3"/>
      <dgm:spPr/>
    </dgm:pt>
    <dgm:pt modelId="{B3A53E69-CFF0-4F09-958A-AAEE7DC2CF79}" type="pres">
      <dgm:prSet presAssocID="{0E9A75C1-442C-412E-9793-3D07CDBE6C43}" presName="conn" presStyleLbl="parChTrans1D2" presStyleIdx="0" presStyleCnt="1"/>
      <dgm:spPr/>
      <dgm:t>
        <a:bodyPr/>
        <a:lstStyle/>
        <a:p>
          <a:endParaRPr lang="es-ES"/>
        </a:p>
      </dgm:t>
    </dgm:pt>
    <dgm:pt modelId="{5546BD88-18C1-49BD-A1DD-E3850B2B0A98}" type="pres">
      <dgm:prSet presAssocID="{0E9A75C1-442C-412E-9793-3D07CDBE6C43}" presName="extraNode" presStyleLbl="node1" presStyleIdx="0" presStyleCnt="3"/>
      <dgm:spPr/>
    </dgm:pt>
    <dgm:pt modelId="{64333F7A-F093-40AF-BDCE-4C6F2A826F9B}" type="pres">
      <dgm:prSet presAssocID="{0E9A75C1-442C-412E-9793-3D07CDBE6C43}" presName="dstNode" presStyleLbl="node1" presStyleIdx="0" presStyleCnt="3"/>
      <dgm:spPr/>
    </dgm:pt>
    <dgm:pt modelId="{A4903EBD-AA37-4EBA-8573-B2985A1430F6}" type="pres">
      <dgm:prSet presAssocID="{8DD2C082-61FB-4A5C-83F4-31BEFE766FF9}" presName="text_1" presStyleLbl="node1" presStyleIdx="0" presStyleCnt="3">
        <dgm:presLayoutVars>
          <dgm:bulletEnabled val="1"/>
        </dgm:presLayoutVars>
      </dgm:prSet>
      <dgm:spPr/>
      <dgm:t>
        <a:bodyPr/>
        <a:lstStyle/>
        <a:p>
          <a:endParaRPr lang="es-ES"/>
        </a:p>
      </dgm:t>
    </dgm:pt>
    <dgm:pt modelId="{B33663C0-8CD0-4B58-AAD6-EC0DC8D35E76}" type="pres">
      <dgm:prSet presAssocID="{8DD2C082-61FB-4A5C-83F4-31BEFE766FF9}" presName="accent_1" presStyleCnt="0"/>
      <dgm:spPr/>
    </dgm:pt>
    <dgm:pt modelId="{E88BF804-3D20-4599-82BF-CD2652123DDF}" type="pres">
      <dgm:prSet presAssocID="{8DD2C082-61FB-4A5C-83F4-31BEFE766FF9}" presName="accentRepeatNode" presStyleLbl="solidFgAcc1" presStyleIdx="0" presStyleCnt="3"/>
      <dgm:spPr/>
    </dgm:pt>
    <dgm:pt modelId="{8659819C-9C69-4D77-B316-6F0F362173DB}" type="pres">
      <dgm:prSet presAssocID="{142C8B53-4DC9-489B-8E7F-E123E7D593A3}" presName="text_2" presStyleLbl="node1" presStyleIdx="1" presStyleCnt="3">
        <dgm:presLayoutVars>
          <dgm:bulletEnabled val="1"/>
        </dgm:presLayoutVars>
      </dgm:prSet>
      <dgm:spPr/>
      <dgm:t>
        <a:bodyPr/>
        <a:lstStyle/>
        <a:p>
          <a:endParaRPr lang="es-ES"/>
        </a:p>
      </dgm:t>
    </dgm:pt>
    <dgm:pt modelId="{883AADC7-3E01-400E-BF77-1918C0B9F916}" type="pres">
      <dgm:prSet presAssocID="{142C8B53-4DC9-489B-8E7F-E123E7D593A3}" presName="accent_2" presStyleCnt="0"/>
      <dgm:spPr/>
    </dgm:pt>
    <dgm:pt modelId="{BA9EC720-80DB-4669-8369-4277FCCA4727}" type="pres">
      <dgm:prSet presAssocID="{142C8B53-4DC9-489B-8E7F-E123E7D593A3}" presName="accentRepeatNode" presStyleLbl="solidFgAcc1" presStyleIdx="1" presStyleCnt="3"/>
      <dgm:spPr/>
    </dgm:pt>
    <dgm:pt modelId="{A77BD2C5-EF38-40B0-9362-11E2F29221F2}" type="pres">
      <dgm:prSet presAssocID="{A911C22F-2ACB-4406-BE99-C1AD99A55083}" presName="text_3" presStyleLbl="node1" presStyleIdx="2" presStyleCnt="3">
        <dgm:presLayoutVars>
          <dgm:bulletEnabled val="1"/>
        </dgm:presLayoutVars>
      </dgm:prSet>
      <dgm:spPr/>
      <dgm:t>
        <a:bodyPr/>
        <a:lstStyle/>
        <a:p>
          <a:endParaRPr lang="es-ES"/>
        </a:p>
      </dgm:t>
    </dgm:pt>
    <dgm:pt modelId="{3B6FF030-4AFB-4271-A773-B233B1643DBF}" type="pres">
      <dgm:prSet presAssocID="{A911C22F-2ACB-4406-BE99-C1AD99A55083}" presName="accent_3" presStyleCnt="0"/>
      <dgm:spPr/>
    </dgm:pt>
    <dgm:pt modelId="{D5635BBC-108B-46C3-85BC-66CF3DC2B89C}" type="pres">
      <dgm:prSet presAssocID="{A911C22F-2ACB-4406-BE99-C1AD99A55083}" presName="accentRepeatNode" presStyleLbl="solidFgAcc1" presStyleIdx="2" presStyleCnt="3"/>
      <dgm:spPr/>
    </dgm:pt>
  </dgm:ptLst>
  <dgm:cxnLst>
    <dgm:cxn modelId="{BB4DBE1B-7C4D-4780-87E6-E5A75FDF0F06}" srcId="{0E9A75C1-442C-412E-9793-3D07CDBE6C43}" destId="{A911C22F-2ACB-4406-BE99-C1AD99A55083}" srcOrd="2" destOrd="0" parTransId="{E979FFB7-FABA-4059-BD9E-75803BA22F3B}" sibTransId="{3FDD1506-1C3E-4457-B85A-086D36B3A30C}"/>
    <dgm:cxn modelId="{5DAED895-3D1E-4DA8-AB1E-F0EA5D2C1DF2}" type="presOf" srcId="{8DD2C082-61FB-4A5C-83F4-31BEFE766FF9}" destId="{A4903EBD-AA37-4EBA-8573-B2985A1430F6}" srcOrd="0" destOrd="0" presId="urn:microsoft.com/office/officeart/2008/layout/VerticalCurvedList"/>
    <dgm:cxn modelId="{31277333-223A-465E-92A5-E8C92E554A05}" type="presOf" srcId="{A911C22F-2ACB-4406-BE99-C1AD99A55083}" destId="{A77BD2C5-EF38-40B0-9362-11E2F29221F2}" srcOrd="0" destOrd="0" presId="urn:microsoft.com/office/officeart/2008/layout/VerticalCurvedList"/>
    <dgm:cxn modelId="{94134135-B127-4510-9420-FAB0F9871158}" type="presOf" srcId="{0E9A75C1-442C-412E-9793-3D07CDBE6C43}" destId="{B8BE2A83-CF77-4E94-9050-F99D2D024B63}" srcOrd="0" destOrd="0" presId="urn:microsoft.com/office/officeart/2008/layout/VerticalCurvedList"/>
    <dgm:cxn modelId="{287D37FC-2B8A-4035-86A8-092B4642B3F0}" srcId="{0E9A75C1-442C-412E-9793-3D07CDBE6C43}" destId="{142C8B53-4DC9-489B-8E7F-E123E7D593A3}" srcOrd="1" destOrd="0" parTransId="{F94442F8-1EB4-4A07-AA69-F883CE273FC2}" sibTransId="{D0F2FE4F-2808-43AF-A627-D4B0BB7C2087}"/>
    <dgm:cxn modelId="{A7F3D907-BA2F-4A37-8CB1-DBF51A433998}" type="presOf" srcId="{142C8B53-4DC9-489B-8E7F-E123E7D593A3}" destId="{8659819C-9C69-4D77-B316-6F0F362173DB}" srcOrd="0" destOrd="0" presId="urn:microsoft.com/office/officeart/2008/layout/VerticalCurvedList"/>
    <dgm:cxn modelId="{9365EAC1-922C-4945-8E6C-45C722AB710B}" srcId="{0E9A75C1-442C-412E-9793-3D07CDBE6C43}" destId="{8DD2C082-61FB-4A5C-83F4-31BEFE766FF9}" srcOrd="0" destOrd="0" parTransId="{B8D96C4E-81B9-47AB-98EF-1FD67008C270}" sibTransId="{2ECAEAA6-E2E6-4F5B-B50D-150FC371B03C}"/>
    <dgm:cxn modelId="{A4EC2AC0-5900-4603-A4F3-850C9E56B27D}" type="presOf" srcId="{2ECAEAA6-E2E6-4F5B-B50D-150FC371B03C}" destId="{B3A53E69-CFF0-4F09-958A-AAEE7DC2CF79}" srcOrd="0" destOrd="0" presId="urn:microsoft.com/office/officeart/2008/layout/VerticalCurvedList"/>
    <dgm:cxn modelId="{DF362E77-7BF3-4A46-B750-29FCE4E735A4}" type="presParOf" srcId="{B8BE2A83-CF77-4E94-9050-F99D2D024B63}" destId="{7CB33CDE-4E1A-4744-A644-65680DCF6741}" srcOrd="0" destOrd="0" presId="urn:microsoft.com/office/officeart/2008/layout/VerticalCurvedList"/>
    <dgm:cxn modelId="{90BCCFA1-24B0-481E-93F5-AFCC77CDB873}" type="presParOf" srcId="{7CB33CDE-4E1A-4744-A644-65680DCF6741}" destId="{063BABD0-EF1B-44EB-BAE1-6F954AF35AC8}" srcOrd="0" destOrd="0" presId="urn:microsoft.com/office/officeart/2008/layout/VerticalCurvedList"/>
    <dgm:cxn modelId="{3B40CBA4-8B16-43C6-92FB-24C2693A8BAB}" type="presParOf" srcId="{063BABD0-EF1B-44EB-BAE1-6F954AF35AC8}" destId="{830D3F26-A219-4542-9FF0-54FF77E87025}" srcOrd="0" destOrd="0" presId="urn:microsoft.com/office/officeart/2008/layout/VerticalCurvedList"/>
    <dgm:cxn modelId="{3F578D63-DC5B-4792-AEDC-494E41808BF4}" type="presParOf" srcId="{063BABD0-EF1B-44EB-BAE1-6F954AF35AC8}" destId="{B3A53E69-CFF0-4F09-958A-AAEE7DC2CF79}" srcOrd="1" destOrd="0" presId="urn:microsoft.com/office/officeart/2008/layout/VerticalCurvedList"/>
    <dgm:cxn modelId="{8B9929A5-3EC2-4EB7-B2F4-4B9E33B71515}" type="presParOf" srcId="{063BABD0-EF1B-44EB-BAE1-6F954AF35AC8}" destId="{5546BD88-18C1-49BD-A1DD-E3850B2B0A98}" srcOrd="2" destOrd="0" presId="urn:microsoft.com/office/officeart/2008/layout/VerticalCurvedList"/>
    <dgm:cxn modelId="{63312579-BB55-4F02-9353-FFE91D0F0EBC}" type="presParOf" srcId="{063BABD0-EF1B-44EB-BAE1-6F954AF35AC8}" destId="{64333F7A-F093-40AF-BDCE-4C6F2A826F9B}" srcOrd="3" destOrd="0" presId="urn:microsoft.com/office/officeart/2008/layout/VerticalCurvedList"/>
    <dgm:cxn modelId="{01A7B3ED-0823-4CF8-AB95-78D4D154D636}" type="presParOf" srcId="{7CB33CDE-4E1A-4744-A644-65680DCF6741}" destId="{A4903EBD-AA37-4EBA-8573-B2985A1430F6}" srcOrd="1" destOrd="0" presId="urn:microsoft.com/office/officeart/2008/layout/VerticalCurvedList"/>
    <dgm:cxn modelId="{E1B2D904-83BD-491F-9CED-BF97BECAE50A}" type="presParOf" srcId="{7CB33CDE-4E1A-4744-A644-65680DCF6741}" destId="{B33663C0-8CD0-4B58-AAD6-EC0DC8D35E76}" srcOrd="2" destOrd="0" presId="urn:microsoft.com/office/officeart/2008/layout/VerticalCurvedList"/>
    <dgm:cxn modelId="{D3FFC416-698C-4CC1-BC18-596CC0FF72B4}" type="presParOf" srcId="{B33663C0-8CD0-4B58-AAD6-EC0DC8D35E76}" destId="{E88BF804-3D20-4599-82BF-CD2652123DDF}" srcOrd="0" destOrd="0" presId="urn:microsoft.com/office/officeart/2008/layout/VerticalCurvedList"/>
    <dgm:cxn modelId="{3690EACC-F541-415F-9D18-F15ED9762162}" type="presParOf" srcId="{7CB33CDE-4E1A-4744-A644-65680DCF6741}" destId="{8659819C-9C69-4D77-B316-6F0F362173DB}" srcOrd="3" destOrd="0" presId="urn:microsoft.com/office/officeart/2008/layout/VerticalCurvedList"/>
    <dgm:cxn modelId="{171B3708-C4BE-4ECD-ADE0-4C9380980FA0}" type="presParOf" srcId="{7CB33CDE-4E1A-4744-A644-65680DCF6741}" destId="{883AADC7-3E01-400E-BF77-1918C0B9F916}" srcOrd="4" destOrd="0" presId="urn:microsoft.com/office/officeart/2008/layout/VerticalCurvedList"/>
    <dgm:cxn modelId="{B3FDB5AD-5B0D-4E5E-AC19-FF898EDC6290}" type="presParOf" srcId="{883AADC7-3E01-400E-BF77-1918C0B9F916}" destId="{BA9EC720-80DB-4669-8369-4277FCCA4727}" srcOrd="0" destOrd="0" presId="urn:microsoft.com/office/officeart/2008/layout/VerticalCurvedList"/>
    <dgm:cxn modelId="{C69722C7-5C44-4228-9130-CB0C5B4B0468}" type="presParOf" srcId="{7CB33CDE-4E1A-4744-A644-65680DCF6741}" destId="{A77BD2C5-EF38-40B0-9362-11E2F29221F2}" srcOrd="5" destOrd="0" presId="urn:microsoft.com/office/officeart/2008/layout/VerticalCurvedList"/>
    <dgm:cxn modelId="{C42B56B2-A5E6-4E64-B420-32597C6577A9}" type="presParOf" srcId="{7CB33CDE-4E1A-4744-A644-65680DCF6741}" destId="{3B6FF030-4AFB-4271-A773-B233B1643DBF}" srcOrd="6" destOrd="0" presId="urn:microsoft.com/office/officeart/2008/layout/VerticalCurvedList"/>
    <dgm:cxn modelId="{9562E4AD-B89B-46E2-92FA-0F65B8415E50}" type="presParOf" srcId="{3B6FF030-4AFB-4271-A773-B233B1643DBF}" destId="{D5635BBC-108B-46C3-85BC-66CF3DC2B89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9A75C1-442C-412E-9793-3D07CDBE6C43}" type="doc">
      <dgm:prSet loTypeId="urn:microsoft.com/office/officeart/2008/layout/VerticalCurvedList" loCatId="list" qsTypeId="urn:microsoft.com/office/officeart/2005/8/quickstyle/simple1" qsCatId="simple" csTypeId="urn:microsoft.com/office/officeart/2005/8/colors/accent3_5" csCatId="accent3" phldr="1"/>
      <dgm:spPr/>
      <dgm:t>
        <a:bodyPr/>
        <a:lstStyle/>
        <a:p>
          <a:endParaRPr lang="es-ES"/>
        </a:p>
      </dgm:t>
    </dgm:pt>
    <dgm:pt modelId="{2E9243AB-23C5-4C41-9629-252282877190}">
      <dgm:prSet/>
      <dgm:spPr/>
      <dgm:t>
        <a:bodyPr/>
        <a:lstStyle/>
        <a:p>
          <a:r>
            <a:rPr lang="es-ES" dirty="0" smtClean="0"/>
            <a:t>La Dirección Metropolitana de Gestión de Gobernabilidad analizó mediante el trabajo en territorio con las distintas patrullas de agentes metropolitanos en los cuadrantes de intervención del Centro Histórico, puntos importantes a tener en cuenta para mejorar la acción de los encargados de ejercer el control para el cumplimiento de las normativas en el Distrito Metropolitano.</a:t>
          </a:r>
          <a:endParaRPr lang="es-EC" dirty="0"/>
        </a:p>
      </dgm:t>
    </dgm:pt>
    <dgm:pt modelId="{F5F9CEC0-9094-481C-B4D0-495C4026D17C}" type="parTrans" cxnId="{2E2BB4EF-3976-4BAB-9602-50314CC396F0}">
      <dgm:prSet/>
      <dgm:spPr/>
      <dgm:t>
        <a:bodyPr/>
        <a:lstStyle/>
        <a:p>
          <a:endParaRPr lang="es-ES"/>
        </a:p>
      </dgm:t>
    </dgm:pt>
    <dgm:pt modelId="{A412B67A-F021-4A4B-893C-BCE7581485EB}" type="sibTrans" cxnId="{2E2BB4EF-3976-4BAB-9602-50314CC396F0}">
      <dgm:prSet/>
      <dgm:spPr/>
      <dgm:t>
        <a:bodyPr/>
        <a:lstStyle/>
        <a:p>
          <a:endParaRPr lang="es-ES"/>
        </a:p>
      </dgm:t>
    </dgm:pt>
    <dgm:pt modelId="{C558EE83-D6B9-42EE-90F1-797C9F92BD9E}">
      <dgm:prSet/>
      <dgm:spPr/>
      <dgm:t>
        <a:bodyPr/>
        <a:lstStyle/>
        <a:p>
          <a:r>
            <a:rPr lang="es-ES" dirty="0" smtClean="0"/>
            <a:t>Con fecha 27 de diciembre de 2022 se realiza una reunión entre los representantes del Centro de Psicología Aplicada de la Universidad Católica de Quito, Valeria Grijalva y Miguel </a:t>
          </a:r>
          <a:r>
            <a:rPr lang="es-ES" dirty="0" err="1" smtClean="0"/>
            <a:t>Albuja</a:t>
          </a:r>
          <a:r>
            <a:rPr lang="es-ES" dirty="0" smtClean="0"/>
            <a:t>, representantes de la DMGG. Quienes nos han puesto a disposición sus servicios con respecto a: Talleres de manejo de ira y contención de emociones y Asistencia psicológica personalizada en temas de contención de emociones.</a:t>
          </a:r>
          <a:endParaRPr lang="es-EC" dirty="0"/>
        </a:p>
      </dgm:t>
    </dgm:pt>
    <dgm:pt modelId="{5C13C885-57D3-4D19-A848-A968B62FDA7E}" type="parTrans" cxnId="{CB3F892A-9029-4396-B143-C26CDD651376}">
      <dgm:prSet/>
      <dgm:spPr/>
      <dgm:t>
        <a:bodyPr/>
        <a:lstStyle/>
        <a:p>
          <a:endParaRPr lang="es-ES"/>
        </a:p>
      </dgm:t>
    </dgm:pt>
    <dgm:pt modelId="{D46EC76C-9110-4986-99C5-329D6313B60F}" type="sibTrans" cxnId="{CB3F892A-9029-4396-B143-C26CDD651376}">
      <dgm:prSet/>
      <dgm:spPr/>
      <dgm:t>
        <a:bodyPr/>
        <a:lstStyle/>
        <a:p>
          <a:endParaRPr lang="es-ES"/>
        </a:p>
      </dgm:t>
    </dgm:pt>
    <dgm:pt modelId="{3DB8CE12-0FA1-49E7-B9C1-03052059B2AC}">
      <dgm:prSet/>
      <dgm:spPr/>
      <dgm:t>
        <a:bodyPr/>
        <a:lstStyle/>
        <a:p>
          <a:r>
            <a:rPr lang="es-ES" dirty="0" smtClean="0"/>
            <a:t>Los talleres y asistencia psicológica con el Centro de Psicología Aplicada de la Universidad Católica, dirigidos a los Agentes del Cuerpo Metropolitano de Control y el equipo de la Dirección Metropolitana de Gestión Riesgos se realizará a partir del 21 de febrero de 2022.</a:t>
          </a:r>
          <a:endParaRPr lang="es-EC" dirty="0"/>
        </a:p>
      </dgm:t>
    </dgm:pt>
    <dgm:pt modelId="{EEE917B9-B886-4685-84AD-CF02CF0B0A7E}" type="parTrans" cxnId="{CAEE1A63-A56D-4B26-87C3-69ABA5CEDD4A}">
      <dgm:prSet/>
      <dgm:spPr/>
      <dgm:t>
        <a:bodyPr/>
        <a:lstStyle/>
        <a:p>
          <a:endParaRPr lang="es-ES"/>
        </a:p>
      </dgm:t>
    </dgm:pt>
    <dgm:pt modelId="{6526D69E-6549-4F7A-A354-3CA33FA9D3DC}" type="sibTrans" cxnId="{CAEE1A63-A56D-4B26-87C3-69ABA5CEDD4A}">
      <dgm:prSet/>
      <dgm:spPr/>
      <dgm:t>
        <a:bodyPr/>
        <a:lstStyle/>
        <a:p>
          <a:endParaRPr lang="es-ES"/>
        </a:p>
      </dgm:t>
    </dgm:pt>
    <dgm:pt modelId="{B8BE2A83-CF77-4E94-9050-F99D2D024B63}" type="pres">
      <dgm:prSet presAssocID="{0E9A75C1-442C-412E-9793-3D07CDBE6C43}" presName="Name0" presStyleCnt="0">
        <dgm:presLayoutVars>
          <dgm:chMax val="7"/>
          <dgm:chPref val="7"/>
          <dgm:dir/>
        </dgm:presLayoutVars>
      </dgm:prSet>
      <dgm:spPr/>
      <dgm:t>
        <a:bodyPr/>
        <a:lstStyle/>
        <a:p>
          <a:endParaRPr lang="es-ES"/>
        </a:p>
      </dgm:t>
    </dgm:pt>
    <dgm:pt modelId="{7CB33CDE-4E1A-4744-A644-65680DCF6741}" type="pres">
      <dgm:prSet presAssocID="{0E9A75C1-442C-412E-9793-3D07CDBE6C43}" presName="Name1" presStyleCnt="0"/>
      <dgm:spPr/>
    </dgm:pt>
    <dgm:pt modelId="{063BABD0-EF1B-44EB-BAE1-6F954AF35AC8}" type="pres">
      <dgm:prSet presAssocID="{0E9A75C1-442C-412E-9793-3D07CDBE6C43}" presName="cycle" presStyleCnt="0"/>
      <dgm:spPr/>
    </dgm:pt>
    <dgm:pt modelId="{830D3F26-A219-4542-9FF0-54FF77E87025}" type="pres">
      <dgm:prSet presAssocID="{0E9A75C1-442C-412E-9793-3D07CDBE6C43}" presName="srcNode" presStyleLbl="node1" presStyleIdx="0" presStyleCnt="3"/>
      <dgm:spPr/>
    </dgm:pt>
    <dgm:pt modelId="{B3A53E69-CFF0-4F09-958A-AAEE7DC2CF79}" type="pres">
      <dgm:prSet presAssocID="{0E9A75C1-442C-412E-9793-3D07CDBE6C43}" presName="conn" presStyleLbl="parChTrans1D2" presStyleIdx="0" presStyleCnt="1"/>
      <dgm:spPr/>
      <dgm:t>
        <a:bodyPr/>
        <a:lstStyle/>
        <a:p>
          <a:endParaRPr lang="es-ES"/>
        </a:p>
      </dgm:t>
    </dgm:pt>
    <dgm:pt modelId="{5546BD88-18C1-49BD-A1DD-E3850B2B0A98}" type="pres">
      <dgm:prSet presAssocID="{0E9A75C1-442C-412E-9793-3D07CDBE6C43}" presName="extraNode" presStyleLbl="node1" presStyleIdx="0" presStyleCnt="3"/>
      <dgm:spPr/>
    </dgm:pt>
    <dgm:pt modelId="{64333F7A-F093-40AF-BDCE-4C6F2A826F9B}" type="pres">
      <dgm:prSet presAssocID="{0E9A75C1-442C-412E-9793-3D07CDBE6C43}" presName="dstNode" presStyleLbl="node1" presStyleIdx="0" presStyleCnt="3"/>
      <dgm:spPr/>
    </dgm:pt>
    <dgm:pt modelId="{784838D5-8399-4357-946D-9A898649F0C0}" type="pres">
      <dgm:prSet presAssocID="{2E9243AB-23C5-4C41-9629-252282877190}" presName="text_1" presStyleLbl="node1" presStyleIdx="0" presStyleCnt="3">
        <dgm:presLayoutVars>
          <dgm:bulletEnabled val="1"/>
        </dgm:presLayoutVars>
      </dgm:prSet>
      <dgm:spPr/>
      <dgm:t>
        <a:bodyPr/>
        <a:lstStyle/>
        <a:p>
          <a:endParaRPr lang="es-EC"/>
        </a:p>
      </dgm:t>
    </dgm:pt>
    <dgm:pt modelId="{B5AB946D-A91F-4CBE-A428-410228B555D3}" type="pres">
      <dgm:prSet presAssocID="{2E9243AB-23C5-4C41-9629-252282877190}" presName="accent_1" presStyleCnt="0"/>
      <dgm:spPr/>
    </dgm:pt>
    <dgm:pt modelId="{66431CCD-DD94-4579-8075-20C33A3410DA}" type="pres">
      <dgm:prSet presAssocID="{2E9243AB-23C5-4C41-9629-252282877190}" presName="accentRepeatNode" presStyleLbl="solidFgAcc1" presStyleIdx="0" presStyleCnt="3"/>
      <dgm:spPr/>
    </dgm:pt>
    <dgm:pt modelId="{CCF988A3-59AA-460F-87E1-C7B8C41D0ADD}" type="pres">
      <dgm:prSet presAssocID="{C558EE83-D6B9-42EE-90F1-797C9F92BD9E}" presName="text_2" presStyleLbl="node1" presStyleIdx="1" presStyleCnt="3">
        <dgm:presLayoutVars>
          <dgm:bulletEnabled val="1"/>
        </dgm:presLayoutVars>
      </dgm:prSet>
      <dgm:spPr/>
      <dgm:t>
        <a:bodyPr/>
        <a:lstStyle/>
        <a:p>
          <a:endParaRPr lang="es-ES"/>
        </a:p>
      </dgm:t>
    </dgm:pt>
    <dgm:pt modelId="{016BDA06-8AB2-4508-ABB8-C70F01647FC3}" type="pres">
      <dgm:prSet presAssocID="{C558EE83-D6B9-42EE-90F1-797C9F92BD9E}" presName="accent_2" presStyleCnt="0"/>
      <dgm:spPr/>
    </dgm:pt>
    <dgm:pt modelId="{5BE44D34-89E9-439E-8070-40DA8BEB0035}" type="pres">
      <dgm:prSet presAssocID="{C558EE83-D6B9-42EE-90F1-797C9F92BD9E}" presName="accentRepeatNode" presStyleLbl="solidFgAcc1" presStyleIdx="1" presStyleCnt="3"/>
      <dgm:spPr/>
    </dgm:pt>
    <dgm:pt modelId="{7F40213A-1FB0-4FE5-9EA8-8473E4DF093C}" type="pres">
      <dgm:prSet presAssocID="{3DB8CE12-0FA1-49E7-B9C1-03052059B2AC}" presName="text_3" presStyleLbl="node1" presStyleIdx="2" presStyleCnt="3">
        <dgm:presLayoutVars>
          <dgm:bulletEnabled val="1"/>
        </dgm:presLayoutVars>
      </dgm:prSet>
      <dgm:spPr/>
      <dgm:t>
        <a:bodyPr/>
        <a:lstStyle/>
        <a:p>
          <a:endParaRPr lang="es-ES"/>
        </a:p>
      </dgm:t>
    </dgm:pt>
    <dgm:pt modelId="{51135E35-935C-42E6-BE28-6EBE37A6E091}" type="pres">
      <dgm:prSet presAssocID="{3DB8CE12-0FA1-49E7-B9C1-03052059B2AC}" presName="accent_3" presStyleCnt="0"/>
      <dgm:spPr/>
    </dgm:pt>
    <dgm:pt modelId="{71267B95-404E-407B-A22D-A779084C7E73}" type="pres">
      <dgm:prSet presAssocID="{3DB8CE12-0FA1-49E7-B9C1-03052059B2AC}" presName="accentRepeatNode" presStyleLbl="solidFgAcc1" presStyleIdx="2" presStyleCnt="3"/>
      <dgm:spPr/>
    </dgm:pt>
  </dgm:ptLst>
  <dgm:cxnLst>
    <dgm:cxn modelId="{600EEEC7-5B64-4F3D-BEFC-B60AAD223734}" type="presOf" srcId="{2E9243AB-23C5-4C41-9629-252282877190}" destId="{784838D5-8399-4357-946D-9A898649F0C0}" srcOrd="0" destOrd="0" presId="urn:microsoft.com/office/officeart/2008/layout/VerticalCurvedList"/>
    <dgm:cxn modelId="{517A0FC1-A4F8-4100-B034-2939038CE020}" type="presOf" srcId="{3DB8CE12-0FA1-49E7-B9C1-03052059B2AC}" destId="{7F40213A-1FB0-4FE5-9EA8-8473E4DF093C}" srcOrd="0" destOrd="0" presId="urn:microsoft.com/office/officeart/2008/layout/VerticalCurvedList"/>
    <dgm:cxn modelId="{39C5B011-A33A-4CCB-B25D-CF09A64360F1}" type="presOf" srcId="{A412B67A-F021-4A4B-893C-BCE7581485EB}" destId="{B3A53E69-CFF0-4F09-958A-AAEE7DC2CF79}" srcOrd="0" destOrd="0" presId="urn:microsoft.com/office/officeart/2008/layout/VerticalCurvedList"/>
    <dgm:cxn modelId="{CB3F892A-9029-4396-B143-C26CDD651376}" srcId="{0E9A75C1-442C-412E-9793-3D07CDBE6C43}" destId="{C558EE83-D6B9-42EE-90F1-797C9F92BD9E}" srcOrd="1" destOrd="0" parTransId="{5C13C885-57D3-4D19-A848-A968B62FDA7E}" sibTransId="{D46EC76C-9110-4986-99C5-329D6313B60F}"/>
    <dgm:cxn modelId="{B1BDA653-F3BF-4365-9A07-1B274C252C65}" type="presOf" srcId="{0E9A75C1-442C-412E-9793-3D07CDBE6C43}" destId="{B8BE2A83-CF77-4E94-9050-F99D2D024B63}" srcOrd="0" destOrd="0" presId="urn:microsoft.com/office/officeart/2008/layout/VerticalCurvedList"/>
    <dgm:cxn modelId="{CAEE1A63-A56D-4B26-87C3-69ABA5CEDD4A}" srcId="{0E9A75C1-442C-412E-9793-3D07CDBE6C43}" destId="{3DB8CE12-0FA1-49E7-B9C1-03052059B2AC}" srcOrd="2" destOrd="0" parTransId="{EEE917B9-B886-4685-84AD-CF02CF0B0A7E}" sibTransId="{6526D69E-6549-4F7A-A354-3CA33FA9D3DC}"/>
    <dgm:cxn modelId="{86A43C18-3B92-42B6-BE05-EE373598F406}" type="presOf" srcId="{C558EE83-D6B9-42EE-90F1-797C9F92BD9E}" destId="{CCF988A3-59AA-460F-87E1-C7B8C41D0ADD}" srcOrd="0" destOrd="0" presId="urn:microsoft.com/office/officeart/2008/layout/VerticalCurvedList"/>
    <dgm:cxn modelId="{2E2BB4EF-3976-4BAB-9602-50314CC396F0}" srcId="{0E9A75C1-442C-412E-9793-3D07CDBE6C43}" destId="{2E9243AB-23C5-4C41-9629-252282877190}" srcOrd="0" destOrd="0" parTransId="{F5F9CEC0-9094-481C-B4D0-495C4026D17C}" sibTransId="{A412B67A-F021-4A4B-893C-BCE7581485EB}"/>
    <dgm:cxn modelId="{9051ACF0-9F40-409E-9AA3-816F8647284B}" type="presParOf" srcId="{B8BE2A83-CF77-4E94-9050-F99D2D024B63}" destId="{7CB33CDE-4E1A-4744-A644-65680DCF6741}" srcOrd="0" destOrd="0" presId="urn:microsoft.com/office/officeart/2008/layout/VerticalCurvedList"/>
    <dgm:cxn modelId="{6CFC6475-F38B-408B-8303-326E8E3B5C9F}" type="presParOf" srcId="{7CB33CDE-4E1A-4744-A644-65680DCF6741}" destId="{063BABD0-EF1B-44EB-BAE1-6F954AF35AC8}" srcOrd="0" destOrd="0" presId="urn:microsoft.com/office/officeart/2008/layout/VerticalCurvedList"/>
    <dgm:cxn modelId="{27CA66E7-615E-478C-AFBA-9FD600D4237E}" type="presParOf" srcId="{063BABD0-EF1B-44EB-BAE1-6F954AF35AC8}" destId="{830D3F26-A219-4542-9FF0-54FF77E87025}" srcOrd="0" destOrd="0" presId="urn:microsoft.com/office/officeart/2008/layout/VerticalCurvedList"/>
    <dgm:cxn modelId="{ADB8280A-F63F-4195-97DF-7EE17A5043BB}" type="presParOf" srcId="{063BABD0-EF1B-44EB-BAE1-6F954AF35AC8}" destId="{B3A53E69-CFF0-4F09-958A-AAEE7DC2CF79}" srcOrd="1" destOrd="0" presId="urn:microsoft.com/office/officeart/2008/layout/VerticalCurvedList"/>
    <dgm:cxn modelId="{84AA8C34-3924-43E7-9DB7-5C3AA758B26B}" type="presParOf" srcId="{063BABD0-EF1B-44EB-BAE1-6F954AF35AC8}" destId="{5546BD88-18C1-49BD-A1DD-E3850B2B0A98}" srcOrd="2" destOrd="0" presId="urn:microsoft.com/office/officeart/2008/layout/VerticalCurvedList"/>
    <dgm:cxn modelId="{C9868C19-F85A-416E-AA5D-1A1202CA5D29}" type="presParOf" srcId="{063BABD0-EF1B-44EB-BAE1-6F954AF35AC8}" destId="{64333F7A-F093-40AF-BDCE-4C6F2A826F9B}" srcOrd="3" destOrd="0" presId="urn:microsoft.com/office/officeart/2008/layout/VerticalCurvedList"/>
    <dgm:cxn modelId="{2D2BBC9F-99A8-4B38-B776-BF88C6ACC06C}" type="presParOf" srcId="{7CB33CDE-4E1A-4744-A644-65680DCF6741}" destId="{784838D5-8399-4357-946D-9A898649F0C0}" srcOrd="1" destOrd="0" presId="urn:microsoft.com/office/officeart/2008/layout/VerticalCurvedList"/>
    <dgm:cxn modelId="{EAB25304-4EC9-4554-A3F6-DF99CD41A61F}" type="presParOf" srcId="{7CB33CDE-4E1A-4744-A644-65680DCF6741}" destId="{B5AB946D-A91F-4CBE-A428-410228B555D3}" srcOrd="2" destOrd="0" presId="urn:microsoft.com/office/officeart/2008/layout/VerticalCurvedList"/>
    <dgm:cxn modelId="{541AB60A-9A9A-4B70-B2AF-21DC50605643}" type="presParOf" srcId="{B5AB946D-A91F-4CBE-A428-410228B555D3}" destId="{66431CCD-DD94-4579-8075-20C33A3410DA}" srcOrd="0" destOrd="0" presId="urn:microsoft.com/office/officeart/2008/layout/VerticalCurvedList"/>
    <dgm:cxn modelId="{27770083-2A87-453E-9D04-103B91BDB868}" type="presParOf" srcId="{7CB33CDE-4E1A-4744-A644-65680DCF6741}" destId="{CCF988A3-59AA-460F-87E1-C7B8C41D0ADD}" srcOrd="3" destOrd="0" presId="urn:microsoft.com/office/officeart/2008/layout/VerticalCurvedList"/>
    <dgm:cxn modelId="{FB2884CD-4657-44FB-9709-5A86D0325D33}" type="presParOf" srcId="{7CB33CDE-4E1A-4744-A644-65680DCF6741}" destId="{016BDA06-8AB2-4508-ABB8-C70F01647FC3}" srcOrd="4" destOrd="0" presId="urn:microsoft.com/office/officeart/2008/layout/VerticalCurvedList"/>
    <dgm:cxn modelId="{9F4FC890-9537-42DF-B797-2262B6822670}" type="presParOf" srcId="{016BDA06-8AB2-4508-ABB8-C70F01647FC3}" destId="{5BE44D34-89E9-439E-8070-40DA8BEB0035}" srcOrd="0" destOrd="0" presId="urn:microsoft.com/office/officeart/2008/layout/VerticalCurvedList"/>
    <dgm:cxn modelId="{8A7428D2-0EA3-4F19-B608-6811B23EC908}" type="presParOf" srcId="{7CB33CDE-4E1A-4744-A644-65680DCF6741}" destId="{7F40213A-1FB0-4FE5-9EA8-8473E4DF093C}" srcOrd="5" destOrd="0" presId="urn:microsoft.com/office/officeart/2008/layout/VerticalCurvedList"/>
    <dgm:cxn modelId="{41C88F76-1251-48B3-A407-330B9121270A}" type="presParOf" srcId="{7CB33CDE-4E1A-4744-A644-65680DCF6741}" destId="{51135E35-935C-42E6-BE28-6EBE37A6E091}" srcOrd="6" destOrd="0" presId="urn:microsoft.com/office/officeart/2008/layout/VerticalCurvedList"/>
    <dgm:cxn modelId="{3970B12C-5EEF-40AC-8FB9-47F042DD20EB}" type="presParOf" srcId="{51135E35-935C-42E6-BE28-6EBE37A6E091}" destId="{71267B95-404E-407B-A22D-A779084C7E7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9A75C1-442C-412E-9793-3D07CDBE6C43}" type="doc">
      <dgm:prSet loTypeId="urn:microsoft.com/office/officeart/2008/layout/VerticalCurvedList" loCatId="list" qsTypeId="urn:microsoft.com/office/officeart/2005/8/quickstyle/simple1" qsCatId="simple" csTypeId="urn:microsoft.com/office/officeart/2005/8/colors/accent3_5" csCatId="accent3" phldr="1"/>
      <dgm:spPr/>
      <dgm:t>
        <a:bodyPr/>
        <a:lstStyle/>
        <a:p>
          <a:endParaRPr lang="es-ES"/>
        </a:p>
      </dgm:t>
    </dgm:pt>
    <dgm:pt modelId="{C558EE83-D6B9-42EE-90F1-797C9F92BD9E}">
      <dgm:prSet/>
      <dgm:spPr/>
      <dgm:t>
        <a:bodyPr/>
        <a:lstStyle/>
        <a:p>
          <a:r>
            <a:rPr lang="es-EC" dirty="0" smtClean="0">
              <a:solidFill>
                <a:schemeClr val="tx1"/>
              </a:solidFill>
            </a:rPr>
            <a:t>El día 12 de enero de 2020 se mantendrá una reunión entre la Secretaria de Seguridad y Gobernabilidad, la Concejala </a:t>
          </a:r>
          <a:r>
            <a:rPr lang="es-EC" dirty="0" err="1" smtClean="0">
              <a:solidFill>
                <a:schemeClr val="tx1"/>
              </a:solidFill>
            </a:rPr>
            <a:t>Gissela</a:t>
          </a:r>
          <a:r>
            <a:rPr lang="es-EC" dirty="0" smtClean="0">
              <a:solidFill>
                <a:schemeClr val="tx1"/>
              </a:solidFill>
            </a:rPr>
            <a:t> </a:t>
          </a:r>
          <a:r>
            <a:rPr lang="es-EC" dirty="0" err="1" smtClean="0">
              <a:solidFill>
                <a:schemeClr val="tx1"/>
              </a:solidFill>
            </a:rPr>
            <a:t>Chalá</a:t>
          </a:r>
          <a:r>
            <a:rPr lang="es-EC" dirty="0" smtClean="0">
              <a:solidFill>
                <a:schemeClr val="tx1"/>
              </a:solidFill>
            </a:rPr>
            <a:t> y el Director Nacional de Jueces de Paz para revisar la propuesta de plan de acción.</a:t>
          </a:r>
          <a:endParaRPr lang="es-EC" dirty="0">
            <a:solidFill>
              <a:schemeClr val="tx1"/>
            </a:solidFill>
          </a:endParaRPr>
        </a:p>
      </dgm:t>
    </dgm:pt>
    <dgm:pt modelId="{5C13C885-57D3-4D19-A848-A968B62FDA7E}" type="parTrans" cxnId="{CB3F892A-9029-4396-B143-C26CDD651376}">
      <dgm:prSet/>
      <dgm:spPr/>
      <dgm:t>
        <a:bodyPr/>
        <a:lstStyle/>
        <a:p>
          <a:endParaRPr lang="es-ES"/>
        </a:p>
      </dgm:t>
    </dgm:pt>
    <dgm:pt modelId="{D46EC76C-9110-4986-99C5-329D6313B60F}" type="sibTrans" cxnId="{CB3F892A-9029-4396-B143-C26CDD651376}">
      <dgm:prSet/>
      <dgm:spPr/>
      <dgm:t>
        <a:bodyPr/>
        <a:lstStyle/>
        <a:p>
          <a:endParaRPr lang="es-ES"/>
        </a:p>
      </dgm:t>
    </dgm:pt>
    <dgm:pt modelId="{3DB8CE12-0FA1-49E7-B9C1-03052059B2AC}">
      <dgm:prSet/>
      <dgm:spPr/>
      <dgm:t>
        <a:bodyPr/>
        <a:lstStyle/>
        <a:p>
          <a:r>
            <a:rPr lang="es-EC" dirty="0" smtClean="0">
              <a:solidFill>
                <a:schemeClr val="tx1"/>
              </a:solidFill>
            </a:rPr>
            <a:t>El proceso de conformación de los Jueces de Paz comunitarios empezará el 29 de enero de 2022.</a:t>
          </a:r>
          <a:endParaRPr lang="es-EC" dirty="0">
            <a:solidFill>
              <a:schemeClr val="tx1"/>
            </a:solidFill>
          </a:endParaRPr>
        </a:p>
      </dgm:t>
    </dgm:pt>
    <dgm:pt modelId="{EEE917B9-B886-4685-84AD-CF02CF0B0A7E}" type="parTrans" cxnId="{CAEE1A63-A56D-4B26-87C3-69ABA5CEDD4A}">
      <dgm:prSet/>
      <dgm:spPr/>
      <dgm:t>
        <a:bodyPr/>
        <a:lstStyle/>
        <a:p>
          <a:endParaRPr lang="es-ES"/>
        </a:p>
      </dgm:t>
    </dgm:pt>
    <dgm:pt modelId="{6526D69E-6549-4F7A-A354-3CA33FA9D3DC}" type="sibTrans" cxnId="{CAEE1A63-A56D-4B26-87C3-69ABA5CEDD4A}">
      <dgm:prSet/>
      <dgm:spPr/>
      <dgm:t>
        <a:bodyPr/>
        <a:lstStyle/>
        <a:p>
          <a:endParaRPr lang="es-ES"/>
        </a:p>
      </dgm:t>
    </dgm:pt>
    <dgm:pt modelId="{E9F837C3-5F1A-4F5C-9F4E-44E91CDD2DE5}">
      <dgm:prSet/>
      <dgm:spPr/>
      <dgm:t>
        <a:bodyPr/>
        <a:lstStyle/>
        <a:p>
          <a:r>
            <a:rPr lang="es-ES" dirty="0" smtClean="0">
              <a:solidFill>
                <a:schemeClr val="tx1"/>
              </a:solidFill>
            </a:rPr>
            <a:t>El 4 de enero de 2022 se mantuvo una reunión con los representantes del Consejo de la Judicatura, entidad con la que se articularán acciones para trabajar en barrios del DMQ de acuerdo a la programación operativa anual de la DMGG. El objetivo es formar a jueces de paz en los distintos sectores, mismos que serán elegidos en asamblea por los moradores del barrio y posteriormente pasarán a un proceso de selección.</a:t>
          </a:r>
          <a:endParaRPr lang="es-EC" dirty="0">
            <a:solidFill>
              <a:schemeClr val="tx1"/>
            </a:solidFill>
          </a:endParaRPr>
        </a:p>
      </dgm:t>
    </dgm:pt>
    <dgm:pt modelId="{36E91B51-3428-495C-9909-90C222864934}" type="parTrans" cxnId="{E0B3EF7A-DB5C-40F0-BB91-711F2527C432}">
      <dgm:prSet/>
      <dgm:spPr/>
      <dgm:t>
        <a:bodyPr/>
        <a:lstStyle/>
        <a:p>
          <a:endParaRPr lang="es-ES"/>
        </a:p>
      </dgm:t>
    </dgm:pt>
    <dgm:pt modelId="{956FAAE3-A0F2-423B-A3F9-6209A7417A33}" type="sibTrans" cxnId="{E0B3EF7A-DB5C-40F0-BB91-711F2527C432}">
      <dgm:prSet/>
      <dgm:spPr/>
      <dgm:t>
        <a:bodyPr/>
        <a:lstStyle/>
        <a:p>
          <a:endParaRPr lang="es-ES"/>
        </a:p>
      </dgm:t>
    </dgm:pt>
    <dgm:pt modelId="{B8BE2A83-CF77-4E94-9050-F99D2D024B63}" type="pres">
      <dgm:prSet presAssocID="{0E9A75C1-442C-412E-9793-3D07CDBE6C43}" presName="Name0" presStyleCnt="0">
        <dgm:presLayoutVars>
          <dgm:chMax val="7"/>
          <dgm:chPref val="7"/>
          <dgm:dir/>
        </dgm:presLayoutVars>
      </dgm:prSet>
      <dgm:spPr/>
      <dgm:t>
        <a:bodyPr/>
        <a:lstStyle/>
        <a:p>
          <a:endParaRPr lang="es-ES"/>
        </a:p>
      </dgm:t>
    </dgm:pt>
    <dgm:pt modelId="{7CB33CDE-4E1A-4744-A644-65680DCF6741}" type="pres">
      <dgm:prSet presAssocID="{0E9A75C1-442C-412E-9793-3D07CDBE6C43}" presName="Name1" presStyleCnt="0"/>
      <dgm:spPr/>
    </dgm:pt>
    <dgm:pt modelId="{063BABD0-EF1B-44EB-BAE1-6F954AF35AC8}" type="pres">
      <dgm:prSet presAssocID="{0E9A75C1-442C-412E-9793-3D07CDBE6C43}" presName="cycle" presStyleCnt="0"/>
      <dgm:spPr/>
    </dgm:pt>
    <dgm:pt modelId="{830D3F26-A219-4542-9FF0-54FF77E87025}" type="pres">
      <dgm:prSet presAssocID="{0E9A75C1-442C-412E-9793-3D07CDBE6C43}" presName="srcNode" presStyleLbl="node1" presStyleIdx="0" presStyleCnt="3"/>
      <dgm:spPr/>
    </dgm:pt>
    <dgm:pt modelId="{B3A53E69-CFF0-4F09-958A-AAEE7DC2CF79}" type="pres">
      <dgm:prSet presAssocID="{0E9A75C1-442C-412E-9793-3D07CDBE6C43}" presName="conn" presStyleLbl="parChTrans1D2" presStyleIdx="0" presStyleCnt="1"/>
      <dgm:spPr/>
      <dgm:t>
        <a:bodyPr/>
        <a:lstStyle/>
        <a:p>
          <a:endParaRPr lang="es-ES"/>
        </a:p>
      </dgm:t>
    </dgm:pt>
    <dgm:pt modelId="{5546BD88-18C1-49BD-A1DD-E3850B2B0A98}" type="pres">
      <dgm:prSet presAssocID="{0E9A75C1-442C-412E-9793-3D07CDBE6C43}" presName="extraNode" presStyleLbl="node1" presStyleIdx="0" presStyleCnt="3"/>
      <dgm:spPr/>
    </dgm:pt>
    <dgm:pt modelId="{64333F7A-F093-40AF-BDCE-4C6F2A826F9B}" type="pres">
      <dgm:prSet presAssocID="{0E9A75C1-442C-412E-9793-3D07CDBE6C43}" presName="dstNode" presStyleLbl="node1" presStyleIdx="0" presStyleCnt="3"/>
      <dgm:spPr/>
    </dgm:pt>
    <dgm:pt modelId="{6A9C70B5-A2CC-4CF5-8708-48CD0CA0F1C3}" type="pres">
      <dgm:prSet presAssocID="{E9F837C3-5F1A-4F5C-9F4E-44E91CDD2DE5}" presName="text_1" presStyleLbl="node1" presStyleIdx="0" presStyleCnt="3">
        <dgm:presLayoutVars>
          <dgm:bulletEnabled val="1"/>
        </dgm:presLayoutVars>
      </dgm:prSet>
      <dgm:spPr/>
      <dgm:t>
        <a:bodyPr/>
        <a:lstStyle/>
        <a:p>
          <a:endParaRPr lang="es-ES"/>
        </a:p>
      </dgm:t>
    </dgm:pt>
    <dgm:pt modelId="{9EEA504B-1B03-42BE-9F7D-49BD330A1CD8}" type="pres">
      <dgm:prSet presAssocID="{E9F837C3-5F1A-4F5C-9F4E-44E91CDD2DE5}" presName="accent_1" presStyleCnt="0"/>
      <dgm:spPr/>
    </dgm:pt>
    <dgm:pt modelId="{843032CC-0CAA-487C-91EC-2E281C437422}" type="pres">
      <dgm:prSet presAssocID="{E9F837C3-5F1A-4F5C-9F4E-44E91CDD2DE5}" presName="accentRepeatNode" presStyleLbl="solidFgAcc1" presStyleIdx="0" presStyleCnt="3"/>
      <dgm:spPr/>
    </dgm:pt>
    <dgm:pt modelId="{CCF988A3-59AA-460F-87E1-C7B8C41D0ADD}" type="pres">
      <dgm:prSet presAssocID="{C558EE83-D6B9-42EE-90F1-797C9F92BD9E}" presName="text_2" presStyleLbl="node1" presStyleIdx="1" presStyleCnt="3">
        <dgm:presLayoutVars>
          <dgm:bulletEnabled val="1"/>
        </dgm:presLayoutVars>
      </dgm:prSet>
      <dgm:spPr/>
      <dgm:t>
        <a:bodyPr/>
        <a:lstStyle/>
        <a:p>
          <a:endParaRPr lang="es-ES"/>
        </a:p>
      </dgm:t>
    </dgm:pt>
    <dgm:pt modelId="{016BDA06-8AB2-4508-ABB8-C70F01647FC3}" type="pres">
      <dgm:prSet presAssocID="{C558EE83-D6B9-42EE-90F1-797C9F92BD9E}" presName="accent_2" presStyleCnt="0"/>
      <dgm:spPr/>
    </dgm:pt>
    <dgm:pt modelId="{5BE44D34-89E9-439E-8070-40DA8BEB0035}" type="pres">
      <dgm:prSet presAssocID="{C558EE83-D6B9-42EE-90F1-797C9F92BD9E}" presName="accentRepeatNode" presStyleLbl="solidFgAcc1" presStyleIdx="1" presStyleCnt="3"/>
      <dgm:spPr/>
    </dgm:pt>
    <dgm:pt modelId="{7F40213A-1FB0-4FE5-9EA8-8473E4DF093C}" type="pres">
      <dgm:prSet presAssocID="{3DB8CE12-0FA1-49E7-B9C1-03052059B2AC}" presName="text_3" presStyleLbl="node1" presStyleIdx="2" presStyleCnt="3">
        <dgm:presLayoutVars>
          <dgm:bulletEnabled val="1"/>
        </dgm:presLayoutVars>
      </dgm:prSet>
      <dgm:spPr/>
      <dgm:t>
        <a:bodyPr/>
        <a:lstStyle/>
        <a:p>
          <a:endParaRPr lang="es-ES"/>
        </a:p>
      </dgm:t>
    </dgm:pt>
    <dgm:pt modelId="{51135E35-935C-42E6-BE28-6EBE37A6E091}" type="pres">
      <dgm:prSet presAssocID="{3DB8CE12-0FA1-49E7-B9C1-03052059B2AC}" presName="accent_3" presStyleCnt="0"/>
      <dgm:spPr/>
    </dgm:pt>
    <dgm:pt modelId="{71267B95-404E-407B-A22D-A779084C7E73}" type="pres">
      <dgm:prSet presAssocID="{3DB8CE12-0FA1-49E7-B9C1-03052059B2AC}" presName="accentRepeatNode" presStyleLbl="solidFgAcc1" presStyleIdx="2" presStyleCnt="3"/>
      <dgm:spPr/>
    </dgm:pt>
  </dgm:ptLst>
  <dgm:cxnLst>
    <dgm:cxn modelId="{F4DDEBFB-F3A5-4EC0-9B81-673E19336B96}" type="presOf" srcId="{E9F837C3-5F1A-4F5C-9F4E-44E91CDD2DE5}" destId="{6A9C70B5-A2CC-4CF5-8708-48CD0CA0F1C3}" srcOrd="0" destOrd="0" presId="urn:microsoft.com/office/officeart/2008/layout/VerticalCurvedList"/>
    <dgm:cxn modelId="{26F1CB0B-1480-49B6-97BC-5BCCCD268DDA}" type="presOf" srcId="{C558EE83-D6B9-42EE-90F1-797C9F92BD9E}" destId="{CCF988A3-59AA-460F-87E1-C7B8C41D0ADD}" srcOrd="0" destOrd="0" presId="urn:microsoft.com/office/officeart/2008/layout/VerticalCurvedList"/>
    <dgm:cxn modelId="{251A4B8D-CFC5-4BEB-B443-5CDC33D87A4B}" type="presOf" srcId="{0E9A75C1-442C-412E-9793-3D07CDBE6C43}" destId="{B8BE2A83-CF77-4E94-9050-F99D2D024B63}" srcOrd="0" destOrd="0" presId="urn:microsoft.com/office/officeart/2008/layout/VerticalCurvedList"/>
    <dgm:cxn modelId="{CAEE1A63-A56D-4B26-87C3-69ABA5CEDD4A}" srcId="{0E9A75C1-442C-412E-9793-3D07CDBE6C43}" destId="{3DB8CE12-0FA1-49E7-B9C1-03052059B2AC}" srcOrd="2" destOrd="0" parTransId="{EEE917B9-B886-4685-84AD-CF02CF0B0A7E}" sibTransId="{6526D69E-6549-4F7A-A354-3CA33FA9D3DC}"/>
    <dgm:cxn modelId="{CB3F892A-9029-4396-B143-C26CDD651376}" srcId="{0E9A75C1-442C-412E-9793-3D07CDBE6C43}" destId="{C558EE83-D6B9-42EE-90F1-797C9F92BD9E}" srcOrd="1" destOrd="0" parTransId="{5C13C885-57D3-4D19-A848-A968B62FDA7E}" sibTransId="{D46EC76C-9110-4986-99C5-329D6313B60F}"/>
    <dgm:cxn modelId="{E0B3EF7A-DB5C-40F0-BB91-711F2527C432}" srcId="{0E9A75C1-442C-412E-9793-3D07CDBE6C43}" destId="{E9F837C3-5F1A-4F5C-9F4E-44E91CDD2DE5}" srcOrd="0" destOrd="0" parTransId="{36E91B51-3428-495C-9909-90C222864934}" sibTransId="{956FAAE3-A0F2-423B-A3F9-6209A7417A33}"/>
    <dgm:cxn modelId="{C970BD1C-49E1-4A03-BBBF-3297AC57962F}" type="presOf" srcId="{3DB8CE12-0FA1-49E7-B9C1-03052059B2AC}" destId="{7F40213A-1FB0-4FE5-9EA8-8473E4DF093C}" srcOrd="0" destOrd="0" presId="urn:microsoft.com/office/officeart/2008/layout/VerticalCurvedList"/>
    <dgm:cxn modelId="{51CA16E2-F46C-4BB8-B272-4B8FB87FCED7}" type="presOf" srcId="{956FAAE3-A0F2-423B-A3F9-6209A7417A33}" destId="{B3A53E69-CFF0-4F09-958A-AAEE7DC2CF79}" srcOrd="0" destOrd="0" presId="urn:microsoft.com/office/officeart/2008/layout/VerticalCurvedList"/>
    <dgm:cxn modelId="{51EBC31D-E603-42B0-B9CE-F46D0F129C94}" type="presParOf" srcId="{B8BE2A83-CF77-4E94-9050-F99D2D024B63}" destId="{7CB33CDE-4E1A-4744-A644-65680DCF6741}" srcOrd="0" destOrd="0" presId="urn:microsoft.com/office/officeart/2008/layout/VerticalCurvedList"/>
    <dgm:cxn modelId="{00FFF990-E4F0-407E-A26B-C832B9FB5176}" type="presParOf" srcId="{7CB33CDE-4E1A-4744-A644-65680DCF6741}" destId="{063BABD0-EF1B-44EB-BAE1-6F954AF35AC8}" srcOrd="0" destOrd="0" presId="urn:microsoft.com/office/officeart/2008/layout/VerticalCurvedList"/>
    <dgm:cxn modelId="{CE56C234-A9FC-4955-A15A-1A2693C047E3}" type="presParOf" srcId="{063BABD0-EF1B-44EB-BAE1-6F954AF35AC8}" destId="{830D3F26-A219-4542-9FF0-54FF77E87025}" srcOrd="0" destOrd="0" presId="urn:microsoft.com/office/officeart/2008/layout/VerticalCurvedList"/>
    <dgm:cxn modelId="{3DE2A7B5-57A0-4651-A9CF-A0781FD28EFC}" type="presParOf" srcId="{063BABD0-EF1B-44EB-BAE1-6F954AF35AC8}" destId="{B3A53E69-CFF0-4F09-958A-AAEE7DC2CF79}" srcOrd="1" destOrd="0" presId="urn:microsoft.com/office/officeart/2008/layout/VerticalCurvedList"/>
    <dgm:cxn modelId="{065B91B5-FD95-4CBB-8B9A-D7883FD63177}" type="presParOf" srcId="{063BABD0-EF1B-44EB-BAE1-6F954AF35AC8}" destId="{5546BD88-18C1-49BD-A1DD-E3850B2B0A98}" srcOrd="2" destOrd="0" presId="urn:microsoft.com/office/officeart/2008/layout/VerticalCurvedList"/>
    <dgm:cxn modelId="{C77D5DDB-8870-458A-A820-FDE5FBB7E90D}" type="presParOf" srcId="{063BABD0-EF1B-44EB-BAE1-6F954AF35AC8}" destId="{64333F7A-F093-40AF-BDCE-4C6F2A826F9B}" srcOrd="3" destOrd="0" presId="urn:microsoft.com/office/officeart/2008/layout/VerticalCurvedList"/>
    <dgm:cxn modelId="{E07CAEF9-6E3B-445D-84D2-59FD59A6BECC}" type="presParOf" srcId="{7CB33CDE-4E1A-4744-A644-65680DCF6741}" destId="{6A9C70B5-A2CC-4CF5-8708-48CD0CA0F1C3}" srcOrd="1" destOrd="0" presId="urn:microsoft.com/office/officeart/2008/layout/VerticalCurvedList"/>
    <dgm:cxn modelId="{C3BD4D00-F818-4480-92D3-8BE2A1E3507F}" type="presParOf" srcId="{7CB33CDE-4E1A-4744-A644-65680DCF6741}" destId="{9EEA504B-1B03-42BE-9F7D-49BD330A1CD8}" srcOrd="2" destOrd="0" presId="urn:microsoft.com/office/officeart/2008/layout/VerticalCurvedList"/>
    <dgm:cxn modelId="{AE66E305-5C4F-4CD7-929D-FFFA81F01A39}" type="presParOf" srcId="{9EEA504B-1B03-42BE-9F7D-49BD330A1CD8}" destId="{843032CC-0CAA-487C-91EC-2E281C437422}" srcOrd="0" destOrd="0" presId="urn:microsoft.com/office/officeart/2008/layout/VerticalCurvedList"/>
    <dgm:cxn modelId="{30D3BC10-D59A-491C-8EFF-25D9C4BEF222}" type="presParOf" srcId="{7CB33CDE-4E1A-4744-A644-65680DCF6741}" destId="{CCF988A3-59AA-460F-87E1-C7B8C41D0ADD}" srcOrd="3" destOrd="0" presId="urn:microsoft.com/office/officeart/2008/layout/VerticalCurvedList"/>
    <dgm:cxn modelId="{0C5F469F-959C-4E8A-975A-D1039040C66C}" type="presParOf" srcId="{7CB33CDE-4E1A-4744-A644-65680DCF6741}" destId="{016BDA06-8AB2-4508-ABB8-C70F01647FC3}" srcOrd="4" destOrd="0" presId="urn:microsoft.com/office/officeart/2008/layout/VerticalCurvedList"/>
    <dgm:cxn modelId="{3000E15C-195D-4947-BC88-3F60FC2AF13D}" type="presParOf" srcId="{016BDA06-8AB2-4508-ABB8-C70F01647FC3}" destId="{5BE44D34-89E9-439E-8070-40DA8BEB0035}" srcOrd="0" destOrd="0" presId="urn:microsoft.com/office/officeart/2008/layout/VerticalCurvedList"/>
    <dgm:cxn modelId="{77835A99-D1E9-462E-B629-A116921CD7D6}" type="presParOf" srcId="{7CB33CDE-4E1A-4744-A644-65680DCF6741}" destId="{7F40213A-1FB0-4FE5-9EA8-8473E4DF093C}" srcOrd="5" destOrd="0" presId="urn:microsoft.com/office/officeart/2008/layout/VerticalCurvedList"/>
    <dgm:cxn modelId="{3B1D6BBB-FB2F-49F4-A4BC-484E9B99C2FB}" type="presParOf" srcId="{7CB33CDE-4E1A-4744-A644-65680DCF6741}" destId="{51135E35-935C-42E6-BE28-6EBE37A6E091}" srcOrd="6" destOrd="0" presId="urn:microsoft.com/office/officeart/2008/layout/VerticalCurvedList"/>
    <dgm:cxn modelId="{36DF3A3F-2AD1-4A9F-BADD-1064735CB96A}" type="presParOf" srcId="{51135E35-935C-42E6-BE28-6EBE37A6E091}" destId="{71267B95-404E-407B-A22D-A779084C7E7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0.68734</cdr:x>
      <cdr:y>0.24761</cdr:y>
    </cdr:from>
    <cdr:to>
      <cdr:x>0.96503</cdr:x>
      <cdr:y>0.54689</cdr:y>
    </cdr:to>
    <cdr:sp macro="" textlink="">
      <cdr:nvSpPr>
        <cdr:cNvPr id="2" name="CuadroTexto 2"/>
        <cdr:cNvSpPr txBox="1"/>
      </cdr:nvSpPr>
      <cdr:spPr>
        <a:xfrm xmlns:a="http://schemas.openxmlformats.org/drawingml/2006/main">
          <a:off x="4942187" y="1286710"/>
          <a:ext cx="1996706" cy="1555216"/>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EC" sz="1200" dirty="0">
              <a:latin typeface="Otterco" panose="00000500000000000000" pitchFamily="50" charset="0"/>
            </a:rPr>
            <a:t>Se han realizado 6.196</a:t>
          </a:r>
          <a:r>
            <a:rPr lang="es-EC" sz="1200" baseline="0" dirty="0">
              <a:latin typeface="Otterco" panose="00000500000000000000" pitchFamily="50" charset="0"/>
            </a:rPr>
            <a:t> atenciones en los cuatro cuadrantes establecidos en el polígono de intervención del Centro Histórico</a:t>
          </a:r>
          <a:endParaRPr lang="es-EC" sz="1200" dirty="0">
            <a:latin typeface="Otterco" panose="00000500000000000000" pitchFamily="50"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8B4B2-F613-C34F-87E4-BBB9ED35DC92}" type="datetimeFigureOut">
              <a:rPr lang="es-EC" smtClean="0"/>
              <a:t>11/1/2022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17031-A5FA-C14C-BD47-D0A8C306605B}" type="slidenum">
              <a:rPr lang="es-EC" smtClean="0"/>
              <a:t>‹Nº›</a:t>
            </a:fld>
            <a:endParaRPr lang="es-EC"/>
          </a:p>
        </p:txBody>
      </p:sp>
    </p:spTree>
    <p:extLst>
      <p:ext uri="{BB962C8B-B14F-4D97-AF65-F5344CB8AC3E}">
        <p14:creationId xmlns:p14="http://schemas.microsoft.com/office/powerpoint/2010/main" val="51623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E7F26B4-420A-AE4B-A9DD-6C18E3EB75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 xmlns:a16="http://schemas.microsoft.com/office/drawing/2014/main" id="{42492D97-2771-D04E-A1B5-F7FA8BB165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 xmlns:a16="http://schemas.microsoft.com/office/drawing/2014/main" id="{505E95AD-986F-5D4E-A11A-D43FD2D33F14}"/>
              </a:ext>
            </a:extLst>
          </p:cNvPr>
          <p:cNvSpPr>
            <a:spLocks noGrp="1"/>
          </p:cNvSpPr>
          <p:nvPr>
            <p:ph type="dt" sz="half" idx="10"/>
          </p:nvPr>
        </p:nvSpPr>
        <p:spPr/>
        <p:txBody>
          <a:bodyPr/>
          <a:lstStyle/>
          <a:p>
            <a:fld id="{541D7FAE-D98D-4449-806A-D750282AA936}" type="datetimeFigureOut">
              <a:rPr lang="es-EC" smtClean="0"/>
              <a:t>11/1/2022</a:t>
            </a:fld>
            <a:endParaRPr lang="es-EC"/>
          </a:p>
        </p:txBody>
      </p:sp>
      <p:sp>
        <p:nvSpPr>
          <p:cNvPr id="5" name="Marcador de pie de página 4">
            <a:extLst>
              <a:ext uri="{FF2B5EF4-FFF2-40B4-BE49-F238E27FC236}">
                <a16:creationId xmlns="" xmlns:a16="http://schemas.microsoft.com/office/drawing/2014/main" id="{6A2D3A56-8566-0B4A-B850-78297C66AA4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F146C509-855E-A44B-ACB7-DC42687643D0}"/>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364750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F68932F-9A8A-D24A-B8D7-5FCDF0FC499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3A75C1C7-4402-3E40-8B17-194DDBE3078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C6846EB8-115A-354F-8414-3EA8B76195D2}"/>
              </a:ext>
            </a:extLst>
          </p:cNvPr>
          <p:cNvSpPr>
            <a:spLocks noGrp="1"/>
          </p:cNvSpPr>
          <p:nvPr>
            <p:ph type="dt" sz="half" idx="10"/>
          </p:nvPr>
        </p:nvSpPr>
        <p:spPr/>
        <p:txBody>
          <a:bodyPr/>
          <a:lstStyle/>
          <a:p>
            <a:fld id="{541D7FAE-D98D-4449-806A-D750282AA936}" type="datetimeFigureOut">
              <a:rPr lang="es-EC" smtClean="0"/>
              <a:t>11/1/2022</a:t>
            </a:fld>
            <a:endParaRPr lang="es-EC"/>
          </a:p>
        </p:txBody>
      </p:sp>
      <p:sp>
        <p:nvSpPr>
          <p:cNvPr id="5" name="Marcador de pie de página 4">
            <a:extLst>
              <a:ext uri="{FF2B5EF4-FFF2-40B4-BE49-F238E27FC236}">
                <a16:creationId xmlns="" xmlns:a16="http://schemas.microsoft.com/office/drawing/2014/main" id="{4279A7D1-E817-8742-B60A-012E31BB638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1C396975-80CC-4142-B514-A6900F767032}"/>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298522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1C922CE0-42CB-F443-8181-C504B09CF0F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EF293380-8FF0-1E49-82F8-213139B47B1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1F5A9185-0D21-E04A-8CE8-E1CAE3D5858E}"/>
              </a:ext>
            </a:extLst>
          </p:cNvPr>
          <p:cNvSpPr>
            <a:spLocks noGrp="1"/>
          </p:cNvSpPr>
          <p:nvPr>
            <p:ph type="dt" sz="half" idx="10"/>
          </p:nvPr>
        </p:nvSpPr>
        <p:spPr/>
        <p:txBody>
          <a:bodyPr/>
          <a:lstStyle/>
          <a:p>
            <a:fld id="{541D7FAE-D98D-4449-806A-D750282AA936}" type="datetimeFigureOut">
              <a:rPr lang="es-EC" smtClean="0"/>
              <a:t>11/1/2022</a:t>
            </a:fld>
            <a:endParaRPr lang="es-EC"/>
          </a:p>
        </p:txBody>
      </p:sp>
      <p:sp>
        <p:nvSpPr>
          <p:cNvPr id="5" name="Marcador de pie de página 4">
            <a:extLst>
              <a:ext uri="{FF2B5EF4-FFF2-40B4-BE49-F238E27FC236}">
                <a16:creationId xmlns="" xmlns:a16="http://schemas.microsoft.com/office/drawing/2014/main" id="{024D21BC-43BA-6F4A-A751-5AB14CAF678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2F0F76B0-0BE7-0A4F-AB98-B6F6FD9E92B0}"/>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1673491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49162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9481947-CAD0-E34C-845C-35B387B0539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6B27C206-C709-254F-8E80-DF0E793BA28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08957486-15EF-8243-8017-2F0EC71A5061}"/>
              </a:ext>
            </a:extLst>
          </p:cNvPr>
          <p:cNvSpPr>
            <a:spLocks noGrp="1"/>
          </p:cNvSpPr>
          <p:nvPr>
            <p:ph type="dt" sz="half" idx="10"/>
          </p:nvPr>
        </p:nvSpPr>
        <p:spPr/>
        <p:txBody>
          <a:bodyPr/>
          <a:lstStyle/>
          <a:p>
            <a:fld id="{541D7FAE-D98D-4449-806A-D750282AA936}" type="datetimeFigureOut">
              <a:rPr lang="es-EC" smtClean="0"/>
              <a:t>11/1/2022</a:t>
            </a:fld>
            <a:endParaRPr lang="es-EC"/>
          </a:p>
        </p:txBody>
      </p:sp>
      <p:sp>
        <p:nvSpPr>
          <p:cNvPr id="5" name="Marcador de pie de página 4">
            <a:extLst>
              <a:ext uri="{FF2B5EF4-FFF2-40B4-BE49-F238E27FC236}">
                <a16:creationId xmlns="" xmlns:a16="http://schemas.microsoft.com/office/drawing/2014/main" id="{BEC82673-4381-E747-AA21-CD9D10277C0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EF2DC0DA-5898-0443-9C00-6D203E56C893}"/>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185220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3DE7AFA-6DDD-D34E-A7E0-190D8418BB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38F087A6-DBA8-E143-B75E-33BAC69D0F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C1E18E0C-ADCC-1E45-85A2-4D7EFE039810}"/>
              </a:ext>
            </a:extLst>
          </p:cNvPr>
          <p:cNvSpPr>
            <a:spLocks noGrp="1"/>
          </p:cNvSpPr>
          <p:nvPr>
            <p:ph type="dt" sz="half" idx="10"/>
          </p:nvPr>
        </p:nvSpPr>
        <p:spPr/>
        <p:txBody>
          <a:bodyPr/>
          <a:lstStyle/>
          <a:p>
            <a:fld id="{541D7FAE-D98D-4449-806A-D750282AA936}" type="datetimeFigureOut">
              <a:rPr lang="es-EC" smtClean="0"/>
              <a:t>11/1/2022</a:t>
            </a:fld>
            <a:endParaRPr lang="es-EC"/>
          </a:p>
        </p:txBody>
      </p:sp>
      <p:sp>
        <p:nvSpPr>
          <p:cNvPr id="5" name="Marcador de pie de página 4">
            <a:extLst>
              <a:ext uri="{FF2B5EF4-FFF2-40B4-BE49-F238E27FC236}">
                <a16:creationId xmlns="" xmlns:a16="http://schemas.microsoft.com/office/drawing/2014/main" id="{1053F174-D7A2-0F41-8236-58AC731C5E9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AAD3D5CB-9F53-1E4E-AD8C-7CF18A33E1D1}"/>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361396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A581B72-0DAC-4441-9153-FE2BA4D28B3B}"/>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89595A42-2C8E-8D46-9756-C3855100F4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 xmlns:a16="http://schemas.microsoft.com/office/drawing/2014/main" id="{6931F613-0FE9-3C45-A8A9-3AE230DB63D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 xmlns:a16="http://schemas.microsoft.com/office/drawing/2014/main" id="{6A980619-3C5D-9943-B728-6E087A3F13CA}"/>
              </a:ext>
            </a:extLst>
          </p:cNvPr>
          <p:cNvSpPr>
            <a:spLocks noGrp="1"/>
          </p:cNvSpPr>
          <p:nvPr>
            <p:ph type="dt" sz="half" idx="10"/>
          </p:nvPr>
        </p:nvSpPr>
        <p:spPr/>
        <p:txBody>
          <a:bodyPr/>
          <a:lstStyle/>
          <a:p>
            <a:fld id="{541D7FAE-D98D-4449-806A-D750282AA936}" type="datetimeFigureOut">
              <a:rPr lang="es-EC" smtClean="0"/>
              <a:t>11/1/2022</a:t>
            </a:fld>
            <a:endParaRPr lang="es-EC"/>
          </a:p>
        </p:txBody>
      </p:sp>
      <p:sp>
        <p:nvSpPr>
          <p:cNvPr id="6" name="Marcador de pie de página 5">
            <a:extLst>
              <a:ext uri="{FF2B5EF4-FFF2-40B4-BE49-F238E27FC236}">
                <a16:creationId xmlns="" xmlns:a16="http://schemas.microsoft.com/office/drawing/2014/main" id="{03466DE0-A992-4241-A12B-BC46AF3AD606}"/>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D84BD982-EDFA-BA4B-99C0-E7CFEE1A5D00}"/>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3458833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0D4E5CF-21DD-454B-B2F1-034086E4244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40BB7246-DDD8-D842-8011-F7DD7109E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02BC5EA5-4832-0A4E-BA09-52EE96101DE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 xmlns:a16="http://schemas.microsoft.com/office/drawing/2014/main" id="{8196F126-E294-E344-AC1F-9513EF871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3CA49416-7E98-AC47-B961-3C6D5CD6773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 xmlns:a16="http://schemas.microsoft.com/office/drawing/2014/main" id="{90AFF69A-E7C9-4647-87F9-527C8B6B0AB2}"/>
              </a:ext>
            </a:extLst>
          </p:cNvPr>
          <p:cNvSpPr>
            <a:spLocks noGrp="1"/>
          </p:cNvSpPr>
          <p:nvPr>
            <p:ph type="dt" sz="half" idx="10"/>
          </p:nvPr>
        </p:nvSpPr>
        <p:spPr/>
        <p:txBody>
          <a:bodyPr/>
          <a:lstStyle/>
          <a:p>
            <a:fld id="{541D7FAE-D98D-4449-806A-D750282AA936}" type="datetimeFigureOut">
              <a:rPr lang="es-EC" smtClean="0"/>
              <a:t>11/1/2022</a:t>
            </a:fld>
            <a:endParaRPr lang="es-EC"/>
          </a:p>
        </p:txBody>
      </p:sp>
      <p:sp>
        <p:nvSpPr>
          <p:cNvPr id="8" name="Marcador de pie de página 7">
            <a:extLst>
              <a:ext uri="{FF2B5EF4-FFF2-40B4-BE49-F238E27FC236}">
                <a16:creationId xmlns="" xmlns:a16="http://schemas.microsoft.com/office/drawing/2014/main" id="{3E198021-5F62-8341-8BD4-356691AB3DAD}"/>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 xmlns:a16="http://schemas.microsoft.com/office/drawing/2014/main" id="{4CCC7AD8-51F7-3C4F-8750-9B52AACC2947}"/>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80268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1ECD0FF-DC7A-AD43-8C92-D0C5C909BDD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 xmlns:a16="http://schemas.microsoft.com/office/drawing/2014/main" id="{D4C09A49-58DB-3C42-9060-3FFDF416F02E}"/>
              </a:ext>
            </a:extLst>
          </p:cNvPr>
          <p:cNvSpPr>
            <a:spLocks noGrp="1"/>
          </p:cNvSpPr>
          <p:nvPr>
            <p:ph type="dt" sz="half" idx="10"/>
          </p:nvPr>
        </p:nvSpPr>
        <p:spPr/>
        <p:txBody>
          <a:bodyPr/>
          <a:lstStyle/>
          <a:p>
            <a:fld id="{541D7FAE-D98D-4449-806A-D750282AA936}" type="datetimeFigureOut">
              <a:rPr lang="es-EC" smtClean="0"/>
              <a:t>11/1/2022</a:t>
            </a:fld>
            <a:endParaRPr lang="es-EC"/>
          </a:p>
        </p:txBody>
      </p:sp>
      <p:sp>
        <p:nvSpPr>
          <p:cNvPr id="4" name="Marcador de pie de página 3">
            <a:extLst>
              <a:ext uri="{FF2B5EF4-FFF2-40B4-BE49-F238E27FC236}">
                <a16:creationId xmlns="" xmlns:a16="http://schemas.microsoft.com/office/drawing/2014/main" id="{FB76E1BC-2AFE-1B47-A767-AF8AC8D36B5A}"/>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 xmlns:a16="http://schemas.microsoft.com/office/drawing/2014/main" id="{4C08AB6E-80DD-B144-9105-0D057937C3AA}"/>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1865457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E5A4254F-B16D-C14A-A581-662FEFFA190A}"/>
              </a:ext>
            </a:extLst>
          </p:cNvPr>
          <p:cNvSpPr>
            <a:spLocks noGrp="1"/>
          </p:cNvSpPr>
          <p:nvPr>
            <p:ph type="dt" sz="half" idx="10"/>
          </p:nvPr>
        </p:nvSpPr>
        <p:spPr/>
        <p:txBody>
          <a:bodyPr/>
          <a:lstStyle/>
          <a:p>
            <a:fld id="{541D7FAE-D98D-4449-806A-D750282AA936}" type="datetimeFigureOut">
              <a:rPr lang="es-EC" smtClean="0"/>
              <a:t>11/1/2022</a:t>
            </a:fld>
            <a:endParaRPr lang="es-EC"/>
          </a:p>
        </p:txBody>
      </p:sp>
      <p:sp>
        <p:nvSpPr>
          <p:cNvPr id="3" name="Marcador de pie de página 2">
            <a:extLst>
              <a:ext uri="{FF2B5EF4-FFF2-40B4-BE49-F238E27FC236}">
                <a16:creationId xmlns="" xmlns:a16="http://schemas.microsoft.com/office/drawing/2014/main" id="{ADE2B1E2-683A-CC46-A19E-3F3FDDFAC4D9}"/>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 xmlns:a16="http://schemas.microsoft.com/office/drawing/2014/main" id="{7A0E2BE1-588A-A84A-B3CF-C5487B74B8F7}"/>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126426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8FE5417-4FBC-3647-B0CD-FCF40C0D40F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1DA8DBBC-8FD7-F44C-8B4C-5B5CEA6241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 xmlns:a16="http://schemas.microsoft.com/office/drawing/2014/main" id="{8528B8FE-D6F1-0C4E-B998-6531CAC4A0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D75C82E5-FBF8-C149-A661-D80DD17DFBAA}"/>
              </a:ext>
            </a:extLst>
          </p:cNvPr>
          <p:cNvSpPr>
            <a:spLocks noGrp="1"/>
          </p:cNvSpPr>
          <p:nvPr>
            <p:ph type="dt" sz="half" idx="10"/>
          </p:nvPr>
        </p:nvSpPr>
        <p:spPr/>
        <p:txBody>
          <a:bodyPr/>
          <a:lstStyle/>
          <a:p>
            <a:fld id="{541D7FAE-D98D-4449-806A-D750282AA936}" type="datetimeFigureOut">
              <a:rPr lang="es-EC" smtClean="0"/>
              <a:t>11/1/2022</a:t>
            </a:fld>
            <a:endParaRPr lang="es-EC"/>
          </a:p>
        </p:txBody>
      </p:sp>
      <p:sp>
        <p:nvSpPr>
          <p:cNvPr id="6" name="Marcador de pie de página 5">
            <a:extLst>
              <a:ext uri="{FF2B5EF4-FFF2-40B4-BE49-F238E27FC236}">
                <a16:creationId xmlns="" xmlns:a16="http://schemas.microsoft.com/office/drawing/2014/main" id="{828923E0-B0FC-8D47-AA7D-7F6985F19A5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A8887DA3-A68E-D54A-B13C-8995387CE15A}"/>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256045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A6DF176-9D6C-324A-9827-6C47D0DE35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 xmlns:a16="http://schemas.microsoft.com/office/drawing/2014/main" id="{6622A318-CE96-A643-A6AF-F3ABDC536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 xmlns:a16="http://schemas.microsoft.com/office/drawing/2014/main" id="{D108134C-3095-C843-8FC1-752FEB19C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2673B92E-4312-4E48-BA86-323DC67BBF7E}"/>
              </a:ext>
            </a:extLst>
          </p:cNvPr>
          <p:cNvSpPr>
            <a:spLocks noGrp="1"/>
          </p:cNvSpPr>
          <p:nvPr>
            <p:ph type="dt" sz="half" idx="10"/>
          </p:nvPr>
        </p:nvSpPr>
        <p:spPr/>
        <p:txBody>
          <a:bodyPr/>
          <a:lstStyle/>
          <a:p>
            <a:fld id="{541D7FAE-D98D-4449-806A-D750282AA936}" type="datetimeFigureOut">
              <a:rPr lang="es-EC" smtClean="0"/>
              <a:t>11/1/2022</a:t>
            </a:fld>
            <a:endParaRPr lang="es-EC"/>
          </a:p>
        </p:txBody>
      </p:sp>
      <p:sp>
        <p:nvSpPr>
          <p:cNvPr id="6" name="Marcador de pie de página 5">
            <a:extLst>
              <a:ext uri="{FF2B5EF4-FFF2-40B4-BE49-F238E27FC236}">
                <a16:creationId xmlns="" xmlns:a16="http://schemas.microsoft.com/office/drawing/2014/main" id="{4FAB1C60-4FB9-8D43-A7D8-55913F4D331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36028776-6C9A-8B42-95FC-1098A5B3F1F7}"/>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398113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7297F8AE-05F7-2942-A9A0-15A2CE275B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AEB627CA-5BEE-7944-AB93-61EA38E1F5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681ACB94-C442-9D4F-87CD-8AC17B86D5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D7FAE-D98D-4449-806A-D750282AA936}" type="datetimeFigureOut">
              <a:rPr lang="es-EC" smtClean="0"/>
              <a:t>11/1/2022</a:t>
            </a:fld>
            <a:endParaRPr lang="es-EC"/>
          </a:p>
        </p:txBody>
      </p:sp>
      <p:sp>
        <p:nvSpPr>
          <p:cNvPr id="5" name="Marcador de pie de página 4">
            <a:extLst>
              <a:ext uri="{FF2B5EF4-FFF2-40B4-BE49-F238E27FC236}">
                <a16:creationId xmlns="" xmlns:a16="http://schemas.microsoft.com/office/drawing/2014/main" id="{2DAD8E52-950E-4C4B-AD01-7A1831501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 xmlns:a16="http://schemas.microsoft.com/office/drawing/2014/main" id="{FA73B827-141F-A14D-A86E-544C5A75E4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80C04-5F1A-D049-A2AB-7D33B9884F13}" type="slidenum">
              <a:rPr lang="es-EC" smtClean="0"/>
              <a:t>‹Nº›</a:t>
            </a:fld>
            <a:endParaRPr lang="es-EC"/>
          </a:p>
        </p:txBody>
      </p:sp>
    </p:spTree>
    <p:extLst>
      <p:ext uri="{BB962C8B-B14F-4D97-AF65-F5344CB8AC3E}">
        <p14:creationId xmlns:p14="http://schemas.microsoft.com/office/powerpoint/2010/main" val="75017557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Layout" Target="../diagrams/layout2.xml"/><Relationship Id="rId7" Type="http://schemas.openxmlformats.org/officeDocument/2006/relationships/image" Target="../media/image35.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Layout" Target="../diagrams/layout3.xml"/><Relationship Id="rId7" Type="http://schemas.openxmlformats.org/officeDocument/2006/relationships/image" Target="../media/image35.em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Layout" Target="../diagrams/layout4.xml"/><Relationship Id="rId7" Type="http://schemas.openxmlformats.org/officeDocument/2006/relationships/image" Target="../media/image35.e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Layout" Target="../diagrams/layout5.xml"/><Relationship Id="rId7" Type="http://schemas.openxmlformats.org/officeDocument/2006/relationships/image" Target="../media/image35.em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Layout" Target="../diagrams/layout6.xml"/><Relationship Id="rId7" Type="http://schemas.openxmlformats.org/officeDocument/2006/relationships/image" Target="../media/image35.e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Layout" Target="../diagrams/layout7.xml"/><Relationship Id="rId7" Type="http://schemas.openxmlformats.org/officeDocument/2006/relationships/image" Target="../media/image35.emf"/><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Layout" Target="../diagrams/layout8.xml"/><Relationship Id="rId7" Type="http://schemas.openxmlformats.org/officeDocument/2006/relationships/image" Target="../media/image35.em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Layout" Target="../diagrams/layout9.xml"/><Relationship Id="rId7" Type="http://schemas.openxmlformats.org/officeDocument/2006/relationships/image" Target="../media/image35.emf"/><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5.emf"/><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138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30"/>
          <p:cNvSpPr/>
          <p:nvPr/>
        </p:nvSpPr>
        <p:spPr>
          <a:xfrm>
            <a:off x="863897" y="233399"/>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Estadísticas del Observatorio Metropolitano de Seguridad Ciudadana </a:t>
            </a:r>
            <a:endParaRPr lang="es-EC" sz="2400" b="1" dirty="0">
              <a:solidFill>
                <a:schemeClr val="tx2"/>
              </a:solidFill>
              <a:latin typeface="Otterco" panose="00000500000000000000" pitchFamily="50" charset="0"/>
              <a:ea typeface="Roboto" charset="0"/>
              <a:cs typeface="Roboto" charset="0"/>
            </a:endParaRPr>
          </a:p>
        </p:txBody>
      </p:sp>
      <p:sp>
        <p:nvSpPr>
          <p:cNvPr id="29" name="Rectángulo 28"/>
          <p:cNvSpPr/>
          <p:nvPr/>
        </p:nvSpPr>
        <p:spPr>
          <a:xfrm>
            <a:off x="863897" y="968966"/>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seguridad y convivencia ciudadana DMQ</a:t>
            </a:r>
            <a:endParaRPr lang="es-EC" sz="2400" b="1" dirty="0">
              <a:solidFill>
                <a:schemeClr val="tx2"/>
              </a:solidFill>
              <a:latin typeface="Otterco" panose="00000500000000000000" pitchFamily="50" charset="0"/>
              <a:ea typeface="Roboto" charset="0"/>
              <a:cs typeface="Roboto"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277288006"/>
              </p:ext>
            </p:extLst>
          </p:nvPr>
        </p:nvGraphicFramePr>
        <p:xfrm>
          <a:off x="747987" y="1430631"/>
          <a:ext cx="10103836" cy="2005965"/>
        </p:xfrm>
        <a:graphic>
          <a:graphicData uri="http://schemas.openxmlformats.org/drawingml/2006/table">
            <a:tbl>
              <a:tblPr/>
              <a:tblGrid>
                <a:gridCol w="4741932"/>
                <a:gridCol w="1340476"/>
                <a:gridCol w="1340476"/>
                <a:gridCol w="1340476"/>
                <a:gridCol w="1340476"/>
              </a:tblGrid>
              <a:tr h="190500">
                <a:tc rowSpan="2">
                  <a:txBody>
                    <a:bodyPr/>
                    <a:lstStyle/>
                    <a:p>
                      <a:pPr algn="ctr" fontAlgn="ctr"/>
                      <a:r>
                        <a:rPr lang="es-EC" sz="1400" b="1" i="0" u="none" strike="noStrike" dirty="0">
                          <a:solidFill>
                            <a:srgbClr val="000000"/>
                          </a:solidFill>
                          <a:effectLst/>
                          <a:latin typeface="Otterco" panose="00000500000000000000" pitchFamily="50" charset="0"/>
                        </a:rPr>
                        <a:t>Incidentes reportados al SIS Ecu 911 DMQ</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gridSpan="2">
                  <a:txBody>
                    <a:bodyPr/>
                    <a:lstStyle/>
                    <a:p>
                      <a:pPr algn="ctr" fontAlgn="ctr"/>
                      <a:r>
                        <a:rPr lang="es-EC" sz="1400" b="1" i="0" u="none" strike="noStrike">
                          <a:solidFill>
                            <a:srgbClr val="000000"/>
                          </a:solidFill>
                          <a:effectLst/>
                          <a:latin typeface="Otterco" panose="00000500000000000000" pitchFamily="50" charset="0"/>
                        </a:rPr>
                        <a:t>Frecuencia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c gridSpan="2">
                  <a:txBody>
                    <a:bodyPr/>
                    <a:lstStyle/>
                    <a:p>
                      <a:pPr algn="ctr" fontAlgn="ctr"/>
                      <a:r>
                        <a:rPr lang="es-EC" sz="1400" b="1" i="0" u="none" strike="noStrike">
                          <a:solidFill>
                            <a:srgbClr val="000000"/>
                          </a:solidFill>
                          <a:effectLst/>
                          <a:latin typeface="Otterco" panose="00000500000000000000" pitchFamily="50" charset="0"/>
                        </a:rPr>
                        <a:t>Variación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r>
              <a:tr h="200025">
                <a:tc vMerge="1">
                  <a:txBody>
                    <a:bodyPr/>
                    <a:lstStyle/>
                    <a:p>
                      <a:endParaRPr lang="es-EC"/>
                    </a:p>
                  </a:txBody>
                  <a:tcPr/>
                </a:tc>
                <a:tc>
                  <a:txBody>
                    <a:bodyPr/>
                    <a:lstStyle/>
                    <a:p>
                      <a:pPr algn="ctr" fontAlgn="ctr"/>
                      <a:r>
                        <a:rPr lang="es-EC" sz="1400" b="1" i="0" u="none" strike="noStrike">
                          <a:solidFill>
                            <a:srgbClr val="000000"/>
                          </a:solidFill>
                          <a:effectLst/>
                          <a:latin typeface="Otterco" panose="00000500000000000000" pitchFamily="50" charset="0"/>
                        </a:rPr>
                        <a:t>jul-dic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400" b="1" i="0" u="none" strike="noStrike">
                          <a:solidFill>
                            <a:srgbClr val="000000"/>
                          </a:solidFill>
                          <a:effectLst/>
                          <a:latin typeface="Otterco" panose="00000500000000000000" pitchFamily="50" charset="0"/>
                        </a:rPr>
                        <a:t>jul-dic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400" b="1" i="0" u="none" strike="noStrike">
                          <a:solidFill>
                            <a:srgbClr val="000000"/>
                          </a:solidFill>
                          <a:effectLst/>
                          <a:latin typeface="Otterco" panose="00000500000000000000" pitchFamily="50" charset="0"/>
                        </a:rPr>
                        <a:t>Absoluta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400" b="1" i="0" u="none" strike="noStrike">
                          <a:solidFill>
                            <a:srgbClr val="000000"/>
                          </a:solidFill>
                          <a:effectLst/>
                          <a:latin typeface="Otterco" panose="00000500000000000000" pitchFamily="50" charset="0"/>
                        </a:rPr>
                        <a:t>Relativa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190500">
                <a:tc>
                  <a:txBody>
                    <a:bodyPr/>
                    <a:lstStyle/>
                    <a:p>
                      <a:pPr algn="ctr" fontAlgn="ctr"/>
                      <a:r>
                        <a:rPr lang="es-EC" sz="1400" b="0" i="0" u="none" strike="noStrike" dirty="0">
                          <a:solidFill>
                            <a:srgbClr val="000000"/>
                          </a:solidFill>
                          <a:effectLst/>
                          <a:latin typeface="Otterco" panose="00000500000000000000" pitchFamily="50" charset="0"/>
                        </a:rPr>
                        <a:t>Convivencia ciudadana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Otterco" panose="00000500000000000000" pitchFamily="50" charset="0"/>
                        </a:rPr>
                        <a:t>95752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Otterco" panose="00000500000000000000" pitchFamily="50" charset="0"/>
                        </a:rPr>
                        <a:t>85849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Otterco" panose="00000500000000000000" pitchFamily="50" charset="0"/>
                        </a:rPr>
                        <a:t>-9903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Otterco" panose="00000500000000000000" pitchFamily="50" charset="0"/>
                        </a:rPr>
                        <a:t>-10,34%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s-EC" sz="1400" b="0" i="0" u="none" strike="noStrike" dirty="0">
                          <a:solidFill>
                            <a:srgbClr val="000000"/>
                          </a:solidFill>
                          <a:effectLst/>
                          <a:latin typeface="Otterco" panose="00000500000000000000" pitchFamily="50" charset="0"/>
                        </a:rPr>
                        <a:t>Violencia Intrafamiliar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Otterco" panose="00000500000000000000" pitchFamily="50" charset="0"/>
                        </a:rPr>
                        <a:t>13756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Otterco" panose="00000500000000000000" pitchFamily="50" charset="0"/>
                        </a:rPr>
                        <a:t>12822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Otterco" panose="00000500000000000000" pitchFamily="50" charset="0"/>
                        </a:rPr>
                        <a:t>-934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Otterco" panose="00000500000000000000" pitchFamily="50" charset="0"/>
                        </a:rPr>
                        <a:t>-6,79%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s-EC" sz="1400" b="0" i="0" u="none" strike="noStrike" dirty="0">
                          <a:solidFill>
                            <a:srgbClr val="000000"/>
                          </a:solidFill>
                          <a:effectLst/>
                          <a:latin typeface="Otterco" panose="00000500000000000000" pitchFamily="50" charset="0"/>
                        </a:rPr>
                        <a:t>Delitos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Otterco" panose="00000500000000000000" pitchFamily="50" charset="0"/>
                        </a:rPr>
                        <a:t>11988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Otterco" panose="00000500000000000000" pitchFamily="50" charset="0"/>
                        </a:rPr>
                        <a:t>14603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Otterco" panose="00000500000000000000" pitchFamily="50" charset="0"/>
                        </a:rPr>
                        <a:t>2615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Otterco" panose="00000500000000000000" pitchFamily="50" charset="0"/>
                        </a:rPr>
                        <a:t>21,81%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s-EC" sz="1400" b="0" i="0" u="none" strike="noStrike" dirty="0" smtClean="0">
                          <a:solidFill>
                            <a:srgbClr val="000000"/>
                          </a:solidFill>
                          <a:effectLst/>
                          <a:latin typeface="Otterco" panose="00000500000000000000" pitchFamily="50" charset="0"/>
                        </a:rPr>
                        <a:t>Amenazas </a:t>
                      </a:r>
                      <a:r>
                        <a:rPr lang="es-EC" sz="1400" b="0" i="0" u="none" strike="noStrike" dirty="0">
                          <a:solidFill>
                            <a:srgbClr val="000000"/>
                          </a:solidFill>
                          <a:effectLst/>
                          <a:latin typeface="Otterco" panose="00000500000000000000" pitchFamily="50" charset="0"/>
                        </a:rPr>
                        <a:t>antrópicas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Otterco" panose="00000500000000000000" pitchFamily="50" charset="0"/>
                        </a:rPr>
                        <a:t>11563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Otterco" panose="00000500000000000000" pitchFamily="50" charset="0"/>
                        </a:rPr>
                        <a:t>9436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Otterco" panose="00000500000000000000" pitchFamily="50" charset="0"/>
                        </a:rPr>
                        <a:t>-2127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Otterco" panose="00000500000000000000" pitchFamily="50" charset="0"/>
                        </a:rPr>
                        <a:t>-18,39%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s-EC" sz="1400" b="0" i="0" u="none" strike="noStrike" dirty="0" smtClean="0">
                          <a:solidFill>
                            <a:srgbClr val="000000"/>
                          </a:solidFill>
                          <a:effectLst/>
                          <a:latin typeface="Otterco" panose="00000500000000000000" pitchFamily="50" charset="0"/>
                        </a:rPr>
                        <a:t>Amenazas </a:t>
                      </a:r>
                      <a:r>
                        <a:rPr lang="es-EC" sz="1400" b="0" i="0" u="none" strike="noStrike" dirty="0">
                          <a:solidFill>
                            <a:srgbClr val="000000"/>
                          </a:solidFill>
                          <a:effectLst/>
                          <a:latin typeface="Otterco" panose="00000500000000000000" pitchFamily="50" charset="0"/>
                        </a:rPr>
                        <a:t>naturales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Otterco" panose="00000500000000000000" pitchFamily="50" charset="0"/>
                        </a:rPr>
                        <a:t>540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Otterco" panose="00000500000000000000" pitchFamily="50" charset="0"/>
                        </a:rPr>
                        <a:t>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Otterco" panose="00000500000000000000" pitchFamily="50" charset="0"/>
                        </a:rPr>
                        <a:t>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Otterco" panose="00000500000000000000" pitchFamily="50" charset="0"/>
                        </a:rPr>
                        <a:t>51,30%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ctr"/>
                      <a:r>
                        <a:rPr lang="es-EC" sz="1400" b="0" i="0" u="none" strike="noStrike">
                          <a:solidFill>
                            <a:srgbClr val="000000"/>
                          </a:solidFill>
                          <a:effectLst/>
                          <a:latin typeface="Otterco" panose="00000500000000000000" pitchFamily="50" charset="0"/>
                        </a:rPr>
                        <a:t>Violencia sexual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Otterco" panose="00000500000000000000" pitchFamily="50" charset="0"/>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Otterco" panose="00000500000000000000" pitchFamily="50" charset="0"/>
                        </a:rPr>
                        <a:t>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Otterco" panose="00000500000000000000" pitchFamily="50"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Otterco" panose="00000500000000000000" pitchFamily="50" charset="0"/>
                        </a:rPr>
                        <a:t>-5,00%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fontAlgn="b"/>
                      <a:r>
                        <a:rPr lang="es-EC" sz="1400" b="0" i="0" u="none" strike="noStrike" dirty="0">
                          <a:solidFill>
                            <a:srgbClr val="000000"/>
                          </a:solidFill>
                          <a:effectLst/>
                          <a:latin typeface="Otterco" panose="00000500000000000000" pitchFamily="50" charset="0"/>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a:solidFill>
                            <a:srgbClr val="000000"/>
                          </a:solidFill>
                          <a:effectLst/>
                          <a:latin typeface="Otterco" panose="00000500000000000000" pitchFamily="50" charset="0"/>
                        </a:rPr>
                        <a:t>133819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a:solidFill>
                            <a:srgbClr val="000000"/>
                          </a:solidFill>
                          <a:effectLst/>
                          <a:latin typeface="Otterco" panose="00000500000000000000" pitchFamily="50" charset="0"/>
                        </a:rPr>
                        <a:t>123736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400" b="0" i="0" u="none" strike="noStrike">
                          <a:solidFill>
                            <a:srgbClr val="000000"/>
                          </a:solidFill>
                          <a:effectLst/>
                          <a:latin typeface="Otterco" panose="00000500000000000000" pitchFamily="50" charset="0"/>
                        </a:rPr>
                        <a:t>-10083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400" b="0" i="0" u="none" strike="noStrike" dirty="0">
                          <a:solidFill>
                            <a:srgbClr val="000000"/>
                          </a:solidFill>
                          <a:effectLst/>
                          <a:latin typeface="Otterco" panose="00000500000000000000" pitchFamily="50" charset="0"/>
                        </a:rPr>
                        <a:t>-7,53%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bl>
          </a:graphicData>
        </a:graphic>
      </p:graphicFrame>
      <p:sp>
        <p:nvSpPr>
          <p:cNvPr id="7" name="CuadroTexto 6"/>
          <p:cNvSpPr txBox="1"/>
          <p:nvPr/>
        </p:nvSpPr>
        <p:spPr>
          <a:xfrm>
            <a:off x="-1" y="6338093"/>
            <a:ext cx="6297769"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33" name="Gráfico 32"/>
          <p:cNvGraphicFramePr>
            <a:graphicFrameLocks/>
          </p:cNvGraphicFramePr>
          <p:nvPr>
            <p:extLst>
              <p:ext uri="{D42A27DB-BD31-4B8C-83A1-F6EECF244321}">
                <p14:modId xmlns:p14="http://schemas.microsoft.com/office/powerpoint/2010/main" val="2439828523"/>
              </p:ext>
            </p:extLst>
          </p:nvPr>
        </p:nvGraphicFramePr>
        <p:xfrm>
          <a:off x="747987" y="3594893"/>
          <a:ext cx="10103836"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70514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2046192341"/>
              </p:ext>
            </p:extLst>
          </p:nvPr>
        </p:nvGraphicFramePr>
        <p:xfrm>
          <a:off x="863896" y="1511709"/>
          <a:ext cx="10315049" cy="3694471"/>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863896" y="519888"/>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seguridad y convivencia ciudadana DMQ</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0" y="6338093"/>
            <a:ext cx="4649274"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spTree>
    <p:extLst>
      <p:ext uri="{BB962C8B-B14F-4D97-AF65-F5344CB8AC3E}">
        <p14:creationId xmlns:p14="http://schemas.microsoft.com/office/powerpoint/2010/main" val="371981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519888"/>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convivencia ciudadana DMQ</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1" y="6338093"/>
            <a:ext cx="5911403"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291385842"/>
              </p:ext>
            </p:extLst>
          </p:nvPr>
        </p:nvGraphicFramePr>
        <p:xfrm>
          <a:off x="963410" y="1123268"/>
          <a:ext cx="10009389" cy="1986915"/>
        </p:xfrm>
        <a:graphic>
          <a:graphicData uri="http://schemas.openxmlformats.org/drawingml/2006/table">
            <a:tbl>
              <a:tblPr/>
              <a:tblGrid>
                <a:gridCol w="3769184"/>
                <a:gridCol w="1353298"/>
                <a:gridCol w="1157821"/>
                <a:gridCol w="1804396"/>
                <a:gridCol w="1924690"/>
              </a:tblGrid>
              <a:tr h="200025">
                <a:tc rowSpan="2">
                  <a:txBody>
                    <a:bodyPr/>
                    <a:lstStyle/>
                    <a:p>
                      <a:pPr algn="ctr" fontAlgn="b"/>
                      <a:r>
                        <a:rPr lang="es-EC" sz="1400" b="1" i="0" u="none" strike="noStrike" dirty="0" smtClean="0">
                          <a:solidFill>
                            <a:srgbClr val="000000"/>
                          </a:solidFill>
                          <a:effectLst/>
                          <a:latin typeface="Otterco" panose="00000500000000000000" pitchFamily="50" charset="0"/>
                        </a:rPr>
                        <a:t>Incidentes </a:t>
                      </a:r>
                      <a:r>
                        <a:rPr lang="es-EC" sz="1400" b="1" i="0" u="none" strike="noStrike" dirty="0">
                          <a:solidFill>
                            <a:srgbClr val="000000"/>
                          </a:solidFill>
                          <a:effectLst/>
                          <a:latin typeface="Otterco" panose="00000500000000000000" pitchFamily="50" charset="0"/>
                        </a:rPr>
                        <a:t>de convivencia ciudadana reportados al SIS Ecu 911 DMQ</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s-EC" sz="1400" b="1" i="0" u="none" strike="noStrike">
                          <a:solidFill>
                            <a:srgbClr val="000000"/>
                          </a:solidFill>
                          <a:effectLst/>
                          <a:latin typeface="Otterco" panose="00000500000000000000" pitchFamily="50" charset="0"/>
                        </a:rPr>
                        <a:t>Frecuencia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c gridSpan="2">
                  <a:txBody>
                    <a:bodyPr/>
                    <a:lstStyle/>
                    <a:p>
                      <a:pPr algn="ctr" fontAlgn="b"/>
                      <a:r>
                        <a:rPr lang="es-EC" sz="1400" b="1" i="0" u="none" strike="noStrike">
                          <a:solidFill>
                            <a:srgbClr val="000000"/>
                          </a:solidFill>
                          <a:effectLst/>
                          <a:latin typeface="Otterco" panose="00000500000000000000" pitchFamily="50" charset="0"/>
                        </a:rPr>
                        <a:t>Variación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r>
              <a:tr h="209550">
                <a:tc vMerge="1">
                  <a:txBody>
                    <a:bodyPr/>
                    <a:lstStyle/>
                    <a:p>
                      <a:endParaRPr lang="es-EC"/>
                    </a:p>
                  </a:txBody>
                  <a:tcPr/>
                </a:tc>
                <a:tc>
                  <a:txBody>
                    <a:bodyPr/>
                    <a:lstStyle/>
                    <a:p>
                      <a:pPr algn="ctr" fontAlgn="b"/>
                      <a:r>
                        <a:rPr lang="es-EC" sz="1400" b="1" i="0" u="none" strike="noStrike">
                          <a:solidFill>
                            <a:srgbClr val="000000"/>
                          </a:solidFill>
                          <a:effectLst/>
                          <a:latin typeface="Otterco" panose="00000500000000000000" pitchFamily="50" charset="0"/>
                        </a:rPr>
                        <a:t>jul-dic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1" i="0" u="none" strike="noStrike">
                          <a:solidFill>
                            <a:srgbClr val="000000"/>
                          </a:solidFill>
                          <a:effectLst/>
                          <a:latin typeface="Otterco" panose="00000500000000000000" pitchFamily="50" charset="0"/>
                        </a:rPr>
                        <a:t>jul-dic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1" i="0" u="none" strike="noStrike">
                          <a:solidFill>
                            <a:srgbClr val="000000"/>
                          </a:solidFill>
                          <a:effectLst/>
                          <a:latin typeface="Otterco" panose="00000500000000000000" pitchFamily="50" charset="0"/>
                        </a:rPr>
                        <a:t>Absoluta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1" i="0" u="none" strike="noStrike">
                          <a:solidFill>
                            <a:srgbClr val="000000"/>
                          </a:solidFill>
                          <a:effectLst/>
                          <a:latin typeface="Otterco" panose="00000500000000000000" pitchFamily="50" charset="0"/>
                        </a:rPr>
                        <a:t>Relativa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200025">
                <a:tc>
                  <a:txBody>
                    <a:bodyPr/>
                    <a:lstStyle/>
                    <a:p>
                      <a:pPr algn="l" fontAlgn="b"/>
                      <a:r>
                        <a:rPr lang="es-EC" sz="1400" b="0" i="0" u="none" strike="noStrike">
                          <a:solidFill>
                            <a:srgbClr val="000000"/>
                          </a:solidFill>
                          <a:effectLst/>
                          <a:latin typeface="Otterco" panose="00000500000000000000" pitchFamily="50" charset="0"/>
                        </a:rPr>
                        <a:t>Escándalos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52201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43568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-8633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-16,54%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EC" sz="1400" b="0" i="0" u="none" strike="noStrike" dirty="0">
                          <a:solidFill>
                            <a:srgbClr val="000000"/>
                          </a:solidFill>
                          <a:effectLst/>
                          <a:latin typeface="Otterco" panose="00000500000000000000" pitchFamily="50" charset="0"/>
                        </a:rPr>
                        <a:t>Libadores, venta y consumo de droga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39132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37091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-2041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-5,22%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EC" sz="1400" b="0" i="0" u="none" strike="noStrike">
                          <a:solidFill>
                            <a:srgbClr val="000000"/>
                          </a:solidFill>
                          <a:effectLst/>
                          <a:latin typeface="Otterco" panose="00000500000000000000" pitchFamily="50" charset="0"/>
                        </a:rPr>
                        <a:t>Riñas y agresiones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3846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4683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837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21,76%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s-EC" sz="1400" b="0" i="0" u="none" strike="noStrike">
                          <a:solidFill>
                            <a:srgbClr val="000000"/>
                          </a:solidFill>
                          <a:effectLst/>
                          <a:latin typeface="Otterco" panose="00000500000000000000" pitchFamily="50" charset="0"/>
                        </a:rPr>
                        <a:t>Daño a la propiedad pública y privada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573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507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-11,52%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fontAlgn="b"/>
                      <a:r>
                        <a:rPr lang="es-EC" sz="1400" b="0" i="0" u="none" strike="noStrike">
                          <a:solidFill>
                            <a:srgbClr val="000000"/>
                          </a:solidFill>
                          <a:effectLst/>
                          <a:latin typeface="Otterco" panose="00000500000000000000" pitchFamily="50" charset="0"/>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a:solidFill>
                            <a:srgbClr val="000000"/>
                          </a:solidFill>
                          <a:effectLst/>
                          <a:latin typeface="Otterco" panose="00000500000000000000" pitchFamily="50" charset="0"/>
                        </a:rPr>
                        <a:t>95752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dirty="0">
                          <a:solidFill>
                            <a:srgbClr val="000000"/>
                          </a:solidFill>
                          <a:effectLst/>
                          <a:latin typeface="Otterco" panose="00000500000000000000" pitchFamily="50" charset="0"/>
                        </a:rPr>
                        <a:t>85849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a:solidFill>
                            <a:srgbClr val="000000"/>
                          </a:solidFill>
                          <a:effectLst/>
                          <a:latin typeface="Otterco" panose="00000500000000000000" pitchFamily="50" charset="0"/>
                        </a:rPr>
                        <a:t>-9903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dirty="0">
                          <a:solidFill>
                            <a:srgbClr val="000000"/>
                          </a:solidFill>
                          <a:effectLst/>
                          <a:latin typeface="Otterco" panose="00000500000000000000" pitchFamily="50" charset="0"/>
                        </a:rPr>
                        <a:t>-10,34%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1032424391"/>
              </p:ext>
            </p:extLst>
          </p:nvPr>
        </p:nvGraphicFramePr>
        <p:xfrm>
          <a:off x="963410" y="3139177"/>
          <a:ext cx="10009389" cy="30426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8003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519888"/>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convivencia ciudadana DMQ</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1" y="6338093"/>
            <a:ext cx="5975797"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8" name="Gráfico 7"/>
          <p:cNvGraphicFramePr>
            <a:graphicFrameLocks/>
          </p:cNvGraphicFramePr>
          <p:nvPr>
            <p:extLst>
              <p:ext uri="{D42A27DB-BD31-4B8C-83A1-F6EECF244321}">
                <p14:modId xmlns:p14="http://schemas.microsoft.com/office/powerpoint/2010/main" val="8032149"/>
              </p:ext>
            </p:extLst>
          </p:nvPr>
        </p:nvGraphicFramePr>
        <p:xfrm>
          <a:off x="874627" y="1284667"/>
          <a:ext cx="10265598" cy="4575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5448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519888"/>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convivencia ciudadana DMQ</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1" y="6338093"/>
            <a:ext cx="6091707"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6" name="Gráfico 5"/>
          <p:cNvGraphicFramePr>
            <a:graphicFrameLocks/>
          </p:cNvGraphicFramePr>
          <p:nvPr>
            <p:extLst>
              <p:ext uri="{D42A27DB-BD31-4B8C-83A1-F6EECF244321}">
                <p14:modId xmlns:p14="http://schemas.microsoft.com/office/powerpoint/2010/main" val="3880907717"/>
              </p:ext>
            </p:extLst>
          </p:nvPr>
        </p:nvGraphicFramePr>
        <p:xfrm>
          <a:off x="244698" y="1580882"/>
          <a:ext cx="5460644" cy="4144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a:graphicFrameLocks/>
          </p:cNvGraphicFramePr>
          <p:nvPr>
            <p:extLst>
              <p:ext uri="{D42A27DB-BD31-4B8C-83A1-F6EECF244321}">
                <p14:modId xmlns:p14="http://schemas.microsoft.com/office/powerpoint/2010/main" val="201833919"/>
              </p:ext>
            </p:extLst>
          </p:nvPr>
        </p:nvGraphicFramePr>
        <p:xfrm>
          <a:off x="5968704" y="1580881"/>
          <a:ext cx="6047285" cy="41442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2451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289055"/>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convivencia ciudadana DMQ - Mapas</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1" y="6338093"/>
            <a:ext cx="6065949"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pic>
        <p:nvPicPr>
          <p:cNvPr id="6" name="Imagen 5"/>
          <p:cNvPicPr>
            <a:picLocks noChangeAspect="1"/>
          </p:cNvPicPr>
          <p:nvPr/>
        </p:nvPicPr>
        <p:blipFill>
          <a:blip r:embed="rId2"/>
          <a:stretch>
            <a:fillRect/>
          </a:stretch>
        </p:blipFill>
        <p:spPr>
          <a:xfrm>
            <a:off x="6719455" y="1102360"/>
            <a:ext cx="4991100" cy="5114925"/>
          </a:xfrm>
          <a:prstGeom prst="rect">
            <a:avLst/>
          </a:prstGeom>
        </p:spPr>
      </p:pic>
      <p:pic>
        <p:nvPicPr>
          <p:cNvPr id="7" name="Imagen 6"/>
          <p:cNvPicPr>
            <a:picLocks noChangeAspect="1"/>
          </p:cNvPicPr>
          <p:nvPr/>
        </p:nvPicPr>
        <p:blipFill>
          <a:blip r:embed="rId3"/>
          <a:stretch>
            <a:fillRect/>
          </a:stretch>
        </p:blipFill>
        <p:spPr>
          <a:xfrm>
            <a:off x="147222" y="1140460"/>
            <a:ext cx="5076825" cy="5076825"/>
          </a:xfrm>
          <a:prstGeom prst="rect">
            <a:avLst/>
          </a:prstGeom>
        </p:spPr>
      </p:pic>
      <p:pic>
        <p:nvPicPr>
          <p:cNvPr id="9" name="Imagen 8"/>
          <p:cNvPicPr>
            <a:picLocks noChangeAspect="1"/>
          </p:cNvPicPr>
          <p:nvPr/>
        </p:nvPicPr>
        <p:blipFill>
          <a:blip r:embed="rId4"/>
          <a:stretch>
            <a:fillRect/>
          </a:stretch>
        </p:blipFill>
        <p:spPr>
          <a:xfrm>
            <a:off x="5249070" y="4149123"/>
            <a:ext cx="1735134" cy="2049111"/>
          </a:xfrm>
          <a:prstGeom prst="rect">
            <a:avLst/>
          </a:prstGeom>
        </p:spPr>
      </p:pic>
      <p:sp>
        <p:nvSpPr>
          <p:cNvPr id="2" name="CuadroTexto 1"/>
          <p:cNvSpPr txBox="1"/>
          <p:nvPr/>
        </p:nvSpPr>
        <p:spPr>
          <a:xfrm>
            <a:off x="1719330" y="788041"/>
            <a:ext cx="1745087" cy="307777"/>
          </a:xfrm>
          <a:prstGeom prst="rect">
            <a:avLst/>
          </a:prstGeom>
          <a:noFill/>
        </p:spPr>
        <p:txBody>
          <a:bodyPr wrap="square" rtlCol="0">
            <a:spAutoFit/>
          </a:bodyPr>
          <a:lstStyle/>
          <a:p>
            <a:pPr algn="ctr"/>
            <a:r>
              <a:rPr lang="es-EC" sz="1400" dirty="0">
                <a:latin typeface="Otterco" panose="00000500000000000000" pitchFamily="50" charset="0"/>
              </a:rPr>
              <a:t>j</a:t>
            </a:r>
            <a:r>
              <a:rPr lang="es-EC" sz="1400" dirty="0" smtClean="0">
                <a:latin typeface="Otterco" panose="00000500000000000000" pitchFamily="50" charset="0"/>
              </a:rPr>
              <a:t>ul- dic 2020</a:t>
            </a:r>
            <a:endParaRPr lang="es-EC" sz="1400" dirty="0">
              <a:latin typeface="Otterco" panose="00000500000000000000" pitchFamily="50" charset="0"/>
            </a:endParaRPr>
          </a:p>
        </p:txBody>
      </p:sp>
      <p:sp>
        <p:nvSpPr>
          <p:cNvPr id="10" name="CuadroTexto 9"/>
          <p:cNvSpPr txBox="1"/>
          <p:nvPr/>
        </p:nvSpPr>
        <p:spPr>
          <a:xfrm>
            <a:off x="8342461" y="750720"/>
            <a:ext cx="1745087" cy="307777"/>
          </a:xfrm>
          <a:prstGeom prst="rect">
            <a:avLst/>
          </a:prstGeom>
          <a:noFill/>
        </p:spPr>
        <p:txBody>
          <a:bodyPr wrap="square" rtlCol="0">
            <a:spAutoFit/>
          </a:bodyPr>
          <a:lstStyle/>
          <a:p>
            <a:pPr algn="ctr"/>
            <a:r>
              <a:rPr lang="es-EC" sz="1400" dirty="0">
                <a:latin typeface="Otterco" panose="00000500000000000000" pitchFamily="50" charset="0"/>
              </a:rPr>
              <a:t>j</a:t>
            </a:r>
            <a:r>
              <a:rPr lang="es-EC" sz="1400" dirty="0" smtClean="0">
                <a:latin typeface="Otterco" panose="00000500000000000000" pitchFamily="50" charset="0"/>
              </a:rPr>
              <a:t>ul- dic 2021</a:t>
            </a:r>
            <a:endParaRPr lang="es-EC" sz="1400" dirty="0">
              <a:latin typeface="Otterco" panose="00000500000000000000" pitchFamily="50" charset="0"/>
            </a:endParaRPr>
          </a:p>
        </p:txBody>
      </p:sp>
      <p:pic>
        <p:nvPicPr>
          <p:cNvPr id="11" name="Picture 2" descr="Norte - EcuR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4363" y="3328827"/>
            <a:ext cx="434687" cy="61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898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519888"/>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delitos DMQ</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0" y="6338093"/>
            <a:ext cx="5924282"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575231826"/>
              </p:ext>
            </p:extLst>
          </p:nvPr>
        </p:nvGraphicFramePr>
        <p:xfrm>
          <a:off x="1077800" y="1181625"/>
          <a:ext cx="9663179" cy="1114425"/>
        </p:xfrm>
        <a:graphic>
          <a:graphicData uri="http://schemas.openxmlformats.org/drawingml/2006/table">
            <a:tbl>
              <a:tblPr/>
              <a:tblGrid>
                <a:gridCol w="4020447"/>
                <a:gridCol w="1410683"/>
                <a:gridCol w="1410683"/>
                <a:gridCol w="1410683"/>
                <a:gridCol w="1410683"/>
              </a:tblGrid>
              <a:tr h="200025">
                <a:tc rowSpan="2">
                  <a:txBody>
                    <a:bodyPr/>
                    <a:lstStyle/>
                    <a:p>
                      <a:pPr algn="ctr" fontAlgn="b"/>
                      <a:r>
                        <a:rPr lang="es-EC" sz="1400" b="1" i="0" u="none" strike="noStrike">
                          <a:solidFill>
                            <a:srgbClr val="000000"/>
                          </a:solidFill>
                          <a:effectLst/>
                          <a:latin typeface="Otterco" panose="00000500000000000000" pitchFamily="50" charset="0"/>
                        </a:rPr>
                        <a:t>Incidentes de delitos reportados al SIS Ecu 911 DMQ</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s-EC" sz="1400" b="1" i="0" u="none" strike="noStrike">
                          <a:solidFill>
                            <a:srgbClr val="000000"/>
                          </a:solidFill>
                          <a:effectLst/>
                          <a:latin typeface="Otterco" panose="00000500000000000000" pitchFamily="50" charset="0"/>
                        </a:rPr>
                        <a:t>Frecuencia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c gridSpan="2">
                  <a:txBody>
                    <a:bodyPr/>
                    <a:lstStyle/>
                    <a:p>
                      <a:pPr algn="ctr" fontAlgn="b"/>
                      <a:r>
                        <a:rPr lang="es-EC" sz="1400" b="1" i="0" u="none" strike="noStrike">
                          <a:solidFill>
                            <a:srgbClr val="000000"/>
                          </a:solidFill>
                          <a:effectLst/>
                          <a:latin typeface="Otterco" panose="00000500000000000000" pitchFamily="50" charset="0"/>
                        </a:rPr>
                        <a:t>Variación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r>
              <a:tr h="209550">
                <a:tc vMerge="1">
                  <a:txBody>
                    <a:bodyPr/>
                    <a:lstStyle/>
                    <a:p>
                      <a:endParaRPr lang="es-EC"/>
                    </a:p>
                  </a:txBody>
                  <a:tcPr/>
                </a:tc>
                <a:tc>
                  <a:txBody>
                    <a:bodyPr/>
                    <a:lstStyle/>
                    <a:p>
                      <a:pPr algn="ctr" fontAlgn="b"/>
                      <a:r>
                        <a:rPr lang="es-EC" sz="1400" b="1" i="0" u="none" strike="noStrike">
                          <a:solidFill>
                            <a:srgbClr val="000000"/>
                          </a:solidFill>
                          <a:effectLst/>
                          <a:latin typeface="Otterco" panose="00000500000000000000" pitchFamily="50" charset="0"/>
                        </a:rPr>
                        <a:t>jul-dic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1" i="0" u="none" strike="noStrike">
                          <a:solidFill>
                            <a:srgbClr val="000000"/>
                          </a:solidFill>
                          <a:effectLst/>
                          <a:latin typeface="Otterco" panose="00000500000000000000" pitchFamily="50" charset="0"/>
                        </a:rPr>
                        <a:t>jul-dic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1" i="0" u="none" strike="noStrike">
                          <a:solidFill>
                            <a:srgbClr val="000000"/>
                          </a:solidFill>
                          <a:effectLst/>
                          <a:latin typeface="Otterco" panose="00000500000000000000" pitchFamily="50" charset="0"/>
                        </a:rPr>
                        <a:t>Absoluta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1" i="0" u="none" strike="noStrike">
                          <a:solidFill>
                            <a:srgbClr val="000000"/>
                          </a:solidFill>
                          <a:effectLst/>
                          <a:latin typeface="Otterco" panose="00000500000000000000" pitchFamily="50" charset="0"/>
                        </a:rPr>
                        <a:t>Relativa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200025">
                <a:tc>
                  <a:txBody>
                    <a:bodyPr/>
                    <a:lstStyle/>
                    <a:p>
                      <a:pPr algn="l" fontAlgn="b"/>
                      <a:r>
                        <a:rPr lang="es-EC" sz="1400" b="0" i="0" u="none" strike="noStrike">
                          <a:solidFill>
                            <a:srgbClr val="000000"/>
                          </a:solidFill>
                          <a:effectLst/>
                          <a:latin typeface="Otterco" panose="00000500000000000000" pitchFamily="50" charset="0"/>
                        </a:rPr>
                        <a:t>Robos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10390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12944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2554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24,58%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s-EC" sz="1400" b="0" i="0" u="none" strike="noStrike">
                          <a:solidFill>
                            <a:srgbClr val="000000"/>
                          </a:solidFill>
                          <a:effectLst/>
                          <a:latin typeface="Otterco" panose="00000500000000000000" pitchFamily="50" charset="0"/>
                        </a:rPr>
                        <a:t>Hurtos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1598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1659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3,82%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fontAlgn="b"/>
                      <a:r>
                        <a:rPr lang="es-EC" sz="1400" b="0" i="0" u="none" strike="noStrike">
                          <a:solidFill>
                            <a:srgbClr val="000000"/>
                          </a:solidFill>
                          <a:effectLst/>
                          <a:latin typeface="Otterco" panose="00000500000000000000" pitchFamily="50" charset="0"/>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a:solidFill>
                            <a:srgbClr val="000000"/>
                          </a:solidFill>
                          <a:effectLst/>
                          <a:latin typeface="Otterco" panose="00000500000000000000" pitchFamily="50" charset="0"/>
                        </a:rPr>
                        <a:t>11988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a:solidFill>
                            <a:srgbClr val="000000"/>
                          </a:solidFill>
                          <a:effectLst/>
                          <a:latin typeface="Otterco" panose="00000500000000000000" pitchFamily="50" charset="0"/>
                        </a:rPr>
                        <a:t>14603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a:solidFill>
                            <a:srgbClr val="000000"/>
                          </a:solidFill>
                          <a:effectLst/>
                          <a:latin typeface="Otterco" panose="00000500000000000000" pitchFamily="50" charset="0"/>
                        </a:rPr>
                        <a:t>2615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dirty="0">
                          <a:solidFill>
                            <a:srgbClr val="000000"/>
                          </a:solidFill>
                          <a:effectLst/>
                          <a:latin typeface="Otterco" panose="00000500000000000000" pitchFamily="50" charset="0"/>
                        </a:rPr>
                        <a:t>21,81%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bl>
          </a:graphicData>
        </a:graphic>
      </p:graphicFrame>
      <p:graphicFrame>
        <p:nvGraphicFramePr>
          <p:cNvPr id="7" name="Gráfico 6"/>
          <p:cNvGraphicFramePr>
            <a:graphicFrameLocks/>
          </p:cNvGraphicFramePr>
          <p:nvPr>
            <p:extLst>
              <p:ext uri="{D42A27DB-BD31-4B8C-83A1-F6EECF244321}">
                <p14:modId xmlns:p14="http://schemas.microsoft.com/office/powerpoint/2010/main" val="3649798920"/>
              </p:ext>
            </p:extLst>
          </p:nvPr>
        </p:nvGraphicFramePr>
        <p:xfrm>
          <a:off x="1077800" y="2701344"/>
          <a:ext cx="9663178" cy="32615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4070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519888"/>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delitos DMQ</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1" y="6338093"/>
            <a:ext cx="5795493"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7" name="Gráfico 6"/>
          <p:cNvGraphicFramePr>
            <a:graphicFrameLocks/>
          </p:cNvGraphicFramePr>
          <p:nvPr>
            <p:extLst>
              <p:ext uri="{D42A27DB-BD31-4B8C-83A1-F6EECF244321}">
                <p14:modId xmlns:p14="http://schemas.microsoft.com/office/powerpoint/2010/main" val="773822317"/>
              </p:ext>
            </p:extLst>
          </p:nvPr>
        </p:nvGraphicFramePr>
        <p:xfrm>
          <a:off x="889654" y="1349061"/>
          <a:ext cx="10091670" cy="42918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8254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519888"/>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delitos DMQ</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0" y="6338093"/>
            <a:ext cx="6014434"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6" name="Gráfico 5"/>
          <p:cNvGraphicFramePr>
            <a:graphicFrameLocks/>
          </p:cNvGraphicFramePr>
          <p:nvPr>
            <p:extLst>
              <p:ext uri="{D42A27DB-BD31-4B8C-83A1-F6EECF244321}">
                <p14:modId xmlns:p14="http://schemas.microsoft.com/office/powerpoint/2010/main" val="1609888663"/>
              </p:ext>
            </p:extLst>
          </p:nvPr>
        </p:nvGraphicFramePr>
        <p:xfrm>
          <a:off x="319826" y="1426334"/>
          <a:ext cx="5192332" cy="4266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a:graphicFrameLocks/>
          </p:cNvGraphicFramePr>
          <p:nvPr>
            <p:extLst>
              <p:ext uri="{D42A27DB-BD31-4B8C-83A1-F6EECF244321}">
                <p14:modId xmlns:p14="http://schemas.microsoft.com/office/powerpoint/2010/main" val="4139277180"/>
              </p:ext>
            </p:extLst>
          </p:nvPr>
        </p:nvGraphicFramePr>
        <p:xfrm>
          <a:off x="5883497" y="1426334"/>
          <a:ext cx="5887793" cy="42661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8647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326376"/>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delitos DMQ - Mapas</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0" y="6338093"/>
            <a:ext cx="6053070"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sp>
        <p:nvSpPr>
          <p:cNvPr id="6" name="CuadroTexto 5"/>
          <p:cNvSpPr txBox="1"/>
          <p:nvPr/>
        </p:nvSpPr>
        <p:spPr>
          <a:xfrm>
            <a:off x="1719330" y="788041"/>
            <a:ext cx="1745087" cy="307777"/>
          </a:xfrm>
          <a:prstGeom prst="rect">
            <a:avLst/>
          </a:prstGeom>
          <a:noFill/>
        </p:spPr>
        <p:txBody>
          <a:bodyPr wrap="square" rtlCol="0">
            <a:spAutoFit/>
          </a:bodyPr>
          <a:lstStyle/>
          <a:p>
            <a:pPr algn="ctr"/>
            <a:r>
              <a:rPr lang="es-EC" sz="1400" dirty="0">
                <a:latin typeface="Otterco" panose="00000500000000000000" pitchFamily="50" charset="0"/>
              </a:rPr>
              <a:t>j</a:t>
            </a:r>
            <a:r>
              <a:rPr lang="es-EC" sz="1400" dirty="0" smtClean="0">
                <a:latin typeface="Otterco" panose="00000500000000000000" pitchFamily="50" charset="0"/>
              </a:rPr>
              <a:t>ul- dic 2020</a:t>
            </a:r>
            <a:endParaRPr lang="es-EC" sz="1400" dirty="0">
              <a:latin typeface="Otterco" panose="00000500000000000000" pitchFamily="50" charset="0"/>
            </a:endParaRPr>
          </a:p>
        </p:txBody>
      </p:sp>
      <p:sp>
        <p:nvSpPr>
          <p:cNvPr id="7" name="CuadroTexto 6"/>
          <p:cNvSpPr txBox="1"/>
          <p:nvPr/>
        </p:nvSpPr>
        <p:spPr>
          <a:xfrm>
            <a:off x="8342461" y="750720"/>
            <a:ext cx="1745087" cy="307777"/>
          </a:xfrm>
          <a:prstGeom prst="rect">
            <a:avLst/>
          </a:prstGeom>
          <a:noFill/>
        </p:spPr>
        <p:txBody>
          <a:bodyPr wrap="square" rtlCol="0">
            <a:spAutoFit/>
          </a:bodyPr>
          <a:lstStyle/>
          <a:p>
            <a:pPr algn="ctr"/>
            <a:r>
              <a:rPr lang="es-EC" sz="1400" dirty="0">
                <a:latin typeface="Otterco" panose="00000500000000000000" pitchFamily="50" charset="0"/>
              </a:rPr>
              <a:t>j</a:t>
            </a:r>
            <a:r>
              <a:rPr lang="es-EC" sz="1400" dirty="0" smtClean="0">
                <a:latin typeface="Otterco" panose="00000500000000000000" pitchFamily="50" charset="0"/>
              </a:rPr>
              <a:t>ul- dic 2021</a:t>
            </a:r>
            <a:endParaRPr lang="es-EC" sz="1400" dirty="0">
              <a:latin typeface="Otterco" panose="00000500000000000000" pitchFamily="50" charset="0"/>
            </a:endParaRPr>
          </a:p>
        </p:txBody>
      </p:sp>
      <p:pic>
        <p:nvPicPr>
          <p:cNvPr id="8" name="Imagen 7"/>
          <p:cNvPicPr>
            <a:picLocks noChangeAspect="1"/>
          </p:cNvPicPr>
          <p:nvPr/>
        </p:nvPicPr>
        <p:blipFill>
          <a:blip r:embed="rId2"/>
          <a:stretch>
            <a:fillRect/>
          </a:stretch>
        </p:blipFill>
        <p:spPr>
          <a:xfrm>
            <a:off x="183573" y="1239142"/>
            <a:ext cx="5514975" cy="5095875"/>
          </a:xfrm>
          <a:prstGeom prst="rect">
            <a:avLst/>
          </a:prstGeom>
        </p:spPr>
      </p:pic>
      <p:pic>
        <p:nvPicPr>
          <p:cNvPr id="9" name="Imagen 8"/>
          <p:cNvPicPr>
            <a:picLocks noChangeAspect="1"/>
          </p:cNvPicPr>
          <p:nvPr/>
        </p:nvPicPr>
        <p:blipFill>
          <a:blip r:embed="rId3"/>
          <a:stretch>
            <a:fillRect/>
          </a:stretch>
        </p:blipFill>
        <p:spPr>
          <a:xfrm>
            <a:off x="6698673" y="1058497"/>
            <a:ext cx="5029200" cy="5276520"/>
          </a:xfrm>
          <a:prstGeom prst="rect">
            <a:avLst/>
          </a:prstGeom>
        </p:spPr>
      </p:pic>
      <p:pic>
        <p:nvPicPr>
          <p:cNvPr id="10" name="Imagen 9"/>
          <p:cNvPicPr>
            <a:picLocks noChangeAspect="1"/>
          </p:cNvPicPr>
          <p:nvPr/>
        </p:nvPicPr>
        <p:blipFill>
          <a:blip r:embed="rId4"/>
          <a:stretch>
            <a:fillRect/>
          </a:stretch>
        </p:blipFill>
        <p:spPr>
          <a:xfrm>
            <a:off x="5560003" y="4206324"/>
            <a:ext cx="1824470" cy="2154612"/>
          </a:xfrm>
          <a:prstGeom prst="rect">
            <a:avLst/>
          </a:prstGeom>
        </p:spPr>
      </p:pic>
      <p:pic>
        <p:nvPicPr>
          <p:cNvPr id="11" name="Picture 2" descr="Norte - EcuR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4363" y="3328827"/>
            <a:ext cx="434687" cy="61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338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2078" y="1772746"/>
            <a:ext cx="64135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679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519888"/>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violencia intrafamiliar DMQ </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0" y="6338093"/>
            <a:ext cx="5847008"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941945976"/>
              </p:ext>
            </p:extLst>
          </p:nvPr>
        </p:nvGraphicFramePr>
        <p:xfrm>
          <a:off x="964483" y="1143070"/>
          <a:ext cx="9789377" cy="1318260"/>
        </p:xfrm>
        <a:graphic>
          <a:graphicData uri="http://schemas.openxmlformats.org/drawingml/2006/table">
            <a:tbl>
              <a:tblPr/>
              <a:tblGrid>
                <a:gridCol w="3409333"/>
                <a:gridCol w="1595011"/>
                <a:gridCol w="1595011"/>
                <a:gridCol w="1595011"/>
                <a:gridCol w="1595011"/>
              </a:tblGrid>
              <a:tr h="200025">
                <a:tc rowSpan="2">
                  <a:txBody>
                    <a:bodyPr/>
                    <a:lstStyle/>
                    <a:p>
                      <a:pPr algn="ctr" fontAlgn="b"/>
                      <a:r>
                        <a:rPr lang="es-EC" sz="1400" b="1" i="0" u="none" strike="noStrike" dirty="0">
                          <a:solidFill>
                            <a:srgbClr val="000000"/>
                          </a:solidFill>
                          <a:effectLst/>
                          <a:latin typeface="Otterco" panose="00000500000000000000" pitchFamily="50" charset="0"/>
                        </a:rPr>
                        <a:t>Incidentes de violencia intrafamiliar reportados al SIS Ecu 911 DMQ</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s-EC" sz="1400" b="1" i="0" u="none" strike="noStrike">
                          <a:solidFill>
                            <a:srgbClr val="000000"/>
                          </a:solidFill>
                          <a:effectLst/>
                          <a:latin typeface="Otterco" panose="00000500000000000000" pitchFamily="50" charset="0"/>
                        </a:rPr>
                        <a:t>Frecuencia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c gridSpan="2">
                  <a:txBody>
                    <a:bodyPr/>
                    <a:lstStyle/>
                    <a:p>
                      <a:pPr algn="ctr" fontAlgn="b"/>
                      <a:r>
                        <a:rPr lang="es-EC" sz="1400" b="1" i="0" u="none" strike="noStrike">
                          <a:solidFill>
                            <a:srgbClr val="000000"/>
                          </a:solidFill>
                          <a:effectLst/>
                          <a:latin typeface="Otterco" panose="00000500000000000000" pitchFamily="50" charset="0"/>
                        </a:rPr>
                        <a:t>Variación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r>
              <a:tr h="209550">
                <a:tc vMerge="1">
                  <a:txBody>
                    <a:bodyPr/>
                    <a:lstStyle/>
                    <a:p>
                      <a:endParaRPr lang="es-EC"/>
                    </a:p>
                  </a:txBody>
                  <a:tcPr/>
                </a:tc>
                <a:tc>
                  <a:txBody>
                    <a:bodyPr/>
                    <a:lstStyle/>
                    <a:p>
                      <a:pPr algn="ctr" fontAlgn="b"/>
                      <a:r>
                        <a:rPr lang="es-EC" sz="1400" b="1" i="0" u="none" strike="noStrike">
                          <a:solidFill>
                            <a:srgbClr val="000000"/>
                          </a:solidFill>
                          <a:effectLst/>
                          <a:latin typeface="Otterco" panose="00000500000000000000" pitchFamily="50" charset="0"/>
                        </a:rPr>
                        <a:t>jul-dic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1" i="0" u="none" strike="noStrike">
                          <a:solidFill>
                            <a:srgbClr val="000000"/>
                          </a:solidFill>
                          <a:effectLst/>
                          <a:latin typeface="Otterco" panose="00000500000000000000" pitchFamily="50" charset="0"/>
                        </a:rPr>
                        <a:t>jul-dic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1" i="0" u="none" strike="noStrike">
                          <a:solidFill>
                            <a:srgbClr val="000000"/>
                          </a:solidFill>
                          <a:effectLst/>
                          <a:latin typeface="Otterco" panose="00000500000000000000" pitchFamily="50" charset="0"/>
                        </a:rPr>
                        <a:t>Absoluta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1" i="0" u="none" strike="noStrike">
                          <a:solidFill>
                            <a:srgbClr val="000000"/>
                          </a:solidFill>
                          <a:effectLst/>
                          <a:latin typeface="Otterco" panose="00000500000000000000" pitchFamily="50" charset="0"/>
                        </a:rPr>
                        <a:t>Relativa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200025">
                <a:tc>
                  <a:txBody>
                    <a:bodyPr/>
                    <a:lstStyle/>
                    <a:p>
                      <a:pPr algn="l" fontAlgn="b"/>
                      <a:r>
                        <a:rPr lang="es-EC" sz="1400" b="0" i="0" u="none" strike="noStrike">
                          <a:solidFill>
                            <a:srgbClr val="000000"/>
                          </a:solidFill>
                          <a:effectLst/>
                          <a:latin typeface="Otterco" panose="00000500000000000000" pitchFamily="50" charset="0"/>
                        </a:rPr>
                        <a:t>Violencia intrafamiliar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13374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12557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-817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-6,11%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s-EC" sz="1400" b="0" i="0" u="none" strike="noStrike">
                          <a:solidFill>
                            <a:srgbClr val="000000"/>
                          </a:solidFill>
                          <a:effectLst/>
                          <a:latin typeface="Otterco" panose="00000500000000000000" pitchFamily="50" charset="0"/>
                        </a:rPr>
                        <a:t>Abandonos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382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265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-30,63%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fontAlgn="b"/>
                      <a:r>
                        <a:rPr lang="es-EC" sz="1400" b="0" i="0" u="none" strike="noStrike">
                          <a:solidFill>
                            <a:srgbClr val="000000"/>
                          </a:solidFill>
                          <a:effectLst/>
                          <a:latin typeface="Otterco" panose="00000500000000000000" pitchFamily="50" charset="0"/>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a:solidFill>
                            <a:srgbClr val="000000"/>
                          </a:solidFill>
                          <a:effectLst/>
                          <a:latin typeface="Otterco" panose="00000500000000000000" pitchFamily="50" charset="0"/>
                        </a:rPr>
                        <a:t>13756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a:solidFill>
                            <a:srgbClr val="000000"/>
                          </a:solidFill>
                          <a:effectLst/>
                          <a:latin typeface="Otterco" panose="00000500000000000000" pitchFamily="50" charset="0"/>
                        </a:rPr>
                        <a:t>12822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a:solidFill>
                            <a:srgbClr val="000000"/>
                          </a:solidFill>
                          <a:effectLst/>
                          <a:latin typeface="Otterco" panose="00000500000000000000" pitchFamily="50" charset="0"/>
                        </a:rPr>
                        <a:t>-934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dirty="0">
                          <a:solidFill>
                            <a:srgbClr val="000000"/>
                          </a:solidFill>
                          <a:effectLst/>
                          <a:latin typeface="Otterco" panose="00000500000000000000" pitchFamily="50" charset="0"/>
                        </a:rPr>
                        <a:t>-6,79%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bl>
          </a:graphicData>
        </a:graphic>
      </p:graphicFrame>
      <p:graphicFrame>
        <p:nvGraphicFramePr>
          <p:cNvPr id="7" name="Gráfico 6"/>
          <p:cNvGraphicFramePr>
            <a:graphicFrameLocks/>
          </p:cNvGraphicFramePr>
          <p:nvPr>
            <p:extLst>
              <p:ext uri="{D42A27DB-BD31-4B8C-83A1-F6EECF244321}">
                <p14:modId xmlns:p14="http://schemas.microsoft.com/office/powerpoint/2010/main" val="1330740312"/>
              </p:ext>
            </p:extLst>
          </p:nvPr>
        </p:nvGraphicFramePr>
        <p:xfrm>
          <a:off x="863896" y="2611190"/>
          <a:ext cx="9889964" cy="31971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4584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519888"/>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violencia intrafamiliar DMQ </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0" y="6338093"/>
            <a:ext cx="5782614"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7" name="Gráfico 6"/>
          <p:cNvGraphicFramePr>
            <a:graphicFrameLocks/>
          </p:cNvGraphicFramePr>
          <p:nvPr>
            <p:extLst>
              <p:ext uri="{D42A27DB-BD31-4B8C-83A1-F6EECF244321}">
                <p14:modId xmlns:p14="http://schemas.microsoft.com/office/powerpoint/2010/main" val="680301507"/>
              </p:ext>
            </p:extLst>
          </p:nvPr>
        </p:nvGraphicFramePr>
        <p:xfrm>
          <a:off x="869585" y="1310424"/>
          <a:ext cx="10167610" cy="45108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2468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519888"/>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violencia intrafamiliar DMQ </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0" y="6338093"/>
            <a:ext cx="6375042"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6" name="Gráfico 5"/>
          <p:cNvGraphicFramePr>
            <a:graphicFrameLocks/>
          </p:cNvGraphicFramePr>
          <p:nvPr>
            <p:extLst>
              <p:ext uri="{D42A27DB-BD31-4B8C-83A1-F6EECF244321}">
                <p14:modId xmlns:p14="http://schemas.microsoft.com/office/powerpoint/2010/main" val="3915657251"/>
              </p:ext>
            </p:extLst>
          </p:nvPr>
        </p:nvGraphicFramePr>
        <p:xfrm>
          <a:off x="281187" y="1371601"/>
          <a:ext cx="5449911" cy="43949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a:graphicFrameLocks/>
          </p:cNvGraphicFramePr>
          <p:nvPr>
            <p:extLst>
              <p:ext uri="{D42A27DB-BD31-4B8C-83A1-F6EECF244321}">
                <p14:modId xmlns:p14="http://schemas.microsoft.com/office/powerpoint/2010/main" val="2999797262"/>
              </p:ext>
            </p:extLst>
          </p:nvPr>
        </p:nvGraphicFramePr>
        <p:xfrm>
          <a:off x="5998579" y="1355502"/>
          <a:ext cx="5592405" cy="44110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4349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326376"/>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violencia intrafamiliar DMQ - Mapas </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0" y="6338093"/>
            <a:ext cx="6194738"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sp>
        <p:nvSpPr>
          <p:cNvPr id="7" name="CuadroTexto 6"/>
          <p:cNvSpPr txBox="1"/>
          <p:nvPr/>
        </p:nvSpPr>
        <p:spPr>
          <a:xfrm>
            <a:off x="1719330" y="788041"/>
            <a:ext cx="1745087" cy="307777"/>
          </a:xfrm>
          <a:prstGeom prst="rect">
            <a:avLst/>
          </a:prstGeom>
          <a:noFill/>
        </p:spPr>
        <p:txBody>
          <a:bodyPr wrap="square" rtlCol="0">
            <a:spAutoFit/>
          </a:bodyPr>
          <a:lstStyle/>
          <a:p>
            <a:pPr algn="ctr"/>
            <a:r>
              <a:rPr lang="es-EC" sz="1400" dirty="0">
                <a:latin typeface="Otterco" panose="00000500000000000000" pitchFamily="50" charset="0"/>
              </a:rPr>
              <a:t>j</a:t>
            </a:r>
            <a:r>
              <a:rPr lang="es-EC" sz="1400" dirty="0" smtClean="0">
                <a:latin typeface="Otterco" panose="00000500000000000000" pitchFamily="50" charset="0"/>
              </a:rPr>
              <a:t>ul- dic 2020</a:t>
            </a:r>
            <a:endParaRPr lang="es-EC" sz="1400" dirty="0">
              <a:latin typeface="Otterco" panose="00000500000000000000" pitchFamily="50" charset="0"/>
            </a:endParaRPr>
          </a:p>
        </p:txBody>
      </p:sp>
      <p:sp>
        <p:nvSpPr>
          <p:cNvPr id="9" name="CuadroTexto 8"/>
          <p:cNvSpPr txBox="1"/>
          <p:nvPr/>
        </p:nvSpPr>
        <p:spPr>
          <a:xfrm>
            <a:off x="8342461" y="750720"/>
            <a:ext cx="1745087" cy="307777"/>
          </a:xfrm>
          <a:prstGeom prst="rect">
            <a:avLst/>
          </a:prstGeom>
          <a:noFill/>
        </p:spPr>
        <p:txBody>
          <a:bodyPr wrap="square" rtlCol="0">
            <a:spAutoFit/>
          </a:bodyPr>
          <a:lstStyle/>
          <a:p>
            <a:pPr algn="ctr"/>
            <a:r>
              <a:rPr lang="es-EC" sz="1400" dirty="0">
                <a:latin typeface="Otterco" panose="00000500000000000000" pitchFamily="50" charset="0"/>
              </a:rPr>
              <a:t>j</a:t>
            </a:r>
            <a:r>
              <a:rPr lang="es-EC" sz="1400" dirty="0" smtClean="0">
                <a:latin typeface="Otterco" panose="00000500000000000000" pitchFamily="50" charset="0"/>
              </a:rPr>
              <a:t>ul- dic 2021</a:t>
            </a:r>
            <a:endParaRPr lang="es-EC" sz="1400" dirty="0">
              <a:latin typeface="Otterco" panose="00000500000000000000" pitchFamily="50" charset="0"/>
            </a:endParaRPr>
          </a:p>
        </p:txBody>
      </p:sp>
      <p:pic>
        <p:nvPicPr>
          <p:cNvPr id="10" name="Imagen 9"/>
          <p:cNvPicPr>
            <a:picLocks noChangeAspect="1"/>
          </p:cNvPicPr>
          <p:nvPr/>
        </p:nvPicPr>
        <p:blipFill>
          <a:blip r:embed="rId2"/>
          <a:stretch>
            <a:fillRect/>
          </a:stretch>
        </p:blipFill>
        <p:spPr>
          <a:xfrm>
            <a:off x="273113" y="1089231"/>
            <a:ext cx="4838700" cy="5076825"/>
          </a:xfrm>
          <a:prstGeom prst="rect">
            <a:avLst/>
          </a:prstGeom>
        </p:spPr>
      </p:pic>
      <p:pic>
        <p:nvPicPr>
          <p:cNvPr id="11" name="Imagen 10"/>
          <p:cNvPicPr>
            <a:picLocks noChangeAspect="1"/>
          </p:cNvPicPr>
          <p:nvPr/>
        </p:nvPicPr>
        <p:blipFill>
          <a:blip r:embed="rId3"/>
          <a:stretch>
            <a:fillRect/>
          </a:stretch>
        </p:blipFill>
        <p:spPr>
          <a:xfrm>
            <a:off x="7090359" y="1089231"/>
            <a:ext cx="4972050" cy="5067300"/>
          </a:xfrm>
          <a:prstGeom prst="rect">
            <a:avLst/>
          </a:prstGeom>
        </p:spPr>
      </p:pic>
      <p:pic>
        <p:nvPicPr>
          <p:cNvPr id="12" name="Imagen 11"/>
          <p:cNvPicPr>
            <a:picLocks noChangeAspect="1"/>
          </p:cNvPicPr>
          <p:nvPr/>
        </p:nvPicPr>
        <p:blipFill>
          <a:blip r:embed="rId4"/>
          <a:stretch>
            <a:fillRect/>
          </a:stretch>
        </p:blipFill>
        <p:spPr>
          <a:xfrm>
            <a:off x="5245452" y="3946731"/>
            <a:ext cx="2031591" cy="2209800"/>
          </a:xfrm>
          <a:prstGeom prst="rect">
            <a:avLst/>
          </a:prstGeom>
        </p:spPr>
      </p:pic>
      <p:pic>
        <p:nvPicPr>
          <p:cNvPr id="13" name="Picture 2" descr="Norte - EcuR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722" y="3066670"/>
            <a:ext cx="434687" cy="61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270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519888"/>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amenazas antrópicas DMQ  </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1" y="6338093"/>
            <a:ext cx="5769735"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149989487"/>
              </p:ext>
            </p:extLst>
          </p:nvPr>
        </p:nvGraphicFramePr>
        <p:xfrm>
          <a:off x="485373" y="1140520"/>
          <a:ext cx="11195764" cy="2219325"/>
        </p:xfrm>
        <a:graphic>
          <a:graphicData uri="http://schemas.openxmlformats.org/drawingml/2006/table">
            <a:tbl>
              <a:tblPr/>
              <a:tblGrid>
                <a:gridCol w="4658092"/>
                <a:gridCol w="1634418"/>
                <a:gridCol w="1634418"/>
                <a:gridCol w="1634418"/>
                <a:gridCol w="1634418"/>
              </a:tblGrid>
              <a:tr h="200025">
                <a:tc rowSpan="2">
                  <a:txBody>
                    <a:bodyPr/>
                    <a:lstStyle/>
                    <a:p>
                      <a:pPr algn="ctr" fontAlgn="b"/>
                      <a:r>
                        <a:rPr lang="es-EC" sz="1400" b="1" i="0" u="none" strike="noStrike" dirty="0">
                          <a:solidFill>
                            <a:srgbClr val="000000"/>
                          </a:solidFill>
                          <a:effectLst/>
                          <a:latin typeface="Otterco" panose="00000500000000000000" pitchFamily="50" charset="0"/>
                        </a:rPr>
                        <a:t>Incidentes de amenazas antrópicas reportados al SIS Ecu 911 DMQ</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s-EC" sz="1400" b="1" i="0" u="none" strike="noStrike">
                          <a:solidFill>
                            <a:srgbClr val="000000"/>
                          </a:solidFill>
                          <a:effectLst/>
                          <a:latin typeface="Otterco" panose="00000500000000000000" pitchFamily="50" charset="0"/>
                        </a:rPr>
                        <a:t>Frecuencia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c gridSpan="2">
                  <a:txBody>
                    <a:bodyPr/>
                    <a:lstStyle/>
                    <a:p>
                      <a:pPr algn="ctr" fontAlgn="b"/>
                      <a:r>
                        <a:rPr lang="es-EC" sz="1400" b="1" i="0" u="none" strike="noStrike">
                          <a:solidFill>
                            <a:srgbClr val="000000"/>
                          </a:solidFill>
                          <a:effectLst/>
                          <a:latin typeface="Otterco" panose="00000500000000000000" pitchFamily="50" charset="0"/>
                        </a:rPr>
                        <a:t>Variación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r>
              <a:tr h="209550">
                <a:tc vMerge="1">
                  <a:txBody>
                    <a:bodyPr/>
                    <a:lstStyle/>
                    <a:p>
                      <a:endParaRPr lang="es-EC"/>
                    </a:p>
                  </a:txBody>
                  <a:tcPr/>
                </a:tc>
                <a:tc>
                  <a:txBody>
                    <a:bodyPr/>
                    <a:lstStyle/>
                    <a:p>
                      <a:pPr algn="ctr" fontAlgn="b"/>
                      <a:r>
                        <a:rPr lang="es-EC" sz="1400" b="1" i="0" u="none" strike="noStrike">
                          <a:solidFill>
                            <a:srgbClr val="000000"/>
                          </a:solidFill>
                          <a:effectLst/>
                          <a:latin typeface="Otterco" panose="00000500000000000000" pitchFamily="50" charset="0"/>
                        </a:rPr>
                        <a:t>jul-dic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1" i="0" u="none" strike="noStrike">
                          <a:solidFill>
                            <a:srgbClr val="000000"/>
                          </a:solidFill>
                          <a:effectLst/>
                          <a:latin typeface="Otterco" panose="00000500000000000000" pitchFamily="50" charset="0"/>
                        </a:rPr>
                        <a:t>jul-dic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1" i="0" u="none" strike="noStrike">
                          <a:solidFill>
                            <a:srgbClr val="000000"/>
                          </a:solidFill>
                          <a:effectLst/>
                          <a:latin typeface="Otterco" panose="00000500000000000000" pitchFamily="50" charset="0"/>
                        </a:rPr>
                        <a:t>Absoluta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1" i="0" u="none" strike="noStrike">
                          <a:solidFill>
                            <a:srgbClr val="000000"/>
                          </a:solidFill>
                          <a:effectLst/>
                          <a:latin typeface="Otterco" panose="00000500000000000000" pitchFamily="50" charset="0"/>
                        </a:rPr>
                        <a:t>Relativa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200025">
                <a:tc>
                  <a:txBody>
                    <a:bodyPr/>
                    <a:lstStyle/>
                    <a:p>
                      <a:pPr algn="l" fontAlgn="b"/>
                      <a:r>
                        <a:rPr lang="es-EC" sz="1400" b="0" i="0" u="none" strike="noStrike" dirty="0">
                          <a:solidFill>
                            <a:srgbClr val="000000"/>
                          </a:solidFill>
                          <a:effectLst/>
                          <a:latin typeface="Otterco" panose="00000500000000000000" pitchFamily="50" charset="0"/>
                        </a:rPr>
                        <a:t>Conato e incendios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6030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3358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-2672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-44,31%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EC" sz="1400" b="0" i="0" u="none" strike="noStrike">
                          <a:solidFill>
                            <a:srgbClr val="000000"/>
                          </a:solidFill>
                          <a:effectLst/>
                          <a:latin typeface="Otterco" panose="00000500000000000000" pitchFamily="50" charset="0"/>
                        </a:rPr>
                        <a:t>Desapariciones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1053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1859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806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76,54%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EC" sz="1400" b="0" i="0" u="none" strike="noStrike">
                          <a:solidFill>
                            <a:srgbClr val="000000"/>
                          </a:solidFill>
                          <a:effectLst/>
                          <a:latin typeface="Otterco" panose="00000500000000000000" pitchFamily="50" charset="0"/>
                        </a:rPr>
                        <a:t>Transporte, elaboración, y manipulación de materiales peligrosos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546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388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-28,94%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EC" sz="1400" b="0" i="0" u="none" strike="noStrike">
                          <a:solidFill>
                            <a:srgbClr val="000000"/>
                          </a:solidFill>
                          <a:effectLst/>
                          <a:latin typeface="Otterco" panose="00000500000000000000" pitchFamily="50" charset="0"/>
                        </a:rPr>
                        <a:t>Rescate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437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426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-2,52%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EC" sz="1400" b="0" i="0" u="none" strike="noStrike">
                          <a:solidFill>
                            <a:srgbClr val="000000"/>
                          </a:solidFill>
                          <a:effectLst/>
                          <a:latin typeface="Otterco" panose="00000500000000000000" pitchFamily="50" charset="0"/>
                        </a:rPr>
                        <a:t>Contaminación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-36,99%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s-EC" sz="1400" b="0" i="0" u="none" strike="noStrike">
                          <a:solidFill>
                            <a:srgbClr val="000000"/>
                          </a:solidFill>
                          <a:effectLst/>
                          <a:latin typeface="Otterco" panose="00000500000000000000" pitchFamily="50" charset="0"/>
                        </a:rPr>
                        <a:t>otros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3324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3296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-0,84%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fontAlgn="b"/>
                      <a:r>
                        <a:rPr lang="es-EC" sz="1400" b="0" i="0" u="none" strike="noStrike">
                          <a:solidFill>
                            <a:srgbClr val="000000"/>
                          </a:solidFill>
                          <a:effectLst/>
                          <a:latin typeface="Otterco" panose="00000500000000000000" pitchFamily="50" charset="0"/>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a:solidFill>
                            <a:srgbClr val="000000"/>
                          </a:solidFill>
                          <a:effectLst/>
                          <a:latin typeface="Otterco" panose="00000500000000000000" pitchFamily="50" charset="0"/>
                        </a:rPr>
                        <a:t>11563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a:solidFill>
                            <a:srgbClr val="000000"/>
                          </a:solidFill>
                          <a:effectLst/>
                          <a:latin typeface="Otterco" panose="00000500000000000000" pitchFamily="50" charset="0"/>
                        </a:rPr>
                        <a:t>9436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a:solidFill>
                            <a:srgbClr val="000000"/>
                          </a:solidFill>
                          <a:effectLst/>
                          <a:latin typeface="Otterco" panose="00000500000000000000" pitchFamily="50" charset="0"/>
                        </a:rPr>
                        <a:t>-2127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dirty="0">
                          <a:solidFill>
                            <a:srgbClr val="000000"/>
                          </a:solidFill>
                          <a:effectLst/>
                          <a:latin typeface="Otterco" panose="00000500000000000000" pitchFamily="50" charset="0"/>
                        </a:rPr>
                        <a:t>-18,39%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bl>
          </a:graphicData>
        </a:graphic>
      </p:graphicFrame>
      <p:graphicFrame>
        <p:nvGraphicFramePr>
          <p:cNvPr id="6" name="Gráfico 5"/>
          <p:cNvGraphicFramePr>
            <a:graphicFrameLocks/>
          </p:cNvGraphicFramePr>
          <p:nvPr>
            <p:extLst>
              <p:ext uri="{D42A27DB-BD31-4B8C-83A1-F6EECF244321}">
                <p14:modId xmlns:p14="http://schemas.microsoft.com/office/powerpoint/2010/main" val="556555709"/>
              </p:ext>
            </p:extLst>
          </p:nvPr>
        </p:nvGraphicFramePr>
        <p:xfrm>
          <a:off x="485373" y="3477369"/>
          <a:ext cx="11195764"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2901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519888"/>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amenazas antrópicas DMQ  </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0" y="6338093"/>
            <a:ext cx="5834130"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7" name="Gráfico 6"/>
          <p:cNvGraphicFramePr>
            <a:graphicFrameLocks/>
          </p:cNvGraphicFramePr>
          <p:nvPr>
            <p:extLst>
              <p:ext uri="{D42A27DB-BD31-4B8C-83A1-F6EECF244321}">
                <p14:modId xmlns:p14="http://schemas.microsoft.com/office/powerpoint/2010/main" val="3848610753"/>
              </p:ext>
            </p:extLst>
          </p:nvPr>
        </p:nvGraphicFramePr>
        <p:xfrm>
          <a:off x="587616" y="1258908"/>
          <a:ext cx="10781763" cy="43820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2719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519888"/>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amenazas antrópicas DMQ  </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1" y="6338093"/>
            <a:ext cx="6207617"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6" name="Gráfico 5"/>
          <p:cNvGraphicFramePr>
            <a:graphicFrameLocks/>
          </p:cNvGraphicFramePr>
          <p:nvPr>
            <p:extLst>
              <p:ext uri="{D42A27DB-BD31-4B8C-83A1-F6EECF244321}">
                <p14:modId xmlns:p14="http://schemas.microsoft.com/office/powerpoint/2010/main" val="1612293546"/>
              </p:ext>
            </p:extLst>
          </p:nvPr>
        </p:nvGraphicFramePr>
        <p:xfrm>
          <a:off x="321972" y="1361940"/>
          <a:ext cx="5550793" cy="47426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a:graphicFrameLocks/>
          </p:cNvGraphicFramePr>
          <p:nvPr>
            <p:extLst>
              <p:ext uri="{D42A27DB-BD31-4B8C-83A1-F6EECF244321}">
                <p14:modId xmlns:p14="http://schemas.microsoft.com/office/powerpoint/2010/main" val="1829546315"/>
              </p:ext>
            </p:extLst>
          </p:nvPr>
        </p:nvGraphicFramePr>
        <p:xfrm>
          <a:off x="6398653" y="1361940"/>
          <a:ext cx="5385515" cy="47426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1301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329135"/>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amenazas antrópicas DMQ - Mapas  </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0" y="6338093"/>
            <a:ext cx="5887114"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sp>
        <p:nvSpPr>
          <p:cNvPr id="7" name="CuadroTexto 6"/>
          <p:cNvSpPr txBox="1"/>
          <p:nvPr/>
        </p:nvSpPr>
        <p:spPr>
          <a:xfrm>
            <a:off x="1719330" y="788041"/>
            <a:ext cx="1745087" cy="307777"/>
          </a:xfrm>
          <a:prstGeom prst="rect">
            <a:avLst/>
          </a:prstGeom>
          <a:noFill/>
        </p:spPr>
        <p:txBody>
          <a:bodyPr wrap="square" rtlCol="0">
            <a:spAutoFit/>
          </a:bodyPr>
          <a:lstStyle/>
          <a:p>
            <a:pPr algn="ctr"/>
            <a:r>
              <a:rPr lang="es-EC" sz="1400" dirty="0">
                <a:latin typeface="Otterco" panose="00000500000000000000" pitchFamily="50" charset="0"/>
              </a:rPr>
              <a:t>j</a:t>
            </a:r>
            <a:r>
              <a:rPr lang="es-EC" sz="1400" dirty="0" smtClean="0">
                <a:latin typeface="Otterco" panose="00000500000000000000" pitchFamily="50" charset="0"/>
              </a:rPr>
              <a:t>ul- dic 2020</a:t>
            </a:r>
            <a:endParaRPr lang="es-EC" sz="1400" dirty="0">
              <a:latin typeface="Otterco" panose="00000500000000000000" pitchFamily="50" charset="0"/>
            </a:endParaRPr>
          </a:p>
        </p:txBody>
      </p:sp>
      <p:sp>
        <p:nvSpPr>
          <p:cNvPr id="9" name="CuadroTexto 8"/>
          <p:cNvSpPr txBox="1"/>
          <p:nvPr/>
        </p:nvSpPr>
        <p:spPr>
          <a:xfrm>
            <a:off x="8342461" y="750720"/>
            <a:ext cx="1745087" cy="307777"/>
          </a:xfrm>
          <a:prstGeom prst="rect">
            <a:avLst/>
          </a:prstGeom>
          <a:noFill/>
        </p:spPr>
        <p:txBody>
          <a:bodyPr wrap="square" rtlCol="0">
            <a:spAutoFit/>
          </a:bodyPr>
          <a:lstStyle/>
          <a:p>
            <a:pPr algn="ctr"/>
            <a:r>
              <a:rPr lang="es-EC" sz="1400" dirty="0">
                <a:latin typeface="Otterco" panose="00000500000000000000" pitchFamily="50" charset="0"/>
              </a:rPr>
              <a:t>j</a:t>
            </a:r>
            <a:r>
              <a:rPr lang="es-EC" sz="1400" dirty="0" smtClean="0">
                <a:latin typeface="Otterco" panose="00000500000000000000" pitchFamily="50" charset="0"/>
              </a:rPr>
              <a:t>ul- dic 2021</a:t>
            </a:r>
            <a:endParaRPr lang="es-EC" sz="1400" dirty="0">
              <a:latin typeface="Otterco" panose="00000500000000000000" pitchFamily="50" charset="0"/>
            </a:endParaRPr>
          </a:p>
        </p:txBody>
      </p:sp>
      <p:pic>
        <p:nvPicPr>
          <p:cNvPr id="10" name="Imagen 9"/>
          <p:cNvPicPr>
            <a:picLocks noChangeAspect="1"/>
          </p:cNvPicPr>
          <p:nvPr/>
        </p:nvPicPr>
        <p:blipFill>
          <a:blip r:embed="rId2"/>
          <a:stretch>
            <a:fillRect/>
          </a:stretch>
        </p:blipFill>
        <p:spPr>
          <a:xfrm>
            <a:off x="249787" y="1092413"/>
            <a:ext cx="5095875" cy="5245680"/>
          </a:xfrm>
          <a:prstGeom prst="rect">
            <a:avLst/>
          </a:prstGeom>
        </p:spPr>
      </p:pic>
      <p:pic>
        <p:nvPicPr>
          <p:cNvPr id="11" name="Imagen 10"/>
          <p:cNvPicPr>
            <a:picLocks noChangeAspect="1"/>
          </p:cNvPicPr>
          <p:nvPr/>
        </p:nvPicPr>
        <p:blipFill>
          <a:blip r:embed="rId3"/>
          <a:stretch>
            <a:fillRect/>
          </a:stretch>
        </p:blipFill>
        <p:spPr>
          <a:xfrm>
            <a:off x="6863253" y="1114866"/>
            <a:ext cx="5114925" cy="5223227"/>
          </a:xfrm>
          <a:prstGeom prst="rect">
            <a:avLst/>
          </a:prstGeom>
        </p:spPr>
      </p:pic>
      <p:pic>
        <p:nvPicPr>
          <p:cNvPr id="12" name="Imagen 11"/>
          <p:cNvPicPr>
            <a:picLocks noChangeAspect="1"/>
          </p:cNvPicPr>
          <p:nvPr/>
        </p:nvPicPr>
        <p:blipFill>
          <a:blip r:embed="rId4"/>
          <a:stretch>
            <a:fillRect/>
          </a:stretch>
        </p:blipFill>
        <p:spPr>
          <a:xfrm>
            <a:off x="5253138" y="4039038"/>
            <a:ext cx="1926156" cy="2113658"/>
          </a:xfrm>
          <a:prstGeom prst="rect">
            <a:avLst/>
          </a:prstGeom>
        </p:spPr>
      </p:pic>
      <p:pic>
        <p:nvPicPr>
          <p:cNvPr id="13" name="Picture 2" descr="Norte - EcuR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7114" y="3246649"/>
            <a:ext cx="434687" cy="61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911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519888"/>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amenazas naturales DMQ   </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0" y="6338093"/>
            <a:ext cx="6040192"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487845456"/>
              </p:ext>
            </p:extLst>
          </p:nvPr>
        </p:nvGraphicFramePr>
        <p:xfrm>
          <a:off x="863896" y="1161905"/>
          <a:ext cx="10472444" cy="1560195"/>
        </p:xfrm>
        <a:graphic>
          <a:graphicData uri="http://schemas.openxmlformats.org/drawingml/2006/table">
            <a:tbl>
              <a:tblPr/>
              <a:tblGrid>
                <a:gridCol w="4357148"/>
                <a:gridCol w="1528824"/>
                <a:gridCol w="1528824"/>
                <a:gridCol w="1528824"/>
                <a:gridCol w="1528824"/>
              </a:tblGrid>
              <a:tr h="200025">
                <a:tc rowSpan="2">
                  <a:txBody>
                    <a:bodyPr/>
                    <a:lstStyle/>
                    <a:p>
                      <a:pPr algn="ctr" fontAlgn="b"/>
                      <a:r>
                        <a:rPr lang="es-EC" sz="1400" b="1" i="0" u="none" strike="noStrike" dirty="0">
                          <a:solidFill>
                            <a:srgbClr val="000000"/>
                          </a:solidFill>
                          <a:effectLst/>
                          <a:latin typeface="Otterco" panose="00000500000000000000" pitchFamily="50" charset="0"/>
                        </a:rPr>
                        <a:t>Incidentes de amenazas naturales reportados al SIS Ecu 911 DMQ</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s-EC" sz="1400" b="1" i="0" u="none" strike="noStrike">
                          <a:solidFill>
                            <a:srgbClr val="000000"/>
                          </a:solidFill>
                          <a:effectLst/>
                          <a:latin typeface="Otterco" panose="00000500000000000000" pitchFamily="50" charset="0"/>
                        </a:rPr>
                        <a:t>Frecuencia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c gridSpan="2">
                  <a:txBody>
                    <a:bodyPr/>
                    <a:lstStyle/>
                    <a:p>
                      <a:pPr algn="ctr" fontAlgn="b"/>
                      <a:r>
                        <a:rPr lang="es-EC" sz="1400" b="1" i="0" u="none" strike="noStrike">
                          <a:solidFill>
                            <a:srgbClr val="000000"/>
                          </a:solidFill>
                          <a:effectLst/>
                          <a:latin typeface="Otterco" panose="00000500000000000000" pitchFamily="50" charset="0"/>
                        </a:rPr>
                        <a:t>Variación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r>
              <a:tr h="209550">
                <a:tc vMerge="1">
                  <a:txBody>
                    <a:bodyPr/>
                    <a:lstStyle/>
                    <a:p>
                      <a:endParaRPr lang="es-EC"/>
                    </a:p>
                  </a:txBody>
                  <a:tcPr/>
                </a:tc>
                <a:tc>
                  <a:txBody>
                    <a:bodyPr/>
                    <a:lstStyle/>
                    <a:p>
                      <a:pPr algn="ctr" fontAlgn="b"/>
                      <a:r>
                        <a:rPr lang="es-EC" sz="1400" b="1" i="0" u="none" strike="noStrike">
                          <a:solidFill>
                            <a:srgbClr val="000000"/>
                          </a:solidFill>
                          <a:effectLst/>
                          <a:latin typeface="Otterco" panose="00000500000000000000" pitchFamily="50" charset="0"/>
                        </a:rPr>
                        <a:t>jul-dic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1" i="0" u="none" strike="noStrike">
                          <a:solidFill>
                            <a:srgbClr val="000000"/>
                          </a:solidFill>
                          <a:effectLst/>
                          <a:latin typeface="Otterco" panose="00000500000000000000" pitchFamily="50" charset="0"/>
                        </a:rPr>
                        <a:t>jul-dic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1" i="0" u="none" strike="noStrike">
                          <a:solidFill>
                            <a:srgbClr val="000000"/>
                          </a:solidFill>
                          <a:effectLst/>
                          <a:latin typeface="Otterco" panose="00000500000000000000" pitchFamily="50" charset="0"/>
                        </a:rPr>
                        <a:t>Absoluta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1" i="0" u="none" strike="noStrike">
                          <a:solidFill>
                            <a:srgbClr val="000000"/>
                          </a:solidFill>
                          <a:effectLst/>
                          <a:latin typeface="Otterco" panose="00000500000000000000" pitchFamily="50" charset="0"/>
                        </a:rPr>
                        <a:t>Relativa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200025">
                <a:tc>
                  <a:txBody>
                    <a:bodyPr/>
                    <a:lstStyle/>
                    <a:p>
                      <a:pPr algn="l" fontAlgn="b"/>
                      <a:r>
                        <a:rPr lang="es-EC" sz="1400" b="0" i="0" u="none" strike="noStrike">
                          <a:solidFill>
                            <a:srgbClr val="000000"/>
                          </a:solidFill>
                          <a:effectLst/>
                          <a:latin typeface="Otterco" panose="00000500000000000000" pitchFamily="50" charset="0"/>
                        </a:rPr>
                        <a:t>Inundaciones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11,84%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EC" sz="1400" b="0" i="0" u="none" strike="noStrike">
                          <a:solidFill>
                            <a:srgbClr val="000000"/>
                          </a:solidFill>
                          <a:effectLst/>
                          <a:latin typeface="Otterco" panose="00000500000000000000" pitchFamily="50" charset="0"/>
                        </a:rPr>
                        <a:t>otros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244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448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83,61%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EC" sz="1400" b="0" i="0" u="none" strike="noStrike">
                          <a:solidFill>
                            <a:srgbClr val="000000"/>
                          </a:solidFill>
                          <a:effectLst/>
                          <a:latin typeface="Otterco" panose="00000500000000000000" pitchFamily="50" charset="0"/>
                        </a:rPr>
                        <a:t>De origen geológico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31,03%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s-EC" sz="1400" b="0" i="0" u="none" strike="noStrike">
                          <a:solidFill>
                            <a:srgbClr val="000000"/>
                          </a:solidFill>
                          <a:effectLst/>
                          <a:latin typeface="Otterco" panose="00000500000000000000" pitchFamily="50" charset="0"/>
                        </a:rPr>
                        <a:t>Derrumbe/deslave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159,09%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fontAlgn="b"/>
                      <a:r>
                        <a:rPr lang="es-EC" sz="1400" b="0" i="0" u="none" strike="noStrike">
                          <a:solidFill>
                            <a:srgbClr val="000000"/>
                          </a:solidFill>
                          <a:effectLst/>
                          <a:latin typeface="Otterco" panose="00000500000000000000" pitchFamily="50" charset="0"/>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a:solidFill>
                            <a:srgbClr val="000000"/>
                          </a:solidFill>
                          <a:effectLst/>
                          <a:latin typeface="Otterco" panose="00000500000000000000" pitchFamily="50" charset="0"/>
                        </a:rPr>
                        <a:t>540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a:solidFill>
                            <a:srgbClr val="000000"/>
                          </a:solidFill>
                          <a:effectLst/>
                          <a:latin typeface="Otterco" panose="00000500000000000000" pitchFamily="50" charset="0"/>
                        </a:rPr>
                        <a:t>817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a:solidFill>
                            <a:srgbClr val="000000"/>
                          </a:solidFill>
                          <a:effectLst/>
                          <a:latin typeface="Otterco" panose="00000500000000000000" pitchFamily="50" charset="0"/>
                        </a:rPr>
                        <a:t>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dirty="0">
                          <a:solidFill>
                            <a:srgbClr val="000000"/>
                          </a:solidFill>
                          <a:effectLst/>
                          <a:latin typeface="Otterco" panose="00000500000000000000" pitchFamily="50" charset="0"/>
                        </a:rPr>
                        <a:t>51,30%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bl>
          </a:graphicData>
        </a:graphic>
      </p:graphicFrame>
      <p:graphicFrame>
        <p:nvGraphicFramePr>
          <p:cNvPr id="6" name="Gráfico 5"/>
          <p:cNvGraphicFramePr>
            <a:graphicFrameLocks/>
          </p:cNvGraphicFramePr>
          <p:nvPr>
            <p:extLst>
              <p:ext uri="{D42A27DB-BD31-4B8C-83A1-F6EECF244321}">
                <p14:modId xmlns:p14="http://schemas.microsoft.com/office/powerpoint/2010/main" val="1662413342"/>
              </p:ext>
            </p:extLst>
          </p:nvPr>
        </p:nvGraphicFramePr>
        <p:xfrm>
          <a:off x="769982" y="3052293"/>
          <a:ext cx="10566358" cy="29168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9180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519888"/>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amenazas naturales DMQ   </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1" y="6338093"/>
            <a:ext cx="6156101"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7" name="Gráfico 6"/>
          <p:cNvGraphicFramePr>
            <a:graphicFrameLocks/>
          </p:cNvGraphicFramePr>
          <p:nvPr>
            <p:extLst>
              <p:ext uri="{D42A27DB-BD31-4B8C-83A1-F6EECF244321}">
                <p14:modId xmlns:p14="http://schemas.microsoft.com/office/powerpoint/2010/main" val="733666321"/>
              </p:ext>
            </p:extLst>
          </p:nvPr>
        </p:nvGraphicFramePr>
        <p:xfrm>
          <a:off x="538766" y="1439214"/>
          <a:ext cx="11052220" cy="44850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7048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0" y="2556456"/>
            <a:ext cx="12192001" cy="127500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3200" b="1" dirty="0" smtClean="0"/>
              <a:t>UNIDAD DE PLANIFICACIÓN Y PROYECTOS</a:t>
            </a:r>
            <a:endParaRPr lang="es-EC" sz="3200" b="1" dirty="0"/>
          </a:p>
        </p:txBody>
      </p:sp>
    </p:spTree>
    <p:extLst>
      <p:ext uri="{BB962C8B-B14F-4D97-AF65-F5344CB8AC3E}">
        <p14:creationId xmlns:p14="http://schemas.microsoft.com/office/powerpoint/2010/main" val="2121297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519888"/>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amenazas naturales DMQ   </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1" y="6338093"/>
            <a:ext cx="6218347"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6" name="Gráfico 5"/>
          <p:cNvGraphicFramePr>
            <a:graphicFrameLocks/>
          </p:cNvGraphicFramePr>
          <p:nvPr>
            <p:extLst>
              <p:ext uri="{D42A27DB-BD31-4B8C-83A1-F6EECF244321}">
                <p14:modId xmlns:p14="http://schemas.microsoft.com/office/powerpoint/2010/main" val="2323518541"/>
              </p:ext>
            </p:extLst>
          </p:nvPr>
        </p:nvGraphicFramePr>
        <p:xfrm>
          <a:off x="270456" y="1297547"/>
          <a:ext cx="5653825" cy="46911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a:graphicFrameLocks/>
          </p:cNvGraphicFramePr>
          <p:nvPr>
            <p:extLst>
              <p:ext uri="{D42A27DB-BD31-4B8C-83A1-F6EECF244321}">
                <p14:modId xmlns:p14="http://schemas.microsoft.com/office/powerpoint/2010/main" val="3328791793"/>
              </p:ext>
            </p:extLst>
          </p:nvPr>
        </p:nvGraphicFramePr>
        <p:xfrm>
          <a:off x="6218347" y="1297546"/>
          <a:ext cx="5514305" cy="46911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9880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342014"/>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amenazas naturales DMQ - Mapas  </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1" y="6338093"/>
            <a:ext cx="6046165"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sp>
        <p:nvSpPr>
          <p:cNvPr id="7" name="CuadroTexto 6"/>
          <p:cNvSpPr txBox="1"/>
          <p:nvPr/>
        </p:nvSpPr>
        <p:spPr>
          <a:xfrm>
            <a:off x="1719330" y="788041"/>
            <a:ext cx="1745087" cy="307777"/>
          </a:xfrm>
          <a:prstGeom prst="rect">
            <a:avLst/>
          </a:prstGeom>
          <a:noFill/>
        </p:spPr>
        <p:txBody>
          <a:bodyPr wrap="square" rtlCol="0">
            <a:spAutoFit/>
          </a:bodyPr>
          <a:lstStyle/>
          <a:p>
            <a:pPr algn="ctr"/>
            <a:r>
              <a:rPr lang="es-EC" sz="1400" dirty="0">
                <a:latin typeface="Otterco" panose="00000500000000000000" pitchFamily="50" charset="0"/>
              </a:rPr>
              <a:t>j</a:t>
            </a:r>
            <a:r>
              <a:rPr lang="es-EC" sz="1400" dirty="0" smtClean="0">
                <a:latin typeface="Otterco" panose="00000500000000000000" pitchFamily="50" charset="0"/>
              </a:rPr>
              <a:t>ul- dic 2020</a:t>
            </a:r>
            <a:endParaRPr lang="es-EC" sz="1400" dirty="0">
              <a:latin typeface="Otterco" panose="00000500000000000000" pitchFamily="50" charset="0"/>
            </a:endParaRPr>
          </a:p>
        </p:txBody>
      </p:sp>
      <p:sp>
        <p:nvSpPr>
          <p:cNvPr id="9" name="CuadroTexto 8"/>
          <p:cNvSpPr txBox="1"/>
          <p:nvPr/>
        </p:nvSpPr>
        <p:spPr>
          <a:xfrm>
            <a:off x="8342461" y="750720"/>
            <a:ext cx="1745087" cy="307777"/>
          </a:xfrm>
          <a:prstGeom prst="rect">
            <a:avLst/>
          </a:prstGeom>
          <a:noFill/>
        </p:spPr>
        <p:txBody>
          <a:bodyPr wrap="square" rtlCol="0">
            <a:spAutoFit/>
          </a:bodyPr>
          <a:lstStyle/>
          <a:p>
            <a:pPr algn="ctr"/>
            <a:r>
              <a:rPr lang="es-EC" sz="1400" dirty="0">
                <a:latin typeface="Otterco" panose="00000500000000000000" pitchFamily="50" charset="0"/>
              </a:rPr>
              <a:t>j</a:t>
            </a:r>
            <a:r>
              <a:rPr lang="es-EC" sz="1400" dirty="0" smtClean="0">
                <a:latin typeface="Otterco" panose="00000500000000000000" pitchFamily="50" charset="0"/>
              </a:rPr>
              <a:t>ul- dic 2021</a:t>
            </a:r>
            <a:endParaRPr lang="es-EC" sz="1400" dirty="0">
              <a:latin typeface="Otterco" panose="00000500000000000000" pitchFamily="50" charset="0"/>
            </a:endParaRPr>
          </a:p>
        </p:txBody>
      </p:sp>
      <p:pic>
        <p:nvPicPr>
          <p:cNvPr id="10" name="Imagen 9"/>
          <p:cNvPicPr>
            <a:picLocks noChangeAspect="1"/>
          </p:cNvPicPr>
          <p:nvPr/>
        </p:nvPicPr>
        <p:blipFill rotWithShape="1">
          <a:blip r:embed="rId2"/>
          <a:srcRect t="1132"/>
          <a:stretch/>
        </p:blipFill>
        <p:spPr>
          <a:xfrm>
            <a:off x="206061" y="1095818"/>
            <a:ext cx="5094748" cy="5178741"/>
          </a:xfrm>
          <a:prstGeom prst="rect">
            <a:avLst/>
          </a:prstGeom>
        </p:spPr>
      </p:pic>
      <p:pic>
        <p:nvPicPr>
          <p:cNvPr id="11" name="Imagen 10"/>
          <p:cNvPicPr>
            <a:picLocks noChangeAspect="1"/>
          </p:cNvPicPr>
          <p:nvPr/>
        </p:nvPicPr>
        <p:blipFill>
          <a:blip r:embed="rId3"/>
          <a:stretch>
            <a:fillRect/>
          </a:stretch>
        </p:blipFill>
        <p:spPr>
          <a:xfrm>
            <a:off x="6791742" y="1095818"/>
            <a:ext cx="5057775" cy="5178741"/>
          </a:xfrm>
          <a:prstGeom prst="rect">
            <a:avLst/>
          </a:prstGeom>
        </p:spPr>
      </p:pic>
      <p:pic>
        <p:nvPicPr>
          <p:cNvPr id="12" name="Imagen 11"/>
          <p:cNvPicPr>
            <a:picLocks noChangeAspect="1"/>
          </p:cNvPicPr>
          <p:nvPr/>
        </p:nvPicPr>
        <p:blipFill>
          <a:blip r:embed="rId4"/>
          <a:stretch>
            <a:fillRect/>
          </a:stretch>
        </p:blipFill>
        <p:spPr>
          <a:xfrm>
            <a:off x="5318264" y="4232313"/>
            <a:ext cx="1745790" cy="2042246"/>
          </a:xfrm>
          <a:prstGeom prst="rect">
            <a:avLst/>
          </a:prstGeom>
        </p:spPr>
      </p:pic>
      <p:pic>
        <p:nvPicPr>
          <p:cNvPr id="13" name="Picture 2" descr="Norte - EcuR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6165" y="3310467"/>
            <a:ext cx="434687" cy="61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577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519888"/>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violencia sexual DMQ </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0" y="6338093"/>
            <a:ext cx="5834130"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2" name="Tabla 1"/>
          <p:cNvGraphicFramePr>
            <a:graphicFrameLocks noGrp="1"/>
          </p:cNvGraphicFramePr>
          <p:nvPr>
            <p:extLst>
              <p:ext uri="{D42A27DB-BD31-4B8C-83A1-F6EECF244321}">
                <p14:modId xmlns:p14="http://schemas.microsoft.com/office/powerpoint/2010/main" val="906453566"/>
              </p:ext>
            </p:extLst>
          </p:nvPr>
        </p:nvGraphicFramePr>
        <p:xfrm>
          <a:off x="562645" y="1333818"/>
          <a:ext cx="10654853" cy="1764030"/>
        </p:xfrm>
        <a:graphic>
          <a:graphicData uri="http://schemas.openxmlformats.org/drawingml/2006/table">
            <a:tbl>
              <a:tblPr/>
              <a:tblGrid>
                <a:gridCol w="4433041"/>
                <a:gridCol w="1555453"/>
                <a:gridCol w="1555453"/>
                <a:gridCol w="1555453"/>
                <a:gridCol w="1555453"/>
              </a:tblGrid>
              <a:tr h="200025">
                <a:tc rowSpan="2">
                  <a:txBody>
                    <a:bodyPr/>
                    <a:lstStyle/>
                    <a:p>
                      <a:pPr algn="ctr" fontAlgn="b"/>
                      <a:r>
                        <a:rPr lang="es-EC" sz="1400" b="1" i="0" u="none" strike="noStrike">
                          <a:solidFill>
                            <a:srgbClr val="000000"/>
                          </a:solidFill>
                          <a:effectLst/>
                          <a:latin typeface="Otterco" panose="00000500000000000000" pitchFamily="50" charset="0"/>
                        </a:rPr>
                        <a:t>Incidentes de violencia sexual reportados al SIS Ecu 911 DMQ</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s-EC" sz="1400" b="1" i="0" u="none" strike="noStrike">
                          <a:solidFill>
                            <a:srgbClr val="000000"/>
                          </a:solidFill>
                          <a:effectLst/>
                          <a:latin typeface="Otterco" panose="00000500000000000000" pitchFamily="50" charset="0"/>
                        </a:rPr>
                        <a:t>Frecuencia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c gridSpan="2">
                  <a:txBody>
                    <a:bodyPr/>
                    <a:lstStyle/>
                    <a:p>
                      <a:pPr algn="ctr" fontAlgn="b"/>
                      <a:r>
                        <a:rPr lang="es-EC" sz="1400" b="1" i="0" u="none" strike="noStrike">
                          <a:solidFill>
                            <a:srgbClr val="000000"/>
                          </a:solidFill>
                          <a:effectLst/>
                          <a:latin typeface="Otterco" panose="00000500000000000000" pitchFamily="50" charset="0"/>
                        </a:rPr>
                        <a:t>Variación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r>
              <a:tr h="209550">
                <a:tc vMerge="1">
                  <a:txBody>
                    <a:bodyPr/>
                    <a:lstStyle/>
                    <a:p>
                      <a:endParaRPr lang="es-EC"/>
                    </a:p>
                  </a:txBody>
                  <a:tcPr/>
                </a:tc>
                <a:tc>
                  <a:txBody>
                    <a:bodyPr/>
                    <a:lstStyle/>
                    <a:p>
                      <a:pPr algn="ctr" fontAlgn="b"/>
                      <a:r>
                        <a:rPr lang="es-EC" sz="1400" b="1" i="0" u="none" strike="noStrike">
                          <a:solidFill>
                            <a:srgbClr val="000000"/>
                          </a:solidFill>
                          <a:effectLst/>
                          <a:latin typeface="Otterco" panose="00000500000000000000" pitchFamily="50" charset="0"/>
                        </a:rPr>
                        <a:t>jul-dic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1" i="0" u="none" strike="noStrike">
                          <a:solidFill>
                            <a:srgbClr val="000000"/>
                          </a:solidFill>
                          <a:effectLst/>
                          <a:latin typeface="Otterco" panose="00000500000000000000" pitchFamily="50" charset="0"/>
                        </a:rPr>
                        <a:t>jul-dic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1" i="0" u="none" strike="noStrike">
                          <a:solidFill>
                            <a:srgbClr val="000000"/>
                          </a:solidFill>
                          <a:effectLst/>
                          <a:latin typeface="Otterco" panose="00000500000000000000" pitchFamily="50" charset="0"/>
                        </a:rPr>
                        <a:t>Absoluta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1" i="0" u="none" strike="noStrike">
                          <a:solidFill>
                            <a:srgbClr val="000000"/>
                          </a:solidFill>
                          <a:effectLst/>
                          <a:latin typeface="Otterco" panose="00000500000000000000" pitchFamily="50" charset="0"/>
                        </a:rPr>
                        <a:t>Relativa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200025">
                <a:tc>
                  <a:txBody>
                    <a:bodyPr/>
                    <a:lstStyle/>
                    <a:p>
                      <a:pPr algn="l" fontAlgn="b"/>
                      <a:r>
                        <a:rPr lang="es-EC" sz="1400" b="0" i="0" u="none" strike="noStrike">
                          <a:solidFill>
                            <a:srgbClr val="000000"/>
                          </a:solidFill>
                          <a:effectLst/>
                          <a:latin typeface="Otterco" panose="00000500000000000000" pitchFamily="50" charset="0"/>
                        </a:rPr>
                        <a:t>Delitos sexuales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12,69%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EC" sz="1400" b="0" i="0" u="none" strike="noStrike">
                          <a:solidFill>
                            <a:srgbClr val="000000"/>
                          </a:solidFill>
                          <a:effectLst/>
                          <a:latin typeface="Otterco" panose="00000500000000000000" pitchFamily="50" charset="0"/>
                        </a:rPr>
                        <a:t>Abuso y acoso sexual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-38,46%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s-EC" sz="1400" b="0" i="0" u="none" strike="noStrike">
                          <a:solidFill>
                            <a:srgbClr val="000000"/>
                          </a:solidFill>
                          <a:effectLst/>
                          <a:latin typeface="Otterco" panose="00000500000000000000" pitchFamily="50" charset="0"/>
                        </a:rPr>
                        <a:t>Elaboración y comercialización de pornografía con la utilización de niñas, niños y adolescentes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Otterco" panose="00000500000000000000" pitchFamily="50" charset="0"/>
                        </a:rPr>
                        <a:t>25,00%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fontAlgn="b"/>
                      <a:r>
                        <a:rPr lang="es-EC" sz="1400" b="0" i="0" u="none" strike="noStrike">
                          <a:solidFill>
                            <a:srgbClr val="000000"/>
                          </a:solidFill>
                          <a:effectLst/>
                          <a:latin typeface="Otterco" panose="00000500000000000000" pitchFamily="50" charset="0"/>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a:solidFill>
                            <a:srgbClr val="000000"/>
                          </a:solidFill>
                          <a:effectLst/>
                          <a:latin typeface="Otterco" panose="00000500000000000000" pitchFamily="50" charset="0"/>
                        </a:rPr>
                        <a:t>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a:solidFill>
                            <a:srgbClr val="000000"/>
                          </a:solidFill>
                          <a:effectLst/>
                          <a:latin typeface="Otterco" panose="00000500000000000000" pitchFamily="50" charset="0"/>
                        </a:rPr>
                        <a:t>209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a:solidFill>
                            <a:srgbClr val="000000"/>
                          </a:solidFill>
                          <a:effectLst/>
                          <a:latin typeface="Otterco" panose="00000500000000000000" pitchFamily="50"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400" b="0" i="0" u="none" strike="noStrike" dirty="0">
                          <a:solidFill>
                            <a:srgbClr val="000000"/>
                          </a:solidFill>
                          <a:effectLst/>
                          <a:latin typeface="Otterco" panose="00000500000000000000" pitchFamily="50" charset="0"/>
                        </a:rPr>
                        <a:t>-5,00%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bl>
          </a:graphicData>
        </a:graphic>
      </p:graphicFrame>
      <p:graphicFrame>
        <p:nvGraphicFramePr>
          <p:cNvPr id="6" name="Gráfico 5"/>
          <p:cNvGraphicFramePr>
            <a:graphicFrameLocks/>
          </p:cNvGraphicFramePr>
          <p:nvPr>
            <p:extLst>
              <p:ext uri="{D42A27DB-BD31-4B8C-83A1-F6EECF244321}">
                <p14:modId xmlns:p14="http://schemas.microsoft.com/office/powerpoint/2010/main" val="1351603135"/>
              </p:ext>
            </p:extLst>
          </p:nvPr>
        </p:nvGraphicFramePr>
        <p:xfrm>
          <a:off x="562644" y="3236753"/>
          <a:ext cx="10654853" cy="29837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10017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519888"/>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violencia sexual DMQ </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0" y="6338093"/>
            <a:ext cx="5898524"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7" name="Gráfico 6"/>
          <p:cNvGraphicFramePr>
            <a:graphicFrameLocks/>
          </p:cNvGraphicFramePr>
          <p:nvPr>
            <p:extLst>
              <p:ext uri="{D42A27DB-BD31-4B8C-83A1-F6EECF244321}">
                <p14:modId xmlns:p14="http://schemas.microsoft.com/office/powerpoint/2010/main" val="904532556"/>
              </p:ext>
            </p:extLst>
          </p:nvPr>
        </p:nvGraphicFramePr>
        <p:xfrm>
          <a:off x="525887" y="1387698"/>
          <a:ext cx="11026462" cy="4549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1600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519888"/>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violencia sexual DMQ </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1" y="6338093"/>
            <a:ext cx="5937161"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6" name="Gráfico 5"/>
          <p:cNvGraphicFramePr>
            <a:graphicFrameLocks/>
          </p:cNvGraphicFramePr>
          <p:nvPr>
            <p:extLst>
              <p:ext uri="{D42A27DB-BD31-4B8C-83A1-F6EECF244321}">
                <p14:modId xmlns:p14="http://schemas.microsoft.com/office/powerpoint/2010/main" val="828825726"/>
              </p:ext>
            </p:extLst>
          </p:nvPr>
        </p:nvGraphicFramePr>
        <p:xfrm>
          <a:off x="345582" y="1233151"/>
          <a:ext cx="5591579" cy="48456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a:graphicFrameLocks/>
          </p:cNvGraphicFramePr>
          <p:nvPr>
            <p:extLst>
              <p:ext uri="{D42A27DB-BD31-4B8C-83A1-F6EECF244321}">
                <p14:modId xmlns:p14="http://schemas.microsoft.com/office/powerpoint/2010/main" val="2705838472"/>
              </p:ext>
            </p:extLst>
          </p:nvPr>
        </p:nvGraphicFramePr>
        <p:xfrm>
          <a:off x="6295623" y="1233150"/>
          <a:ext cx="5424152" cy="48456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4793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342014"/>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Incidentes de violencia sexual DMQ - Mapas</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1" y="6338093"/>
            <a:ext cx="5731099"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sp>
        <p:nvSpPr>
          <p:cNvPr id="7" name="CuadroTexto 6"/>
          <p:cNvSpPr txBox="1"/>
          <p:nvPr/>
        </p:nvSpPr>
        <p:spPr>
          <a:xfrm>
            <a:off x="1719330" y="788041"/>
            <a:ext cx="1745087" cy="307777"/>
          </a:xfrm>
          <a:prstGeom prst="rect">
            <a:avLst/>
          </a:prstGeom>
          <a:noFill/>
        </p:spPr>
        <p:txBody>
          <a:bodyPr wrap="square" rtlCol="0">
            <a:spAutoFit/>
          </a:bodyPr>
          <a:lstStyle/>
          <a:p>
            <a:pPr algn="ctr"/>
            <a:r>
              <a:rPr lang="es-EC" sz="1400" dirty="0">
                <a:latin typeface="Otterco" panose="00000500000000000000" pitchFamily="50" charset="0"/>
              </a:rPr>
              <a:t>j</a:t>
            </a:r>
            <a:r>
              <a:rPr lang="es-EC" sz="1400" dirty="0" smtClean="0">
                <a:latin typeface="Otterco" panose="00000500000000000000" pitchFamily="50" charset="0"/>
              </a:rPr>
              <a:t>ul- dic 2020</a:t>
            </a:r>
            <a:endParaRPr lang="es-EC" sz="1400" dirty="0">
              <a:latin typeface="Otterco" panose="00000500000000000000" pitchFamily="50" charset="0"/>
            </a:endParaRPr>
          </a:p>
        </p:txBody>
      </p:sp>
      <p:sp>
        <p:nvSpPr>
          <p:cNvPr id="9" name="CuadroTexto 8"/>
          <p:cNvSpPr txBox="1"/>
          <p:nvPr/>
        </p:nvSpPr>
        <p:spPr>
          <a:xfrm>
            <a:off x="8342461" y="750720"/>
            <a:ext cx="1745087" cy="307777"/>
          </a:xfrm>
          <a:prstGeom prst="rect">
            <a:avLst/>
          </a:prstGeom>
          <a:noFill/>
        </p:spPr>
        <p:txBody>
          <a:bodyPr wrap="square" rtlCol="0">
            <a:spAutoFit/>
          </a:bodyPr>
          <a:lstStyle/>
          <a:p>
            <a:pPr algn="ctr"/>
            <a:r>
              <a:rPr lang="es-EC" sz="1400" dirty="0">
                <a:latin typeface="Otterco" panose="00000500000000000000" pitchFamily="50" charset="0"/>
              </a:rPr>
              <a:t>j</a:t>
            </a:r>
            <a:r>
              <a:rPr lang="es-EC" sz="1400" dirty="0" smtClean="0">
                <a:latin typeface="Otterco" panose="00000500000000000000" pitchFamily="50" charset="0"/>
              </a:rPr>
              <a:t>ul- dic 2021</a:t>
            </a:r>
            <a:endParaRPr lang="es-EC" sz="1400" dirty="0">
              <a:latin typeface="Otterco" panose="00000500000000000000" pitchFamily="50" charset="0"/>
            </a:endParaRPr>
          </a:p>
        </p:txBody>
      </p:sp>
      <p:pic>
        <p:nvPicPr>
          <p:cNvPr id="10" name="Imagen 9"/>
          <p:cNvPicPr>
            <a:picLocks noChangeAspect="1"/>
          </p:cNvPicPr>
          <p:nvPr/>
        </p:nvPicPr>
        <p:blipFill>
          <a:blip r:embed="rId2"/>
          <a:stretch>
            <a:fillRect/>
          </a:stretch>
        </p:blipFill>
        <p:spPr>
          <a:xfrm>
            <a:off x="6483858" y="1054931"/>
            <a:ext cx="4895850" cy="5303974"/>
          </a:xfrm>
          <a:prstGeom prst="rect">
            <a:avLst/>
          </a:prstGeom>
        </p:spPr>
      </p:pic>
      <p:pic>
        <p:nvPicPr>
          <p:cNvPr id="11" name="Imagen 10"/>
          <p:cNvPicPr>
            <a:picLocks noChangeAspect="1"/>
          </p:cNvPicPr>
          <p:nvPr/>
        </p:nvPicPr>
        <p:blipFill>
          <a:blip r:embed="rId3"/>
          <a:stretch>
            <a:fillRect/>
          </a:stretch>
        </p:blipFill>
        <p:spPr>
          <a:xfrm>
            <a:off x="179026" y="1054929"/>
            <a:ext cx="4981575" cy="5283163"/>
          </a:xfrm>
          <a:prstGeom prst="rect">
            <a:avLst/>
          </a:prstGeom>
        </p:spPr>
      </p:pic>
      <p:pic>
        <p:nvPicPr>
          <p:cNvPr id="12" name="Imagen 11"/>
          <p:cNvPicPr>
            <a:picLocks noChangeAspect="1"/>
          </p:cNvPicPr>
          <p:nvPr/>
        </p:nvPicPr>
        <p:blipFill>
          <a:blip r:embed="rId4"/>
          <a:stretch>
            <a:fillRect/>
          </a:stretch>
        </p:blipFill>
        <p:spPr>
          <a:xfrm>
            <a:off x="5030969" y="4310638"/>
            <a:ext cx="1720562" cy="2048267"/>
          </a:xfrm>
          <a:prstGeom prst="rect">
            <a:avLst/>
          </a:prstGeom>
        </p:spPr>
      </p:pic>
      <p:pic>
        <p:nvPicPr>
          <p:cNvPr id="13" name="Picture 2" descr="Norte - EcuR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4886" y="3077482"/>
            <a:ext cx="434687" cy="61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142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289055"/>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Indicadores de estudio de victimización y percepción de inseguridad 2020</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2" y="6338093"/>
            <a:ext cx="7109139" cy="415498"/>
          </a:xfrm>
          <a:prstGeom prst="rect">
            <a:avLst/>
          </a:prstGeom>
          <a:noFill/>
        </p:spPr>
        <p:txBody>
          <a:bodyPr wrap="square" rtlCol="0">
            <a:spAutoFit/>
          </a:bodyPr>
          <a:lstStyle/>
          <a:p>
            <a:r>
              <a:rPr lang="es-EC" sz="1050" dirty="0" smtClean="0">
                <a:latin typeface="Otterco" panose="00000500000000000000" pitchFamily="50" charset="0"/>
              </a:rPr>
              <a:t>Fuente: SIS Ecu911 –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240907388"/>
              </p:ext>
            </p:extLst>
          </p:nvPr>
        </p:nvGraphicFramePr>
        <p:xfrm>
          <a:off x="413135" y="1207440"/>
          <a:ext cx="8949807" cy="5342277"/>
        </p:xfrm>
        <a:graphic>
          <a:graphicData uri="http://schemas.openxmlformats.org/drawingml/2006/table">
            <a:tbl>
              <a:tblPr firstRow="1" firstCol="1" bandRow="1"/>
              <a:tblGrid>
                <a:gridCol w="1789152"/>
                <a:gridCol w="746975"/>
                <a:gridCol w="764282"/>
                <a:gridCol w="839068"/>
                <a:gridCol w="767995"/>
                <a:gridCol w="771942"/>
                <a:gridCol w="776879"/>
                <a:gridCol w="2493514"/>
              </a:tblGrid>
              <a:tr h="589771">
                <a:tc>
                  <a:txBody>
                    <a:bodyPr/>
                    <a:lstStyle/>
                    <a:p>
                      <a:pPr algn="ctr">
                        <a:lnSpc>
                          <a:spcPct val="115000"/>
                        </a:lnSpc>
                        <a:spcAft>
                          <a:spcPts val="0"/>
                        </a:spcAft>
                      </a:pPr>
                      <a:r>
                        <a:rPr lang="es-EC" sz="1050" b="1" dirty="0">
                          <a:effectLst/>
                          <a:latin typeface="Otterco" panose="00000500000000000000" pitchFamily="50" charset="0"/>
                          <a:ea typeface="Times New Roman" panose="02020603050405020304" pitchFamily="18" charset="0"/>
                          <a:cs typeface="Times New Roman" panose="02020603050405020304" pitchFamily="18" charset="0"/>
                        </a:rPr>
                        <a:t>Indicadores</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DD6EE"/>
                    </a:solidFill>
                  </a:tcPr>
                </a:tc>
                <a:tc>
                  <a:txBody>
                    <a:bodyPr/>
                    <a:lstStyle/>
                    <a:p>
                      <a:pPr algn="ctr">
                        <a:lnSpc>
                          <a:spcPct val="115000"/>
                        </a:lnSpc>
                        <a:spcAft>
                          <a:spcPts val="0"/>
                        </a:spcAft>
                      </a:pPr>
                      <a:r>
                        <a:rPr lang="es-EC" sz="1050" b="1">
                          <a:effectLst/>
                          <a:latin typeface="Otterco" panose="00000500000000000000" pitchFamily="50" charset="0"/>
                          <a:ea typeface="Times New Roman" panose="02020603050405020304" pitchFamily="18" charset="0"/>
                          <a:cs typeface="Times New Roman" panose="02020603050405020304" pitchFamily="18" charset="0"/>
                        </a:rPr>
                        <a:t>Año 2015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DD6EE"/>
                    </a:solidFill>
                  </a:tcPr>
                </a:tc>
                <a:tc>
                  <a:txBody>
                    <a:bodyPr/>
                    <a:lstStyle/>
                    <a:p>
                      <a:pPr algn="ctr">
                        <a:lnSpc>
                          <a:spcPct val="115000"/>
                        </a:lnSpc>
                        <a:spcAft>
                          <a:spcPts val="0"/>
                        </a:spcAft>
                      </a:pPr>
                      <a:r>
                        <a:rPr lang="es-EC" sz="1050" b="1">
                          <a:effectLst/>
                          <a:latin typeface="Otterco" panose="00000500000000000000" pitchFamily="50" charset="0"/>
                          <a:ea typeface="Times New Roman" panose="02020603050405020304" pitchFamily="18" charset="0"/>
                          <a:cs typeface="Times New Roman" panose="02020603050405020304" pitchFamily="18" charset="0"/>
                        </a:rPr>
                        <a:t>Año 2016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DD6EE"/>
                    </a:solidFill>
                  </a:tcPr>
                </a:tc>
                <a:tc>
                  <a:txBody>
                    <a:bodyPr/>
                    <a:lstStyle/>
                    <a:p>
                      <a:pPr algn="ctr">
                        <a:lnSpc>
                          <a:spcPct val="115000"/>
                        </a:lnSpc>
                        <a:spcAft>
                          <a:spcPts val="0"/>
                        </a:spcAft>
                      </a:pPr>
                      <a:r>
                        <a:rPr lang="es-EC" sz="1050" b="1">
                          <a:effectLst/>
                          <a:latin typeface="Otterco" panose="00000500000000000000" pitchFamily="50" charset="0"/>
                          <a:ea typeface="Times New Roman" panose="02020603050405020304" pitchFamily="18" charset="0"/>
                          <a:cs typeface="Times New Roman" panose="02020603050405020304" pitchFamily="18" charset="0"/>
                        </a:rPr>
                        <a:t>Año 2017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DD6EE"/>
                    </a:solidFill>
                  </a:tcPr>
                </a:tc>
                <a:tc>
                  <a:txBody>
                    <a:bodyPr/>
                    <a:lstStyle/>
                    <a:p>
                      <a:pPr algn="ctr">
                        <a:lnSpc>
                          <a:spcPct val="115000"/>
                        </a:lnSpc>
                        <a:spcAft>
                          <a:spcPts val="0"/>
                        </a:spcAft>
                      </a:pPr>
                      <a:r>
                        <a:rPr lang="es-EC" sz="1050" b="1">
                          <a:effectLst/>
                          <a:latin typeface="Otterco" panose="00000500000000000000" pitchFamily="50" charset="0"/>
                          <a:ea typeface="Times New Roman" panose="02020603050405020304" pitchFamily="18" charset="0"/>
                          <a:cs typeface="Times New Roman" panose="02020603050405020304" pitchFamily="18" charset="0"/>
                        </a:rPr>
                        <a:t>Año 2018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DD6EE"/>
                    </a:solidFill>
                  </a:tcPr>
                </a:tc>
                <a:tc>
                  <a:txBody>
                    <a:bodyPr/>
                    <a:lstStyle/>
                    <a:p>
                      <a:pPr algn="ctr">
                        <a:lnSpc>
                          <a:spcPct val="115000"/>
                        </a:lnSpc>
                        <a:spcAft>
                          <a:spcPts val="0"/>
                        </a:spcAft>
                      </a:pPr>
                      <a:r>
                        <a:rPr lang="es-EC" sz="1050" b="1">
                          <a:effectLst/>
                          <a:latin typeface="Otterco" panose="00000500000000000000" pitchFamily="50" charset="0"/>
                          <a:ea typeface="Times New Roman" panose="02020603050405020304" pitchFamily="18" charset="0"/>
                          <a:cs typeface="Times New Roman" panose="02020603050405020304" pitchFamily="18" charset="0"/>
                        </a:rPr>
                        <a:t>Año 2019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DD6EE"/>
                    </a:solidFill>
                  </a:tcPr>
                </a:tc>
                <a:tc>
                  <a:txBody>
                    <a:bodyPr/>
                    <a:lstStyle/>
                    <a:p>
                      <a:pPr algn="ctr">
                        <a:lnSpc>
                          <a:spcPct val="115000"/>
                        </a:lnSpc>
                        <a:spcAft>
                          <a:spcPts val="0"/>
                        </a:spcAft>
                      </a:pPr>
                      <a:r>
                        <a:rPr lang="es-EC" sz="1050" b="1">
                          <a:effectLst/>
                          <a:latin typeface="Otterco" panose="00000500000000000000" pitchFamily="50" charset="0"/>
                          <a:ea typeface="Times New Roman" panose="02020603050405020304" pitchFamily="18" charset="0"/>
                          <a:cs typeface="Times New Roman" panose="02020603050405020304" pitchFamily="18" charset="0"/>
                        </a:rPr>
                        <a:t>Año 2020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DD6EE"/>
                    </a:solidFill>
                  </a:tcPr>
                </a:tc>
                <a:tc>
                  <a:txBody>
                    <a:bodyPr/>
                    <a:lstStyle/>
                    <a:p>
                      <a:pPr algn="ctr">
                        <a:lnSpc>
                          <a:spcPct val="115000"/>
                        </a:lnSpc>
                        <a:spcAft>
                          <a:spcPts val="0"/>
                        </a:spcAft>
                      </a:pPr>
                      <a:r>
                        <a:rPr lang="es-EC" sz="1050" b="1">
                          <a:effectLst/>
                          <a:latin typeface="Otterco" panose="00000500000000000000" pitchFamily="50" charset="0"/>
                          <a:ea typeface="Times New Roman" panose="02020603050405020304" pitchFamily="18" charset="0"/>
                          <a:cs typeface="Times New Roman" panose="02020603050405020304" pitchFamily="18" charset="0"/>
                        </a:rPr>
                        <a:t>En los últimos 12 meses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DD6EE"/>
                    </a:solidFill>
                  </a:tcPr>
                </a:tc>
              </a:tr>
              <a:tr h="442329">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Índice de victimización DMQ</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45,29%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43,90%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42,60%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37,11%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47,88%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n-US" sz="1050">
                          <a:effectLst/>
                          <a:latin typeface="Otterco" panose="00000500000000000000" pitchFamily="50" charset="0"/>
                          <a:ea typeface="Times New Roman" panose="02020603050405020304" pitchFamily="18" charset="0"/>
                          <a:cs typeface="Times New Roman" panose="02020603050405020304" pitchFamily="18" charset="0"/>
                        </a:rPr>
                        <a:t>28,48%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2 de cada 10 quiteños han sido víctima de algún delito en el DMQ</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442329">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Índice de percepción de inseguridad DMQ</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95,69%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96,00%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96,34%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96,80%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97,24%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n-US" sz="1050">
                          <a:effectLst/>
                          <a:latin typeface="Otterco" panose="00000500000000000000" pitchFamily="50" charset="0"/>
                          <a:ea typeface="Times New Roman" panose="02020603050405020304" pitchFamily="18" charset="0"/>
                          <a:cs typeface="Times New Roman" panose="02020603050405020304" pitchFamily="18" charset="0"/>
                        </a:rPr>
                        <a:t>95,23%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9 de cada 10 quiteños perciben inseguridad en el DMQ</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442329">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Índice de no denuncia en el DMQ</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77,27%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76,49%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75,70%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76,12%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74,58%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69,55%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7 de cada 10 quiteños que sufrieron algún tipo de robo no lo denunciaron</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737214">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Índice de riesgo en el DMQ</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93,14%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95,00%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96,80%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96,12%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84,73%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82,28%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Otterco" panose="00000500000000000000" pitchFamily="50" charset="0"/>
                          <a:ea typeface="Times New Roman" panose="02020603050405020304" pitchFamily="18" charset="0"/>
                          <a:cs typeface="Times New Roman" panose="02020603050405020304" pitchFamily="18" charset="0"/>
                        </a:rPr>
                        <a:t>8 de cada 10 quiteños manifestaron que cambiaron sus hábitos rutinarios por miedo algún tipo de delito</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442329">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Índice de confianza institucional - municipio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62,90%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38,86%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48,63%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48,61%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4 de cada 10 quiteños confían en el Municipio del DMQ</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589771">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Índice de participación ciudadana</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10,69%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12,70%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14,66%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9,61%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10,31%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10,14%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1 de cada 10 quiteños participa en actividades de seguridad ciudadana en el DMQ</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737214">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Índice de violencia interpersonal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25,88%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24,60%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23,26%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23,33%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34,07%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37,93%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3 de cada 10 quiteños manifiestan que han recibido algún tipo de violencia por desconocidos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589771">
                <a:tc>
                  <a:txBody>
                    <a:bodyPr/>
                    <a:lstStyle/>
                    <a:p>
                      <a:pPr algn="ctr">
                        <a:lnSpc>
                          <a:spcPct val="115000"/>
                        </a:lnSpc>
                        <a:spcAft>
                          <a:spcPts val="0"/>
                        </a:spcAft>
                      </a:pPr>
                      <a:r>
                        <a:rPr lang="es-EC" sz="1050" dirty="0">
                          <a:effectLst/>
                          <a:latin typeface="Otterco" panose="00000500000000000000" pitchFamily="50" charset="0"/>
                          <a:ea typeface="Times New Roman" panose="02020603050405020304" pitchFamily="18" charset="0"/>
                          <a:cs typeface="Times New Roman" panose="02020603050405020304" pitchFamily="18" charset="0"/>
                        </a:rPr>
                        <a:t>Índice de convivencia ciudadana</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76,57%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84,80%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Otterco" panose="00000500000000000000" pitchFamily="50" charset="0"/>
                          <a:ea typeface="Times New Roman" panose="02020603050405020304" pitchFamily="18" charset="0"/>
                          <a:cs typeface="Times New Roman" panose="02020603050405020304" pitchFamily="18" charset="0"/>
                        </a:rPr>
                        <a:t>93,11%</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Otterco" panose="00000500000000000000" pitchFamily="50" charset="0"/>
                          <a:ea typeface="Times New Roman" panose="02020603050405020304" pitchFamily="18" charset="0"/>
                          <a:cs typeface="Times New Roman" panose="02020603050405020304" pitchFamily="18" charset="0"/>
                        </a:rPr>
                        <a:t>90,24%</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92,40%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a:effectLst/>
                          <a:latin typeface="Otterco" panose="00000500000000000000" pitchFamily="50" charset="0"/>
                          <a:ea typeface="Times New Roman" panose="02020603050405020304" pitchFamily="18" charset="0"/>
                          <a:cs typeface="Times New Roman" panose="02020603050405020304" pitchFamily="18" charset="0"/>
                        </a:rPr>
                        <a:t>-</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Otterco" panose="00000500000000000000" pitchFamily="50" charset="0"/>
                          <a:ea typeface="Times New Roman" panose="02020603050405020304" pitchFamily="18" charset="0"/>
                          <a:cs typeface="Times New Roman" panose="02020603050405020304" pitchFamily="18" charset="0"/>
                        </a:rPr>
                        <a:t>9 de cada 10 quiteños manifiesta no tener una buena convivencia en el DMQ</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079" marR="500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bl>
          </a:graphicData>
        </a:graphic>
      </p:graphicFrame>
      <p:sp>
        <p:nvSpPr>
          <p:cNvPr id="3" name="CuadroTexto 2"/>
          <p:cNvSpPr txBox="1"/>
          <p:nvPr/>
        </p:nvSpPr>
        <p:spPr>
          <a:xfrm>
            <a:off x="9517486" y="1773952"/>
            <a:ext cx="2485623" cy="3416320"/>
          </a:xfrm>
          <a:prstGeom prst="rect">
            <a:avLst/>
          </a:prstGeom>
          <a:noFill/>
        </p:spPr>
        <p:txBody>
          <a:bodyPr wrap="square" rtlCol="0">
            <a:spAutoFit/>
          </a:bodyPr>
          <a:lstStyle/>
          <a:p>
            <a:pPr algn="just"/>
            <a:r>
              <a:rPr lang="es-EC" dirty="0" smtClean="0">
                <a:latin typeface="Otterco" panose="00000500000000000000" pitchFamily="50" charset="0"/>
              </a:rPr>
              <a:t>Una vez finalizado el año 2021, el OMSC se encuentra en etapa de preparación y levantamiento de indicadores correspondientes al año 2021 a través del Estudio de Victimización y percepción de inseguridad. </a:t>
            </a:r>
            <a:endParaRPr lang="es-EC" dirty="0">
              <a:latin typeface="Otterco" panose="00000500000000000000" pitchFamily="50" charset="0"/>
            </a:endParaRPr>
          </a:p>
        </p:txBody>
      </p:sp>
    </p:spTree>
    <p:extLst>
      <p:ext uri="{BB962C8B-B14F-4D97-AF65-F5344CB8AC3E}">
        <p14:creationId xmlns:p14="http://schemas.microsoft.com/office/powerpoint/2010/main" val="34212220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239530"/>
            <a:ext cx="10505483" cy="461665"/>
          </a:xfrm>
          <a:prstGeom prst="rect">
            <a:avLst/>
          </a:prstGeom>
        </p:spPr>
        <p:txBody>
          <a:bodyPr wrap="square">
            <a:spAutoFit/>
          </a:bodyPr>
          <a:lstStyle/>
          <a:p>
            <a:r>
              <a:rPr lang="es-ES_tradnl" sz="2400" b="1" dirty="0" smtClean="0">
                <a:solidFill>
                  <a:schemeClr val="tx2"/>
                </a:solidFill>
                <a:latin typeface="Otterco" panose="00000500000000000000" pitchFamily="50" charset="0"/>
                <a:ea typeface="Roboto" charset="0"/>
                <a:cs typeface="Roboto" charset="0"/>
              </a:rPr>
              <a:t>Operativos en el Centro </a:t>
            </a:r>
            <a:r>
              <a:rPr lang="es-ES_tradnl" sz="2400" b="1" dirty="0">
                <a:solidFill>
                  <a:schemeClr val="tx2"/>
                </a:solidFill>
                <a:latin typeface="Otterco" panose="00000500000000000000" pitchFamily="50" charset="0"/>
                <a:ea typeface="Roboto" charset="0"/>
                <a:cs typeface="Roboto" charset="0"/>
              </a:rPr>
              <a:t>H</a:t>
            </a:r>
            <a:r>
              <a:rPr lang="es-ES_tradnl" sz="2400" b="1" dirty="0" smtClean="0">
                <a:solidFill>
                  <a:schemeClr val="tx2"/>
                </a:solidFill>
                <a:latin typeface="Otterco" panose="00000500000000000000" pitchFamily="50" charset="0"/>
                <a:ea typeface="Roboto" charset="0"/>
                <a:cs typeface="Roboto" charset="0"/>
              </a:rPr>
              <a:t>istórico DMQ17 </a:t>
            </a:r>
            <a:r>
              <a:rPr lang="es-ES_tradnl" sz="2400" b="1" dirty="0">
                <a:solidFill>
                  <a:schemeClr val="tx2"/>
                </a:solidFill>
                <a:latin typeface="Otterco" panose="00000500000000000000" pitchFamily="50" charset="0"/>
                <a:ea typeface="Roboto" charset="0"/>
                <a:cs typeface="Roboto" charset="0"/>
              </a:rPr>
              <a:t>de octubre – 31 de diciembre 2021</a:t>
            </a:r>
          </a:p>
        </p:txBody>
      </p:sp>
      <p:sp>
        <p:nvSpPr>
          <p:cNvPr id="5" name="CuadroTexto 4"/>
          <p:cNvSpPr txBox="1"/>
          <p:nvPr/>
        </p:nvSpPr>
        <p:spPr>
          <a:xfrm>
            <a:off x="0" y="6338093"/>
            <a:ext cx="5898524" cy="415498"/>
          </a:xfrm>
          <a:prstGeom prst="rect">
            <a:avLst/>
          </a:prstGeom>
          <a:noFill/>
        </p:spPr>
        <p:txBody>
          <a:bodyPr wrap="square" rtlCol="0">
            <a:spAutoFit/>
          </a:bodyPr>
          <a:lstStyle/>
          <a:p>
            <a:r>
              <a:rPr lang="es-EC" sz="1050" dirty="0" smtClean="0">
                <a:latin typeface="Otterco" panose="00000500000000000000" pitchFamily="50" charset="0"/>
              </a:rPr>
              <a:t>Fuente: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6" name="Gráfico 5"/>
          <p:cNvGraphicFramePr>
            <a:graphicFrameLocks/>
          </p:cNvGraphicFramePr>
          <p:nvPr>
            <p:extLst>
              <p:ext uri="{D42A27DB-BD31-4B8C-83A1-F6EECF244321}">
                <p14:modId xmlns:p14="http://schemas.microsoft.com/office/powerpoint/2010/main" val="3263182408"/>
              </p:ext>
            </p:extLst>
          </p:nvPr>
        </p:nvGraphicFramePr>
        <p:xfrm>
          <a:off x="211297" y="981554"/>
          <a:ext cx="6584562" cy="51965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a:graphicFrameLocks/>
          </p:cNvGraphicFramePr>
          <p:nvPr>
            <p:extLst>
              <p:ext uri="{D42A27DB-BD31-4B8C-83A1-F6EECF244321}">
                <p14:modId xmlns:p14="http://schemas.microsoft.com/office/powerpoint/2010/main" val="172655749"/>
              </p:ext>
            </p:extLst>
          </p:nvPr>
        </p:nvGraphicFramePr>
        <p:xfrm>
          <a:off x="6974929" y="981553"/>
          <a:ext cx="4962647" cy="51965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0914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3896" y="519888"/>
            <a:ext cx="10505483" cy="461665"/>
          </a:xfrm>
          <a:prstGeom prst="rect">
            <a:avLst/>
          </a:prstGeom>
        </p:spPr>
        <p:txBody>
          <a:bodyPr wrap="square">
            <a:spAutoFit/>
          </a:bodyPr>
          <a:lstStyle/>
          <a:p>
            <a:r>
              <a:rPr lang="es-ES_tradnl" sz="2400" b="1" dirty="0" smtClean="0">
                <a:solidFill>
                  <a:schemeClr val="tx2"/>
                </a:solidFill>
                <a:latin typeface="Otterco" panose="00000500000000000000" pitchFamily="50" charset="0"/>
                <a:ea typeface="Roboto" charset="0"/>
                <a:cs typeface="Roboto" charset="0"/>
              </a:rPr>
              <a:t>Operativos en el Centro </a:t>
            </a:r>
            <a:r>
              <a:rPr lang="es-ES_tradnl" sz="2400" b="1" dirty="0">
                <a:solidFill>
                  <a:schemeClr val="tx2"/>
                </a:solidFill>
                <a:latin typeface="Otterco" panose="00000500000000000000" pitchFamily="50" charset="0"/>
                <a:ea typeface="Roboto" charset="0"/>
                <a:cs typeface="Roboto" charset="0"/>
              </a:rPr>
              <a:t>H</a:t>
            </a:r>
            <a:r>
              <a:rPr lang="es-ES_tradnl" sz="2400" b="1" dirty="0" smtClean="0">
                <a:solidFill>
                  <a:schemeClr val="tx2"/>
                </a:solidFill>
                <a:latin typeface="Otterco" panose="00000500000000000000" pitchFamily="50" charset="0"/>
                <a:ea typeface="Roboto" charset="0"/>
                <a:cs typeface="Roboto" charset="0"/>
              </a:rPr>
              <a:t>istórico DMQ17 </a:t>
            </a:r>
            <a:r>
              <a:rPr lang="es-ES_tradnl" sz="2400" b="1" dirty="0">
                <a:solidFill>
                  <a:schemeClr val="tx2"/>
                </a:solidFill>
                <a:latin typeface="Otterco" panose="00000500000000000000" pitchFamily="50" charset="0"/>
                <a:ea typeface="Roboto" charset="0"/>
                <a:cs typeface="Roboto" charset="0"/>
              </a:rPr>
              <a:t>de octubre – 31 de diciembre 2021</a:t>
            </a:r>
          </a:p>
        </p:txBody>
      </p:sp>
      <p:sp>
        <p:nvSpPr>
          <p:cNvPr id="5" name="CuadroTexto 4"/>
          <p:cNvSpPr txBox="1"/>
          <p:nvPr/>
        </p:nvSpPr>
        <p:spPr>
          <a:xfrm>
            <a:off x="-1" y="6338093"/>
            <a:ext cx="6156101" cy="415498"/>
          </a:xfrm>
          <a:prstGeom prst="rect">
            <a:avLst/>
          </a:prstGeom>
          <a:noFill/>
        </p:spPr>
        <p:txBody>
          <a:bodyPr wrap="square" rtlCol="0">
            <a:spAutoFit/>
          </a:bodyPr>
          <a:lstStyle/>
          <a:p>
            <a:r>
              <a:rPr lang="es-EC" sz="1050" dirty="0" smtClean="0">
                <a:latin typeface="Otterco" panose="00000500000000000000" pitchFamily="50" charset="0"/>
              </a:rPr>
              <a:t>Fuente: SIOMSC</a:t>
            </a:r>
          </a:p>
          <a:p>
            <a:r>
              <a:rPr lang="es-EC" sz="1050" dirty="0" smtClean="0">
                <a:latin typeface="Otterco" panose="00000500000000000000" pitchFamily="50" charset="0"/>
              </a:rPr>
              <a:t>Elaboración: Observatorio Metropolitano de Seguridad Ciudadana – OMSC </a:t>
            </a:r>
            <a:endParaRPr lang="es-EC" sz="1050" dirty="0">
              <a:latin typeface="Otterco" panose="00000500000000000000" pitchFamily="50" charset="0"/>
            </a:endParaRPr>
          </a:p>
        </p:txBody>
      </p:sp>
      <p:graphicFrame>
        <p:nvGraphicFramePr>
          <p:cNvPr id="8" name="Gráfico 7"/>
          <p:cNvGraphicFramePr>
            <a:graphicFrameLocks/>
          </p:cNvGraphicFramePr>
          <p:nvPr>
            <p:extLst>
              <p:ext uri="{D42A27DB-BD31-4B8C-83A1-F6EECF244321}">
                <p14:modId xmlns:p14="http://schemas.microsoft.com/office/powerpoint/2010/main" val="928046244"/>
              </p:ext>
            </p:extLst>
          </p:nvPr>
        </p:nvGraphicFramePr>
        <p:xfrm>
          <a:off x="280987" y="1252651"/>
          <a:ext cx="7171373" cy="4377188"/>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2"/>
          <p:cNvSpPr txBox="1"/>
          <p:nvPr/>
        </p:nvSpPr>
        <p:spPr>
          <a:xfrm>
            <a:off x="8126286" y="2128804"/>
            <a:ext cx="3208117" cy="2624882"/>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lang="es-EC" sz="1400" dirty="0" smtClean="0">
                <a:latin typeface="Otterco" panose="00000500000000000000" pitchFamily="50" charset="0"/>
              </a:rPr>
              <a:t>El cuadrante con mayor atenciones en el periodo del 17 de octubre al 31 de diciembre del 2021 es el  cuadrante 2 con 1.797 eventos, este cuadrante limita con las siguientes calles: </a:t>
            </a:r>
          </a:p>
          <a:p>
            <a:pPr algn="just"/>
            <a:r>
              <a:rPr lang="es-EC" sz="1400" dirty="0" smtClean="0">
                <a:latin typeface="Otterco" panose="00000500000000000000" pitchFamily="50" charset="0"/>
              </a:rPr>
              <a:t>* García Moreno – Esmeraldas </a:t>
            </a:r>
          </a:p>
          <a:p>
            <a:pPr algn="just"/>
            <a:r>
              <a:rPr lang="es-EC" sz="1400" dirty="0" smtClean="0">
                <a:latin typeface="Otterco" panose="00000500000000000000" pitchFamily="50" charset="0"/>
              </a:rPr>
              <a:t>* Juan José Flores - Espejo</a:t>
            </a:r>
            <a:endParaRPr lang="es-EC" sz="1400" dirty="0">
              <a:latin typeface="Otterco" panose="00000500000000000000" pitchFamily="50" charset="0"/>
            </a:endParaRPr>
          </a:p>
        </p:txBody>
      </p:sp>
    </p:spTree>
    <p:extLst>
      <p:ext uri="{BB962C8B-B14F-4D97-AF65-F5344CB8AC3E}">
        <p14:creationId xmlns:p14="http://schemas.microsoft.com/office/powerpoint/2010/main" val="2418802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0" y="2556456"/>
            <a:ext cx="12192001" cy="127500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3200" b="1" dirty="0" smtClean="0"/>
              <a:t>DIRECCIÓN METROPOLITANA DE GESTIÓN DE LA SEGURIDAD CIUDADANA</a:t>
            </a:r>
            <a:endParaRPr lang="es-EC" sz="3200" b="1" dirty="0"/>
          </a:p>
        </p:txBody>
      </p:sp>
    </p:spTree>
    <p:extLst>
      <p:ext uri="{BB962C8B-B14F-4D97-AF65-F5344CB8AC3E}">
        <p14:creationId xmlns:p14="http://schemas.microsoft.com/office/powerpoint/2010/main" val="2615270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3">
            <a:extLst>
              <a:ext uri="{FF2B5EF4-FFF2-40B4-BE49-F238E27FC236}">
                <a16:creationId xmlns="" xmlns:a16="http://schemas.microsoft.com/office/drawing/2014/main" id="{CDD3F48E-E601-BB47-A0DD-706FFE672535}"/>
              </a:ext>
            </a:extLst>
          </p:cNvPr>
          <p:cNvSpPr txBox="1">
            <a:spLocks/>
          </p:cNvSpPr>
          <p:nvPr/>
        </p:nvSpPr>
        <p:spPr>
          <a:xfrm>
            <a:off x="1138136" y="0"/>
            <a:ext cx="102156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C" b="1" dirty="0">
              <a:solidFill>
                <a:srgbClr val="2F2C81"/>
              </a:solidFill>
              <a:latin typeface="Otterco" pitchFamily="2" charset="77"/>
            </a:endParaRPr>
          </a:p>
        </p:txBody>
      </p:sp>
      <p:sp>
        <p:nvSpPr>
          <p:cNvPr id="6" name="Rectángulo 5"/>
          <p:cNvSpPr/>
          <p:nvPr/>
        </p:nvSpPr>
        <p:spPr>
          <a:xfrm>
            <a:off x="851229" y="506620"/>
            <a:ext cx="8466248" cy="461665"/>
          </a:xfrm>
          <a:prstGeom prst="rect">
            <a:avLst/>
          </a:prstGeom>
        </p:spPr>
        <p:txBody>
          <a:bodyPr wrap="square">
            <a:spAutoFit/>
          </a:bodyPr>
          <a:lstStyle/>
          <a:p>
            <a:r>
              <a:rPr lang="es-EC" sz="2400" b="1" dirty="0">
                <a:solidFill>
                  <a:schemeClr val="tx2"/>
                </a:solidFill>
                <a:ea typeface="Roboto" charset="0"/>
                <a:cs typeface="Roboto" charset="0"/>
              </a:rPr>
              <a:t>Estructura</a:t>
            </a:r>
          </a:p>
        </p:txBody>
      </p:sp>
      <p:sp>
        <p:nvSpPr>
          <p:cNvPr id="8" name="Freeform 5"/>
          <p:cNvSpPr>
            <a:spLocks/>
          </p:cNvSpPr>
          <p:nvPr/>
        </p:nvSpPr>
        <p:spPr bwMode="auto">
          <a:xfrm>
            <a:off x="783770" y="6213134"/>
            <a:ext cx="690401" cy="595959"/>
          </a:xfrm>
          <a:custGeom>
            <a:avLst/>
            <a:gdLst>
              <a:gd name="T0" fmla="*/ 285 w 1759"/>
              <a:gd name="T1" fmla="*/ 1684 h 1684"/>
              <a:gd name="T2" fmla="*/ 0 w 1759"/>
              <a:gd name="T3" fmla="*/ 1684 h 1684"/>
              <a:gd name="T4" fmla="*/ 824 w 1759"/>
              <a:gd name="T5" fmla="*/ 984 h 1684"/>
              <a:gd name="T6" fmla="*/ 1617 w 1759"/>
              <a:gd name="T7" fmla="*/ 0 h 1684"/>
              <a:gd name="T8" fmla="*/ 1759 w 1759"/>
              <a:gd name="T9" fmla="*/ 92 h 1684"/>
              <a:gd name="T10" fmla="*/ 944 w 1759"/>
              <a:gd name="T11" fmla="*/ 1103 h 1684"/>
              <a:gd name="T12" fmla="*/ 285 w 1759"/>
              <a:gd name="T13" fmla="*/ 1684 h 1684"/>
            </a:gdLst>
            <a:ahLst/>
            <a:cxnLst>
              <a:cxn ang="0">
                <a:pos x="T0" y="T1"/>
              </a:cxn>
              <a:cxn ang="0">
                <a:pos x="T2" y="T3"/>
              </a:cxn>
              <a:cxn ang="0">
                <a:pos x="T4" y="T5"/>
              </a:cxn>
              <a:cxn ang="0">
                <a:pos x="T6" y="T7"/>
              </a:cxn>
              <a:cxn ang="0">
                <a:pos x="T8" y="T9"/>
              </a:cxn>
              <a:cxn ang="0">
                <a:pos x="T10" y="T11"/>
              </a:cxn>
              <a:cxn ang="0">
                <a:pos x="T12" y="T13"/>
              </a:cxn>
            </a:cxnLst>
            <a:rect l="0" t="0" r="r" b="b"/>
            <a:pathLst>
              <a:path w="1759" h="1684">
                <a:moveTo>
                  <a:pt x="285" y="1684"/>
                </a:moveTo>
                <a:cubicBezTo>
                  <a:pt x="0" y="1684"/>
                  <a:pt x="0" y="1684"/>
                  <a:pt x="0" y="1684"/>
                </a:cubicBezTo>
                <a:cubicBezTo>
                  <a:pt x="295" y="1475"/>
                  <a:pt x="570" y="1241"/>
                  <a:pt x="824" y="984"/>
                </a:cubicBezTo>
                <a:cubicBezTo>
                  <a:pt x="1121" y="684"/>
                  <a:pt x="1387" y="354"/>
                  <a:pt x="1617" y="0"/>
                </a:cubicBezTo>
                <a:cubicBezTo>
                  <a:pt x="1759" y="92"/>
                  <a:pt x="1759" y="92"/>
                  <a:pt x="1759" y="92"/>
                </a:cubicBezTo>
                <a:cubicBezTo>
                  <a:pt x="1521" y="457"/>
                  <a:pt x="1248" y="796"/>
                  <a:pt x="944" y="1103"/>
                </a:cubicBezTo>
                <a:cubicBezTo>
                  <a:pt x="739" y="1311"/>
                  <a:pt x="518" y="1505"/>
                  <a:pt x="285" y="1684"/>
                </a:cubicBezTo>
                <a:close/>
              </a:path>
            </a:pathLst>
          </a:custGeom>
          <a:solidFill>
            <a:schemeClr val="accent5"/>
          </a:solidFill>
          <a:ln>
            <a:noFill/>
          </a:ln>
        </p:spPr>
        <p:txBody>
          <a:bodyPr vert="horz" wrap="square" lIns="45708" tIns="22854" rIns="45708" bIns="22854" numCol="1" anchor="t" anchorCtr="0" compatLnSpc="1">
            <a:prstTxWarp prst="textNoShape">
              <a:avLst/>
            </a:prstTxWarp>
          </a:bodyPr>
          <a:lstStyle/>
          <a:p>
            <a:endParaRPr lang="en-US" b="1" dirty="0">
              <a:latin typeface="Roboto Bold" charset="0"/>
            </a:endParaRPr>
          </a:p>
        </p:txBody>
      </p:sp>
      <p:sp>
        <p:nvSpPr>
          <p:cNvPr id="10" name="Freeform 6"/>
          <p:cNvSpPr>
            <a:spLocks/>
          </p:cNvSpPr>
          <p:nvPr/>
        </p:nvSpPr>
        <p:spPr bwMode="auto">
          <a:xfrm>
            <a:off x="623654" y="1145743"/>
            <a:ext cx="1016169" cy="891616"/>
          </a:xfrm>
          <a:custGeom>
            <a:avLst/>
            <a:gdLst>
              <a:gd name="T0" fmla="*/ 0 w 1675"/>
              <a:gd name="T1" fmla="*/ 0 h 1562"/>
              <a:gd name="T2" fmla="*/ 284 w 1675"/>
              <a:gd name="T3" fmla="*/ 0 h 1562"/>
              <a:gd name="T4" fmla="*/ 900 w 1675"/>
              <a:gd name="T5" fmla="*/ 538 h 1562"/>
              <a:gd name="T6" fmla="*/ 1675 w 1675"/>
              <a:gd name="T7" fmla="*/ 1467 h 1562"/>
              <a:gd name="T8" fmla="*/ 1535 w 1675"/>
              <a:gd name="T9" fmla="*/ 1562 h 1562"/>
              <a:gd name="T10" fmla="*/ 781 w 1675"/>
              <a:gd name="T11" fmla="*/ 657 h 1562"/>
              <a:gd name="T12" fmla="*/ 0 w 1675"/>
              <a:gd name="T13" fmla="*/ 0 h 1562"/>
            </a:gdLst>
            <a:ahLst/>
            <a:cxnLst>
              <a:cxn ang="0">
                <a:pos x="T0" y="T1"/>
              </a:cxn>
              <a:cxn ang="0">
                <a:pos x="T2" y="T3"/>
              </a:cxn>
              <a:cxn ang="0">
                <a:pos x="T4" y="T5"/>
              </a:cxn>
              <a:cxn ang="0">
                <a:pos x="T6" y="T7"/>
              </a:cxn>
              <a:cxn ang="0">
                <a:pos x="T8" y="T9"/>
              </a:cxn>
              <a:cxn ang="0">
                <a:pos x="T10" y="T11"/>
              </a:cxn>
              <a:cxn ang="0">
                <a:pos x="T12" y="T13"/>
              </a:cxn>
            </a:cxnLst>
            <a:rect l="0" t="0" r="r" b="b"/>
            <a:pathLst>
              <a:path w="1675" h="1562">
                <a:moveTo>
                  <a:pt x="0" y="0"/>
                </a:moveTo>
                <a:cubicBezTo>
                  <a:pt x="284" y="0"/>
                  <a:pt x="284" y="0"/>
                  <a:pt x="284" y="0"/>
                </a:cubicBezTo>
                <a:cubicBezTo>
                  <a:pt x="501" y="166"/>
                  <a:pt x="707" y="346"/>
                  <a:pt x="900" y="538"/>
                </a:cubicBezTo>
                <a:cubicBezTo>
                  <a:pt x="1187" y="822"/>
                  <a:pt x="1446" y="1133"/>
                  <a:pt x="1675" y="1467"/>
                </a:cubicBezTo>
                <a:cubicBezTo>
                  <a:pt x="1535" y="1562"/>
                  <a:pt x="1535" y="1562"/>
                  <a:pt x="1535" y="1562"/>
                </a:cubicBezTo>
                <a:cubicBezTo>
                  <a:pt x="1312" y="1237"/>
                  <a:pt x="1060" y="934"/>
                  <a:pt x="781" y="657"/>
                </a:cubicBezTo>
                <a:cubicBezTo>
                  <a:pt x="539" y="418"/>
                  <a:pt x="278" y="197"/>
                  <a:pt x="0" y="0"/>
                </a:cubicBezTo>
                <a:close/>
              </a:path>
            </a:pathLst>
          </a:custGeom>
          <a:solidFill>
            <a:schemeClr val="accent2"/>
          </a:solidFill>
          <a:ln>
            <a:noFill/>
          </a:ln>
        </p:spPr>
        <p:txBody>
          <a:bodyPr vert="horz" wrap="square" lIns="45708" tIns="22854" rIns="45708" bIns="22854" numCol="1" anchor="t" anchorCtr="0" compatLnSpc="1">
            <a:prstTxWarp prst="textNoShape">
              <a:avLst/>
            </a:prstTxWarp>
          </a:bodyPr>
          <a:lstStyle/>
          <a:p>
            <a:endParaRPr lang="en-US" b="1" dirty="0">
              <a:latin typeface="Roboto Bold" charset="0"/>
            </a:endParaRPr>
          </a:p>
        </p:txBody>
      </p:sp>
      <p:sp>
        <p:nvSpPr>
          <p:cNvPr id="11" name="Freeform 7"/>
          <p:cNvSpPr>
            <a:spLocks/>
          </p:cNvSpPr>
          <p:nvPr/>
        </p:nvSpPr>
        <p:spPr bwMode="auto">
          <a:xfrm>
            <a:off x="1588" y="1376634"/>
            <a:ext cx="1699283" cy="5404872"/>
          </a:xfrm>
          <a:custGeom>
            <a:avLst/>
            <a:gdLst>
              <a:gd name="T0" fmla="*/ 0 w 2799"/>
              <a:gd name="T1" fmla="*/ 9467 h 9467"/>
              <a:gd name="T2" fmla="*/ 0 w 2799"/>
              <a:gd name="T3" fmla="*/ 0 h 9467"/>
              <a:gd name="T4" fmla="*/ 2799 w 2799"/>
              <a:gd name="T5" fmla="*/ 4733 h 9467"/>
              <a:gd name="T6" fmla="*/ 0 w 2799"/>
              <a:gd name="T7" fmla="*/ 9467 h 9467"/>
            </a:gdLst>
            <a:ahLst/>
            <a:cxnLst>
              <a:cxn ang="0">
                <a:pos x="T0" y="T1"/>
              </a:cxn>
              <a:cxn ang="0">
                <a:pos x="T2" y="T3"/>
              </a:cxn>
              <a:cxn ang="0">
                <a:pos x="T4" y="T5"/>
              </a:cxn>
              <a:cxn ang="0">
                <a:pos x="T6" y="T7"/>
              </a:cxn>
            </a:cxnLst>
            <a:rect l="0" t="0" r="r" b="b"/>
            <a:pathLst>
              <a:path w="2799" h="9467">
                <a:moveTo>
                  <a:pt x="0" y="9467"/>
                </a:moveTo>
                <a:cubicBezTo>
                  <a:pt x="0" y="0"/>
                  <a:pt x="0" y="0"/>
                  <a:pt x="0" y="0"/>
                </a:cubicBezTo>
                <a:cubicBezTo>
                  <a:pt x="1668" y="919"/>
                  <a:pt x="2799" y="2694"/>
                  <a:pt x="2799" y="4733"/>
                </a:cubicBezTo>
                <a:cubicBezTo>
                  <a:pt x="2799" y="6773"/>
                  <a:pt x="1668" y="8548"/>
                  <a:pt x="0" y="9467"/>
                </a:cubicBezTo>
                <a:close/>
              </a:path>
            </a:pathLst>
          </a:custGeom>
          <a:solidFill>
            <a:schemeClr val="accent1"/>
          </a:solidFill>
          <a:ln>
            <a:noFill/>
          </a:ln>
        </p:spPr>
        <p:txBody>
          <a:bodyPr vert="horz" wrap="square" lIns="45708" tIns="22854" rIns="45708" bIns="22854" numCol="1" anchor="t" anchorCtr="0" compatLnSpc="1">
            <a:prstTxWarp prst="textNoShape">
              <a:avLst/>
            </a:prstTxWarp>
          </a:bodyPr>
          <a:lstStyle/>
          <a:p>
            <a:endParaRPr lang="en-US" b="1" dirty="0">
              <a:latin typeface="Roboto Bold" charset="0"/>
            </a:endParaRPr>
          </a:p>
        </p:txBody>
      </p:sp>
      <p:sp>
        <p:nvSpPr>
          <p:cNvPr id="12" name="Freeform 8"/>
          <p:cNvSpPr>
            <a:spLocks/>
          </p:cNvSpPr>
          <p:nvPr/>
        </p:nvSpPr>
        <p:spPr bwMode="auto">
          <a:xfrm>
            <a:off x="1704734" y="2314891"/>
            <a:ext cx="568746" cy="1190584"/>
          </a:xfrm>
          <a:custGeom>
            <a:avLst/>
            <a:gdLst>
              <a:gd name="T0" fmla="*/ 146 w 938"/>
              <a:gd name="T1" fmla="*/ 0 h 2267"/>
              <a:gd name="T2" fmla="*/ 647 w 938"/>
              <a:gd name="T3" fmla="*/ 1083 h 2267"/>
              <a:gd name="T4" fmla="*/ 938 w 938"/>
              <a:gd name="T5" fmla="*/ 2241 h 2267"/>
              <a:gd name="T6" fmla="*/ 770 w 938"/>
              <a:gd name="T7" fmla="*/ 2267 h 2267"/>
              <a:gd name="T8" fmla="*/ 487 w 938"/>
              <a:gd name="T9" fmla="*/ 1140 h 2267"/>
              <a:gd name="T10" fmla="*/ 0 w 938"/>
              <a:gd name="T11" fmla="*/ 84 h 2267"/>
              <a:gd name="T12" fmla="*/ 146 w 938"/>
              <a:gd name="T13" fmla="*/ 0 h 2267"/>
            </a:gdLst>
            <a:ahLst/>
            <a:cxnLst>
              <a:cxn ang="0">
                <a:pos x="T0" y="T1"/>
              </a:cxn>
              <a:cxn ang="0">
                <a:pos x="T2" y="T3"/>
              </a:cxn>
              <a:cxn ang="0">
                <a:pos x="T4" y="T5"/>
              </a:cxn>
              <a:cxn ang="0">
                <a:pos x="T6" y="T7"/>
              </a:cxn>
              <a:cxn ang="0">
                <a:pos x="T8" y="T9"/>
              </a:cxn>
              <a:cxn ang="0">
                <a:pos x="T10" y="T11"/>
              </a:cxn>
              <a:cxn ang="0">
                <a:pos x="T12" y="T13"/>
              </a:cxn>
            </a:cxnLst>
            <a:rect l="0" t="0" r="r" b="b"/>
            <a:pathLst>
              <a:path w="938" h="2267">
                <a:moveTo>
                  <a:pt x="146" y="0"/>
                </a:moveTo>
                <a:cubicBezTo>
                  <a:pt x="347" y="345"/>
                  <a:pt x="514" y="708"/>
                  <a:pt x="647" y="1083"/>
                </a:cubicBezTo>
                <a:cubicBezTo>
                  <a:pt x="779" y="1459"/>
                  <a:pt x="877" y="1847"/>
                  <a:pt x="938" y="2241"/>
                </a:cubicBezTo>
                <a:cubicBezTo>
                  <a:pt x="770" y="2267"/>
                  <a:pt x="770" y="2267"/>
                  <a:pt x="770" y="2267"/>
                </a:cubicBezTo>
                <a:cubicBezTo>
                  <a:pt x="711" y="1882"/>
                  <a:pt x="616" y="1505"/>
                  <a:pt x="487" y="1140"/>
                </a:cubicBezTo>
                <a:cubicBezTo>
                  <a:pt x="358" y="774"/>
                  <a:pt x="195" y="421"/>
                  <a:pt x="0" y="84"/>
                </a:cubicBezTo>
                <a:lnTo>
                  <a:pt x="146" y="0"/>
                </a:lnTo>
                <a:close/>
              </a:path>
            </a:pathLst>
          </a:custGeom>
          <a:solidFill>
            <a:schemeClr val="accent3"/>
          </a:solidFill>
          <a:ln>
            <a:noFill/>
          </a:ln>
        </p:spPr>
        <p:txBody>
          <a:bodyPr vert="horz" wrap="square" lIns="45708" tIns="22854" rIns="45708" bIns="22854" numCol="1" anchor="t" anchorCtr="0" compatLnSpc="1">
            <a:prstTxWarp prst="textNoShape">
              <a:avLst/>
            </a:prstTxWarp>
          </a:bodyPr>
          <a:lstStyle/>
          <a:p>
            <a:endParaRPr lang="en-US" b="1" dirty="0"/>
          </a:p>
        </p:txBody>
      </p:sp>
      <p:sp>
        <p:nvSpPr>
          <p:cNvPr id="13" name="Freeform 9"/>
          <p:cNvSpPr>
            <a:spLocks/>
          </p:cNvSpPr>
          <p:nvPr/>
        </p:nvSpPr>
        <p:spPr bwMode="auto">
          <a:xfrm>
            <a:off x="2152157" y="3536695"/>
            <a:ext cx="166915" cy="1181318"/>
          </a:xfrm>
          <a:custGeom>
            <a:avLst/>
            <a:gdLst>
              <a:gd name="T0" fmla="*/ 212 w 275"/>
              <a:gd name="T1" fmla="*/ 0 h 2069"/>
              <a:gd name="T2" fmla="*/ 259 w 275"/>
              <a:gd name="T3" fmla="*/ 446 h 2069"/>
              <a:gd name="T4" fmla="*/ 275 w 275"/>
              <a:gd name="T5" fmla="*/ 894 h 2069"/>
              <a:gd name="T6" fmla="*/ 248 w 275"/>
              <a:gd name="T7" fmla="*/ 1484 h 2069"/>
              <a:gd name="T8" fmla="*/ 166 w 275"/>
              <a:gd name="T9" fmla="*/ 2069 h 2069"/>
              <a:gd name="T10" fmla="*/ 0 w 275"/>
              <a:gd name="T11" fmla="*/ 2038 h 2069"/>
              <a:gd name="T12" fmla="*/ 79 w 275"/>
              <a:gd name="T13" fmla="*/ 1469 h 2069"/>
              <a:gd name="T14" fmla="*/ 106 w 275"/>
              <a:gd name="T15" fmla="*/ 894 h 2069"/>
              <a:gd name="T16" fmla="*/ 91 w 275"/>
              <a:gd name="T17" fmla="*/ 457 h 2069"/>
              <a:gd name="T18" fmla="*/ 45 w 275"/>
              <a:gd name="T19" fmla="*/ 24 h 2069"/>
              <a:gd name="T20" fmla="*/ 212 w 275"/>
              <a:gd name="T21" fmla="*/ 0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2069">
                <a:moveTo>
                  <a:pt x="212" y="0"/>
                </a:moveTo>
                <a:cubicBezTo>
                  <a:pt x="233" y="149"/>
                  <a:pt x="249" y="297"/>
                  <a:pt x="259" y="446"/>
                </a:cubicBezTo>
                <a:cubicBezTo>
                  <a:pt x="270" y="596"/>
                  <a:pt x="275" y="746"/>
                  <a:pt x="275" y="894"/>
                </a:cubicBezTo>
                <a:cubicBezTo>
                  <a:pt x="275" y="1089"/>
                  <a:pt x="266" y="1285"/>
                  <a:pt x="248" y="1484"/>
                </a:cubicBezTo>
                <a:cubicBezTo>
                  <a:pt x="229" y="1680"/>
                  <a:pt x="202" y="1876"/>
                  <a:pt x="166" y="2069"/>
                </a:cubicBezTo>
                <a:cubicBezTo>
                  <a:pt x="0" y="2038"/>
                  <a:pt x="0" y="2038"/>
                  <a:pt x="0" y="2038"/>
                </a:cubicBezTo>
                <a:cubicBezTo>
                  <a:pt x="35" y="1849"/>
                  <a:pt x="62" y="1659"/>
                  <a:pt x="79" y="1469"/>
                </a:cubicBezTo>
                <a:cubicBezTo>
                  <a:pt x="97" y="1280"/>
                  <a:pt x="106" y="1088"/>
                  <a:pt x="106" y="894"/>
                </a:cubicBezTo>
                <a:cubicBezTo>
                  <a:pt x="106" y="747"/>
                  <a:pt x="101" y="601"/>
                  <a:pt x="91" y="457"/>
                </a:cubicBezTo>
                <a:cubicBezTo>
                  <a:pt x="80" y="312"/>
                  <a:pt x="65" y="167"/>
                  <a:pt x="45" y="24"/>
                </a:cubicBezTo>
                <a:lnTo>
                  <a:pt x="212" y="0"/>
                </a:lnTo>
                <a:close/>
              </a:path>
            </a:pathLst>
          </a:custGeom>
          <a:solidFill>
            <a:schemeClr val="accent4"/>
          </a:solidFill>
          <a:ln>
            <a:noFill/>
          </a:ln>
        </p:spPr>
        <p:txBody>
          <a:bodyPr vert="horz" wrap="square" lIns="45708" tIns="22854" rIns="45708" bIns="22854" numCol="1" anchor="t" anchorCtr="0" compatLnSpc="1">
            <a:prstTxWarp prst="textNoShape">
              <a:avLst/>
            </a:prstTxWarp>
          </a:bodyPr>
          <a:lstStyle/>
          <a:p>
            <a:endParaRPr lang="en-US" b="1" dirty="0"/>
          </a:p>
        </p:txBody>
      </p:sp>
      <p:sp>
        <p:nvSpPr>
          <p:cNvPr id="14" name="Freeform 10"/>
          <p:cNvSpPr>
            <a:spLocks/>
          </p:cNvSpPr>
          <p:nvPr/>
        </p:nvSpPr>
        <p:spPr bwMode="auto">
          <a:xfrm>
            <a:off x="1669960" y="4710752"/>
            <a:ext cx="581110" cy="1227786"/>
          </a:xfrm>
          <a:custGeom>
            <a:avLst/>
            <a:gdLst>
              <a:gd name="T0" fmla="*/ 957 w 957"/>
              <a:gd name="T1" fmla="*/ 31 h 2150"/>
              <a:gd name="T2" fmla="*/ 646 w 957"/>
              <a:gd name="T3" fmla="*/ 1126 h 2150"/>
              <a:gd name="T4" fmla="*/ 145 w 957"/>
              <a:gd name="T5" fmla="*/ 2150 h 2150"/>
              <a:gd name="T6" fmla="*/ 0 w 957"/>
              <a:gd name="T7" fmla="*/ 2062 h 2150"/>
              <a:gd name="T8" fmla="*/ 487 w 957"/>
              <a:gd name="T9" fmla="*/ 1066 h 2150"/>
              <a:gd name="T10" fmla="*/ 790 w 957"/>
              <a:gd name="T11" fmla="*/ 0 h 2150"/>
              <a:gd name="T12" fmla="*/ 957 w 957"/>
              <a:gd name="T13" fmla="*/ 31 h 2150"/>
            </a:gdLst>
            <a:ahLst/>
            <a:cxnLst>
              <a:cxn ang="0">
                <a:pos x="T0" y="T1"/>
              </a:cxn>
              <a:cxn ang="0">
                <a:pos x="T2" y="T3"/>
              </a:cxn>
              <a:cxn ang="0">
                <a:pos x="T4" y="T5"/>
              </a:cxn>
              <a:cxn ang="0">
                <a:pos x="T6" y="T7"/>
              </a:cxn>
              <a:cxn ang="0">
                <a:pos x="T8" y="T9"/>
              </a:cxn>
              <a:cxn ang="0">
                <a:pos x="T10" y="T11"/>
              </a:cxn>
              <a:cxn ang="0">
                <a:pos x="T12" y="T13"/>
              </a:cxn>
            </a:cxnLst>
            <a:rect l="0" t="0" r="r" b="b"/>
            <a:pathLst>
              <a:path w="957" h="2150">
                <a:moveTo>
                  <a:pt x="957" y="31"/>
                </a:moveTo>
                <a:cubicBezTo>
                  <a:pt x="885" y="406"/>
                  <a:pt x="781" y="772"/>
                  <a:pt x="646" y="1126"/>
                </a:cubicBezTo>
                <a:cubicBezTo>
                  <a:pt x="510" y="1481"/>
                  <a:pt x="342" y="1824"/>
                  <a:pt x="145" y="2150"/>
                </a:cubicBezTo>
                <a:cubicBezTo>
                  <a:pt x="0" y="2062"/>
                  <a:pt x="0" y="2062"/>
                  <a:pt x="0" y="2062"/>
                </a:cubicBezTo>
                <a:cubicBezTo>
                  <a:pt x="192" y="1745"/>
                  <a:pt x="355" y="1411"/>
                  <a:pt x="487" y="1066"/>
                </a:cubicBezTo>
                <a:cubicBezTo>
                  <a:pt x="620" y="721"/>
                  <a:pt x="721" y="364"/>
                  <a:pt x="790" y="0"/>
                </a:cubicBezTo>
                <a:lnTo>
                  <a:pt x="957" y="31"/>
                </a:lnTo>
                <a:close/>
              </a:path>
            </a:pathLst>
          </a:custGeom>
          <a:solidFill>
            <a:schemeClr val="accent5"/>
          </a:solidFill>
          <a:ln>
            <a:noFill/>
          </a:ln>
        </p:spPr>
        <p:txBody>
          <a:bodyPr vert="horz" wrap="square" lIns="45708" tIns="22854" rIns="45708" bIns="22854" numCol="1" anchor="t" anchorCtr="0" compatLnSpc="1">
            <a:prstTxWarp prst="textNoShape">
              <a:avLst/>
            </a:prstTxWarp>
          </a:bodyPr>
          <a:lstStyle/>
          <a:p>
            <a:endParaRPr lang="en-US" b="1" dirty="0"/>
          </a:p>
        </p:txBody>
      </p:sp>
      <p:sp>
        <p:nvSpPr>
          <p:cNvPr id="19" name="Oval 216"/>
          <p:cNvSpPr>
            <a:spLocks noChangeArrowheads="1"/>
          </p:cNvSpPr>
          <p:nvPr/>
        </p:nvSpPr>
        <p:spPr bwMode="auto">
          <a:xfrm>
            <a:off x="292114" y="3421967"/>
            <a:ext cx="171549" cy="161187"/>
          </a:xfrm>
          <a:prstGeom prst="ellipse">
            <a:avLst/>
          </a:prstGeom>
          <a:solidFill>
            <a:schemeClr val="accent2"/>
          </a:solidFill>
          <a:ln>
            <a:noFill/>
          </a:ln>
        </p:spPr>
        <p:txBody>
          <a:bodyPr vert="horz" wrap="square" lIns="45708" tIns="22854" rIns="45708" bIns="22854" numCol="1" anchor="t" anchorCtr="0" compatLnSpc="1">
            <a:prstTxWarp prst="textNoShape">
              <a:avLst/>
            </a:prstTxWarp>
          </a:bodyPr>
          <a:lstStyle/>
          <a:p>
            <a:endParaRPr lang="en-US" b="1" dirty="0">
              <a:latin typeface="Roboto Bold" charset="0"/>
            </a:endParaRPr>
          </a:p>
        </p:txBody>
      </p:sp>
      <p:sp>
        <p:nvSpPr>
          <p:cNvPr id="20" name="Oval 217"/>
          <p:cNvSpPr>
            <a:spLocks noChangeArrowheads="1"/>
          </p:cNvSpPr>
          <p:nvPr/>
        </p:nvSpPr>
        <p:spPr bwMode="auto">
          <a:xfrm>
            <a:off x="292114" y="3779193"/>
            <a:ext cx="171549" cy="161914"/>
          </a:xfrm>
          <a:prstGeom prst="ellipse">
            <a:avLst/>
          </a:prstGeom>
          <a:solidFill>
            <a:schemeClr val="accent3"/>
          </a:solidFill>
          <a:ln>
            <a:noFill/>
          </a:ln>
        </p:spPr>
        <p:txBody>
          <a:bodyPr vert="horz" wrap="square" lIns="45708" tIns="22854" rIns="45708" bIns="22854" numCol="1" anchor="t" anchorCtr="0" compatLnSpc="1">
            <a:prstTxWarp prst="textNoShape">
              <a:avLst/>
            </a:prstTxWarp>
          </a:bodyPr>
          <a:lstStyle/>
          <a:p>
            <a:endParaRPr lang="en-US" b="1" dirty="0">
              <a:latin typeface="Roboto Bold" charset="0"/>
            </a:endParaRPr>
          </a:p>
        </p:txBody>
      </p:sp>
      <p:sp>
        <p:nvSpPr>
          <p:cNvPr id="21" name="Oval 218"/>
          <p:cNvSpPr>
            <a:spLocks noChangeArrowheads="1"/>
          </p:cNvSpPr>
          <p:nvPr/>
        </p:nvSpPr>
        <p:spPr bwMode="auto">
          <a:xfrm>
            <a:off x="292114" y="4137145"/>
            <a:ext cx="171549" cy="161187"/>
          </a:xfrm>
          <a:prstGeom prst="ellipse">
            <a:avLst/>
          </a:prstGeom>
          <a:solidFill>
            <a:schemeClr val="accent4"/>
          </a:solidFill>
          <a:ln>
            <a:noFill/>
          </a:ln>
        </p:spPr>
        <p:txBody>
          <a:bodyPr vert="horz" wrap="square" lIns="45708" tIns="22854" rIns="45708" bIns="22854" numCol="1" anchor="t" anchorCtr="0" compatLnSpc="1">
            <a:prstTxWarp prst="textNoShape">
              <a:avLst/>
            </a:prstTxWarp>
          </a:bodyPr>
          <a:lstStyle/>
          <a:p>
            <a:endParaRPr lang="en-US" b="1" dirty="0">
              <a:latin typeface="Roboto Bold" charset="0"/>
            </a:endParaRPr>
          </a:p>
        </p:txBody>
      </p:sp>
      <p:sp>
        <p:nvSpPr>
          <p:cNvPr id="22" name="Oval 219"/>
          <p:cNvSpPr>
            <a:spLocks noChangeArrowheads="1"/>
          </p:cNvSpPr>
          <p:nvPr/>
        </p:nvSpPr>
        <p:spPr bwMode="auto">
          <a:xfrm>
            <a:off x="292114" y="4494370"/>
            <a:ext cx="171549" cy="161914"/>
          </a:xfrm>
          <a:prstGeom prst="ellipse">
            <a:avLst/>
          </a:prstGeom>
          <a:solidFill>
            <a:schemeClr val="accent5"/>
          </a:solidFill>
          <a:ln>
            <a:noFill/>
          </a:ln>
        </p:spPr>
        <p:txBody>
          <a:bodyPr vert="horz" wrap="square" lIns="45708" tIns="22854" rIns="45708" bIns="22854" numCol="1" anchor="t" anchorCtr="0" compatLnSpc="1">
            <a:prstTxWarp prst="textNoShape">
              <a:avLst/>
            </a:prstTxWarp>
          </a:bodyPr>
          <a:lstStyle/>
          <a:p>
            <a:endParaRPr lang="en-US" b="1" dirty="0">
              <a:latin typeface="Roboto Bold" charset="0"/>
            </a:endParaRPr>
          </a:p>
        </p:txBody>
      </p:sp>
      <p:sp>
        <p:nvSpPr>
          <p:cNvPr id="23" name="TextBox 219"/>
          <p:cNvSpPr txBox="1"/>
          <p:nvPr/>
        </p:nvSpPr>
        <p:spPr>
          <a:xfrm>
            <a:off x="2139185" y="1761505"/>
            <a:ext cx="4833099" cy="646331"/>
          </a:xfrm>
          <a:prstGeom prst="rect">
            <a:avLst/>
          </a:prstGeom>
          <a:noFill/>
        </p:spPr>
        <p:txBody>
          <a:bodyPr wrap="square" rtlCol="0">
            <a:spAutoFit/>
          </a:bodyPr>
          <a:lstStyle/>
          <a:p>
            <a:pPr lvl="0"/>
            <a:r>
              <a:rPr lang="es-EC" dirty="0">
                <a:solidFill>
                  <a:schemeClr val="tx2"/>
                </a:solidFill>
                <a:ea typeface="Lato Light" charset="0"/>
                <a:cs typeface="Lato Light" charset="0"/>
              </a:rPr>
              <a:t>Dirección Metropolitana de Gestión de la Seguridad Ciudadana</a:t>
            </a:r>
          </a:p>
        </p:txBody>
      </p:sp>
      <p:sp>
        <p:nvSpPr>
          <p:cNvPr id="35" name="Rectangle 232"/>
          <p:cNvSpPr>
            <a:spLocks/>
          </p:cNvSpPr>
          <p:nvPr/>
        </p:nvSpPr>
        <p:spPr bwMode="auto">
          <a:xfrm rot="16200000">
            <a:off x="-1773592" y="3819369"/>
            <a:ext cx="4307462" cy="677108"/>
          </a:xfrm>
          <a:prstGeom prst="rect">
            <a:avLst/>
          </a:prstGeom>
          <a:solidFill>
            <a:schemeClr val="accent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r>
              <a:rPr lang="en-US" sz="2200" b="1" spc="150" dirty="0" err="1">
                <a:solidFill>
                  <a:schemeClr val="bg1"/>
                </a:solidFill>
                <a:ea typeface="Roboto" charset="0"/>
                <a:cs typeface="Roboto" charset="0"/>
                <a:sym typeface="Bebas Neue" charset="0"/>
              </a:rPr>
              <a:t>Secretaría</a:t>
            </a:r>
            <a:r>
              <a:rPr lang="en-US" sz="2200" b="1" spc="150" dirty="0">
                <a:solidFill>
                  <a:schemeClr val="bg1"/>
                </a:solidFill>
                <a:ea typeface="Roboto" charset="0"/>
                <a:cs typeface="Roboto" charset="0"/>
                <a:sym typeface="Bebas Neue" charset="0"/>
              </a:rPr>
              <a:t> General de </a:t>
            </a:r>
            <a:r>
              <a:rPr lang="en-US" sz="2200" b="1" spc="150" dirty="0" err="1">
                <a:solidFill>
                  <a:schemeClr val="bg1"/>
                </a:solidFill>
                <a:ea typeface="Roboto" charset="0"/>
                <a:cs typeface="Roboto" charset="0"/>
                <a:sym typeface="Bebas Neue" charset="0"/>
              </a:rPr>
              <a:t>Seguridad</a:t>
            </a:r>
            <a:r>
              <a:rPr lang="en-US" sz="2200" b="1" spc="150" dirty="0">
                <a:solidFill>
                  <a:schemeClr val="bg1"/>
                </a:solidFill>
                <a:ea typeface="Roboto" charset="0"/>
                <a:cs typeface="Roboto" charset="0"/>
                <a:sym typeface="Bebas Neue" charset="0"/>
              </a:rPr>
              <a:t> y </a:t>
            </a:r>
            <a:r>
              <a:rPr lang="en-US" sz="2200" b="1" spc="150" dirty="0" err="1">
                <a:solidFill>
                  <a:schemeClr val="bg1"/>
                </a:solidFill>
                <a:ea typeface="Roboto" charset="0"/>
                <a:cs typeface="Roboto" charset="0"/>
                <a:sym typeface="Bebas Neue" charset="0"/>
              </a:rPr>
              <a:t>Gobernabildiad</a:t>
            </a:r>
            <a:endParaRPr lang="en-US" sz="2200" b="1" spc="150" dirty="0">
              <a:solidFill>
                <a:schemeClr val="bg1"/>
              </a:solidFill>
              <a:ea typeface="Roboto" charset="0"/>
              <a:cs typeface="Roboto" charset="0"/>
              <a:sym typeface="Bebas Neue" charset="0"/>
            </a:endParaRPr>
          </a:p>
        </p:txBody>
      </p:sp>
      <p:sp>
        <p:nvSpPr>
          <p:cNvPr id="37" name="TextBox 219"/>
          <p:cNvSpPr txBox="1"/>
          <p:nvPr/>
        </p:nvSpPr>
        <p:spPr>
          <a:xfrm>
            <a:off x="2732644" y="3148251"/>
            <a:ext cx="4833099" cy="646331"/>
          </a:xfrm>
          <a:prstGeom prst="rect">
            <a:avLst/>
          </a:prstGeom>
          <a:noFill/>
        </p:spPr>
        <p:txBody>
          <a:bodyPr wrap="square" rtlCol="0">
            <a:spAutoFit/>
          </a:bodyPr>
          <a:lstStyle/>
          <a:p>
            <a:pPr lvl="0"/>
            <a:r>
              <a:rPr lang="es-EC" dirty="0">
                <a:solidFill>
                  <a:schemeClr val="tx2"/>
                </a:solidFill>
                <a:ea typeface="Lato Light" charset="0"/>
                <a:cs typeface="Lato Light" charset="0"/>
              </a:rPr>
              <a:t>Dirección Metropolitana de Gestión de Gobernabilidad </a:t>
            </a:r>
          </a:p>
        </p:txBody>
      </p:sp>
      <p:sp>
        <p:nvSpPr>
          <p:cNvPr id="38" name="TextBox 219"/>
          <p:cNvSpPr txBox="1"/>
          <p:nvPr/>
        </p:nvSpPr>
        <p:spPr>
          <a:xfrm>
            <a:off x="2900822" y="4430245"/>
            <a:ext cx="4833099" cy="646331"/>
          </a:xfrm>
          <a:prstGeom prst="rect">
            <a:avLst/>
          </a:prstGeom>
          <a:noFill/>
        </p:spPr>
        <p:txBody>
          <a:bodyPr wrap="square" rtlCol="0">
            <a:spAutoFit/>
          </a:bodyPr>
          <a:lstStyle/>
          <a:p>
            <a:r>
              <a:rPr lang="es-EC" dirty="0">
                <a:solidFill>
                  <a:schemeClr val="tx2"/>
                </a:solidFill>
                <a:ea typeface="Lato Light" charset="0"/>
                <a:cs typeface="Lato Light" charset="0"/>
              </a:rPr>
              <a:t>Dirección Metropolitana de Gestión</a:t>
            </a:r>
          </a:p>
          <a:p>
            <a:r>
              <a:rPr lang="es-EC" dirty="0">
                <a:solidFill>
                  <a:schemeClr val="tx2"/>
                </a:solidFill>
                <a:ea typeface="Lato Light" charset="0"/>
                <a:cs typeface="Lato Light" charset="0"/>
              </a:rPr>
              <a:t> de Riesgos</a:t>
            </a:r>
          </a:p>
        </p:txBody>
      </p:sp>
      <p:sp>
        <p:nvSpPr>
          <p:cNvPr id="39" name="TextBox 219"/>
          <p:cNvSpPr txBox="1"/>
          <p:nvPr/>
        </p:nvSpPr>
        <p:spPr>
          <a:xfrm>
            <a:off x="2347037" y="5663241"/>
            <a:ext cx="4833099" cy="646331"/>
          </a:xfrm>
          <a:prstGeom prst="rect">
            <a:avLst/>
          </a:prstGeom>
          <a:noFill/>
        </p:spPr>
        <p:txBody>
          <a:bodyPr wrap="square" rtlCol="0">
            <a:spAutoFit/>
          </a:bodyPr>
          <a:lstStyle/>
          <a:p>
            <a:pPr lvl="0"/>
            <a:r>
              <a:rPr lang="es-EC" dirty="0">
                <a:solidFill>
                  <a:schemeClr val="tx2"/>
                </a:solidFill>
                <a:ea typeface="Lato Light" charset="0"/>
                <a:cs typeface="Lato Light" charset="0"/>
              </a:rPr>
              <a:t>Observatorio Metropolitano de Seguridad Ciudadana </a:t>
            </a:r>
          </a:p>
        </p:txBody>
      </p:sp>
      <p:sp>
        <p:nvSpPr>
          <p:cNvPr id="52" name="Freeform 754"/>
          <p:cNvSpPr>
            <a:spLocks/>
          </p:cNvSpPr>
          <p:nvPr/>
        </p:nvSpPr>
        <p:spPr bwMode="auto">
          <a:xfrm>
            <a:off x="7527727" y="4658347"/>
            <a:ext cx="4419150" cy="1208552"/>
          </a:xfrm>
          <a:custGeom>
            <a:avLst/>
            <a:gdLst>
              <a:gd name="T0" fmla="*/ 3975 w 4569"/>
              <a:gd name="T1" fmla="*/ 1363 h 1363"/>
              <a:gd name="T2" fmla="*/ 0 w 4569"/>
              <a:gd name="T3" fmla="*/ 1363 h 1363"/>
              <a:gd name="T4" fmla="*/ 0 w 4569"/>
              <a:gd name="T5" fmla="*/ 0 h 1363"/>
              <a:gd name="T6" fmla="*/ 4569 w 4569"/>
              <a:gd name="T7" fmla="*/ 0 h 1363"/>
              <a:gd name="T8" fmla="*/ 3975 w 4569"/>
              <a:gd name="T9" fmla="*/ 1363 h 1363"/>
            </a:gdLst>
            <a:ahLst/>
            <a:cxnLst>
              <a:cxn ang="0">
                <a:pos x="T0" y="T1"/>
              </a:cxn>
              <a:cxn ang="0">
                <a:pos x="T2" y="T3"/>
              </a:cxn>
              <a:cxn ang="0">
                <a:pos x="T4" y="T5"/>
              </a:cxn>
              <a:cxn ang="0">
                <a:pos x="T6" y="T7"/>
              </a:cxn>
              <a:cxn ang="0">
                <a:pos x="T8" y="T9"/>
              </a:cxn>
            </a:cxnLst>
            <a:rect l="0" t="0" r="r" b="b"/>
            <a:pathLst>
              <a:path w="4569" h="1363">
                <a:moveTo>
                  <a:pt x="3975" y="1363"/>
                </a:moveTo>
                <a:lnTo>
                  <a:pt x="0" y="1363"/>
                </a:lnTo>
                <a:lnTo>
                  <a:pt x="0" y="0"/>
                </a:lnTo>
                <a:lnTo>
                  <a:pt x="4569" y="0"/>
                </a:lnTo>
                <a:lnTo>
                  <a:pt x="3975" y="1363"/>
                </a:lnTo>
                <a:close/>
              </a:path>
            </a:pathLst>
          </a:custGeom>
          <a:solidFill>
            <a:schemeClr val="accent3"/>
          </a:solidFill>
          <a:ln>
            <a:noFill/>
          </a:ln>
        </p:spPr>
        <p:txBody>
          <a:bodyPr vert="horz" wrap="square" lIns="45708" tIns="22854" rIns="45708" bIns="22854" numCol="1" anchor="t" anchorCtr="0" compatLnSpc="1">
            <a:prstTxWarp prst="textNoShape">
              <a:avLst/>
            </a:prstTxWarp>
          </a:bodyPr>
          <a:lstStyle/>
          <a:p>
            <a:endParaRPr lang="en-US" b="1" dirty="0"/>
          </a:p>
        </p:txBody>
      </p:sp>
      <p:sp>
        <p:nvSpPr>
          <p:cNvPr id="53" name="TextBox 208"/>
          <p:cNvSpPr txBox="1"/>
          <p:nvPr/>
        </p:nvSpPr>
        <p:spPr>
          <a:xfrm>
            <a:off x="7607469" y="4739911"/>
            <a:ext cx="3900907" cy="923330"/>
          </a:xfrm>
          <a:prstGeom prst="rect">
            <a:avLst/>
          </a:prstGeom>
          <a:noFill/>
        </p:spPr>
        <p:txBody>
          <a:bodyPr wrap="square" rtlCol="0">
            <a:spAutoFit/>
          </a:bodyPr>
          <a:lstStyle/>
          <a:p>
            <a:r>
              <a:rPr lang="es-EC" b="1" dirty="0">
                <a:solidFill>
                  <a:schemeClr val="bg1"/>
                </a:solidFill>
                <a:ea typeface="Roboto" charset="0"/>
                <a:cs typeface="Roboto" charset="0"/>
              </a:rPr>
              <a:t>Empresa Pública Metropolitana de Logística para la Seguridad – EM SEGURIDAD</a:t>
            </a:r>
            <a:endParaRPr lang="en-US" b="1" dirty="0">
              <a:solidFill>
                <a:schemeClr val="bg1"/>
              </a:solidFill>
              <a:ea typeface="Roboto" charset="0"/>
              <a:cs typeface="Roboto" charset="0"/>
            </a:endParaRPr>
          </a:p>
        </p:txBody>
      </p:sp>
      <p:sp>
        <p:nvSpPr>
          <p:cNvPr id="55" name="Freeform 754"/>
          <p:cNvSpPr>
            <a:spLocks/>
          </p:cNvSpPr>
          <p:nvPr/>
        </p:nvSpPr>
        <p:spPr bwMode="auto">
          <a:xfrm>
            <a:off x="7527727" y="3372311"/>
            <a:ext cx="4419150" cy="1208552"/>
          </a:xfrm>
          <a:custGeom>
            <a:avLst/>
            <a:gdLst>
              <a:gd name="T0" fmla="*/ 3975 w 4569"/>
              <a:gd name="T1" fmla="*/ 1363 h 1363"/>
              <a:gd name="T2" fmla="*/ 0 w 4569"/>
              <a:gd name="T3" fmla="*/ 1363 h 1363"/>
              <a:gd name="T4" fmla="*/ 0 w 4569"/>
              <a:gd name="T5" fmla="*/ 0 h 1363"/>
              <a:gd name="T6" fmla="*/ 4569 w 4569"/>
              <a:gd name="T7" fmla="*/ 0 h 1363"/>
              <a:gd name="T8" fmla="*/ 3975 w 4569"/>
              <a:gd name="T9" fmla="*/ 1363 h 1363"/>
            </a:gdLst>
            <a:ahLst/>
            <a:cxnLst>
              <a:cxn ang="0">
                <a:pos x="T0" y="T1"/>
              </a:cxn>
              <a:cxn ang="0">
                <a:pos x="T2" y="T3"/>
              </a:cxn>
              <a:cxn ang="0">
                <a:pos x="T4" y="T5"/>
              </a:cxn>
              <a:cxn ang="0">
                <a:pos x="T6" y="T7"/>
              </a:cxn>
              <a:cxn ang="0">
                <a:pos x="T8" y="T9"/>
              </a:cxn>
            </a:cxnLst>
            <a:rect l="0" t="0" r="r" b="b"/>
            <a:pathLst>
              <a:path w="4569" h="1363">
                <a:moveTo>
                  <a:pt x="3975" y="1363"/>
                </a:moveTo>
                <a:lnTo>
                  <a:pt x="0" y="1363"/>
                </a:lnTo>
                <a:lnTo>
                  <a:pt x="0" y="0"/>
                </a:lnTo>
                <a:lnTo>
                  <a:pt x="4569" y="0"/>
                </a:lnTo>
                <a:lnTo>
                  <a:pt x="3975" y="1363"/>
                </a:lnTo>
                <a:close/>
              </a:path>
            </a:pathLst>
          </a:custGeom>
          <a:solidFill>
            <a:schemeClr val="accent2"/>
          </a:solidFill>
          <a:ln>
            <a:noFill/>
          </a:ln>
        </p:spPr>
        <p:txBody>
          <a:bodyPr vert="horz" wrap="square" lIns="45708" tIns="22854" rIns="45708" bIns="22854" numCol="1" anchor="t" anchorCtr="0" compatLnSpc="1">
            <a:prstTxWarp prst="textNoShape">
              <a:avLst/>
            </a:prstTxWarp>
          </a:bodyPr>
          <a:lstStyle/>
          <a:p>
            <a:endParaRPr lang="en-US" b="1" dirty="0"/>
          </a:p>
        </p:txBody>
      </p:sp>
      <p:sp>
        <p:nvSpPr>
          <p:cNvPr id="56" name="TextBox 212"/>
          <p:cNvSpPr txBox="1"/>
          <p:nvPr/>
        </p:nvSpPr>
        <p:spPr>
          <a:xfrm>
            <a:off x="7645487" y="3662875"/>
            <a:ext cx="2758771" cy="707886"/>
          </a:xfrm>
          <a:prstGeom prst="rect">
            <a:avLst/>
          </a:prstGeom>
          <a:noFill/>
        </p:spPr>
        <p:txBody>
          <a:bodyPr wrap="square" rtlCol="0">
            <a:spAutoFit/>
          </a:bodyPr>
          <a:lstStyle/>
          <a:p>
            <a:r>
              <a:rPr lang="es-EC" sz="2000" b="1" dirty="0">
                <a:solidFill>
                  <a:schemeClr val="bg1"/>
                </a:solidFill>
                <a:ea typeface="Roboto" charset="0"/>
                <a:cs typeface="Roboto" charset="0"/>
              </a:rPr>
              <a:t>Cuerpo de Bomberos de Quito</a:t>
            </a:r>
            <a:r>
              <a:rPr lang="es-EC" sz="2000" dirty="0">
                <a:solidFill>
                  <a:srgbClr val="000000"/>
                </a:solidFill>
              </a:rPr>
              <a:t> </a:t>
            </a:r>
          </a:p>
        </p:txBody>
      </p:sp>
      <p:sp>
        <p:nvSpPr>
          <p:cNvPr id="58" name="Freeform 754"/>
          <p:cNvSpPr>
            <a:spLocks/>
          </p:cNvSpPr>
          <p:nvPr/>
        </p:nvSpPr>
        <p:spPr bwMode="auto">
          <a:xfrm>
            <a:off x="7527727" y="2086275"/>
            <a:ext cx="4419150" cy="1208552"/>
          </a:xfrm>
          <a:custGeom>
            <a:avLst/>
            <a:gdLst>
              <a:gd name="T0" fmla="*/ 3975 w 4569"/>
              <a:gd name="T1" fmla="*/ 1363 h 1363"/>
              <a:gd name="T2" fmla="*/ 0 w 4569"/>
              <a:gd name="T3" fmla="*/ 1363 h 1363"/>
              <a:gd name="T4" fmla="*/ 0 w 4569"/>
              <a:gd name="T5" fmla="*/ 0 h 1363"/>
              <a:gd name="T6" fmla="*/ 4569 w 4569"/>
              <a:gd name="T7" fmla="*/ 0 h 1363"/>
              <a:gd name="T8" fmla="*/ 3975 w 4569"/>
              <a:gd name="T9" fmla="*/ 1363 h 1363"/>
            </a:gdLst>
            <a:ahLst/>
            <a:cxnLst>
              <a:cxn ang="0">
                <a:pos x="T0" y="T1"/>
              </a:cxn>
              <a:cxn ang="0">
                <a:pos x="T2" y="T3"/>
              </a:cxn>
              <a:cxn ang="0">
                <a:pos x="T4" y="T5"/>
              </a:cxn>
              <a:cxn ang="0">
                <a:pos x="T6" y="T7"/>
              </a:cxn>
              <a:cxn ang="0">
                <a:pos x="T8" y="T9"/>
              </a:cxn>
            </a:cxnLst>
            <a:rect l="0" t="0" r="r" b="b"/>
            <a:pathLst>
              <a:path w="4569" h="1363">
                <a:moveTo>
                  <a:pt x="3975" y="1363"/>
                </a:moveTo>
                <a:lnTo>
                  <a:pt x="0" y="1363"/>
                </a:lnTo>
                <a:lnTo>
                  <a:pt x="0" y="0"/>
                </a:lnTo>
                <a:lnTo>
                  <a:pt x="4569" y="0"/>
                </a:lnTo>
                <a:lnTo>
                  <a:pt x="3975" y="1363"/>
                </a:lnTo>
                <a:close/>
              </a:path>
            </a:pathLst>
          </a:custGeom>
          <a:solidFill>
            <a:schemeClr val="accent1"/>
          </a:solidFill>
          <a:ln>
            <a:noFill/>
          </a:ln>
        </p:spPr>
        <p:txBody>
          <a:bodyPr vert="horz" wrap="square" lIns="45708" tIns="22854" rIns="45708" bIns="22854" numCol="1" anchor="t" anchorCtr="0" compatLnSpc="1">
            <a:prstTxWarp prst="textNoShape">
              <a:avLst/>
            </a:prstTxWarp>
          </a:bodyPr>
          <a:lstStyle/>
          <a:p>
            <a:endParaRPr lang="en-US" b="1" dirty="0"/>
          </a:p>
        </p:txBody>
      </p:sp>
      <p:sp>
        <p:nvSpPr>
          <p:cNvPr id="59" name="TextBox 216"/>
          <p:cNvSpPr txBox="1"/>
          <p:nvPr/>
        </p:nvSpPr>
        <p:spPr>
          <a:xfrm>
            <a:off x="7693839" y="2361535"/>
            <a:ext cx="3531483" cy="707886"/>
          </a:xfrm>
          <a:prstGeom prst="rect">
            <a:avLst/>
          </a:prstGeom>
          <a:noFill/>
        </p:spPr>
        <p:txBody>
          <a:bodyPr wrap="square" rtlCol="0">
            <a:spAutoFit/>
          </a:bodyPr>
          <a:lstStyle/>
          <a:p>
            <a:r>
              <a:rPr lang="es-EC" sz="2000" b="1" dirty="0">
                <a:solidFill>
                  <a:schemeClr val="bg1"/>
                </a:solidFill>
                <a:ea typeface="Roboto" charset="0"/>
                <a:cs typeface="Roboto" charset="0"/>
              </a:rPr>
              <a:t>Cuerpo de Agentes de Control Metropolitano</a:t>
            </a:r>
            <a:endParaRPr lang="en-US" sz="2000" b="1" dirty="0">
              <a:solidFill>
                <a:schemeClr val="bg1"/>
              </a:solidFill>
              <a:ea typeface="Roboto" charset="0"/>
              <a:cs typeface="Roboto" charset="0"/>
            </a:endParaRPr>
          </a:p>
        </p:txBody>
      </p:sp>
      <p:sp>
        <p:nvSpPr>
          <p:cNvPr id="64" name="TextBox 219"/>
          <p:cNvSpPr txBox="1"/>
          <p:nvPr/>
        </p:nvSpPr>
        <p:spPr>
          <a:xfrm>
            <a:off x="7527727" y="1289280"/>
            <a:ext cx="4833099" cy="584775"/>
          </a:xfrm>
          <a:prstGeom prst="rect">
            <a:avLst/>
          </a:prstGeom>
          <a:noFill/>
        </p:spPr>
        <p:txBody>
          <a:bodyPr wrap="square" rtlCol="0">
            <a:spAutoFit/>
          </a:bodyPr>
          <a:lstStyle/>
          <a:p>
            <a:r>
              <a:rPr lang="es-EC" sz="3200" dirty="0">
                <a:solidFill>
                  <a:schemeClr val="tx2"/>
                </a:solidFill>
                <a:ea typeface="Lato Light" charset="0"/>
                <a:cs typeface="Lato Light" charset="0"/>
              </a:rPr>
              <a:t>Instituciones Adscritas</a:t>
            </a:r>
          </a:p>
        </p:txBody>
      </p:sp>
      <p:pic>
        <p:nvPicPr>
          <p:cNvPr id="2" name="Imagen 1"/>
          <p:cNvPicPr>
            <a:picLocks noChangeAspect="1"/>
          </p:cNvPicPr>
          <p:nvPr/>
        </p:nvPicPr>
        <p:blipFill>
          <a:blip r:embed="rId2">
            <a:duotone>
              <a:schemeClr val="accent2">
                <a:shade val="45000"/>
                <a:satMod val="135000"/>
              </a:schemeClr>
              <a:prstClr val="white"/>
            </a:duotone>
          </a:blip>
          <a:stretch>
            <a:fillRect/>
          </a:stretch>
        </p:blipFill>
        <p:spPr>
          <a:xfrm>
            <a:off x="1818631" y="4418457"/>
            <a:ext cx="607889" cy="538995"/>
          </a:xfrm>
          <a:prstGeom prst="rect">
            <a:avLst/>
          </a:prstGeom>
        </p:spPr>
      </p:pic>
      <p:pic>
        <p:nvPicPr>
          <p:cNvPr id="9" name="Imagen 8"/>
          <p:cNvPicPr>
            <a:picLocks noChangeAspect="1"/>
          </p:cNvPicPr>
          <p:nvPr/>
        </p:nvPicPr>
        <p:blipFill rotWithShape="1">
          <a:blip r:embed="rId3"/>
          <a:srcRect l="36239" t="11442" r="38156" b="31032"/>
          <a:stretch/>
        </p:blipFill>
        <p:spPr>
          <a:xfrm>
            <a:off x="1444956" y="5686720"/>
            <a:ext cx="519555" cy="673301"/>
          </a:xfrm>
          <a:prstGeom prst="rect">
            <a:avLst/>
          </a:prstGeom>
        </p:spPr>
      </p:pic>
      <p:sp>
        <p:nvSpPr>
          <p:cNvPr id="32" name="Oval 11"/>
          <p:cNvSpPr>
            <a:spLocks noChangeArrowheads="1"/>
          </p:cNvSpPr>
          <p:nvPr/>
        </p:nvSpPr>
        <p:spPr bwMode="auto">
          <a:xfrm>
            <a:off x="1217900" y="1704818"/>
            <a:ext cx="910302" cy="856039"/>
          </a:xfrm>
          <a:prstGeom prst="ellipse">
            <a:avLst/>
          </a:prstGeom>
          <a:solidFill>
            <a:schemeClr val="accent2"/>
          </a:solidFill>
          <a:ln>
            <a:noFill/>
          </a:ln>
        </p:spPr>
        <p:txBody>
          <a:bodyPr vert="horz" wrap="square" lIns="45708" tIns="22854" rIns="45708" bIns="22854" numCol="1" anchor="t" anchorCtr="0" compatLnSpc="1">
            <a:prstTxWarp prst="textNoShape">
              <a:avLst/>
            </a:prstTxWarp>
          </a:bodyPr>
          <a:lstStyle/>
          <a:p>
            <a:endParaRPr lang="en-US" b="1" dirty="0">
              <a:latin typeface="Roboto Bold" charset="0"/>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077" y="1816342"/>
            <a:ext cx="628034" cy="628034"/>
          </a:xfrm>
          <a:prstGeom prst="rect">
            <a:avLst/>
          </a:prstGeom>
          <a:noFill/>
        </p:spPr>
      </p:pic>
      <p:sp>
        <p:nvSpPr>
          <p:cNvPr id="33" name="Oval 12"/>
          <p:cNvSpPr>
            <a:spLocks noChangeArrowheads="1"/>
          </p:cNvSpPr>
          <p:nvPr/>
        </p:nvSpPr>
        <p:spPr bwMode="auto">
          <a:xfrm>
            <a:off x="1742598" y="2980525"/>
            <a:ext cx="910302" cy="856763"/>
          </a:xfrm>
          <a:prstGeom prst="ellipse">
            <a:avLst/>
          </a:prstGeom>
          <a:solidFill>
            <a:schemeClr val="accent3"/>
          </a:solidFill>
          <a:ln>
            <a:noFill/>
          </a:ln>
        </p:spPr>
        <p:txBody>
          <a:bodyPr vert="horz" wrap="square" lIns="45708" tIns="22854" rIns="45708" bIns="22854" numCol="1" anchor="t" anchorCtr="0" compatLnSpc="1">
            <a:prstTxWarp prst="textNoShape">
              <a:avLst/>
            </a:prstTxWarp>
          </a:bodyPr>
          <a:lstStyle/>
          <a:p>
            <a:endParaRPr lang="en-US" b="1" dirty="0"/>
          </a:p>
        </p:txBody>
      </p:sp>
      <p:sp>
        <p:nvSpPr>
          <p:cNvPr id="34" name="Oval 13"/>
          <p:cNvSpPr>
            <a:spLocks noChangeArrowheads="1"/>
          </p:cNvSpPr>
          <p:nvPr/>
        </p:nvSpPr>
        <p:spPr bwMode="auto">
          <a:xfrm>
            <a:off x="1742598" y="4256231"/>
            <a:ext cx="910302" cy="856763"/>
          </a:xfrm>
          <a:prstGeom prst="ellipse">
            <a:avLst/>
          </a:prstGeom>
          <a:solidFill>
            <a:schemeClr val="accent4"/>
          </a:solidFill>
          <a:ln>
            <a:noFill/>
          </a:ln>
        </p:spPr>
        <p:txBody>
          <a:bodyPr vert="horz" wrap="square" lIns="45708" tIns="22854" rIns="45708" bIns="22854" numCol="1" anchor="t" anchorCtr="0" compatLnSpc="1">
            <a:prstTxWarp prst="textNoShape">
              <a:avLst/>
            </a:prstTxWarp>
          </a:bodyPr>
          <a:lstStyle/>
          <a:p>
            <a:endParaRPr lang="en-US" b="1" dirty="0"/>
          </a:p>
        </p:txBody>
      </p:sp>
      <p:sp>
        <p:nvSpPr>
          <p:cNvPr id="36" name="Oval 14"/>
          <p:cNvSpPr>
            <a:spLocks noChangeArrowheads="1"/>
          </p:cNvSpPr>
          <p:nvPr/>
        </p:nvSpPr>
        <p:spPr bwMode="auto">
          <a:xfrm>
            <a:off x="1265810" y="5533390"/>
            <a:ext cx="910302" cy="855311"/>
          </a:xfrm>
          <a:prstGeom prst="ellipse">
            <a:avLst/>
          </a:prstGeom>
          <a:solidFill>
            <a:schemeClr val="accent5"/>
          </a:solidFill>
          <a:ln>
            <a:noFill/>
          </a:ln>
        </p:spPr>
        <p:txBody>
          <a:bodyPr vert="horz" wrap="square" lIns="45708" tIns="22854" rIns="45708" bIns="22854" numCol="1" anchor="t" anchorCtr="0" compatLnSpc="1">
            <a:prstTxWarp prst="textNoShape">
              <a:avLst/>
            </a:prstTxWarp>
          </a:bodyPr>
          <a:lstStyle/>
          <a:p>
            <a:endParaRPr lang="en-US" b="1" dirty="0">
              <a:latin typeface="Roboto Bold" charset="0"/>
            </a:endParaRPr>
          </a:p>
        </p:txBody>
      </p:sp>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8631" y="3118180"/>
            <a:ext cx="643424" cy="643424"/>
          </a:xfrm>
          <a:prstGeom prst="rect">
            <a:avLst/>
          </a:prstGeom>
        </p:spPr>
      </p:pic>
      <p:pic>
        <p:nvPicPr>
          <p:cNvPr id="16" name="Imagen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8631" y="4322668"/>
            <a:ext cx="678478" cy="678478"/>
          </a:xfrm>
          <a:prstGeom prst="rect">
            <a:avLst/>
          </a:prstGeom>
        </p:spPr>
      </p:pic>
      <p:pic>
        <p:nvPicPr>
          <p:cNvPr id="17" name="Imagen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6106" y="5597092"/>
            <a:ext cx="729530" cy="729530"/>
          </a:xfrm>
          <a:prstGeom prst="rect">
            <a:avLst/>
          </a:prstGeom>
        </p:spPr>
      </p:pic>
    </p:spTree>
    <p:extLst>
      <p:ext uri="{BB962C8B-B14F-4D97-AF65-F5344CB8AC3E}">
        <p14:creationId xmlns:p14="http://schemas.microsoft.com/office/powerpoint/2010/main" val="27536544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4698" y="1727966"/>
            <a:ext cx="7405353" cy="1754326"/>
          </a:xfrm>
          <a:prstGeom prst="rect">
            <a:avLst/>
          </a:prstGeom>
        </p:spPr>
        <p:txBody>
          <a:bodyPr wrap="square">
            <a:spAutoFit/>
          </a:bodyPr>
          <a:lstStyle/>
          <a:p>
            <a:pPr algn="just"/>
            <a:r>
              <a:rPr lang="es-EC" b="1" dirty="0" smtClean="0"/>
              <a:t>APROBACIÓN DEL PLAN METROPOLITANO DE SEGURIDAD Y CONVIVENCIA CIUDADANA DEL DMQ 2021-2025: </a:t>
            </a:r>
          </a:p>
          <a:p>
            <a:pPr algn="just"/>
            <a:r>
              <a:rPr lang="es-EC" dirty="0" smtClean="0"/>
              <a:t>• Se aprueba el Plan Metropolitano de Seguridad y Convivencia Ciudadana con Resolución No. C114-2021 de fecha 25 de octubre de 2021.</a:t>
            </a:r>
          </a:p>
          <a:p>
            <a:pPr algn="just"/>
            <a:r>
              <a:rPr lang="es-EC" dirty="0" smtClean="0"/>
              <a:t>• Mesas de Trabajo con la Asamblea de Quito para la construcción de los nuevos proyectos en beneficio de la ciudad.</a:t>
            </a:r>
            <a:endParaRPr lang="es-EC"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4633" y="1727966"/>
            <a:ext cx="2426956" cy="1821355"/>
          </a:xfrm>
          <a:prstGeom prst="rect">
            <a:avLst/>
          </a:prstGeom>
          <a:ln>
            <a:noFill/>
          </a:ln>
          <a:effectLst>
            <a:outerShdw blurRad="292100" dist="139700" dir="2700000" algn="tl" rotWithShape="0">
              <a:srgbClr val="333333">
                <a:alpha val="65000"/>
              </a:srgbClr>
            </a:outerShdw>
          </a:effectLst>
        </p:spPr>
      </p:pic>
      <p:sp>
        <p:nvSpPr>
          <p:cNvPr id="7" name="Rectángulo redondeado 6"/>
          <p:cNvSpPr/>
          <p:nvPr/>
        </p:nvSpPr>
        <p:spPr>
          <a:xfrm>
            <a:off x="4198513" y="244697"/>
            <a:ext cx="7993487" cy="8098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t>ACCIONES REALIZADAS</a:t>
            </a:r>
            <a:endParaRPr lang="es-EC" sz="2400" b="1" dirty="0"/>
          </a:p>
        </p:txBody>
      </p:sp>
      <p:sp>
        <p:nvSpPr>
          <p:cNvPr id="8" name="Rectángulo 7"/>
          <p:cNvSpPr/>
          <p:nvPr/>
        </p:nvSpPr>
        <p:spPr>
          <a:xfrm>
            <a:off x="244698" y="3883950"/>
            <a:ext cx="7662929" cy="3139321"/>
          </a:xfrm>
          <a:prstGeom prst="rect">
            <a:avLst/>
          </a:prstGeom>
        </p:spPr>
        <p:txBody>
          <a:bodyPr wrap="square">
            <a:spAutoFit/>
          </a:bodyPr>
          <a:lstStyle/>
          <a:p>
            <a:r>
              <a:rPr lang="es-EC" b="1" dirty="0"/>
              <a:t>ORGANIZACIÓN COMUNITARIA: </a:t>
            </a:r>
            <a:endParaRPr lang="es-EC" b="1" dirty="0" smtClean="0"/>
          </a:p>
          <a:p>
            <a:r>
              <a:rPr lang="es-EC" dirty="0" smtClean="0"/>
              <a:t>•  58 </a:t>
            </a:r>
            <a:r>
              <a:rPr lang="es-EC" dirty="0"/>
              <a:t>Comités de Seguridad conformados en sectores prioritarios. </a:t>
            </a:r>
            <a:endParaRPr lang="es-EC" dirty="0" smtClean="0"/>
          </a:p>
          <a:p>
            <a:r>
              <a:rPr lang="es-EC" dirty="0" smtClean="0"/>
              <a:t>•  31 Planes de Seguridad para la comunidad organizada en el DMQ.</a:t>
            </a:r>
          </a:p>
          <a:p>
            <a:pPr algn="just"/>
            <a:r>
              <a:rPr lang="es-EC" dirty="0" smtClean="0"/>
              <a:t>• 87 Sensibilizaciones y socializaciones en temas referentes a convivencia vecinal, resolución A-013 medidas de bioseguridad, buen uso del espacio público, mi barrio libre de drogas, etc.</a:t>
            </a:r>
          </a:p>
          <a:p>
            <a:r>
              <a:rPr lang="es-EC" dirty="0" smtClean="0"/>
              <a:t>• 45 eventos de información y concienciación del cumplimiento de la normativa de bioseguridad vigente y buen uso de espacio público en los barrios a través de “Quito Sale Seguro”.</a:t>
            </a:r>
            <a:endParaRPr lang="es-EC" dirty="0"/>
          </a:p>
          <a:p>
            <a:pPr algn="just"/>
            <a:endParaRPr lang="es-EC" dirty="0" smtClean="0"/>
          </a:p>
          <a:p>
            <a:pPr marL="285750" indent="-285750">
              <a:buFont typeface="Arial" panose="020B0604020202020204" pitchFamily="34" charset="0"/>
              <a:buChar char="•"/>
            </a:pPr>
            <a:endParaRPr lang="es-EC" dirty="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4633" y="4292694"/>
            <a:ext cx="2339663" cy="17547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75880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4198513" y="244697"/>
            <a:ext cx="7993487" cy="8098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t>OBJETIVOS DEL PLAN METROPOLITANO DE SEGURIDAD CIUDADANA Y CONVIVENCIA CIUDADANA 2021-2025</a:t>
            </a:r>
            <a:endParaRPr lang="es-EC" sz="2400" b="1" dirty="0"/>
          </a:p>
        </p:txBody>
      </p:sp>
      <p:sp>
        <p:nvSpPr>
          <p:cNvPr id="10" name="TextBox 61">
            <a:extLst>
              <a:ext uri="{FF2B5EF4-FFF2-40B4-BE49-F238E27FC236}"/>
            </a:extLst>
          </p:cNvPr>
          <p:cNvSpPr txBox="1"/>
          <p:nvPr/>
        </p:nvSpPr>
        <p:spPr>
          <a:xfrm>
            <a:off x="3017413" y="1606080"/>
            <a:ext cx="2362200" cy="1311275"/>
          </a:xfrm>
          <a:prstGeom prst="rect">
            <a:avLst/>
          </a:prstGeom>
          <a:noFill/>
        </p:spPr>
        <p:txBody>
          <a:bodyPr>
            <a:spAutoFit/>
          </a:bodyPr>
          <a:lstStyle/>
          <a:p>
            <a:pPr algn="just" defTabSz="456138">
              <a:lnSpc>
                <a:spcPct val="90000"/>
              </a:lnSpc>
              <a:defRPr/>
            </a:pPr>
            <a:r>
              <a:rPr lang="es-EC" sz="1600" b="1" dirty="0">
                <a:solidFill>
                  <a:srgbClr val="002060"/>
                </a:solidFill>
              </a:rPr>
              <a:t>ERRADICAR LA VIOLENCIA DE GÉNERO EN CONTRA DE LAS MUJERES</a:t>
            </a:r>
            <a:r>
              <a:rPr lang="es-EC" sz="1200" dirty="0"/>
              <a:t>, niñas, niños,  adolescentes y cualquier otro tipo de violencia a grupos vulnerables.</a:t>
            </a:r>
            <a:endParaRPr lang="es-ES" sz="1118" dirty="0">
              <a:solidFill>
                <a:schemeClr val="tx1">
                  <a:lumMod val="75000"/>
                  <a:lumOff val="25000"/>
                </a:schemeClr>
              </a:solidFill>
              <a:latin typeface="Arial" charset="0"/>
              <a:ea typeface="Arial" charset="0"/>
              <a:cs typeface="Arial" charset="0"/>
            </a:endParaRPr>
          </a:p>
        </p:txBody>
      </p:sp>
      <p:sp>
        <p:nvSpPr>
          <p:cNvPr id="11" name="Rectangle 64">
            <a:extLst>
              <a:ext uri="{FF2B5EF4-FFF2-40B4-BE49-F238E27FC236}"/>
            </a:extLst>
          </p:cNvPr>
          <p:cNvSpPr/>
          <p:nvPr/>
        </p:nvSpPr>
        <p:spPr>
          <a:xfrm>
            <a:off x="2860250" y="3212630"/>
            <a:ext cx="34925" cy="9509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138">
              <a:defRPr/>
            </a:pPr>
            <a:endParaRPr lang="en-US" sz="671" b="1" dirty="0">
              <a:solidFill>
                <a:srgbClr val="002060"/>
              </a:solidFill>
              <a:latin typeface="Roboto Bold" charset="0"/>
            </a:endParaRPr>
          </a:p>
        </p:txBody>
      </p:sp>
      <p:sp>
        <p:nvSpPr>
          <p:cNvPr id="12" name="Rectangle 65">
            <a:extLst>
              <a:ext uri="{FF2B5EF4-FFF2-40B4-BE49-F238E27FC236}"/>
            </a:extLst>
          </p:cNvPr>
          <p:cNvSpPr/>
          <p:nvPr/>
        </p:nvSpPr>
        <p:spPr>
          <a:xfrm>
            <a:off x="6055888" y="1671168"/>
            <a:ext cx="34925" cy="1089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138">
              <a:defRPr/>
            </a:pPr>
            <a:endParaRPr lang="en-US" sz="671" b="1" dirty="0">
              <a:latin typeface="Roboto Bold" charset="0"/>
            </a:endParaRPr>
          </a:p>
        </p:txBody>
      </p:sp>
      <p:sp>
        <p:nvSpPr>
          <p:cNvPr id="13" name="Rectangle 67">
            <a:extLst>
              <a:ext uri="{FF2B5EF4-FFF2-40B4-BE49-F238E27FC236}"/>
            </a:extLst>
          </p:cNvPr>
          <p:cNvSpPr/>
          <p:nvPr/>
        </p:nvSpPr>
        <p:spPr>
          <a:xfrm>
            <a:off x="2860250" y="1629893"/>
            <a:ext cx="34925" cy="8112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138">
              <a:defRPr/>
            </a:pPr>
            <a:endParaRPr lang="en-US" sz="671" b="1" dirty="0">
              <a:latin typeface="Roboto Bold" charset="0"/>
            </a:endParaRPr>
          </a:p>
        </p:txBody>
      </p:sp>
      <p:sp>
        <p:nvSpPr>
          <p:cNvPr id="14" name="Rectangle 68">
            <a:extLst>
              <a:ext uri="{FF2B5EF4-FFF2-40B4-BE49-F238E27FC236}"/>
            </a:extLst>
          </p:cNvPr>
          <p:cNvSpPr>
            <a:spLocks/>
          </p:cNvSpPr>
          <p:nvPr/>
        </p:nvSpPr>
        <p:spPr bwMode="auto">
          <a:xfrm>
            <a:off x="2339550" y="4839818"/>
            <a:ext cx="360363" cy="746125"/>
          </a:xfrm>
          <a:prstGeom prst="rect">
            <a:avLst/>
          </a:prstGeom>
          <a:noFill/>
          <a:ln>
            <a:noFill/>
          </a:ln>
          <a:extLst>
            <a:ext uri="{909E8E84-426E-40dd-AFC4-6F175D3DCCD1}"/>
            <a:ext uri="{91240B29-F687-4f45-9708-019B960494DF}"/>
          </a:extLst>
        </p:spPr>
        <p:txBody>
          <a:bodyPr wrap="none" lIns="0" tIns="0" rIns="0" bIns="0" anchor="ctr">
            <a:spAutoFit/>
          </a:bodyPr>
          <a:lstStyle/>
          <a:p>
            <a:pPr algn="ctr" defTabSz="456138">
              <a:defRPr/>
            </a:pPr>
            <a:r>
              <a:rPr lang="en-US" sz="4844" b="1" spc="112" dirty="0">
                <a:solidFill>
                  <a:schemeClr val="tx1">
                    <a:lumMod val="20000"/>
                    <a:lumOff val="80000"/>
                  </a:schemeClr>
                </a:solidFill>
                <a:latin typeface="Roboto" charset="0"/>
                <a:ea typeface="Roboto" charset="0"/>
                <a:cs typeface="Roboto" charset="0"/>
                <a:sym typeface="Bebas Neue" charset="0"/>
              </a:rPr>
              <a:t>4</a:t>
            </a:r>
          </a:p>
        </p:txBody>
      </p:sp>
      <p:sp>
        <p:nvSpPr>
          <p:cNvPr id="15" name="Rectangle 69">
            <a:extLst>
              <a:ext uri="{FF2B5EF4-FFF2-40B4-BE49-F238E27FC236}"/>
            </a:extLst>
          </p:cNvPr>
          <p:cNvSpPr>
            <a:spLocks/>
          </p:cNvSpPr>
          <p:nvPr/>
        </p:nvSpPr>
        <p:spPr bwMode="auto">
          <a:xfrm>
            <a:off x="5574875" y="1763243"/>
            <a:ext cx="360363" cy="744537"/>
          </a:xfrm>
          <a:prstGeom prst="rect">
            <a:avLst/>
          </a:prstGeom>
          <a:noFill/>
          <a:ln>
            <a:noFill/>
          </a:ln>
          <a:extLst>
            <a:ext uri="{909E8E84-426E-40dd-AFC4-6F175D3DCCD1}"/>
            <a:ext uri="{91240B29-F687-4f45-9708-019B960494DF}"/>
          </a:extLst>
        </p:spPr>
        <p:txBody>
          <a:bodyPr wrap="none" lIns="0" tIns="0" rIns="0" bIns="0" anchor="ctr">
            <a:spAutoFit/>
          </a:bodyPr>
          <a:lstStyle/>
          <a:p>
            <a:pPr algn="ctr" defTabSz="456138">
              <a:defRPr/>
            </a:pPr>
            <a:r>
              <a:rPr lang="en-US" sz="4844" b="1" spc="112" dirty="0">
                <a:solidFill>
                  <a:schemeClr val="tx1">
                    <a:lumMod val="20000"/>
                    <a:lumOff val="80000"/>
                  </a:schemeClr>
                </a:solidFill>
                <a:latin typeface="Roboto" charset="0"/>
                <a:ea typeface="Roboto" charset="0"/>
                <a:cs typeface="Roboto" charset="0"/>
                <a:sym typeface="Bebas Neue" charset="0"/>
              </a:rPr>
              <a:t>2</a:t>
            </a:r>
          </a:p>
        </p:txBody>
      </p:sp>
      <p:sp>
        <p:nvSpPr>
          <p:cNvPr id="16" name="Rectangle 70">
            <a:extLst>
              <a:ext uri="{FF2B5EF4-FFF2-40B4-BE49-F238E27FC236}"/>
            </a:extLst>
          </p:cNvPr>
          <p:cNvSpPr>
            <a:spLocks/>
          </p:cNvSpPr>
          <p:nvPr/>
        </p:nvSpPr>
        <p:spPr bwMode="auto">
          <a:xfrm>
            <a:off x="2409400" y="3222155"/>
            <a:ext cx="360363" cy="746125"/>
          </a:xfrm>
          <a:prstGeom prst="rect">
            <a:avLst/>
          </a:prstGeom>
          <a:noFill/>
          <a:ln>
            <a:noFill/>
          </a:ln>
          <a:extLst>
            <a:ext uri="{909E8E84-426E-40dd-AFC4-6F175D3DCCD1}"/>
            <a:ext uri="{91240B29-F687-4f45-9708-019B960494DF}"/>
          </a:extLst>
        </p:spPr>
        <p:txBody>
          <a:bodyPr wrap="none" lIns="0" tIns="0" rIns="0" bIns="0" anchor="ctr">
            <a:spAutoFit/>
          </a:bodyPr>
          <a:lstStyle/>
          <a:p>
            <a:pPr algn="ctr" defTabSz="456138">
              <a:defRPr/>
            </a:pPr>
            <a:r>
              <a:rPr lang="en-US" sz="4844" b="1" spc="112" dirty="0">
                <a:solidFill>
                  <a:schemeClr val="tx1">
                    <a:lumMod val="20000"/>
                    <a:lumOff val="80000"/>
                  </a:schemeClr>
                </a:solidFill>
                <a:latin typeface="Roboto" charset="0"/>
                <a:ea typeface="Roboto" charset="0"/>
                <a:cs typeface="Roboto" charset="0"/>
                <a:sym typeface="Bebas Neue" charset="0"/>
              </a:rPr>
              <a:t>3</a:t>
            </a:r>
          </a:p>
        </p:txBody>
      </p:sp>
      <p:sp>
        <p:nvSpPr>
          <p:cNvPr id="17" name="Rectangle 71">
            <a:extLst>
              <a:ext uri="{FF2B5EF4-FFF2-40B4-BE49-F238E27FC236}"/>
            </a:extLst>
          </p:cNvPr>
          <p:cNvSpPr>
            <a:spLocks/>
          </p:cNvSpPr>
          <p:nvPr/>
        </p:nvSpPr>
        <p:spPr bwMode="auto">
          <a:xfrm>
            <a:off x="2339550" y="1656880"/>
            <a:ext cx="360363" cy="746125"/>
          </a:xfrm>
          <a:prstGeom prst="rect">
            <a:avLst/>
          </a:prstGeom>
          <a:noFill/>
          <a:ln>
            <a:noFill/>
          </a:ln>
          <a:extLst>
            <a:ext uri="{909E8E84-426E-40dd-AFC4-6F175D3DCCD1}"/>
            <a:ext uri="{91240B29-F687-4f45-9708-019B960494DF}"/>
          </a:extLst>
        </p:spPr>
        <p:txBody>
          <a:bodyPr wrap="none" lIns="0" tIns="0" rIns="0" bIns="0" anchor="ctr">
            <a:spAutoFit/>
          </a:bodyPr>
          <a:lstStyle/>
          <a:p>
            <a:pPr algn="ctr" defTabSz="456138">
              <a:defRPr/>
            </a:pPr>
            <a:r>
              <a:rPr lang="en-US" sz="4844" b="1" spc="112" dirty="0">
                <a:solidFill>
                  <a:schemeClr val="tx1">
                    <a:lumMod val="20000"/>
                    <a:lumOff val="80000"/>
                  </a:schemeClr>
                </a:solidFill>
                <a:latin typeface="Roboto" charset="0"/>
                <a:ea typeface="Roboto" charset="0"/>
                <a:cs typeface="Roboto" charset="0"/>
                <a:sym typeface="Bebas Neue" charset="0"/>
              </a:rPr>
              <a:t>1</a:t>
            </a:r>
          </a:p>
        </p:txBody>
      </p:sp>
      <p:sp>
        <p:nvSpPr>
          <p:cNvPr id="18" name="TextBox 61"/>
          <p:cNvSpPr txBox="1">
            <a:spLocks noChangeArrowheads="1"/>
          </p:cNvSpPr>
          <p:nvPr/>
        </p:nvSpPr>
        <p:spPr bwMode="auto">
          <a:xfrm>
            <a:off x="6125738" y="1566393"/>
            <a:ext cx="32115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EC" altLang="es-EC" sz="1400" b="1">
                <a:solidFill>
                  <a:srgbClr val="002060"/>
                </a:solidFill>
              </a:rPr>
              <a:t>IMPLEMENTAR UN SISTEMA INTEGRAL DE SEGURIDAD CIUDADANA PARA LA GESTIÓN DEL ESPACIO PÚBLICO</a:t>
            </a:r>
            <a:r>
              <a:rPr lang="es-EC" altLang="es-EC" sz="1200"/>
              <a:t>, a través de la prevención mediante la articulación de las diferentes entidades municipales y del gobierno central  con la participación de la comunidad. </a:t>
            </a:r>
          </a:p>
        </p:txBody>
      </p:sp>
      <p:sp>
        <p:nvSpPr>
          <p:cNvPr id="19" name="Rectángulo 1"/>
          <p:cNvSpPr>
            <a:spLocks noChangeArrowheads="1"/>
          </p:cNvSpPr>
          <p:nvPr/>
        </p:nvSpPr>
        <p:spPr bwMode="auto">
          <a:xfrm>
            <a:off x="2895175" y="3171355"/>
            <a:ext cx="526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EC" altLang="es-EC" sz="1200" b="1">
                <a:solidFill>
                  <a:srgbClr val="002060"/>
                </a:solidFill>
              </a:rPr>
              <a:t>MEJORAR LA CONFIANZA INSTITUCIONAL EN LAS INSTITUCIONES DE SEGURIDAD CIUDADANA Y JUSTICIA</a:t>
            </a:r>
            <a:r>
              <a:rPr lang="es-EC" altLang="es-EC" sz="1200"/>
              <a:t>, que operan en la ciudad, a través de una articulación interinstitucional sostenible, para la participación en acciones estratégicas basadas en evidencia,  frente a amenazas multidimensionales como pandemias o desastres naturales,  con una rendición de cuentas y transparencia frente a la comunidad. </a:t>
            </a:r>
          </a:p>
        </p:txBody>
      </p:sp>
      <p:sp>
        <p:nvSpPr>
          <p:cNvPr id="20" name="Rectangle 65">
            <a:extLst>
              <a:ext uri="{FF2B5EF4-FFF2-40B4-BE49-F238E27FC236}"/>
            </a:extLst>
          </p:cNvPr>
          <p:cNvSpPr/>
          <p:nvPr/>
        </p:nvSpPr>
        <p:spPr>
          <a:xfrm>
            <a:off x="6097163" y="4782668"/>
            <a:ext cx="33337" cy="10874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138">
              <a:defRPr/>
            </a:pPr>
            <a:endParaRPr lang="en-US" sz="671" b="1" dirty="0">
              <a:latin typeface="Roboto Bold" charset="0"/>
            </a:endParaRPr>
          </a:p>
        </p:txBody>
      </p:sp>
      <p:sp>
        <p:nvSpPr>
          <p:cNvPr id="21" name="Rectangle 67">
            <a:extLst>
              <a:ext uri="{FF2B5EF4-FFF2-40B4-BE49-F238E27FC236}"/>
            </a:extLst>
          </p:cNvPr>
          <p:cNvSpPr/>
          <p:nvPr/>
        </p:nvSpPr>
        <p:spPr>
          <a:xfrm>
            <a:off x="2874538" y="4839818"/>
            <a:ext cx="46037" cy="10302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138">
              <a:defRPr/>
            </a:pPr>
            <a:endParaRPr lang="en-US" sz="671" b="1" dirty="0">
              <a:latin typeface="Roboto Bold" charset="0"/>
            </a:endParaRPr>
          </a:p>
        </p:txBody>
      </p:sp>
      <p:sp>
        <p:nvSpPr>
          <p:cNvPr id="22" name="Rectangle 69">
            <a:extLst>
              <a:ext uri="{FF2B5EF4-FFF2-40B4-BE49-F238E27FC236}"/>
            </a:extLst>
          </p:cNvPr>
          <p:cNvSpPr>
            <a:spLocks/>
          </p:cNvSpPr>
          <p:nvPr/>
        </p:nvSpPr>
        <p:spPr bwMode="auto">
          <a:xfrm>
            <a:off x="5598688" y="4839818"/>
            <a:ext cx="360362" cy="746125"/>
          </a:xfrm>
          <a:prstGeom prst="rect">
            <a:avLst/>
          </a:prstGeom>
          <a:noFill/>
          <a:ln>
            <a:noFill/>
          </a:ln>
          <a:extLst>
            <a:ext uri="{909E8E84-426E-40dd-AFC4-6F175D3DCCD1}"/>
            <a:ext uri="{91240B29-F687-4f45-9708-019B960494DF}"/>
          </a:extLst>
        </p:spPr>
        <p:txBody>
          <a:bodyPr wrap="none" lIns="0" tIns="0" rIns="0" bIns="0" anchor="ctr">
            <a:spAutoFit/>
          </a:bodyPr>
          <a:lstStyle/>
          <a:p>
            <a:pPr algn="ctr" defTabSz="456138">
              <a:defRPr/>
            </a:pPr>
            <a:r>
              <a:rPr lang="en-US" sz="4844" b="1" spc="112" dirty="0">
                <a:solidFill>
                  <a:schemeClr val="tx1">
                    <a:lumMod val="20000"/>
                    <a:lumOff val="80000"/>
                  </a:schemeClr>
                </a:solidFill>
                <a:latin typeface="Roboto" charset="0"/>
                <a:ea typeface="Roboto" charset="0"/>
                <a:cs typeface="Roboto" charset="0"/>
                <a:sym typeface="Bebas Neue" charset="0"/>
              </a:rPr>
              <a:t>5</a:t>
            </a:r>
          </a:p>
        </p:txBody>
      </p:sp>
      <p:sp>
        <p:nvSpPr>
          <p:cNvPr id="23" name="Rectángulo 2"/>
          <p:cNvSpPr>
            <a:spLocks noChangeArrowheads="1"/>
          </p:cNvSpPr>
          <p:nvPr/>
        </p:nvSpPr>
        <p:spPr bwMode="auto">
          <a:xfrm>
            <a:off x="2915813" y="4754093"/>
            <a:ext cx="25273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EC" altLang="es-EC" sz="1400" b="1">
                <a:solidFill>
                  <a:srgbClr val="002060"/>
                </a:solidFill>
              </a:rPr>
              <a:t>DESARROLLAR UNA CULTURA DE PAZ</a:t>
            </a:r>
            <a:r>
              <a:rPr lang="es-EC" altLang="es-EC" sz="1200"/>
              <a:t>, mediante la capacitación comunitaria y la ampliación de la cobertura de los sistemas municipales de atención y prevención de la conflictividad.</a:t>
            </a:r>
          </a:p>
        </p:txBody>
      </p:sp>
      <p:sp>
        <p:nvSpPr>
          <p:cNvPr id="24" name="Rectángulo 3"/>
          <p:cNvSpPr>
            <a:spLocks noChangeArrowheads="1"/>
          </p:cNvSpPr>
          <p:nvPr/>
        </p:nvSpPr>
        <p:spPr bwMode="auto">
          <a:xfrm>
            <a:off x="6260675" y="4782668"/>
            <a:ext cx="3021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EC" altLang="es-EC" sz="1200" b="1">
                <a:solidFill>
                  <a:srgbClr val="002060"/>
                </a:solidFill>
              </a:rPr>
              <a:t>GESTIONAR EFICIENTEMENTE LOS RIESGOS NATURALES Y ANTRÓPICOS</a:t>
            </a:r>
            <a:r>
              <a:rPr lang="es-EC" altLang="es-EC" sz="1200"/>
              <a:t>, con un enfoque de inclusividad, resiliencia y sostenibilidad.  </a:t>
            </a:r>
          </a:p>
        </p:txBody>
      </p:sp>
    </p:spTree>
    <p:extLst>
      <p:ext uri="{BB962C8B-B14F-4D97-AF65-F5344CB8AC3E}">
        <p14:creationId xmlns:p14="http://schemas.microsoft.com/office/powerpoint/2010/main" val="8237201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70962" y="1552370"/>
            <a:ext cx="7233635" cy="2585323"/>
          </a:xfrm>
          <a:prstGeom prst="rect">
            <a:avLst/>
          </a:prstGeom>
        </p:spPr>
        <p:txBody>
          <a:bodyPr wrap="square">
            <a:spAutoFit/>
          </a:bodyPr>
          <a:lstStyle/>
          <a:p>
            <a:pPr algn="just"/>
            <a:r>
              <a:rPr lang="es-EC" b="1" dirty="0"/>
              <a:t>ILUMINACIÓN DE ESPACIOS GENERADORES DE INSEGURIDAD: </a:t>
            </a:r>
            <a:endParaRPr lang="es-EC" b="1" dirty="0" smtClean="0"/>
          </a:p>
          <a:p>
            <a:pPr algn="just"/>
            <a:r>
              <a:rPr lang="es-EC" dirty="0" smtClean="0"/>
              <a:t>• </a:t>
            </a:r>
            <a:r>
              <a:rPr lang="es-EC" dirty="0"/>
              <a:t>Trabajo coordinado con la Empresa Eléctrica Quito a través de Convenio de Cooperación. </a:t>
            </a:r>
            <a:endParaRPr lang="es-EC" dirty="0" smtClean="0"/>
          </a:p>
          <a:p>
            <a:pPr algn="just"/>
            <a:r>
              <a:rPr lang="es-EC" dirty="0" smtClean="0"/>
              <a:t>• 17 </a:t>
            </a:r>
            <a:r>
              <a:rPr lang="es-EC" dirty="0"/>
              <a:t>espacios </a:t>
            </a:r>
            <a:r>
              <a:rPr lang="es-EC" dirty="0" smtClean="0"/>
              <a:t>públicos iluminados entregados a la comunidad</a:t>
            </a:r>
          </a:p>
          <a:p>
            <a:pPr algn="just"/>
            <a:r>
              <a:rPr lang="es-EC" dirty="0" smtClean="0"/>
              <a:t>• 48 </a:t>
            </a:r>
            <a:r>
              <a:rPr lang="es-EC" dirty="0"/>
              <a:t>espacios recreativos barriales inspeccionados </a:t>
            </a:r>
            <a:r>
              <a:rPr lang="es-EC" dirty="0" smtClean="0"/>
              <a:t>para </a:t>
            </a:r>
            <a:r>
              <a:rPr lang="es-EC" dirty="0"/>
              <a:t>intervención con </a:t>
            </a:r>
            <a:r>
              <a:rPr lang="es-EC" dirty="0" smtClean="0"/>
              <a:t>iluminación en primer trimestre de 2022. </a:t>
            </a:r>
          </a:p>
          <a:p>
            <a:pPr algn="just"/>
            <a:r>
              <a:rPr lang="es-EC" dirty="0" smtClean="0"/>
              <a:t>• Firma del Convenio Modificatorio Interinstitucional entre la Empresa Eléctrica de Quito para la ejecución de nuevos espacios para iluminación inspeccionados previamente.</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6929" y="1977373"/>
            <a:ext cx="2452713" cy="1551437"/>
          </a:xfrm>
          <a:prstGeom prst="rect">
            <a:avLst/>
          </a:prstGeom>
          <a:ln>
            <a:noFill/>
          </a:ln>
          <a:effectLst>
            <a:outerShdw blurRad="292100" dist="139700" dir="2700000" algn="tl" rotWithShape="0">
              <a:srgbClr val="333333">
                <a:alpha val="65000"/>
              </a:srgbClr>
            </a:outerShdw>
          </a:effectLst>
        </p:spPr>
      </p:pic>
      <p:sp>
        <p:nvSpPr>
          <p:cNvPr id="10" name="Rectángulo 9"/>
          <p:cNvSpPr/>
          <p:nvPr/>
        </p:nvSpPr>
        <p:spPr>
          <a:xfrm>
            <a:off x="570962" y="4454938"/>
            <a:ext cx="7478334" cy="1200329"/>
          </a:xfrm>
          <a:prstGeom prst="rect">
            <a:avLst/>
          </a:prstGeom>
        </p:spPr>
        <p:txBody>
          <a:bodyPr wrap="square">
            <a:spAutoFit/>
          </a:bodyPr>
          <a:lstStyle/>
          <a:p>
            <a:r>
              <a:rPr lang="es-EC" b="1" dirty="0"/>
              <a:t>SISTEMAS DE ALARMAS COMUNITARIAS: </a:t>
            </a:r>
            <a:endParaRPr lang="es-EC" b="1" dirty="0" smtClean="0"/>
          </a:p>
          <a:p>
            <a:r>
              <a:rPr lang="es-EC" dirty="0" smtClean="0"/>
              <a:t>• 311 </a:t>
            </a:r>
            <a:r>
              <a:rPr lang="es-EC" dirty="0"/>
              <a:t>sistemas de alarmas comunitarias fortalecidos (inspección, actualización beneficiarios, capacitación comunitaria virtual) </a:t>
            </a:r>
            <a:endParaRPr lang="es-EC" dirty="0" smtClean="0"/>
          </a:p>
          <a:p>
            <a:r>
              <a:rPr lang="es-EC" dirty="0" smtClean="0"/>
              <a:t>• </a:t>
            </a:r>
            <a:r>
              <a:rPr lang="es-EC" dirty="0"/>
              <a:t>Ejecución coordinada con la EP-EMSEGURIDAD </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1866" y="4192503"/>
            <a:ext cx="2407775" cy="1805832"/>
          </a:xfrm>
          <a:prstGeom prst="rect">
            <a:avLst/>
          </a:prstGeom>
          <a:ln>
            <a:noFill/>
          </a:ln>
          <a:effectLst>
            <a:outerShdw blurRad="292100" dist="139700" dir="2700000" algn="tl" rotWithShape="0">
              <a:srgbClr val="333333">
                <a:alpha val="65000"/>
              </a:srgbClr>
            </a:outerShdw>
          </a:effectLst>
        </p:spPr>
      </p:pic>
      <p:sp>
        <p:nvSpPr>
          <p:cNvPr id="8" name="Rectángulo redondeado 7"/>
          <p:cNvSpPr/>
          <p:nvPr/>
        </p:nvSpPr>
        <p:spPr>
          <a:xfrm>
            <a:off x="4198513" y="244697"/>
            <a:ext cx="7993487" cy="8098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t>ACCIONES REALIZADAS</a:t>
            </a:r>
            <a:endParaRPr lang="es-EC" sz="2400" b="1" dirty="0"/>
          </a:p>
        </p:txBody>
      </p:sp>
    </p:spTree>
    <p:extLst>
      <p:ext uri="{BB962C8B-B14F-4D97-AF65-F5344CB8AC3E}">
        <p14:creationId xmlns:p14="http://schemas.microsoft.com/office/powerpoint/2010/main" val="2516832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570961" y="1490080"/>
            <a:ext cx="7233635" cy="1754326"/>
          </a:xfrm>
          <a:prstGeom prst="rect">
            <a:avLst/>
          </a:prstGeom>
        </p:spPr>
        <p:txBody>
          <a:bodyPr wrap="square">
            <a:spAutoFit/>
          </a:bodyPr>
          <a:lstStyle/>
          <a:p>
            <a:pPr algn="just"/>
            <a:r>
              <a:rPr lang="es-EC" b="1" dirty="0"/>
              <a:t>RECUPERACIÓN DE ESPACIOS PÚBLICOS:</a:t>
            </a:r>
            <a:r>
              <a:rPr lang="es-EC" dirty="0"/>
              <a:t> </a:t>
            </a:r>
            <a:endParaRPr lang="es-EC" dirty="0" smtClean="0"/>
          </a:p>
          <a:p>
            <a:pPr algn="just"/>
            <a:r>
              <a:rPr lang="es-EC" dirty="0" smtClean="0"/>
              <a:t>• 2 </a:t>
            </a:r>
            <a:r>
              <a:rPr lang="es-EC" dirty="0"/>
              <a:t>espacios públicos diseñados con aplicación de Metodología CPTED “Diseño Medio Ambiental” </a:t>
            </a:r>
            <a:r>
              <a:rPr lang="es-EC" dirty="0" smtClean="0"/>
              <a:t>ejecutándose con </a:t>
            </a:r>
            <a:r>
              <a:rPr lang="es-EC" dirty="0"/>
              <a:t>la EPEMSEGURIDAD. Barrio El </a:t>
            </a:r>
            <a:r>
              <a:rPr lang="es-EC" dirty="0" err="1" smtClean="0"/>
              <a:t>Garrochal</a:t>
            </a:r>
            <a:r>
              <a:rPr lang="es-EC" dirty="0"/>
              <a:t> </a:t>
            </a:r>
            <a:r>
              <a:rPr lang="es-EC" dirty="0" smtClean="0"/>
              <a:t>y </a:t>
            </a:r>
            <a:r>
              <a:rPr lang="es-EC" dirty="0"/>
              <a:t>San </a:t>
            </a:r>
            <a:r>
              <a:rPr lang="es-EC" dirty="0" smtClean="0"/>
              <a:t>Salvador. </a:t>
            </a:r>
          </a:p>
          <a:p>
            <a:pPr algn="just"/>
            <a:r>
              <a:rPr lang="es-EC" dirty="0" smtClean="0"/>
              <a:t>• 40 </a:t>
            </a:r>
            <a:r>
              <a:rPr lang="es-EC" dirty="0"/>
              <a:t>mingas comunitarias para el adecentamiento de espacios públicos </a:t>
            </a:r>
            <a:r>
              <a:rPr lang="es-EC" dirty="0" smtClean="0"/>
              <a:t>inseguros en </a:t>
            </a:r>
            <a:r>
              <a:rPr lang="es-EC" dirty="0"/>
              <a:t>el DMQ.</a:t>
            </a:r>
          </a:p>
        </p:txBody>
      </p:sp>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33427" b="31455"/>
          <a:stretch/>
        </p:blipFill>
        <p:spPr>
          <a:xfrm>
            <a:off x="8980867" y="1490080"/>
            <a:ext cx="2494209" cy="1801494"/>
          </a:xfrm>
          <a:prstGeom prst="rect">
            <a:avLst/>
          </a:prstGeom>
          <a:ln>
            <a:noFill/>
          </a:ln>
          <a:effectLst>
            <a:outerShdw blurRad="292100" dist="139700" dir="2700000" algn="tl" rotWithShape="0">
              <a:srgbClr val="333333">
                <a:alpha val="65000"/>
              </a:srgbClr>
            </a:outerShdw>
          </a:effectLst>
        </p:spPr>
      </p:pic>
      <p:sp>
        <p:nvSpPr>
          <p:cNvPr id="2" name="Rectángulo 1"/>
          <p:cNvSpPr/>
          <p:nvPr/>
        </p:nvSpPr>
        <p:spPr>
          <a:xfrm>
            <a:off x="570961" y="3727142"/>
            <a:ext cx="7890459" cy="1477328"/>
          </a:xfrm>
          <a:prstGeom prst="rect">
            <a:avLst/>
          </a:prstGeom>
        </p:spPr>
        <p:txBody>
          <a:bodyPr wrap="square">
            <a:spAutoFit/>
          </a:bodyPr>
          <a:lstStyle/>
          <a:p>
            <a:r>
              <a:rPr lang="es-EC" b="1" dirty="0">
                <a:solidFill>
                  <a:srgbClr val="000000"/>
                </a:solidFill>
              </a:rPr>
              <a:t>CONTROL:</a:t>
            </a:r>
            <a:endParaRPr lang="es-EC" dirty="0">
              <a:solidFill>
                <a:srgbClr val="000000"/>
              </a:solidFill>
            </a:endParaRPr>
          </a:p>
          <a:p>
            <a:r>
              <a:rPr lang="es-EC" dirty="0" smtClean="0">
                <a:solidFill>
                  <a:srgbClr val="000000"/>
                </a:solidFill>
              </a:rPr>
              <a:t>•1380 operativos de control interinstitucional ejecutados en el DMQ.</a:t>
            </a:r>
            <a:endParaRPr lang="es-EC" dirty="0">
              <a:solidFill>
                <a:srgbClr val="000000"/>
              </a:solidFill>
            </a:endParaRPr>
          </a:p>
          <a:p>
            <a:r>
              <a:rPr lang="es-EC" dirty="0" smtClean="0">
                <a:solidFill>
                  <a:srgbClr val="000000"/>
                </a:solidFill>
              </a:rPr>
              <a:t>•</a:t>
            </a:r>
            <a:r>
              <a:rPr lang="es-EC" dirty="0">
                <a:solidFill>
                  <a:srgbClr val="000000"/>
                </a:solidFill>
              </a:rPr>
              <a:t> 6.196 </a:t>
            </a:r>
            <a:r>
              <a:rPr lang="es-EC" dirty="0" smtClean="0">
                <a:solidFill>
                  <a:srgbClr val="000000"/>
                </a:solidFill>
              </a:rPr>
              <a:t>Intervenciones para la recuperación del Centro Histórico.</a:t>
            </a:r>
            <a:endParaRPr lang="es-EC" dirty="0">
              <a:solidFill>
                <a:srgbClr val="000000"/>
              </a:solidFill>
            </a:endParaRPr>
          </a:p>
          <a:p>
            <a:pPr algn="just"/>
            <a:r>
              <a:rPr lang="es-EC" dirty="0" smtClean="0">
                <a:solidFill>
                  <a:srgbClr val="000000"/>
                </a:solidFill>
              </a:rPr>
              <a:t>•83 operativos en las festividades de octubre a diciembre. </a:t>
            </a:r>
          </a:p>
          <a:p>
            <a:r>
              <a:rPr lang="es-EC" dirty="0" smtClean="0">
                <a:solidFill>
                  <a:srgbClr val="000000"/>
                </a:solidFill>
              </a:rPr>
              <a:t>• 309 procesos de licenciamiento categoría 3</a:t>
            </a:r>
            <a:r>
              <a:rPr lang="es-EC" dirty="0" smtClean="0">
                <a:solidFill>
                  <a:srgbClr val="000000"/>
                </a:solidFill>
                <a:latin typeface="Arial" panose="020B0604020202020204" pitchFamily="34" charset="0"/>
              </a:rPr>
              <a:t>.</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0867" y="3727142"/>
            <a:ext cx="2494209" cy="1870657"/>
          </a:xfrm>
          <a:prstGeom prst="rect">
            <a:avLst/>
          </a:prstGeom>
          <a:ln>
            <a:noFill/>
          </a:ln>
          <a:effectLst>
            <a:outerShdw blurRad="292100" dist="139700" dir="2700000" algn="tl" rotWithShape="0">
              <a:srgbClr val="333333">
                <a:alpha val="65000"/>
              </a:srgbClr>
            </a:outerShdw>
          </a:effectLst>
        </p:spPr>
      </p:pic>
      <p:sp>
        <p:nvSpPr>
          <p:cNvPr id="7" name="Rectángulo redondeado 6"/>
          <p:cNvSpPr/>
          <p:nvPr/>
        </p:nvSpPr>
        <p:spPr>
          <a:xfrm>
            <a:off x="4198513" y="244697"/>
            <a:ext cx="7993487" cy="8098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t>ACCIONES REALIZADAS</a:t>
            </a:r>
            <a:endParaRPr lang="es-EC" sz="2400" b="1" dirty="0"/>
          </a:p>
        </p:txBody>
      </p:sp>
    </p:spTree>
    <p:extLst>
      <p:ext uri="{BB962C8B-B14F-4D97-AF65-F5344CB8AC3E}">
        <p14:creationId xmlns:p14="http://schemas.microsoft.com/office/powerpoint/2010/main" val="30451918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0" y="2556456"/>
            <a:ext cx="12192001" cy="127500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3200" b="1" dirty="0" smtClean="0"/>
              <a:t>DIRECCIÓN METROPOLITANA DE GOBERNABILIDAD</a:t>
            </a:r>
            <a:endParaRPr lang="es-EC" sz="3200" b="1" dirty="0"/>
          </a:p>
        </p:txBody>
      </p:sp>
    </p:spTree>
    <p:extLst>
      <p:ext uri="{BB962C8B-B14F-4D97-AF65-F5344CB8AC3E}">
        <p14:creationId xmlns:p14="http://schemas.microsoft.com/office/powerpoint/2010/main" val="19005949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Desafíos:</a:t>
            </a:r>
            <a:endParaRPr lang="es-EC"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46776759"/>
              </p:ext>
            </p:extLst>
          </p:nvPr>
        </p:nvGraphicFramePr>
        <p:xfrm>
          <a:off x="838200" y="151653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0" y="6656974"/>
            <a:ext cx="6091707" cy="242590"/>
          </a:xfrm>
          <a:prstGeom prst="rect">
            <a:avLst/>
          </a:prstGeom>
        </p:spPr>
      </p:pic>
      <p:pic>
        <p:nvPicPr>
          <p:cNvPr id="6" name="Imagen 5"/>
          <p:cNvPicPr>
            <a:picLocks noChangeAspect="1"/>
          </p:cNvPicPr>
          <p:nvPr/>
        </p:nvPicPr>
        <p:blipFill>
          <a:blip r:embed="rId8"/>
          <a:stretch>
            <a:fillRect/>
          </a:stretch>
        </p:blipFill>
        <p:spPr>
          <a:xfrm>
            <a:off x="10262960" y="6295363"/>
            <a:ext cx="1929040" cy="562637"/>
          </a:xfrm>
          <a:prstGeom prst="rect">
            <a:avLst/>
          </a:prstGeom>
        </p:spPr>
      </p:pic>
    </p:spTree>
    <p:extLst>
      <p:ext uri="{BB962C8B-B14F-4D97-AF65-F5344CB8AC3E}">
        <p14:creationId xmlns:p14="http://schemas.microsoft.com/office/powerpoint/2010/main" val="1811422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6306" y="304800"/>
            <a:ext cx="10859329" cy="540327"/>
          </a:xfrm>
        </p:spPr>
        <p:txBody>
          <a:bodyPr>
            <a:normAutofit fontScale="90000"/>
          </a:bodyPr>
          <a:lstStyle/>
          <a:p>
            <a:pPr algn="ctr"/>
            <a:r>
              <a:rPr lang="es-EC"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Acciones realizadas desde octubre 2021 a enero 2022.</a:t>
            </a:r>
            <a:r>
              <a:rPr lang="es-EC"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s-EC"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s-EC"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nvPr>
        </p:nvGraphicFramePr>
        <p:xfrm>
          <a:off x="986307" y="1634836"/>
          <a:ext cx="10515600" cy="4646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0" y="6656974"/>
            <a:ext cx="6091707" cy="242590"/>
          </a:xfrm>
          <a:prstGeom prst="rect">
            <a:avLst/>
          </a:prstGeom>
        </p:spPr>
      </p:pic>
      <p:pic>
        <p:nvPicPr>
          <p:cNvPr id="6" name="Imagen 5"/>
          <p:cNvPicPr>
            <a:picLocks noChangeAspect="1"/>
          </p:cNvPicPr>
          <p:nvPr/>
        </p:nvPicPr>
        <p:blipFill>
          <a:blip r:embed="rId8"/>
          <a:stretch>
            <a:fillRect/>
          </a:stretch>
        </p:blipFill>
        <p:spPr>
          <a:xfrm>
            <a:off x="10262960" y="6295363"/>
            <a:ext cx="1929040" cy="562637"/>
          </a:xfrm>
          <a:prstGeom prst="rect">
            <a:avLst/>
          </a:prstGeom>
        </p:spPr>
      </p:pic>
      <p:sp>
        <p:nvSpPr>
          <p:cNvPr id="3" name="Rectángulo 2"/>
          <p:cNvSpPr/>
          <p:nvPr/>
        </p:nvSpPr>
        <p:spPr>
          <a:xfrm>
            <a:off x="1246909" y="845127"/>
            <a:ext cx="7897091" cy="707886"/>
          </a:xfrm>
          <a:prstGeom prst="rect">
            <a:avLst/>
          </a:prstGeom>
        </p:spPr>
        <p:txBody>
          <a:bodyPr wrap="square">
            <a:spAutoFit/>
          </a:bodyPr>
          <a:lstStyle/>
          <a:p>
            <a:r>
              <a:rPr lang="es-EC" sz="2000" dirty="0">
                <a:latin typeface="Times New Roman" panose="02020603050405020304" pitchFamily="18" charset="0"/>
                <a:cs typeface="Times New Roman" panose="02020603050405020304" pitchFamily="18" charset="0"/>
              </a:rPr>
              <a:t>C</a:t>
            </a:r>
            <a:r>
              <a:rPr lang="es-EC" sz="2000" b="1" dirty="0"/>
              <a:t>onvenio de Cooperación con la OEA:</a:t>
            </a:r>
            <a:r>
              <a:rPr lang="es-EC" sz="2000" dirty="0"/>
              <a:t/>
            </a:r>
            <a:br>
              <a:rPr lang="es-EC" sz="2000" dirty="0"/>
            </a:br>
            <a:endParaRPr lang="es-EC" sz="2000" dirty="0"/>
          </a:p>
        </p:txBody>
      </p:sp>
    </p:spTree>
    <p:extLst>
      <p:ext uri="{BB962C8B-B14F-4D97-AF65-F5344CB8AC3E}">
        <p14:creationId xmlns:p14="http://schemas.microsoft.com/office/powerpoint/2010/main" val="4273263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655" y="185016"/>
            <a:ext cx="10515600" cy="1325563"/>
          </a:xfrm>
        </p:spPr>
        <p:txBody>
          <a:bodyPr>
            <a:normAutofit/>
          </a:bodyPr>
          <a:lstStyle/>
          <a:p>
            <a:r>
              <a:rPr lang="es-EC" sz="2400" b="1" dirty="0"/>
              <a:t>Mesa Técnica de Trabajo Sexual en el Centro Histórico: </a:t>
            </a:r>
            <a:r>
              <a:rPr lang="es-EC" sz="2400" dirty="0"/>
              <a:t/>
            </a:r>
            <a:br>
              <a:rPr lang="es-EC" sz="2400" dirty="0"/>
            </a:br>
            <a:endParaRPr lang="es-EC"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nvPr>
        </p:nvGraphicFramePr>
        <p:xfrm>
          <a:off x="838200" y="928255"/>
          <a:ext cx="10515600" cy="5308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0" y="6656974"/>
            <a:ext cx="6091707" cy="242590"/>
          </a:xfrm>
          <a:prstGeom prst="rect">
            <a:avLst/>
          </a:prstGeom>
        </p:spPr>
      </p:pic>
      <p:pic>
        <p:nvPicPr>
          <p:cNvPr id="6" name="Imagen 5"/>
          <p:cNvPicPr>
            <a:picLocks noChangeAspect="1"/>
          </p:cNvPicPr>
          <p:nvPr/>
        </p:nvPicPr>
        <p:blipFill>
          <a:blip r:embed="rId8"/>
          <a:stretch>
            <a:fillRect/>
          </a:stretch>
        </p:blipFill>
        <p:spPr>
          <a:xfrm>
            <a:off x="10262960" y="6295363"/>
            <a:ext cx="1929040" cy="562637"/>
          </a:xfrm>
          <a:prstGeom prst="rect">
            <a:avLst/>
          </a:prstGeom>
        </p:spPr>
      </p:pic>
    </p:spTree>
    <p:extLst>
      <p:ext uri="{BB962C8B-B14F-4D97-AF65-F5344CB8AC3E}">
        <p14:creationId xmlns:p14="http://schemas.microsoft.com/office/powerpoint/2010/main" val="2145850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3507" y="23668"/>
            <a:ext cx="10965873" cy="1325563"/>
          </a:xfrm>
        </p:spPr>
        <p:txBody>
          <a:bodyPr>
            <a:normAutofit/>
          </a:bodyPr>
          <a:lstStyle/>
          <a:p>
            <a:r>
              <a:rPr lang="es-EC"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s-EC"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nvPr>
        </p:nvGraphicFramePr>
        <p:xfrm>
          <a:off x="838199" y="911347"/>
          <a:ext cx="10716491" cy="5417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0" y="6656974"/>
            <a:ext cx="6091707" cy="242590"/>
          </a:xfrm>
          <a:prstGeom prst="rect">
            <a:avLst/>
          </a:prstGeom>
        </p:spPr>
      </p:pic>
      <p:pic>
        <p:nvPicPr>
          <p:cNvPr id="6" name="Imagen 5"/>
          <p:cNvPicPr>
            <a:picLocks noChangeAspect="1"/>
          </p:cNvPicPr>
          <p:nvPr/>
        </p:nvPicPr>
        <p:blipFill>
          <a:blip r:embed="rId8"/>
          <a:stretch>
            <a:fillRect/>
          </a:stretch>
        </p:blipFill>
        <p:spPr>
          <a:xfrm>
            <a:off x="10262960" y="6295363"/>
            <a:ext cx="1929040" cy="562637"/>
          </a:xfrm>
          <a:prstGeom prst="rect">
            <a:avLst/>
          </a:prstGeom>
        </p:spPr>
      </p:pic>
    </p:spTree>
    <p:extLst>
      <p:ext uri="{BB962C8B-B14F-4D97-AF65-F5344CB8AC3E}">
        <p14:creationId xmlns:p14="http://schemas.microsoft.com/office/powerpoint/2010/main" val="2836783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655" y="185016"/>
            <a:ext cx="10515600" cy="1325563"/>
          </a:xfrm>
        </p:spPr>
        <p:txBody>
          <a:bodyPr>
            <a:normAutofit/>
          </a:bodyPr>
          <a:lstStyle/>
          <a:p>
            <a:r>
              <a:rPr lang="es-EC" sz="2200" b="1" dirty="0"/>
              <a:t>Intervención en el Sector de Nueva Aurora:</a:t>
            </a:r>
            <a:r>
              <a:rPr lang="es-EC" dirty="0"/>
              <a:t/>
            </a:r>
            <a:br>
              <a:rPr lang="es-EC" dirty="0"/>
            </a:br>
            <a:r>
              <a:rPr lang="es-EC" sz="2400" dirty="0"/>
              <a:t/>
            </a:r>
            <a:br>
              <a:rPr lang="es-EC" sz="2400" dirty="0"/>
            </a:br>
            <a:endParaRPr lang="es-EC"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nvPr>
        </p:nvGraphicFramePr>
        <p:xfrm>
          <a:off x="838200" y="928255"/>
          <a:ext cx="10515600" cy="5308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0" y="6656974"/>
            <a:ext cx="6091707" cy="242590"/>
          </a:xfrm>
          <a:prstGeom prst="rect">
            <a:avLst/>
          </a:prstGeom>
        </p:spPr>
      </p:pic>
      <p:pic>
        <p:nvPicPr>
          <p:cNvPr id="6" name="Imagen 5"/>
          <p:cNvPicPr>
            <a:picLocks noChangeAspect="1"/>
          </p:cNvPicPr>
          <p:nvPr/>
        </p:nvPicPr>
        <p:blipFill>
          <a:blip r:embed="rId8"/>
          <a:stretch>
            <a:fillRect/>
          </a:stretch>
        </p:blipFill>
        <p:spPr>
          <a:xfrm>
            <a:off x="10262960" y="6295363"/>
            <a:ext cx="1929040" cy="562637"/>
          </a:xfrm>
          <a:prstGeom prst="rect">
            <a:avLst/>
          </a:prstGeom>
        </p:spPr>
      </p:pic>
    </p:spTree>
    <p:extLst>
      <p:ext uri="{BB962C8B-B14F-4D97-AF65-F5344CB8AC3E}">
        <p14:creationId xmlns:p14="http://schemas.microsoft.com/office/powerpoint/2010/main" val="733864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30"/>
          <p:cNvSpPr/>
          <p:nvPr/>
        </p:nvSpPr>
        <p:spPr>
          <a:xfrm>
            <a:off x="1038913" y="264718"/>
            <a:ext cx="10505483" cy="523220"/>
          </a:xfrm>
          <a:prstGeom prst="rect">
            <a:avLst/>
          </a:prstGeom>
        </p:spPr>
        <p:txBody>
          <a:bodyPr wrap="square">
            <a:spAutoFit/>
          </a:bodyPr>
          <a:lstStyle/>
          <a:p>
            <a:r>
              <a:rPr lang="es-EC" sz="2800" b="1" dirty="0" smtClean="0">
                <a:solidFill>
                  <a:schemeClr val="tx2"/>
                </a:solidFill>
                <a:ea typeface="Roboto" charset="0"/>
                <a:cs typeface="Roboto" charset="0"/>
              </a:rPr>
              <a:t>Planificación de la Secretaría </a:t>
            </a:r>
            <a:r>
              <a:rPr lang="es-EC" sz="2800" b="1" dirty="0">
                <a:solidFill>
                  <a:schemeClr val="tx2"/>
                </a:solidFill>
                <a:ea typeface="Roboto" charset="0"/>
                <a:cs typeface="Roboto" charset="0"/>
              </a:rPr>
              <a:t>General de Seguridad y Gobernabilidad</a:t>
            </a:r>
          </a:p>
        </p:txBody>
      </p:sp>
      <p:sp>
        <p:nvSpPr>
          <p:cNvPr id="4" name="CuadroTexto 3"/>
          <p:cNvSpPr txBox="1"/>
          <p:nvPr/>
        </p:nvSpPr>
        <p:spPr>
          <a:xfrm>
            <a:off x="718458" y="1018902"/>
            <a:ext cx="10825938" cy="2308324"/>
          </a:xfrm>
          <a:prstGeom prst="rect">
            <a:avLst/>
          </a:prstGeom>
          <a:noFill/>
        </p:spPr>
        <p:txBody>
          <a:bodyPr wrap="square" rtlCol="0">
            <a:spAutoFit/>
          </a:bodyPr>
          <a:lstStyle/>
          <a:p>
            <a:pPr marL="285750" indent="-285750">
              <a:buFont typeface="Arial" panose="020B0604020202020204" pitchFamily="34" charset="0"/>
              <a:buChar char="•"/>
            </a:pPr>
            <a:r>
              <a:rPr lang="es-EC" dirty="0" smtClean="0"/>
              <a:t>Aprobación de la Reforma del POA 2021 con incremento de </a:t>
            </a:r>
            <a:r>
              <a:rPr lang="es-419" dirty="0">
                <a:solidFill>
                  <a:srgbClr val="000000"/>
                </a:solidFill>
                <a:latin typeface="Calibri" panose="020F0502020204030204" pitchFamily="34" charset="0"/>
                <a:cs typeface="Calibri" panose="020F0502020204030204" pitchFamily="34" charset="0"/>
              </a:rPr>
              <a:t> </a:t>
            </a:r>
            <a:r>
              <a:rPr lang="es-419" dirty="0" smtClean="0">
                <a:solidFill>
                  <a:srgbClr val="000000"/>
                </a:solidFill>
                <a:latin typeface="Calibri" panose="020F0502020204030204" pitchFamily="34" charset="0"/>
                <a:cs typeface="Calibri" panose="020F0502020204030204" pitchFamily="34" charset="0"/>
              </a:rPr>
              <a:t>$1,029,543.49  USD para la Gestión de Riesgos </a:t>
            </a:r>
          </a:p>
          <a:p>
            <a:pPr marL="285750" indent="-285750">
              <a:buFont typeface="Arial" panose="020B0604020202020204" pitchFamily="34" charset="0"/>
              <a:buChar char="•"/>
            </a:pPr>
            <a:endParaRPr lang="es-419"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419" dirty="0" smtClean="0">
                <a:solidFill>
                  <a:srgbClr val="000000"/>
                </a:solidFill>
                <a:latin typeface="Calibri" panose="020F0502020204030204" pitchFamily="34" charset="0"/>
                <a:cs typeface="Calibri" panose="020F0502020204030204" pitchFamily="34" charset="0"/>
              </a:rPr>
              <a:t>Aprobación de la Programación del POA </a:t>
            </a:r>
            <a:r>
              <a:rPr lang="es-419" dirty="0">
                <a:solidFill>
                  <a:srgbClr val="000000"/>
                </a:solidFill>
                <a:latin typeface="Calibri" panose="020F0502020204030204" pitchFamily="34" charset="0"/>
                <a:cs typeface="Calibri" panose="020F0502020204030204" pitchFamily="34" charset="0"/>
              </a:rPr>
              <a:t>2022 </a:t>
            </a:r>
            <a:r>
              <a:rPr lang="es-EC" dirty="0">
                <a:solidFill>
                  <a:srgbClr val="000000"/>
                </a:solidFill>
                <a:latin typeface="Calibri" panose="020F0502020204030204" pitchFamily="34" charset="0"/>
                <a:cs typeface="Calibri" panose="020F0502020204030204" pitchFamily="34" charset="0"/>
              </a:rPr>
              <a:t> </a:t>
            </a:r>
            <a:r>
              <a:rPr lang="es-EC" dirty="0" smtClean="0">
                <a:solidFill>
                  <a:srgbClr val="000000"/>
                </a:solidFill>
                <a:latin typeface="Calibri" panose="020F0502020204030204" pitchFamily="34" charset="0"/>
                <a:cs typeface="Calibri" panose="020F0502020204030204" pitchFamily="34" charset="0"/>
              </a:rPr>
              <a:t>con un presupuesto de inversión de  $1.219.785,89 USD</a:t>
            </a:r>
          </a:p>
          <a:p>
            <a:pPr marL="285750" indent="-285750">
              <a:buFont typeface="Arial" panose="020B0604020202020204" pitchFamily="34" charset="0"/>
              <a:buChar char="•"/>
            </a:pPr>
            <a:endParaRPr lang="es-EC"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C" dirty="0" smtClean="0">
                <a:solidFill>
                  <a:srgbClr val="000000"/>
                </a:solidFill>
                <a:latin typeface="Calibri" panose="020F0502020204030204" pitchFamily="34" charset="0"/>
                <a:cs typeface="Calibri" panose="020F0502020204030204" pitchFamily="34" charset="0"/>
              </a:rPr>
              <a:t>La SGSG cerró el 2021 con un porcentaje de ejecución del 91%; alcanzando el 98% en el presupuesto de inversión y el 86% en el presupuesto corriente</a:t>
            </a:r>
            <a:endParaRPr lang="es-EC"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endParaRPr lang="es-EC" dirty="0"/>
          </a:p>
        </p:txBody>
      </p:sp>
      <p:graphicFrame>
        <p:nvGraphicFramePr>
          <p:cNvPr id="30" name="Gráfico 29"/>
          <p:cNvGraphicFramePr>
            <a:graphicFrameLocks/>
          </p:cNvGraphicFramePr>
          <p:nvPr>
            <p:extLst/>
          </p:nvPr>
        </p:nvGraphicFramePr>
        <p:xfrm>
          <a:off x="1038913" y="2964655"/>
          <a:ext cx="9150116" cy="37365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77484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655" y="185016"/>
            <a:ext cx="10515600" cy="1325563"/>
          </a:xfrm>
        </p:spPr>
        <p:txBody>
          <a:bodyPr>
            <a:normAutofit/>
          </a:bodyPr>
          <a:lstStyle/>
          <a:p>
            <a:r>
              <a:rPr lang="es-EC" sz="2200" b="1" dirty="0" smtClean="0"/>
              <a:t>Ferias de recuperación de espacios públicos:</a:t>
            </a:r>
            <a:r>
              <a:rPr lang="es-EC" dirty="0"/>
              <a:t/>
            </a:r>
            <a:br>
              <a:rPr lang="es-EC" dirty="0"/>
            </a:br>
            <a:r>
              <a:rPr lang="es-EC" sz="2400" dirty="0"/>
              <a:t/>
            </a:r>
            <a:br>
              <a:rPr lang="es-EC" sz="2400" dirty="0"/>
            </a:br>
            <a:endParaRPr lang="es-EC"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nvPr>
        </p:nvGraphicFramePr>
        <p:xfrm>
          <a:off x="838200" y="928255"/>
          <a:ext cx="10515600" cy="5308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0" y="6656974"/>
            <a:ext cx="6091707" cy="242590"/>
          </a:xfrm>
          <a:prstGeom prst="rect">
            <a:avLst/>
          </a:prstGeom>
        </p:spPr>
      </p:pic>
      <p:pic>
        <p:nvPicPr>
          <p:cNvPr id="6" name="Imagen 5"/>
          <p:cNvPicPr>
            <a:picLocks noChangeAspect="1"/>
          </p:cNvPicPr>
          <p:nvPr/>
        </p:nvPicPr>
        <p:blipFill>
          <a:blip r:embed="rId8"/>
          <a:stretch>
            <a:fillRect/>
          </a:stretch>
        </p:blipFill>
        <p:spPr>
          <a:xfrm>
            <a:off x="10262960" y="6295363"/>
            <a:ext cx="1929040" cy="562637"/>
          </a:xfrm>
          <a:prstGeom prst="rect">
            <a:avLst/>
          </a:prstGeom>
        </p:spPr>
      </p:pic>
    </p:spTree>
    <p:extLst>
      <p:ext uri="{BB962C8B-B14F-4D97-AF65-F5344CB8AC3E}">
        <p14:creationId xmlns:p14="http://schemas.microsoft.com/office/powerpoint/2010/main" val="859092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655" y="185016"/>
            <a:ext cx="10515600" cy="1325563"/>
          </a:xfrm>
        </p:spPr>
        <p:txBody>
          <a:bodyPr>
            <a:normAutofit/>
          </a:bodyPr>
          <a:lstStyle/>
          <a:p>
            <a:r>
              <a:rPr lang="es-ES" sz="2200" b="1" dirty="0"/>
              <a:t>Talleres de manejo y contención de </a:t>
            </a:r>
            <a:r>
              <a:rPr lang="es-ES" sz="2200" b="1" dirty="0" smtClean="0"/>
              <a:t>emociones</a:t>
            </a:r>
            <a:r>
              <a:rPr lang="es-EC" sz="2200" b="1" dirty="0" smtClean="0"/>
              <a:t>:</a:t>
            </a:r>
            <a:r>
              <a:rPr lang="es-EC" dirty="0"/>
              <a:t/>
            </a:r>
            <a:br>
              <a:rPr lang="es-EC" dirty="0"/>
            </a:br>
            <a:r>
              <a:rPr lang="es-EC" sz="2400" dirty="0"/>
              <a:t/>
            </a:r>
            <a:br>
              <a:rPr lang="es-EC" sz="2400" dirty="0"/>
            </a:br>
            <a:endParaRPr lang="es-EC"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nvPr>
        </p:nvGraphicFramePr>
        <p:xfrm>
          <a:off x="838200" y="928255"/>
          <a:ext cx="10515600" cy="5308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0" y="6656974"/>
            <a:ext cx="6091707" cy="242590"/>
          </a:xfrm>
          <a:prstGeom prst="rect">
            <a:avLst/>
          </a:prstGeom>
        </p:spPr>
      </p:pic>
      <p:pic>
        <p:nvPicPr>
          <p:cNvPr id="6" name="Imagen 5"/>
          <p:cNvPicPr>
            <a:picLocks noChangeAspect="1"/>
          </p:cNvPicPr>
          <p:nvPr/>
        </p:nvPicPr>
        <p:blipFill>
          <a:blip r:embed="rId8"/>
          <a:stretch>
            <a:fillRect/>
          </a:stretch>
        </p:blipFill>
        <p:spPr>
          <a:xfrm>
            <a:off x="10262960" y="6295363"/>
            <a:ext cx="1929040" cy="562637"/>
          </a:xfrm>
          <a:prstGeom prst="rect">
            <a:avLst/>
          </a:prstGeom>
        </p:spPr>
      </p:pic>
    </p:spTree>
    <p:extLst>
      <p:ext uri="{BB962C8B-B14F-4D97-AF65-F5344CB8AC3E}">
        <p14:creationId xmlns:p14="http://schemas.microsoft.com/office/powerpoint/2010/main" val="274580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655" y="185016"/>
            <a:ext cx="10515600" cy="1325563"/>
          </a:xfrm>
        </p:spPr>
        <p:txBody>
          <a:bodyPr>
            <a:normAutofit fontScale="90000"/>
          </a:bodyPr>
          <a:lstStyle/>
          <a:p>
            <a:r>
              <a:rPr lang="es-ES" sz="2200" b="1" dirty="0" smtClean="0"/>
              <a:t/>
            </a:r>
            <a:br>
              <a:rPr lang="es-ES" sz="2200" b="1" dirty="0" smtClean="0"/>
            </a:br>
            <a:r>
              <a:rPr lang="es-ES" sz="2200" b="1" dirty="0" smtClean="0"/>
              <a:t>Talleres </a:t>
            </a:r>
            <a:r>
              <a:rPr lang="es-ES" sz="2200" b="1" dirty="0"/>
              <a:t>de cultura de </a:t>
            </a:r>
            <a:r>
              <a:rPr lang="es-ES" sz="2200" b="1" dirty="0" smtClean="0"/>
              <a:t>Paz:</a:t>
            </a:r>
            <a:r>
              <a:rPr lang="es-EC" dirty="0"/>
              <a:t/>
            </a:r>
            <a:br>
              <a:rPr lang="es-EC" dirty="0"/>
            </a:br>
            <a:r>
              <a:rPr lang="es-EC" dirty="0"/>
              <a:t/>
            </a:r>
            <a:br>
              <a:rPr lang="es-EC" dirty="0"/>
            </a:br>
            <a:r>
              <a:rPr lang="es-EC" sz="2400" dirty="0"/>
              <a:t/>
            </a:r>
            <a:br>
              <a:rPr lang="es-EC" sz="2400" dirty="0"/>
            </a:br>
            <a:endParaRPr lang="es-EC"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nvPr>
        </p:nvGraphicFramePr>
        <p:xfrm>
          <a:off x="838200" y="928255"/>
          <a:ext cx="10515600" cy="5308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0" y="6656974"/>
            <a:ext cx="6091707" cy="242590"/>
          </a:xfrm>
          <a:prstGeom prst="rect">
            <a:avLst/>
          </a:prstGeom>
        </p:spPr>
      </p:pic>
      <p:pic>
        <p:nvPicPr>
          <p:cNvPr id="6" name="Imagen 5"/>
          <p:cNvPicPr>
            <a:picLocks noChangeAspect="1"/>
          </p:cNvPicPr>
          <p:nvPr/>
        </p:nvPicPr>
        <p:blipFill>
          <a:blip r:embed="rId8"/>
          <a:stretch>
            <a:fillRect/>
          </a:stretch>
        </p:blipFill>
        <p:spPr>
          <a:xfrm>
            <a:off x="10262960" y="6295363"/>
            <a:ext cx="1929040" cy="562637"/>
          </a:xfrm>
          <a:prstGeom prst="rect">
            <a:avLst/>
          </a:prstGeom>
        </p:spPr>
      </p:pic>
    </p:spTree>
    <p:extLst>
      <p:ext uri="{BB962C8B-B14F-4D97-AF65-F5344CB8AC3E}">
        <p14:creationId xmlns:p14="http://schemas.microsoft.com/office/powerpoint/2010/main" val="27611765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6656974"/>
            <a:ext cx="6091707" cy="242590"/>
          </a:xfrm>
          <a:prstGeom prst="rect">
            <a:avLst/>
          </a:prstGeom>
        </p:spPr>
      </p:pic>
      <p:pic>
        <p:nvPicPr>
          <p:cNvPr id="6" name="Imagen 5"/>
          <p:cNvPicPr>
            <a:picLocks noChangeAspect="1"/>
          </p:cNvPicPr>
          <p:nvPr/>
        </p:nvPicPr>
        <p:blipFill>
          <a:blip r:embed="rId3"/>
          <a:stretch>
            <a:fillRect/>
          </a:stretch>
        </p:blipFill>
        <p:spPr>
          <a:xfrm>
            <a:off x="10262960" y="6295363"/>
            <a:ext cx="1929040" cy="562637"/>
          </a:xfrm>
          <a:prstGeom prst="rect">
            <a:avLst/>
          </a:prstGeom>
        </p:spPr>
      </p:pic>
      <p:sp>
        <p:nvSpPr>
          <p:cNvPr id="8" name="Título 7"/>
          <p:cNvSpPr>
            <a:spLocks noGrp="1"/>
          </p:cNvSpPr>
          <p:nvPr>
            <p:ph type="title"/>
          </p:nvPr>
        </p:nvSpPr>
        <p:spPr>
          <a:xfrm>
            <a:off x="838200" y="484909"/>
            <a:ext cx="10515600" cy="1205780"/>
          </a:xfrm>
        </p:spPr>
        <p:txBody>
          <a:bodyPr>
            <a:normAutofit fontScale="90000"/>
          </a:bodyPr>
          <a:lstStyle/>
          <a:p>
            <a:r>
              <a:rPr lang="es-ES" b="1" dirty="0"/>
              <a:t/>
            </a:r>
            <a:br>
              <a:rPr lang="es-ES" b="1" dirty="0"/>
            </a:br>
            <a:r>
              <a:rPr lang="es-ES" b="1" dirty="0" smtClean="0"/>
              <a:t/>
            </a:r>
            <a:br>
              <a:rPr lang="es-ES" b="1" dirty="0" smtClean="0"/>
            </a:br>
            <a:r>
              <a:rPr lang="es-ES" b="1" dirty="0" smtClean="0"/>
              <a:t/>
            </a:r>
            <a:br>
              <a:rPr lang="es-ES" b="1" dirty="0" smtClean="0"/>
            </a:br>
            <a:r>
              <a:rPr lang="es-ES" sz="2200" b="1" dirty="0" smtClean="0"/>
              <a:t>Agendas </a:t>
            </a:r>
            <a:r>
              <a:rPr lang="es-ES" sz="2200" b="1" dirty="0"/>
              <a:t>barriales con enfoque de seguridad ciudadana: </a:t>
            </a:r>
            <a:r>
              <a:rPr lang="es-ES" sz="2200" b="1" dirty="0" smtClean="0"/>
              <a:t/>
            </a:r>
            <a:br>
              <a:rPr lang="es-ES" sz="2200" b="1" dirty="0" smtClean="0"/>
            </a:br>
            <a:r>
              <a:rPr lang="es-ES" sz="2200" b="1" dirty="0"/>
              <a:t/>
            </a:r>
            <a:br>
              <a:rPr lang="es-ES" sz="2200" b="1" dirty="0"/>
            </a:br>
            <a:r>
              <a:rPr lang="es-ES" sz="1800" dirty="0" smtClean="0"/>
              <a:t>Esta </a:t>
            </a:r>
            <a:r>
              <a:rPr lang="es-ES" sz="1800" dirty="0"/>
              <a:t>herramienta tiene como objetivo la planificación participativa, con la cual, los actores sociales efectúan un diagnóstico en base al conocimiento de su realidad, priorizando sus requerimientos en temas que inciden en la seguridad y convivencia ciudadana.</a:t>
            </a:r>
            <a:r>
              <a:rPr lang="es-EC" sz="1800" dirty="0"/>
              <a:t/>
            </a:r>
            <a:br>
              <a:rPr lang="es-EC" sz="1800" dirty="0"/>
            </a:br>
            <a:r>
              <a:rPr lang="es-EC" sz="4800" dirty="0"/>
              <a:t/>
            </a:r>
            <a:br>
              <a:rPr lang="es-EC" sz="4800" dirty="0"/>
            </a:br>
            <a:r>
              <a:rPr lang="es-EC" sz="4800" dirty="0"/>
              <a:t/>
            </a:r>
            <a:br>
              <a:rPr lang="es-EC" sz="4800" dirty="0"/>
            </a:br>
            <a:endParaRPr lang="es-EC" sz="2200" dirty="0"/>
          </a:p>
        </p:txBody>
      </p:sp>
      <p:sp>
        <p:nvSpPr>
          <p:cNvPr id="9" name="Título 1"/>
          <p:cNvSpPr>
            <a:spLocks noGrp="1"/>
          </p:cNvSpPr>
          <p:nvPr>
            <p:ph sz="half" idx="1"/>
          </p:nvPr>
        </p:nvSpPr>
        <p:spPr>
          <a:xfrm>
            <a:off x="838200" y="2202873"/>
            <a:ext cx="5181600" cy="3974090"/>
          </a:xfrm>
        </p:spPr>
        <p:txBody>
          <a:bodyPr>
            <a:normAutofit fontScale="25000" lnSpcReduction="20000"/>
          </a:bodyPr>
          <a:lstStyle/>
          <a:p>
            <a:pPr marL="0" indent="0">
              <a:buNone/>
            </a:pPr>
            <a:r>
              <a:rPr lang="es-EC" sz="8000" b="1" dirty="0" smtClean="0"/>
              <a:t>Agenda </a:t>
            </a:r>
            <a:r>
              <a:rPr lang="es-EC" sz="8000" b="1" dirty="0"/>
              <a:t>barrial con enfoque en seguridad ciudadana-ENTREGADAS a la comunidad</a:t>
            </a:r>
            <a:r>
              <a:rPr lang="es-EC" sz="8000" b="1" dirty="0" smtClean="0"/>
              <a:t>:</a:t>
            </a:r>
          </a:p>
          <a:p>
            <a:pPr marL="0" indent="0">
              <a:buNone/>
            </a:pPr>
            <a:endParaRPr lang="es-EC" sz="8000" dirty="0"/>
          </a:p>
          <a:p>
            <a:pPr lvl="0"/>
            <a:r>
              <a:rPr lang="es-EC" sz="4800" dirty="0"/>
              <a:t>Agenda barrial con enfoque en seguridad ciudadana de La Primavera. </a:t>
            </a:r>
          </a:p>
          <a:p>
            <a:pPr lvl="0"/>
            <a:r>
              <a:rPr lang="es-EC" sz="4800" dirty="0"/>
              <a:t>Agenda barrial con enfoque en seguridad ciudadana Ciudadela Bermeo.</a:t>
            </a:r>
          </a:p>
          <a:p>
            <a:pPr lvl="0"/>
            <a:r>
              <a:rPr lang="es-EC" sz="4800" dirty="0"/>
              <a:t>Agenda barrial con enfoque en seguridad ciudadana Germán Ávila.</a:t>
            </a:r>
          </a:p>
          <a:p>
            <a:pPr lvl="0"/>
            <a:r>
              <a:rPr lang="es-EC" sz="4800" dirty="0"/>
              <a:t>Agenda barrial con enfoque en seguridad ciudadana Marianitas de Calderón.</a:t>
            </a:r>
          </a:p>
          <a:p>
            <a:pPr lvl="0"/>
            <a:r>
              <a:rPr lang="es-EC" sz="4800" dirty="0"/>
              <a:t>Agenda barrial con enfoque en seguridad ciudadana La Primavera.</a:t>
            </a:r>
          </a:p>
          <a:p>
            <a:pPr marL="0" indent="0">
              <a:buNone/>
            </a:pPr>
            <a:r>
              <a:rPr lang="es-EC" sz="4800" dirty="0"/>
              <a:t> </a:t>
            </a:r>
          </a:p>
          <a:p>
            <a:pPr marL="0" indent="0" algn="just">
              <a:buNone/>
            </a:pPr>
            <a:r>
              <a:rPr lang="es-EC" sz="2200" dirty="0" smtClean="0"/>
              <a:t/>
            </a:r>
            <a:br>
              <a:rPr lang="es-EC" sz="2200"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sz="1800" dirty="0" smtClean="0"/>
              <a:t/>
            </a:r>
            <a:br>
              <a:rPr lang="es-EC" sz="1800" dirty="0" smtClean="0"/>
            </a:br>
            <a:endParaRPr lang="es-EC"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Marcador de contenido 12"/>
          <p:cNvSpPr>
            <a:spLocks noGrp="1"/>
          </p:cNvSpPr>
          <p:nvPr>
            <p:ph sz="half" idx="2"/>
          </p:nvPr>
        </p:nvSpPr>
        <p:spPr>
          <a:xfrm>
            <a:off x="6172200" y="2092036"/>
            <a:ext cx="5181600" cy="4084927"/>
          </a:xfrm>
        </p:spPr>
        <p:txBody>
          <a:bodyPr>
            <a:noAutofit/>
          </a:bodyPr>
          <a:lstStyle/>
          <a:p>
            <a:pPr marL="0" indent="0">
              <a:buNone/>
            </a:pPr>
            <a:r>
              <a:rPr lang="es-EC" sz="2000" b="1" dirty="0"/>
              <a:t>Seguimiento agendas barriales con enfoque en seguridad ciudadana:</a:t>
            </a:r>
            <a:endParaRPr lang="es-EC" sz="2000" dirty="0"/>
          </a:p>
          <a:p>
            <a:pPr lvl="0"/>
            <a:r>
              <a:rPr lang="es-EC" sz="1200" dirty="0"/>
              <a:t>Seguimiento a los requerimientos de la agenda barrial de La Florida.</a:t>
            </a:r>
          </a:p>
          <a:p>
            <a:pPr lvl="0"/>
            <a:r>
              <a:rPr lang="es-EC" sz="1200" dirty="0"/>
              <a:t>Seguimiento a los requerimientos de la agenda barrial de La Bota zona 4.</a:t>
            </a:r>
          </a:p>
          <a:p>
            <a:pPr lvl="0"/>
            <a:r>
              <a:rPr lang="es-EC" sz="1200" dirty="0"/>
              <a:t>Seguimiento a los requerimientos de la agenda barrial de Bellavista Alta.</a:t>
            </a:r>
          </a:p>
          <a:p>
            <a:pPr lvl="0"/>
            <a:r>
              <a:rPr lang="es-EC" sz="1200" dirty="0"/>
              <a:t>Seguimiento a los requerimientos de la agenda barrial de La Gasca </a:t>
            </a:r>
            <a:r>
              <a:rPr lang="es-EC" sz="1200" dirty="0" err="1"/>
              <a:t>Pambachupa</a:t>
            </a:r>
            <a:r>
              <a:rPr lang="es-EC" sz="1200" dirty="0"/>
              <a:t>. </a:t>
            </a:r>
          </a:p>
          <a:p>
            <a:pPr lvl="0"/>
            <a:r>
              <a:rPr lang="es-EC" sz="1200" dirty="0"/>
              <a:t>Seguimiento a los requerimientos de la agenda barrial del Comité del Pueblo.</a:t>
            </a:r>
          </a:p>
          <a:p>
            <a:pPr lvl="0"/>
            <a:r>
              <a:rPr lang="es-EC" sz="1200" dirty="0"/>
              <a:t>Seguimiento a los requerimientos de la agenda barrial del Paraíso de los Pinos.</a:t>
            </a:r>
          </a:p>
          <a:p>
            <a:pPr lvl="0"/>
            <a:r>
              <a:rPr lang="es-EC" sz="1200" dirty="0"/>
              <a:t>Seguimiento a los requerimientos de la agenda barrial La Tola Chica 1 y La Esperanza.</a:t>
            </a:r>
          </a:p>
          <a:p>
            <a:pPr lvl="0"/>
            <a:r>
              <a:rPr lang="es-EC" sz="1200" dirty="0"/>
              <a:t>Seguimiento a los requerimientos de la agenda barrial El Carmen.</a:t>
            </a:r>
          </a:p>
          <a:p>
            <a:pPr lvl="0"/>
            <a:r>
              <a:rPr lang="es-EC" sz="1200" dirty="0"/>
              <a:t>Seguimiento a los requerimientos de la agenda barrial Marianitas de Calderón.</a:t>
            </a:r>
          </a:p>
          <a:p>
            <a:pPr lvl="0"/>
            <a:r>
              <a:rPr lang="es-EC" sz="1200" dirty="0"/>
              <a:t>Seguimiento a los requerimientos de la agenda barrial La Primavera.</a:t>
            </a:r>
          </a:p>
          <a:p>
            <a:endParaRPr lang="es-EC" sz="2000" dirty="0"/>
          </a:p>
        </p:txBody>
      </p:sp>
    </p:spTree>
    <p:extLst>
      <p:ext uri="{BB962C8B-B14F-4D97-AF65-F5344CB8AC3E}">
        <p14:creationId xmlns:p14="http://schemas.microsoft.com/office/powerpoint/2010/main" val="17088949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1" y="2556456"/>
            <a:ext cx="12192001" cy="127500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3200" b="1" dirty="0" smtClean="0"/>
              <a:t>DIRECCIÓN METROPOLITANA DE GESTIÓN DE RIESGOS</a:t>
            </a:r>
            <a:endParaRPr lang="es-EC" sz="3200" b="1" dirty="0"/>
          </a:p>
        </p:txBody>
      </p:sp>
    </p:spTree>
    <p:extLst>
      <p:ext uri="{BB962C8B-B14F-4D97-AF65-F5344CB8AC3E}">
        <p14:creationId xmlns:p14="http://schemas.microsoft.com/office/powerpoint/2010/main" val="33924968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6615410"/>
            <a:ext cx="6091707" cy="242590"/>
          </a:xfrm>
          <a:prstGeom prst="rect">
            <a:avLst/>
          </a:prstGeom>
        </p:spPr>
      </p:pic>
      <p:sp>
        <p:nvSpPr>
          <p:cNvPr id="4" name="CuadroTexto 3">
            <a:extLst>
              <a:ext uri="{FF2B5EF4-FFF2-40B4-BE49-F238E27FC236}">
                <a16:creationId xmlns="" xmlns:a16="http://schemas.microsoft.com/office/drawing/2014/main" id="{698C17E1-CABD-4CD7-A9C6-A4129CCEFCF9}"/>
              </a:ext>
            </a:extLst>
          </p:cNvPr>
          <p:cNvSpPr txBox="1"/>
          <p:nvPr/>
        </p:nvSpPr>
        <p:spPr>
          <a:xfrm>
            <a:off x="478302" y="112542"/>
            <a:ext cx="11487125" cy="461665"/>
          </a:xfrm>
          <a:prstGeom prst="rect">
            <a:avLst/>
          </a:prstGeom>
          <a:noFill/>
        </p:spPr>
        <p:txBody>
          <a:bodyPr wrap="square" rtlCol="0">
            <a:spAutoFit/>
          </a:bodyPr>
          <a:lstStyle/>
          <a:p>
            <a:pPr algn="r"/>
            <a:r>
              <a:rPr lang="es-MX" sz="2400" b="1" dirty="0">
                <a:solidFill>
                  <a:schemeClr val="accent1">
                    <a:lumMod val="50000"/>
                  </a:schemeClr>
                </a:solidFill>
              </a:rPr>
              <a:t>Dirección Metropolitana de Gestión de Riesgos</a:t>
            </a:r>
            <a:endParaRPr lang="es-EC" sz="2400" b="1" dirty="0">
              <a:solidFill>
                <a:schemeClr val="accent1">
                  <a:lumMod val="50000"/>
                </a:schemeClr>
              </a:solidFill>
            </a:endParaRPr>
          </a:p>
        </p:txBody>
      </p:sp>
      <p:sp>
        <p:nvSpPr>
          <p:cNvPr id="5" name="CuadroTexto 4">
            <a:extLst>
              <a:ext uri="{FF2B5EF4-FFF2-40B4-BE49-F238E27FC236}">
                <a16:creationId xmlns="" xmlns:a16="http://schemas.microsoft.com/office/drawing/2014/main" id="{990302FB-D254-42E9-A995-9B1F22DDB45C}"/>
              </a:ext>
            </a:extLst>
          </p:cNvPr>
          <p:cNvSpPr txBox="1"/>
          <p:nvPr/>
        </p:nvSpPr>
        <p:spPr>
          <a:xfrm>
            <a:off x="478302" y="1023015"/>
            <a:ext cx="11487125" cy="400110"/>
          </a:xfrm>
          <a:prstGeom prst="rect">
            <a:avLst/>
          </a:prstGeom>
          <a:solidFill>
            <a:srgbClr val="FF0000"/>
          </a:solidFill>
        </p:spPr>
        <p:txBody>
          <a:bodyPr wrap="square" rtlCol="0">
            <a:spAutoFit/>
          </a:bodyPr>
          <a:lstStyle/>
          <a:p>
            <a:pPr algn="ctr"/>
            <a:r>
              <a:rPr lang="es-MX" sz="2000" b="1" dirty="0">
                <a:solidFill>
                  <a:schemeClr val="bg1"/>
                </a:solidFill>
              </a:rPr>
              <a:t>Informes técnicos de calificación de riesgos naturales y antrópicos para procesos municipales</a:t>
            </a:r>
            <a:endParaRPr lang="es-EC" sz="2000" b="1" dirty="0">
              <a:solidFill>
                <a:schemeClr val="bg1"/>
              </a:solidFill>
            </a:endParaRPr>
          </a:p>
        </p:txBody>
      </p:sp>
      <p:graphicFrame>
        <p:nvGraphicFramePr>
          <p:cNvPr id="6" name="Tabla 5">
            <a:extLst>
              <a:ext uri="{FF2B5EF4-FFF2-40B4-BE49-F238E27FC236}">
                <a16:creationId xmlns="" xmlns:a16="http://schemas.microsoft.com/office/drawing/2014/main" id="{35D04CD7-180F-4335-9427-84B5328D5B43}"/>
              </a:ext>
            </a:extLst>
          </p:cNvPr>
          <p:cNvGraphicFramePr>
            <a:graphicFrameLocks noGrp="1"/>
          </p:cNvGraphicFramePr>
          <p:nvPr>
            <p:extLst/>
          </p:nvPr>
        </p:nvGraphicFramePr>
        <p:xfrm>
          <a:off x="1187493" y="2072640"/>
          <a:ext cx="9808427" cy="3017521"/>
        </p:xfrm>
        <a:graphic>
          <a:graphicData uri="http://schemas.openxmlformats.org/drawingml/2006/table">
            <a:tbl>
              <a:tblPr>
                <a:tableStyleId>{5C22544A-7EE6-4342-B048-85BDC9FD1C3A}</a:tableStyleId>
              </a:tblPr>
              <a:tblGrid>
                <a:gridCol w="1428412">
                  <a:extLst>
                    <a:ext uri="{9D8B030D-6E8A-4147-A177-3AD203B41FA5}">
                      <a16:colId xmlns="" xmlns:a16="http://schemas.microsoft.com/office/drawing/2014/main" val="3345038874"/>
                    </a:ext>
                  </a:extLst>
                </a:gridCol>
                <a:gridCol w="1428412">
                  <a:extLst>
                    <a:ext uri="{9D8B030D-6E8A-4147-A177-3AD203B41FA5}">
                      <a16:colId xmlns="" xmlns:a16="http://schemas.microsoft.com/office/drawing/2014/main" val="2083169169"/>
                    </a:ext>
                  </a:extLst>
                </a:gridCol>
                <a:gridCol w="2404493">
                  <a:extLst>
                    <a:ext uri="{9D8B030D-6E8A-4147-A177-3AD203B41FA5}">
                      <a16:colId xmlns="" xmlns:a16="http://schemas.microsoft.com/office/drawing/2014/main" val="2425191900"/>
                    </a:ext>
                  </a:extLst>
                </a:gridCol>
                <a:gridCol w="2404493">
                  <a:extLst>
                    <a:ext uri="{9D8B030D-6E8A-4147-A177-3AD203B41FA5}">
                      <a16:colId xmlns="" xmlns:a16="http://schemas.microsoft.com/office/drawing/2014/main" val="2520661018"/>
                    </a:ext>
                  </a:extLst>
                </a:gridCol>
                <a:gridCol w="2142617">
                  <a:extLst>
                    <a:ext uri="{9D8B030D-6E8A-4147-A177-3AD203B41FA5}">
                      <a16:colId xmlns="" xmlns:a16="http://schemas.microsoft.com/office/drawing/2014/main" val="4218193550"/>
                    </a:ext>
                  </a:extLst>
                </a:gridCol>
              </a:tblGrid>
              <a:tr h="1071309">
                <a:tc>
                  <a:txBody>
                    <a:bodyPr/>
                    <a:lstStyle/>
                    <a:p>
                      <a:pPr algn="ctr" fontAlgn="ctr"/>
                      <a:r>
                        <a:rPr lang="es-EC" sz="2100" u="none" strike="noStrike">
                          <a:effectLst/>
                        </a:rPr>
                        <a:t>LUAE</a:t>
                      </a:r>
                      <a:endParaRPr lang="es-EC" sz="2100" b="1" i="0" u="none" strike="noStrike">
                        <a:solidFill>
                          <a:srgbClr val="000000"/>
                        </a:solidFill>
                        <a:effectLst/>
                        <a:latin typeface="Calibri" panose="020F0502020204030204" pitchFamily="34" charset="0"/>
                      </a:endParaRPr>
                    </a:p>
                  </a:txBody>
                  <a:tcPr marL="17855" marR="17855" marT="17855" marB="0" anchor="ctr"/>
                </a:tc>
                <a:tc>
                  <a:txBody>
                    <a:bodyPr/>
                    <a:lstStyle/>
                    <a:p>
                      <a:pPr algn="ctr" fontAlgn="ctr"/>
                      <a:r>
                        <a:rPr lang="es-EC" sz="2100" u="none" strike="noStrike">
                          <a:effectLst/>
                        </a:rPr>
                        <a:t>EVENTOS PÚBLICOS</a:t>
                      </a:r>
                      <a:endParaRPr lang="es-EC" sz="2100" b="1" i="0" u="none" strike="noStrike">
                        <a:solidFill>
                          <a:srgbClr val="000000"/>
                        </a:solidFill>
                        <a:effectLst/>
                        <a:latin typeface="Calibri" panose="020F0502020204030204" pitchFamily="34" charset="0"/>
                      </a:endParaRPr>
                    </a:p>
                  </a:txBody>
                  <a:tcPr marL="17855" marR="17855" marT="17855" marB="0" anchor="ctr"/>
                </a:tc>
                <a:tc>
                  <a:txBody>
                    <a:bodyPr/>
                    <a:lstStyle/>
                    <a:p>
                      <a:pPr algn="ctr" fontAlgn="ctr"/>
                      <a:r>
                        <a:rPr lang="es-MX" sz="2100" u="none" strike="noStrike">
                          <a:effectLst/>
                        </a:rPr>
                        <a:t>EVALUACIÓN Y CALIFICACIÓN DE RIESGOS (*)</a:t>
                      </a:r>
                      <a:endParaRPr lang="es-MX" sz="2100" b="1" i="0" u="none" strike="noStrike">
                        <a:solidFill>
                          <a:srgbClr val="000000"/>
                        </a:solidFill>
                        <a:effectLst/>
                        <a:latin typeface="Calibri" panose="020F0502020204030204" pitchFamily="34" charset="0"/>
                      </a:endParaRPr>
                    </a:p>
                  </a:txBody>
                  <a:tcPr marL="17855" marR="17855" marT="17855" marB="0" anchor="ctr"/>
                </a:tc>
                <a:tc>
                  <a:txBody>
                    <a:bodyPr/>
                    <a:lstStyle/>
                    <a:p>
                      <a:pPr algn="ctr" fontAlgn="ctr"/>
                      <a:r>
                        <a:rPr lang="es-EC" sz="2100" u="none" strike="noStrike">
                          <a:effectLst/>
                        </a:rPr>
                        <a:t>EMERGENCIAS</a:t>
                      </a:r>
                      <a:endParaRPr lang="es-EC" sz="2100" b="1" i="0" u="none" strike="noStrike">
                        <a:solidFill>
                          <a:srgbClr val="000000"/>
                        </a:solidFill>
                        <a:effectLst/>
                        <a:latin typeface="Calibri" panose="020F0502020204030204" pitchFamily="34" charset="0"/>
                      </a:endParaRPr>
                    </a:p>
                  </a:txBody>
                  <a:tcPr marL="17855" marR="17855" marT="17855" marB="0" anchor="ctr"/>
                </a:tc>
                <a:tc>
                  <a:txBody>
                    <a:bodyPr/>
                    <a:lstStyle/>
                    <a:p>
                      <a:pPr algn="ctr" fontAlgn="ctr"/>
                      <a:r>
                        <a:rPr lang="es-EC" sz="2100" u="none" strike="noStrike">
                          <a:effectLst/>
                        </a:rPr>
                        <a:t>TOTAL</a:t>
                      </a:r>
                      <a:endParaRPr lang="es-EC" sz="2100" b="1" i="0" u="none" strike="noStrike">
                        <a:solidFill>
                          <a:srgbClr val="000000"/>
                        </a:solidFill>
                        <a:effectLst/>
                        <a:latin typeface="Calibri" panose="020F0502020204030204" pitchFamily="34" charset="0"/>
                      </a:endParaRPr>
                    </a:p>
                  </a:txBody>
                  <a:tcPr marL="17855" marR="17855" marT="17855" marB="0" anchor="ctr"/>
                </a:tc>
                <a:extLst>
                  <a:ext uri="{0D108BD9-81ED-4DB2-BD59-A6C34878D82A}">
                    <a16:rowId xmlns="" xmlns:a16="http://schemas.microsoft.com/office/drawing/2014/main" val="2951226192"/>
                  </a:ext>
                </a:extLst>
              </a:tr>
              <a:tr h="714206">
                <a:tc>
                  <a:txBody>
                    <a:bodyPr/>
                    <a:lstStyle/>
                    <a:p>
                      <a:pPr algn="ctr" fontAlgn="ctr"/>
                      <a:r>
                        <a:rPr lang="es-EC" sz="2100" u="none" strike="noStrike">
                          <a:effectLst/>
                        </a:rPr>
                        <a:t>504</a:t>
                      </a:r>
                      <a:endParaRPr lang="es-EC" sz="2100" b="0" i="0" u="none" strike="noStrike">
                        <a:solidFill>
                          <a:srgbClr val="000000"/>
                        </a:solidFill>
                        <a:effectLst/>
                        <a:latin typeface="Calibri" panose="020F0502020204030204" pitchFamily="34" charset="0"/>
                      </a:endParaRPr>
                    </a:p>
                  </a:txBody>
                  <a:tcPr marL="17855" marR="17855" marT="17855" marB="0" anchor="ctr"/>
                </a:tc>
                <a:tc>
                  <a:txBody>
                    <a:bodyPr/>
                    <a:lstStyle/>
                    <a:p>
                      <a:pPr algn="ctr" fontAlgn="ctr"/>
                      <a:r>
                        <a:rPr lang="es-EC" sz="2100" u="none" strike="noStrike">
                          <a:effectLst/>
                        </a:rPr>
                        <a:t>533</a:t>
                      </a:r>
                      <a:endParaRPr lang="es-EC" sz="2100" b="0" i="0" u="none" strike="noStrike">
                        <a:solidFill>
                          <a:srgbClr val="000000"/>
                        </a:solidFill>
                        <a:effectLst/>
                        <a:latin typeface="Calibri" panose="020F0502020204030204" pitchFamily="34" charset="0"/>
                      </a:endParaRPr>
                    </a:p>
                  </a:txBody>
                  <a:tcPr marL="17855" marR="17855" marT="17855" marB="0" anchor="ctr"/>
                </a:tc>
                <a:tc>
                  <a:txBody>
                    <a:bodyPr/>
                    <a:lstStyle/>
                    <a:p>
                      <a:pPr algn="ctr" fontAlgn="ctr"/>
                      <a:r>
                        <a:rPr lang="es-EC" sz="2100" u="none" strike="noStrike">
                          <a:effectLst/>
                        </a:rPr>
                        <a:t>275</a:t>
                      </a:r>
                      <a:endParaRPr lang="es-EC" sz="2100" b="0" i="0" u="none" strike="noStrike">
                        <a:solidFill>
                          <a:srgbClr val="000000"/>
                        </a:solidFill>
                        <a:effectLst/>
                        <a:latin typeface="Calibri" panose="020F0502020204030204" pitchFamily="34" charset="0"/>
                      </a:endParaRPr>
                    </a:p>
                  </a:txBody>
                  <a:tcPr marL="17855" marR="17855" marT="17855" marB="0" anchor="ctr"/>
                </a:tc>
                <a:tc>
                  <a:txBody>
                    <a:bodyPr/>
                    <a:lstStyle/>
                    <a:p>
                      <a:pPr algn="ctr" fontAlgn="ctr"/>
                      <a:r>
                        <a:rPr lang="es-EC" sz="2100" u="none" strike="noStrike">
                          <a:effectLst/>
                        </a:rPr>
                        <a:t>14</a:t>
                      </a:r>
                      <a:endParaRPr lang="es-EC" sz="2100" b="0" i="0" u="none" strike="noStrike">
                        <a:solidFill>
                          <a:srgbClr val="000000"/>
                        </a:solidFill>
                        <a:effectLst/>
                        <a:latin typeface="Calibri" panose="020F0502020204030204" pitchFamily="34" charset="0"/>
                      </a:endParaRPr>
                    </a:p>
                  </a:txBody>
                  <a:tcPr marL="17855" marR="17855" marT="17855" marB="0" anchor="ctr"/>
                </a:tc>
                <a:tc>
                  <a:txBody>
                    <a:bodyPr/>
                    <a:lstStyle/>
                    <a:p>
                      <a:pPr algn="ctr" fontAlgn="ctr"/>
                      <a:r>
                        <a:rPr lang="es-EC" sz="2100" u="none" strike="noStrike">
                          <a:effectLst/>
                        </a:rPr>
                        <a:t>1326</a:t>
                      </a:r>
                      <a:endParaRPr lang="es-EC" sz="2100" b="0" i="0" u="none" strike="noStrike">
                        <a:solidFill>
                          <a:srgbClr val="000000"/>
                        </a:solidFill>
                        <a:effectLst/>
                        <a:latin typeface="Calibri" panose="020F0502020204030204" pitchFamily="34" charset="0"/>
                      </a:endParaRPr>
                    </a:p>
                  </a:txBody>
                  <a:tcPr marL="17855" marR="17855" marT="17855" marB="0" anchor="ctr"/>
                </a:tc>
                <a:extLst>
                  <a:ext uri="{0D108BD9-81ED-4DB2-BD59-A6C34878D82A}">
                    <a16:rowId xmlns="" xmlns:a16="http://schemas.microsoft.com/office/drawing/2014/main" val="958328624"/>
                  </a:ext>
                </a:extLst>
              </a:tr>
              <a:tr h="357103">
                <a:tc>
                  <a:txBody>
                    <a:bodyPr/>
                    <a:lstStyle/>
                    <a:p>
                      <a:pPr algn="l" fontAlgn="ctr"/>
                      <a:endParaRPr lang="es-EC" sz="2100" b="0" i="0" u="none" strike="noStrike">
                        <a:solidFill>
                          <a:srgbClr val="000000"/>
                        </a:solidFill>
                        <a:effectLst/>
                        <a:latin typeface="Calibri" panose="020F0502020204030204" pitchFamily="34" charset="0"/>
                      </a:endParaRPr>
                    </a:p>
                  </a:txBody>
                  <a:tcPr marL="17855" marR="17855" marT="17855" marB="0" anchor="ctr"/>
                </a:tc>
                <a:tc>
                  <a:txBody>
                    <a:bodyPr/>
                    <a:lstStyle/>
                    <a:p>
                      <a:pPr algn="l" fontAlgn="ctr"/>
                      <a:endParaRPr lang="es-EC" sz="2100" b="0" i="0" u="none" strike="noStrike">
                        <a:solidFill>
                          <a:srgbClr val="000000"/>
                        </a:solidFill>
                        <a:effectLst/>
                        <a:latin typeface="Calibri" panose="020F0502020204030204" pitchFamily="34" charset="0"/>
                      </a:endParaRPr>
                    </a:p>
                  </a:txBody>
                  <a:tcPr marL="17855" marR="17855" marT="17855" marB="0" anchor="ctr"/>
                </a:tc>
                <a:tc>
                  <a:txBody>
                    <a:bodyPr/>
                    <a:lstStyle/>
                    <a:p>
                      <a:pPr algn="l" fontAlgn="ctr"/>
                      <a:endParaRPr lang="es-EC" sz="2100" b="0" i="0" u="none" strike="noStrike">
                        <a:solidFill>
                          <a:srgbClr val="000000"/>
                        </a:solidFill>
                        <a:effectLst/>
                        <a:latin typeface="Calibri" panose="020F0502020204030204" pitchFamily="34" charset="0"/>
                      </a:endParaRPr>
                    </a:p>
                  </a:txBody>
                  <a:tcPr marL="17855" marR="17855" marT="17855" marB="0" anchor="ctr"/>
                </a:tc>
                <a:tc>
                  <a:txBody>
                    <a:bodyPr/>
                    <a:lstStyle/>
                    <a:p>
                      <a:pPr algn="l" fontAlgn="ctr"/>
                      <a:endParaRPr lang="es-EC" sz="2100" b="0" i="0" u="none" strike="noStrike">
                        <a:solidFill>
                          <a:srgbClr val="000000"/>
                        </a:solidFill>
                        <a:effectLst/>
                        <a:latin typeface="Calibri" panose="020F0502020204030204" pitchFamily="34" charset="0"/>
                      </a:endParaRPr>
                    </a:p>
                  </a:txBody>
                  <a:tcPr marL="17855" marR="17855" marT="17855" marB="0" anchor="ctr"/>
                </a:tc>
                <a:tc>
                  <a:txBody>
                    <a:bodyPr/>
                    <a:lstStyle/>
                    <a:p>
                      <a:pPr algn="l" fontAlgn="ctr"/>
                      <a:endParaRPr lang="es-EC" sz="2100" b="0" i="0" u="none" strike="noStrike">
                        <a:solidFill>
                          <a:srgbClr val="000000"/>
                        </a:solidFill>
                        <a:effectLst/>
                        <a:latin typeface="Calibri" panose="020F0502020204030204" pitchFamily="34" charset="0"/>
                      </a:endParaRPr>
                    </a:p>
                  </a:txBody>
                  <a:tcPr marL="17855" marR="17855" marT="17855" marB="0" anchor="ctr"/>
                </a:tc>
                <a:extLst>
                  <a:ext uri="{0D108BD9-81ED-4DB2-BD59-A6C34878D82A}">
                    <a16:rowId xmlns="" xmlns:a16="http://schemas.microsoft.com/office/drawing/2014/main" val="259231022"/>
                  </a:ext>
                </a:extLst>
              </a:tr>
              <a:tr h="874903">
                <a:tc gridSpan="5">
                  <a:txBody>
                    <a:bodyPr/>
                    <a:lstStyle/>
                    <a:p>
                      <a:pPr algn="ctr" fontAlgn="ctr"/>
                      <a:r>
                        <a:rPr lang="es-MX" sz="1600" i="1" u="none" strike="noStrike" dirty="0">
                          <a:effectLst/>
                        </a:rPr>
                        <a:t>(*) Informes técnicos para varios procesos municipales (habilitación y edificación del suelo, regularización de barrios, adjudicación de rellenos de quebradas, etc.)</a:t>
                      </a:r>
                      <a:endParaRPr lang="es-MX" sz="1600" b="0" i="1" u="none" strike="noStrike" dirty="0">
                        <a:solidFill>
                          <a:srgbClr val="000000"/>
                        </a:solidFill>
                        <a:effectLst/>
                        <a:latin typeface="Calibri" panose="020F0502020204030204" pitchFamily="34" charset="0"/>
                      </a:endParaRPr>
                    </a:p>
                  </a:txBody>
                  <a:tcPr marL="127669" marR="127669" marT="63835" marB="63835"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4216733561"/>
                  </a:ext>
                </a:extLst>
              </a:tr>
            </a:tbl>
          </a:graphicData>
        </a:graphic>
      </p:graphicFrame>
    </p:spTree>
    <p:extLst>
      <p:ext uri="{BB962C8B-B14F-4D97-AF65-F5344CB8AC3E}">
        <p14:creationId xmlns:p14="http://schemas.microsoft.com/office/powerpoint/2010/main" val="33642206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6615410"/>
            <a:ext cx="6091707" cy="242590"/>
          </a:xfrm>
          <a:prstGeom prst="rect">
            <a:avLst/>
          </a:prstGeom>
        </p:spPr>
      </p:pic>
      <p:sp>
        <p:nvSpPr>
          <p:cNvPr id="4" name="CuadroTexto 3">
            <a:extLst>
              <a:ext uri="{FF2B5EF4-FFF2-40B4-BE49-F238E27FC236}">
                <a16:creationId xmlns="" xmlns:a16="http://schemas.microsoft.com/office/drawing/2014/main" id="{698C17E1-CABD-4CD7-A9C6-A4129CCEFCF9}"/>
              </a:ext>
            </a:extLst>
          </p:cNvPr>
          <p:cNvSpPr txBox="1"/>
          <p:nvPr/>
        </p:nvSpPr>
        <p:spPr>
          <a:xfrm>
            <a:off x="478302" y="112542"/>
            <a:ext cx="11487125" cy="461665"/>
          </a:xfrm>
          <a:prstGeom prst="rect">
            <a:avLst/>
          </a:prstGeom>
          <a:noFill/>
        </p:spPr>
        <p:txBody>
          <a:bodyPr wrap="square" rtlCol="0">
            <a:spAutoFit/>
          </a:bodyPr>
          <a:lstStyle/>
          <a:p>
            <a:pPr algn="r"/>
            <a:r>
              <a:rPr lang="es-MX" sz="2400" b="1" dirty="0">
                <a:solidFill>
                  <a:schemeClr val="accent1">
                    <a:lumMod val="50000"/>
                  </a:schemeClr>
                </a:solidFill>
              </a:rPr>
              <a:t>Dirección Metropolitana de Gestión de Riesgos</a:t>
            </a:r>
            <a:endParaRPr lang="es-EC" sz="2400" b="1" dirty="0">
              <a:solidFill>
                <a:schemeClr val="accent1">
                  <a:lumMod val="50000"/>
                </a:schemeClr>
              </a:solidFill>
            </a:endParaRPr>
          </a:p>
        </p:txBody>
      </p:sp>
      <p:sp>
        <p:nvSpPr>
          <p:cNvPr id="5" name="CuadroTexto 4">
            <a:extLst>
              <a:ext uri="{FF2B5EF4-FFF2-40B4-BE49-F238E27FC236}">
                <a16:creationId xmlns="" xmlns:a16="http://schemas.microsoft.com/office/drawing/2014/main" id="{990302FB-D254-42E9-A995-9B1F22DDB45C}"/>
              </a:ext>
            </a:extLst>
          </p:cNvPr>
          <p:cNvSpPr txBox="1"/>
          <p:nvPr/>
        </p:nvSpPr>
        <p:spPr>
          <a:xfrm>
            <a:off x="478302" y="1168549"/>
            <a:ext cx="11487125" cy="400110"/>
          </a:xfrm>
          <a:prstGeom prst="rect">
            <a:avLst/>
          </a:prstGeom>
          <a:solidFill>
            <a:srgbClr val="FF0000"/>
          </a:solidFill>
        </p:spPr>
        <p:txBody>
          <a:bodyPr wrap="square" rtlCol="0">
            <a:spAutoFit/>
          </a:bodyPr>
          <a:lstStyle/>
          <a:p>
            <a:pPr algn="ctr"/>
            <a:r>
              <a:rPr lang="es-MX" sz="2000" b="1" dirty="0">
                <a:solidFill>
                  <a:schemeClr val="bg1"/>
                </a:solidFill>
              </a:rPr>
              <a:t>Capacitaciones a la comunidad en gestión de riesgos</a:t>
            </a:r>
            <a:endParaRPr lang="es-EC" sz="2000" b="1" dirty="0">
              <a:solidFill>
                <a:schemeClr val="bg1"/>
              </a:solidFill>
            </a:endParaRPr>
          </a:p>
        </p:txBody>
      </p:sp>
      <p:graphicFrame>
        <p:nvGraphicFramePr>
          <p:cNvPr id="7" name="Tabla 6">
            <a:extLst>
              <a:ext uri="{FF2B5EF4-FFF2-40B4-BE49-F238E27FC236}">
                <a16:creationId xmlns="" xmlns:a16="http://schemas.microsoft.com/office/drawing/2014/main" id="{9434EC33-219C-4C8A-B88D-3E10A081771D}"/>
              </a:ext>
            </a:extLst>
          </p:cNvPr>
          <p:cNvGraphicFramePr>
            <a:graphicFrameLocks noGrp="1"/>
          </p:cNvGraphicFramePr>
          <p:nvPr>
            <p:extLst/>
          </p:nvPr>
        </p:nvGraphicFramePr>
        <p:xfrm>
          <a:off x="329513" y="2667000"/>
          <a:ext cx="11532976" cy="1524000"/>
        </p:xfrm>
        <a:graphic>
          <a:graphicData uri="http://schemas.openxmlformats.org/drawingml/2006/table">
            <a:tbl>
              <a:tblPr>
                <a:tableStyleId>{5C22544A-7EE6-4342-B048-85BDC9FD1C3A}</a:tableStyleId>
              </a:tblPr>
              <a:tblGrid>
                <a:gridCol w="1647568">
                  <a:extLst>
                    <a:ext uri="{9D8B030D-6E8A-4147-A177-3AD203B41FA5}">
                      <a16:colId xmlns="" xmlns:a16="http://schemas.microsoft.com/office/drawing/2014/main" val="300722162"/>
                    </a:ext>
                  </a:extLst>
                </a:gridCol>
                <a:gridCol w="1647568">
                  <a:extLst>
                    <a:ext uri="{9D8B030D-6E8A-4147-A177-3AD203B41FA5}">
                      <a16:colId xmlns="" xmlns:a16="http://schemas.microsoft.com/office/drawing/2014/main" val="3320492765"/>
                    </a:ext>
                  </a:extLst>
                </a:gridCol>
                <a:gridCol w="1647568">
                  <a:extLst>
                    <a:ext uri="{9D8B030D-6E8A-4147-A177-3AD203B41FA5}">
                      <a16:colId xmlns="" xmlns:a16="http://schemas.microsoft.com/office/drawing/2014/main" val="547087272"/>
                    </a:ext>
                  </a:extLst>
                </a:gridCol>
                <a:gridCol w="1647568">
                  <a:extLst>
                    <a:ext uri="{9D8B030D-6E8A-4147-A177-3AD203B41FA5}">
                      <a16:colId xmlns="" xmlns:a16="http://schemas.microsoft.com/office/drawing/2014/main" val="3027622282"/>
                    </a:ext>
                  </a:extLst>
                </a:gridCol>
                <a:gridCol w="1647568">
                  <a:extLst>
                    <a:ext uri="{9D8B030D-6E8A-4147-A177-3AD203B41FA5}">
                      <a16:colId xmlns="" xmlns:a16="http://schemas.microsoft.com/office/drawing/2014/main" val="1665037481"/>
                    </a:ext>
                  </a:extLst>
                </a:gridCol>
                <a:gridCol w="1647568">
                  <a:extLst>
                    <a:ext uri="{9D8B030D-6E8A-4147-A177-3AD203B41FA5}">
                      <a16:colId xmlns="" xmlns:a16="http://schemas.microsoft.com/office/drawing/2014/main" val="3273215071"/>
                    </a:ext>
                  </a:extLst>
                </a:gridCol>
                <a:gridCol w="1647568">
                  <a:extLst>
                    <a:ext uri="{9D8B030D-6E8A-4147-A177-3AD203B41FA5}">
                      <a16:colId xmlns="" xmlns:a16="http://schemas.microsoft.com/office/drawing/2014/main" val="2333743918"/>
                    </a:ext>
                  </a:extLst>
                </a:gridCol>
              </a:tblGrid>
              <a:tr h="823784">
                <a:tc>
                  <a:txBody>
                    <a:bodyPr/>
                    <a:lstStyle/>
                    <a:p>
                      <a:pPr algn="ctr" fontAlgn="ctr"/>
                      <a:r>
                        <a:rPr lang="es-EC" sz="2300" u="none" strike="noStrike">
                          <a:effectLst/>
                        </a:rPr>
                        <a:t>QUITUMBE</a:t>
                      </a:r>
                      <a:endParaRPr lang="es-EC" sz="2300" b="1" i="0" u="none" strike="noStrike">
                        <a:solidFill>
                          <a:srgbClr val="000000"/>
                        </a:solidFill>
                        <a:effectLst/>
                        <a:latin typeface="Calibri" panose="020F0502020204030204" pitchFamily="34" charset="0"/>
                      </a:endParaRPr>
                    </a:p>
                  </a:txBody>
                  <a:tcPr marL="20595" marR="20595" marT="20595" marB="0" anchor="ctr"/>
                </a:tc>
                <a:tc>
                  <a:txBody>
                    <a:bodyPr/>
                    <a:lstStyle/>
                    <a:p>
                      <a:pPr algn="ctr" fontAlgn="ctr"/>
                      <a:r>
                        <a:rPr lang="es-EC" sz="2300" u="none" strike="noStrike">
                          <a:effectLst/>
                        </a:rPr>
                        <a:t>ELOY ALFARO</a:t>
                      </a:r>
                      <a:endParaRPr lang="es-EC" sz="2300" b="1" i="0" u="none" strike="noStrike">
                        <a:solidFill>
                          <a:srgbClr val="000000"/>
                        </a:solidFill>
                        <a:effectLst/>
                        <a:latin typeface="Calibri" panose="020F0502020204030204" pitchFamily="34" charset="0"/>
                      </a:endParaRPr>
                    </a:p>
                  </a:txBody>
                  <a:tcPr marL="20595" marR="20595" marT="20595" marB="0" anchor="ctr"/>
                </a:tc>
                <a:tc>
                  <a:txBody>
                    <a:bodyPr/>
                    <a:lstStyle/>
                    <a:p>
                      <a:pPr algn="ctr" fontAlgn="ctr"/>
                      <a:r>
                        <a:rPr lang="es-EC" sz="2300" u="none" strike="noStrike">
                          <a:effectLst/>
                        </a:rPr>
                        <a:t>MANUELA SÁENZ</a:t>
                      </a:r>
                      <a:endParaRPr lang="es-EC" sz="2300" b="1" i="0" u="none" strike="noStrike">
                        <a:solidFill>
                          <a:srgbClr val="000000"/>
                        </a:solidFill>
                        <a:effectLst/>
                        <a:latin typeface="Calibri" panose="020F0502020204030204" pitchFamily="34" charset="0"/>
                      </a:endParaRPr>
                    </a:p>
                  </a:txBody>
                  <a:tcPr marL="20595" marR="20595" marT="20595" marB="0" anchor="ctr"/>
                </a:tc>
                <a:tc>
                  <a:txBody>
                    <a:bodyPr/>
                    <a:lstStyle/>
                    <a:p>
                      <a:pPr algn="ctr" fontAlgn="ctr"/>
                      <a:r>
                        <a:rPr lang="es-EC" sz="2300" u="none" strike="noStrike">
                          <a:effectLst/>
                        </a:rPr>
                        <a:t>EUGENIO ESPEJO</a:t>
                      </a:r>
                      <a:endParaRPr lang="es-EC" sz="2300" b="1" i="0" u="none" strike="noStrike">
                        <a:solidFill>
                          <a:srgbClr val="000000"/>
                        </a:solidFill>
                        <a:effectLst/>
                        <a:latin typeface="Calibri" panose="020F0502020204030204" pitchFamily="34" charset="0"/>
                      </a:endParaRPr>
                    </a:p>
                  </a:txBody>
                  <a:tcPr marL="20595" marR="20595" marT="20595" marB="0" anchor="ctr"/>
                </a:tc>
                <a:tc>
                  <a:txBody>
                    <a:bodyPr/>
                    <a:lstStyle/>
                    <a:p>
                      <a:pPr algn="ctr" fontAlgn="ctr"/>
                      <a:r>
                        <a:rPr lang="es-EC" sz="2300" u="none" strike="noStrike">
                          <a:effectLst/>
                        </a:rPr>
                        <a:t>LA DELICIA</a:t>
                      </a:r>
                      <a:endParaRPr lang="es-EC" sz="2300" b="1" i="0" u="none" strike="noStrike">
                        <a:solidFill>
                          <a:srgbClr val="000000"/>
                        </a:solidFill>
                        <a:effectLst/>
                        <a:latin typeface="Calibri" panose="020F0502020204030204" pitchFamily="34" charset="0"/>
                      </a:endParaRPr>
                    </a:p>
                  </a:txBody>
                  <a:tcPr marL="20595" marR="20595" marT="20595" marB="0" anchor="ctr"/>
                </a:tc>
                <a:tc>
                  <a:txBody>
                    <a:bodyPr/>
                    <a:lstStyle/>
                    <a:p>
                      <a:pPr algn="ctr" fontAlgn="ctr"/>
                      <a:r>
                        <a:rPr lang="es-EC" sz="2300" u="none" strike="noStrike">
                          <a:effectLst/>
                        </a:rPr>
                        <a:t>TUMBACO</a:t>
                      </a:r>
                      <a:endParaRPr lang="es-EC" sz="2300" b="1" i="0" u="none" strike="noStrike">
                        <a:solidFill>
                          <a:srgbClr val="000000"/>
                        </a:solidFill>
                        <a:effectLst/>
                        <a:latin typeface="Calibri" panose="020F0502020204030204" pitchFamily="34" charset="0"/>
                      </a:endParaRPr>
                    </a:p>
                  </a:txBody>
                  <a:tcPr marL="20595" marR="20595" marT="20595" marB="0" anchor="ctr"/>
                </a:tc>
                <a:tc>
                  <a:txBody>
                    <a:bodyPr/>
                    <a:lstStyle/>
                    <a:p>
                      <a:pPr algn="ctr" fontAlgn="ctr"/>
                      <a:r>
                        <a:rPr lang="es-EC" sz="2300" u="none" strike="noStrike">
                          <a:effectLst/>
                        </a:rPr>
                        <a:t>TOTAL</a:t>
                      </a:r>
                      <a:endParaRPr lang="es-EC" sz="2300" b="1" i="0" u="none" strike="noStrike">
                        <a:solidFill>
                          <a:srgbClr val="000000"/>
                        </a:solidFill>
                        <a:effectLst/>
                        <a:latin typeface="Calibri" panose="020F0502020204030204" pitchFamily="34" charset="0"/>
                      </a:endParaRPr>
                    </a:p>
                  </a:txBody>
                  <a:tcPr marL="20595" marR="20595" marT="20595" marB="0" anchor="ctr"/>
                </a:tc>
                <a:extLst>
                  <a:ext uri="{0D108BD9-81ED-4DB2-BD59-A6C34878D82A}">
                    <a16:rowId xmlns="" xmlns:a16="http://schemas.microsoft.com/office/drawing/2014/main" val="4073557081"/>
                  </a:ext>
                </a:extLst>
              </a:tr>
              <a:tr h="700216">
                <a:tc>
                  <a:txBody>
                    <a:bodyPr/>
                    <a:lstStyle/>
                    <a:p>
                      <a:pPr algn="ctr" fontAlgn="ctr"/>
                      <a:r>
                        <a:rPr lang="es-EC" sz="2300" u="none" strike="noStrike">
                          <a:effectLst/>
                        </a:rPr>
                        <a:t>37</a:t>
                      </a:r>
                      <a:endParaRPr lang="es-EC" sz="2300" b="0" i="0" u="none" strike="noStrike">
                        <a:solidFill>
                          <a:srgbClr val="000000"/>
                        </a:solidFill>
                        <a:effectLst/>
                        <a:latin typeface="Calibri" panose="020F0502020204030204" pitchFamily="34" charset="0"/>
                      </a:endParaRPr>
                    </a:p>
                  </a:txBody>
                  <a:tcPr marL="20595" marR="20595" marT="20595" marB="0" anchor="ctr"/>
                </a:tc>
                <a:tc>
                  <a:txBody>
                    <a:bodyPr/>
                    <a:lstStyle/>
                    <a:p>
                      <a:pPr algn="ctr" fontAlgn="ctr"/>
                      <a:r>
                        <a:rPr lang="es-EC" sz="2300" u="none" strike="noStrike">
                          <a:effectLst/>
                        </a:rPr>
                        <a:t>399</a:t>
                      </a:r>
                      <a:endParaRPr lang="es-EC" sz="2300" b="0" i="0" u="none" strike="noStrike">
                        <a:solidFill>
                          <a:srgbClr val="000000"/>
                        </a:solidFill>
                        <a:effectLst/>
                        <a:latin typeface="Calibri" panose="020F0502020204030204" pitchFamily="34" charset="0"/>
                      </a:endParaRPr>
                    </a:p>
                  </a:txBody>
                  <a:tcPr marL="20595" marR="20595" marT="20595" marB="0" anchor="ctr"/>
                </a:tc>
                <a:tc>
                  <a:txBody>
                    <a:bodyPr/>
                    <a:lstStyle/>
                    <a:p>
                      <a:pPr algn="ctr" fontAlgn="ctr"/>
                      <a:r>
                        <a:rPr lang="es-EC" sz="2300" u="none" strike="noStrike">
                          <a:effectLst/>
                        </a:rPr>
                        <a:t>272</a:t>
                      </a:r>
                      <a:endParaRPr lang="es-EC" sz="2300" b="0" i="0" u="none" strike="noStrike">
                        <a:solidFill>
                          <a:srgbClr val="000000"/>
                        </a:solidFill>
                        <a:effectLst/>
                        <a:latin typeface="Calibri" panose="020F0502020204030204" pitchFamily="34" charset="0"/>
                      </a:endParaRPr>
                    </a:p>
                  </a:txBody>
                  <a:tcPr marL="20595" marR="20595" marT="20595" marB="0" anchor="ctr"/>
                </a:tc>
                <a:tc>
                  <a:txBody>
                    <a:bodyPr/>
                    <a:lstStyle/>
                    <a:p>
                      <a:pPr algn="ctr" fontAlgn="ctr"/>
                      <a:r>
                        <a:rPr lang="es-EC" sz="2300" u="none" strike="noStrike">
                          <a:effectLst/>
                        </a:rPr>
                        <a:t>591</a:t>
                      </a:r>
                      <a:endParaRPr lang="es-EC" sz="2300" b="0" i="0" u="none" strike="noStrike">
                        <a:solidFill>
                          <a:srgbClr val="000000"/>
                        </a:solidFill>
                        <a:effectLst/>
                        <a:latin typeface="Calibri" panose="020F0502020204030204" pitchFamily="34" charset="0"/>
                      </a:endParaRPr>
                    </a:p>
                  </a:txBody>
                  <a:tcPr marL="20595" marR="20595" marT="20595" marB="0" anchor="ctr"/>
                </a:tc>
                <a:tc>
                  <a:txBody>
                    <a:bodyPr/>
                    <a:lstStyle/>
                    <a:p>
                      <a:pPr algn="ctr" fontAlgn="ctr"/>
                      <a:r>
                        <a:rPr lang="es-EC" sz="2300" u="none" strike="noStrike">
                          <a:effectLst/>
                        </a:rPr>
                        <a:t>648</a:t>
                      </a:r>
                      <a:endParaRPr lang="es-EC" sz="2300" b="0" i="0" u="none" strike="noStrike">
                        <a:solidFill>
                          <a:srgbClr val="000000"/>
                        </a:solidFill>
                        <a:effectLst/>
                        <a:latin typeface="Calibri" panose="020F0502020204030204" pitchFamily="34" charset="0"/>
                      </a:endParaRPr>
                    </a:p>
                  </a:txBody>
                  <a:tcPr marL="20595" marR="20595" marT="20595" marB="0" anchor="ctr"/>
                </a:tc>
                <a:tc>
                  <a:txBody>
                    <a:bodyPr/>
                    <a:lstStyle/>
                    <a:p>
                      <a:pPr algn="ctr" fontAlgn="ctr"/>
                      <a:r>
                        <a:rPr lang="es-EC" sz="2300" u="none" strike="noStrike">
                          <a:effectLst/>
                        </a:rPr>
                        <a:t>307</a:t>
                      </a:r>
                      <a:endParaRPr lang="es-EC" sz="2300" b="0" i="0" u="none" strike="noStrike">
                        <a:solidFill>
                          <a:srgbClr val="000000"/>
                        </a:solidFill>
                        <a:effectLst/>
                        <a:latin typeface="Calibri" panose="020F0502020204030204" pitchFamily="34" charset="0"/>
                      </a:endParaRPr>
                    </a:p>
                  </a:txBody>
                  <a:tcPr marL="20595" marR="20595" marT="20595" marB="0" anchor="ctr"/>
                </a:tc>
                <a:tc>
                  <a:txBody>
                    <a:bodyPr/>
                    <a:lstStyle/>
                    <a:p>
                      <a:pPr algn="ctr" fontAlgn="ctr"/>
                      <a:r>
                        <a:rPr lang="es-EC" sz="2300" u="none" strike="noStrike" dirty="0">
                          <a:effectLst/>
                        </a:rPr>
                        <a:t>2254</a:t>
                      </a:r>
                      <a:endParaRPr lang="es-EC" sz="2300" b="0" i="0" u="none" strike="noStrike" dirty="0">
                        <a:solidFill>
                          <a:srgbClr val="000000"/>
                        </a:solidFill>
                        <a:effectLst/>
                        <a:latin typeface="Calibri" panose="020F0502020204030204" pitchFamily="34" charset="0"/>
                      </a:endParaRPr>
                    </a:p>
                  </a:txBody>
                  <a:tcPr marL="20595" marR="20595" marT="20595" marB="0" anchor="ctr"/>
                </a:tc>
                <a:extLst>
                  <a:ext uri="{0D108BD9-81ED-4DB2-BD59-A6C34878D82A}">
                    <a16:rowId xmlns="" xmlns:a16="http://schemas.microsoft.com/office/drawing/2014/main" val="2220087507"/>
                  </a:ext>
                </a:extLst>
              </a:tr>
            </a:tbl>
          </a:graphicData>
        </a:graphic>
      </p:graphicFrame>
    </p:spTree>
    <p:extLst>
      <p:ext uri="{BB962C8B-B14F-4D97-AF65-F5344CB8AC3E}">
        <p14:creationId xmlns:p14="http://schemas.microsoft.com/office/powerpoint/2010/main" val="17855468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6615410"/>
            <a:ext cx="6091707" cy="242590"/>
          </a:xfrm>
          <a:prstGeom prst="rect">
            <a:avLst/>
          </a:prstGeom>
        </p:spPr>
      </p:pic>
      <p:sp>
        <p:nvSpPr>
          <p:cNvPr id="6" name="CuadroTexto 5">
            <a:extLst>
              <a:ext uri="{FF2B5EF4-FFF2-40B4-BE49-F238E27FC236}">
                <a16:creationId xmlns="" xmlns:a16="http://schemas.microsoft.com/office/drawing/2014/main" id="{4AF77C8B-B2F4-4E29-8D86-D839B3FBC3F5}"/>
              </a:ext>
            </a:extLst>
          </p:cNvPr>
          <p:cNvSpPr txBox="1"/>
          <p:nvPr/>
        </p:nvSpPr>
        <p:spPr>
          <a:xfrm>
            <a:off x="619432" y="854528"/>
            <a:ext cx="11087921" cy="400110"/>
          </a:xfrm>
          <a:prstGeom prst="rect">
            <a:avLst/>
          </a:prstGeom>
          <a:solidFill>
            <a:srgbClr val="FF0000"/>
          </a:solidFill>
        </p:spPr>
        <p:txBody>
          <a:bodyPr wrap="square" rtlCol="0">
            <a:spAutoFit/>
          </a:bodyPr>
          <a:lstStyle/>
          <a:p>
            <a:pPr algn="ctr"/>
            <a:r>
              <a:rPr lang="es-MX" sz="2000" b="1" dirty="0">
                <a:solidFill>
                  <a:schemeClr val="bg1"/>
                </a:solidFill>
              </a:rPr>
              <a:t>Convenios de cooperación interinstitucional</a:t>
            </a:r>
            <a:endParaRPr lang="es-EC" sz="2000" b="1" dirty="0">
              <a:solidFill>
                <a:schemeClr val="bg1"/>
              </a:solidFill>
            </a:endParaRPr>
          </a:p>
        </p:txBody>
      </p:sp>
      <p:sp>
        <p:nvSpPr>
          <p:cNvPr id="8" name="CuadroTexto 7">
            <a:extLst>
              <a:ext uri="{FF2B5EF4-FFF2-40B4-BE49-F238E27FC236}">
                <a16:creationId xmlns="" xmlns:a16="http://schemas.microsoft.com/office/drawing/2014/main" id="{A7A6B506-8E26-4CB1-A790-922109C19A30}"/>
              </a:ext>
            </a:extLst>
          </p:cNvPr>
          <p:cNvSpPr txBox="1"/>
          <p:nvPr/>
        </p:nvSpPr>
        <p:spPr>
          <a:xfrm>
            <a:off x="478302" y="112542"/>
            <a:ext cx="11487125" cy="461665"/>
          </a:xfrm>
          <a:prstGeom prst="rect">
            <a:avLst/>
          </a:prstGeom>
          <a:noFill/>
        </p:spPr>
        <p:txBody>
          <a:bodyPr wrap="square" rtlCol="0">
            <a:spAutoFit/>
          </a:bodyPr>
          <a:lstStyle/>
          <a:p>
            <a:pPr algn="r"/>
            <a:r>
              <a:rPr lang="es-MX" sz="2400" b="1" dirty="0">
                <a:solidFill>
                  <a:schemeClr val="accent1">
                    <a:lumMod val="50000"/>
                  </a:schemeClr>
                </a:solidFill>
              </a:rPr>
              <a:t>Dirección Metropolitana de Gestión de Riesgos</a:t>
            </a:r>
            <a:endParaRPr lang="es-EC" sz="2400" b="1" dirty="0">
              <a:solidFill>
                <a:schemeClr val="accent1">
                  <a:lumMod val="50000"/>
                </a:schemeClr>
              </a:solidFill>
            </a:endParaRPr>
          </a:p>
        </p:txBody>
      </p:sp>
      <p:graphicFrame>
        <p:nvGraphicFramePr>
          <p:cNvPr id="5" name="Tabla 4">
            <a:extLst>
              <a:ext uri="{FF2B5EF4-FFF2-40B4-BE49-F238E27FC236}">
                <a16:creationId xmlns="" xmlns:a16="http://schemas.microsoft.com/office/drawing/2014/main" id="{58AD98C7-8F86-405C-9161-6B946D49719E}"/>
              </a:ext>
            </a:extLst>
          </p:cNvPr>
          <p:cNvGraphicFramePr>
            <a:graphicFrameLocks noGrp="1"/>
          </p:cNvGraphicFramePr>
          <p:nvPr>
            <p:extLst>
              <p:ext uri="{D42A27DB-BD31-4B8C-83A1-F6EECF244321}">
                <p14:modId xmlns:p14="http://schemas.microsoft.com/office/powerpoint/2010/main" val="2441425145"/>
              </p:ext>
            </p:extLst>
          </p:nvPr>
        </p:nvGraphicFramePr>
        <p:xfrm>
          <a:off x="619432" y="1254638"/>
          <a:ext cx="11231292" cy="4954946"/>
        </p:xfrm>
        <a:graphic>
          <a:graphicData uri="http://schemas.openxmlformats.org/drawingml/2006/table">
            <a:tbl>
              <a:tblPr>
                <a:tableStyleId>{5C22544A-7EE6-4342-B048-85BDC9FD1C3A}</a:tableStyleId>
              </a:tblPr>
              <a:tblGrid>
                <a:gridCol w="1826316">
                  <a:extLst>
                    <a:ext uri="{9D8B030D-6E8A-4147-A177-3AD203B41FA5}">
                      <a16:colId xmlns="" xmlns:a16="http://schemas.microsoft.com/office/drawing/2014/main" val="1284867139"/>
                    </a:ext>
                  </a:extLst>
                </a:gridCol>
                <a:gridCol w="2351244">
                  <a:extLst>
                    <a:ext uri="{9D8B030D-6E8A-4147-A177-3AD203B41FA5}">
                      <a16:colId xmlns="" xmlns:a16="http://schemas.microsoft.com/office/drawing/2014/main" val="249973452"/>
                    </a:ext>
                  </a:extLst>
                </a:gridCol>
                <a:gridCol w="2351244">
                  <a:extLst>
                    <a:ext uri="{9D8B030D-6E8A-4147-A177-3AD203B41FA5}">
                      <a16:colId xmlns="" xmlns:a16="http://schemas.microsoft.com/office/drawing/2014/main" val="491423813"/>
                    </a:ext>
                  </a:extLst>
                </a:gridCol>
                <a:gridCol w="2351244">
                  <a:extLst>
                    <a:ext uri="{9D8B030D-6E8A-4147-A177-3AD203B41FA5}">
                      <a16:colId xmlns="" xmlns:a16="http://schemas.microsoft.com/office/drawing/2014/main" val="3074436613"/>
                    </a:ext>
                  </a:extLst>
                </a:gridCol>
                <a:gridCol w="2351244">
                  <a:extLst>
                    <a:ext uri="{9D8B030D-6E8A-4147-A177-3AD203B41FA5}">
                      <a16:colId xmlns="" xmlns:a16="http://schemas.microsoft.com/office/drawing/2014/main" val="1864014586"/>
                    </a:ext>
                  </a:extLst>
                </a:gridCol>
              </a:tblGrid>
              <a:tr h="861730">
                <a:tc>
                  <a:txBody>
                    <a:bodyPr/>
                    <a:lstStyle/>
                    <a:p>
                      <a:pPr algn="ctr" fontAlgn="ctr"/>
                      <a:r>
                        <a:rPr lang="es-EC" sz="1300" u="none" strike="noStrike" dirty="0">
                          <a:effectLst/>
                        </a:rPr>
                        <a:t>PROYECTO</a:t>
                      </a:r>
                      <a:endParaRPr lang="es-EC" sz="1300" b="1" i="0" u="none" strike="noStrike" dirty="0">
                        <a:solidFill>
                          <a:srgbClr val="000000"/>
                        </a:solidFill>
                        <a:effectLst/>
                        <a:latin typeface="Calibri" panose="020F0502020204030204" pitchFamily="34" charset="0"/>
                      </a:endParaRPr>
                    </a:p>
                  </a:txBody>
                  <a:tcPr marL="11287" marR="11287" marT="11287" marB="0" anchor="ctr"/>
                </a:tc>
                <a:tc>
                  <a:txBody>
                    <a:bodyPr/>
                    <a:lstStyle/>
                    <a:p>
                      <a:pPr algn="ctr" fontAlgn="ctr"/>
                      <a:r>
                        <a:rPr lang="es-MX" sz="1300" u="none" strike="noStrike">
                          <a:effectLst/>
                        </a:rPr>
                        <a:t>Evaluación del Riesgo Sísmico en el DMQ</a:t>
                      </a:r>
                      <a:endParaRPr lang="es-MX" sz="1300" b="0" i="0" u="none" strike="noStrike">
                        <a:solidFill>
                          <a:srgbClr val="000000"/>
                        </a:solidFill>
                        <a:effectLst/>
                        <a:latin typeface="Calibri" panose="020F0502020204030204" pitchFamily="34" charset="0"/>
                      </a:endParaRPr>
                    </a:p>
                  </a:txBody>
                  <a:tcPr marL="11287" marR="11287" marT="11287" marB="0" anchor="ctr"/>
                </a:tc>
                <a:tc>
                  <a:txBody>
                    <a:bodyPr/>
                    <a:lstStyle/>
                    <a:p>
                      <a:pPr algn="ctr" fontAlgn="ctr"/>
                      <a:r>
                        <a:rPr lang="es-EC" sz="1300" u="none" strike="noStrike">
                          <a:effectLst/>
                        </a:rPr>
                        <a:t>Ciudades del Mañana</a:t>
                      </a:r>
                      <a:endParaRPr lang="es-EC" sz="1300" b="0" i="0" u="none" strike="noStrike">
                        <a:solidFill>
                          <a:srgbClr val="000000"/>
                        </a:solidFill>
                        <a:effectLst/>
                        <a:latin typeface="Calibri" panose="020F0502020204030204" pitchFamily="34" charset="0"/>
                      </a:endParaRPr>
                    </a:p>
                  </a:txBody>
                  <a:tcPr marL="11287" marR="11287" marT="11287" marB="0" anchor="ctr"/>
                </a:tc>
                <a:tc>
                  <a:txBody>
                    <a:bodyPr/>
                    <a:lstStyle/>
                    <a:p>
                      <a:pPr algn="ctr" fontAlgn="ctr"/>
                      <a:r>
                        <a:rPr lang="es-MX" sz="1300" u="none" strike="noStrike">
                          <a:effectLst/>
                        </a:rPr>
                        <a:t>Fortalecimiento de capacidades de preparación ante desastres y resiliencia</a:t>
                      </a:r>
                      <a:endParaRPr lang="es-MX" sz="1300" b="0" i="0" u="none" strike="noStrike">
                        <a:solidFill>
                          <a:srgbClr val="000000"/>
                        </a:solidFill>
                        <a:effectLst/>
                        <a:latin typeface="Calibri" panose="020F0502020204030204" pitchFamily="34" charset="0"/>
                      </a:endParaRPr>
                    </a:p>
                  </a:txBody>
                  <a:tcPr marL="11287" marR="11287" marT="11287" marB="0" anchor="ctr"/>
                </a:tc>
                <a:tc>
                  <a:txBody>
                    <a:bodyPr/>
                    <a:lstStyle/>
                    <a:p>
                      <a:pPr algn="ctr" fontAlgn="ctr"/>
                      <a:r>
                        <a:rPr lang="es-MX" sz="1300" u="none" strike="noStrike" dirty="0" smtClean="0">
                          <a:effectLst/>
                        </a:rPr>
                        <a:t>Fortalecimiento de Capacidades para la Reducción de Riesgo de Desastres por Movimientos en masa</a:t>
                      </a:r>
                      <a:endParaRPr lang="es-MX" sz="1300" b="0" i="0" u="none" strike="noStrike" dirty="0">
                        <a:solidFill>
                          <a:srgbClr val="000000"/>
                        </a:solidFill>
                        <a:effectLst/>
                        <a:latin typeface="Calibri" panose="020F0502020204030204" pitchFamily="34" charset="0"/>
                      </a:endParaRPr>
                    </a:p>
                  </a:txBody>
                  <a:tcPr marL="11287" marR="11287" marT="11287" marB="0" anchor="ctr"/>
                </a:tc>
                <a:extLst>
                  <a:ext uri="{0D108BD9-81ED-4DB2-BD59-A6C34878D82A}">
                    <a16:rowId xmlns="" xmlns:a16="http://schemas.microsoft.com/office/drawing/2014/main" val="2612318054"/>
                  </a:ext>
                </a:extLst>
              </a:tr>
              <a:tr h="430864">
                <a:tc>
                  <a:txBody>
                    <a:bodyPr/>
                    <a:lstStyle/>
                    <a:p>
                      <a:pPr algn="ctr" fontAlgn="ctr"/>
                      <a:r>
                        <a:rPr lang="es-EC" sz="1300" u="none" strike="noStrike">
                          <a:effectLst/>
                        </a:rPr>
                        <a:t>COOPERANTES</a:t>
                      </a:r>
                      <a:endParaRPr lang="es-EC" sz="1300" b="1" i="0" u="none" strike="noStrike">
                        <a:solidFill>
                          <a:srgbClr val="000000"/>
                        </a:solidFill>
                        <a:effectLst/>
                        <a:latin typeface="Calibri" panose="020F0502020204030204" pitchFamily="34" charset="0"/>
                      </a:endParaRPr>
                    </a:p>
                  </a:txBody>
                  <a:tcPr marL="11287" marR="11287" marT="11287" marB="0" anchor="ctr"/>
                </a:tc>
                <a:tc>
                  <a:txBody>
                    <a:bodyPr/>
                    <a:lstStyle/>
                    <a:p>
                      <a:pPr algn="ctr" fontAlgn="ctr"/>
                      <a:r>
                        <a:rPr lang="es-MX" sz="1300" u="none" strike="noStrike">
                          <a:effectLst/>
                        </a:rPr>
                        <a:t>Fundación GEM, PUCE, EPMAPS, SGSG</a:t>
                      </a:r>
                      <a:endParaRPr lang="es-MX" sz="1300" b="0" i="0" u="none" strike="noStrike">
                        <a:solidFill>
                          <a:srgbClr val="000000"/>
                        </a:solidFill>
                        <a:effectLst/>
                        <a:latin typeface="Calibri" panose="020F0502020204030204" pitchFamily="34" charset="0"/>
                      </a:endParaRPr>
                    </a:p>
                  </a:txBody>
                  <a:tcPr marL="11287" marR="11287" marT="11287" marB="0" anchor="ctr"/>
                </a:tc>
                <a:tc>
                  <a:txBody>
                    <a:bodyPr/>
                    <a:lstStyle/>
                    <a:p>
                      <a:pPr algn="ctr" fontAlgn="ctr"/>
                      <a:r>
                        <a:rPr lang="es-MX" sz="1300" u="none" strike="noStrike">
                          <a:effectLst/>
                        </a:rPr>
                        <a:t>Universidades británicas, EPN, FLACSO, USFQ, SGSG</a:t>
                      </a:r>
                      <a:endParaRPr lang="es-MX" sz="1300" b="0" i="0" u="none" strike="noStrike">
                        <a:solidFill>
                          <a:srgbClr val="000000"/>
                        </a:solidFill>
                        <a:effectLst/>
                        <a:latin typeface="Calibri" panose="020F0502020204030204" pitchFamily="34" charset="0"/>
                      </a:endParaRPr>
                    </a:p>
                  </a:txBody>
                  <a:tcPr marL="11287" marR="11287" marT="11287" marB="0" anchor="ctr"/>
                </a:tc>
                <a:tc>
                  <a:txBody>
                    <a:bodyPr/>
                    <a:lstStyle/>
                    <a:p>
                      <a:pPr algn="ctr" fontAlgn="ctr"/>
                      <a:r>
                        <a:rPr lang="es-MX" sz="1300" u="none" strike="noStrike">
                          <a:effectLst/>
                        </a:rPr>
                        <a:t>CARE Ecuador, Plan Internacional, SNGRE, SGSG</a:t>
                      </a:r>
                      <a:endParaRPr lang="es-MX" sz="1300" b="0" i="0" u="none" strike="noStrike">
                        <a:solidFill>
                          <a:srgbClr val="000000"/>
                        </a:solidFill>
                        <a:effectLst/>
                        <a:latin typeface="Calibri" panose="020F0502020204030204" pitchFamily="34" charset="0"/>
                      </a:endParaRPr>
                    </a:p>
                  </a:txBody>
                  <a:tcPr marL="11287" marR="11287" marT="11287" marB="0" anchor="ctr"/>
                </a:tc>
                <a:tc>
                  <a:txBody>
                    <a:bodyPr/>
                    <a:lstStyle/>
                    <a:p>
                      <a:pPr algn="ctr" fontAlgn="ctr"/>
                      <a:r>
                        <a:rPr lang="es-EC" sz="1300" u="none" strike="noStrike" smtClean="0">
                          <a:effectLst/>
                        </a:rPr>
                        <a:t>JICA, IIGE, SGSG</a:t>
                      </a:r>
                      <a:endParaRPr lang="es-EC" sz="1300" b="0" i="0" u="none" strike="noStrike">
                        <a:solidFill>
                          <a:srgbClr val="000000"/>
                        </a:solidFill>
                        <a:effectLst/>
                        <a:latin typeface="Calibri" panose="020F0502020204030204" pitchFamily="34" charset="0"/>
                      </a:endParaRPr>
                    </a:p>
                  </a:txBody>
                  <a:tcPr marL="11287" marR="11287" marT="11287" marB="0" anchor="ctr"/>
                </a:tc>
                <a:extLst>
                  <a:ext uri="{0D108BD9-81ED-4DB2-BD59-A6C34878D82A}">
                    <a16:rowId xmlns="" xmlns:a16="http://schemas.microsoft.com/office/drawing/2014/main" val="924936188"/>
                  </a:ext>
                </a:extLst>
              </a:tr>
              <a:tr h="430864">
                <a:tc>
                  <a:txBody>
                    <a:bodyPr/>
                    <a:lstStyle/>
                    <a:p>
                      <a:pPr algn="ctr" fontAlgn="ctr"/>
                      <a:r>
                        <a:rPr lang="es-EC" sz="1300" u="none" strike="noStrike">
                          <a:effectLst/>
                        </a:rPr>
                        <a:t>PLAZO</a:t>
                      </a:r>
                      <a:endParaRPr lang="es-EC" sz="1300" b="1" i="0" u="none" strike="noStrike">
                        <a:solidFill>
                          <a:srgbClr val="000000"/>
                        </a:solidFill>
                        <a:effectLst/>
                        <a:latin typeface="Calibri" panose="020F0502020204030204" pitchFamily="34" charset="0"/>
                      </a:endParaRPr>
                    </a:p>
                  </a:txBody>
                  <a:tcPr marL="11287" marR="11287" marT="11287" marB="0" anchor="ctr"/>
                </a:tc>
                <a:tc>
                  <a:txBody>
                    <a:bodyPr/>
                    <a:lstStyle/>
                    <a:p>
                      <a:pPr algn="ctr" fontAlgn="ctr"/>
                      <a:r>
                        <a:rPr lang="es-EC" sz="1300" u="none" strike="noStrike">
                          <a:effectLst/>
                        </a:rPr>
                        <a:t>2 años (2020-2021, prórroga por pandemia)</a:t>
                      </a:r>
                      <a:endParaRPr lang="es-EC" sz="1300" b="0" i="0" u="none" strike="noStrike">
                        <a:solidFill>
                          <a:srgbClr val="000000"/>
                        </a:solidFill>
                        <a:effectLst/>
                        <a:latin typeface="Calibri" panose="020F0502020204030204" pitchFamily="34" charset="0"/>
                      </a:endParaRPr>
                    </a:p>
                  </a:txBody>
                  <a:tcPr marL="11287" marR="11287" marT="11287" marB="0" anchor="ctr"/>
                </a:tc>
                <a:tc>
                  <a:txBody>
                    <a:bodyPr/>
                    <a:lstStyle/>
                    <a:p>
                      <a:pPr algn="ctr" fontAlgn="ctr"/>
                      <a:r>
                        <a:rPr lang="es-EC" sz="1300" u="none" strike="noStrike">
                          <a:effectLst/>
                        </a:rPr>
                        <a:t>2 años (2020-2021, prórroga por pandemia)</a:t>
                      </a:r>
                      <a:endParaRPr lang="es-EC" sz="1300" b="0" i="0" u="none" strike="noStrike">
                        <a:solidFill>
                          <a:srgbClr val="000000"/>
                        </a:solidFill>
                        <a:effectLst/>
                        <a:latin typeface="Calibri" panose="020F0502020204030204" pitchFamily="34" charset="0"/>
                      </a:endParaRPr>
                    </a:p>
                  </a:txBody>
                  <a:tcPr marL="11287" marR="11287" marT="11287" marB="0" anchor="ctr"/>
                </a:tc>
                <a:tc>
                  <a:txBody>
                    <a:bodyPr/>
                    <a:lstStyle/>
                    <a:p>
                      <a:pPr algn="ctr" fontAlgn="ctr"/>
                      <a:r>
                        <a:rPr lang="es-EC" sz="1300" u="none" strike="noStrike">
                          <a:effectLst/>
                        </a:rPr>
                        <a:t>2 años (2020-2021, prórroga por pandemia)</a:t>
                      </a:r>
                      <a:endParaRPr lang="es-EC" sz="1300" b="0" i="0" u="none" strike="noStrike">
                        <a:solidFill>
                          <a:srgbClr val="000000"/>
                        </a:solidFill>
                        <a:effectLst/>
                        <a:latin typeface="Calibri" panose="020F0502020204030204" pitchFamily="34" charset="0"/>
                      </a:endParaRPr>
                    </a:p>
                  </a:txBody>
                  <a:tcPr marL="11287" marR="11287" marT="11287" marB="0" anchor="ctr"/>
                </a:tc>
                <a:tc>
                  <a:txBody>
                    <a:bodyPr/>
                    <a:lstStyle/>
                    <a:p>
                      <a:pPr algn="ctr" fontAlgn="ctr"/>
                      <a:r>
                        <a:rPr lang="es-EC" sz="1300" u="none" strike="noStrike" smtClean="0">
                          <a:effectLst/>
                        </a:rPr>
                        <a:t>4 años (2021-2025)</a:t>
                      </a:r>
                      <a:endParaRPr lang="es-EC" sz="1300" b="0" i="0" u="none" strike="noStrike">
                        <a:solidFill>
                          <a:srgbClr val="000000"/>
                        </a:solidFill>
                        <a:effectLst/>
                        <a:latin typeface="Calibri" panose="020F0502020204030204" pitchFamily="34" charset="0"/>
                      </a:endParaRPr>
                    </a:p>
                  </a:txBody>
                  <a:tcPr marL="11287" marR="11287" marT="11287" marB="0" anchor="ctr"/>
                </a:tc>
                <a:extLst>
                  <a:ext uri="{0D108BD9-81ED-4DB2-BD59-A6C34878D82A}">
                    <a16:rowId xmlns="" xmlns:a16="http://schemas.microsoft.com/office/drawing/2014/main" val="3054235559"/>
                  </a:ext>
                </a:extLst>
              </a:tr>
              <a:tr h="215433">
                <a:tc>
                  <a:txBody>
                    <a:bodyPr/>
                    <a:lstStyle/>
                    <a:p>
                      <a:pPr algn="ctr" fontAlgn="ctr"/>
                      <a:r>
                        <a:rPr lang="es-EC" sz="1300" u="none" strike="noStrike">
                          <a:effectLst/>
                        </a:rPr>
                        <a:t>FINANCIAMIENTO</a:t>
                      </a:r>
                      <a:endParaRPr lang="es-EC" sz="1300" b="1" i="0" u="none" strike="noStrike">
                        <a:solidFill>
                          <a:srgbClr val="000000"/>
                        </a:solidFill>
                        <a:effectLst/>
                        <a:latin typeface="Calibri" panose="020F0502020204030204" pitchFamily="34" charset="0"/>
                      </a:endParaRPr>
                    </a:p>
                  </a:txBody>
                  <a:tcPr marL="11287" marR="11287" marT="11287" marB="0" anchor="ctr"/>
                </a:tc>
                <a:tc>
                  <a:txBody>
                    <a:bodyPr/>
                    <a:lstStyle/>
                    <a:p>
                      <a:pPr algn="ctr" fontAlgn="ctr"/>
                      <a:r>
                        <a:rPr lang="es-EC" sz="1300" u="none" strike="noStrike">
                          <a:effectLst/>
                        </a:rPr>
                        <a:t>USAID (Gobierno de EEUU)</a:t>
                      </a:r>
                      <a:endParaRPr lang="es-EC" sz="1300" b="0" i="0" u="none" strike="noStrike">
                        <a:solidFill>
                          <a:srgbClr val="000000"/>
                        </a:solidFill>
                        <a:effectLst/>
                        <a:latin typeface="Calibri" panose="020F0502020204030204" pitchFamily="34" charset="0"/>
                      </a:endParaRPr>
                    </a:p>
                  </a:txBody>
                  <a:tcPr marL="11287" marR="11287" marT="11287" marB="0" anchor="ctr"/>
                </a:tc>
                <a:tc>
                  <a:txBody>
                    <a:bodyPr/>
                    <a:lstStyle/>
                    <a:p>
                      <a:pPr algn="ctr" fontAlgn="ctr"/>
                      <a:r>
                        <a:rPr lang="es-EC" sz="1300" u="none" strike="noStrike">
                          <a:effectLst/>
                        </a:rPr>
                        <a:t>GCRF (Gobierno británico)</a:t>
                      </a:r>
                      <a:endParaRPr lang="es-EC" sz="1300" b="0" i="0" u="none" strike="noStrike">
                        <a:solidFill>
                          <a:srgbClr val="000000"/>
                        </a:solidFill>
                        <a:effectLst/>
                        <a:latin typeface="Calibri" panose="020F0502020204030204" pitchFamily="34" charset="0"/>
                      </a:endParaRPr>
                    </a:p>
                  </a:txBody>
                  <a:tcPr marL="11287" marR="11287" marT="11287" marB="0" anchor="ctr"/>
                </a:tc>
                <a:tc>
                  <a:txBody>
                    <a:bodyPr/>
                    <a:lstStyle/>
                    <a:p>
                      <a:pPr algn="ctr" fontAlgn="ctr"/>
                      <a:r>
                        <a:rPr lang="es-EC" sz="1300" u="none" strike="noStrike">
                          <a:effectLst/>
                        </a:rPr>
                        <a:t>ECHO (Unión Europea)</a:t>
                      </a:r>
                      <a:endParaRPr lang="es-EC" sz="1300" b="0" i="0" u="none" strike="noStrike">
                        <a:solidFill>
                          <a:srgbClr val="000000"/>
                        </a:solidFill>
                        <a:effectLst/>
                        <a:latin typeface="Calibri" panose="020F0502020204030204" pitchFamily="34" charset="0"/>
                      </a:endParaRPr>
                    </a:p>
                  </a:txBody>
                  <a:tcPr marL="11287" marR="11287" marT="11287" marB="0" anchor="ctr"/>
                </a:tc>
                <a:tc>
                  <a:txBody>
                    <a:bodyPr/>
                    <a:lstStyle/>
                    <a:p>
                      <a:pPr algn="ctr" fontAlgn="ctr"/>
                      <a:r>
                        <a:rPr lang="es-EC" sz="1300" u="none" strike="noStrike" smtClean="0">
                          <a:effectLst/>
                        </a:rPr>
                        <a:t>JICA (Gobierno japonés)</a:t>
                      </a:r>
                      <a:endParaRPr lang="es-EC" sz="1300" b="0" i="0" u="none" strike="noStrike">
                        <a:solidFill>
                          <a:srgbClr val="000000"/>
                        </a:solidFill>
                        <a:effectLst/>
                        <a:latin typeface="Calibri" panose="020F0502020204030204" pitchFamily="34" charset="0"/>
                      </a:endParaRPr>
                    </a:p>
                  </a:txBody>
                  <a:tcPr marL="11287" marR="11287" marT="11287" marB="0" anchor="ctr"/>
                </a:tc>
                <a:extLst>
                  <a:ext uri="{0D108BD9-81ED-4DB2-BD59-A6C34878D82A}">
                    <a16:rowId xmlns="" xmlns:a16="http://schemas.microsoft.com/office/drawing/2014/main" val="3813390085"/>
                  </a:ext>
                </a:extLst>
              </a:tr>
              <a:tr h="3016055">
                <a:tc>
                  <a:txBody>
                    <a:bodyPr/>
                    <a:lstStyle/>
                    <a:p>
                      <a:pPr algn="ctr" fontAlgn="ctr"/>
                      <a:r>
                        <a:rPr lang="es-EC" sz="1300" u="none" strike="noStrike">
                          <a:effectLst/>
                        </a:rPr>
                        <a:t>PRODUCTOS PRINCIPALES</a:t>
                      </a:r>
                      <a:endParaRPr lang="es-EC" sz="1300" b="1" i="0" u="none" strike="noStrike">
                        <a:solidFill>
                          <a:srgbClr val="000000"/>
                        </a:solidFill>
                        <a:effectLst/>
                        <a:latin typeface="Calibri" panose="020F0502020204030204" pitchFamily="34" charset="0"/>
                      </a:endParaRPr>
                    </a:p>
                  </a:txBody>
                  <a:tcPr marL="11287" marR="11287" marT="11287" marB="0" anchor="ctr"/>
                </a:tc>
                <a:tc>
                  <a:txBody>
                    <a:bodyPr/>
                    <a:lstStyle/>
                    <a:p>
                      <a:pPr algn="ctr" fontAlgn="ctr"/>
                      <a:r>
                        <a:rPr lang="es-MX" sz="1300" u="none" strike="noStrike">
                          <a:effectLst/>
                        </a:rPr>
                        <a:t>Modelo de amenaza sísmica, modelo de exposición de viviendas residenciales, modelos de riesgo sísmico (daños físicos, pérdidas económicas, muertes, damnificados, escombros, etc.), bases de datos, mapas</a:t>
                      </a:r>
                      <a:endParaRPr lang="es-MX" sz="1300" b="0" i="0" u="none" strike="noStrike">
                        <a:solidFill>
                          <a:srgbClr val="000000"/>
                        </a:solidFill>
                        <a:effectLst/>
                        <a:latin typeface="Calibri" panose="020F0502020204030204" pitchFamily="34" charset="0"/>
                      </a:endParaRPr>
                    </a:p>
                  </a:txBody>
                  <a:tcPr marL="11287" marR="11287" marT="11287" marB="0" anchor="ctr"/>
                </a:tc>
                <a:tc>
                  <a:txBody>
                    <a:bodyPr/>
                    <a:lstStyle/>
                    <a:p>
                      <a:pPr algn="ctr" fontAlgn="ctr"/>
                      <a:r>
                        <a:rPr lang="es-MX" sz="1300" u="none" strike="noStrike">
                          <a:effectLst/>
                        </a:rPr>
                        <a:t>Casos de estudio para evaluaciones de amenaza por movimientos en masa, proyectos piloto para construcción de ciencia ciudadana; exposiciones en museos de la ciudad sobre riesgo y desastres históricos en el DMQ; creación de laboratorio urbano sobre reducción del riesgo de  desastres</a:t>
                      </a:r>
                      <a:endParaRPr lang="es-MX" sz="1300" b="0" i="0" u="none" strike="noStrike">
                        <a:solidFill>
                          <a:srgbClr val="000000"/>
                        </a:solidFill>
                        <a:effectLst/>
                        <a:latin typeface="Calibri" panose="020F0502020204030204" pitchFamily="34" charset="0"/>
                      </a:endParaRPr>
                    </a:p>
                  </a:txBody>
                  <a:tcPr marL="11287" marR="11287" marT="11287" marB="0" anchor="ctr"/>
                </a:tc>
                <a:tc>
                  <a:txBody>
                    <a:bodyPr/>
                    <a:lstStyle/>
                    <a:p>
                      <a:pPr algn="ctr" fontAlgn="ctr"/>
                      <a:r>
                        <a:rPr lang="es-MX" sz="1300" u="none" strike="noStrike" dirty="0">
                          <a:effectLst/>
                        </a:rPr>
                        <a:t>Plan de Respuesta a Emergencias y Desastres; Propuesta de ordenanza para el sistema de gestión de riesgos; Proyectos piloto de sistemas de alerta temprana en barrios con condiciones de riesgo; Donaciones de insumos y equipos para dos áreas de refugio temporal (ART); Implementación de cursos virtuales sobre gestión de riesgos para funcionarios municipales</a:t>
                      </a:r>
                      <a:endParaRPr lang="es-MX" sz="1300" b="0" i="0" u="none" strike="noStrike" dirty="0">
                        <a:solidFill>
                          <a:srgbClr val="000000"/>
                        </a:solidFill>
                        <a:effectLst/>
                        <a:latin typeface="Calibri" panose="020F0502020204030204" pitchFamily="34" charset="0"/>
                      </a:endParaRPr>
                    </a:p>
                  </a:txBody>
                  <a:tcPr marL="11287" marR="11287" marT="11287" marB="0" anchor="ctr"/>
                </a:tc>
                <a:tc>
                  <a:txBody>
                    <a:bodyPr/>
                    <a:lstStyle/>
                    <a:p>
                      <a:pPr algn="ctr" fontAlgn="ctr"/>
                      <a:r>
                        <a:rPr lang="es-MX" sz="1300" u="none" strike="noStrike" dirty="0" smtClean="0">
                          <a:effectLst/>
                        </a:rPr>
                        <a:t>Guías metodológicas, bases de datos, insumos cartográficos, mapas sobre evaluación de amenazas y riesgo por movimientos en masa en el DMQ; propuesta de sistema de alerta temprana por movimientos en masa; propuesta de regulaciones urbanísticas para el PUGS relacionada a amenaza y riesgo por movimientos en masa</a:t>
                      </a:r>
                      <a:endParaRPr lang="es-MX" sz="1300" b="0" i="0" u="none" strike="noStrike" dirty="0">
                        <a:solidFill>
                          <a:srgbClr val="000000"/>
                        </a:solidFill>
                        <a:effectLst/>
                        <a:latin typeface="Calibri" panose="020F0502020204030204" pitchFamily="34" charset="0"/>
                      </a:endParaRPr>
                    </a:p>
                  </a:txBody>
                  <a:tcPr marL="11287" marR="11287" marT="11287" marB="0" anchor="ctr"/>
                </a:tc>
                <a:extLst>
                  <a:ext uri="{0D108BD9-81ED-4DB2-BD59-A6C34878D82A}">
                    <a16:rowId xmlns="" xmlns:a16="http://schemas.microsoft.com/office/drawing/2014/main" val="2710429044"/>
                  </a:ext>
                </a:extLst>
              </a:tr>
            </a:tbl>
          </a:graphicData>
        </a:graphic>
      </p:graphicFrame>
    </p:spTree>
    <p:extLst>
      <p:ext uri="{BB962C8B-B14F-4D97-AF65-F5344CB8AC3E}">
        <p14:creationId xmlns:p14="http://schemas.microsoft.com/office/powerpoint/2010/main" val="35144157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6615410"/>
            <a:ext cx="6091707" cy="242590"/>
          </a:xfrm>
          <a:prstGeom prst="rect">
            <a:avLst/>
          </a:prstGeom>
        </p:spPr>
      </p:pic>
      <p:pic>
        <p:nvPicPr>
          <p:cNvPr id="2" name="Imagen 1"/>
          <p:cNvPicPr>
            <a:picLocks noChangeAspect="1"/>
          </p:cNvPicPr>
          <p:nvPr/>
        </p:nvPicPr>
        <p:blipFill>
          <a:blip r:embed="rId3"/>
          <a:stretch>
            <a:fillRect/>
          </a:stretch>
        </p:blipFill>
        <p:spPr>
          <a:xfrm>
            <a:off x="10036387" y="6104289"/>
            <a:ext cx="1929040" cy="562637"/>
          </a:xfrm>
          <a:prstGeom prst="rect">
            <a:avLst/>
          </a:prstGeom>
        </p:spPr>
      </p:pic>
      <p:sp>
        <p:nvSpPr>
          <p:cNvPr id="6" name="CuadroTexto 5">
            <a:extLst>
              <a:ext uri="{FF2B5EF4-FFF2-40B4-BE49-F238E27FC236}">
                <a16:creationId xmlns="" xmlns:a16="http://schemas.microsoft.com/office/drawing/2014/main" id="{4AF77C8B-B2F4-4E29-8D86-D839B3FBC3F5}"/>
              </a:ext>
            </a:extLst>
          </p:cNvPr>
          <p:cNvSpPr txBox="1"/>
          <p:nvPr/>
        </p:nvSpPr>
        <p:spPr>
          <a:xfrm>
            <a:off x="386862" y="640080"/>
            <a:ext cx="11487125" cy="400110"/>
          </a:xfrm>
          <a:prstGeom prst="rect">
            <a:avLst/>
          </a:prstGeom>
          <a:solidFill>
            <a:srgbClr val="FF0000"/>
          </a:solidFill>
        </p:spPr>
        <p:txBody>
          <a:bodyPr wrap="square" rtlCol="0">
            <a:spAutoFit/>
          </a:bodyPr>
          <a:lstStyle/>
          <a:p>
            <a:pPr algn="ctr"/>
            <a:r>
              <a:rPr lang="es-MX" sz="2000" b="1" dirty="0">
                <a:solidFill>
                  <a:schemeClr val="bg1"/>
                </a:solidFill>
              </a:rPr>
              <a:t>Coordinación de Planes de Acciones Municipales en sectores de riesgo priorizados</a:t>
            </a:r>
            <a:endParaRPr lang="es-EC" sz="2000" b="1" dirty="0">
              <a:solidFill>
                <a:schemeClr val="bg1"/>
              </a:solidFill>
            </a:endParaRPr>
          </a:p>
        </p:txBody>
      </p:sp>
      <p:sp>
        <p:nvSpPr>
          <p:cNvPr id="8" name="CuadroTexto 7">
            <a:extLst>
              <a:ext uri="{FF2B5EF4-FFF2-40B4-BE49-F238E27FC236}">
                <a16:creationId xmlns="" xmlns:a16="http://schemas.microsoft.com/office/drawing/2014/main" id="{A7A6B506-8E26-4CB1-A790-922109C19A30}"/>
              </a:ext>
            </a:extLst>
          </p:cNvPr>
          <p:cNvSpPr txBox="1"/>
          <p:nvPr/>
        </p:nvSpPr>
        <p:spPr>
          <a:xfrm>
            <a:off x="478302" y="112542"/>
            <a:ext cx="11487125" cy="461665"/>
          </a:xfrm>
          <a:prstGeom prst="rect">
            <a:avLst/>
          </a:prstGeom>
          <a:noFill/>
        </p:spPr>
        <p:txBody>
          <a:bodyPr wrap="square" rtlCol="0">
            <a:spAutoFit/>
          </a:bodyPr>
          <a:lstStyle/>
          <a:p>
            <a:pPr algn="r"/>
            <a:r>
              <a:rPr lang="es-MX" sz="2400" b="1" dirty="0">
                <a:solidFill>
                  <a:schemeClr val="accent1">
                    <a:lumMod val="50000"/>
                  </a:schemeClr>
                </a:solidFill>
              </a:rPr>
              <a:t>Dirección Metropolitana de Gestión de Riesgos</a:t>
            </a:r>
            <a:endParaRPr lang="es-EC" sz="2400" b="1" dirty="0">
              <a:solidFill>
                <a:schemeClr val="accent1">
                  <a:lumMod val="50000"/>
                </a:schemeClr>
              </a:solidFill>
            </a:endParaRPr>
          </a:p>
        </p:txBody>
      </p:sp>
      <p:sp>
        <p:nvSpPr>
          <p:cNvPr id="4" name="CuadroTexto 3">
            <a:extLst>
              <a:ext uri="{FF2B5EF4-FFF2-40B4-BE49-F238E27FC236}">
                <a16:creationId xmlns="" xmlns:a16="http://schemas.microsoft.com/office/drawing/2014/main" id="{F08389D4-A5C7-4114-B587-B189CFD15122}"/>
              </a:ext>
            </a:extLst>
          </p:cNvPr>
          <p:cNvSpPr txBox="1"/>
          <p:nvPr/>
        </p:nvSpPr>
        <p:spPr>
          <a:xfrm>
            <a:off x="198120" y="1720840"/>
            <a:ext cx="3230880" cy="3693319"/>
          </a:xfrm>
          <a:prstGeom prst="rect">
            <a:avLst/>
          </a:prstGeom>
          <a:noFill/>
          <a:ln w="12700">
            <a:solidFill>
              <a:schemeClr val="accent1">
                <a:lumMod val="75000"/>
              </a:schemeClr>
            </a:solidFill>
          </a:ln>
        </p:spPr>
        <p:txBody>
          <a:bodyPr wrap="square" rtlCol="0">
            <a:spAutoFit/>
          </a:bodyPr>
          <a:lstStyle/>
          <a:p>
            <a:r>
              <a:rPr lang="es-MX" b="1" dirty="0"/>
              <a:t>PLAN DE ACCIÓN DEL RÍO MONJAS</a:t>
            </a:r>
          </a:p>
          <a:p>
            <a:endParaRPr lang="es-MX" dirty="0"/>
          </a:p>
          <a:p>
            <a:r>
              <a:rPr lang="es-MX" dirty="0"/>
              <a:t>Resolución No. AQ 009-2021 </a:t>
            </a:r>
          </a:p>
          <a:p>
            <a:endParaRPr lang="es-EC" dirty="0"/>
          </a:p>
          <a:p>
            <a:r>
              <a:rPr lang="es-EC" dirty="0"/>
              <a:t>16 sectores priorizados</a:t>
            </a:r>
          </a:p>
          <a:p>
            <a:endParaRPr lang="es-EC" dirty="0"/>
          </a:p>
          <a:p>
            <a:r>
              <a:rPr lang="es-EC" dirty="0"/>
              <a:t>27 acciones generales</a:t>
            </a:r>
          </a:p>
          <a:p>
            <a:endParaRPr lang="es-EC" dirty="0"/>
          </a:p>
          <a:p>
            <a:r>
              <a:rPr lang="es-EC" dirty="0"/>
              <a:t>186 acciones específicas</a:t>
            </a:r>
          </a:p>
          <a:p>
            <a:endParaRPr lang="es-EC" dirty="0"/>
          </a:p>
          <a:p>
            <a:r>
              <a:rPr lang="es-EC" dirty="0"/>
              <a:t>USD 12´ 342.318,24  (presupuesto referencial)</a:t>
            </a:r>
          </a:p>
        </p:txBody>
      </p:sp>
      <p:pic>
        <p:nvPicPr>
          <p:cNvPr id="10" name="Imagen 9">
            <a:extLst>
              <a:ext uri="{FF2B5EF4-FFF2-40B4-BE49-F238E27FC236}">
                <a16:creationId xmlns="" xmlns:a16="http://schemas.microsoft.com/office/drawing/2014/main" id="{F300D749-9F59-445C-956C-DF2B60D96AAE}"/>
              </a:ext>
            </a:extLst>
          </p:cNvPr>
          <p:cNvPicPr>
            <a:picLocks noChangeAspect="1"/>
          </p:cNvPicPr>
          <p:nvPr/>
        </p:nvPicPr>
        <p:blipFill>
          <a:blip r:embed="rId4"/>
          <a:stretch>
            <a:fillRect/>
          </a:stretch>
        </p:blipFill>
        <p:spPr>
          <a:xfrm>
            <a:off x="3656012" y="1106063"/>
            <a:ext cx="8535988" cy="5591444"/>
          </a:xfrm>
          <a:prstGeom prst="rect">
            <a:avLst/>
          </a:prstGeom>
        </p:spPr>
      </p:pic>
    </p:spTree>
    <p:extLst>
      <p:ext uri="{BB962C8B-B14F-4D97-AF65-F5344CB8AC3E}">
        <p14:creationId xmlns:p14="http://schemas.microsoft.com/office/powerpoint/2010/main" val="24306377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6615410"/>
            <a:ext cx="6091707" cy="242590"/>
          </a:xfrm>
          <a:prstGeom prst="rect">
            <a:avLst/>
          </a:prstGeom>
        </p:spPr>
      </p:pic>
      <p:sp>
        <p:nvSpPr>
          <p:cNvPr id="6" name="CuadroTexto 5">
            <a:extLst>
              <a:ext uri="{FF2B5EF4-FFF2-40B4-BE49-F238E27FC236}">
                <a16:creationId xmlns="" xmlns:a16="http://schemas.microsoft.com/office/drawing/2014/main" id="{4AF77C8B-B2F4-4E29-8D86-D839B3FBC3F5}"/>
              </a:ext>
            </a:extLst>
          </p:cNvPr>
          <p:cNvSpPr txBox="1"/>
          <p:nvPr/>
        </p:nvSpPr>
        <p:spPr>
          <a:xfrm>
            <a:off x="988142" y="640080"/>
            <a:ext cx="10885845" cy="400110"/>
          </a:xfrm>
          <a:prstGeom prst="rect">
            <a:avLst/>
          </a:prstGeom>
          <a:solidFill>
            <a:srgbClr val="FF0000"/>
          </a:solidFill>
        </p:spPr>
        <p:txBody>
          <a:bodyPr wrap="square" rtlCol="0">
            <a:spAutoFit/>
          </a:bodyPr>
          <a:lstStyle/>
          <a:p>
            <a:pPr algn="ctr"/>
            <a:r>
              <a:rPr lang="es-MX" sz="2000" b="1" dirty="0">
                <a:solidFill>
                  <a:schemeClr val="bg1"/>
                </a:solidFill>
              </a:rPr>
              <a:t>Coordinación de Planes de Acciones Municipales en sectores de riesgo priorizados</a:t>
            </a:r>
            <a:endParaRPr lang="es-EC" sz="2000" b="1" dirty="0">
              <a:solidFill>
                <a:schemeClr val="bg1"/>
              </a:solidFill>
            </a:endParaRPr>
          </a:p>
        </p:txBody>
      </p:sp>
      <p:sp>
        <p:nvSpPr>
          <p:cNvPr id="8" name="CuadroTexto 7">
            <a:extLst>
              <a:ext uri="{FF2B5EF4-FFF2-40B4-BE49-F238E27FC236}">
                <a16:creationId xmlns="" xmlns:a16="http://schemas.microsoft.com/office/drawing/2014/main" id="{A7A6B506-8E26-4CB1-A790-922109C19A30}"/>
              </a:ext>
            </a:extLst>
          </p:cNvPr>
          <p:cNvSpPr txBox="1"/>
          <p:nvPr/>
        </p:nvSpPr>
        <p:spPr>
          <a:xfrm>
            <a:off x="478302" y="112542"/>
            <a:ext cx="11487125" cy="461665"/>
          </a:xfrm>
          <a:prstGeom prst="rect">
            <a:avLst/>
          </a:prstGeom>
          <a:noFill/>
        </p:spPr>
        <p:txBody>
          <a:bodyPr wrap="square" rtlCol="0">
            <a:spAutoFit/>
          </a:bodyPr>
          <a:lstStyle/>
          <a:p>
            <a:pPr algn="r"/>
            <a:r>
              <a:rPr lang="es-MX" sz="2400" b="1" dirty="0">
                <a:solidFill>
                  <a:schemeClr val="accent1">
                    <a:lumMod val="50000"/>
                  </a:schemeClr>
                </a:solidFill>
              </a:rPr>
              <a:t>Dirección Metropolitana de Gestión de Riesgos</a:t>
            </a:r>
            <a:endParaRPr lang="es-EC" sz="2400" b="1" dirty="0">
              <a:solidFill>
                <a:schemeClr val="accent1">
                  <a:lumMod val="50000"/>
                </a:schemeClr>
              </a:solidFill>
            </a:endParaRPr>
          </a:p>
        </p:txBody>
      </p:sp>
      <p:sp>
        <p:nvSpPr>
          <p:cNvPr id="9" name="CuadroTexto 8">
            <a:extLst>
              <a:ext uri="{FF2B5EF4-FFF2-40B4-BE49-F238E27FC236}">
                <a16:creationId xmlns="" xmlns:a16="http://schemas.microsoft.com/office/drawing/2014/main" id="{85252EEE-62C5-4E79-A5D5-0328C9EE2C62}"/>
              </a:ext>
            </a:extLst>
          </p:cNvPr>
          <p:cNvSpPr txBox="1"/>
          <p:nvPr/>
        </p:nvSpPr>
        <p:spPr>
          <a:xfrm>
            <a:off x="8671559" y="1720840"/>
            <a:ext cx="3309107" cy="3693319"/>
          </a:xfrm>
          <a:prstGeom prst="rect">
            <a:avLst/>
          </a:prstGeom>
          <a:noFill/>
          <a:ln w="12700">
            <a:solidFill>
              <a:schemeClr val="accent1">
                <a:lumMod val="75000"/>
              </a:schemeClr>
            </a:solidFill>
          </a:ln>
        </p:spPr>
        <p:txBody>
          <a:bodyPr wrap="square" rtlCol="0">
            <a:spAutoFit/>
          </a:bodyPr>
          <a:lstStyle/>
          <a:p>
            <a:pPr algn="r"/>
            <a:r>
              <a:rPr lang="es-MX" b="1" dirty="0"/>
              <a:t>PLAN DE ACCIÓN DEL RÍO MACHÁNGARA</a:t>
            </a:r>
          </a:p>
          <a:p>
            <a:pPr algn="r"/>
            <a:endParaRPr lang="es-MX" dirty="0"/>
          </a:p>
          <a:p>
            <a:pPr algn="r"/>
            <a:r>
              <a:rPr lang="es-MX" dirty="0"/>
              <a:t>Resolución No. A 017-2020 </a:t>
            </a:r>
          </a:p>
          <a:p>
            <a:pPr algn="r"/>
            <a:endParaRPr lang="es-EC" dirty="0"/>
          </a:p>
          <a:p>
            <a:pPr algn="r"/>
            <a:r>
              <a:rPr lang="es-EC" dirty="0"/>
              <a:t>15 sectores priorizados</a:t>
            </a:r>
          </a:p>
          <a:p>
            <a:pPr algn="r"/>
            <a:endParaRPr lang="es-EC" dirty="0"/>
          </a:p>
          <a:p>
            <a:pPr algn="r"/>
            <a:r>
              <a:rPr lang="es-EC" dirty="0"/>
              <a:t>15 acciones generales</a:t>
            </a:r>
          </a:p>
          <a:p>
            <a:pPr algn="r"/>
            <a:endParaRPr lang="es-EC" dirty="0"/>
          </a:p>
          <a:p>
            <a:pPr algn="r"/>
            <a:r>
              <a:rPr lang="es-EC" dirty="0"/>
              <a:t>49 acciones específicas</a:t>
            </a:r>
          </a:p>
          <a:p>
            <a:pPr algn="r"/>
            <a:endParaRPr lang="es-EC" dirty="0"/>
          </a:p>
          <a:p>
            <a:pPr algn="r"/>
            <a:r>
              <a:rPr lang="es-EC" dirty="0"/>
              <a:t>presupuesto referencial en construcción</a:t>
            </a:r>
          </a:p>
        </p:txBody>
      </p:sp>
      <p:pic>
        <p:nvPicPr>
          <p:cNvPr id="10" name="Imagen 9">
            <a:extLst>
              <a:ext uri="{FF2B5EF4-FFF2-40B4-BE49-F238E27FC236}">
                <a16:creationId xmlns="" xmlns:a16="http://schemas.microsoft.com/office/drawing/2014/main" id="{24AAD78A-45E7-4223-95DE-C8A5C4F15B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475" t="9376" r="2661" b="2005"/>
          <a:stretch/>
        </p:blipFill>
        <p:spPr>
          <a:xfrm rot="16200000">
            <a:off x="1712864" y="98669"/>
            <a:ext cx="5320009" cy="7530588"/>
          </a:xfrm>
          <a:prstGeom prst="rect">
            <a:avLst/>
          </a:prstGeom>
        </p:spPr>
      </p:pic>
    </p:spTree>
    <p:extLst>
      <p:ext uri="{BB962C8B-B14F-4D97-AF65-F5344CB8AC3E}">
        <p14:creationId xmlns:p14="http://schemas.microsoft.com/office/powerpoint/2010/main" val="4262294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0" y="2556456"/>
            <a:ext cx="12192001" cy="127500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3200" b="1" dirty="0" smtClean="0"/>
              <a:t>OBSERVATORIO METROPOLITANO DE SEGURIDAD CIUDADANA </a:t>
            </a:r>
            <a:endParaRPr lang="es-EC" sz="3200" b="1" dirty="0"/>
          </a:p>
        </p:txBody>
      </p:sp>
    </p:spTree>
    <p:extLst>
      <p:ext uri="{BB962C8B-B14F-4D97-AF65-F5344CB8AC3E}">
        <p14:creationId xmlns:p14="http://schemas.microsoft.com/office/powerpoint/2010/main" val="11587892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29167" t="33359" r="57050" b="29372"/>
          <a:stretch/>
        </p:blipFill>
        <p:spPr>
          <a:xfrm>
            <a:off x="3760838" y="447156"/>
            <a:ext cx="4468761" cy="6798225"/>
          </a:xfrm>
          <a:prstGeom prst="rect">
            <a:avLst/>
          </a:prstGeom>
        </p:spPr>
      </p:pic>
    </p:spTree>
    <p:extLst>
      <p:ext uri="{BB962C8B-B14F-4D97-AF65-F5344CB8AC3E}">
        <p14:creationId xmlns:p14="http://schemas.microsoft.com/office/powerpoint/2010/main" val="935525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4994140" y="51062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863897" y="510620"/>
            <a:ext cx="10505483" cy="461665"/>
          </a:xfrm>
          <a:prstGeom prst="rect">
            <a:avLst/>
          </a:prstGeom>
        </p:spPr>
        <p:txBody>
          <a:bodyPr wrap="square">
            <a:spAutoFit/>
          </a:bodyPr>
          <a:lstStyle/>
          <a:p>
            <a:r>
              <a:rPr lang="es-EC" sz="2400" b="1" dirty="0" smtClean="0">
                <a:solidFill>
                  <a:schemeClr val="tx2"/>
                </a:solidFill>
                <a:latin typeface="Otterco" panose="00000500000000000000" pitchFamily="50" charset="0"/>
                <a:ea typeface="Roboto" charset="0"/>
                <a:cs typeface="Roboto" charset="0"/>
              </a:rPr>
              <a:t>Resumen de productos</a:t>
            </a:r>
            <a:endParaRPr lang="es-EC" sz="2400" b="1" dirty="0">
              <a:solidFill>
                <a:schemeClr val="tx2"/>
              </a:solidFill>
              <a:latin typeface="Otterco" panose="00000500000000000000" pitchFamily="50" charset="0"/>
              <a:ea typeface="Roboto" charset="0"/>
              <a:cs typeface="Roboto" charset="0"/>
            </a:endParaRPr>
          </a:p>
        </p:txBody>
      </p:sp>
      <p:sp>
        <p:nvSpPr>
          <p:cNvPr id="5" name="CuadroTexto 4"/>
          <p:cNvSpPr txBox="1"/>
          <p:nvPr/>
        </p:nvSpPr>
        <p:spPr>
          <a:xfrm>
            <a:off x="340814" y="1722813"/>
            <a:ext cx="3831942" cy="646331"/>
          </a:xfrm>
          <a:prstGeom prst="rect">
            <a:avLst/>
          </a:prstGeom>
        </p:spPr>
        <p:txBody>
          <a:bodyPr wrap="square">
            <a:spAutoFit/>
          </a:bodyPr>
          <a:lstStyle>
            <a:defPPr>
              <a:defRPr lang="es-EC"/>
            </a:defPPr>
            <a:lvl1pPr>
              <a:defRPr sz="2400" b="1">
                <a:solidFill>
                  <a:schemeClr val="tx2"/>
                </a:solidFill>
                <a:latin typeface="Otterco" panose="00000500000000000000" pitchFamily="50" charset="0"/>
                <a:ea typeface="Roboto" charset="0"/>
                <a:cs typeface="Roboto" charset="0"/>
              </a:defRPr>
            </a:lvl1pPr>
          </a:lstStyle>
          <a:p>
            <a:r>
              <a:rPr lang="es-ES" sz="1800" dirty="0"/>
              <a:t>Nuevas metodología para el levantamiento de información</a:t>
            </a:r>
            <a:endParaRPr lang="es-ES_tradnl" sz="1800" dirty="0"/>
          </a:p>
        </p:txBody>
      </p:sp>
      <p:sp>
        <p:nvSpPr>
          <p:cNvPr id="6" name="Rectángulo 5"/>
          <p:cNvSpPr/>
          <p:nvPr/>
        </p:nvSpPr>
        <p:spPr>
          <a:xfrm>
            <a:off x="80614" y="2794147"/>
            <a:ext cx="6096000" cy="2031325"/>
          </a:xfrm>
          <a:prstGeom prst="rect">
            <a:avLst/>
          </a:prstGeom>
        </p:spPr>
        <p:txBody>
          <a:bodyPr>
            <a:spAutoFit/>
          </a:bodyPr>
          <a:lstStyle/>
          <a:p>
            <a:pPr marL="285750" lvl="0" indent="-285750">
              <a:buFont typeface="Arial" panose="020B0604020202020204" pitchFamily="34" charset="0"/>
              <a:buChar char="•"/>
            </a:pPr>
            <a:r>
              <a:rPr lang="es-EC" sz="1400" dirty="0">
                <a:latin typeface="Otterco" panose="00000500000000000000" pitchFamily="50" charset="0"/>
              </a:rPr>
              <a:t>Envió de link de las encuetas y llamadas telefónicas a través de WhatsApp, creando base de contactos fidelizados que colaboran constante en investigaciones</a:t>
            </a:r>
          </a:p>
          <a:p>
            <a:pPr marL="285750" lvl="0" indent="-285750">
              <a:buFont typeface="Arial" panose="020B0604020202020204" pitchFamily="34" charset="0"/>
              <a:buChar char="•"/>
            </a:pPr>
            <a:r>
              <a:rPr lang="es-EC" sz="1400" dirty="0">
                <a:latin typeface="Otterco" panose="00000500000000000000" pitchFamily="50" charset="0"/>
              </a:rPr>
              <a:t>Publicación en redes sociales oficiales del Municipio del Distrito Metropolitano de Quito y la Secretaría General de Seguridad y Gobernabilidad</a:t>
            </a:r>
          </a:p>
          <a:p>
            <a:pPr marL="285750" lvl="0" indent="-285750">
              <a:buFont typeface="Arial" panose="020B0604020202020204" pitchFamily="34" charset="0"/>
              <a:buChar char="•"/>
            </a:pPr>
            <a:r>
              <a:rPr lang="es-EC" sz="1400" dirty="0">
                <a:latin typeface="Otterco" panose="00000500000000000000" pitchFamily="50" charset="0"/>
              </a:rPr>
              <a:t>Intercambio de metodologías con el Observatorio de Estudios sobre Convivencia y Seguridad Ciudadana de la Provincia de Córdova – Argentina </a:t>
            </a:r>
          </a:p>
        </p:txBody>
      </p:sp>
    </p:spTree>
    <p:extLst>
      <p:ext uri="{BB962C8B-B14F-4D97-AF65-F5344CB8AC3E}">
        <p14:creationId xmlns:p14="http://schemas.microsoft.com/office/powerpoint/2010/main" val="3458749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7631" y="2182012"/>
            <a:ext cx="5499039" cy="923330"/>
          </a:xfrm>
          <a:prstGeom prst="rect">
            <a:avLst/>
          </a:prstGeom>
        </p:spPr>
        <p:txBody>
          <a:bodyPr wrap="square">
            <a:spAutoFit/>
          </a:bodyPr>
          <a:lstStyle/>
          <a:p>
            <a:r>
              <a:rPr lang="es-ES" b="1" dirty="0">
                <a:solidFill>
                  <a:schemeClr val="tx2"/>
                </a:solidFill>
                <a:latin typeface="Otterco" panose="00000500000000000000" pitchFamily="50" charset="0"/>
                <a:ea typeface="Roboto" charset="0"/>
                <a:cs typeface="Roboto" charset="0"/>
              </a:rPr>
              <a:t>Participación en la elaboración del </a:t>
            </a:r>
            <a:r>
              <a:rPr lang="es-MX" b="1" dirty="0">
                <a:solidFill>
                  <a:schemeClr val="tx2"/>
                </a:solidFill>
                <a:latin typeface="Otterco" panose="00000500000000000000" pitchFamily="50" charset="0"/>
                <a:ea typeface="Roboto" charset="0"/>
                <a:cs typeface="Roboto" charset="0"/>
              </a:rPr>
              <a:t>Plan Metropolitano de Seguridad Ciudadana Y Convivencia Social Pacífica 2021-2025</a:t>
            </a:r>
            <a:endParaRPr lang="es-ES_tradnl" b="1" dirty="0">
              <a:solidFill>
                <a:schemeClr val="tx2"/>
              </a:solidFill>
              <a:latin typeface="Otterco" panose="00000500000000000000" pitchFamily="50" charset="0"/>
              <a:ea typeface="Roboto" charset="0"/>
              <a:cs typeface="Roboto" charset="0"/>
            </a:endParaRPr>
          </a:p>
        </p:txBody>
      </p:sp>
      <p:sp>
        <p:nvSpPr>
          <p:cNvPr id="5" name="Rectángulo 4"/>
          <p:cNvSpPr/>
          <p:nvPr/>
        </p:nvSpPr>
        <p:spPr>
          <a:xfrm>
            <a:off x="5397911" y="1351691"/>
            <a:ext cx="6553444" cy="3970318"/>
          </a:xfrm>
          <a:prstGeom prst="rect">
            <a:avLst/>
          </a:prstGeom>
        </p:spPr>
        <p:txBody>
          <a:bodyPr wrap="square">
            <a:spAutoFit/>
          </a:bodyPr>
          <a:lstStyle/>
          <a:p>
            <a:pPr marL="285750" lvl="0" indent="-285750">
              <a:buFont typeface="Arial" panose="020B0604020202020204" pitchFamily="34" charset="0"/>
              <a:buChar char="•"/>
            </a:pPr>
            <a:r>
              <a:rPr lang="es-ES" sz="1400" dirty="0" smtClean="0">
                <a:latin typeface="Otterco" panose="00000500000000000000" pitchFamily="50" charset="0"/>
              </a:rPr>
              <a:t>Presentación </a:t>
            </a:r>
            <a:r>
              <a:rPr lang="es-ES" sz="1400" dirty="0">
                <a:latin typeface="Otterco" panose="00000500000000000000" pitchFamily="50" charset="0"/>
              </a:rPr>
              <a:t>del diagnóstico del Plan Metropolitano de Seguridad Ciudadana Y Convivencia Social Pacífica 2021-2025 en la Comisión de Seguridad, Convivencia Ciudadana y Gestión de </a:t>
            </a:r>
            <a:r>
              <a:rPr lang="es-ES" sz="1400" dirty="0" smtClean="0">
                <a:latin typeface="Otterco" panose="00000500000000000000" pitchFamily="50" charset="0"/>
              </a:rPr>
              <a:t>Riesgos.</a:t>
            </a:r>
            <a:endParaRPr lang="es-EC" sz="1400" dirty="0" smtClean="0">
              <a:latin typeface="Otterco" panose="00000500000000000000" pitchFamily="50" charset="0"/>
            </a:endParaRPr>
          </a:p>
          <a:p>
            <a:pPr marL="285750" lvl="0" indent="-285750">
              <a:buFont typeface="Arial" panose="020B0604020202020204" pitchFamily="34" charset="0"/>
              <a:buChar char="•"/>
            </a:pPr>
            <a:r>
              <a:rPr lang="es-ES" sz="1400" dirty="0" smtClean="0">
                <a:latin typeface="Otterco" panose="00000500000000000000" pitchFamily="50" charset="0"/>
              </a:rPr>
              <a:t>Recopilación de las </a:t>
            </a:r>
            <a:r>
              <a:rPr lang="es-ES" sz="1400" dirty="0">
                <a:latin typeface="Otterco" panose="00000500000000000000" pitchFamily="50" charset="0"/>
              </a:rPr>
              <a:t>observaciones de expertos nacionales e internacionales relacionados con el Plan Metropolitano de Seguridad Ciudadana Y Convivencia Social Pacífica 2021-2025 con el IAEN, CAF, Observatorio de Estudios sobre Convivencia y Seguridad Ciudadana de la Provincia de Córdova y Pontificia Universidad Católica del Ecuador.</a:t>
            </a:r>
            <a:endParaRPr lang="es-EC" sz="1400" dirty="0">
              <a:latin typeface="Otterco" panose="00000500000000000000" pitchFamily="50" charset="0"/>
            </a:endParaRPr>
          </a:p>
          <a:p>
            <a:pPr marL="285750" lvl="0" indent="-285750">
              <a:buFont typeface="Arial" panose="020B0604020202020204" pitchFamily="34" charset="0"/>
              <a:buChar char="•"/>
            </a:pPr>
            <a:r>
              <a:rPr lang="es-ES" sz="1400" dirty="0">
                <a:latin typeface="Otterco" panose="00000500000000000000" pitchFamily="50" charset="0"/>
              </a:rPr>
              <a:t>Revisión y ejecución de los cambios en el Plan Metropolitano De Seguridad Ciudadana Y Convivencia Social Pacífica 2021-2025 de acuerdo a las observaciones en la 2025 en la Comisión de Seguridad, Convivencia Ciudadana y Gestión de Riesgos.</a:t>
            </a:r>
            <a:endParaRPr lang="es-EC" sz="1400" dirty="0">
              <a:latin typeface="Otterco" panose="00000500000000000000" pitchFamily="50" charset="0"/>
            </a:endParaRPr>
          </a:p>
          <a:p>
            <a:pPr marL="285750" lvl="0" indent="-285750">
              <a:buFont typeface="Arial" panose="020B0604020202020204" pitchFamily="34" charset="0"/>
              <a:buChar char="•"/>
            </a:pPr>
            <a:r>
              <a:rPr lang="es-ES" sz="1400" dirty="0">
                <a:latin typeface="Otterco" panose="00000500000000000000" pitchFamily="50" charset="0"/>
              </a:rPr>
              <a:t>Aprobación del Plan Metropolitano de Seguridad Ciudadana Y Convivencia Social Pacífica 2021-2025 mediante Resolución No. C 114-2021</a:t>
            </a:r>
            <a:endParaRPr lang="es-EC" sz="1400" dirty="0"/>
          </a:p>
        </p:txBody>
      </p:sp>
    </p:spTree>
    <p:extLst>
      <p:ext uri="{BB962C8B-B14F-4D97-AF65-F5344CB8AC3E}">
        <p14:creationId xmlns:p14="http://schemas.microsoft.com/office/powerpoint/2010/main" val="311489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47631" y="3000710"/>
            <a:ext cx="5499039" cy="646331"/>
          </a:xfrm>
          <a:prstGeom prst="rect">
            <a:avLst/>
          </a:prstGeom>
        </p:spPr>
        <p:txBody>
          <a:bodyPr wrap="square">
            <a:spAutoFit/>
          </a:bodyPr>
          <a:lstStyle>
            <a:defPPr>
              <a:defRPr lang="es-EC"/>
            </a:defPPr>
            <a:lvl1pPr>
              <a:defRPr b="1">
                <a:solidFill>
                  <a:schemeClr val="tx2"/>
                </a:solidFill>
                <a:latin typeface="Otterco" panose="00000500000000000000" pitchFamily="50" charset="0"/>
                <a:ea typeface="Roboto" charset="0"/>
                <a:cs typeface="Roboto" charset="0"/>
              </a:defRPr>
            </a:lvl1pPr>
          </a:lstStyle>
          <a:p>
            <a:r>
              <a:rPr lang="es-MX" dirty="0"/>
              <a:t>Tasa de seguridad en servicio para el Distrito Metropolitano de Quito</a:t>
            </a:r>
            <a:endParaRPr lang="es-ES_tradnl" dirty="0"/>
          </a:p>
        </p:txBody>
      </p:sp>
      <p:sp>
        <p:nvSpPr>
          <p:cNvPr id="2" name="Rectángulo 1"/>
          <p:cNvSpPr/>
          <p:nvPr/>
        </p:nvSpPr>
        <p:spPr>
          <a:xfrm>
            <a:off x="5646670" y="1700477"/>
            <a:ext cx="6096000" cy="3539430"/>
          </a:xfrm>
          <a:prstGeom prst="rect">
            <a:avLst/>
          </a:prstGeom>
        </p:spPr>
        <p:txBody>
          <a:bodyPr>
            <a:spAutoFit/>
          </a:bodyPr>
          <a:lstStyle/>
          <a:p>
            <a:pPr marL="285750" lvl="0" indent="-285750" algn="just">
              <a:buFont typeface="Arial" panose="020B0604020202020204" pitchFamily="34" charset="0"/>
              <a:buChar char="•"/>
            </a:pPr>
            <a:r>
              <a:rPr lang="es-ES" sz="1400" dirty="0">
                <a:latin typeface="Otterco" panose="00000500000000000000" pitchFamily="50" charset="0"/>
              </a:rPr>
              <a:t>Elaboración del Informe de Seguridad Ciudadana "La materialización de la tasa de seguridad en servicio para el Distrito Metropolitano de Quito", para dar cumplimiento a la sentencia No. 70-11-IN/21 de 22 de septiembre de 2021 de la Corte Constitucional del Ecuador en sentencia, donde ordenó al Gobierno Autónomo Descentralizado Municipal del Distrito Metropolitano de Quito, que en el supuesto que emita normativa sustitutiva a las normas declaradas </a:t>
            </a:r>
            <a:r>
              <a:rPr lang="es-ES" sz="1400" dirty="0" smtClean="0">
                <a:latin typeface="Otterco" panose="00000500000000000000" pitchFamily="50" charset="0"/>
              </a:rPr>
              <a:t>inconstitucionales.</a:t>
            </a:r>
            <a:endParaRPr lang="es-EC" sz="1400" dirty="0" smtClean="0">
              <a:latin typeface="Otterco" panose="00000500000000000000" pitchFamily="50" charset="0"/>
            </a:endParaRPr>
          </a:p>
          <a:p>
            <a:pPr marL="285750" lvl="0" indent="-285750" algn="just">
              <a:buFont typeface="Arial" panose="020B0604020202020204" pitchFamily="34" charset="0"/>
              <a:buChar char="•"/>
            </a:pPr>
            <a:r>
              <a:rPr lang="es-ES" sz="1400" dirty="0" smtClean="0">
                <a:latin typeface="Otterco" panose="00000500000000000000" pitchFamily="50" charset="0"/>
              </a:rPr>
              <a:t>Presentación </a:t>
            </a:r>
            <a:r>
              <a:rPr lang="es-ES" sz="1400" dirty="0">
                <a:latin typeface="Otterco" panose="00000500000000000000" pitchFamily="50" charset="0"/>
              </a:rPr>
              <a:t>del Informe de Seguridad Ciudadana "La materialización de la tasa de seguridad en servicio para el Distrito Metropolitano de Quito" en la Comisión de Presupuesto, Finanzas y Tributación, con ello se aprobó la Ordenanza Metropolitana No. 028-2021.</a:t>
            </a:r>
            <a:endParaRPr lang="es-EC" sz="1400" dirty="0">
              <a:latin typeface="Otterco" panose="00000500000000000000" pitchFamily="50" charset="0"/>
            </a:endParaRPr>
          </a:p>
        </p:txBody>
      </p:sp>
    </p:spTree>
    <p:extLst>
      <p:ext uri="{BB962C8B-B14F-4D97-AF65-F5344CB8AC3E}">
        <p14:creationId xmlns:p14="http://schemas.microsoft.com/office/powerpoint/2010/main" val="1811320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1641</TotalTime>
  <Words>4853</Words>
  <Application>Microsoft Office PowerPoint</Application>
  <PresentationFormat>Panorámica</PresentationFormat>
  <Paragraphs>647</Paragraphs>
  <Slides>60</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60</vt:i4>
      </vt:variant>
    </vt:vector>
  </HeadingPairs>
  <TitlesOfParts>
    <vt:vector size="70" baseType="lpstr">
      <vt:lpstr>Arial</vt:lpstr>
      <vt:lpstr>Bebas Neue</vt:lpstr>
      <vt:lpstr>Calibri</vt:lpstr>
      <vt:lpstr>Calibri Light</vt:lpstr>
      <vt:lpstr>Lato Light</vt:lpstr>
      <vt:lpstr>Otterco</vt:lpstr>
      <vt:lpstr>Roboto</vt:lpstr>
      <vt:lpstr>Roboto Bold</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Desafíos:</vt:lpstr>
      <vt:lpstr>Acciones realizadas desde octubre 2021 a enero 2022. </vt:lpstr>
      <vt:lpstr>Mesa Técnica de Trabajo Sexual en el Centro Histórico:  </vt:lpstr>
      <vt:lpstr>     </vt:lpstr>
      <vt:lpstr>Intervención en el Sector de Nueva Aurora:  </vt:lpstr>
      <vt:lpstr>Ferias de recuperación de espacios públicos:  </vt:lpstr>
      <vt:lpstr>Talleres de manejo y contención de emociones:  </vt:lpstr>
      <vt:lpstr> Talleres de cultura de Paz:   </vt:lpstr>
      <vt:lpstr>   Agendas barriales con enfoque de seguridad ciudadana:   Esta herramienta tiene como objetivo la planificación participativa, con la cual, los actores sociales efectúan un diagnóstico en base al conocimiento de su realidad, priorizando sus requerimientos en temas que inciden en la seguridad y convivencia ciudadana.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Alfredo Aguirre Barreiros</dc:creator>
  <cp:lastModifiedBy>Cuenta Microsoft</cp:lastModifiedBy>
  <cp:revision>172</cp:revision>
  <dcterms:created xsi:type="dcterms:W3CDTF">2021-05-14T15:24:53Z</dcterms:created>
  <dcterms:modified xsi:type="dcterms:W3CDTF">2022-01-11T17:46:50Z</dcterms:modified>
</cp:coreProperties>
</file>