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7" r:id="rId2"/>
    <p:sldId id="258" r:id="rId3"/>
    <p:sldId id="259" r:id="rId4"/>
    <p:sldId id="284" r:id="rId5"/>
    <p:sldId id="285" r:id="rId6"/>
    <p:sldId id="286" r:id="rId7"/>
    <p:sldId id="287" r:id="rId8"/>
    <p:sldId id="288" r:id="rId9"/>
    <p:sldId id="290" r:id="rId10"/>
    <p:sldId id="293" r:id="rId11"/>
    <p:sldId id="294" r:id="rId12"/>
    <p:sldId id="296" r:id="rId13"/>
    <p:sldId id="297" r:id="rId14"/>
    <p:sldId id="298" r:id="rId15"/>
    <p:sldId id="301" r:id="rId16"/>
    <p:sldId id="300" r:id="rId17"/>
    <p:sldId id="302" r:id="rId18"/>
    <p:sldId id="303" r:id="rId19"/>
    <p:sldId id="304" r:id="rId20"/>
    <p:sldId id="306" r:id="rId21"/>
    <p:sldId id="308" r:id="rId22"/>
    <p:sldId id="310" r:id="rId23"/>
    <p:sldId id="312" r:id="rId24"/>
    <p:sldId id="314" r:id="rId25"/>
    <p:sldId id="315" r:id="rId26"/>
    <p:sldId id="316" r:id="rId27"/>
    <p:sldId id="317" r:id="rId28"/>
    <p:sldId id="283" r:id="rId29"/>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Pedro\Desktop\Ordenanza\FREDY\trast_mentales_v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Pedro\Desktop\Ordenanza\FREDY\trast_mentales_v2.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es-EC" sz="1100" cap="none">
                <a:latin typeface="+mj-lt"/>
              </a:rPr>
              <a:t>Participantes</a:t>
            </a:r>
            <a:r>
              <a:rPr lang="es-EC" sz="1100" cap="none" baseline="0">
                <a:latin typeface="+mj-lt"/>
              </a:rPr>
              <a:t> en actividades de prevención de uso y cosumo de drogas </a:t>
            </a:r>
            <a:endParaRPr lang="es-EC" sz="1100" cap="none">
              <a:latin typeface="+mj-lt"/>
            </a:endParaRPr>
          </a:p>
        </c:rich>
      </c:tx>
      <c:layout/>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es-EC"/>
        </a:p>
      </c:txPr>
    </c:title>
    <c:autoTitleDeleted val="0"/>
    <c:plotArea>
      <c:layout/>
      <c:barChart>
        <c:barDir val="col"/>
        <c:grouping val="clustered"/>
        <c:varyColors val="0"/>
        <c:ser>
          <c:idx val="0"/>
          <c:order val="0"/>
          <c:tx>
            <c:strRef>
              <c:f>Hoja1!$E$17</c:f>
              <c:strCache>
                <c:ptCount val="1"/>
                <c:pt idx="0">
                  <c:v>2021</c:v>
                </c:pt>
              </c:strCache>
            </c:strRef>
          </c:tx>
          <c:spPr>
            <a:solidFill>
              <a:schemeClr val="accent1"/>
            </a:solidFill>
            <a:ln>
              <a:noFill/>
            </a:ln>
            <a:effectLst/>
          </c:spPr>
          <c:invertIfNegative val="0"/>
          <c:cat>
            <c:strRef>
              <c:f>Hoja1!$D$18:$D$20</c:f>
              <c:strCache>
                <c:ptCount val="3"/>
                <c:pt idx="0">
                  <c:v>Universal</c:v>
                </c:pt>
                <c:pt idx="1">
                  <c:v>Selectiva</c:v>
                </c:pt>
                <c:pt idx="2">
                  <c:v>Indicada</c:v>
                </c:pt>
              </c:strCache>
            </c:strRef>
          </c:cat>
          <c:val>
            <c:numRef>
              <c:f>Hoja1!$E$18:$E$20</c:f>
              <c:numCache>
                <c:formatCode>#,##0</c:formatCode>
                <c:ptCount val="3"/>
                <c:pt idx="0">
                  <c:v>42851</c:v>
                </c:pt>
                <c:pt idx="1">
                  <c:v>4193</c:v>
                </c:pt>
                <c:pt idx="2">
                  <c:v>6320</c:v>
                </c:pt>
              </c:numCache>
            </c:numRef>
          </c:val>
          <c:extLst>
            <c:ext xmlns:c16="http://schemas.microsoft.com/office/drawing/2014/chart" uri="{C3380CC4-5D6E-409C-BE32-E72D297353CC}">
              <c16:uniqueId val="{00000000-CA6B-483D-B6F0-BA744C3310E7}"/>
            </c:ext>
          </c:extLst>
        </c:ser>
        <c:ser>
          <c:idx val="1"/>
          <c:order val="1"/>
          <c:tx>
            <c:strRef>
              <c:f>Hoja1!$F$17</c:f>
              <c:strCache>
                <c:ptCount val="1"/>
                <c:pt idx="0">
                  <c:v>2022</c:v>
                </c:pt>
              </c:strCache>
            </c:strRef>
          </c:tx>
          <c:spPr>
            <a:solidFill>
              <a:schemeClr val="accent2"/>
            </a:solidFill>
            <a:ln>
              <a:noFill/>
            </a:ln>
            <a:effectLst/>
          </c:spPr>
          <c:invertIfNegative val="0"/>
          <c:cat>
            <c:strRef>
              <c:f>Hoja1!$D$18:$D$20</c:f>
              <c:strCache>
                <c:ptCount val="3"/>
                <c:pt idx="0">
                  <c:v>Universal</c:v>
                </c:pt>
                <c:pt idx="1">
                  <c:v>Selectiva</c:v>
                </c:pt>
                <c:pt idx="2">
                  <c:v>Indicada</c:v>
                </c:pt>
              </c:strCache>
            </c:strRef>
          </c:cat>
          <c:val>
            <c:numRef>
              <c:f>Hoja1!$F$18:$F$20</c:f>
              <c:numCache>
                <c:formatCode>#,##0</c:formatCode>
                <c:ptCount val="3"/>
                <c:pt idx="0">
                  <c:v>203924</c:v>
                </c:pt>
                <c:pt idx="1">
                  <c:v>21123</c:v>
                </c:pt>
                <c:pt idx="2">
                  <c:v>4083</c:v>
                </c:pt>
              </c:numCache>
            </c:numRef>
          </c:val>
          <c:extLst>
            <c:ext xmlns:c16="http://schemas.microsoft.com/office/drawing/2014/chart" uri="{C3380CC4-5D6E-409C-BE32-E72D297353CC}">
              <c16:uniqueId val="{00000001-CA6B-483D-B6F0-BA744C3310E7}"/>
            </c:ext>
          </c:extLst>
        </c:ser>
        <c:dLbls>
          <c:showLegendKey val="0"/>
          <c:showVal val="0"/>
          <c:showCatName val="0"/>
          <c:showSerName val="0"/>
          <c:showPercent val="0"/>
          <c:showBubbleSize val="0"/>
        </c:dLbls>
        <c:gapWidth val="444"/>
        <c:overlap val="-90"/>
        <c:axId val="2119142880"/>
        <c:axId val="2119144960"/>
      </c:barChart>
      <c:catAx>
        <c:axId val="211914288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r>
                  <a:rPr lang="es-EC"/>
                  <a:t>NIVELES DE PREVENCIÓN </a:t>
                </a:r>
                <a:r>
                  <a:rPr lang="es-EC" baseline="0"/>
                  <a:t> </a:t>
                </a:r>
                <a:endParaRPr lang="es-EC"/>
              </a:p>
            </c:rich>
          </c:tx>
          <c:layout/>
          <c:overlay val="0"/>
          <c:spPr>
            <a:noFill/>
            <a:ln>
              <a:noFill/>
            </a:ln>
            <a:effectLst/>
          </c:spPr>
          <c:txPr>
            <a:bodyPr rot="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endParaRPr lang="es-EC"/>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es-EC"/>
          </a:p>
        </c:txPr>
        <c:crossAx val="2119144960"/>
        <c:crosses val="autoZero"/>
        <c:auto val="1"/>
        <c:lblAlgn val="ctr"/>
        <c:lblOffset val="100"/>
        <c:noMultiLvlLbl val="0"/>
      </c:catAx>
      <c:valAx>
        <c:axId val="2119144960"/>
        <c:scaling>
          <c:orientation val="minMax"/>
        </c:scaling>
        <c:delete val="1"/>
        <c:axPos val="l"/>
        <c:numFmt formatCode="#,##0" sourceLinked="1"/>
        <c:majorTickMark val="none"/>
        <c:minorTickMark val="none"/>
        <c:tickLblPos val="nextTo"/>
        <c:crossAx val="2119142880"/>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s-EC"/>
          </a:p>
        </c:txPr>
      </c:dTable>
      <c:spPr>
        <a:noFill/>
        <a:ln>
          <a:noFill/>
        </a:ln>
        <a:effectLst/>
      </c:spPr>
    </c:plotArea>
    <c:legend>
      <c:legendPos val="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legend>
    <c:plotVisOnly val="1"/>
    <c:dispBlanksAs val="gap"/>
    <c:showDLblsOverMax val="0"/>
  </c:chart>
  <c:spPr>
    <a:noFill/>
    <a:ln>
      <a:noFill/>
    </a:ln>
    <a:effectLst/>
  </c:spPr>
  <c:txPr>
    <a:bodyPr/>
    <a:lstStyle/>
    <a:p>
      <a:pPr>
        <a:defRPr/>
      </a:pPr>
      <a:endParaRPr lang="es-EC"/>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cap="all" spc="50" baseline="0">
                <a:solidFill>
                  <a:schemeClr val="tx1">
                    <a:lumMod val="65000"/>
                    <a:lumOff val="35000"/>
                  </a:schemeClr>
                </a:solidFill>
                <a:latin typeface="+mn-lt"/>
                <a:ea typeface="+mn-ea"/>
                <a:cs typeface="+mn-cs"/>
              </a:defRPr>
            </a:pPr>
            <a:r>
              <a:rPr lang="es-EC" sz="1200" b="1" i="0" u="none" strike="noStrike" cap="all" baseline="0">
                <a:effectLst/>
              </a:rPr>
              <a:t>DISTRIBUCIÓN de morbilidad de Adicciones. Enero 2021- Diciembre 2022.  Unidades Metropolitanas de Salud DMQ</a:t>
            </a:r>
            <a:r>
              <a:rPr lang="en-US" sz="1200" b="1" i="0" cap="all" baseline="0">
                <a:effectLst/>
              </a:rPr>
              <a:t> en función del sexo.</a:t>
            </a:r>
            <a:endParaRPr lang="es-EC" sz="1200">
              <a:effectLst/>
            </a:endParaRPr>
          </a:p>
        </c:rich>
      </c:tx>
      <c:layout/>
      <c:overlay val="0"/>
      <c:spPr>
        <a:noFill/>
        <a:ln>
          <a:noFill/>
        </a:ln>
        <a:effectLst/>
      </c:spPr>
      <c:txPr>
        <a:bodyPr rot="0" spcFirstLastPara="1" vertOverflow="ellipsis" vert="horz" wrap="square" anchor="ctr" anchorCtr="1"/>
        <a:lstStyle/>
        <a:p>
          <a:pPr>
            <a:defRPr sz="1200" b="1" i="0" u="none" strike="noStrike" kern="1200" cap="all" spc="50" baseline="0">
              <a:solidFill>
                <a:schemeClr val="tx1">
                  <a:lumMod val="65000"/>
                  <a:lumOff val="35000"/>
                </a:schemeClr>
              </a:solidFill>
              <a:latin typeface="+mn-lt"/>
              <a:ea typeface="+mn-ea"/>
              <a:cs typeface="+mn-cs"/>
            </a:defRPr>
          </a:pPr>
          <a:endParaRPr lang="es-EC"/>
        </a:p>
      </c:txPr>
    </c:title>
    <c:autoTitleDeleted val="0"/>
    <c:plotArea>
      <c:layout/>
      <c:barChart>
        <c:barDir val="col"/>
        <c:grouping val="clustered"/>
        <c:varyColors val="0"/>
        <c:ser>
          <c:idx val="0"/>
          <c:order val="0"/>
          <c:tx>
            <c:strRef>
              <c:f>HyM!$B$12</c:f>
              <c:strCache>
                <c:ptCount val="1"/>
                <c:pt idx="0">
                  <c:v>2021</c:v>
                </c:pt>
              </c:strCache>
            </c:strRef>
          </c:tx>
          <c:spPr>
            <a:solidFill>
              <a:srgbClr val="0A26F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C"/>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HyM!$A$13:$A$14</c:f>
              <c:strCache>
                <c:ptCount val="2"/>
                <c:pt idx="0">
                  <c:v> HOMBRE</c:v>
                </c:pt>
                <c:pt idx="1">
                  <c:v>MUJER</c:v>
                </c:pt>
              </c:strCache>
            </c:strRef>
          </c:cat>
          <c:val>
            <c:numRef>
              <c:f>HyM!$B$13:$B$14</c:f>
              <c:numCache>
                <c:formatCode>General</c:formatCode>
                <c:ptCount val="2"/>
                <c:pt idx="0">
                  <c:v>36</c:v>
                </c:pt>
                <c:pt idx="1">
                  <c:v>15</c:v>
                </c:pt>
              </c:numCache>
            </c:numRef>
          </c:val>
          <c:extLst>
            <c:ext xmlns:c16="http://schemas.microsoft.com/office/drawing/2014/chart" uri="{C3380CC4-5D6E-409C-BE32-E72D297353CC}">
              <c16:uniqueId val="{00000000-B2DF-43AA-A61A-8602D9B1B623}"/>
            </c:ext>
          </c:extLst>
        </c:ser>
        <c:ser>
          <c:idx val="1"/>
          <c:order val="1"/>
          <c:tx>
            <c:strRef>
              <c:f>HyM!$C$12</c:f>
              <c:strCache>
                <c:ptCount val="1"/>
                <c:pt idx="0">
                  <c:v>2022</c:v>
                </c:pt>
              </c:strCache>
            </c:strRef>
          </c:tx>
          <c:spPr>
            <a:solidFill>
              <a:srgbClr val="CC27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C"/>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HyM!$A$13:$A$14</c:f>
              <c:strCache>
                <c:ptCount val="2"/>
                <c:pt idx="0">
                  <c:v> HOMBRE</c:v>
                </c:pt>
                <c:pt idx="1">
                  <c:v>MUJER</c:v>
                </c:pt>
              </c:strCache>
            </c:strRef>
          </c:cat>
          <c:val>
            <c:numRef>
              <c:f>HyM!$C$13:$C$14</c:f>
              <c:numCache>
                <c:formatCode>General</c:formatCode>
                <c:ptCount val="2"/>
                <c:pt idx="0">
                  <c:v>141</c:v>
                </c:pt>
                <c:pt idx="1">
                  <c:v>78</c:v>
                </c:pt>
              </c:numCache>
            </c:numRef>
          </c:val>
          <c:extLst>
            <c:ext xmlns:c16="http://schemas.microsoft.com/office/drawing/2014/chart" uri="{C3380CC4-5D6E-409C-BE32-E72D297353CC}">
              <c16:uniqueId val="{00000001-B2DF-43AA-A61A-8602D9B1B623}"/>
            </c:ext>
          </c:extLst>
        </c:ser>
        <c:dLbls>
          <c:dLblPos val="outEnd"/>
          <c:showLegendKey val="0"/>
          <c:showVal val="1"/>
          <c:showCatName val="0"/>
          <c:showSerName val="0"/>
          <c:showPercent val="0"/>
          <c:showBubbleSize val="0"/>
        </c:dLbls>
        <c:gapWidth val="355"/>
        <c:overlap val="-70"/>
        <c:axId val="521588864"/>
        <c:axId val="521588032"/>
      </c:barChart>
      <c:catAx>
        <c:axId val="521588864"/>
        <c:scaling>
          <c:orientation val="minMax"/>
        </c:scaling>
        <c:delete val="0"/>
        <c:axPos val="b"/>
        <c:title>
          <c:tx>
            <c:rich>
              <a:bodyPr rot="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r>
                  <a:rPr lang="es-EC" b="1"/>
                  <a:t>sexo</a:t>
                </a:r>
              </a:p>
            </c:rich>
          </c:tx>
          <c:layout/>
          <c:overlay val="0"/>
          <c:spPr>
            <a:noFill/>
            <a:ln>
              <a:noFill/>
            </a:ln>
            <a:effectLst/>
          </c:spPr>
          <c:txPr>
            <a:bodyPr rot="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endParaRPr lang="es-EC"/>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es-EC"/>
          </a:p>
        </c:txPr>
        <c:crossAx val="521588032"/>
        <c:crosses val="autoZero"/>
        <c:auto val="1"/>
        <c:lblAlgn val="ctr"/>
        <c:lblOffset val="100"/>
        <c:noMultiLvlLbl val="0"/>
      </c:catAx>
      <c:valAx>
        <c:axId val="521588032"/>
        <c:scaling>
          <c:orientation val="minMax"/>
        </c:scaling>
        <c:delete val="0"/>
        <c:axPos val="l"/>
        <c:majorGridlines>
          <c:spPr>
            <a:ln w="9525" cap="flat" cmpd="sng" algn="ctr">
              <a:gradFill>
                <a:gsLst>
                  <a:gs pos="100000">
                    <a:schemeClr val="tx1">
                      <a:lumMod val="5000"/>
                      <a:lumOff val="95000"/>
                    </a:schemeClr>
                  </a:gs>
                  <a:gs pos="0">
                    <a:schemeClr val="tx1">
                      <a:lumMod val="25000"/>
                      <a:lumOff val="75000"/>
                    </a:schemeClr>
                  </a:gs>
                </a:gsLst>
                <a:lin ang="5400000" scaled="0"/>
              </a:gradFill>
              <a:round/>
            </a:ln>
            <a:effectLst/>
          </c:spPr>
        </c:majorGridlines>
        <c:title>
          <c:tx>
            <c:rich>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r>
                  <a:rPr lang="es-EC" b="1"/>
                  <a:t>Número de atenciones</a:t>
                </a:r>
              </a:p>
            </c:rich>
          </c:tx>
          <c:layout/>
          <c:overlay val="0"/>
          <c:spPr>
            <a:noFill/>
            <a:ln>
              <a:noFill/>
            </a:ln>
            <a:effectLst/>
          </c:spPr>
          <c:txPr>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endParaRPr lang="es-EC"/>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5215888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legend>
    <c:plotVisOnly val="1"/>
    <c:dispBlanksAs val="gap"/>
    <c:showDLblsOverMax val="0"/>
  </c:chart>
  <c:spPr>
    <a:noFill/>
    <a:ln>
      <a:noFill/>
    </a:ln>
    <a:effectLst/>
  </c:spPr>
  <c:txPr>
    <a:bodyPr/>
    <a:lstStyle/>
    <a:p>
      <a:pPr>
        <a:defRPr/>
      </a:pPr>
      <a:endParaRPr lang="es-EC"/>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s-EC"/>
              <a:t>Distribucion de morbilidad de Adicciones. Enero - Diciembre 2022.  UMS DMQ en función de ciclos de vida</a:t>
            </a:r>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s-EC"/>
        </a:p>
      </c:txPr>
    </c:title>
    <c:autoTitleDeleted val="0"/>
    <c:plotArea>
      <c:layout/>
      <c:barChart>
        <c:barDir val="col"/>
        <c:grouping val="clustered"/>
        <c:varyColors val="0"/>
        <c:ser>
          <c:idx val="0"/>
          <c:order val="0"/>
          <c:tx>
            <c:strRef>
              <c:f>'Rangos de edad'!$G$19</c:f>
              <c:strCache>
                <c:ptCount val="1"/>
                <c:pt idx="0">
                  <c:v>Hombre</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C"/>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'Rangos de edad'!$H$18:$K$18</c:f>
              <c:strCache>
                <c:ptCount val="4"/>
                <c:pt idx="0">
                  <c:v>(5 a 12 años)</c:v>
                </c:pt>
                <c:pt idx="1">
                  <c:v>(12 a 19 años)</c:v>
                </c:pt>
                <c:pt idx="2">
                  <c:v>(20 a 65 años)</c:v>
                </c:pt>
                <c:pt idx="3">
                  <c:v>Más de 65 años</c:v>
                </c:pt>
              </c:strCache>
            </c:strRef>
          </c:cat>
          <c:val>
            <c:numRef>
              <c:f>'Rangos de edad'!$H$19:$K$19</c:f>
              <c:numCache>
                <c:formatCode>General</c:formatCode>
                <c:ptCount val="4"/>
                <c:pt idx="0">
                  <c:v>2</c:v>
                </c:pt>
                <c:pt idx="1">
                  <c:v>10</c:v>
                </c:pt>
                <c:pt idx="2">
                  <c:v>126</c:v>
                </c:pt>
                <c:pt idx="3">
                  <c:v>0</c:v>
                </c:pt>
              </c:numCache>
            </c:numRef>
          </c:val>
          <c:extLst>
            <c:ext xmlns:c16="http://schemas.microsoft.com/office/drawing/2014/chart" uri="{C3380CC4-5D6E-409C-BE32-E72D297353CC}">
              <c16:uniqueId val="{00000000-B8D0-4123-9B2E-F4C632BCDFB9}"/>
            </c:ext>
          </c:extLst>
        </c:ser>
        <c:ser>
          <c:idx val="1"/>
          <c:order val="1"/>
          <c:tx>
            <c:strRef>
              <c:f>'Rangos de edad'!$G$20</c:f>
              <c:strCache>
                <c:ptCount val="1"/>
                <c:pt idx="0">
                  <c:v>Mujer</c:v>
                </c:pt>
              </c:strCache>
            </c:strRef>
          </c:tx>
          <c:spPr>
            <a:gradFill rotWithShape="1">
              <a:gsLst>
                <a:gs pos="100000">
                  <a:srgbClr val="FF0000"/>
                </a:gs>
                <a:gs pos="10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C"/>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'Rangos de edad'!$H$18:$K$18</c:f>
              <c:strCache>
                <c:ptCount val="4"/>
                <c:pt idx="0">
                  <c:v>(5 a 12 años)</c:v>
                </c:pt>
                <c:pt idx="1">
                  <c:v>(12 a 19 años)</c:v>
                </c:pt>
                <c:pt idx="2">
                  <c:v>(20 a 65 años)</c:v>
                </c:pt>
                <c:pt idx="3">
                  <c:v>Más de 65 años</c:v>
                </c:pt>
              </c:strCache>
            </c:strRef>
          </c:cat>
          <c:val>
            <c:numRef>
              <c:f>'Rangos de edad'!$H$20:$K$20</c:f>
              <c:numCache>
                <c:formatCode>General</c:formatCode>
                <c:ptCount val="4"/>
                <c:pt idx="0">
                  <c:v>0</c:v>
                </c:pt>
                <c:pt idx="1">
                  <c:v>6</c:v>
                </c:pt>
                <c:pt idx="2">
                  <c:v>71</c:v>
                </c:pt>
                <c:pt idx="3">
                  <c:v>0</c:v>
                </c:pt>
              </c:numCache>
            </c:numRef>
          </c:val>
          <c:extLst>
            <c:ext xmlns:c16="http://schemas.microsoft.com/office/drawing/2014/chart" uri="{C3380CC4-5D6E-409C-BE32-E72D297353CC}">
              <c16:uniqueId val="{00000001-B8D0-4123-9B2E-F4C632BCDFB9}"/>
            </c:ext>
          </c:extLst>
        </c:ser>
        <c:dLbls>
          <c:dLblPos val="outEnd"/>
          <c:showLegendKey val="0"/>
          <c:showVal val="1"/>
          <c:showCatName val="0"/>
          <c:showSerName val="0"/>
          <c:showPercent val="0"/>
          <c:showBubbleSize val="0"/>
        </c:dLbls>
        <c:gapWidth val="100"/>
        <c:overlap val="-24"/>
        <c:axId val="521580544"/>
        <c:axId val="521579712"/>
      </c:barChart>
      <c:catAx>
        <c:axId val="521580544"/>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521579712"/>
        <c:crosses val="autoZero"/>
        <c:auto val="1"/>
        <c:lblAlgn val="ctr"/>
        <c:lblOffset val="100"/>
        <c:noMultiLvlLbl val="0"/>
      </c:catAx>
      <c:valAx>
        <c:axId val="5215797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5215805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legend>
    <c:plotVisOnly val="1"/>
    <c:dispBlanksAs val="gap"/>
    <c:showDLblsOverMax val="0"/>
  </c:chart>
  <c:spPr>
    <a:noFill/>
    <a:ln>
      <a:noFill/>
    </a:ln>
    <a:effectLst/>
  </c:spPr>
  <c:txPr>
    <a:bodyPr/>
    <a:lstStyle/>
    <a:p>
      <a:pPr>
        <a:defRPr/>
      </a:pPr>
      <a:endParaRPr lang="es-EC"/>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10">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4508E4-28C2-4D67-9C22-D71875C4034A}" type="datetimeFigureOut">
              <a:rPr lang="es-EC" smtClean="0"/>
              <a:t>2/2/2023</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E93D29-4A28-456F-881F-7DB6F6DAEEC4}" type="slidenum">
              <a:rPr lang="es-EC" smtClean="0"/>
              <a:t>‹Nº›</a:t>
            </a:fld>
            <a:endParaRPr lang="es-EC"/>
          </a:p>
        </p:txBody>
      </p:sp>
    </p:spTree>
    <p:extLst>
      <p:ext uri="{BB962C8B-B14F-4D97-AF65-F5344CB8AC3E}">
        <p14:creationId xmlns:p14="http://schemas.microsoft.com/office/powerpoint/2010/main" val="3006266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C"/>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C"/>
          </a:p>
        </p:txBody>
      </p:sp>
      <p:sp>
        <p:nvSpPr>
          <p:cNvPr id="4" name="Marcador de fecha 3"/>
          <p:cNvSpPr>
            <a:spLocks noGrp="1"/>
          </p:cNvSpPr>
          <p:nvPr>
            <p:ph type="dt" sz="half" idx="10"/>
          </p:nvPr>
        </p:nvSpPr>
        <p:spPr/>
        <p:txBody>
          <a:bodyPr/>
          <a:lstStyle/>
          <a:p>
            <a:fld id="{BA5F4D94-4FDC-4CCB-A766-E689F21FCF31}" type="datetimeFigureOut">
              <a:rPr lang="es-EC" smtClean="0"/>
              <a:t>2/2/2023</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E911D486-ABAD-4D9F-BA8C-A4F5DC4D244B}" type="slidenum">
              <a:rPr lang="es-EC" smtClean="0"/>
              <a:t>‹Nº›</a:t>
            </a:fld>
            <a:endParaRPr lang="es-EC"/>
          </a:p>
        </p:txBody>
      </p:sp>
    </p:spTree>
    <p:extLst>
      <p:ext uri="{BB962C8B-B14F-4D97-AF65-F5344CB8AC3E}">
        <p14:creationId xmlns:p14="http://schemas.microsoft.com/office/powerpoint/2010/main" val="2101315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BA5F4D94-4FDC-4CCB-A766-E689F21FCF31}" type="datetimeFigureOut">
              <a:rPr lang="es-EC" smtClean="0"/>
              <a:t>2/2/2023</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E911D486-ABAD-4D9F-BA8C-A4F5DC4D244B}" type="slidenum">
              <a:rPr lang="es-EC" smtClean="0"/>
              <a:t>‹Nº›</a:t>
            </a:fld>
            <a:endParaRPr lang="es-EC"/>
          </a:p>
        </p:txBody>
      </p:sp>
    </p:spTree>
    <p:extLst>
      <p:ext uri="{BB962C8B-B14F-4D97-AF65-F5344CB8AC3E}">
        <p14:creationId xmlns:p14="http://schemas.microsoft.com/office/powerpoint/2010/main" val="2747935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C"/>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BA5F4D94-4FDC-4CCB-A766-E689F21FCF31}" type="datetimeFigureOut">
              <a:rPr lang="es-EC" smtClean="0"/>
              <a:t>2/2/2023</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E911D486-ABAD-4D9F-BA8C-A4F5DC4D244B}" type="slidenum">
              <a:rPr lang="es-EC" smtClean="0"/>
              <a:t>‹Nº›</a:t>
            </a:fld>
            <a:endParaRPr lang="es-EC"/>
          </a:p>
        </p:txBody>
      </p:sp>
    </p:spTree>
    <p:extLst>
      <p:ext uri="{BB962C8B-B14F-4D97-AF65-F5344CB8AC3E}">
        <p14:creationId xmlns:p14="http://schemas.microsoft.com/office/powerpoint/2010/main" val="665294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BA5F4D94-4FDC-4CCB-A766-E689F21FCF31}" type="datetimeFigureOut">
              <a:rPr lang="es-EC" smtClean="0"/>
              <a:t>2/2/2023</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E911D486-ABAD-4D9F-BA8C-A4F5DC4D244B}" type="slidenum">
              <a:rPr lang="es-EC" smtClean="0"/>
              <a:t>‹Nº›</a:t>
            </a:fld>
            <a:endParaRPr lang="es-EC"/>
          </a:p>
        </p:txBody>
      </p:sp>
    </p:spTree>
    <p:extLst>
      <p:ext uri="{BB962C8B-B14F-4D97-AF65-F5344CB8AC3E}">
        <p14:creationId xmlns:p14="http://schemas.microsoft.com/office/powerpoint/2010/main" val="3123506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BA5F4D94-4FDC-4CCB-A766-E689F21FCF31}" type="datetimeFigureOut">
              <a:rPr lang="es-EC" smtClean="0"/>
              <a:t>2/2/2023</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E911D486-ABAD-4D9F-BA8C-A4F5DC4D244B}" type="slidenum">
              <a:rPr lang="es-EC" smtClean="0"/>
              <a:t>‹Nº›</a:t>
            </a:fld>
            <a:endParaRPr lang="es-EC"/>
          </a:p>
        </p:txBody>
      </p:sp>
    </p:spTree>
    <p:extLst>
      <p:ext uri="{BB962C8B-B14F-4D97-AF65-F5344CB8AC3E}">
        <p14:creationId xmlns:p14="http://schemas.microsoft.com/office/powerpoint/2010/main" val="2294784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Marcador de fecha 4"/>
          <p:cNvSpPr>
            <a:spLocks noGrp="1"/>
          </p:cNvSpPr>
          <p:nvPr>
            <p:ph type="dt" sz="half" idx="10"/>
          </p:nvPr>
        </p:nvSpPr>
        <p:spPr/>
        <p:txBody>
          <a:bodyPr/>
          <a:lstStyle/>
          <a:p>
            <a:fld id="{BA5F4D94-4FDC-4CCB-A766-E689F21FCF31}" type="datetimeFigureOut">
              <a:rPr lang="es-EC" smtClean="0"/>
              <a:t>2/2/2023</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E911D486-ABAD-4D9F-BA8C-A4F5DC4D244B}" type="slidenum">
              <a:rPr lang="es-EC" smtClean="0"/>
              <a:t>‹Nº›</a:t>
            </a:fld>
            <a:endParaRPr lang="es-EC"/>
          </a:p>
        </p:txBody>
      </p:sp>
    </p:spTree>
    <p:extLst>
      <p:ext uri="{BB962C8B-B14F-4D97-AF65-F5344CB8AC3E}">
        <p14:creationId xmlns:p14="http://schemas.microsoft.com/office/powerpoint/2010/main" val="3952504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Marcador de fecha 6"/>
          <p:cNvSpPr>
            <a:spLocks noGrp="1"/>
          </p:cNvSpPr>
          <p:nvPr>
            <p:ph type="dt" sz="half" idx="10"/>
          </p:nvPr>
        </p:nvSpPr>
        <p:spPr/>
        <p:txBody>
          <a:bodyPr/>
          <a:lstStyle/>
          <a:p>
            <a:fld id="{BA5F4D94-4FDC-4CCB-A766-E689F21FCF31}" type="datetimeFigureOut">
              <a:rPr lang="es-EC" smtClean="0"/>
              <a:t>2/2/2023</a:t>
            </a:fld>
            <a:endParaRPr lang="es-EC"/>
          </a:p>
        </p:txBody>
      </p:sp>
      <p:sp>
        <p:nvSpPr>
          <p:cNvPr id="8" name="Marcador de pie de página 7"/>
          <p:cNvSpPr>
            <a:spLocks noGrp="1"/>
          </p:cNvSpPr>
          <p:nvPr>
            <p:ph type="ftr" sz="quarter" idx="11"/>
          </p:nvPr>
        </p:nvSpPr>
        <p:spPr/>
        <p:txBody>
          <a:bodyPr/>
          <a:lstStyle/>
          <a:p>
            <a:endParaRPr lang="es-EC"/>
          </a:p>
        </p:txBody>
      </p:sp>
      <p:sp>
        <p:nvSpPr>
          <p:cNvPr id="9" name="Marcador de número de diapositiva 8"/>
          <p:cNvSpPr>
            <a:spLocks noGrp="1"/>
          </p:cNvSpPr>
          <p:nvPr>
            <p:ph type="sldNum" sz="quarter" idx="12"/>
          </p:nvPr>
        </p:nvSpPr>
        <p:spPr/>
        <p:txBody>
          <a:bodyPr/>
          <a:lstStyle/>
          <a:p>
            <a:fld id="{E911D486-ABAD-4D9F-BA8C-A4F5DC4D244B}" type="slidenum">
              <a:rPr lang="es-EC" smtClean="0"/>
              <a:t>‹Nº›</a:t>
            </a:fld>
            <a:endParaRPr lang="es-EC"/>
          </a:p>
        </p:txBody>
      </p:sp>
    </p:spTree>
    <p:extLst>
      <p:ext uri="{BB962C8B-B14F-4D97-AF65-F5344CB8AC3E}">
        <p14:creationId xmlns:p14="http://schemas.microsoft.com/office/powerpoint/2010/main" val="2732860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fecha 2"/>
          <p:cNvSpPr>
            <a:spLocks noGrp="1"/>
          </p:cNvSpPr>
          <p:nvPr>
            <p:ph type="dt" sz="half" idx="10"/>
          </p:nvPr>
        </p:nvSpPr>
        <p:spPr/>
        <p:txBody>
          <a:bodyPr/>
          <a:lstStyle/>
          <a:p>
            <a:fld id="{BA5F4D94-4FDC-4CCB-A766-E689F21FCF31}" type="datetimeFigureOut">
              <a:rPr lang="es-EC" smtClean="0"/>
              <a:t>2/2/2023</a:t>
            </a:fld>
            <a:endParaRPr lang="es-EC"/>
          </a:p>
        </p:txBody>
      </p:sp>
      <p:sp>
        <p:nvSpPr>
          <p:cNvPr id="4" name="Marcador de pie de página 3"/>
          <p:cNvSpPr>
            <a:spLocks noGrp="1"/>
          </p:cNvSpPr>
          <p:nvPr>
            <p:ph type="ftr" sz="quarter" idx="11"/>
          </p:nvPr>
        </p:nvSpPr>
        <p:spPr/>
        <p:txBody>
          <a:bodyPr/>
          <a:lstStyle/>
          <a:p>
            <a:endParaRPr lang="es-EC"/>
          </a:p>
        </p:txBody>
      </p:sp>
      <p:sp>
        <p:nvSpPr>
          <p:cNvPr id="5" name="Marcador de número de diapositiva 4"/>
          <p:cNvSpPr>
            <a:spLocks noGrp="1"/>
          </p:cNvSpPr>
          <p:nvPr>
            <p:ph type="sldNum" sz="quarter" idx="12"/>
          </p:nvPr>
        </p:nvSpPr>
        <p:spPr/>
        <p:txBody>
          <a:bodyPr/>
          <a:lstStyle/>
          <a:p>
            <a:fld id="{E911D486-ABAD-4D9F-BA8C-A4F5DC4D244B}" type="slidenum">
              <a:rPr lang="es-EC" smtClean="0"/>
              <a:t>‹Nº›</a:t>
            </a:fld>
            <a:endParaRPr lang="es-EC"/>
          </a:p>
        </p:txBody>
      </p:sp>
    </p:spTree>
    <p:extLst>
      <p:ext uri="{BB962C8B-B14F-4D97-AF65-F5344CB8AC3E}">
        <p14:creationId xmlns:p14="http://schemas.microsoft.com/office/powerpoint/2010/main" val="3227786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A5F4D94-4FDC-4CCB-A766-E689F21FCF31}" type="datetimeFigureOut">
              <a:rPr lang="es-EC" smtClean="0"/>
              <a:t>2/2/2023</a:t>
            </a:fld>
            <a:endParaRPr lang="es-EC"/>
          </a:p>
        </p:txBody>
      </p:sp>
      <p:sp>
        <p:nvSpPr>
          <p:cNvPr id="3" name="Marcador de pie de página 2"/>
          <p:cNvSpPr>
            <a:spLocks noGrp="1"/>
          </p:cNvSpPr>
          <p:nvPr>
            <p:ph type="ftr" sz="quarter" idx="11"/>
          </p:nvPr>
        </p:nvSpPr>
        <p:spPr/>
        <p:txBody>
          <a:bodyPr/>
          <a:lstStyle/>
          <a:p>
            <a:endParaRPr lang="es-EC"/>
          </a:p>
        </p:txBody>
      </p:sp>
      <p:sp>
        <p:nvSpPr>
          <p:cNvPr id="4" name="Marcador de número de diapositiva 3"/>
          <p:cNvSpPr>
            <a:spLocks noGrp="1"/>
          </p:cNvSpPr>
          <p:nvPr>
            <p:ph type="sldNum" sz="quarter" idx="12"/>
          </p:nvPr>
        </p:nvSpPr>
        <p:spPr/>
        <p:txBody>
          <a:bodyPr/>
          <a:lstStyle/>
          <a:p>
            <a:fld id="{E911D486-ABAD-4D9F-BA8C-A4F5DC4D244B}" type="slidenum">
              <a:rPr lang="es-EC" smtClean="0"/>
              <a:t>‹Nº›</a:t>
            </a:fld>
            <a:endParaRPr lang="es-EC"/>
          </a:p>
        </p:txBody>
      </p:sp>
    </p:spTree>
    <p:extLst>
      <p:ext uri="{BB962C8B-B14F-4D97-AF65-F5344CB8AC3E}">
        <p14:creationId xmlns:p14="http://schemas.microsoft.com/office/powerpoint/2010/main" val="3064246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C"/>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BA5F4D94-4FDC-4CCB-A766-E689F21FCF31}" type="datetimeFigureOut">
              <a:rPr lang="es-EC" smtClean="0"/>
              <a:t>2/2/2023</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E911D486-ABAD-4D9F-BA8C-A4F5DC4D244B}" type="slidenum">
              <a:rPr lang="es-EC" smtClean="0"/>
              <a:t>‹Nº›</a:t>
            </a:fld>
            <a:endParaRPr lang="es-EC"/>
          </a:p>
        </p:txBody>
      </p:sp>
    </p:spTree>
    <p:extLst>
      <p:ext uri="{BB962C8B-B14F-4D97-AF65-F5344CB8AC3E}">
        <p14:creationId xmlns:p14="http://schemas.microsoft.com/office/powerpoint/2010/main" val="2828098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C"/>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BA5F4D94-4FDC-4CCB-A766-E689F21FCF31}" type="datetimeFigureOut">
              <a:rPr lang="es-EC" smtClean="0"/>
              <a:t>2/2/2023</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E911D486-ABAD-4D9F-BA8C-A4F5DC4D244B}" type="slidenum">
              <a:rPr lang="es-EC" smtClean="0"/>
              <a:t>‹Nº›</a:t>
            </a:fld>
            <a:endParaRPr lang="es-EC"/>
          </a:p>
        </p:txBody>
      </p:sp>
    </p:spTree>
    <p:extLst>
      <p:ext uri="{BB962C8B-B14F-4D97-AF65-F5344CB8AC3E}">
        <p14:creationId xmlns:p14="http://schemas.microsoft.com/office/powerpoint/2010/main" val="1539686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5F4D94-4FDC-4CCB-A766-E689F21FCF31}" type="datetimeFigureOut">
              <a:rPr lang="es-EC" smtClean="0"/>
              <a:t>2/2/2023</a:t>
            </a:fld>
            <a:endParaRPr lang="es-EC"/>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11D486-ABAD-4D9F-BA8C-A4F5DC4D244B}" type="slidenum">
              <a:rPr lang="es-EC" smtClean="0"/>
              <a:t>‹Nº›</a:t>
            </a:fld>
            <a:endParaRPr lang="es-EC"/>
          </a:p>
        </p:txBody>
      </p:sp>
    </p:spTree>
    <p:extLst>
      <p:ext uri="{BB962C8B-B14F-4D97-AF65-F5344CB8AC3E}">
        <p14:creationId xmlns:p14="http://schemas.microsoft.com/office/powerpoint/2010/main" val="2874636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NULL"/><Relationship Id="rId2" Type="http://schemas.openxmlformats.org/officeDocument/2006/relationships/image" Target="../media/image2.png"/><Relationship Id="rId1" Type="http://schemas.openxmlformats.org/officeDocument/2006/relationships/slideLayout" Target="../slideLayouts/slideLayout1.xml"/><Relationship Id="rId9" Type="http://schemas.openxmlformats.org/officeDocument/2006/relationships/image" Target="../media/image1.png"/></Relationships>
</file>

<file path=ppt/slides/_rels/slide11.xml.rels><?xml version="1.0" encoding="UTF-8" standalone="yes"?>
<Relationships xmlns="http://schemas.openxmlformats.org/package/2006/relationships"><Relationship Id="rId8" Type="http://schemas.openxmlformats.org/officeDocument/2006/relationships/image" Target="NULL"/><Relationship Id="rId2" Type="http://schemas.openxmlformats.org/officeDocument/2006/relationships/image" Target="../media/image2.png"/><Relationship Id="rId1" Type="http://schemas.openxmlformats.org/officeDocument/2006/relationships/slideLayout" Target="../slideLayouts/slideLayout1.xml"/><Relationship Id="rId10" Type="http://schemas.openxmlformats.org/officeDocument/2006/relationships/chart" Target="../charts/chart1.xml"/><Relationship Id="rId9" Type="http://schemas.openxmlformats.org/officeDocument/2006/relationships/image" Target="../media/image1.png"/></Relationships>
</file>

<file path=ppt/slides/_rels/slide12.xml.rels><?xml version="1.0" encoding="UTF-8" standalone="yes"?>
<Relationships xmlns="http://schemas.openxmlformats.org/package/2006/relationships"><Relationship Id="rId8" Type="http://schemas.openxmlformats.org/officeDocument/2006/relationships/image" Target="NULL"/><Relationship Id="rId2" Type="http://schemas.openxmlformats.org/officeDocument/2006/relationships/image" Target="../media/image2.png"/><Relationship Id="rId1" Type="http://schemas.openxmlformats.org/officeDocument/2006/relationships/slideLayout" Target="../slideLayouts/slideLayout1.xml"/><Relationship Id="rId9" Type="http://schemas.openxmlformats.org/officeDocument/2006/relationships/image" Target="../media/image1.png"/></Relationships>
</file>

<file path=ppt/slides/_rels/slide13.xml.rels><?xml version="1.0" encoding="UTF-8" standalone="yes"?>
<Relationships xmlns="http://schemas.openxmlformats.org/package/2006/relationships"><Relationship Id="rId8" Type="http://schemas.openxmlformats.org/officeDocument/2006/relationships/image" Target="NULL"/><Relationship Id="rId2" Type="http://schemas.openxmlformats.org/officeDocument/2006/relationships/image" Target="../media/image2.png"/><Relationship Id="rId1" Type="http://schemas.openxmlformats.org/officeDocument/2006/relationships/slideLayout" Target="../slideLayouts/slideLayout1.xml"/><Relationship Id="rId9" Type="http://schemas.openxmlformats.org/officeDocument/2006/relationships/image" Target="../media/image1.png"/></Relationships>
</file>

<file path=ppt/slides/_rels/slide14.xml.rels><?xml version="1.0" encoding="UTF-8" standalone="yes"?>
<Relationships xmlns="http://schemas.openxmlformats.org/package/2006/relationships"><Relationship Id="rId8" Type="http://schemas.openxmlformats.org/officeDocument/2006/relationships/image" Target="NULL"/><Relationship Id="rId2" Type="http://schemas.openxmlformats.org/officeDocument/2006/relationships/image" Target="../media/image2.png"/><Relationship Id="rId1" Type="http://schemas.openxmlformats.org/officeDocument/2006/relationships/slideLayout" Target="../slideLayouts/slideLayout1.xml"/><Relationship Id="rId10" Type="http://schemas.openxmlformats.org/officeDocument/2006/relationships/image" Target="../media/image3.png"/><Relationship Id="rId9" Type="http://schemas.openxmlformats.org/officeDocument/2006/relationships/image" Target="../media/image1.png"/></Relationships>
</file>

<file path=ppt/slides/_rels/slide15.xml.rels><?xml version="1.0" encoding="UTF-8" standalone="yes"?>
<Relationships xmlns="http://schemas.openxmlformats.org/package/2006/relationships"><Relationship Id="rId8" Type="http://schemas.openxmlformats.org/officeDocument/2006/relationships/image" Target="NULL"/><Relationship Id="rId2" Type="http://schemas.openxmlformats.org/officeDocument/2006/relationships/image" Target="../media/image2.png"/><Relationship Id="rId1" Type="http://schemas.openxmlformats.org/officeDocument/2006/relationships/slideLayout" Target="../slideLayouts/slideLayout1.xml"/><Relationship Id="rId9" Type="http://schemas.openxmlformats.org/officeDocument/2006/relationships/image" Target="../media/image1.png"/></Relationships>
</file>

<file path=ppt/slides/_rels/slide16.xml.rels><?xml version="1.0" encoding="UTF-8" standalone="yes"?>
<Relationships xmlns="http://schemas.openxmlformats.org/package/2006/relationships"><Relationship Id="rId8" Type="http://schemas.openxmlformats.org/officeDocument/2006/relationships/image" Target="NULL"/><Relationship Id="rId2" Type="http://schemas.openxmlformats.org/officeDocument/2006/relationships/image" Target="../media/image2.png"/><Relationship Id="rId1" Type="http://schemas.openxmlformats.org/officeDocument/2006/relationships/slideLayout" Target="../slideLayouts/slideLayout1.xml"/><Relationship Id="rId11" Type="http://schemas.openxmlformats.org/officeDocument/2006/relationships/chart" Target="../charts/chart3.xml"/><Relationship Id="rId10" Type="http://schemas.openxmlformats.org/officeDocument/2006/relationships/chart" Target="../charts/chart2.xml"/><Relationship Id="rId9" Type="http://schemas.openxmlformats.org/officeDocument/2006/relationships/image" Target="../media/image1.png"/></Relationships>
</file>

<file path=ppt/slides/_rels/slide17.xml.rels><?xml version="1.0" encoding="UTF-8" standalone="yes"?>
<Relationships xmlns="http://schemas.openxmlformats.org/package/2006/relationships"><Relationship Id="rId8" Type="http://schemas.openxmlformats.org/officeDocument/2006/relationships/image" Target="NULL"/><Relationship Id="rId2" Type="http://schemas.openxmlformats.org/officeDocument/2006/relationships/image" Target="../media/image2.png"/><Relationship Id="rId1" Type="http://schemas.openxmlformats.org/officeDocument/2006/relationships/slideLayout" Target="../slideLayouts/slideLayout1.xml"/><Relationship Id="rId9" Type="http://schemas.openxmlformats.org/officeDocument/2006/relationships/image" Target="../media/image1.png"/></Relationships>
</file>

<file path=ppt/slides/_rels/slide18.xml.rels><?xml version="1.0" encoding="UTF-8" standalone="yes"?>
<Relationships xmlns="http://schemas.openxmlformats.org/package/2006/relationships"><Relationship Id="rId8" Type="http://schemas.openxmlformats.org/officeDocument/2006/relationships/image" Target="NULL"/><Relationship Id="rId2" Type="http://schemas.openxmlformats.org/officeDocument/2006/relationships/image" Target="../media/image2.png"/><Relationship Id="rId1" Type="http://schemas.openxmlformats.org/officeDocument/2006/relationships/slideLayout" Target="../slideLayouts/slideLayout1.xml"/><Relationship Id="rId9" Type="http://schemas.openxmlformats.org/officeDocument/2006/relationships/image" Target="../media/image1.png"/></Relationships>
</file>

<file path=ppt/slides/_rels/slide19.xml.rels><?xml version="1.0" encoding="UTF-8" standalone="yes"?>
<Relationships xmlns="http://schemas.openxmlformats.org/package/2006/relationships"><Relationship Id="rId8" Type="http://schemas.openxmlformats.org/officeDocument/2006/relationships/image" Target="NULL"/><Relationship Id="rId2" Type="http://schemas.openxmlformats.org/officeDocument/2006/relationships/image" Target="../media/image2.png"/><Relationship Id="rId1" Type="http://schemas.openxmlformats.org/officeDocument/2006/relationships/slideLayout" Target="../slideLayouts/slideLayout1.xml"/><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NULL"/><Relationship Id="rId2" Type="http://schemas.openxmlformats.org/officeDocument/2006/relationships/image" Target="../media/image2.png"/><Relationship Id="rId1" Type="http://schemas.openxmlformats.org/officeDocument/2006/relationships/slideLayout" Target="../slideLayouts/slideLayout1.xml"/><Relationship Id="rId9" Type="http://schemas.openxmlformats.org/officeDocument/2006/relationships/image" Target="../media/image1.png"/></Relationships>
</file>

<file path=ppt/slides/_rels/slide20.xml.rels><?xml version="1.0" encoding="UTF-8" standalone="yes"?>
<Relationships xmlns="http://schemas.openxmlformats.org/package/2006/relationships"><Relationship Id="rId8" Type="http://schemas.openxmlformats.org/officeDocument/2006/relationships/image" Target="NULL"/><Relationship Id="rId2" Type="http://schemas.openxmlformats.org/officeDocument/2006/relationships/image" Target="../media/image2.png"/><Relationship Id="rId1" Type="http://schemas.openxmlformats.org/officeDocument/2006/relationships/slideLayout" Target="../slideLayouts/slideLayout1.xml"/><Relationship Id="rId9" Type="http://schemas.openxmlformats.org/officeDocument/2006/relationships/image" Target="../media/image1.png"/></Relationships>
</file>

<file path=ppt/slides/_rels/slide21.xml.rels><?xml version="1.0" encoding="UTF-8" standalone="yes"?>
<Relationships xmlns="http://schemas.openxmlformats.org/package/2006/relationships"><Relationship Id="rId8" Type="http://schemas.openxmlformats.org/officeDocument/2006/relationships/image" Target="NULL"/><Relationship Id="rId2" Type="http://schemas.openxmlformats.org/officeDocument/2006/relationships/image" Target="../media/image2.png"/><Relationship Id="rId1" Type="http://schemas.openxmlformats.org/officeDocument/2006/relationships/slideLayout" Target="../slideLayouts/slideLayout1.xml"/><Relationship Id="rId9" Type="http://schemas.openxmlformats.org/officeDocument/2006/relationships/image" Target="../media/image1.png"/></Relationships>
</file>

<file path=ppt/slides/_rels/slide22.xml.rels><?xml version="1.0" encoding="UTF-8" standalone="yes"?>
<Relationships xmlns="http://schemas.openxmlformats.org/package/2006/relationships"><Relationship Id="rId8" Type="http://schemas.openxmlformats.org/officeDocument/2006/relationships/image" Target="NULL"/><Relationship Id="rId2" Type="http://schemas.openxmlformats.org/officeDocument/2006/relationships/image" Target="../media/image2.png"/><Relationship Id="rId1" Type="http://schemas.openxmlformats.org/officeDocument/2006/relationships/slideLayout" Target="../slideLayouts/slideLayout1.xml"/><Relationship Id="rId9" Type="http://schemas.openxmlformats.org/officeDocument/2006/relationships/image" Target="../media/image1.png"/></Relationships>
</file>

<file path=ppt/slides/_rels/slide23.xml.rels><?xml version="1.0" encoding="UTF-8" standalone="yes"?>
<Relationships xmlns="http://schemas.openxmlformats.org/package/2006/relationships"><Relationship Id="rId8" Type="http://schemas.openxmlformats.org/officeDocument/2006/relationships/image" Target="NULL"/><Relationship Id="rId2" Type="http://schemas.openxmlformats.org/officeDocument/2006/relationships/image" Target="../media/image2.png"/><Relationship Id="rId1" Type="http://schemas.openxmlformats.org/officeDocument/2006/relationships/slideLayout" Target="../slideLayouts/slideLayout1.xml"/><Relationship Id="rId9" Type="http://schemas.openxmlformats.org/officeDocument/2006/relationships/image" Target="../media/image1.png"/></Relationships>
</file>

<file path=ppt/slides/_rels/slide24.xml.rels><?xml version="1.0" encoding="UTF-8" standalone="yes"?>
<Relationships xmlns="http://schemas.openxmlformats.org/package/2006/relationships"><Relationship Id="rId8" Type="http://schemas.openxmlformats.org/officeDocument/2006/relationships/image" Target="NULL"/><Relationship Id="rId2" Type="http://schemas.openxmlformats.org/officeDocument/2006/relationships/image" Target="../media/image2.png"/><Relationship Id="rId1" Type="http://schemas.openxmlformats.org/officeDocument/2006/relationships/slideLayout" Target="../slideLayouts/slideLayout1.xml"/><Relationship Id="rId9" Type="http://schemas.openxmlformats.org/officeDocument/2006/relationships/image" Target="../media/image1.png"/></Relationships>
</file>

<file path=ppt/slides/_rels/slide25.xml.rels><?xml version="1.0" encoding="UTF-8" standalone="yes"?>
<Relationships xmlns="http://schemas.openxmlformats.org/package/2006/relationships"><Relationship Id="rId8" Type="http://schemas.openxmlformats.org/officeDocument/2006/relationships/image" Target="NULL"/><Relationship Id="rId2" Type="http://schemas.openxmlformats.org/officeDocument/2006/relationships/image" Target="../media/image2.png"/><Relationship Id="rId1" Type="http://schemas.openxmlformats.org/officeDocument/2006/relationships/slideLayout" Target="../slideLayouts/slideLayout1.xml"/><Relationship Id="rId9" Type="http://schemas.openxmlformats.org/officeDocument/2006/relationships/image" Target="../media/image1.png"/></Relationships>
</file>

<file path=ppt/slides/_rels/slide26.xml.rels><?xml version="1.0" encoding="UTF-8" standalone="yes"?>
<Relationships xmlns="http://schemas.openxmlformats.org/package/2006/relationships"><Relationship Id="rId8" Type="http://schemas.openxmlformats.org/officeDocument/2006/relationships/image" Target="NULL"/><Relationship Id="rId2" Type="http://schemas.openxmlformats.org/officeDocument/2006/relationships/image" Target="../media/image2.png"/><Relationship Id="rId1" Type="http://schemas.openxmlformats.org/officeDocument/2006/relationships/slideLayout" Target="../slideLayouts/slideLayout1.xml"/><Relationship Id="rId9" Type="http://schemas.openxmlformats.org/officeDocument/2006/relationships/image" Target="../media/image1.png"/></Relationships>
</file>

<file path=ppt/slides/_rels/slide27.xml.rels><?xml version="1.0" encoding="UTF-8" standalone="yes"?>
<Relationships xmlns="http://schemas.openxmlformats.org/package/2006/relationships"><Relationship Id="rId8" Type="http://schemas.openxmlformats.org/officeDocument/2006/relationships/image" Target="NULL"/><Relationship Id="rId2" Type="http://schemas.openxmlformats.org/officeDocument/2006/relationships/image" Target="../media/image2.png"/><Relationship Id="rId1" Type="http://schemas.openxmlformats.org/officeDocument/2006/relationships/slideLayout" Target="../slideLayouts/slideLayout1.xml"/><Relationship Id="rId9" Type="http://schemas.openxmlformats.org/officeDocument/2006/relationships/image" Target="../media/image1.png"/></Relationships>
</file>

<file path=ppt/slides/_rels/slide28.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9"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image" Target="NULL"/><Relationship Id="rId2" Type="http://schemas.openxmlformats.org/officeDocument/2006/relationships/image" Target="../media/image2.png"/><Relationship Id="rId1" Type="http://schemas.openxmlformats.org/officeDocument/2006/relationships/slideLayout" Target="../slideLayouts/slideLayout1.xm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8" Type="http://schemas.openxmlformats.org/officeDocument/2006/relationships/image" Target="NULL"/><Relationship Id="rId2" Type="http://schemas.openxmlformats.org/officeDocument/2006/relationships/image" Target="../media/image2.png"/><Relationship Id="rId1" Type="http://schemas.openxmlformats.org/officeDocument/2006/relationships/slideLayout" Target="../slideLayouts/slideLayout1.xml"/><Relationship Id="rId9" Type="http://schemas.openxmlformats.org/officeDocument/2006/relationships/image" Target="../media/image1.png"/></Relationships>
</file>

<file path=ppt/slides/_rels/slide5.xml.rels><?xml version="1.0" encoding="UTF-8" standalone="yes"?>
<Relationships xmlns="http://schemas.openxmlformats.org/package/2006/relationships"><Relationship Id="rId8" Type="http://schemas.openxmlformats.org/officeDocument/2006/relationships/image" Target="NULL"/><Relationship Id="rId2" Type="http://schemas.openxmlformats.org/officeDocument/2006/relationships/image" Target="../media/image2.png"/><Relationship Id="rId1" Type="http://schemas.openxmlformats.org/officeDocument/2006/relationships/slideLayout" Target="../slideLayouts/slideLayout1.xml"/><Relationship Id="rId9" Type="http://schemas.openxmlformats.org/officeDocument/2006/relationships/image" Target="../media/image1.png"/></Relationships>
</file>

<file path=ppt/slides/_rels/slide6.xml.rels><?xml version="1.0" encoding="UTF-8" standalone="yes"?>
<Relationships xmlns="http://schemas.openxmlformats.org/package/2006/relationships"><Relationship Id="rId8" Type="http://schemas.openxmlformats.org/officeDocument/2006/relationships/image" Target="NULL"/><Relationship Id="rId2" Type="http://schemas.openxmlformats.org/officeDocument/2006/relationships/image" Target="../media/image2.png"/><Relationship Id="rId1" Type="http://schemas.openxmlformats.org/officeDocument/2006/relationships/slideLayout" Target="../slideLayouts/slideLayout1.xml"/><Relationship Id="rId9" Type="http://schemas.openxmlformats.org/officeDocument/2006/relationships/image" Target="../media/image1.png"/></Relationships>
</file>

<file path=ppt/slides/_rels/slide7.xml.rels><?xml version="1.0" encoding="UTF-8" standalone="yes"?>
<Relationships xmlns="http://schemas.openxmlformats.org/package/2006/relationships"><Relationship Id="rId8" Type="http://schemas.openxmlformats.org/officeDocument/2006/relationships/image" Target="NULL"/><Relationship Id="rId2" Type="http://schemas.openxmlformats.org/officeDocument/2006/relationships/image" Target="../media/image2.png"/><Relationship Id="rId1" Type="http://schemas.openxmlformats.org/officeDocument/2006/relationships/slideLayout" Target="../slideLayouts/slideLayout1.xml"/><Relationship Id="rId9" Type="http://schemas.openxmlformats.org/officeDocument/2006/relationships/image" Target="../media/image1.png"/></Relationships>
</file>

<file path=ppt/slides/_rels/slide8.xml.rels><?xml version="1.0" encoding="UTF-8" standalone="yes"?>
<Relationships xmlns="http://schemas.openxmlformats.org/package/2006/relationships"><Relationship Id="rId8" Type="http://schemas.openxmlformats.org/officeDocument/2006/relationships/image" Target="NULL"/><Relationship Id="rId2" Type="http://schemas.openxmlformats.org/officeDocument/2006/relationships/image" Target="../media/image2.png"/><Relationship Id="rId1" Type="http://schemas.openxmlformats.org/officeDocument/2006/relationships/slideLayout" Target="../slideLayouts/slideLayout1.xml"/><Relationship Id="rId9" Type="http://schemas.openxmlformats.org/officeDocument/2006/relationships/image" Target="../media/image1.png"/></Relationships>
</file>

<file path=ppt/slides/_rels/slide9.xml.rels><?xml version="1.0" encoding="UTF-8" standalone="yes"?>
<Relationships xmlns="http://schemas.openxmlformats.org/package/2006/relationships"><Relationship Id="rId8" Type="http://schemas.openxmlformats.org/officeDocument/2006/relationships/image" Target="NULL"/><Relationship Id="rId2" Type="http://schemas.openxmlformats.org/officeDocument/2006/relationships/image" Target="../media/image2.png"/><Relationship Id="rId1" Type="http://schemas.openxmlformats.org/officeDocument/2006/relationships/slideLayout" Target="../slideLayouts/slideLayout1.xml"/><Relationship Id="rId9"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95124" y="1603625"/>
            <a:ext cx="9144000" cy="2387600"/>
          </a:xfrm>
        </p:spPr>
        <p:txBody>
          <a:bodyPr>
            <a:noAutofit/>
          </a:bodyPr>
          <a:lstStyle/>
          <a:p>
            <a:r>
              <a:rPr lang="es-EC" sz="4000" b="1" dirty="0"/>
              <a:t/>
            </a:r>
            <a:br>
              <a:rPr lang="es-EC" sz="4000" b="1" dirty="0"/>
            </a:br>
            <a:r>
              <a:rPr lang="es-ES" sz="4000" b="1" dirty="0"/>
              <a:t> </a:t>
            </a:r>
            <a:r>
              <a:rPr lang="es-ES" sz="4000" b="1" dirty="0" smtClean="0">
                <a:solidFill>
                  <a:srgbClr val="002060"/>
                </a:solidFill>
              </a:rPr>
              <a:t>Ordenanza </a:t>
            </a:r>
            <a:r>
              <a:rPr lang="es-ES" sz="4000" b="1" dirty="0">
                <a:solidFill>
                  <a:srgbClr val="002060"/>
                </a:solidFill>
              </a:rPr>
              <a:t>Metropolitana de la Prevención y Atención Integral del Fenómeno Biopsicosocial y Económico del Uso y Consumo de Alcohol, Tabaco, Otras </a:t>
            </a:r>
            <a:r>
              <a:rPr lang="es-ES" sz="4000" b="1" dirty="0" smtClean="0">
                <a:solidFill>
                  <a:srgbClr val="002060"/>
                </a:solidFill>
              </a:rPr>
              <a:t>Drogas</a:t>
            </a:r>
            <a:endParaRPr lang="es-EC" sz="4000" b="1" dirty="0">
              <a:solidFill>
                <a:srgbClr val="002060"/>
              </a:solidFill>
            </a:endParaRPr>
          </a:p>
        </p:txBody>
      </p:sp>
      <p:sp>
        <p:nvSpPr>
          <p:cNvPr id="3" name="Subtítulo 2"/>
          <p:cNvSpPr>
            <a:spLocks noGrp="1"/>
          </p:cNvSpPr>
          <p:nvPr>
            <p:ph type="subTitle" idx="1"/>
          </p:nvPr>
        </p:nvSpPr>
        <p:spPr>
          <a:xfrm>
            <a:off x="4252608" y="4440601"/>
            <a:ext cx="3629032" cy="438293"/>
          </a:xfrm>
        </p:spPr>
        <p:txBody>
          <a:bodyPr>
            <a:noAutofit/>
          </a:bodyPr>
          <a:lstStyle/>
          <a:p>
            <a:pPr algn="l"/>
            <a:r>
              <a:rPr lang="es-ES" sz="1800" b="1" dirty="0" smtClean="0">
                <a:latin typeface="+mj-lt"/>
              </a:rPr>
              <a:t>Secretaría Metropolitana de Salud</a:t>
            </a:r>
          </a:p>
        </p:txBody>
      </p:sp>
      <p:pic>
        <p:nvPicPr>
          <p:cNvPr id="4" name="object 2"/>
          <p:cNvPicPr/>
          <p:nvPr/>
        </p:nvPicPr>
        <p:blipFill rotWithShape="1">
          <a:blip r:embed="rId2" cstate="print"/>
          <a:srcRect t="-4110" r="25393"/>
          <a:stretch/>
        </p:blipFill>
        <p:spPr>
          <a:xfrm>
            <a:off x="8258556" y="5995851"/>
            <a:ext cx="2609741" cy="683839"/>
          </a:xfrm>
          <a:prstGeom prst="rect">
            <a:avLst/>
          </a:prstGeom>
        </p:spPr>
      </p:pic>
      <p:pic>
        <p:nvPicPr>
          <p:cNvPr id="6" name="Gráfico 3">
            <a:extLst>
              <a:ext uri="{FF2B5EF4-FFF2-40B4-BE49-F238E27FC236}">
                <a16:creationId xmlns:a16="http://schemas.microsoft.com/office/drawing/2014/main" id="{C878B673-7583-0642-81B2-5B6D7DC6E269}"/>
              </a:ext>
            </a:extLst>
          </p:cNvPr>
          <p:cNvPicPr>
            <a:picLocks noChangeAspect="1"/>
          </p:cNvPicPr>
          <p:nvPr/>
        </p:nvPicPr>
        <p:blipFill>
          <a:blip r:embed="rId3">
            <a:extLst>
              <a:ext uri="{96DAC541-7B7A-43D3-8B79-37D633B846F1}">
                <asvg:svgBlip xmlns:asvg="http://schemas.microsoft.com/office/drawing/2016/SVG/main" xmlns="" r:embed="rId8"/>
              </a:ext>
            </a:extLst>
          </a:blip>
          <a:stretch>
            <a:fillRect/>
          </a:stretch>
        </p:blipFill>
        <p:spPr>
          <a:xfrm>
            <a:off x="0" y="6702315"/>
            <a:ext cx="3995935" cy="155685"/>
          </a:xfrm>
          <a:prstGeom prst="rect">
            <a:avLst/>
          </a:prstGeom>
        </p:spPr>
      </p:pic>
    </p:spTree>
    <p:extLst>
      <p:ext uri="{BB962C8B-B14F-4D97-AF65-F5344CB8AC3E}">
        <p14:creationId xmlns:p14="http://schemas.microsoft.com/office/powerpoint/2010/main" val="13606766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áfico 3">
            <a:extLst>
              <a:ext uri="{FF2B5EF4-FFF2-40B4-BE49-F238E27FC236}">
                <a16:creationId xmlns:a16="http://schemas.microsoft.com/office/drawing/2014/main" id="{C878B673-7583-0642-81B2-5B6D7DC6E269}"/>
              </a:ext>
            </a:extLst>
          </p:cNvPr>
          <p:cNvPicPr>
            <a:picLocks noChangeAspect="1"/>
          </p:cNvPicPr>
          <p:nvPr/>
        </p:nvPicPr>
        <p:blipFill>
          <a:blip r:embed="rId2">
            <a:extLst>
              <a:ext uri="{96DAC541-7B7A-43D3-8B79-37D633B846F1}">
                <asvg:svgBlip xmlns:asvg="http://schemas.microsoft.com/office/drawing/2016/SVG/main" xmlns="" r:embed="rId8"/>
              </a:ext>
            </a:extLst>
          </a:blip>
          <a:stretch>
            <a:fillRect/>
          </a:stretch>
        </p:blipFill>
        <p:spPr>
          <a:xfrm>
            <a:off x="0" y="6702315"/>
            <a:ext cx="3995935" cy="155685"/>
          </a:xfrm>
          <a:prstGeom prst="rect">
            <a:avLst/>
          </a:prstGeom>
        </p:spPr>
      </p:pic>
      <p:sp>
        <p:nvSpPr>
          <p:cNvPr id="8" name="Subtítulo 2"/>
          <p:cNvSpPr txBox="1">
            <a:spLocks/>
          </p:cNvSpPr>
          <p:nvPr/>
        </p:nvSpPr>
        <p:spPr>
          <a:xfrm>
            <a:off x="772607" y="2155301"/>
            <a:ext cx="10936067" cy="406959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s-EC" sz="2000" b="1" i="1" dirty="0">
                <a:latin typeface="+mj-lt"/>
              </a:rPr>
              <a:t>Articulado Nro.  547.12.- Del Equipo Móvil de Atención General.-</a:t>
            </a:r>
            <a:r>
              <a:rPr lang="es-EC" sz="2000" i="1" dirty="0">
                <a:latin typeface="+mj-lt"/>
              </a:rPr>
              <a:t> Las Unidades Metropolitanas de Salud o quien haga sus veces, con el personal a su cargo conformarán los equipos móviles de atención general, que permitirá las prestaciones ambulatorias de baja complejidad de primer nivel de atención y realizarán acciones de promoción de la salud, prevención y atención extramural en salud mental y de medicina general, enmarcadas en el abordaje de las adicciones, detección de factores de riesgo y referencia de pacientes a los consultorios de especialidad de segundo nivel de atención en la Unidades Metropolitanas de Saludo quien haga sus veces… (..)</a:t>
            </a:r>
            <a:endParaRPr lang="es-EC" sz="2000" dirty="0">
              <a:latin typeface="+mj-lt"/>
            </a:endParaRPr>
          </a:p>
          <a:p>
            <a:pPr algn="just"/>
            <a:endParaRPr lang="es-EC" dirty="0"/>
          </a:p>
          <a:p>
            <a:r>
              <a:rPr lang="es-EC" i="1" dirty="0"/>
              <a:t> </a:t>
            </a:r>
            <a:endParaRPr lang="es-EC" dirty="0"/>
          </a:p>
          <a:p>
            <a:r>
              <a:rPr lang="es-EC" dirty="0"/>
              <a:t> </a:t>
            </a:r>
          </a:p>
        </p:txBody>
      </p:sp>
      <p:sp>
        <p:nvSpPr>
          <p:cNvPr id="9" name="Título 1"/>
          <p:cNvSpPr>
            <a:spLocks noGrp="1"/>
          </p:cNvSpPr>
          <p:nvPr>
            <p:ph type="ctrTitle"/>
          </p:nvPr>
        </p:nvSpPr>
        <p:spPr>
          <a:xfrm>
            <a:off x="496389" y="-1"/>
            <a:ext cx="10580914" cy="1677887"/>
          </a:xfrm>
        </p:spPr>
        <p:txBody>
          <a:bodyPr>
            <a:normAutofit/>
          </a:bodyPr>
          <a:lstStyle/>
          <a:p>
            <a:r>
              <a:rPr lang="es-EC" sz="4000" b="1" i="1" dirty="0"/>
              <a:t>Articulado Nro.  547.12.- Del Equipo Móvil de Atención General</a:t>
            </a:r>
            <a:endParaRPr lang="es-ES" sz="2800" b="1" i="1" dirty="0">
              <a:solidFill>
                <a:srgbClr val="002060"/>
              </a:solidFill>
            </a:endParaRPr>
          </a:p>
        </p:txBody>
      </p:sp>
      <p:pic>
        <p:nvPicPr>
          <p:cNvPr id="10" name="object 2"/>
          <p:cNvPicPr/>
          <p:nvPr/>
        </p:nvPicPr>
        <p:blipFill rotWithShape="1">
          <a:blip r:embed="rId9" cstate="print"/>
          <a:srcRect t="-4110" r="25393"/>
          <a:stretch/>
        </p:blipFill>
        <p:spPr>
          <a:xfrm>
            <a:off x="8258556" y="5995851"/>
            <a:ext cx="2609741" cy="683839"/>
          </a:xfrm>
          <a:prstGeom prst="rect">
            <a:avLst/>
          </a:prstGeom>
        </p:spPr>
      </p:pic>
    </p:spTree>
    <p:extLst>
      <p:ext uri="{BB962C8B-B14F-4D97-AF65-F5344CB8AC3E}">
        <p14:creationId xmlns:p14="http://schemas.microsoft.com/office/powerpoint/2010/main" val="21311073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76251" y="495108"/>
            <a:ext cx="9144000" cy="528193"/>
          </a:xfrm>
        </p:spPr>
        <p:txBody>
          <a:bodyPr>
            <a:normAutofit/>
          </a:bodyPr>
          <a:lstStyle/>
          <a:p>
            <a:r>
              <a:rPr lang="es-ES" sz="2400" b="1" dirty="0" smtClean="0">
                <a:solidFill>
                  <a:srgbClr val="002060"/>
                </a:solidFill>
              </a:rPr>
              <a:t>Acciones emprendidas </a:t>
            </a:r>
            <a:endParaRPr lang="es-EC" sz="2400" b="1" dirty="0">
              <a:solidFill>
                <a:srgbClr val="002060"/>
              </a:solidFill>
            </a:endParaRPr>
          </a:p>
        </p:txBody>
      </p:sp>
      <p:pic>
        <p:nvPicPr>
          <p:cNvPr id="6" name="Gráfico 3">
            <a:extLst>
              <a:ext uri="{FF2B5EF4-FFF2-40B4-BE49-F238E27FC236}">
                <a16:creationId xmlns:a16="http://schemas.microsoft.com/office/drawing/2014/main" id="{C878B673-7583-0642-81B2-5B6D7DC6E269}"/>
              </a:ext>
            </a:extLst>
          </p:cNvPr>
          <p:cNvPicPr>
            <a:picLocks noChangeAspect="1"/>
          </p:cNvPicPr>
          <p:nvPr/>
        </p:nvPicPr>
        <p:blipFill>
          <a:blip r:embed="rId2">
            <a:extLst>
              <a:ext uri="{96DAC541-7B7A-43D3-8B79-37D633B846F1}">
                <asvg:svgBlip xmlns:asvg="http://schemas.microsoft.com/office/drawing/2016/SVG/main" xmlns="" r:embed="rId8"/>
              </a:ext>
            </a:extLst>
          </a:blip>
          <a:stretch>
            <a:fillRect/>
          </a:stretch>
        </p:blipFill>
        <p:spPr>
          <a:xfrm>
            <a:off x="0" y="6702315"/>
            <a:ext cx="3995935" cy="155685"/>
          </a:xfrm>
          <a:prstGeom prst="rect">
            <a:avLst/>
          </a:prstGeom>
        </p:spPr>
      </p:pic>
      <p:pic>
        <p:nvPicPr>
          <p:cNvPr id="8" name="object 2"/>
          <p:cNvPicPr/>
          <p:nvPr/>
        </p:nvPicPr>
        <p:blipFill rotWithShape="1">
          <a:blip r:embed="rId9" cstate="print"/>
          <a:srcRect t="-4110" r="25393"/>
          <a:stretch/>
        </p:blipFill>
        <p:spPr>
          <a:xfrm>
            <a:off x="8258556" y="5995851"/>
            <a:ext cx="2609741" cy="683839"/>
          </a:xfrm>
          <a:prstGeom prst="rect">
            <a:avLst/>
          </a:prstGeom>
        </p:spPr>
      </p:pic>
      <p:sp>
        <p:nvSpPr>
          <p:cNvPr id="5" name="Rectángulo 4"/>
          <p:cNvSpPr/>
          <p:nvPr/>
        </p:nvSpPr>
        <p:spPr>
          <a:xfrm>
            <a:off x="786656" y="1704454"/>
            <a:ext cx="5104693" cy="4247317"/>
          </a:xfrm>
          <a:prstGeom prst="rect">
            <a:avLst/>
          </a:prstGeom>
        </p:spPr>
        <p:txBody>
          <a:bodyPr wrap="square">
            <a:spAutoFit/>
          </a:bodyPr>
          <a:lstStyle/>
          <a:p>
            <a:pPr algn="just"/>
            <a:r>
              <a:rPr lang="es-EC" dirty="0">
                <a:latin typeface="+mj-lt"/>
              </a:rPr>
              <a:t>Al respecto, </a:t>
            </a:r>
            <a:r>
              <a:rPr lang="es-ES" dirty="0">
                <a:latin typeface="+mj-lt"/>
              </a:rPr>
              <a:t>la Secretaría de Salud cuenta con un equipo móvil que realiza acciones de prevención de uso y consumo de drogas, además de infraestructura física ubicada en el inmueble denominado la “Casona de la Ronda”, en tal sentido, en el marco de las acciones de prevención se han realizado lo siguiente:</a:t>
            </a:r>
            <a:endParaRPr lang="es-EC" dirty="0">
              <a:latin typeface="+mj-lt"/>
            </a:endParaRPr>
          </a:p>
          <a:p>
            <a:pPr algn="just"/>
            <a:r>
              <a:rPr lang="es-EC" dirty="0">
                <a:latin typeface="+mj-lt"/>
              </a:rPr>
              <a:t>Además, </a:t>
            </a:r>
            <a:r>
              <a:rPr lang="es-ES" dirty="0">
                <a:latin typeface="+mj-lt"/>
              </a:rPr>
              <a:t>la Secretaría de Salud cuenta con un equipo de atención primaria en salud que a nivel territorial ha ejecutado un total aproximado de acciones de promoción de la salud y prevención de la enfermedad de 1’971.796, de las cuales se contó con la participación 205. 555 usuarios beneficiarios como parte de las acciones de salud mental, acciones que se enmarcan en la prevención universal.</a:t>
            </a:r>
            <a:endParaRPr lang="es-EC" dirty="0">
              <a:latin typeface="+mj-lt"/>
            </a:endParaRPr>
          </a:p>
          <a:p>
            <a:endParaRPr lang="es-EC" dirty="0">
              <a:latin typeface="+mj-lt"/>
            </a:endParaRPr>
          </a:p>
        </p:txBody>
      </p:sp>
      <p:graphicFrame>
        <p:nvGraphicFramePr>
          <p:cNvPr id="3" name="Tabla 2"/>
          <p:cNvGraphicFramePr>
            <a:graphicFrameLocks noGrp="1"/>
          </p:cNvGraphicFramePr>
          <p:nvPr>
            <p:extLst>
              <p:ext uri="{D42A27DB-BD31-4B8C-83A1-F6EECF244321}">
                <p14:modId xmlns:p14="http://schemas.microsoft.com/office/powerpoint/2010/main" val="1872487141"/>
              </p:ext>
            </p:extLst>
          </p:nvPr>
        </p:nvGraphicFramePr>
        <p:xfrm>
          <a:off x="6847658" y="4212237"/>
          <a:ext cx="3511188" cy="1719262"/>
        </p:xfrm>
        <a:graphic>
          <a:graphicData uri="http://schemas.openxmlformats.org/drawingml/2006/table">
            <a:tbl>
              <a:tblPr firstRow="1" firstCol="1" bandRow="1">
                <a:tableStyleId>{5940675A-B579-460E-94D1-54222C63F5DA}</a:tableStyleId>
              </a:tblPr>
              <a:tblGrid>
                <a:gridCol w="877797">
                  <a:extLst>
                    <a:ext uri="{9D8B030D-6E8A-4147-A177-3AD203B41FA5}">
                      <a16:colId xmlns:a16="http://schemas.microsoft.com/office/drawing/2014/main" val="3246679318"/>
                    </a:ext>
                  </a:extLst>
                </a:gridCol>
                <a:gridCol w="877797">
                  <a:extLst>
                    <a:ext uri="{9D8B030D-6E8A-4147-A177-3AD203B41FA5}">
                      <a16:colId xmlns:a16="http://schemas.microsoft.com/office/drawing/2014/main" val="426426595"/>
                    </a:ext>
                  </a:extLst>
                </a:gridCol>
                <a:gridCol w="877797">
                  <a:extLst>
                    <a:ext uri="{9D8B030D-6E8A-4147-A177-3AD203B41FA5}">
                      <a16:colId xmlns:a16="http://schemas.microsoft.com/office/drawing/2014/main" val="2478025059"/>
                    </a:ext>
                  </a:extLst>
                </a:gridCol>
                <a:gridCol w="877797">
                  <a:extLst>
                    <a:ext uri="{9D8B030D-6E8A-4147-A177-3AD203B41FA5}">
                      <a16:colId xmlns:a16="http://schemas.microsoft.com/office/drawing/2014/main" val="4244610825"/>
                    </a:ext>
                  </a:extLst>
                </a:gridCol>
              </a:tblGrid>
              <a:tr h="573590">
                <a:tc>
                  <a:txBody>
                    <a:bodyPr/>
                    <a:lstStyle/>
                    <a:p>
                      <a:pPr algn="just">
                        <a:lnSpc>
                          <a:spcPct val="115000"/>
                        </a:lnSpc>
                        <a:spcAft>
                          <a:spcPts val="0"/>
                        </a:spcAft>
                      </a:pPr>
                      <a:r>
                        <a:rPr lang="es-EC" sz="1100">
                          <a:effectLst/>
                        </a:rPr>
                        <a:t>Nivel de Prevención</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15000"/>
                        </a:lnSpc>
                        <a:spcAft>
                          <a:spcPts val="0"/>
                        </a:spcAft>
                      </a:pPr>
                      <a:r>
                        <a:rPr lang="es-EC" sz="1100">
                          <a:effectLst/>
                        </a:rPr>
                        <a:t>2021</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15000"/>
                        </a:lnSpc>
                        <a:spcAft>
                          <a:spcPts val="0"/>
                        </a:spcAft>
                      </a:pPr>
                      <a:r>
                        <a:rPr lang="es-EC" sz="1100">
                          <a:effectLst/>
                        </a:rPr>
                        <a:t>2022</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15000"/>
                        </a:lnSpc>
                        <a:spcAft>
                          <a:spcPts val="0"/>
                        </a:spcAft>
                      </a:pPr>
                      <a:r>
                        <a:rPr lang="es-EC" sz="1100">
                          <a:effectLst/>
                        </a:rPr>
                        <a:t>Total</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093358873"/>
                  </a:ext>
                </a:extLst>
              </a:tr>
              <a:tr h="286418">
                <a:tc>
                  <a:txBody>
                    <a:bodyPr/>
                    <a:lstStyle/>
                    <a:p>
                      <a:pPr algn="just">
                        <a:lnSpc>
                          <a:spcPct val="115000"/>
                        </a:lnSpc>
                        <a:spcAft>
                          <a:spcPts val="0"/>
                        </a:spcAft>
                      </a:pPr>
                      <a:r>
                        <a:rPr lang="es-EC" sz="1100">
                          <a:effectLst/>
                        </a:rPr>
                        <a:t>Universal</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15000"/>
                        </a:lnSpc>
                        <a:spcAft>
                          <a:spcPts val="0"/>
                        </a:spcAft>
                      </a:pPr>
                      <a:r>
                        <a:rPr lang="es-EC" sz="1100">
                          <a:effectLst/>
                        </a:rPr>
                        <a:t>42.851</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15000"/>
                        </a:lnSpc>
                        <a:spcAft>
                          <a:spcPts val="0"/>
                        </a:spcAft>
                      </a:pPr>
                      <a:r>
                        <a:rPr lang="es-EC" sz="1100">
                          <a:effectLst/>
                        </a:rPr>
                        <a:t>203.924</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15000"/>
                        </a:lnSpc>
                        <a:spcAft>
                          <a:spcPts val="0"/>
                        </a:spcAft>
                      </a:pPr>
                      <a:r>
                        <a:rPr lang="es-EC" sz="1100">
                          <a:effectLst/>
                        </a:rPr>
                        <a:t>246.775</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554882059"/>
                  </a:ext>
                </a:extLst>
              </a:tr>
              <a:tr h="286418">
                <a:tc>
                  <a:txBody>
                    <a:bodyPr/>
                    <a:lstStyle/>
                    <a:p>
                      <a:pPr algn="just">
                        <a:lnSpc>
                          <a:spcPct val="115000"/>
                        </a:lnSpc>
                        <a:spcAft>
                          <a:spcPts val="0"/>
                        </a:spcAft>
                      </a:pPr>
                      <a:r>
                        <a:rPr lang="es-EC" sz="1100">
                          <a:effectLst/>
                        </a:rPr>
                        <a:t>Selectiva</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15000"/>
                        </a:lnSpc>
                        <a:spcAft>
                          <a:spcPts val="0"/>
                        </a:spcAft>
                      </a:pPr>
                      <a:r>
                        <a:rPr lang="es-EC" sz="1100">
                          <a:effectLst/>
                        </a:rPr>
                        <a:t>4.193</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15000"/>
                        </a:lnSpc>
                        <a:spcAft>
                          <a:spcPts val="0"/>
                        </a:spcAft>
                      </a:pPr>
                      <a:r>
                        <a:rPr lang="es-EC" sz="1100">
                          <a:effectLst/>
                        </a:rPr>
                        <a:t>21.123</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15000"/>
                        </a:lnSpc>
                        <a:spcAft>
                          <a:spcPts val="0"/>
                        </a:spcAft>
                      </a:pPr>
                      <a:r>
                        <a:rPr lang="es-EC" sz="1100">
                          <a:effectLst/>
                        </a:rPr>
                        <a:t>25.316</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392890252"/>
                  </a:ext>
                </a:extLst>
              </a:tr>
              <a:tr h="286418">
                <a:tc>
                  <a:txBody>
                    <a:bodyPr/>
                    <a:lstStyle/>
                    <a:p>
                      <a:pPr algn="just">
                        <a:lnSpc>
                          <a:spcPct val="115000"/>
                        </a:lnSpc>
                        <a:spcAft>
                          <a:spcPts val="0"/>
                        </a:spcAft>
                      </a:pPr>
                      <a:r>
                        <a:rPr lang="es-EC" sz="1100">
                          <a:effectLst/>
                        </a:rPr>
                        <a:t>Indicada</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15000"/>
                        </a:lnSpc>
                        <a:spcAft>
                          <a:spcPts val="0"/>
                        </a:spcAft>
                      </a:pPr>
                      <a:r>
                        <a:rPr lang="es-EC" sz="1100">
                          <a:effectLst/>
                        </a:rPr>
                        <a:t>6.320</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15000"/>
                        </a:lnSpc>
                        <a:spcAft>
                          <a:spcPts val="0"/>
                        </a:spcAft>
                      </a:pPr>
                      <a:r>
                        <a:rPr lang="es-EC" sz="1100">
                          <a:effectLst/>
                        </a:rPr>
                        <a:t>4.083</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15000"/>
                        </a:lnSpc>
                        <a:spcAft>
                          <a:spcPts val="0"/>
                        </a:spcAft>
                      </a:pPr>
                      <a:r>
                        <a:rPr lang="es-EC" sz="1100">
                          <a:effectLst/>
                        </a:rPr>
                        <a:t>10.403</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062819773"/>
                  </a:ext>
                </a:extLst>
              </a:tr>
              <a:tr h="286418">
                <a:tc>
                  <a:txBody>
                    <a:bodyPr/>
                    <a:lstStyle/>
                    <a:p>
                      <a:pPr algn="just">
                        <a:lnSpc>
                          <a:spcPct val="115000"/>
                        </a:lnSpc>
                        <a:spcAft>
                          <a:spcPts val="0"/>
                        </a:spcAft>
                      </a:pPr>
                      <a:r>
                        <a:rPr lang="es-EC" sz="1100">
                          <a:effectLst/>
                        </a:rPr>
                        <a:t>Total</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15000"/>
                        </a:lnSpc>
                        <a:spcAft>
                          <a:spcPts val="0"/>
                        </a:spcAft>
                      </a:pPr>
                      <a:r>
                        <a:rPr lang="es-EC" sz="1100">
                          <a:effectLst/>
                        </a:rPr>
                        <a:t>53.364</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15000"/>
                        </a:lnSpc>
                        <a:spcAft>
                          <a:spcPts val="0"/>
                        </a:spcAft>
                      </a:pPr>
                      <a:r>
                        <a:rPr lang="es-EC" sz="1100">
                          <a:effectLst/>
                        </a:rPr>
                        <a:t>229.130</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15000"/>
                        </a:lnSpc>
                        <a:spcAft>
                          <a:spcPts val="0"/>
                        </a:spcAft>
                      </a:pPr>
                      <a:r>
                        <a:rPr lang="es-EC" sz="1100" dirty="0">
                          <a:effectLst/>
                        </a:rPr>
                        <a:t>282.494</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457263514"/>
                  </a:ext>
                </a:extLst>
              </a:tr>
            </a:tbl>
          </a:graphicData>
        </a:graphic>
      </p:graphicFrame>
      <p:graphicFrame>
        <p:nvGraphicFramePr>
          <p:cNvPr id="7" name="Gráfico 6"/>
          <p:cNvGraphicFramePr/>
          <p:nvPr>
            <p:extLst>
              <p:ext uri="{D42A27DB-BD31-4B8C-83A1-F6EECF244321}">
                <p14:modId xmlns:p14="http://schemas.microsoft.com/office/powerpoint/2010/main" val="567513428"/>
              </p:ext>
            </p:extLst>
          </p:nvPr>
        </p:nvGraphicFramePr>
        <p:xfrm>
          <a:off x="5891349" y="1326162"/>
          <a:ext cx="5057775" cy="2886075"/>
        </p:xfrm>
        <a:graphic>
          <a:graphicData uri="http://schemas.openxmlformats.org/drawingml/2006/chart">
            <c:chart xmlns:c="http://schemas.openxmlformats.org/drawingml/2006/chart" xmlns:r="http://schemas.openxmlformats.org/officeDocument/2006/relationships" r:id="rId10"/>
          </a:graphicData>
        </a:graphic>
      </p:graphicFrame>
    </p:spTree>
    <p:extLst>
      <p:ext uri="{BB962C8B-B14F-4D97-AF65-F5344CB8AC3E}">
        <p14:creationId xmlns:p14="http://schemas.microsoft.com/office/powerpoint/2010/main" val="6052411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28502" y="467462"/>
            <a:ext cx="9144000" cy="528193"/>
          </a:xfrm>
        </p:spPr>
        <p:txBody>
          <a:bodyPr>
            <a:normAutofit/>
          </a:bodyPr>
          <a:lstStyle/>
          <a:p>
            <a:r>
              <a:rPr lang="es-ES" sz="2400" b="1" dirty="0" smtClean="0">
                <a:solidFill>
                  <a:srgbClr val="002060"/>
                </a:solidFill>
              </a:rPr>
              <a:t>Acciones emprendidas </a:t>
            </a:r>
            <a:endParaRPr lang="es-EC" sz="2400" b="1" dirty="0">
              <a:solidFill>
                <a:srgbClr val="002060"/>
              </a:solidFill>
            </a:endParaRPr>
          </a:p>
        </p:txBody>
      </p:sp>
      <p:pic>
        <p:nvPicPr>
          <p:cNvPr id="6" name="Gráfico 3">
            <a:extLst>
              <a:ext uri="{FF2B5EF4-FFF2-40B4-BE49-F238E27FC236}">
                <a16:creationId xmlns:a16="http://schemas.microsoft.com/office/drawing/2014/main" id="{C878B673-7583-0642-81B2-5B6D7DC6E269}"/>
              </a:ext>
            </a:extLst>
          </p:cNvPr>
          <p:cNvPicPr>
            <a:picLocks noChangeAspect="1"/>
          </p:cNvPicPr>
          <p:nvPr/>
        </p:nvPicPr>
        <p:blipFill>
          <a:blip r:embed="rId2">
            <a:extLst>
              <a:ext uri="{96DAC541-7B7A-43D3-8B79-37D633B846F1}">
                <asvg:svgBlip xmlns:asvg="http://schemas.microsoft.com/office/drawing/2016/SVG/main" xmlns="" r:embed="rId8"/>
              </a:ext>
            </a:extLst>
          </a:blip>
          <a:stretch>
            <a:fillRect/>
          </a:stretch>
        </p:blipFill>
        <p:spPr>
          <a:xfrm>
            <a:off x="0" y="6702315"/>
            <a:ext cx="3995935" cy="155685"/>
          </a:xfrm>
          <a:prstGeom prst="rect">
            <a:avLst/>
          </a:prstGeom>
        </p:spPr>
      </p:pic>
      <p:pic>
        <p:nvPicPr>
          <p:cNvPr id="8" name="object 2"/>
          <p:cNvPicPr/>
          <p:nvPr/>
        </p:nvPicPr>
        <p:blipFill rotWithShape="1">
          <a:blip r:embed="rId9" cstate="print"/>
          <a:srcRect t="-4110" r="25393"/>
          <a:stretch/>
        </p:blipFill>
        <p:spPr>
          <a:xfrm>
            <a:off x="8258556" y="5995851"/>
            <a:ext cx="2609741" cy="683839"/>
          </a:xfrm>
          <a:prstGeom prst="rect">
            <a:avLst/>
          </a:prstGeom>
        </p:spPr>
      </p:pic>
      <p:graphicFrame>
        <p:nvGraphicFramePr>
          <p:cNvPr id="4" name="Tabla 3"/>
          <p:cNvGraphicFramePr>
            <a:graphicFrameLocks noGrp="1"/>
          </p:cNvGraphicFramePr>
          <p:nvPr>
            <p:extLst>
              <p:ext uri="{D42A27DB-BD31-4B8C-83A1-F6EECF244321}">
                <p14:modId xmlns:p14="http://schemas.microsoft.com/office/powerpoint/2010/main" val="1371716354"/>
              </p:ext>
            </p:extLst>
          </p:nvPr>
        </p:nvGraphicFramePr>
        <p:xfrm>
          <a:off x="5419786" y="1430320"/>
          <a:ext cx="6493539" cy="3937484"/>
        </p:xfrm>
        <a:graphic>
          <a:graphicData uri="http://schemas.openxmlformats.org/drawingml/2006/table">
            <a:tbl>
              <a:tblPr firstRow="1" firstCol="1" bandRow="1">
                <a:tableStyleId>{5940675A-B579-460E-94D1-54222C63F5DA}</a:tableStyleId>
              </a:tblPr>
              <a:tblGrid>
                <a:gridCol w="2164513">
                  <a:extLst>
                    <a:ext uri="{9D8B030D-6E8A-4147-A177-3AD203B41FA5}">
                      <a16:colId xmlns:a16="http://schemas.microsoft.com/office/drawing/2014/main" val="4115504962"/>
                    </a:ext>
                  </a:extLst>
                </a:gridCol>
                <a:gridCol w="2164513">
                  <a:extLst>
                    <a:ext uri="{9D8B030D-6E8A-4147-A177-3AD203B41FA5}">
                      <a16:colId xmlns:a16="http://schemas.microsoft.com/office/drawing/2014/main" val="1244091277"/>
                    </a:ext>
                  </a:extLst>
                </a:gridCol>
                <a:gridCol w="2164513">
                  <a:extLst>
                    <a:ext uri="{9D8B030D-6E8A-4147-A177-3AD203B41FA5}">
                      <a16:colId xmlns:a16="http://schemas.microsoft.com/office/drawing/2014/main" val="2877981257"/>
                    </a:ext>
                  </a:extLst>
                </a:gridCol>
              </a:tblGrid>
              <a:tr h="262535">
                <a:tc>
                  <a:txBody>
                    <a:bodyPr/>
                    <a:lstStyle/>
                    <a:p>
                      <a:pPr algn="just">
                        <a:lnSpc>
                          <a:spcPct val="115000"/>
                        </a:lnSpc>
                        <a:spcAft>
                          <a:spcPts val="0"/>
                        </a:spcAft>
                      </a:pPr>
                      <a:r>
                        <a:rPr lang="es-ES" sz="1000">
                          <a:effectLst/>
                        </a:rPr>
                        <a:t>Nivel de atención </a:t>
                      </a:r>
                      <a:endParaRPr lang="es-EC" sz="1000">
                        <a:effectLst/>
                        <a:latin typeface="Calibri" panose="020F0502020204030204" pitchFamily="34" charset="0"/>
                        <a:ea typeface="Calibri" panose="020F0502020204030204" pitchFamily="34" charset="0"/>
                        <a:cs typeface="Times New Roman" panose="02020603050405020304" pitchFamily="18" charset="0"/>
                      </a:endParaRPr>
                    </a:p>
                  </a:txBody>
                  <a:tcPr marL="61965" marR="61965" marT="0" marB="0">
                    <a:solidFill>
                      <a:schemeClr val="accent1">
                        <a:lumMod val="20000"/>
                        <a:lumOff val="80000"/>
                      </a:schemeClr>
                    </a:solidFill>
                  </a:tcPr>
                </a:tc>
                <a:tc>
                  <a:txBody>
                    <a:bodyPr/>
                    <a:lstStyle/>
                    <a:p>
                      <a:pPr algn="just">
                        <a:lnSpc>
                          <a:spcPct val="115000"/>
                        </a:lnSpc>
                        <a:spcAft>
                          <a:spcPts val="0"/>
                        </a:spcAft>
                      </a:pPr>
                      <a:r>
                        <a:rPr lang="es-ES" sz="1000" dirty="0">
                          <a:effectLst/>
                        </a:rPr>
                        <a:t>Atención  extramural en el ámbito educativo </a:t>
                      </a:r>
                      <a:endParaRPr lang="es-EC"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965" marR="61965" marT="0" marB="0"/>
                </a:tc>
                <a:tc>
                  <a:txBody>
                    <a:bodyPr/>
                    <a:lstStyle/>
                    <a:p>
                      <a:pPr algn="just">
                        <a:lnSpc>
                          <a:spcPct val="115000"/>
                        </a:lnSpc>
                        <a:spcAft>
                          <a:spcPts val="0"/>
                        </a:spcAft>
                      </a:pPr>
                      <a:r>
                        <a:rPr lang="es-ES" sz="1000">
                          <a:effectLst/>
                        </a:rPr>
                        <a:t>6 Psicólogos Clínicos  con especialidad en intervención comunitaria y/o  psicoterapia </a:t>
                      </a:r>
                      <a:endParaRPr lang="es-EC" sz="1000">
                        <a:effectLst/>
                        <a:latin typeface="Calibri" panose="020F0502020204030204" pitchFamily="34" charset="0"/>
                        <a:ea typeface="Calibri" panose="020F0502020204030204" pitchFamily="34" charset="0"/>
                        <a:cs typeface="Times New Roman" panose="02020603050405020304" pitchFamily="18" charset="0"/>
                      </a:endParaRPr>
                    </a:p>
                  </a:txBody>
                  <a:tcPr marL="61965" marR="61965" marT="0" marB="0"/>
                </a:tc>
                <a:extLst>
                  <a:ext uri="{0D108BD9-81ED-4DB2-BD59-A6C34878D82A}">
                    <a16:rowId xmlns:a16="http://schemas.microsoft.com/office/drawing/2014/main" val="4013440820"/>
                  </a:ext>
                </a:extLst>
              </a:tr>
              <a:tr h="391402">
                <a:tc rowSpan="8">
                  <a:txBody>
                    <a:bodyPr/>
                    <a:lstStyle/>
                    <a:p>
                      <a:pPr algn="just">
                        <a:lnSpc>
                          <a:spcPct val="115000"/>
                        </a:lnSpc>
                        <a:spcAft>
                          <a:spcPts val="0"/>
                        </a:spcAft>
                      </a:pPr>
                      <a:r>
                        <a:rPr lang="es-ES" sz="1000" dirty="0">
                          <a:effectLst/>
                        </a:rPr>
                        <a:t>Prevención selectiva e indicada </a:t>
                      </a:r>
                      <a:endParaRPr lang="es-EC"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965" marR="61965" marT="0" marB="0">
                    <a:solidFill>
                      <a:schemeClr val="accent1">
                        <a:lumMod val="20000"/>
                        <a:lumOff val="80000"/>
                      </a:schemeClr>
                    </a:solidFill>
                  </a:tcPr>
                </a:tc>
                <a:tc>
                  <a:txBody>
                    <a:bodyPr/>
                    <a:lstStyle/>
                    <a:p>
                      <a:pPr algn="just">
                        <a:lnSpc>
                          <a:spcPct val="115000"/>
                        </a:lnSpc>
                        <a:spcAft>
                          <a:spcPts val="0"/>
                        </a:spcAft>
                      </a:pPr>
                      <a:r>
                        <a:rPr lang="es-ES" sz="1000">
                          <a:effectLst/>
                        </a:rPr>
                        <a:t>Atención  extramural en grupos de vulnerabilidad frente al consumo </a:t>
                      </a:r>
                      <a:endParaRPr lang="es-EC" sz="1000">
                        <a:effectLst/>
                        <a:latin typeface="Calibri" panose="020F0502020204030204" pitchFamily="34" charset="0"/>
                        <a:ea typeface="Calibri" panose="020F0502020204030204" pitchFamily="34" charset="0"/>
                        <a:cs typeface="Times New Roman" panose="02020603050405020304" pitchFamily="18" charset="0"/>
                      </a:endParaRPr>
                    </a:p>
                  </a:txBody>
                  <a:tcPr marL="61965" marR="61965" marT="0" marB="0"/>
                </a:tc>
                <a:tc>
                  <a:txBody>
                    <a:bodyPr/>
                    <a:lstStyle/>
                    <a:p>
                      <a:pPr algn="just">
                        <a:lnSpc>
                          <a:spcPct val="115000"/>
                        </a:lnSpc>
                        <a:spcAft>
                          <a:spcPts val="0"/>
                        </a:spcAft>
                      </a:pPr>
                      <a:r>
                        <a:rPr lang="es-ES" sz="1000">
                          <a:effectLst/>
                        </a:rPr>
                        <a:t>6 Psicólogos Clínicos con especialidad en intervención comunitaria </a:t>
                      </a:r>
                      <a:endParaRPr lang="es-EC" sz="1000">
                        <a:effectLst/>
                        <a:latin typeface="Calibri" panose="020F0502020204030204" pitchFamily="34" charset="0"/>
                        <a:ea typeface="Calibri" panose="020F0502020204030204" pitchFamily="34" charset="0"/>
                        <a:cs typeface="Times New Roman" panose="02020603050405020304" pitchFamily="18" charset="0"/>
                      </a:endParaRPr>
                    </a:p>
                  </a:txBody>
                  <a:tcPr marL="61965" marR="61965" marT="0" marB="0"/>
                </a:tc>
                <a:extLst>
                  <a:ext uri="{0D108BD9-81ED-4DB2-BD59-A6C34878D82A}">
                    <a16:rowId xmlns:a16="http://schemas.microsoft.com/office/drawing/2014/main" val="389392404"/>
                  </a:ext>
                </a:extLst>
              </a:tr>
              <a:tr h="391402">
                <a:tc vMerge="1">
                  <a:txBody>
                    <a:bodyPr/>
                    <a:lstStyle/>
                    <a:p>
                      <a:endParaRPr lang="es-EC"/>
                    </a:p>
                  </a:txBody>
                  <a:tcPr/>
                </a:tc>
                <a:tc>
                  <a:txBody>
                    <a:bodyPr/>
                    <a:lstStyle/>
                    <a:p>
                      <a:pPr algn="just">
                        <a:lnSpc>
                          <a:spcPct val="115000"/>
                        </a:lnSpc>
                        <a:spcAft>
                          <a:spcPts val="0"/>
                        </a:spcAft>
                      </a:pPr>
                      <a:r>
                        <a:rPr lang="es-ES" sz="1000">
                          <a:effectLst/>
                        </a:rPr>
                        <a:t>Prevención de uso y consumo en el área Laboral</a:t>
                      </a:r>
                      <a:endParaRPr lang="es-EC" sz="1000">
                        <a:effectLst/>
                        <a:latin typeface="Calibri" panose="020F0502020204030204" pitchFamily="34" charset="0"/>
                        <a:ea typeface="Calibri" panose="020F0502020204030204" pitchFamily="34" charset="0"/>
                        <a:cs typeface="Times New Roman" panose="02020603050405020304" pitchFamily="18" charset="0"/>
                      </a:endParaRPr>
                    </a:p>
                  </a:txBody>
                  <a:tcPr marL="61965" marR="61965" marT="0" marB="0"/>
                </a:tc>
                <a:tc>
                  <a:txBody>
                    <a:bodyPr/>
                    <a:lstStyle/>
                    <a:p>
                      <a:pPr algn="just">
                        <a:lnSpc>
                          <a:spcPct val="115000"/>
                        </a:lnSpc>
                        <a:spcAft>
                          <a:spcPts val="0"/>
                        </a:spcAft>
                      </a:pPr>
                      <a:r>
                        <a:rPr lang="es-ES" sz="1000">
                          <a:effectLst/>
                        </a:rPr>
                        <a:t>5 Psicólogos Clínicos con especialidad en intervención comunitaria y /o psicoterapia </a:t>
                      </a:r>
                      <a:endParaRPr lang="es-EC" sz="1000">
                        <a:effectLst/>
                        <a:latin typeface="Calibri" panose="020F0502020204030204" pitchFamily="34" charset="0"/>
                        <a:ea typeface="Calibri" panose="020F0502020204030204" pitchFamily="34" charset="0"/>
                        <a:cs typeface="Times New Roman" panose="02020603050405020304" pitchFamily="18" charset="0"/>
                      </a:endParaRPr>
                    </a:p>
                  </a:txBody>
                  <a:tcPr marL="61965" marR="61965" marT="0" marB="0"/>
                </a:tc>
                <a:extLst>
                  <a:ext uri="{0D108BD9-81ED-4DB2-BD59-A6C34878D82A}">
                    <a16:rowId xmlns:a16="http://schemas.microsoft.com/office/drawing/2014/main" val="2356097425"/>
                  </a:ext>
                </a:extLst>
              </a:tr>
              <a:tr h="131268">
                <a:tc vMerge="1">
                  <a:txBody>
                    <a:bodyPr/>
                    <a:lstStyle/>
                    <a:p>
                      <a:endParaRPr lang="es-EC"/>
                    </a:p>
                  </a:txBody>
                  <a:tcPr/>
                </a:tc>
                <a:tc rowSpan="2">
                  <a:txBody>
                    <a:bodyPr/>
                    <a:lstStyle/>
                    <a:p>
                      <a:pPr algn="just">
                        <a:lnSpc>
                          <a:spcPct val="115000"/>
                        </a:lnSpc>
                        <a:spcAft>
                          <a:spcPts val="0"/>
                        </a:spcAft>
                      </a:pPr>
                      <a:r>
                        <a:rPr lang="es-ES" sz="1000">
                          <a:effectLst/>
                        </a:rPr>
                        <a:t>Proceso de Reinserción social </a:t>
                      </a:r>
                      <a:endParaRPr lang="es-EC" sz="1000">
                        <a:effectLst/>
                        <a:latin typeface="Calibri" panose="020F0502020204030204" pitchFamily="34" charset="0"/>
                        <a:ea typeface="Calibri" panose="020F0502020204030204" pitchFamily="34" charset="0"/>
                        <a:cs typeface="Times New Roman" panose="02020603050405020304" pitchFamily="18" charset="0"/>
                      </a:endParaRPr>
                    </a:p>
                  </a:txBody>
                  <a:tcPr marL="61965" marR="61965" marT="0" marB="0"/>
                </a:tc>
                <a:tc>
                  <a:txBody>
                    <a:bodyPr/>
                    <a:lstStyle/>
                    <a:p>
                      <a:pPr algn="just">
                        <a:lnSpc>
                          <a:spcPct val="115000"/>
                        </a:lnSpc>
                        <a:spcAft>
                          <a:spcPts val="0"/>
                        </a:spcAft>
                      </a:pPr>
                      <a:r>
                        <a:rPr lang="es-ES" sz="1000">
                          <a:effectLst/>
                        </a:rPr>
                        <a:t>4  Psicólogos Clínicos </a:t>
                      </a:r>
                      <a:endParaRPr lang="es-EC" sz="1000">
                        <a:effectLst/>
                        <a:latin typeface="Calibri" panose="020F0502020204030204" pitchFamily="34" charset="0"/>
                        <a:ea typeface="Calibri" panose="020F0502020204030204" pitchFamily="34" charset="0"/>
                        <a:cs typeface="Times New Roman" panose="02020603050405020304" pitchFamily="18" charset="0"/>
                      </a:endParaRPr>
                    </a:p>
                  </a:txBody>
                  <a:tcPr marL="61965" marR="61965" marT="0" marB="0"/>
                </a:tc>
                <a:extLst>
                  <a:ext uri="{0D108BD9-81ED-4DB2-BD59-A6C34878D82A}">
                    <a16:rowId xmlns:a16="http://schemas.microsoft.com/office/drawing/2014/main" val="1655882282"/>
                  </a:ext>
                </a:extLst>
              </a:tr>
              <a:tr h="131268">
                <a:tc vMerge="1">
                  <a:txBody>
                    <a:bodyPr/>
                    <a:lstStyle/>
                    <a:p>
                      <a:endParaRPr lang="es-EC"/>
                    </a:p>
                  </a:txBody>
                  <a:tcPr/>
                </a:tc>
                <a:tc vMerge="1">
                  <a:txBody>
                    <a:bodyPr/>
                    <a:lstStyle/>
                    <a:p>
                      <a:endParaRPr lang="es-EC"/>
                    </a:p>
                  </a:txBody>
                  <a:tcPr/>
                </a:tc>
                <a:tc>
                  <a:txBody>
                    <a:bodyPr/>
                    <a:lstStyle/>
                    <a:p>
                      <a:pPr algn="just">
                        <a:lnSpc>
                          <a:spcPct val="115000"/>
                        </a:lnSpc>
                        <a:spcAft>
                          <a:spcPts val="0"/>
                        </a:spcAft>
                      </a:pPr>
                      <a:r>
                        <a:rPr lang="es-EC" sz="1000">
                          <a:effectLst/>
                        </a:rPr>
                        <a:t>1 Orientador Familiar </a:t>
                      </a:r>
                      <a:endParaRPr lang="es-EC" sz="1000">
                        <a:effectLst/>
                        <a:latin typeface="Calibri" panose="020F0502020204030204" pitchFamily="34" charset="0"/>
                        <a:ea typeface="Calibri" panose="020F0502020204030204" pitchFamily="34" charset="0"/>
                        <a:cs typeface="Times New Roman" panose="02020603050405020304" pitchFamily="18" charset="0"/>
                      </a:endParaRPr>
                    </a:p>
                  </a:txBody>
                  <a:tcPr marL="61965" marR="61965" marT="0" marB="0"/>
                </a:tc>
                <a:extLst>
                  <a:ext uri="{0D108BD9-81ED-4DB2-BD59-A6C34878D82A}">
                    <a16:rowId xmlns:a16="http://schemas.microsoft.com/office/drawing/2014/main" val="4238329017"/>
                  </a:ext>
                </a:extLst>
              </a:tr>
              <a:tr h="391402">
                <a:tc vMerge="1">
                  <a:txBody>
                    <a:bodyPr/>
                    <a:lstStyle/>
                    <a:p>
                      <a:endParaRPr lang="es-EC"/>
                    </a:p>
                  </a:txBody>
                  <a:tcPr/>
                </a:tc>
                <a:tc rowSpan="4">
                  <a:txBody>
                    <a:bodyPr/>
                    <a:lstStyle/>
                    <a:p>
                      <a:pPr algn="just">
                        <a:lnSpc>
                          <a:spcPct val="115000"/>
                        </a:lnSpc>
                        <a:spcAft>
                          <a:spcPts val="0"/>
                        </a:spcAft>
                      </a:pPr>
                      <a:r>
                        <a:rPr lang="es-ES" sz="1000">
                          <a:effectLst/>
                        </a:rPr>
                        <a:t>Intervención Individual  y seguimiento de factores de riesgo </a:t>
                      </a:r>
                      <a:endParaRPr lang="es-EC" sz="1000">
                        <a:effectLst/>
                        <a:latin typeface="Calibri" panose="020F0502020204030204" pitchFamily="34" charset="0"/>
                        <a:ea typeface="Calibri" panose="020F0502020204030204" pitchFamily="34" charset="0"/>
                        <a:cs typeface="Times New Roman" panose="02020603050405020304" pitchFamily="18" charset="0"/>
                      </a:endParaRPr>
                    </a:p>
                  </a:txBody>
                  <a:tcPr marL="61965" marR="61965" marT="0" marB="0"/>
                </a:tc>
                <a:tc>
                  <a:txBody>
                    <a:bodyPr/>
                    <a:lstStyle/>
                    <a:p>
                      <a:pPr algn="just">
                        <a:lnSpc>
                          <a:spcPct val="115000"/>
                        </a:lnSpc>
                        <a:spcAft>
                          <a:spcPts val="0"/>
                        </a:spcAft>
                      </a:pPr>
                      <a:r>
                        <a:rPr lang="es-ES" sz="1000">
                          <a:effectLst/>
                        </a:rPr>
                        <a:t>5  Psicólogos Clínicos  con especialidad en psicoterapia y/o neuropsicología  </a:t>
                      </a:r>
                      <a:endParaRPr lang="es-EC" sz="1000">
                        <a:effectLst/>
                        <a:latin typeface="Calibri" panose="020F0502020204030204" pitchFamily="34" charset="0"/>
                        <a:ea typeface="Calibri" panose="020F0502020204030204" pitchFamily="34" charset="0"/>
                        <a:cs typeface="Times New Roman" panose="02020603050405020304" pitchFamily="18" charset="0"/>
                      </a:endParaRPr>
                    </a:p>
                  </a:txBody>
                  <a:tcPr marL="61965" marR="61965" marT="0" marB="0"/>
                </a:tc>
                <a:extLst>
                  <a:ext uri="{0D108BD9-81ED-4DB2-BD59-A6C34878D82A}">
                    <a16:rowId xmlns:a16="http://schemas.microsoft.com/office/drawing/2014/main" val="524471357"/>
                  </a:ext>
                </a:extLst>
              </a:tr>
              <a:tr h="131268">
                <a:tc vMerge="1">
                  <a:txBody>
                    <a:bodyPr/>
                    <a:lstStyle/>
                    <a:p>
                      <a:endParaRPr lang="es-EC"/>
                    </a:p>
                  </a:txBody>
                  <a:tcPr/>
                </a:tc>
                <a:tc vMerge="1">
                  <a:txBody>
                    <a:bodyPr/>
                    <a:lstStyle/>
                    <a:p>
                      <a:endParaRPr lang="es-EC"/>
                    </a:p>
                  </a:txBody>
                  <a:tcPr/>
                </a:tc>
                <a:tc>
                  <a:txBody>
                    <a:bodyPr/>
                    <a:lstStyle/>
                    <a:p>
                      <a:pPr algn="just">
                        <a:lnSpc>
                          <a:spcPct val="115000"/>
                        </a:lnSpc>
                        <a:spcAft>
                          <a:spcPts val="0"/>
                        </a:spcAft>
                      </a:pPr>
                      <a:r>
                        <a:rPr lang="es-ES" sz="1000">
                          <a:effectLst/>
                        </a:rPr>
                        <a:t>2 Psicólogos Infanto Juvenil </a:t>
                      </a:r>
                      <a:endParaRPr lang="es-EC" sz="1000">
                        <a:effectLst/>
                        <a:latin typeface="Calibri" panose="020F0502020204030204" pitchFamily="34" charset="0"/>
                        <a:ea typeface="Calibri" panose="020F0502020204030204" pitchFamily="34" charset="0"/>
                        <a:cs typeface="Times New Roman" panose="02020603050405020304" pitchFamily="18" charset="0"/>
                      </a:endParaRPr>
                    </a:p>
                  </a:txBody>
                  <a:tcPr marL="61965" marR="61965" marT="0" marB="0"/>
                </a:tc>
                <a:extLst>
                  <a:ext uri="{0D108BD9-81ED-4DB2-BD59-A6C34878D82A}">
                    <a16:rowId xmlns:a16="http://schemas.microsoft.com/office/drawing/2014/main" val="4160421806"/>
                  </a:ext>
                </a:extLst>
              </a:tr>
              <a:tr h="131268">
                <a:tc vMerge="1">
                  <a:txBody>
                    <a:bodyPr/>
                    <a:lstStyle/>
                    <a:p>
                      <a:endParaRPr lang="es-EC"/>
                    </a:p>
                  </a:txBody>
                  <a:tcPr/>
                </a:tc>
                <a:tc vMerge="1">
                  <a:txBody>
                    <a:bodyPr/>
                    <a:lstStyle/>
                    <a:p>
                      <a:endParaRPr lang="es-EC"/>
                    </a:p>
                  </a:txBody>
                  <a:tcPr/>
                </a:tc>
                <a:tc>
                  <a:txBody>
                    <a:bodyPr/>
                    <a:lstStyle/>
                    <a:p>
                      <a:pPr algn="just">
                        <a:lnSpc>
                          <a:spcPct val="115000"/>
                        </a:lnSpc>
                        <a:spcAft>
                          <a:spcPts val="0"/>
                        </a:spcAft>
                      </a:pPr>
                      <a:r>
                        <a:rPr lang="es-ES" sz="1000">
                          <a:effectLst/>
                        </a:rPr>
                        <a:t>2 Terapista Ocupacional </a:t>
                      </a:r>
                      <a:endParaRPr lang="es-EC" sz="1000">
                        <a:effectLst/>
                        <a:latin typeface="Calibri" panose="020F0502020204030204" pitchFamily="34" charset="0"/>
                        <a:ea typeface="Calibri" panose="020F0502020204030204" pitchFamily="34" charset="0"/>
                        <a:cs typeface="Times New Roman" panose="02020603050405020304" pitchFamily="18" charset="0"/>
                      </a:endParaRPr>
                    </a:p>
                  </a:txBody>
                  <a:tcPr marL="61965" marR="61965" marT="0" marB="0"/>
                </a:tc>
                <a:extLst>
                  <a:ext uri="{0D108BD9-81ED-4DB2-BD59-A6C34878D82A}">
                    <a16:rowId xmlns:a16="http://schemas.microsoft.com/office/drawing/2014/main" val="4239245518"/>
                  </a:ext>
                </a:extLst>
              </a:tr>
              <a:tr h="260934">
                <a:tc vMerge="1">
                  <a:txBody>
                    <a:bodyPr/>
                    <a:lstStyle/>
                    <a:p>
                      <a:endParaRPr lang="es-EC"/>
                    </a:p>
                  </a:txBody>
                  <a:tcPr/>
                </a:tc>
                <a:tc vMerge="1">
                  <a:txBody>
                    <a:bodyPr/>
                    <a:lstStyle/>
                    <a:p>
                      <a:endParaRPr lang="es-EC"/>
                    </a:p>
                  </a:txBody>
                  <a:tcPr/>
                </a:tc>
                <a:tc>
                  <a:txBody>
                    <a:bodyPr/>
                    <a:lstStyle/>
                    <a:p>
                      <a:pPr algn="just">
                        <a:lnSpc>
                          <a:spcPct val="115000"/>
                        </a:lnSpc>
                        <a:spcAft>
                          <a:spcPts val="0"/>
                        </a:spcAft>
                      </a:pPr>
                      <a:r>
                        <a:rPr lang="es-EC" sz="1000">
                          <a:effectLst/>
                        </a:rPr>
                        <a:t>1 Psicólogo General De Atención  Telefónica </a:t>
                      </a:r>
                      <a:endParaRPr lang="es-EC" sz="1000">
                        <a:effectLst/>
                        <a:latin typeface="Calibri" panose="020F0502020204030204" pitchFamily="34" charset="0"/>
                        <a:ea typeface="Calibri" panose="020F0502020204030204" pitchFamily="34" charset="0"/>
                        <a:cs typeface="Times New Roman" panose="02020603050405020304" pitchFamily="18" charset="0"/>
                      </a:endParaRPr>
                    </a:p>
                  </a:txBody>
                  <a:tcPr marL="61965" marR="61965" marT="0" marB="0"/>
                </a:tc>
                <a:extLst>
                  <a:ext uri="{0D108BD9-81ED-4DB2-BD59-A6C34878D82A}">
                    <a16:rowId xmlns:a16="http://schemas.microsoft.com/office/drawing/2014/main" val="2622299201"/>
                  </a:ext>
                </a:extLst>
              </a:tr>
              <a:tr h="162439">
                <a:tc rowSpan="4">
                  <a:txBody>
                    <a:bodyPr/>
                    <a:lstStyle/>
                    <a:p>
                      <a:pPr algn="just">
                        <a:lnSpc>
                          <a:spcPct val="115000"/>
                        </a:lnSpc>
                        <a:spcAft>
                          <a:spcPts val="0"/>
                        </a:spcAft>
                      </a:pPr>
                      <a:r>
                        <a:rPr lang="es-ES" sz="1000">
                          <a:effectLst/>
                        </a:rPr>
                        <a:t>Prevención universal </a:t>
                      </a:r>
                      <a:endParaRPr lang="es-EC" sz="1000">
                        <a:effectLst/>
                        <a:latin typeface="Calibri" panose="020F0502020204030204" pitchFamily="34" charset="0"/>
                        <a:ea typeface="Calibri" panose="020F0502020204030204" pitchFamily="34" charset="0"/>
                        <a:cs typeface="Times New Roman" panose="02020603050405020304" pitchFamily="18" charset="0"/>
                      </a:endParaRPr>
                    </a:p>
                  </a:txBody>
                  <a:tcPr marL="61965" marR="61965" marT="0" marB="0">
                    <a:solidFill>
                      <a:schemeClr val="accent1">
                        <a:lumMod val="20000"/>
                        <a:lumOff val="80000"/>
                      </a:schemeClr>
                    </a:solidFill>
                  </a:tcPr>
                </a:tc>
                <a:tc rowSpan="4">
                  <a:txBody>
                    <a:bodyPr/>
                    <a:lstStyle/>
                    <a:p>
                      <a:pPr algn="just">
                        <a:lnSpc>
                          <a:spcPct val="115000"/>
                        </a:lnSpc>
                        <a:spcAft>
                          <a:spcPts val="0"/>
                        </a:spcAft>
                      </a:pPr>
                      <a:r>
                        <a:rPr lang="es-EC" sz="1000">
                          <a:effectLst/>
                        </a:rPr>
                        <a:t>Atención comunitaria de nivel universal desde los equipos de atención primaria en salud.</a:t>
                      </a:r>
                      <a:endParaRPr lang="es-EC" sz="1000">
                        <a:effectLst/>
                        <a:latin typeface="Calibri" panose="020F0502020204030204" pitchFamily="34" charset="0"/>
                        <a:ea typeface="Calibri" panose="020F0502020204030204" pitchFamily="34" charset="0"/>
                        <a:cs typeface="Times New Roman" panose="02020603050405020304" pitchFamily="18" charset="0"/>
                      </a:endParaRPr>
                    </a:p>
                  </a:txBody>
                  <a:tcPr marL="61965" marR="61965" marT="0" marB="0"/>
                </a:tc>
                <a:tc>
                  <a:txBody>
                    <a:bodyPr/>
                    <a:lstStyle/>
                    <a:p>
                      <a:pPr algn="just">
                        <a:lnSpc>
                          <a:spcPct val="115000"/>
                        </a:lnSpc>
                        <a:spcAft>
                          <a:spcPts val="0"/>
                        </a:spcAft>
                      </a:pPr>
                      <a:r>
                        <a:rPr lang="es-EC" sz="1000">
                          <a:effectLst/>
                        </a:rPr>
                        <a:t>71 psicólogos comunitarios </a:t>
                      </a:r>
                      <a:endParaRPr lang="es-EC" sz="1000">
                        <a:effectLst/>
                        <a:latin typeface="Calibri" panose="020F0502020204030204" pitchFamily="34" charset="0"/>
                        <a:ea typeface="Calibri" panose="020F0502020204030204" pitchFamily="34" charset="0"/>
                        <a:cs typeface="Times New Roman" panose="02020603050405020304" pitchFamily="18" charset="0"/>
                      </a:endParaRPr>
                    </a:p>
                  </a:txBody>
                  <a:tcPr marL="61965" marR="61965" marT="0" marB="0"/>
                </a:tc>
                <a:extLst>
                  <a:ext uri="{0D108BD9-81ED-4DB2-BD59-A6C34878D82A}">
                    <a16:rowId xmlns:a16="http://schemas.microsoft.com/office/drawing/2014/main" val="549847274"/>
                  </a:ext>
                </a:extLst>
              </a:tr>
              <a:tr h="162439">
                <a:tc vMerge="1">
                  <a:txBody>
                    <a:bodyPr/>
                    <a:lstStyle/>
                    <a:p>
                      <a:endParaRPr lang="es-EC"/>
                    </a:p>
                  </a:txBody>
                  <a:tcPr/>
                </a:tc>
                <a:tc vMerge="1">
                  <a:txBody>
                    <a:bodyPr/>
                    <a:lstStyle/>
                    <a:p>
                      <a:endParaRPr lang="es-EC"/>
                    </a:p>
                  </a:txBody>
                  <a:tcPr/>
                </a:tc>
                <a:tc>
                  <a:txBody>
                    <a:bodyPr/>
                    <a:lstStyle/>
                    <a:p>
                      <a:pPr algn="just">
                        <a:lnSpc>
                          <a:spcPct val="115000"/>
                        </a:lnSpc>
                        <a:spcAft>
                          <a:spcPts val="0"/>
                        </a:spcAft>
                      </a:pPr>
                      <a:r>
                        <a:rPr lang="es-EC" sz="1000">
                          <a:effectLst/>
                        </a:rPr>
                        <a:t>100 médicos comunitarios </a:t>
                      </a:r>
                      <a:endParaRPr lang="es-EC" sz="1000">
                        <a:effectLst/>
                        <a:latin typeface="Calibri" panose="020F0502020204030204" pitchFamily="34" charset="0"/>
                        <a:ea typeface="Calibri" panose="020F0502020204030204" pitchFamily="34" charset="0"/>
                        <a:cs typeface="Times New Roman" panose="02020603050405020304" pitchFamily="18" charset="0"/>
                      </a:endParaRPr>
                    </a:p>
                  </a:txBody>
                  <a:tcPr marL="61965" marR="61965" marT="0" marB="0"/>
                </a:tc>
                <a:extLst>
                  <a:ext uri="{0D108BD9-81ED-4DB2-BD59-A6C34878D82A}">
                    <a16:rowId xmlns:a16="http://schemas.microsoft.com/office/drawing/2014/main" val="1939353749"/>
                  </a:ext>
                </a:extLst>
              </a:tr>
              <a:tr h="162439">
                <a:tc vMerge="1">
                  <a:txBody>
                    <a:bodyPr/>
                    <a:lstStyle/>
                    <a:p>
                      <a:endParaRPr lang="es-EC"/>
                    </a:p>
                  </a:txBody>
                  <a:tcPr/>
                </a:tc>
                <a:tc vMerge="1">
                  <a:txBody>
                    <a:bodyPr/>
                    <a:lstStyle/>
                    <a:p>
                      <a:endParaRPr lang="es-EC"/>
                    </a:p>
                  </a:txBody>
                  <a:tcPr/>
                </a:tc>
                <a:tc>
                  <a:txBody>
                    <a:bodyPr/>
                    <a:lstStyle/>
                    <a:p>
                      <a:pPr algn="just">
                        <a:lnSpc>
                          <a:spcPct val="115000"/>
                        </a:lnSpc>
                        <a:spcAft>
                          <a:spcPts val="0"/>
                        </a:spcAft>
                      </a:pPr>
                      <a:r>
                        <a:rPr lang="es-EC" sz="1000">
                          <a:effectLst/>
                        </a:rPr>
                        <a:t>100 enfermeras </a:t>
                      </a:r>
                      <a:endParaRPr lang="es-EC" sz="1000">
                        <a:effectLst/>
                        <a:latin typeface="Calibri" panose="020F0502020204030204" pitchFamily="34" charset="0"/>
                        <a:ea typeface="Calibri" panose="020F0502020204030204" pitchFamily="34" charset="0"/>
                        <a:cs typeface="Times New Roman" panose="02020603050405020304" pitchFamily="18" charset="0"/>
                      </a:endParaRPr>
                    </a:p>
                  </a:txBody>
                  <a:tcPr marL="61965" marR="61965" marT="0" marB="0"/>
                </a:tc>
                <a:extLst>
                  <a:ext uri="{0D108BD9-81ED-4DB2-BD59-A6C34878D82A}">
                    <a16:rowId xmlns:a16="http://schemas.microsoft.com/office/drawing/2014/main" val="996060871"/>
                  </a:ext>
                </a:extLst>
              </a:tr>
              <a:tr h="162439">
                <a:tc vMerge="1">
                  <a:txBody>
                    <a:bodyPr/>
                    <a:lstStyle/>
                    <a:p>
                      <a:endParaRPr lang="es-EC"/>
                    </a:p>
                  </a:txBody>
                  <a:tcPr/>
                </a:tc>
                <a:tc vMerge="1">
                  <a:txBody>
                    <a:bodyPr/>
                    <a:lstStyle/>
                    <a:p>
                      <a:endParaRPr lang="es-EC"/>
                    </a:p>
                  </a:txBody>
                  <a:tcPr/>
                </a:tc>
                <a:tc>
                  <a:txBody>
                    <a:bodyPr/>
                    <a:lstStyle/>
                    <a:p>
                      <a:pPr algn="just">
                        <a:lnSpc>
                          <a:spcPct val="115000"/>
                        </a:lnSpc>
                        <a:spcAft>
                          <a:spcPts val="0"/>
                        </a:spcAft>
                      </a:pPr>
                      <a:r>
                        <a:rPr lang="es-EC" sz="1000">
                          <a:effectLst/>
                        </a:rPr>
                        <a:t>86 Nutricionistas </a:t>
                      </a:r>
                      <a:endParaRPr lang="es-EC" sz="1000">
                        <a:effectLst/>
                        <a:latin typeface="Calibri" panose="020F0502020204030204" pitchFamily="34" charset="0"/>
                        <a:ea typeface="Calibri" panose="020F0502020204030204" pitchFamily="34" charset="0"/>
                        <a:cs typeface="Times New Roman" panose="02020603050405020304" pitchFamily="18" charset="0"/>
                      </a:endParaRPr>
                    </a:p>
                  </a:txBody>
                  <a:tcPr marL="61965" marR="61965" marT="0" marB="0"/>
                </a:tc>
                <a:extLst>
                  <a:ext uri="{0D108BD9-81ED-4DB2-BD59-A6C34878D82A}">
                    <a16:rowId xmlns:a16="http://schemas.microsoft.com/office/drawing/2014/main" val="3625965961"/>
                  </a:ext>
                </a:extLst>
              </a:tr>
              <a:tr h="262535">
                <a:tc>
                  <a:txBody>
                    <a:bodyPr/>
                    <a:lstStyle/>
                    <a:p>
                      <a:pPr algn="just">
                        <a:lnSpc>
                          <a:spcPct val="115000"/>
                        </a:lnSpc>
                        <a:spcAft>
                          <a:spcPts val="0"/>
                        </a:spcAft>
                      </a:pPr>
                      <a:r>
                        <a:rPr lang="es-EC" sz="1000" dirty="0">
                          <a:effectLst/>
                        </a:rPr>
                        <a:t>Atención especializada </a:t>
                      </a:r>
                      <a:endParaRPr lang="es-EC"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965" marR="61965" marT="0" marB="0">
                    <a:solidFill>
                      <a:schemeClr val="accent1">
                        <a:lumMod val="20000"/>
                        <a:lumOff val="80000"/>
                      </a:schemeClr>
                    </a:solidFill>
                  </a:tcPr>
                </a:tc>
                <a:tc>
                  <a:txBody>
                    <a:bodyPr/>
                    <a:lstStyle/>
                    <a:p>
                      <a:pPr algn="just">
                        <a:lnSpc>
                          <a:spcPct val="115000"/>
                        </a:lnSpc>
                        <a:spcAft>
                          <a:spcPts val="0"/>
                        </a:spcAft>
                      </a:pPr>
                      <a:r>
                        <a:rPr lang="es-EC" sz="1000">
                          <a:effectLst/>
                        </a:rPr>
                        <a:t>Atención especializada en las Unidades Metropolitano de Salud</a:t>
                      </a:r>
                      <a:endParaRPr lang="es-EC" sz="1000">
                        <a:effectLst/>
                        <a:latin typeface="Calibri" panose="020F0502020204030204" pitchFamily="34" charset="0"/>
                        <a:ea typeface="Calibri" panose="020F0502020204030204" pitchFamily="34" charset="0"/>
                        <a:cs typeface="Times New Roman" panose="02020603050405020304" pitchFamily="18" charset="0"/>
                      </a:endParaRPr>
                    </a:p>
                  </a:txBody>
                  <a:tcPr marL="61965" marR="61965" marT="0" marB="0"/>
                </a:tc>
                <a:tc>
                  <a:txBody>
                    <a:bodyPr/>
                    <a:lstStyle/>
                    <a:p>
                      <a:pPr algn="just">
                        <a:lnSpc>
                          <a:spcPct val="115000"/>
                        </a:lnSpc>
                        <a:spcAft>
                          <a:spcPts val="0"/>
                        </a:spcAft>
                      </a:pPr>
                      <a:r>
                        <a:rPr lang="es-EC" sz="1000" dirty="0">
                          <a:effectLst/>
                        </a:rPr>
                        <a:t>1 Psiquiatra </a:t>
                      </a:r>
                      <a:endParaRPr lang="es-EC"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965" marR="61965" marT="0" marB="0"/>
                </a:tc>
                <a:extLst>
                  <a:ext uri="{0D108BD9-81ED-4DB2-BD59-A6C34878D82A}">
                    <a16:rowId xmlns:a16="http://schemas.microsoft.com/office/drawing/2014/main" val="3374125560"/>
                  </a:ext>
                </a:extLst>
              </a:tr>
            </a:tbl>
          </a:graphicData>
        </a:graphic>
      </p:graphicFrame>
      <p:sp>
        <p:nvSpPr>
          <p:cNvPr id="7" name="Rectángulo 6"/>
          <p:cNvSpPr/>
          <p:nvPr/>
        </p:nvSpPr>
        <p:spPr>
          <a:xfrm>
            <a:off x="338985" y="1441603"/>
            <a:ext cx="4546524" cy="3914918"/>
          </a:xfrm>
          <a:prstGeom prst="rect">
            <a:avLst/>
          </a:prstGeom>
        </p:spPr>
        <p:txBody>
          <a:bodyPr wrap="square">
            <a:spAutoFit/>
          </a:bodyPr>
          <a:lstStyle/>
          <a:p>
            <a:pPr algn="just">
              <a:lnSpc>
                <a:spcPct val="115000"/>
              </a:lnSpc>
              <a:spcBef>
                <a:spcPts val="1200"/>
              </a:spcBef>
              <a:spcAft>
                <a:spcPts val="1200"/>
              </a:spcAft>
            </a:pPr>
            <a:r>
              <a:rPr lang="es-ES" dirty="0">
                <a:latin typeface="Calibri Light" panose="020F0302020204030204" pitchFamily="34" charset="0"/>
                <a:ea typeface="Calibri" panose="020F0502020204030204" pitchFamily="34" charset="0"/>
                <a:cs typeface="Times New Roman" panose="02020603050405020304" pitchFamily="18" charset="0"/>
              </a:rPr>
              <a:t>la Coordinación de Prevención Integral de Adicciones, cuenta con </a:t>
            </a:r>
            <a:r>
              <a:rPr lang="es-ES" b="1" dirty="0">
                <a:latin typeface="Calibri Light" panose="020F0302020204030204" pitchFamily="34" charset="0"/>
                <a:ea typeface="Calibri" panose="020F0502020204030204" pitchFamily="34" charset="0"/>
                <a:cs typeface="Times New Roman" panose="02020603050405020304" pitchFamily="18" charset="0"/>
              </a:rPr>
              <a:t>32 personas </a:t>
            </a:r>
            <a:r>
              <a:rPr lang="es-ES" dirty="0">
                <a:latin typeface="Calibri Light" panose="020F0302020204030204" pitchFamily="34" charset="0"/>
                <a:ea typeface="Calibri" panose="020F0502020204030204" pitchFamily="34" charset="0"/>
                <a:cs typeface="Times New Roman" panose="02020603050405020304" pitchFamily="18" charset="0"/>
              </a:rPr>
              <a:t>que realizan actividades </a:t>
            </a:r>
            <a:r>
              <a:rPr lang="es-ES" dirty="0" err="1">
                <a:latin typeface="Calibri Light" panose="020F0302020204030204" pitchFamily="34" charset="0"/>
                <a:ea typeface="Calibri" panose="020F0502020204030204" pitchFamily="34" charset="0"/>
                <a:cs typeface="Times New Roman" panose="02020603050405020304" pitchFamily="18" charset="0"/>
              </a:rPr>
              <a:t>intra</a:t>
            </a:r>
            <a:r>
              <a:rPr lang="es-ES" dirty="0">
                <a:latin typeface="Calibri Light" panose="020F0302020204030204" pitchFamily="34" charset="0"/>
                <a:ea typeface="Calibri" panose="020F0502020204030204" pitchFamily="34" charset="0"/>
                <a:cs typeface="Times New Roman" panose="02020603050405020304" pitchFamily="18" charset="0"/>
              </a:rPr>
              <a:t> y extramurales de prevención selectiva e indicada concentradas en el inmueble de la ronda, así como con </a:t>
            </a:r>
            <a:r>
              <a:rPr lang="es-ES" b="1" dirty="0">
                <a:latin typeface="Calibri Light" panose="020F0302020204030204" pitchFamily="34" charset="0"/>
                <a:ea typeface="Calibri" panose="020F0502020204030204" pitchFamily="34" charset="0"/>
                <a:cs typeface="Times New Roman" panose="02020603050405020304" pitchFamily="18" charset="0"/>
              </a:rPr>
              <a:t>357 profesionales a nivel comunitario </a:t>
            </a:r>
            <a:r>
              <a:rPr lang="es-ES" dirty="0">
                <a:latin typeface="Calibri Light" panose="020F0302020204030204" pitchFamily="34" charset="0"/>
                <a:ea typeface="Calibri" panose="020F0502020204030204" pitchFamily="34" charset="0"/>
                <a:cs typeface="Times New Roman" panose="02020603050405020304" pitchFamily="18" charset="0"/>
              </a:rPr>
              <a:t>que realizan actividades de baja complejidad de primer nivel atención a nivel territorial, desplegándose por todo el Distrito Metropolitano de Quito y sus parroquias rurales, además de </a:t>
            </a:r>
            <a:r>
              <a:rPr lang="es-ES" b="1" dirty="0">
                <a:latin typeface="Calibri Light" panose="020F0302020204030204" pitchFamily="34" charset="0"/>
                <a:ea typeface="Calibri" panose="020F0502020204030204" pitchFamily="34" charset="0"/>
                <a:cs typeface="Times New Roman" panose="02020603050405020304" pitchFamily="18" charset="0"/>
              </a:rPr>
              <a:t>1 psiquiatra </a:t>
            </a:r>
            <a:r>
              <a:rPr lang="es-ES" dirty="0">
                <a:latin typeface="Calibri Light" panose="020F0302020204030204" pitchFamily="34" charset="0"/>
                <a:ea typeface="Calibri" panose="020F0502020204030204" pitchFamily="34" charset="0"/>
                <a:cs typeface="Times New Roman" panose="02020603050405020304" pitchFamily="18" charset="0"/>
              </a:rPr>
              <a:t>que brinda atención especializada en la Unidad Metropolitana de Salud Sur.</a:t>
            </a:r>
            <a:endParaRPr lang="es-EC"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993091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áfico 3">
            <a:extLst>
              <a:ext uri="{FF2B5EF4-FFF2-40B4-BE49-F238E27FC236}">
                <a16:creationId xmlns:a16="http://schemas.microsoft.com/office/drawing/2014/main" id="{C878B673-7583-0642-81B2-5B6D7DC6E269}"/>
              </a:ext>
            </a:extLst>
          </p:cNvPr>
          <p:cNvPicPr>
            <a:picLocks noChangeAspect="1"/>
          </p:cNvPicPr>
          <p:nvPr/>
        </p:nvPicPr>
        <p:blipFill>
          <a:blip r:embed="rId2">
            <a:extLst>
              <a:ext uri="{96DAC541-7B7A-43D3-8B79-37D633B846F1}">
                <asvg:svgBlip xmlns:asvg="http://schemas.microsoft.com/office/drawing/2016/SVG/main" xmlns="" r:embed="rId8"/>
              </a:ext>
            </a:extLst>
          </a:blip>
          <a:stretch>
            <a:fillRect/>
          </a:stretch>
        </p:blipFill>
        <p:spPr>
          <a:xfrm>
            <a:off x="0" y="6702315"/>
            <a:ext cx="3995935" cy="155685"/>
          </a:xfrm>
          <a:prstGeom prst="rect">
            <a:avLst/>
          </a:prstGeom>
        </p:spPr>
      </p:pic>
      <p:sp>
        <p:nvSpPr>
          <p:cNvPr id="8" name="Subtítulo 2"/>
          <p:cNvSpPr txBox="1">
            <a:spLocks/>
          </p:cNvSpPr>
          <p:nvPr/>
        </p:nvSpPr>
        <p:spPr>
          <a:xfrm>
            <a:off x="811796" y="2960503"/>
            <a:ext cx="10936067" cy="406959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EC" sz="2000" b="1" i="1" dirty="0">
                <a:latin typeface="+mj-lt"/>
              </a:rPr>
              <a:t>Artículo Nro.  547.12.- Del Equipo Móvil de Atención General. -</a:t>
            </a:r>
            <a:r>
              <a:rPr lang="es-EC" sz="2000" i="1" dirty="0">
                <a:latin typeface="+mj-lt"/>
              </a:rPr>
              <a:t>  …. (…) y referencia de pacientes a los consultorios de especialidad de segundo nivel de atención en la Unidades Metropolitanas de Salud o quien haga sus veces… (..)</a:t>
            </a:r>
            <a:endParaRPr lang="es-EC" sz="2000" dirty="0">
              <a:latin typeface="+mj-lt"/>
            </a:endParaRPr>
          </a:p>
          <a:p>
            <a:pPr algn="just"/>
            <a:endParaRPr lang="es-EC" dirty="0"/>
          </a:p>
          <a:p>
            <a:r>
              <a:rPr lang="es-EC" i="1" dirty="0"/>
              <a:t> </a:t>
            </a:r>
            <a:endParaRPr lang="es-EC" dirty="0"/>
          </a:p>
          <a:p>
            <a:r>
              <a:rPr lang="es-EC" dirty="0"/>
              <a:t> </a:t>
            </a:r>
          </a:p>
        </p:txBody>
      </p:sp>
      <p:sp>
        <p:nvSpPr>
          <p:cNvPr id="9" name="Título 1"/>
          <p:cNvSpPr>
            <a:spLocks noGrp="1"/>
          </p:cNvSpPr>
          <p:nvPr>
            <p:ph type="ctrTitle"/>
          </p:nvPr>
        </p:nvSpPr>
        <p:spPr>
          <a:xfrm>
            <a:off x="496389" y="-1"/>
            <a:ext cx="10580914" cy="1677887"/>
          </a:xfrm>
        </p:spPr>
        <p:txBody>
          <a:bodyPr>
            <a:normAutofit/>
          </a:bodyPr>
          <a:lstStyle/>
          <a:p>
            <a:r>
              <a:rPr lang="es-EC" sz="4000" b="1" i="1" dirty="0"/>
              <a:t>Articulado Nro.  547.12.- Del Equipo Móvil de Atención General</a:t>
            </a:r>
            <a:endParaRPr lang="es-ES" sz="2800" b="1" i="1" dirty="0">
              <a:solidFill>
                <a:srgbClr val="002060"/>
              </a:solidFill>
            </a:endParaRPr>
          </a:p>
        </p:txBody>
      </p:sp>
      <p:pic>
        <p:nvPicPr>
          <p:cNvPr id="10" name="object 2"/>
          <p:cNvPicPr/>
          <p:nvPr/>
        </p:nvPicPr>
        <p:blipFill rotWithShape="1">
          <a:blip r:embed="rId9" cstate="print"/>
          <a:srcRect t="-4110" r="25393"/>
          <a:stretch/>
        </p:blipFill>
        <p:spPr>
          <a:xfrm>
            <a:off x="8258556" y="5995851"/>
            <a:ext cx="2609741" cy="683839"/>
          </a:xfrm>
          <a:prstGeom prst="rect">
            <a:avLst/>
          </a:prstGeom>
        </p:spPr>
      </p:pic>
    </p:spTree>
    <p:extLst>
      <p:ext uri="{BB962C8B-B14F-4D97-AF65-F5344CB8AC3E}">
        <p14:creationId xmlns:p14="http://schemas.microsoft.com/office/powerpoint/2010/main" val="1647095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76251" y="495108"/>
            <a:ext cx="9144000" cy="528193"/>
          </a:xfrm>
        </p:spPr>
        <p:txBody>
          <a:bodyPr>
            <a:normAutofit/>
          </a:bodyPr>
          <a:lstStyle/>
          <a:p>
            <a:r>
              <a:rPr lang="es-ES" sz="2400" b="1" dirty="0" smtClean="0">
                <a:solidFill>
                  <a:srgbClr val="002060"/>
                </a:solidFill>
              </a:rPr>
              <a:t>Acciones emprendidas </a:t>
            </a:r>
            <a:endParaRPr lang="es-EC" sz="2400" b="1" dirty="0">
              <a:solidFill>
                <a:srgbClr val="002060"/>
              </a:solidFill>
            </a:endParaRPr>
          </a:p>
        </p:txBody>
      </p:sp>
      <p:pic>
        <p:nvPicPr>
          <p:cNvPr id="6" name="Gráfico 3">
            <a:extLst>
              <a:ext uri="{FF2B5EF4-FFF2-40B4-BE49-F238E27FC236}">
                <a16:creationId xmlns:a16="http://schemas.microsoft.com/office/drawing/2014/main" id="{C878B673-7583-0642-81B2-5B6D7DC6E269}"/>
              </a:ext>
            </a:extLst>
          </p:cNvPr>
          <p:cNvPicPr>
            <a:picLocks noChangeAspect="1"/>
          </p:cNvPicPr>
          <p:nvPr/>
        </p:nvPicPr>
        <p:blipFill>
          <a:blip r:embed="rId2">
            <a:extLst>
              <a:ext uri="{96DAC541-7B7A-43D3-8B79-37D633B846F1}">
                <asvg:svgBlip xmlns:asvg="http://schemas.microsoft.com/office/drawing/2016/SVG/main" xmlns="" r:embed="rId8"/>
              </a:ext>
            </a:extLst>
          </a:blip>
          <a:stretch>
            <a:fillRect/>
          </a:stretch>
        </p:blipFill>
        <p:spPr>
          <a:xfrm>
            <a:off x="0" y="6702315"/>
            <a:ext cx="3995935" cy="155685"/>
          </a:xfrm>
          <a:prstGeom prst="rect">
            <a:avLst/>
          </a:prstGeom>
        </p:spPr>
      </p:pic>
      <p:pic>
        <p:nvPicPr>
          <p:cNvPr id="8" name="object 2"/>
          <p:cNvPicPr/>
          <p:nvPr/>
        </p:nvPicPr>
        <p:blipFill rotWithShape="1">
          <a:blip r:embed="rId9" cstate="print"/>
          <a:srcRect t="-4110" r="25393"/>
          <a:stretch/>
        </p:blipFill>
        <p:spPr>
          <a:xfrm>
            <a:off x="8258556" y="5995851"/>
            <a:ext cx="2609741" cy="683839"/>
          </a:xfrm>
          <a:prstGeom prst="rect">
            <a:avLst/>
          </a:prstGeom>
        </p:spPr>
      </p:pic>
      <p:graphicFrame>
        <p:nvGraphicFramePr>
          <p:cNvPr id="4" name="Tabla 3"/>
          <p:cNvGraphicFramePr>
            <a:graphicFrameLocks noGrp="1"/>
          </p:cNvGraphicFramePr>
          <p:nvPr>
            <p:extLst>
              <p:ext uri="{D42A27DB-BD31-4B8C-83A1-F6EECF244321}">
                <p14:modId xmlns:p14="http://schemas.microsoft.com/office/powerpoint/2010/main" val="3231510880"/>
              </p:ext>
            </p:extLst>
          </p:nvPr>
        </p:nvGraphicFramePr>
        <p:xfrm>
          <a:off x="7902025" y="1319348"/>
          <a:ext cx="3693437" cy="4478792"/>
        </p:xfrm>
        <a:graphic>
          <a:graphicData uri="http://schemas.openxmlformats.org/drawingml/2006/table">
            <a:tbl>
              <a:tblPr>
                <a:tableStyleId>{5940675A-B579-460E-94D1-54222C63F5DA}</a:tableStyleId>
              </a:tblPr>
              <a:tblGrid>
                <a:gridCol w="1529990">
                  <a:extLst>
                    <a:ext uri="{9D8B030D-6E8A-4147-A177-3AD203B41FA5}">
                      <a16:colId xmlns:a16="http://schemas.microsoft.com/office/drawing/2014/main" val="413110879"/>
                    </a:ext>
                  </a:extLst>
                </a:gridCol>
                <a:gridCol w="1529990">
                  <a:extLst>
                    <a:ext uri="{9D8B030D-6E8A-4147-A177-3AD203B41FA5}">
                      <a16:colId xmlns:a16="http://schemas.microsoft.com/office/drawing/2014/main" val="79067181"/>
                    </a:ext>
                  </a:extLst>
                </a:gridCol>
                <a:gridCol w="633457">
                  <a:extLst>
                    <a:ext uri="{9D8B030D-6E8A-4147-A177-3AD203B41FA5}">
                      <a16:colId xmlns:a16="http://schemas.microsoft.com/office/drawing/2014/main" val="3349990149"/>
                    </a:ext>
                  </a:extLst>
                </a:gridCol>
              </a:tblGrid>
              <a:tr h="253817">
                <a:tc>
                  <a:txBody>
                    <a:bodyPr/>
                    <a:lstStyle/>
                    <a:p>
                      <a:pPr marL="63500" algn="just">
                        <a:lnSpc>
                          <a:spcPct val="115000"/>
                        </a:lnSpc>
                        <a:spcAft>
                          <a:spcPts val="0"/>
                        </a:spcAft>
                      </a:pPr>
                      <a:r>
                        <a:rPr lang="es-ES" sz="800">
                          <a:effectLst/>
                        </a:rPr>
                        <a:t>Eje</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2884" marR="52884" marT="0" marB="0"/>
                </a:tc>
                <a:tc>
                  <a:txBody>
                    <a:bodyPr/>
                    <a:lstStyle/>
                    <a:p>
                      <a:pPr marL="63500" algn="just">
                        <a:lnSpc>
                          <a:spcPct val="115000"/>
                        </a:lnSpc>
                        <a:spcAft>
                          <a:spcPts val="0"/>
                        </a:spcAft>
                      </a:pPr>
                      <a:r>
                        <a:rPr lang="es-ES" sz="800">
                          <a:effectLst/>
                        </a:rPr>
                        <a:t>Acción</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48966" marR="48966" marT="48966" marB="48966"/>
                </a:tc>
                <a:tc>
                  <a:txBody>
                    <a:bodyPr/>
                    <a:lstStyle/>
                    <a:p>
                      <a:pPr marL="63500" algn="just">
                        <a:lnSpc>
                          <a:spcPct val="115000"/>
                        </a:lnSpc>
                        <a:spcAft>
                          <a:spcPts val="0"/>
                        </a:spcAft>
                      </a:pPr>
                      <a:r>
                        <a:rPr lang="es-ES" sz="800">
                          <a:effectLst/>
                        </a:rPr>
                        <a:t>Resultado</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48966" marR="48966" marT="48966" marB="48966"/>
                </a:tc>
                <a:extLst>
                  <a:ext uri="{0D108BD9-81ED-4DB2-BD59-A6C34878D82A}">
                    <a16:rowId xmlns:a16="http://schemas.microsoft.com/office/drawing/2014/main" val="3876236834"/>
                  </a:ext>
                </a:extLst>
              </a:tr>
              <a:tr h="406833">
                <a:tc rowSpan="5">
                  <a:txBody>
                    <a:bodyPr/>
                    <a:lstStyle/>
                    <a:p>
                      <a:pPr marL="63500" algn="just">
                        <a:lnSpc>
                          <a:spcPct val="115000"/>
                        </a:lnSpc>
                        <a:spcAft>
                          <a:spcPts val="0"/>
                        </a:spcAft>
                      </a:pPr>
                      <a:r>
                        <a:rPr lang="es-ES" sz="800">
                          <a:effectLst/>
                        </a:rPr>
                        <a:t>Acciones de prevención de  uso y consumo  para  la disminución de factores de riesgo a nivel personal y familiar </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2884" marR="52884" marT="0" marB="0"/>
                </a:tc>
                <a:tc>
                  <a:txBody>
                    <a:bodyPr/>
                    <a:lstStyle/>
                    <a:p>
                      <a:pPr marL="63500" algn="just">
                        <a:lnSpc>
                          <a:spcPct val="115000"/>
                        </a:lnSpc>
                        <a:spcAft>
                          <a:spcPts val="0"/>
                        </a:spcAft>
                      </a:pPr>
                      <a:r>
                        <a:rPr lang="es-ES" sz="800">
                          <a:effectLst/>
                        </a:rPr>
                        <a:t>Agendamientos iniciales y subsecuentes </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48966" marR="48966" marT="48966" marB="48966"/>
                </a:tc>
                <a:tc>
                  <a:txBody>
                    <a:bodyPr/>
                    <a:lstStyle/>
                    <a:p>
                      <a:pPr marL="63500" algn="just">
                        <a:lnSpc>
                          <a:spcPct val="115000"/>
                        </a:lnSpc>
                        <a:spcAft>
                          <a:spcPts val="0"/>
                        </a:spcAft>
                      </a:pPr>
                      <a:r>
                        <a:rPr lang="es-ES" sz="800">
                          <a:effectLst/>
                        </a:rPr>
                        <a:t>2990 </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48966" marR="48966" marT="48966" marB="48966"/>
                </a:tc>
                <a:extLst>
                  <a:ext uri="{0D108BD9-81ED-4DB2-BD59-A6C34878D82A}">
                    <a16:rowId xmlns:a16="http://schemas.microsoft.com/office/drawing/2014/main" val="4156044634"/>
                  </a:ext>
                </a:extLst>
              </a:tr>
              <a:tr h="559849">
                <a:tc vMerge="1">
                  <a:txBody>
                    <a:bodyPr/>
                    <a:lstStyle/>
                    <a:p>
                      <a:endParaRPr lang="es-EC"/>
                    </a:p>
                  </a:txBody>
                  <a:tcPr/>
                </a:tc>
                <a:tc>
                  <a:txBody>
                    <a:bodyPr/>
                    <a:lstStyle/>
                    <a:p>
                      <a:pPr marL="63500" algn="just">
                        <a:lnSpc>
                          <a:spcPct val="115000"/>
                        </a:lnSpc>
                        <a:spcAft>
                          <a:spcPts val="0"/>
                        </a:spcAft>
                      </a:pPr>
                      <a:r>
                        <a:rPr lang="es-ES" sz="800">
                          <a:effectLst/>
                        </a:rPr>
                        <a:t>Intervenciones  individuales de Psicología Clínica </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48966" marR="48966" marT="48966" marB="48966"/>
                </a:tc>
                <a:tc>
                  <a:txBody>
                    <a:bodyPr/>
                    <a:lstStyle/>
                    <a:p>
                      <a:pPr marL="63500" algn="just">
                        <a:lnSpc>
                          <a:spcPct val="115000"/>
                        </a:lnSpc>
                        <a:spcAft>
                          <a:spcPts val="0"/>
                        </a:spcAft>
                      </a:pPr>
                      <a:r>
                        <a:rPr lang="es-ES" sz="800">
                          <a:effectLst/>
                        </a:rPr>
                        <a:t>1979</a:t>
                      </a:r>
                      <a:endParaRPr lang="es-EC" sz="800">
                        <a:effectLst/>
                      </a:endParaRPr>
                    </a:p>
                    <a:p>
                      <a:pPr marL="63500" algn="just">
                        <a:lnSpc>
                          <a:spcPct val="115000"/>
                        </a:lnSpc>
                        <a:spcAft>
                          <a:spcPts val="0"/>
                        </a:spcAft>
                      </a:pPr>
                      <a:r>
                        <a:rPr lang="es-ES" sz="800">
                          <a:effectLst/>
                        </a:rPr>
                        <a:t>(participantes)</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48966" marR="48966" marT="48966" marB="48966"/>
                </a:tc>
                <a:extLst>
                  <a:ext uri="{0D108BD9-81ED-4DB2-BD59-A6C34878D82A}">
                    <a16:rowId xmlns:a16="http://schemas.microsoft.com/office/drawing/2014/main" val="3423341024"/>
                  </a:ext>
                </a:extLst>
              </a:tr>
              <a:tr h="253817">
                <a:tc vMerge="1">
                  <a:txBody>
                    <a:bodyPr/>
                    <a:lstStyle/>
                    <a:p>
                      <a:endParaRPr lang="es-EC"/>
                    </a:p>
                  </a:txBody>
                  <a:tcPr/>
                </a:tc>
                <a:tc>
                  <a:txBody>
                    <a:bodyPr/>
                    <a:lstStyle/>
                    <a:p>
                      <a:pPr marL="63500" algn="just">
                        <a:lnSpc>
                          <a:spcPct val="115000"/>
                        </a:lnSpc>
                        <a:spcAft>
                          <a:spcPts val="0"/>
                        </a:spcAft>
                      </a:pPr>
                      <a:r>
                        <a:rPr lang="es-ES" sz="800">
                          <a:effectLst/>
                        </a:rPr>
                        <a:t>Evaluaciones psicológicas</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48966" marR="48966" marT="48966" marB="48966"/>
                </a:tc>
                <a:tc>
                  <a:txBody>
                    <a:bodyPr/>
                    <a:lstStyle/>
                    <a:p>
                      <a:pPr marL="63500" algn="just">
                        <a:lnSpc>
                          <a:spcPct val="115000"/>
                        </a:lnSpc>
                        <a:spcAft>
                          <a:spcPts val="0"/>
                        </a:spcAft>
                      </a:pPr>
                      <a:r>
                        <a:rPr lang="es-ES" sz="800">
                          <a:effectLst/>
                        </a:rPr>
                        <a:t>267 </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48966" marR="48966" marT="48966" marB="48966"/>
                </a:tc>
                <a:extLst>
                  <a:ext uri="{0D108BD9-81ED-4DB2-BD59-A6C34878D82A}">
                    <a16:rowId xmlns:a16="http://schemas.microsoft.com/office/drawing/2014/main" val="2666901071"/>
                  </a:ext>
                </a:extLst>
              </a:tr>
              <a:tr h="559849">
                <a:tc vMerge="1">
                  <a:txBody>
                    <a:bodyPr/>
                    <a:lstStyle/>
                    <a:p>
                      <a:endParaRPr lang="es-EC"/>
                    </a:p>
                  </a:txBody>
                  <a:tcPr/>
                </a:tc>
                <a:tc>
                  <a:txBody>
                    <a:bodyPr/>
                    <a:lstStyle/>
                    <a:p>
                      <a:pPr marL="63500" algn="just">
                        <a:lnSpc>
                          <a:spcPct val="115000"/>
                        </a:lnSpc>
                        <a:spcAft>
                          <a:spcPts val="0"/>
                        </a:spcAft>
                      </a:pPr>
                      <a:r>
                        <a:rPr lang="es-ES" sz="800" dirty="0">
                          <a:effectLst/>
                        </a:rPr>
                        <a:t>Intervenciones  individuales de Terapia Ocupacional </a:t>
                      </a:r>
                      <a:endParaRPr lang="es-EC"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966" marR="48966" marT="48966" marB="48966"/>
                </a:tc>
                <a:tc>
                  <a:txBody>
                    <a:bodyPr/>
                    <a:lstStyle/>
                    <a:p>
                      <a:pPr marL="63500" algn="just">
                        <a:lnSpc>
                          <a:spcPct val="115000"/>
                        </a:lnSpc>
                        <a:spcAft>
                          <a:spcPts val="0"/>
                        </a:spcAft>
                      </a:pPr>
                      <a:r>
                        <a:rPr lang="es-ES" sz="800">
                          <a:effectLst/>
                        </a:rPr>
                        <a:t>285 </a:t>
                      </a:r>
                      <a:endParaRPr lang="es-EC" sz="800">
                        <a:effectLst/>
                      </a:endParaRPr>
                    </a:p>
                    <a:p>
                      <a:pPr marL="63500" algn="just">
                        <a:lnSpc>
                          <a:spcPct val="115000"/>
                        </a:lnSpc>
                        <a:spcAft>
                          <a:spcPts val="0"/>
                        </a:spcAft>
                      </a:pPr>
                      <a:r>
                        <a:rPr lang="es-ES" sz="800">
                          <a:effectLst/>
                        </a:rPr>
                        <a:t>(participantes)</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48966" marR="48966" marT="48966" marB="48966"/>
                </a:tc>
                <a:extLst>
                  <a:ext uri="{0D108BD9-81ED-4DB2-BD59-A6C34878D82A}">
                    <a16:rowId xmlns:a16="http://schemas.microsoft.com/office/drawing/2014/main" val="4026924210"/>
                  </a:ext>
                </a:extLst>
              </a:tr>
              <a:tr h="559849">
                <a:tc vMerge="1">
                  <a:txBody>
                    <a:bodyPr/>
                    <a:lstStyle/>
                    <a:p>
                      <a:endParaRPr lang="es-EC"/>
                    </a:p>
                  </a:txBody>
                  <a:tcPr/>
                </a:tc>
                <a:tc>
                  <a:txBody>
                    <a:bodyPr/>
                    <a:lstStyle/>
                    <a:p>
                      <a:pPr marL="63500" algn="just">
                        <a:lnSpc>
                          <a:spcPct val="115000"/>
                        </a:lnSpc>
                        <a:spcAft>
                          <a:spcPts val="0"/>
                        </a:spcAft>
                      </a:pPr>
                      <a:r>
                        <a:rPr lang="es-ES" sz="800">
                          <a:effectLst/>
                        </a:rPr>
                        <a:t>Intervenciones individuales de Trabajo Social</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48966" marR="48966" marT="48966" marB="48966"/>
                </a:tc>
                <a:tc>
                  <a:txBody>
                    <a:bodyPr/>
                    <a:lstStyle/>
                    <a:p>
                      <a:pPr marL="63500" algn="just">
                        <a:lnSpc>
                          <a:spcPct val="115000"/>
                        </a:lnSpc>
                        <a:spcAft>
                          <a:spcPts val="0"/>
                        </a:spcAft>
                      </a:pPr>
                      <a:r>
                        <a:rPr lang="es-ES" sz="800">
                          <a:effectLst/>
                        </a:rPr>
                        <a:t>52</a:t>
                      </a:r>
                      <a:endParaRPr lang="es-EC" sz="800">
                        <a:effectLst/>
                      </a:endParaRPr>
                    </a:p>
                    <a:p>
                      <a:pPr marL="63500" algn="just">
                        <a:lnSpc>
                          <a:spcPct val="115000"/>
                        </a:lnSpc>
                        <a:spcAft>
                          <a:spcPts val="0"/>
                        </a:spcAft>
                      </a:pPr>
                      <a:r>
                        <a:rPr lang="es-ES" sz="800">
                          <a:effectLst/>
                        </a:rPr>
                        <a:t>(participantes) </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48966" marR="48966" marT="48966" marB="48966"/>
                </a:tc>
                <a:extLst>
                  <a:ext uri="{0D108BD9-81ED-4DB2-BD59-A6C34878D82A}">
                    <a16:rowId xmlns:a16="http://schemas.microsoft.com/office/drawing/2014/main" val="345334984"/>
                  </a:ext>
                </a:extLst>
              </a:tr>
              <a:tr h="306032">
                <a:tc>
                  <a:txBody>
                    <a:bodyPr/>
                    <a:lstStyle/>
                    <a:p>
                      <a:pPr marL="63500" algn="just">
                        <a:lnSpc>
                          <a:spcPct val="115000"/>
                        </a:lnSpc>
                        <a:spcAft>
                          <a:spcPts val="0"/>
                        </a:spcAft>
                      </a:pPr>
                      <a:r>
                        <a:rPr lang="es-ES" sz="800">
                          <a:effectLst/>
                        </a:rPr>
                        <a:t>Intervenciones de seguimiento Grupal </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2884" marR="52884" marT="0" marB="0"/>
                </a:tc>
                <a:tc>
                  <a:txBody>
                    <a:bodyPr/>
                    <a:lstStyle/>
                    <a:p>
                      <a:pPr marL="63500" algn="just">
                        <a:lnSpc>
                          <a:spcPct val="115000"/>
                        </a:lnSpc>
                        <a:spcAft>
                          <a:spcPts val="0"/>
                        </a:spcAft>
                      </a:pPr>
                      <a:r>
                        <a:rPr lang="es-ES" sz="800">
                          <a:effectLst/>
                        </a:rPr>
                        <a:t>Intervenciones grupales</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48966" marR="48966" marT="48966" marB="48966"/>
                </a:tc>
                <a:tc>
                  <a:txBody>
                    <a:bodyPr/>
                    <a:lstStyle/>
                    <a:p>
                      <a:pPr marL="63500" algn="just">
                        <a:lnSpc>
                          <a:spcPct val="115000"/>
                        </a:lnSpc>
                        <a:spcAft>
                          <a:spcPts val="0"/>
                        </a:spcAft>
                      </a:pPr>
                      <a:r>
                        <a:rPr lang="es-ES" sz="800">
                          <a:effectLst/>
                        </a:rPr>
                        <a:t>24 </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48966" marR="48966" marT="48966" marB="48966"/>
                </a:tc>
                <a:extLst>
                  <a:ext uri="{0D108BD9-81ED-4DB2-BD59-A6C34878D82A}">
                    <a16:rowId xmlns:a16="http://schemas.microsoft.com/office/drawing/2014/main" val="1183454851"/>
                  </a:ext>
                </a:extLst>
              </a:tr>
              <a:tr h="406833">
                <a:tc>
                  <a:txBody>
                    <a:bodyPr/>
                    <a:lstStyle/>
                    <a:p>
                      <a:pPr marL="63500" algn="just">
                        <a:lnSpc>
                          <a:spcPct val="115000"/>
                        </a:lnSpc>
                        <a:spcAft>
                          <a:spcPts val="0"/>
                        </a:spcAft>
                      </a:pPr>
                      <a:r>
                        <a:rPr lang="es-ES" sz="800">
                          <a:effectLst/>
                        </a:rPr>
                        <a:t>Referencias </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2884" marR="52884" marT="0" marB="0"/>
                </a:tc>
                <a:tc>
                  <a:txBody>
                    <a:bodyPr/>
                    <a:lstStyle/>
                    <a:p>
                      <a:pPr marL="63500" algn="just">
                        <a:lnSpc>
                          <a:spcPct val="115000"/>
                        </a:lnSpc>
                        <a:spcAft>
                          <a:spcPts val="0"/>
                        </a:spcAft>
                      </a:pPr>
                      <a:r>
                        <a:rPr lang="es-ES" sz="800">
                          <a:effectLst/>
                        </a:rPr>
                        <a:t>Referencia a otros servicios municipales</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48966" marR="48966" marT="48966" marB="48966"/>
                </a:tc>
                <a:tc>
                  <a:txBody>
                    <a:bodyPr/>
                    <a:lstStyle/>
                    <a:p>
                      <a:pPr marL="63500" algn="just">
                        <a:lnSpc>
                          <a:spcPct val="115000"/>
                        </a:lnSpc>
                        <a:spcAft>
                          <a:spcPts val="0"/>
                        </a:spcAft>
                      </a:pPr>
                      <a:r>
                        <a:rPr lang="es-ES" sz="800">
                          <a:effectLst/>
                        </a:rPr>
                        <a:t>22 </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48966" marR="48966" marT="48966" marB="48966"/>
                </a:tc>
                <a:extLst>
                  <a:ext uri="{0D108BD9-81ED-4DB2-BD59-A6C34878D82A}">
                    <a16:rowId xmlns:a16="http://schemas.microsoft.com/office/drawing/2014/main" val="1766655521"/>
                  </a:ext>
                </a:extLst>
              </a:tr>
              <a:tr h="1171913">
                <a:tc>
                  <a:txBody>
                    <a:bodyPr/>
                    <a:lstStyle/>
                    <a:p>
                      <a:pPr marL="63500" algn="just">
                        <a:lnSpc>
                          <a:spcPct val="115000"/>
                        </a:lnSpc>
                        <a:spcAft>
                          <a:spcPts val="0"/>
                        </a:spcAft>
                      </a:pPr>
                      <a:r>
                        <a:rPr lang="es-ES" sz="800">
                          <a:effectLst/>
                        </a:rPr>
                        <a:t> </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52884" marR="52884" marT="0" marB="0"/>
                </a:tc>
                <a:tc>
                  <a:txBody>
                    <a:bodyPr/>
                    <a:lstStyle/>
                    <a:p>
                      <a:pPr marL="63500" algn="just">
                        <a:lnSpc>
                          <a:spcPct val="115000"/>
                        </a:lnSpc>
                        <a:spcAft>
                          <a:spcPts val="0"/>
                        </a:spcAft>
                      </a:pPr>
                      <a:r>
                        <a:rPr lang="es-ES" sz="800">
                          <a:effectLst/>
                        </a:rPr>
                        <a:t>TOTAL</a:t>
                      </a:r>
                      <a:endParaRPr lang="es-EC" sz="800">
                        <a:effectLst/>
                        <a:latin typeface="Calibri" panose="020F0502020204030204" pitchFamily="34" charset="0"/>
                        <a:ea typeface="Calibri" panose="020F0502020204030204" pitchFamily="34" charset="0"/>
                        <a:cs typeface="Times New Roman" panose="02020603050405020304" pitchFamily="18" charset="0"/>
                      </a:endParaRPr>
                    </a:p>
                  </a:txBody>
                  <a:tcPr marL="48966" marR="48966" marT="48966" marB="48966"/>
                </a:tc>
                <a:tc>
                  <a:txBody>
                    <a:bodyPr/>
                    <a:lstStyle/>
                    <a:p>
                      <a:pPr algn="just">
                        <a:lnSpc>
                          <a:spcPct val="115000"/>
                        </a:lnSpc>
                        <a:spcAft>
                          <a:spcPts val="0"/>
                        </a:spcAft>
                      </a:pPr>
                      <a:r>
                        <a:rPr lang="es-ES" sz="800" dirty="0">
                          <a:effectLst/>
                        </a:rPr>
                        <a:t>2 114</a:t>
                      </a:r>
                      <a:endParaRPr lang="es-EC" sz="800" dirty="0">
                        <a:effectLst/>
                      </a:endParaRPr>
                    </a:p>
                    <a:p>
                      <a:pPr algn="just">
                        <a:lnSpc>
                          <a:spcPct val="115000"/>
                        </a:lnSpc>
                        <a:spcAft>
                          <a:spcPts val="0"/>
                        </a:spcAft>
                      </a:pPr>
                      <a:r>
                        <a:rPr lang="es-ES" sz="800" dirty="0">
                          <a:effectLst/>
                        </a:rPr>
                        <a:t>(participantes) en actividades de intervención indicada.</a:t>
                      </a:r>
                      <a:endParaRPr lang="es-EC"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966" marR="48966" marT="48966" marB="48966"/>
                </a:tc>
                <a:extLst>
                  <a:ext uri="{0D108BD9-81ED-4DB2-BD59-A6C34878D82A}">
                    <a16:rowId xmlns:a16="http://schemas.microsoft.com/office/drawing/2014/main" val="1259181254"/>
                  </a:ext>
                </a:extLst>
              </a:tr>
            </a:tbl>
          </a:graphicData>
        </a:graphic>
      </p:graphicFrame>
      <p:pic>
        <p:nvPicPr>
          <p:cNvPr id="9" name="Imagen 8" descr="C:\Users\edandrade\Desktop\SIPAQ 2022\VARIOS\0. COMPONENTE DE PREVENCIÓN DE ADICCIONES\3. Estrategia de intervención y seguimiento.png"/>
          <p:cNvPicPr/>
          <p:nvPr/>
        </p:nvPicPr>
        <p:blipFill rotWithShape="1">
          <a:blip r:embed="rId10" cstate="print">
            <a:extLst>
              <a:ext uri="{28A0092B-C50C-407E-A947-70E740481C1C}">
                <a14:useLocalDpi xmlns:a14="http://schemas.microsoft.com/office/drawing/2010/main" val="0"/>
              </a:ext>
            </a:extLst>
          </a:blip>
          <a:srcRect b="8376"/>
          <a:stretch/>
        </p:blipFill>
        <p:spPr bwMode="auto">
          <a:xfrm>
            <a:off x="118568" y="1192847"/>
            <a:ext cx="4411390" cy="4605293"/>
          </a:xfrm>
          <a:prstGeom prst="rect">
            <a:avLst/>
          </a:prstGeom>
          <a:noFill/>
          <a:ln>
            <a:noFill/>
          </a:ln>
          <a:extLst>
            <a:ext uri="{53640926-AAD7-44D8-BBD7-CCE9431645EC}">
              <a14:shadowObscured xmlns:a14="http://schemas.microsoft.com/office/drawing/2010/main"/>
            </a:ext>
          </a:extLst>
        </p:spPr>
      </p:pic>
      <p:sp>
        <p:nvSpPr>
          <p:cNvPr id="10" name="Rectángulo 9"/>
          <p:cNvSpPr/>
          <p:nvPr/>
        </p:nvSpPr>
        <p:spPr>
          <a:xfrm>
            <a:off x="4777149" y="2005876"/>
            <a:ext cx="2877685" cy="2585323"/>
          </a:xfrm>
          <a:prstGeom prst="rect">
            <a:avLst/>
          </a:prstGeom>
        </p:spPr>
        <p:txBody>
          <a:bodyPr wrap="square">
            <a:spAutoFit/>
          </a:bodyPr>
          <a:lstStyle/>
          <a:p>
            <a:pPr algn="just"/>
            <a:r>
              <a:rPr lang="es-EC" dirty="0" smtClean="0">
                <a:solidFill>
                  <a:srgbClr val="000000"/>
                </a:solidFill>
                <a:latin typeface="Calibri Light" panose="020F0302020204030204" pitchFamily="34" charset="0"/>
                <a:ea typeface="Calibri" panose="020F0502020204030204" pitchFamily="34" charset="0"/>
              </a:rPr>
              <a:t>En relación </a:t>
            </a:r>
            <a:r>
              <a:rPr lang="es-EC" dirty="0">
                <a:solidFill>
                  <a:srgbClr val="000000"/>
                </a:solidFill>
                <a:latin typeface="Calibri Light" panose="020F0302020204030204" pitchFamily="34" charset="0"/>
                <a:ea typeface="Calibri" panose="020F0502020204030204" pitchFamily="34" charset="0"/>
              </a:rPr>
              <a:t>a la demanda específica de prevención de uso y consumo de drogas se describe a continuación las acciones realizadas por el componte de intervención y seguimiento de la Coordinación de prevención de Adicciones</a:t>
            </a:r>
            <a:endParaRPr lang="es-EC" dirty="0"/>
          </a:p>
        </p:txBody>
      </p:sp>
    </p:spTree>
    <p:extLst>
      <p:ext uri="{BB962C8B-B14F-4D97-AF65-F5344CB8AC3E}">
        <p14:creationId xmlns:p14="http://schemas.microsoft.com/office/powerpoint/2010/main" val="1682777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áfico 3">
            <a:extLst>
              <a:ext uri="{FF2B5EF4-FFF2-40B4-BE49-F238E27FC236}">
                <a16:creationId xmlns:a16="http://schemas.microsoft.com/office/drawing/2014/main" id="{C878B673-7583-0642-81B2-5B6D7DC6E269}"/>
              </a:ext>
            </a:extLst>
          </p:cNvPr>
          <p:cNvPicPr>
            <a:picLocks noChangeAspect="1"/>
          </p:cNvPicPr>
          <p:nvPr/>
        </p:nvPicPr>
        <p:blipFill>
          <a:blip r:embed="rId2">
            <a:extLst>
              <a:ext uri="{96DAC541-7B7A-43D3-8B79-37D633B846F1}">
                <asvg:svgBlip xmlns:asvg="http://schemas.microsoft.com/office/drawing/2016/SVG/main" xmlns="" r:embed="rId8"/>
              </a:ext>
            </a:extLst>
          </a:blip>
          <a:stretch>
            <a:fillRect/>
          </a:stretch>
        </p:blipFill>
        <p:spPr>
          <a:xfrm>
            <a:off x="0" y="6702315"/>
            <a:ext cx="3995935" cy="155685"/>
          </a:xfrm>
          <a:prstGeom prst="rect">
            <a:avLst/>
          </a:prstGeom>
        </p:spPr>
      </p:pic>
      <p:sp>
        <p:nvSpPr>
          <p:cNvPr id="8" name="Subtítulo 2"/>
          <p:cNvSpPr txBox="1">
            <a:spLocks/>
          </p:cNvSpPr>
          <p:nvPr/>
        </p:nvSpPr>
        <p:spPr>
          <a:xfrm>
            <a:off x="811796" y="2788401"/>
            <a:ext cx="10936067" cy="406959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EC" sz="2000" b="1" i="1" dirty="0">
                <a:latin typeface="+mj-lt"/>
              </a:rPr>
              <a:t>Artículo Nro.  547.12.- Del Equipo Móvil de Atención General. </a:t>
            </a:r>
            <a:r>
              <a:rPr lang="es-EC" sz="2000" i="1" dirty="0">
                <a:latin typeface="+mj-lt"/>
              </a:rPr>
              <a:t>- “(…) Las atenciones de salud ejercidas por las Unidades Metropolitanas de Salud o quien haga sus veces, deberán contar con la supervisión y aprobación por parte de la entidad o Dirección Metropolitana encargada de la Gestión del Subsistema de Salud, o quien haga sus veces”.</a:t>
            </a:r>
            <a:endParaRPr lang="es-EC" sz="2000" dirty="0">
              <a:latin typeface="+mj-lt"/>
            </a:endParaRPr>
          </a:p>
          <a:p>
            <a:pPr algn="just"/>
            <a:endParaRPr lang="es-EC" dirty="0"/>
          </a:p>
          <a:p>
            <a:r>
              <a:rPr lang="es-EC" i="1" dirty="0"/>
              <a:t> </a:t>
            </a:r>
            <a:endParaRPr lang="es-EC" dirty="0"/>
          </a:p>
          <a:p>
            <a:r>
              <a:rPr lang="es-EC" dirty="0"/>
              <a:t> </a:t>
            </a:r>
          </a:p>
        </p:txBody>
      </p:sp>
      <p:sp>
        <p:nvSpPr>
          <p:cNvPr id="9" name="Título 1"/>
          <p:cNvSpPr>
            <a:spLocks noGrp="1"/>
          </p:cNvSpPr>
          <p:nvPr>
            <p:ph type="ctrTitle"/>
          </p:nvPr>
        </p:nvSpPr>
        <p:spPr>
          <a:xfrm>
            <a:off x="496389" y="-1"/>
            <a:ext cx="10580914" cy="1677887"/>
          </a:xfrm>
        </p:spPr>
        <p:txBody>
          <a:bodyPr>
            <a:normAutofit/>
          </a:bodyPr>
          <a:lstStyle/>
          <a:p>
            <a:r>
              <a:rPr lang="es-EC" sz="4000" b="1" i="1" dirty="0"/>
              <a:t>Articulado Nro.  547.12.- Del Equipo Móvil de Atención General</a:t>
            </a:r>
            <a:endParaRPr lang="es-ES" sz="2800" b="1" i="1" dirty="0">
              <a:solidFill>
                <a:srgbClr val="002060"/>
              </a:solidFill>
            </a:endParaRPr>
          </a:p>
        </p:txBody>
      </p:sp>
      <p:pic>
        <p:nvPicPr>
          <p:cNvPr id="10" name="object 2"/>
          <p:cNvPicPr/>
          <p:nvPr/>
        </p:nvPicPr>
        <p:blipFill rotWithShape="1">
          <a:blip r:embed="rId9" cstate="print"/>
          <a:srcRect t="-4110" r="25393"/>
          <a:stretch/>
        </p:blipFill>
        <p:spPr>
          <a:xfrm>
            <a:off x="8258556" y="5995851"/>
            <a:ext cx="2609741" cy="683839"/>
          </a:xfrm>
          <a:prstGeom prst="rect">
            <a:avLst/>
          </a:prstGeom>
        </p:spPr>
      </p:pic>
    </p:spTree>
    <p:extLst>
      <p:ext uri="{BB962C8B-B14F-4D97-AF65-F5344CB8AC3E}">
        <p14:creationId xmlns:p14="http://schemas.microsoft.com/office/powerpoint/2010/main" val="40454121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76251" y="495108"/>
            <a:ext cx="9144000" cy="528193"/>
          </a:xfrm>
        </p:spPr>
        <p:txBody>
          <a:bodyPr>
            <a:normAutofit/>
          </a:bodyPr>
          <a:lstStyle/>
          <a:p>
            <a:r>
              <a:rPr lang="es-ES" sz="2400" b="1" dirty="0" smtClean="0">
                <a:solidFill>
                  <a:srgbClr val="002060"/>
                </a:solidFill>
              </a:rPr>
              <a:t>Acciones emprendidas </a:t>
            </a:r>
            <a:endParaRPr lang="es-EC" sz="2400" b="1" dirty="0">
              <a:solidFill>
                <a:srgbClr val="002060"/>
              </a:solidFill>
            </a:endParaRPr>
          </a:p>
        </p:txBody>
      </p:sp>
      <p:pic>
        <p:nvPicPr>
          <p:cNvPr id="6" name="Gráfico 3">
            <a:extLst>
              <a:ext uri="{FF2B5EF4-FFF2-40B4-BE49-F238E27FC236}">
                <a16:creationId xmlns:a16="http://schemas.microsoft.com/office/drawing/2014/main" id="{C878B673-7583-0642-81B2-5B6D7DC6E269}"/>
              </a:ext>
            </a:extLst>
          </p:cNvPr>
          <p:cNvPicPr>
            <a:picLocks noChangeAspect="1"/>
          </p:cNvPicPr>
          <p:nvPr/>
        </p:nvPicPr>
        <p:blipFill>
          <a:blip r:embed="rId2">
            <a:extLst>
              <a:ext uri="{96DAC541-7B7A-43D3-8B79-37D633B846F1}">
                <asvg:svgBlip xmlns:asvg="http://schemas.microsoft.com/office/drawing/2016/SVG/main" xmlns="" r:embed="rId8"/>
              </a:ext>
            </a:extLst>
          </a:blip>
          <a:stretch>
            <a:fillRect/>
          </a:stretch>
        </p:blipFill>
        <p:spPr>
          <a:xfrm>
            <a:off x="0" y="6702315"/>
            <a:ext cx="3995935" cy="155685"/>
          </a:xfrm>
          <a:prstGeom prst="rect">
            <a:avLst/>
          </a:prstGeom>
        </p:spPr>
      </p:pic>
      <p:pic>
        <p:nvPicPr>
          <p:cNvPr id="8" name="object 2"/>
          <p:cNvPicPr/>
          <p:nvPr/>
        </p:nvPicPr>
        <p:blipFill rotWithShape="1">
          <a:blip r:embed="rId9" cstate="print"/>
          <a:srcRect t="-4110" r="25393"/>
          <a:stretch/>
        </p:blipFill>
        <p:spPr>
          <a:xfrm>
            <a:off x="8258556" y="5995851"/>
            <a:ext cx="2609741" cy="683839"/>
          </a:xfrm>
          <a:prstGeom prst="rect">
            <a:avLst/>
          </a:prstGeom>
        </p:spPr>
      </p:pic>
      <p:sp>
        <p:nvSpPr>
          <p:cNvPr id="3" name="Rectángulo 2"/>
          <p:cNvSpPr/>
          <p:nvPr/>
        </p:nvSpPr>
        <p:spPr>
          <a:xfrm>
            <a:off x="722811" y="1277657"/>
            <a:ext cx="6096000" cy="2003625"/>
          </a:xfrm>
          <a:prstGeom prst="rect">
            <a:avLst/>
          </a:prstGeom>
        </p:spPr>
        <p:txBody>
          <a:bodyPr>
            <a:spAutoFit/>
          </a:bodyPr>
          <a:lstStyle/>
          <a:p>
            <a:pPr algn="just">
              <a:lnSpc>
                <a:spcPct val="115000"/>
              </a:lnSpc>
              <a:spcAft>
                <a:spcPts val="0"/>
              </a:spcAft>
            </a:pPr>
            <a:r>
              <a:rPr lang="es-EC" dirty="0">
                <a:solidFill>
                  <a:srgbClr val="000000"/>
                </a:solidFill>
                <a:latin typeface="Calibri Light" panose="020F0302020204030204" pitchFamily="34" charset="0"/>
                <a:ea typeface="Calibri" panose="020F0502020204030204" pitchFamily="34" charset="0"/>
                <a:cs typeface="Times New Roman" panose="02020603050405020304" pitchFamily="18" charset="0"/>
              </a:rPr>
              <a:t>En cumplimiento a este articulado,</a:t>
            </a:r>
            <a:r>
              <a:rPr lang="es-EC" b="1" dirty="0">
                <a:solidFill>
                  <a:srgbClr val="000000"/>
                </a:solidFill>
                <a:latin typeface="Calibri Light" panose="020F0302020204030204" pitchFamily="34" charset="0"/>
                <a:ea typeface="Calibri" panose="020F0502020204030204" pitchFamily="34" charset="0"/>
                <a:cs typeface="Times New Roman" panose="02020603050405020304" pitchFamily="18" charset="0"/>
              </a:rPr>
              <a:t> </a:t>
            </a:r>
            <a:r>
              <a:rPr lang="es-EC" dirty="0">
                <a:solidFill>
                  <a:srgbClr val="000000"/>
                </a:solidFill>
                <a:latin typeface="Calibri Light" panose="020F0302020204030204" pitchFamily="34" charset="0"/>
                <a:ea typeface="Calibri" panose="020F0502020204030204" pitchFamily="34" charset="0"/>
                <a:cs typeface="Times New Roman" panose="02020603050405020304" pitchFamily="18" charset="0"/>
              </a:rPr>
              <a:t>la Dirección Metropolitana de Gestión del Subsistema de Salud (DMGSS), tiene en sus atribuciones la supervisión de las atenciones de salud. Así, por parte de Psiquiatría en la Unidad Metropolitana de Salud del Sur, se han atendido en el 2021 y el 2022, a 270 pacientes con diagnósticos relacionados al perfil de morbilidad de adicciones. </a:t>
            </a:r>
            <a:endParaRPr lang="es-EC"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1" name="Gráfico 10">
            <a:extLst>
              <a:ext uri="{FF2B5EF4-FFF2-40B4-BE49-F238E27FC236}">
                <a16:creationId xmlns:a16="http://schemas.microsoft.com/office/drawing/2014/main" id="{8AD17668-B3BC-3A99-FE6A-A7E5F760DA2A}"/>
              </a:ext>
            </a:extLst>
          </p:cNvPr>
          <p:cNvGraphicFramePr/>
          <p:nvPr>
            <p:extLst>
              <p:ext uri="{D42A27DB-BD31-4B8C-83A1-F6EECF244321}">
                <p14:modId xmlns:p14="http://schemas.microsoft.com/office/powerpoint/2010/main" val="2533904104"/>
              </p:ext>
            </p:extLst>
          </p:nvPr>
        </p:nvGraphicFramePr>
        <p:xfrm>
          <a:off x="6818811" y="1152933"/>
          <a:ext cx="4252595" cy="2958465"/>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12" name="Gráfico 11">
            <a:extLst>
              <a:ext uri="{FF2B5EF4-FFF2-40B4-BE49-F238E27FC236}">
                <a16:creationId xmlns:a16="http://schemas.microsoft.com/office/drawing/2014/main" id="{DD53E641-ED7A-BF3A-A7B9-2FFDA58021CB}"/>
              </a:ext>
            </a:extLst>
          </p:cNvPr>
          <p:cNvGraphicFramePr/>
          <p:nvPr>
            <p:extLst>
              <p:ext uri="{D42A27DB-BD31-4B8C-83A1-F6EECF244321}">
                <p14:modId xmlns:p14="http://schemas.microsoft.com/office/powerpoint/2010/main" val="3339387544"/>
              </p:ext>
            </p:extLst>
          </p:nvPr>
        </p:nvGraphicFramePr>
        <p:xfrm>
          <a:off x="847180" y="3281282"/>
          <a:ext cx="5710373" cy="2997200"/>
        </p:xfrm>
        <a:graphic>
          <a:graphicData uri="http://schemas.openxmlformats.org/drawingml/2006/chart">
            <c:chart xmlns:c="http://schemas.openxmlformats.org/drawingml/2006/chart" xmlns:r="http://schemas.openxmlformats.org/officeDocument/2006/relationships" r:id="rId11"/>
          </a:graphicData>
        </a:graphic>
      </p:graphicFrame>
    </p:spTree>
    <p:extLst>
      <p:ext uri="{BB962C8B-B14F-4D97-AF65-F5344CB8AC3E}">
        <p14:creationId xmlns:p14="http://schemas.microsoft.com/office/powerpoint/2010/main" val="21877082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áfico 3">
            <a:extLst>
              <a:ext uri="{FF2B5EF4-FFF2-40B4-BE49-F238E27FC236}">
                <a16:creationId xmlns:a16="http://schemas.microsoft.com/office/drawing/2014/main" id="{C878B673-7583-0642-81B2-5B6D7DC6E269}"/>
              </a:ext>
            </a:extLst>
          </p:cNvPr>
          <p:cNvPicPr>
            <a:picLocks noChangeAspect="1"/>
          </p:cNvPicPr>
          <p:nvPr/>
        </p:nvPicPr>
        <p:blipFill>
          <a:blip r:embed="rId2">
            <a:extLst>
              <a:ext uri="{96DAC541-7B7A-43D3-8B79-37D633B846F1}">
                <asvg:svgBlip xmlns:asvg="http://schemas.microsoft.com/office/drawing/2016/SVG/main" xmlns="" r:embed="rId8"/>
              </a:ext>
            </a:extLst>
          </a:blip>
          <a:stretch>
            <a:fillRect/>
          </a:stretch>
        </p:blipFill>
        <p:spPr>
          <a:xfrm>
            <a:off x="0" y="6702315"/>
            <a:ext cx="3995935" cy="155685"/>
          </a:xfrm>
          <a:prstGeom prst="rect">
            <a:avLst/>
          </a:prstGeom>
        </p:spPr>
      </p:pic>
      <p:sp>
        <p:nvSpPr>
          <p:cNvPr id="8" name="Subtítulo 2"/>
          <p:cNvSpPr txBox="1">
            <a:spLocks/>
          </p:cNvSpPr>
          <p:nvPr/>
        </p:nvSpPr>
        <p:spPr>
          <a:xfrm>
            <a:off x="811796" y="2788401"/>
            <a:ext cx="10936067" cy="406959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s-EC" sz="2000" b="1" i="1" dirty="0">
                <a:latin typeface="+mj-lt"/>
              </a:rPr>
              <a:t>Articulo Nro.   547.13.- De las Unidades Metropolitanas de Salud. - </a:t>
            </a:r>
            <a:r>
              <a:rPr lang="es-EC" sz="2000" i="1" dirty="0">
                <a:latin typeface="+mj-lt"/>
              </a:rPr>
              <a:t>Las Unidades </a:t>
            </a:r>
            <a:r>
              <a:rPr lang="es-EC" sz="2000" i="1" dirty="0" smtClean="0">
                <a:latin typeface="+mj-lt"/>
              </a:rPr>
              <a:t>Metropolitanas</a:t>
            </a:r>
            <a:r>
              <a:rPr lang="es-EC" sz="2000" dirty="0">
                <a:latin typeface="+mj-lt"/>
              </a:rPr>
              <a:t> </a:t>
            </a:r>
            <a:r>
              <a:rPr lang="es-EC" sz="2000" i="1" dirty="0" smtClean="0">
                <a:latin typeface="+mj-lt"/>
              </a:rPr>
              <a:t>de </a:t>
            </a:r>
            <a:r>
              <a:rPr lang="es-EC" sz="2000" i="1" dirty="0">
                <a:latin typeface="+mj-lt"/>
              </a:rPr>
              <a:t>Salud, o quien haga sus veces, brindarán atención médica y psicológica especializada </a:t>
            </a:r>
            <a:r>
              <a:rPr lang="es-EC" sz="2000" i="1" dirty="0" err="1">
                <a:latin typeface="+mj-lt"/>
              </a:rPr>
              <a:t>intramural</a:t>
            </a:r>
            <a:r>
              <a:rPr lang="es-EC" sz="2000" i="1" dirty="0">
                <a:latin typeface="+mj-lt"/>
              </a:rPr>
              <a:t> de segundo nivel de atención.</a:t>
            </a:r>
            <a:endParaRPr lang="es-EC" sz="2000" dirty="0">
              <a:latin typeface="+mj-lt"/>
            </a:endParaRPr>
          </a:p>
          <a:p>
            <a:r>
              <a:rPr lang="es-EC" i="1" dirty="0"/>
              <a:t> </a:t>
            </a:r>
            <a:endParaRPr lang="es-EC" dirty="0"/>
          </a:p>
          <a:p>
            <a:pPr algn="just"/>
            <a:endParaRPr lang="es-EC" dirty="0"/>
          </a:p>
          <a:p>
            <a:r>
              <a:rPr lang="es-EC" i="1" dirty="0"/>
              <a:t> </a:t>
            </a:r>
            <a:endParaRPr lang="es-EC" dirty="0"/>
          </a:p>
          <a:p>
            <a:r>
              <a:rPr lang="es-EC" dirty="0"/>
              <a:t> </a:t>
            </a:r>
          </a:p>
        </p:txBody>
      </p:sp>
      <p:sp>
        <p:nvSpPr>
          <p:cNvPr id="9" name="Título 1"/>
          <p:cNvSpPr>
            <a:spLocks noGrp="1"/>
          </p:cNvSpPr>
          <p:nvPr>
            <p:ph type="ctrTitle"/>
          </p:nvPr>
        </p:nvSpPr>
        <p:spPr>
          <a:xfrm>
            <a:off x="496389" y="-1"/>
            <a:ext cx="10580914" cy="1677887"/>
          </a:xfrm>
        </p:spPr>
        <p:txBody>
          <a:bodyPr>
            <a:normAutofit/>
          </a:bodyPr>
          <a:lstStyle/>
          <a:p>
            <a:r>
              <a:rPr lang="es-EC" sz="4000" b="1" i="1" dirty="0"/>
              <a:t>Articulo Nro.   547.13.- De las Unidades Metropolitanas de Salud</a:t>
            </a:r>
            <a:endParaRPr lang="es-ES" sz="2800" b="1" i="1" dirty="0">
              <a:solidFill>
                <a:srgbClr val="002060"/>
              </a:solidFill>
            </a:endParaRPr>
          </a:p>
        </p:txBody>
      </p:sp>
      <p:pic>
        <p:nvPicPr>
          <p:cNvPr id="10" name="object 2"/>
          <p:cNvPicPr/>
          <p:nvPr/>
        </p:nvPicPr>
        <p:blipFill rotWithShape="1">
          <a:blip r:embed="rId9" cstate="print"/>
          <a:srcRect t="-4110" r="25393"/>
          <a:stretch/>
        </p:blipFill>
        <p:spPr>
          <a:xfrm>
            <a:off x="8258556" y="5995851"/>
            <a:ext cx="2609741" cy="683839"/>
          </a:xfrm>
          <a:prstGeom prst="rect">
            <a:avLst/>
          </a:prstGeom>
        </p:spPr>
      </p:pic>
    </p:spTree>
    <p:extLst>
      <p:ext uri="{BB962C8B-B14F-4D97-AF65-F5344CB8AC3E}">
        <p14:creationId xmlns:p14="http://schemas.microsoft.com/office/powerpoint/2010/main" val="9034317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76251" y="495108"/>
            <a:ext cx="9144000" cy="528193"/>
          </a:xfrm>
        </p:spPr>
        <p:txBody>
          <a:bodyPr>
            <a:normAutofit/>
          </a:bodyPr>
          <a:lstStyle/>
          <a:p>
            <a:r>
              <a:rPr lang="es-ES" sz="2400" b="1" dirty="0" smtClean="0">
                <a:solidFill>
                  <a:srgbClr val="002060"/>
                </a:solidFill>
              </a:rPr>
              <a:t>Acciones emprendidas </a:t>
            </a:r>
            <a:endParaRPr lang="es-EC" sz="2400" b="1" dirty="0">
              <a:solidFill>
                <a:srgbClr val="002060"/>
              </a:solidFill>
            </a:endParaRPr>
          </a:p>
        </p:txBody>
      </p:sp>
      <p:pic>
        <p:nvPicPr>
          <p:cNvPr id="6" name="Gráfico 3">
            <a:extLst>
              <a:ext uri="{FF2B5EF4-FFF2-40B4-BE49-F238E27FC236}">
                <a16:creationId xmlns:a16="http://schemas.microsoft.com/office/drawing/2014/main" id="{C878B673-7583-0642-81B2-5B6D7DC6E269}"/>
              </a:ext>
            </a:extLst>
          </p:cNvPr>
          <p:cNvPicPr>
            <a:picLocks noChangeAspect="1"/>
          </p:cNvPicPr>
          <p:nvPr/>
        </p:nvPicPr>
        <p:blipFill>
          <a:blip r:embed="rId2">
            <a:extLst>
              <a:ext uri="{96DAC541-7B7A-43D3-8B79-37D633B846F1}">
                <asvg:svgBlip xmlns:asvg="http://schemas.microsoft.com/office/drawing/2016/SVG/main" xmlns="" r:embed="rId8"/>
              </a:ext>
            </a:extLst>
          </a:blip>
          <a:stretch>
            <a:fillRect/>
          </a:stretch>
        </p:blipFill>
        <p:spPr>
          <a:xfrm>
            <a:off x="0" y="6702315"/>
            <a:ext cx="3995935" cy="155685"/>
          </a:xfrm>
          <a:prstGeom prst="rect">
            <a:avLst/>
          </a:prstGeom>
        </p:spPr>
      </p:pic>
      <p:pic>
        <p:nvPicPr>
          <p:cNvPr id="8" name="object 2"/>
          <p:cNvPicPr/>
          <p:nvPr/>
        </p:nvPicPr>
        <p:blipFill rotWithShape="1">
          <a:blip r:embed="rId9" cstate="print"/>
          <a:srcRect t="-4110" r="25393"/>
          <a:stretch/>
        </p:blipFill>
        <p:spPr>
          <a:xfrm>
            <a:off x="8258556" y="5995851"/>
            <a:ext cx="2609741" cy="683839"/>
          </a:xfrm>
          <a:prstGeom prst="rect">
            <a:avLst/>
          </a:prstGeom>
        </p:spPr>
      </p:pic>
      <p:sp>
        <p:nvSpPr>
          <p:cNvPr id="4" name="Rectángulo 3"/>
          <p:cNvSpPr/>
          <p:nvPr/>
        </p:nvSpPr>
        <p:spPr>
          <a:xfrm>
            <a:off x="1291923" y="1392842"/>
            <a:ext cx="9576374" cy="4233467"/>
          </a:xfrm>
          <a:prstGeom prst="rect">
            <a:avLst/>
          </a:prstGeom>
        </p:spPr>
        <p:txBody>
          <a:bodyPr wrap="square">
            <a:spAutoFit/>
          </a:bodyPr>
          <a:lstStyle/>
          <a:p>
            <a:pPr algn="just">
              <a:lnSpc>
                <a:spcPct val="115000"/>
              </a:lnSpc>
              <a:spcAft>
                <a:spcPts val="0"/>
              </a:spcAft>
            </a:pPr>
            <a:r>
              <a:rPr lang="es-EC" dirty="0">
                <a:solidFill>
                  <a:srgbClr val="000000"/>
                </a:solidFill>
                <a:latin typeface="Calibri Light" panose="020F0302020204030204" pitchFamily="34" charset="0"/>
                <a:ea typeface="Calibri" panose="020F0502020204030204" pitchFamily="34" charset="0"/>
                <a:cs typeface="Times New Roman" panose="02020603050405020304" pitchFamily="18" charset="0"/>
              </a:rPr>
              <a:t>Al respecto, mediante Memorando </a:t>
            </a:r>
            <a:r>
              <a:rPr lang="es-ES" dirty="0">
                <a:latin typeface="Calibri Light" panose="020F0302020204030204" pitchFamily="34" charset="0"/>
                <a:ea typeface="Calibri" panose="020F0502020204030204" pitchFamily="34" charset="0"/>
                <a:cs typeface="Times New Roman" panose="02020603050405020304" pitchFamily="18" charset="0"/>
              </a:rPr>
              <a:t>GADDMQ-SS-2023-0083, del 1 de febrero de 2023, </a:t>
            </a:r>
            <a:r>
              <a:rPr lang="es-EC" dirty="0">
                <a:solidFill>
                  <a:srgbClr val="000000"/>
                </a:solidFill>
                <a:latin typeface="Calibri Light" panose="020F0302020204030204" pitchFamily="34" charset="0"/>
                <a:ea typeface="Calibri" panose="020F0502020204030204" pitchFamily="34" charset="0"/>
                <a:cs typeface="Times New Roman" panose="02020603050405020304" pitchFamily="18" charset="0"/>
              </a:rPr>
              <a:t>se dispone a la Dirección Metropolitana encargada de la Gestión del Subsistema de Salud, Dirección de Promoción Prevención y Vigilancia de la Salud y Dirección de Planificación, se realicen las acciones necesarias que garanticen el cumplimiento de la </a:t>
            </a:r>
            <a:r>
              <a:rPr lang="es-ES" dirty="0">
                <a:latin typeface="Calibri Light" panose="020F0302020204030204" pitchFamily="34" charset="0"/>
                <a:ea typeface="Calibri" panose="020F0502020204030204" pitchFamily="34" charset="0"/>
                <a:cs typeface="Times New Roman" panose="02020603050405020304" pitchFamily="18" charset="0"/>
              </a:rPr>
              <a:t>Ordenanza </a:t>
            </a:r>
            <a:r>
              <a:rPr lang="es-EC" dirty="0">
                <a:solidFill>
                  <a:srgbClr val="000000"/>
                </a:solidFill>
                <a:latin typeface="Calibri Light" panose="020F0302020204030204" pitchFamily="34" charset="0"/>
                <a:ea typeface="Calibri" panose="020F0502020204030204" pitchFamily="34" charset="0"/>
                <a:cs typeface="Times New Roman" panose="02020603050405020304" pitchFamily="18" charset="0"/>
              </a:rPr>
              <a:t>No. 002-2023.</a:t>
            </a:r>
            <a:endParaRPr lang="es-EC"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C" dirty="0">
                <a:solidFill>
                  <a:srgbClr val="000000"/>
                </a:solidFill>
                <a:latin typeface="Calibri Light" panose="020F0302020204030204" pitchFamily="34" charset="0"/>
                <a:ea typeface="Calibri" panose="020F0502020204030204" pitchFamily="34" charset="0"/>
                <a:cs typeface="Times New Roman" panose="02020603050405020304" pitchFamily="18" charset="0"/>
              </a:rPr>
              <a:t> </a:t>
            </a:r>
            <a:endParaRPr lang="es-EC"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dirty="0">
                <a:latin typeface="Calibri Light" panose="020F0302020204030204" pitchFamily="34" charset="0"/>
                <a:ea typeface="Calibri" panose="020F0502020204030204" pitchFamily="34" charset="0"/>
                <a:cs typeface="Times New Roman" panose="02020603050405020304" pitchFamily="18" charset="0"/>
              </a:rPr>
              <a:t>Como acciones previas, mediante </a:t>
            </a:r>
            <a:r>
              <a:rPr lang="es-EC" dirty="0">
                <a:solidFill>
                  <a:srgbClr val="000000"/>
                </a:solidFill>
                <a:latin typeface="Calibri Light" panose="020F0302020204030204" pitchFamily="34" charset="0"/>
                <a:ea typeface="Calibri" panose="020F0502020204030204" pitchFamily="34" charset="0"/>
                <a:cs typeface="Times New Roman" panose="02020603050405020304" pitchFamily="18" charset="0"/>
              </a:rPr>
              <a:t>Oficio Nro. GADDMQ-SS-2022-2959-OF, del 14 de diciembre de 2022, la Secretaria de Salud del Distrito Metropolitano de Quito, solicitó al Ministerio de Salud Pública la</a:t>
            </a:r>
            <a:r>
              <a:rPr lang="es-EC" b="1" dirty="0">
                <a:solidFill>
                  <a:srgbClr val="000000"/>
                </a:solidFill>
                <a:latin typeface="Calibri Light" panose="020F0302020204030204" pitchFamily="34" charset="0"/>
                <a:ea typeface="Calibri" panose="020F0502020204030204" pitchFamily="34" charset="0"/>
                <a:cs typeface="Times New Roman" panose="02020603050405020304" pitchFamily="18" charset="0"/>
              </a:rPr>
              <a:t> </a:t>
            </a:r>
            <a:r>
              <a:rPr lang="es-EC" dirty="0">
                <a:solidFill>
                  <a:srgbClr val="000000"/>
                </a:solidFill>
                <a:latin typeface="Calibri Light" panose="020F0302020204030204" pitchFamily="34" charset="0"/>
                <a:ea typeface="Calibri" panose="020F0502020204030204" pitchFamily="34" charset="0"/>
                <a:cs typeface="Times New Roman" panose="02020603050405020304" pitchFamily="18" charset="0"/>
              </a:rPr>
              <a:t>actualización del sistema RUES (inclusión de la tipología 2.1.4 CASM) para</a:t>
            </a:r>
            <a:r>
              <a:rPr lang="es-EC" b="1" dirty="0">
                <a:solidFill>
                  <a:srgbClr val="000000"/>
                </a:solidFill>
                <a:latin typeface="Calibri Light" panose="020F0302020204030204" pitchFamily="34" charset="0"/>
                <a:ea typeface="Calibri" panose="020F0502020204030204" pitchFamily="34" charset="0"/>
                <a:cs typeface="Times New Roman" panose="02020603050405020304" pitchFamily="18" charset="0"/>
              </a:rPr>
              <a:t> </a:t>
            </a:r>
            <a:r>
              <a:rPr lang="es-EC" dirty="0">
                <a:solidFill>
                  <a:srgbClr val="000000"/>
                </a:solidFill>
                <a:latin typeface="Calibri Light" panose="020F0302020204030204" pitchFamily="34" charset="0"/>
                <a:ea typeface="Calibri" panose="020F0502020204030204" pitchFamily="34" charset="0"/>
                <a:cs typeface="Times New Roman" panose="02020603050405020304" pitchFamily="18" charset="0"/>
              </a:rPr>
              <a:t>lograr la habilitación del </a:t>
            </a:r>
            <a:r>
              <a:rPr lang="es-EC" b="1" dirty="0">
                <a:solidFill>
                  <a:srgbClr val="000000"/>
                </a:solidFill>
                <a:latin typeface="Calibri Light" panose="020F0302020204030204" pitchFamily="34" charset="0"/>
                <a:ea typeface="Calibri" panose="020F0502020204030204" pitchFamily="34" charset="0"/>
                <a:cs typeface="Times New Roman" panose="02020603050405020304" pitchFamily="18" charset="0"/>
              </a:rPr>
              <a:t>primer Centro Ambulatorio en Salud Mental del país</a:t>
            </a:r>
            <a:r>
              <a:rPr lang="es-EC" dirty="0">
                <a:solidFill>
                  <a:srgbClr val="000000"/>
                </a:solidFill>
                <a:latin typeface="Calibri Light" panose="020F0302020204030204" pitchFamily="34" charset="0"/>
                <a:ea typeface="Calibri" panose="020F0502020204030204" pitchFamily="34" charset="0"/>
                <a:cs typeface="Times New Roman" panose="02020603050405020304" pitchFamily="18" charset="0"/>
              </a:rPr>
              <a:t>, toda vez que esta tipología recoge los servicios prestados por la CPIA y permite ampliar su cartera de servicios para incluir acciones de diagnóstico y tratamiento, contribuyendo al cumplimiento de la meta PDMOT y al fortalecimiento del sistema nacional de salud y por tanto al cumplimiento a la </a:t>
            </a:r>
            <a:r>
              <a:rPr lang="es-ES" dirty="0">
                <a:latin typeface="Calibri Light" panose="020F0302020204030204" pitchFamily="34" charset="0"/>
                <a:ea typeface="Calibri" panose="020F0502020204030204" pitchFamily="34" charset="0"/>
                <a:cs typeface="Times New Roman" panose="02020603050405020304" pitchFamily="18" charset="0"/>
              </a:rPr>
              <a:t>Ordenanza </a:t>
            </a:r>
            <a:r>
              <a:rPr lang="es-EC" dirty="0">
                <a:solidFill>
                  <a:srgbClr val="000000"/>
                </a:solidFill>
                <a:latin typeface="Calibri Light" panose="020F0302020204030204" pitchFamily="34" charset="0"/>
                <a:ea typeface="Calibri" panose="020F0502020204030204" pitchFamily="34" charset="0"/>
                <a:cs typeface="Times New Roman" panose="02020603050405020304" pitchFamily="18" charset="0"/>
              </a:rPr>
              <a:t>No. 002-202, trámite que se encuentra en gestión.</a:t>
            </a:r>
            <a:endParaRPr lang="es-EC"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299909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áfico 3">
            <a:extLst>
              <a:ext uri="{FF2B5EF4-FFF2-40B4-BE49-F238E27FC236}">
                <a16:creationId xmlns:a16="http://schemas.microsoft.com/office/drawing/2014/main" id="{C878B673-7583-0642-81B2-5B6D7DC6E269}"/>
              </a:ext>
            </a:extLst>
          </p:cNvPr>
          <p:cNvPicPr>
            <a:picLocks noChangeAspect="1"/>
          </p:cNvPicPr>
          <p:nvPr/>
        </p:nvPicPr>
        <p:blipFill>
          <a:blip r:embed="rId2">
            <a:extLst>
              <a:ext uri="{96DAC541-7B7A-43D3-8B79-37D633B846F1}">
                <asvg:svgBlip xmlns:asvg="http://schemas.microsoft.com/office/drawing/2016/SVG/main" xmlns="" r:embed="rId8"/>
              </a:ext>
            </a:extLst>
          </a:blip>
          <a:stretch>
            <a:fillRect/>
          </a:stretch>
        </p:blipFill>
        <p:spPr>
          <a:xfrm>
            <a:off x="0" y="6702315"/>
            <a:ext cx="3995935" cy="155685"/>
          </a:xfrm>
          <a:prstGeom prst="rect">
            <a:avLst/>
          </a:prstGeom>
        </p:spPr>
      </p:pic>
      <p:sp>
        <p:nvSpPr>
          <p:cNvPr id="8" name="Subtítulo 2"/>
          <p:cNvSpPr txBox="1">
            <a:spLocks/>
          </p:cNvSpPr>
          <p:nvPr/>
        </p:nvSpPr>
        <p:spPr>
          <a:xfrm>
            <a:off x="720356" y="2155301"/>
            <a:ext cx="10936067" cy="4069599"/>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s-EC" sz="3400" b="1" i="1" dirty="0">
                <a:latin typeface="+mj-lt"/>
              </a:rPr>
              <a:t>Articulado Nro.   547.13.- De las Unidades Metropolitanas de Salud</a:t>
            </a:r>
            <a:r>
              <a:rPr lang="es-EC" sz="3400" i="1" dirty="0">
                <a:latin typeface="+mj-lt"/>
              </a:rPr>
              <a:t> “(…) La Unidad Metropolitana de Salud optimizará el talento humano de acuerdo a la necesidad, será definido con base en el perfil epidemiológico de la población, demanda y capacidad operativa establecidos por la Secretaría de Salud, o quien haga sus veces”.  </a:t>
            </a:r>
            <a:endParaRPr lang="es-EC" sz="3400" dirty="0">
              <a:latin typeface="+mj-lt"/>
            </a:endParaRPr>
          </a:p>
          <a:p>
            <a:pPr algn="just"/>
            <a:r>
              <a:rPr lang="es-EC" sz="3400" i="1" dirty="0">
                <a:latin typeface="+mj-lt"/>
              </a:rPr>
              <a:t>“Los profesionales de la salud que presten sus servicios en las Unidades Metropolitanas de Salud, o quien haga sus veces, a través de Consultorios de Especialidad de Adicciones (CEA), deberán acreditar formación profesional en medicina general y especialidad médica en psiquiatría, para el caso de la atención médica especializada; y, formación en psicología clínica, pudiendo contar además con título de cuarto nivel en prevención de adicciones o afines, para la atención psicológica especializada conforme a los lineamientos emitidos por la Autoridad Sanitaria Nacional en este ámbito. En todos los casos, el registro de los títulos obligatoriamente debe acreditarse ante la Autoridad en Educación Superior del Ecuador y por la Autoridad Sanitaria Nacional, o quienes hagan sus veces”. </a:t>
            </a:r>
            <a:endParaRPr lang="es-EC" sz="3400" dirty="0">
              <a:latin typeface="+mj-lt"/>
            </a:endParaRPr>
          </a:p>
          <a:p>
            <a:pPr algn="just"/>
            <a:r>
              <a:rPr lang="es-EC" i="1" dirty="0"/>
              <a:t> </a:t>
            </a:r>
            <a:endParaRPr lang="es-EC" dirty="0"/>
          </a:p>
          <a:p>
            <a:pPr algn="just"/>
            <a:endParaRPr lang="es-EC" dirty="0"/>
          </a:p>
          <a:p>
            <a:r>
              <a:rPr lang="es-EC" i="1" dirty="0"/>
              <a:t> </a:t>
            </a:r>
            <a:endParaRPr lang="es-EC" dirty="0"/>
          </a:p>
          <a:p>
            <a:r>
              <a:rPr lang="es-EC" dirty="0"/>
              <a:t> </a:t>
            </a:r>
          </a:p>
        </p:txBody>
      </p:sp>
      <p:sp>
        <p:nvSpPr>
          <p:cNvPr id="9" name="Título 1"/>
          <p:cNvSpPr>
            <a:spLocks noGrp="1"/>
          </p:cNvSpPr>
          <p:nvPr>
            <p:ph type="ctrTitle"/>
          </p:nvPr>
        </p:nvSpPr>
        <p:spPr>
          <a:xfrm>
            <a:off x="496389" y="-1"/>
            <a:ext cx="10580914" cy="1677887"/>
          </a:xfrm>
        </p:spPr>
        <p:txBody>
          <a:bodyPr>
            <a:normAutofit/>
          </a:bodyPr>
          <a:lstStyle/>
          <a:p>
            <a:r>
              <a:rPr lang="es-EC" sz="4000" b="1" i="1" dirty="0"/>
              <a:t>Articulo Nro.   547.13.- De las Unidades Metropolitanas de Salud</a:t>
            </a:r>
            <a:endParaRPr lang="es-ES" sz="2800" b="1" i="1" dirty="0">
              <a:solidFill>
                <a:srgbClr val="002060"/>
              </a:solidFill>
            </a:endParaRPr>
          </a:p>
        </p:txBody>
      </p:sp>
      <p:pic>
        <p:nvPicPr>
          <p:cNvPr id="10" name="object 2"/>
          <p:cNvPicPr/>
          <p:nvPr/>
        </p:nvPicPr>
        <p:blipFill rotWithShape="1">
          <a:blip r:embed="rId9" cstate="print"/>
          <a:srcRect t="-4110" r="25393"/>
          <a:stretch/>
        </p:blipFill>
        <p:spPr>
          <a:xfrm>
            <a:off x="8258556" y="5995851"/>
            <a:ext cx="2609741" cy="683839"/>
          </a:xfrm>
          <a:prstGeom prst="rect">
            <a:avLst/>
          </a:prstGeom>
        </p:spPr>
      </p:pic>
    </p:spTree>
    <p:extLst>
      <p:ext uri="{BB962C8B-B14F-4D97-AF65-F5344CB8AC3E}">
        <p14:creationId xmlns:p14="http://schemas.microsoft.com/office/powerpoint/2010/main" val="22130657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áfico 3">
            <a:extLst>
              <a:ext uri="{FF2B5EF4-FFF2-40B4-BE49-F238E27FC236}">
                <a16:creationId xmlns:a16="http://schemas.microsoft.com/office/drawing/2014/main" id="{C878B673-7583-0642-81B2-5B6D7DC6E269}"/>
              </a:ext>
            </a:extLst>
          </p:cNvPr>
          <p:cNvPicPr>
            <a:picLocks noChangeAspect="1"/>
          </p:cNvPicPr>
          <p:nvPr/>
        </p:nvPicPr>
        <p:blipFill>
          <a:blip r:embed="rId2">
            <a:extLst>
              <a:ext uri="{96DAC541-7B7A-43D3-8B79-37D633B846F1}">
                <asvg:svgBlip xmlns:asvg="http://schemas.microsoft.com/office/drawing/2016/SVG/main" xmlns="" r:embed="rId8"/>
              </a:ext>
            </a:extLst>
          </a:blip>
          <a:stretch>
            <a:fillRect/>
          </a:stretch>
        </p:blipFill>
        <p:spPr>
          <a:xfrm>
            <a:off x="0" y="6702315"/>
            <a:ext cx="3995935" cy="155685"/>
          </a:xfrm>
          <a:prstGeom prst="rect">
            <a:avLst/>
          </a:prstGeom>
        </p:spPr>
      </p:pic>
      <p:sp>
        <p:nvSpPr>
          <p:cNvPr id="8" name="Subtítulo 2"/>
          <p:cNvSpPr txBox="1">
            <a:spLocks/>
          </p:cNvSpPr>
          <p:nvPr/>
        </p:nvSpPr>
        <p:spPr>
          <a:xfrm>
            <a:off x="350241" y="2083007"/>
            <a:ext cx="10936067" cy="4069599"/>
          </a:xfrm>
          <a:prstGeom prst="rect">
            <a:avLst/>
          </a:prstGeom>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s-EC" b="1" i="1" dirty="0">
                <a:latin typeface="+mj-lt"/>
              </a:rPr>
              <a:t>Artículo 547.5.- Mecanismos Fundamentales</a:t>
            </a:r>
            <a:r>
              <a:rPr lang="es-EC" i="1" dirty="0">
                <a:latin typeface="+mj-lt"/>
              </a:rPr>
              <a:t>. -Para el pleno desarrollo del presente Título se emplearán los siguientes mecanismos:  </a:t>
            </a:r>
            <a:endParaRPr lang="es-EC" dirty="0">
              <a:latin typeface="+mj-lt"/>
            </a:endParaRPr>
          </a:p>
          <a:p>
            <a:pPr algn="just"/>
            <a:r>
              <a:rPr lang="es-EC" i="1" dirty="0">
                <a:latin typeface="+mj-lt"/>
              </a:rPr>
              <a:t> </a:t>
            </a:r>
            <a:endParaRPr lang="es-EC" dirty="0">
              <a:latin typeface="+mj-lt"/>
            </a:endParaRPr>
          </a:p>
          <a:p>
            <a:pPr algn="just"/>
            <a:r>
              <a:rPr lang="es-EC" i="1" dirty="0">
                <a:latin typeface="+mj-lt"/>
              </a:rPr>
              <a:t>…(…)Para este efecto es preciso desarrollar actividades coordinadas de monitoreo y vigilancia permanente dentro de los centros y unidades educativas metropolitanas, así como en sus exteriores, a fin de asegurar la integridad de las y los estudiantes previniendo el uso de drogas. </a:t>
            </a:r>
            <a:endParaRPr lang="es-EC" dirty="0">
              <a:latin typeface="+mj-lt"/>
            </a:endParaRPr>
          </a:p>
          <a:p>
            <a:pPr algn="just"/>
            <a:r>
              <a:rPr lang="es-EC" i="1" dirty="0">
                <a:latin typeface="+mj-lt"/>
              </a:rPr>
              <a:t> </a:t>
            </a:r>
            <a:endParaRPr lang="es-EC" dirty="0">
              <a:latin typeface="+mj-lt"/>
            </a:endParaRPr>
          </a:p>
          <a:p>
            <a:pPr algn="just"/>
            <a:r>
              <a:rPr lang="es-EC" i="1" dirty="0">
                <a:latin typeface="+mj-lt"/>
              </a:rPr>
              <a:t>Con el fin de aplicar lo delineado, se podrán utilizar e instalar en el espacio físico pertinente, todo medio tecnológico contemporáneo correspondiente para fortalecer las medidas preventivas y de seguridad correspondientes, para lo cual será preciso implementar y activar las cámaras de </a:t>
            </a:r>
            <a:r>
              <a:rPr lang="es-EC" i="1" dirty="0" err="1">
                <a:latin typeface="+mj-lt"/>
              </a:rPr>
              <a:t>videovigilancia</a:t>
            </a:r>
            <a:r>
              <a:rPr lang="es-EC" i="1" dirty="0">
                <a:latin typeface="+mj-lt"/>
              </a:rPr>
              <a:t> vinculadas al Servicio Integrado de Seguridad ECU 911 o a la entidad que haga sus veces; y, en aquellos lugares donde sea imposible su instalación, será preciso coordinar con la Policía Nacional así como brindar la directriz a los Agentes Metropolitanos de Control ..(..)</a:t>
            </a:r>
            <a:endParaRPr lang="es-EC" dirty="0">
              <a:latin typeface="+mj-lt"/>
            </a:endParaRPr>
          </a:p>
          <a:p>
            <a:r>
              <a:rPr lang="es-EC" dirty="0"/>
              <a:t> </a:t>
            </a:r>
          </a:p>
        </p:txBody>
      </p:sp>
      <p:sp>
        <p:nvSpPr>
          <p:cNvPr id="9" name="Título 1"/>
          <p:cNvSpPr>
            <a:spLocks noGrp="1"/>
          </p:cNvSpPr>
          <p:nvPr>
            <p:ph type="ctrTitle"/>
          </p:nvPr>
        </p:nvSpPr>
        <p:spPr>
          <a:xfrm>
            <a:off x="496389" y="-1"/>
            <a:ext cx="10580914" cy="1677887"/>
          </a:xfrm>
        </p:spPr>
        <p:txBody>
          <a:bodyPr>
            <a:normAutofit/>
          </a:bodyPr>
          <a:lstStyle/>
          <a:p>
            <a:r>
              <a:rPr lang="es-EC" sz="4000" b="1" i="1" dirty="0"/>
              <a:t>Artículo 547.5.- Mecanismos Fundamentales</a:t>
            </a:r>
            <a:endParaRPr lang="es-ES" sz="4000" b="1" dirty="0">
              <a:solidFill>
                <a:srgbClr val="002060"/>
              </a:solidFill>
            </a:endParaRPr>
          </a:p>
        </p:txBody>
      </p:sp>
      <p:pic>
        <p:nvPicPr>
          <p:cNvPr id="10" name="object 2"/>
          <p:cNvPicPr/>
          <p:nvPr/>
        </p:nvPicPr>
        <p:blipFill rotWithShape="1">
          <a:blip r:embed="rId9" cstate="print"/>
          <a:srcRect t="-4110" r="25393"/>
          <a:stretch/>
        </p:blipFill>
        <p:spPr>
          <a:xfrm>
            <a:off x="8258556" y="5995851"/>
            <a:ext cx="2609741" cy="683839"/>
          </a:xfrm>
          <a:prstGeom prst="rect">
            <a:avLst/>
          </a:prstGeom>
        </p:spPr>
      </p:pic>
    </p:spTree>
    <p:extLst>
      <p:ext uri="{BB962C8B-B14F-4D97-AF65-F5344CB8AC3E}">
        <p14:creationId xmlns:p14="http://schemas.microsoft.com/office/powerpoint/2010/main" val="4028290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76251" y="495108"/>
            <a:ext cx="9144000" cy="528193"/>
          </a:xfrm>
        </p:spPr>
        <p:txBody>
          <a:bodyPr>
            <a:normAutofit/>
          </a:bodyPr>
          <a:lstStyle/>
          <a:p>
            <a:r>
              <a:rPr lang="es-ES" sz="2400" b="1" dirty="0" smtClean="0">
                <a:solidFill>
                  <a:srgbClr val="002060"/>
                </a:solidFill>
              </a:rPr>
              <a:t>Acciones emprendidas </a:t>
            </a:r>
            <a:endParaRPr lang="es-EC" sz="2400" b="1" dirty="0">
              <a:solidFill>
                <a:srgbClr val="002060"/>
              </a:solidFill>
            </a:endParaRPr>
          </a:p>
        </p:txBody>
      </p:sp>
      <p:pic>
        <p:nvPicPr>
          <p:cNvPr id="6" name="Gráfico 3">
            <a:extLst>
              <a:ext uri="{FF2B5EF4-FFF2-40B4-BE49-F238E27FC236}">
                <a16:creationId xmlns:a16="http://schemas.microsoft.com/office/drawing/2014/main" id="{C878B673-7583-0642-81B2-5B6D7DC6E269}"/>
              </a:ext>
            </a:extLst>
          </p:cNvPr>
          <p:cNvPicPr>
            <a:picLocks noChangeAspect="1"/>
          </p:cNvPicPr>
          <p:nvPr/>
        </p:nvPicPr>
        <p:blipFill>
          <a:blip r:embed="rId2">
            <a:extLst>
              <a:ext uri="{96DAC541-7B7A-43D3-8B79-37D633B846F1}">
                <asvg:svgBlip xmlns:asvg="http://schemas.microsoft.com/office/drawing/2016/SVG/main" xmlns="" r:embed="rId8"/>
              </a:ext>
            </a:extLst>
          </a:blip>
          <a:stretch>
            <a:fillRect/>
          </a:stretch>
        </p:blipFill>
        <p:spPr>
          <a:xfrm>
            <a:off x="0" y="6702315"/>
            <a:ext cx="3995935" cy="155685"/>
          </a:xfrm>
          <a:prstGeom prst="rect">
            <a:avLst/>
          </a:prstGeom>
        </p:spPr>
      </p:pic>
      <p:pic>
        <p:nvPicPr>
          <p:cNvPr id="8" name="object 2"/>
          <p:cNvPicPr/>
          <p:nvPr/>
        </p:nvPicPr>
        <p:blipFill rotWithShape="1">
          <a:blip r:embed="rId9" cstate="print"/>
          <a:srcRect t="-4110" r="25393"/>
          <a:stretch/>
        </p:blipFill>
        <p:spPr>
          <a:xfrm>
            <a:off x="8258556" y="5995851"/>
            <a:ext cx="2609741" cy="683839"/>
          </a:xfrm>
          <a:prstGeom prst="rect">
            <a:avLst/>
          </a:prstGeom>
        </p:spPr>
      </p:pic>
      <p:sp>
        <p:nvSpPr>
          <p:cNvPr id="4" name="Rectángulo 3"/>
          <p:cNvSpPr/>
          <p:nvPr/>
        </p:nvSpPr>
        <p:spPr>
          <a:xfrm>
            <a:off x="1291923" y="1392842"/>
            <a:ext cx="9576374" cy="3993144"/>
          </a:xfrm>
          <a:prstGeom prst="rect">
            <a:avLst/>
          </a:prstGeom>
        </p:spPr>
        <p:txBody>
          <a:bodyPr wrap="square">
            <a:spAutoFit/>
          </a:bodyPr>
          <a:lstStyle/>
          <a:p>
            <a:pPr algn="just"/>
            <a:r>
              <a:rPr lang="es-EC" dirty="0">
                <a:latin typeface="+mj-lt"/>
              </a:rPr>
              <a:t>En este momento, la Red Metropolitana de Salud, cuenta con un médico especialista en Psiquiatría en la Unidad Metropolitana de Salud Sur, además, la Unidad Metropolitana de Salud Centro, se encuentra en proceso de contratación del mismo perfil profesional. Para el fortalecimiento de los Consultorios de Especialidad de Adicciones, las UMS cuentan con 45 profesionales para el abordaje integral del fenómeno biopsicosocial y económico del uso y consumo de alcohol, tabaco y otras drogas. </a:t>
            </a:r>
          </a:p>
          <a:p>
            <a:pPr algn="just"/>
            <a:r>
              <a:rPr lang="es-EC" dirty="0">
                <a:latin typeface="+mj-lt"/>
              </a:rPr>
              <a:t> </a:t>
            </a:r>
          </a:p>
          <a:p>
            <a:pPr algn="just"/>
            <a:r>
              <a:rPr lang="es-EC" dirty="0">
                <a:latin typeface="+mj-lt"/>
              </a:rPr>
              <a:t>Con oficio Nro. </a:t>
            </a:r>
            <a:r>
              <a:rPr lang="es-ES" dirty="0">
                <a:latin typeface="+mj-lt"/>
              </a:rPr>
              <a:t>GADDMQ-SS-2023-0219-OF, de 1 de febrero de 2023, se convoca a la reunión de la mesa técnica número 3, Talento Humano, para el día viernes 03 de febrero del 2023, a los Directores, Jefe Técnico Médico y Responsable de Talento Humano de las Unidades Metropolitanas de Salud; para analizar los perfiles epidemiológicos, el requerimiento de personal y el proceso a seguir, según la capacidad operativa de cada unidad. </a:t>
            </a:r>
            <a:endParaRPr lang="es-EC" dirty="0">
              <a:latin typeface="+mj-lt"/>
            </a:endParaRPr>
          </a:p>
          <a:p>
            <a:r>
              <a:rPr lang="es-EC" dirty="0"/>
              <a:t> </a:t>
            </a:r>
          </a:p>
          <a:p>
            <a:pPr algn="just">
              <a:lnSpc>
                <a:spcPct val="115000"/>
              </a:lnSpc>
              <a:spcAft>
                <a:spcPts val="0"/>
              </a:spcAft>
            </a:pPr>
            <a:endParaRPr lang="es-EC"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664476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áfico 3">
            <a:extLst>
              <a:ext uri="{FF2B5EF4-FFF2-40B4-BE49-F238E27FC236}">
                <a16:creationId xmlns:a16="http://schemas.microsoft.com/office/drawing/2014/main" id="{C878B673-7583-0642-81B2-5B6D7DC6E269}"/>
              </a:ext>
            </a:extLst>
          </p:cNvPr>
          <p:cNvPicPr>
            <a:picLocks noChangeAspect="1"/>
          </p:cNvPicPr>
          <p:nvPr/>
        </p:nvPicPr>
        <p:blipFill>
          <a:blip r:embed="rId2">
            <a:extLst>
              <a:ext uri="{96DAC541-7B7A-43D3-8B79-37D633B846F1}">
                <asvg:svgBlip xmlns:asvg="http://schemas.microsoft.com/office/drawing/2016/SVG/main" xmlns="" r:embed="rId8"/>
              </a:ext>
            </a:extLst>
          </a:blip>
          <a:stretch>
            <a:fillRect/>
          </a:stretch>
        </p:blipFill>
        <p:spPr>
          <a:xfrm>
            <a:off x="0" y="6702315"/>
            <a:ext cx="3995935" cy="155685"/>
          </a:xfrm>
          <a:prstGeom prst="rect">
            <a:avLst/>
          </a:prstGeom>
        </p:spPr>
      </p:pic>
      <p:sp>
        <p:nvSpPr>
          <p:cNvPr id="8" name="Subtítulo 2"/>
          <p:cNvSpPr txBox="1">
            <a:spLocks/>
          </p:cNvSpPr>
          <p:nvPr/>
        </p:nvSpPr>
        <p:spPr>
          <a:xfrm>
            <a:off x="720356" y="2155301"/>
            <a:ext cx="10936067" cy="4069599"/>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s-EC" b="1" i="1" dirty="0">
                <a:latin typeface="+mj-lt"/>
              </a:rPr>
              <a:t>Articulado Nro.  547.14.- “De los Medios Metropolitanos para la Promoción y Prevención. </a:t>
            </a:r>
            <a:r>
              <a:rPr lang="es-EC" b="1" i="1" dirty="0" smtClean="0">
                <a:latin typeface="+mj-lt"/>
              </a:rPr>
              <a:t>– </a:t>
            </a:r>
            <a:r>
              <a:rPr lang="es-EC" i="1" dirty="0" smtClean="0">
                <a:latin typeface="+mj-lt"/>
              </a:rPr>
              <a:t>Las</a:t>
            </a:r>
            <a:r>
              <a:rPr lang="es-EC" dirty="0">
                <a:latin typeface="+mj-lt"/>
              </a:rPr>
              <a:t> </a:t>
            </a:r>
            <a:r>
              <a:rPr lang="es-EC" i="1" dirty="0" smtClean="0">
                <a:latin typeface="+mj-lt"/>
              </a:rPr>
              <a:t>Unidades </a:t>
            </a:r>
            <a:r>
              <a:rPr lang="es-EC" i="1" dirty="0">
                <a:latin typeface="+mj-lt"/>
              </a:rPr>
              <a:t>Metropolitanas de Salud, con base en su radio de cobertura y presupuesto, implementarán progresivamente, en los inmuebles metropolitanos del sector salud, los equipos técnicos e infraestructura para la generación de espacios destinados a:  </a:t>
            </a:r>
            <a:endParaRPr lang="es-EC" dirty="0">
              <a:latin typeface="+mj-lt"/>
            </a:endParaRPr>
          </a:p>
          <a:p>
            <a:pPr algn="just"/>
            <a:r>
              <a:rPr lang="es-EC" i="1" dirty="0">
                <a:latin typeface="+mj-lt"/>
              </a:rPr>
              <a:t> </a:t>
            </a:r>
            <a:endParaRPr lang="es-EC" dirty="0">
              <a:latin typeface="+mj-lt"/>
            </a:endParaRPr>
          </a:p>
          <a:p>
            <a:pPr algn="just"/>
            <a:r>
              <a:rPr lang="es-EC" b="1" i="1" dirty="0">
                <a:latin typeface="+mj-lt"/>
              </a:rPr>
              <a:t>1. </a:t>
            </a:r>
            <a:r>
              <a:rPr lang="es-EC" i="1" dirty="0">
                <a:latin typeface="+mj-lt"/>
              </a:rPr>
              <a:t>La promoción de la salud y prevención de adicciones enmarcados en fortalecer las </a:t>
            </a:r>
            <a:r>
              <a:rPr lang="es-EC" dirty="0">
                <a:latin typeface="+mj-lt"/>
              </a:rPr>
              <a:t>capacidades</a:t>
            </a:r>
            <a:r>
              <a:rPr lang="es-EC" i="1" dirty="0">
                <a:latin typeface="+mj-lt"/>
              </a:rPr>
              <a:t> personales y sociales para el bienestar integral y la vida plena;</a:t>
            </a:r>
            <a:endParaRPr lang="es-EC" dirty="0">
              <a:latin typeface="+mj-lt"/>
            </a:endParaRPr>
          </a:p>
          <a:p>
            <a:pPr algn="just"/>
            <a:r>
              <a:rPr lang="es-EC" i="1" dirty="0">
                <a:latin typeface="+mj-lt"/>
              </a:rPr>
              <a:t> </a:t>
            </a:r>
            <a:endParaRPr lang="es-EC" dirty="0">
              <a:latin typeface="+mj-lt"/>
            </a:endParaRPr>
          </a:p>
          <a:p>
            <a:pPr algn="just"/>
            <a:r>
              <a:rPr lang="es-EC" b="1" i="1" dirty="0">
                <a:latin typeface="+mj-lt"/>
              </a:rPr>
              <a:t>2. </a:t>
            </a:r>
            <a:r>
              <a:rPr lang="es-EC" i="1" dirty="0">
                <a:latin typeface="+mj-lt"/>
              </a:rPr>
              <a:t>Diagnóstico y tratamiento, transformando las condiciones locales que afectan la salud, permitiendo el control y empoderamiento de los actores sociales sobre su salud integral</a:t>
            </a:r>
            <a:r>
              <a:rPr lang="es-EC" b="1" i="1" dirty="0">
                <a:latin typeface="+mj-lt"/>
              </a:rPr>
              <a:t>.</a:t>
            </a:r>
            <a:r>
              <a:rPr lang="es-EC" i="1" dirty="0">
                <a:latin typeface="+mj-lt"/>
              </a:rPr>
              <a:t>  </a:t>
            </a:r>
            <a:endParaRPr lang="es-EC" dirty="0">
              <a:latin typeface="+mj-lt"/>
            </a:endParaRPr>
          </a:p>
          <a:p>
            <a:pPr algn="just"/>
            <a:r>
              <a:rPr lang="es-EC" i="1" dirty="0">
                <a:latin typeface="+mj-lt"/>
              </a:rPr>
              <a:t> </a:t>
            </a:r>
            <a:endParaRPr lang="es-EC" dirty="0">
              <a:latin typeface="+mj-lt"/>
            </a:endParaRPr>
          </a:p>
          <a:p>
            <a:pPr algn="just"/>
            <a:r>
              <a:rPr lang="es-EC" i="1" dirty="0">
                <a:latin typeface="+mj-lt"/>
              </a:rPr>
              <a:t>En los inmuebles metropolitanos del sector salud destinados a la promoción de la salud y prevención de adicciones se debe contar con personal cuyo perfil sea de al menos: administrador del bien, profesional de las ramas de psicología, terapia ocupacional, trabajo social, orientador familiar; y, personal vivencial, para prestar especial énfasis al mantenimiento y seguimiento de los pacientes o usuarios que sean derivados de los Consultorios de Especialidad de Adicciones de las Unidades Metropolitanas de Salud”.</a:t>
            </a:r>
            <a:endParaRPr lang="es-EC" dirty="0">
              <a:latin typeface="+mj-lt"/>
            </a:endParaRPr>
          </a:p>
          <a:p>
            <a:endParaRPr lang="es-EC" dirty="0"/>
          </a:p>
        </p:txBody>
      </p:sp>
      <p:sp>
        <p:nvSpPr>
          <p:cNvPr id="9" name="Título 1"/>
          <p:cNvSpPr>
            <a:spLocks noGrp="1"/>
          </p:cNvSpPr>
          <p:nvPr>
            <p:ph type="ctrTitle"/>
          </p:nvPr>
        </p:nvSpPr>
        <p:spPr>
          <a:xfrm>
            <a:off x="496389" y="-1"/>
            <a:ext cx="10580914" cy="1677887"/>
          </a:xfrm>
        </p:spPr>
        <p:txBody>
          <a:bodyPr>
            <a:normAutofit/>
          </a:bodyPr>
          <a:lstStyle/>
          <a:p>
            <a:r>
              <a:rPr lang="es-EC" sz="4000" b="1" i="1" dirty="0"/>
              <a:t>Articulado Nro.  547.14.- “De los Medios Metropolitanos para la Promoción y Prevención</a:t>
            </a:r>
            <a:endParaRPr lang="es-ES" sz="2800" b="1" i="1" dirty="0">
              <a:solidFill>
                <a:srgbClr val="002060"/>
              </a:solidFill>
            </a:endParaRPr>
          </a:p>
        </p:txBody>
      </p:sp>
      <p:pic>
        <p:nvPicPr>
          <p:cNvPr id="10" name="object 2"/>
          <p:cNvPicPr/>
          <p:nvPr/>
        </p:nvPicPr>
        <p:blipFill rotWithShape="1">
          <a:blip r:embed="rId9" cstate="print"/>
          <a:srcRect t="-4110" r="25393"/>
          <a:stretch/>
        </p:blipFill>
        <p:spPr>
          <a:xfrm>
            <a:off x="8258556" y="5995851"/>
            <a:ext cx="2609741" cy="683839"/>
          </a:xfrm>
          <a:prstGeom prst="rect">
            <a:avLst/>
          </a:prstGeom>
        </p:spPr>
      </p:pic>
    </p:spTree>
    <p:extLst>
      <p:ext uri="{BB962C8B-B14F-4D97-AF65-F5344CB8AC3E}">
        <p14:creationId xmlns:p14="http://schemas.microsoft.com/office/powerpoint/2010/main" val="31309576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76251" y="495108"/>
            <a:ext cx="9144000" cy="528193"/>
          </a:xfrm>
        </p:spPr>
        <p:txBody>
          <a:bodyPr>
            <a:normAutofit/>
          </a:bodyPr>
          <a:lstStyle/>
          <a:p>
            <a:r>
              <a:rPr lang="es-ES" sz="2400" b="1" dirty="0" smtClean="0">
                <a:solidFill>
                  <a:srgbClr val="002060"/>
                </a:solidFill>
              </a:rPr>
              <a:t>Acciones emprendidas </a:t>
            </a:r>
            <a:endParaRPr lang="es-EC" sz="2400" b="1" dirty="0">
              <a:solidFill>
                <a:srgbClr val="002060"/>
              </a:solidFill>
            </a:endParaRPr>
          </a:p>
        </p:txBody>
      </p:sp>
      <p:pic>
        <p:nvPicPr>
          <p:cNvPr id="6" name="Gráfico 3">
            <a:extLst>
              <a:ext uri="{FF2B5EF4-FFF2-40B4-BE49-F238E27FC236}">
                <a16:creationId xmlns:a16="http://schemas.microsoft.com/office/drawing/2014/main" id="{C878B673-7583-0642-81B2-5B6D7DC6E269}"/>
              </a:ext>
            </a:extLst>
          </p:cNvPr>
          <p:cNvPicPr>
            <a:picLocks noChangeAspect="1"/>
          </p:cNvPicPr>
          <p:nvPr/>
        </p:nvPicPr>
        <p:blipFill>
          <a:blip r:embed="rId2">
            <a:extLst>
              <a:ext uri="{96DAC541-7B7A-43D3-8B79-37D633B846F1}">
                <asvg:svgBlip xmlns:asvg="http://schemas.microsoft.com/office/drawing/2016/SVG/main" xmlns="" r:embed="rId8"/>
              </a:ext>
            </a:extLst>
          </a:blip>
          <a:stretch>
            <a:fillRect/>
          </a:stretch>
        </p:blipFill>
        <p:spPr>
          <a:xfrm>
            <a:off x="0" y="6702315"/>
            <a:ext cx="3995935" cy="155685"/>
          </a:xfrm>
          <a:prstGeom prst="rect">
            <a:avLst/>
          </a:prstGeom>
        </p:spPr>
      </p:pic>
      <p:pic>
        <p:nvPicPr>
          <p:cNvPr id="8" name="object 2"/>
          <p:cNvPicPr/>
          <p:nvPr/>
        </p:nvPicPr>
        <p:blipFill rotWithShape="1">
          <a:blip r:embed="rId9" cstate="print"/>
          <a:srcRect t="-4110" r="25393"/>
          <a:stretch/>
        </p:blipFill>
        <p:spPr>
          <a:xfrm>
            <a:off x="8258556" y="5995851"/>
            <a:ext cx="2609741" cy="683839"/>
          </a:xfrm>
          <a:prstGeom prst="rect">
            <a:avLst/>
          </a:prstGeom>
        </p:spPr>
      </p:pic>
      <p:sp>
        <p:nvSpPr>
          <p:cNvPr id="4" name="Rectángulo 3"/>
          <p:cNvSpPr/>
          <p:nvPr/>
        </p:nvSpPr>
        <p:spPr>
          <a:xfrm>
            <a:off x="851262" y="1705071"/>
            <a:ext cx="10593977" cy="3539430"/>
          </a:xfrm>
          <a:prstGeom prst="rect">
            <a:avLst/>
          </a:prstGeom>
        </p:spPr>
        <p:txBody>
          <a:bodyPr wrap="square">
            <a:spAutoFit/>
          </a:bodyPr>
          <a:lstStyle/>
          <a:p>
            <a:pPr algn="just"/>
            <a:r>
              <a:rPr lang="es-EC" sz="1600" dirty="0" smtClean="0">
                <a:latin typeface="+mj-lt"/>
              </a:rPr>
              <a:t>Se ha </a:t>
            </a:r>
            <a:r>
              <a:rPr lang="es-EC" sz="1600" dirty="0">
                <a:latin typeface="+mj-lt"/>
              </a:rPr>
              <a:t>incorporado distintos bienes inmuebles municipales para incorpóralos como casas de Bienestar y Vida que son administradas por las Unidades Metropolitanas de Salud de acuerdo de específica a continuación:</a:t>
            </a:r>
          </a:p>
          <a:p>
            <a:pPr algn="just"/>
            <a:r>
              <a:rPr lang="es-EC" sz="1600" dirty="0">
                <a:latin typeface="+mj-lt"/>
              </a:rPr>
              <a:t> </a:t>
            </a:r>
            <a:endParaRPr lang="es-EC" sz="1600" b="1" dirty="0">
              <a:latin typeface="+mj-lt"/>
            </a:endParaRPr>
          </a:p>
          <a:p>
            <a:pPr marL="171450" lvl="0" indent="-171450" algn="just">
              <a:buFont typeface="Arial" panose="020B0604020202020204" pitchFamily="34" charset="0"/>
              <a:buChar char="•"/>
            </a:pPr>
            <a:r>
              <a:rPr lang="es-EC" sz="1600" b="1" dirty="0">
                <a:latin typeface="+mj-lt"/>
              </a:rPr>
              <a:t>Casa de Bienestar y Vida Prevención de Adicciones:</a:t>
            </a:r>
          </a:p>
          <a:p>
            <a:pPr algn="just"/>
            <a:r>
              <a:rPr lang="es-EC" sz="1600" dirty="0">
                <a:latin typeface="+mj-lt"/>
              </a:rPr>
              <a:t>Administrada por la Unidad Metropolitana de Salud Centro </a:t>
            </a:r>
          </a:p>
          <a:p>
            <a:pPr algn="just"/>
            <a:r>
              <a:rPr lang="es-EC" sz="1600" dirty="0">
                <a:latin typeface="+mj-lt"/>
              </a:rPr>
              <a:t>en proceso de acreditación como primer ambulatorio de salud mental en el país.</a:t>
            </a:r>
          </a:p>
          <a:p>
            <a:pPr algn="just"/>
            <a:r>
              <a:rPr lang="es-EC" sz="1600" dirty="0">
                <a:latin typeface="+mj-lt"/>
              </a:rPr>
              <a:t>Énfasis en prevención de adicciones </a:t>
            </a:r>
          </a:p>
          <a:p>
            <a:pPr marL="171450" lvl="0" indent="-171450" algn="just">
              <a:buFont typeface="Arial" panose="020B0604020202020204" pitchFamily="34" charset="0"/>
              <a:buChar char="•"/>
            </a:pPr>
            <a:r>
              <a:rPr lang="es-EC" sz="1600" b="1" dirty="0">
                <a:latin typeface="+mj-lt"/>
              </a:rPr>
              <a:t>Casa de Bienestar y Vida Bellavista </a:t>
            </a:r>
          </a:p>
          <a:p>
            <a:pPr lvl="0" algn="just"/>
            <a:r>
              <a:rPr lang="es-EC" sz="1600" dirty="0">
                <a:latin typeface="+mj-lt"/>
              </a:rPr>
              <a:t>Administrada por la Unidad Metropolitana de Salud Norte</a:t>
            </a:r>
          </a:p>
          <a:p>
            <a:pPr algn="just"/>
            <a:r>
              <a:rPr lang="es-EC" sz="1600" dirty="0">
                <a:latin typeface="+mj-lt"/>
              </a:rPr>
              <a:t> lugar de promoción de salud con énfasis </a:t>
            </a:r>
            <a:r>
              <a:rPr lang="es-EC" sz="1600" dirty="0" err="1">
                <a:latin typeface="+mj-lt"/>
              </a:rPr>
              <a:t>One</a:t>
            </a:r>
            <a:r>
              <a:rPr lang="es-EC" sz="1600" dirty="0">
                <a:latin typeface="+mj-lt"/>
              </a:rPr>
              <a:t> </a:t>
            </a:r>
            <a:r>
              <a:rPr lang="es-EC" sz="1600" dirty="0" err="1">
                <a:latin typeface="+mj-lt"/>
              </a:rPr>
              <a:t>Health</a:t>
            </a:r>
            <a:endParaRPr lang="es-EC" sz="1600" dirty="0">
              <a:latin typeface="+mj-lt"/>
            </a:endParaRPr>
          </a:p>
          <a:p>
            <a:pPr marL="171450" lvl="0" indent="-171450" algn="just">
              <a:buFont typeface="Arial" panose="020B0604020202020204" pitchFamily="34" charset="0"/>
              <a:buChar char="•"/>
            </a:pPr>
            <a:r>
              <a:rPr lang="es-EC" sz="1600" b="1" dirty="0">
                <a:latin typeface="+mj-lt"/>
              </a:rPr>
              <a:t>Casa de Bienestar y Vida “Juventudes”</a:t>
            </a:r>
          </a:p>
          <a:p>
            <a:pPr algn="just"/>
            <a:r>
              <a:rPr lang="es-EC" sz="1600" dirty="0">
                <a:latin typeface="+mj-lt"/>
              </a:rPr>
              <a:t>lugar de promoción de salud con énfasis en la atención a niños, niñas y adolescentes.</a:t>
            </a:r>
          </a:p>
          <a:p>
            <a:pPr algn="just"/>
            <a:r>
              <a:rPr lang="es-EC" sz="1600" dirty="0">
                <a:latin typeface="+mj-lt"/>
              </a:rPr>
              <a:t>Administrada por la Unidad Metropolitana de Salud Centro </a:t>
            </a:r>
          </a:p>
          <a:p>
            <a:pPr algn="just"/>
            <a:r>
              <a:rPr lang="es-EC" sz="1600" dirty="0">
                <a:latin typeface="+mj-lt"/>
              </a:rPr>
              <a:t> </a:t>
            </a:r>
          </a:p>
        </p:txBody>
      </p:sp>
    </p:spTree>
    <p:extLst>
      <p:ext uri="{BB962C8B-B14F-4D97-AF65-F5344CB8AC3E}">
        <p14:creationId xmlns:p14="http://schemas.microsoft.com/office/powerpoint/2010/main" val="6295462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76251" y="495108"/>
            <a:ext cx="9144000" cy="528193"/>
          </a:xfrm>
        </p:spPr>
        <p:txBody>
          <a:bodyPr>
            <a:normAutofit/>
          </a:bodyPr>
          <a:lstStyle/>
          <a:p>
            <a:r>
              <a:rPr lang="es-ES" sz="2400" b="1" dirty="0" smtClean="0">
                <a:solidFill>
                  <a:srgbClr val="002060"/>
                </a:solidFill>
              </a:rPr>
              <a:t>Acciones emprendidas </a:t>
            </a:r>
            <a:endParaRPr lang="es-EC" sz="2400" b="1" dirty="0">
              <a:solidFill>
                <a:srgbClr val="002060"/>
              </a:solidFill>
            </a:endParaRPr>
          </a:p>
        </p:txBody>
      </p:sp>
      <p:pic>
        <p:nvPicPr>
          <p:cNvPr id="6" name="Gráfico 3">
            <a:extLst>
              <a:ext uri="{FF2B5EF4-FFF2-40B4-BE49-F238E27FC236}">
                <a16:creationId xmlns:a16="http://schemas.microsoft.com/office/drawing/2014/main" id="{C878B673-7583-0642-81B2-5B6D7DC6E269}"/>
              </a:ext>
            </a:extLst>
          </p:cNvPr>
          <p:cNvPicPr>
            <a:picLocks noChangeAspect="1"/>
          </p:cNvPicPr>
          <p:nvPr/>
        </p:nvPicPr>
        <p:blipFill>
          <a:blip r:embed="rId2">
            <a:extLst>
              <a:ext uri="{96DAC541-7B7A-43D3-8B79-37D633B846F1}">
                <asvg:svgBlip xmlns:asvg="http://schemas.microsoft.com/office/drawing/2016/SVG/main" xmlns="" r:embed="rId8"/>
              </a:ext>
            </a:extLst>
          </a:blip>
          <a:stretch>
            <a:fillRect/>
          </a:stretch>
        </p:blipFill>
        <p:spPr>
          <a:xfrm>
            <a:off x="0" y="6702315"/>
            <a:ext cx="3995935" cy="155685"/>
          </a:xfrm>
          <a:prstGeom prst="rect">
            <a:avLst/>
          </a:prstGeom>
        </p:spPr>
      </p:pic>
      <p:pic>
        <p:nvPicPr>
          <p:cNvPr id="8" name="object 2"/>
          <p:cNvPicPr/>
          <p:nvPr/>
        </p:nvPicPr>
        <p:blipFill rotWithShape="1">
          <a:blip r:embed="rId9" cstate="print"/>
          <a:srcRect t="-4110" r="25393"/>
          <a:stretch/>
        </p:blipFill>
        <p:spPr>
          <a:xfrm>
            <a:off x="8258556" y="5995851"/>
            <a:ext cx="2609741" cy="683839"/>
          </a:xfrm>
          <a:prstGeom prst="rect">
            <a:avLst/>
          </a:prstGeom>
        </p:spPr>
      </p:pic>
      <p:sp>
        <p:nvSpPr>
          <p:cNvPr id="4" name="Rectángulo 3"/>
          <p:cNvSpPr/>
          <p:nvPr/>
        </p:nvSpPr>
        <p:spPr>
          <a:xfrm>
            <a:off x="851262" y="1502313"/>
            <a:ext cx="10593977" cy="4493538"/>
          </a:xfrm>
          <a:prstGeom prst="rect">
            <a:avLst/>
          </a:prstGeom>
        </p:spPr>
        <p:txBody>
          <a:bodyPr wrap="square">
            <a:spAutoFit/>
          </a:bodyPr>
          <a:lstStyle/>
          <a:p>
            <a:pPr algn="just"/>
            <a:r>
              <a:rPr lang="es-EC" dirty="0" smtClean="0">
                <a:latin typeface="+mj-lt"/>
              </a:rPr>
              <a:t>Durante el </a:t>
            </a:r>
            <a:r>
              <a:rPr lang="es-EC" dirty="0">
                <a:latin typeface="+mj-lt"/>
              </a:rPr>
              <a:t>2022 se han incorporado como bienes de la Secretaría de Salud, predios ubicados en la Mena 2 y Ferroviaria, mismas en las que se planifica la creación de casas de Bienestar y Vida de acuerdo se especifica:</a:t>
            </a:r>
          </a:p>
          <a:p>
            <a:pPr algn="just"/>
            <a:r>
              <a:rPr lang="es-EC" dirty="0">
                <a:latin typeface="+mj-lt"/>
              </a:rPr>
              <a:t> </a:t>
            </a:r>
          </a:p>
          <a:p>
            <a:pPr marL="285750" lvl="0" indent="-285750" algn="just">
              <a:buFont typeface="Arial" panose="020B0604020202020204" pitchFamily="34" charset="0"/>
              <a:buChar char="•"/>
            </a:pPr>
            <a:r>
              <a:rPr lang="es-EC" b="1" dirty="0">
                <a:latin typeface="+mj-lt"/>
              </a:rPr>
              <a:t>Casa de Bienestar y Vida la Mena</a:t>
            </a:r>
            <a:r>
              <a:rPr lang="es-EC" dirty="0">
                <a:latin typeface="+mj-lt"/>
              </a:rPr>
              <a:t>:</a:t>
            </a:r>
          </a:p>
          <a:p>
            <a:pPr algn="just"/>
            <a:r>
              <a:rPr lang="es-EC" dirty="0">
                <a:latin typeface="+mj-lt"/>
              </a:rPr>
              <a:t>Administrada por la Unidad Metropolitana de Salud Sur</a:t>
            </a:r>
          </a:p>
          <a:p>
            <a:pPr algn="just"/>
            <a:r>
              <a:rPr lang="es-EC" dirty="0">
                <a:latin typeface="+mj-lt"/>
              </a:rPr>
              <a:t>Énfasis en prevención de adicciones </a:t>
            </a:r>
          </a:p>
          <a:p>
            <a:pPr marL="285750" lvl="0" indent="-285750" algn="just">
              <a:buFont typeface="Arial" panose="020B0604020202020204" pitchFamily="34" charset="0"/>
              <a:buChar char="•"/>
            </a:pPr>
            <a:r>
              <a:rPr lang="es-EC" b="1" dirty="0">
                <a:latin typeface="+mj-lt"/>
              </a:rPr>
              <a:t>Casa de Bienestar y Vida Ferroviaria </a:t>
            </a:r>
          </a:p>
          <a:p>
            <a:pPr algn="just"/>
            <a:r>
              <a:rPr lang="es-EC" dirty="0">
                <a:latin typeface="+mj-lt"/>
              </a:rPr>
              <a:t>Énfasis en población adulto mayor </a:t>
            </a:r>
          </a:p>
          <a:p>
            <a:pPr algn="just"/>
            <a:r>
              <a:rPr lang="es-EC" dirty="0">
                <a:latin typeface="+mj-lt"/>
              </a:rPr>
              <a:t>Administrada por la Unidad Metropolitana de Salud Sur</a:t>
            </a:r>
          </a:p>
          <a:p>
            <a:pPr algn="just"/>
            <a:r>
              <a:rPr lang="es-EC" dirty="0">
                <a:latin typeface="+mj-lt"/>
              </a:rPr>
              <a:t> </a:t>
            </a:r>
          </a:p>
          <a:p>
            <a:pPr algn="just"/>
            <a:r>
              <a:rPr lang="es-EC" dirty="0">
                <a:latin typeface="+mj-lt"/>
              </a:rPr>
              <a:t>Además, para analizar el fortalecimiento de la infraestructura disponible, con Memorando </a:t>
            </a:r>
            <a:r>
              <a:rPr lang="es-ES" dirty="0">
                <a:latin typeface="+mj-lt"/>
              </a:rPr>
              <a:t>Nro. GADDMQ-SS-2023-0084</a:t>
            </a:r>
            <a:r>
              <a:rPr lang="es-EC" dirty="0">
                <a:latin typeface="+mj-lt"/>
              </a:rPr>
              <a:t>, de 01 de febrero de 2023, se convoca a los Responsables Administrativo Financieros, Responsable de Mantenimiento y a la Coordinación de Infraestructura y Equipamiento Sanitario de la Dirección Metropolitana de Gestión del Subsistema Salud, a la reunión de la mesa técnica 2, Infraestructura, para el viernes 03 de febrero del 2023</a:t>
            </a:r>
          </a:p>
          <a:p>
            <a:pPr algn="just"/>
            <a:endParaRPr lang="es-EC" sz="1600" dirty="0">
              <a:latin typeface="+mj-lt"/>
            </a:endParaRPr>
          </a:p>
        </p:txBody>
      </p:sp>
    </p:spTree>
    <p:extLst>
      <p:ext uri="{BB962C8B-B14F-4D97-AF65-F5344CB8AC3E}">
        <p14:creationId xmlns:p14="http://schemas.microsoft.com/office/powerpoint/2010/main" val="21470006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áfico 3">
            <a:extLst>
              <a:ext uri="{FF2B5EF4-FFF2-40B4-BE49-F238E27FC236}">
                <a16:creationId xmlns:a16="http://schemas.microsoft.com/office/drawing/2014/main" id="{C878B673-7583-0642-81B2-5B6D7DC6E269}"/>
              </a:ext>
            </a:extLst>
          </p:cNvPr>
          <p:cNvPicPr>
            <a:picLocks noChangeAspect="1"/>
          </p:cNvPicPr>
          <p:nvPr/>
        </p:nvPicPr>
        <p:blipFill>
          <a:blip r:embed="rId2">
            <a:extLst>
              <a:ext uri="{96DAC541-7B7A-43D3-8B79-37D633B846F1}">
                <asvg:svgBlip xmlns:asvg="http://schemas.microsoft.com/office/drawing/2016/SVG/main" xmlns="" r:embed="rId8"/>
              </a:ext>
            </a:extLst>
          </a:blip>
          <a:stretch>
            <a:fillRect/>
          </a:stretch>
        </p:blipFill>
        <p:spPr>
          <a:xfrm>
            <a:off x="0" y="6702315"/>
            <a:ext cx="3995935" cy="155685"/>
          </a:xfrm>
          <a:prstGeom prst="rect">
            <a:avLst/>
          </a:prstGeom>
        </p:spPr>
      </p:pic>
      <p:sp>
        <p:nvSpPr>
          <p:cNvPr id="8" name="Subtítulo 2"/>
          <p:cNvSpPr txBox="1">
            <a:spLocks/>
          </p:cNvSpPr>
          <p:nvPr/>
        </p:nvSpPr>
        <p:spPr>
          <a:xfrm>
            <a:off x="720356" y="2155301"/>
            <a:ext cx="10936067" cy="4069599"/>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s-EC" sz="2800" b="1" i="1" dirty="0">
                <a:latin typeface="+mj-lt"/>
              </a:rPr>
              <a:t>Artículo 547.18.- Del establecimiento de cartera de servicios y tarifario de los Centros Clínicos Ambulatorios y Centros Especializados. - </a:t>
            </a:r>
            <a:r>
              <a:rPr lang="es-EC" sz="2800" i="1" dirty="0">
                <a:latin typeface="+mj-lt"/>
              </a:rPr>
              <a:t>Los servicios que brinden los Centros Clínicos Ambulatorios, así como los Centros Especializados del componente privado complementario de la REMEPRA-Q, se sujetarán a la normativa reglamentaria metropolitana que se establezca dentro del marco constitucional, convencional, legal y jurídico nacional vigente. </a:t>
            </a:r>
            <a:endParaRPr lang="es-EC" sz="2800" dirty="0">
              <a:latin typeface="+mj-lt"/>
            </a:endParaRPr>
          </a:p>
          <a:p>
            <a:pPr algn="just"/>
            <a:r>
              <a:rPr lang="es-EC" sz="2800" i="1" dirty="0">
                <a:latin typeface="+mj-lt"/>
              </a:rPr>
              <a:t>El establecimiento de tarifas por concepto de los servicios que brinden los Centros Clínicos Ambulatorios, así como los Centros Especializados del componente privado complementario de la REMEPRA-Q, irrestrictamente se someten al régimen jurídico aplicable con sujeción al marco constitucional, convencional, legal y jurídico nacional vigente. </a:t>
            </a:r>
            <a:endParaRPr lang="es-EC" sz="2800" dirty="0">
              <a:latin typeface="+mj-lt"/>
            </a:endParaRPr>
          </a:p>
          <a:p>
            <a:r>
              <a:rPr lang="es-EC" i="1" dirty="0"/>
              <a:t> </a:t>
            </a:r>
            <a:endParaRPr lang="es-EC" dirty="0"/>
          </a:p>
          <a:p>
            <a:endParaRPr lang="es-EC" dirty="0"/>
          </a:p>
        </p:txBody>
      </p:sp>
      <p:sp>
        <p:nvSpPr>
          <p:cNvPr id="9" name="Título 1"/>
          <p:cNvSpPr>
            <a:spLocks noGrp="1"/>
          </p:cNvSpPr>
          <p:nvPr>
            <p:ph type="ctrTitle"/>
          </p:nvPr>
        </p:nvSpPr>
        <p:spPr>
          <a:xfrm>
            <a:off x="496389" y="-1"/>
            <a:ext cx="10580914" cy="1677887"/>
          </a:xfrm>
        </p:spPr>
        <p:txBody>
          <a:bodyPr>
            <a:normAutofit/>
          </a:bodyPr>
          <a:lstStyle/>
          <a:p>
            <a:r>
              <a:rPr lang="es-EC" sz="3200" b="1" i="1" dirty="0"/>
              <a:t>Artículo 547.18.- Del establecimiento de cartera de servicios y tarifario de los Centros Clínicos Ambulatorios y Centros Especializados</a:t>
            </a:r>
            <a:endParaRPr lang="es-ES" sz="2400" b="1" i="1" dirty="0">
              <a:solidFill>
                <a:srgbClr val="002060"/>
              </a:solidFill>
            </a:endParaRPr>
          </a:p>
        </p:txBody>
      </p:sp>
      <p:pic>
        <p:nvPicPr>
          <p:cNvPr id="10" name="object 2"/>
          <p:cNvPicPr/>
          <p:nvPr/>
        </p:nvPicPr>
        <p:blipFill rotWithShape="1">
          <a:blip r:embed="rId9" cstate="print"/>
          <a:srcRect t="-4110" r="25393"/>
          <a:stretch/>
        </p:blipFill>
        <p:spPr>
          <a:xfrm>
            <a:off x="8258556" y="5995851"/>
            <a:ext cx="2609741" cy="683839"/>
          </a:xfrm>
          <a:prstGeom prst="rect">
            <a:avLst/>
          </a:prstGeom>
        </p:spPr>
      </p:pic>
    </p:spTree>
    <p:extLst>
      <p:ext uri="{BB962C8B-B14F-4D97-AF65-F5344CB8AC3E}">
        <p14:creationId xmlns:p14="http://schemas.microsoft.com/office/powerpoint/2010/main" val="25611583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76251" y="775007"/>
            <a:ext cx="9144000" cy="528193"/>
          </a:xfrm>
        </p:spPr>
        <p:txBody>
          <a:bodyPr>
            <a:normAutofit/>
          </a:bodyPr>
          <a:lstStyle/>
          <a:p>
            <a:r>
              <a:rPr lang="es-ES" sz="2400" b="1" dirty="0" smtClean="0">
                <a:solidFill>
                  <a:srgbClr val="002060"/>
                </a:solidFill>
              </a:rPr>
              <a:t>Acciones emprendidas </a:t>
            </a:r>
            <a:endParaRPr lang="es-EC" sz="2400" b="1" dirty="0">
              <a:solidFill>
                <a:srgbClr val="002060"/>
              </a:solidFill>
            </a:endParaRPr>
          </a:p>
        </p:txBody>
      </p:sp>
      <p:pic>
        <p:nvPicPr>
          <p:cNvPr id="6" name="Gráfico 3">
            <a:extLst>
              <a:ext uri="{FF2B5EF4-FFF2-40B4-BE49-F238E27FC236}">
                <a16:creationId xmlns:a16="http://schemas.microsoft.com/office/drawing/2014/main" id="{C878B673-7583-0642-81B2-5B6D7DC6E269}"/>
              </a:ext>
            </a:extLst>
          </p:cNvPr>
          <p:cNvPicPr>
            <a:picLocks noChangeAspect="1"/>
          </p:cNvPicPr>
          <p:nvPr/>
        </p:nvPicPr>
        <p:blipFill>
          <a:blip r:embed="rId2">
            <a:extLst>
              <a:ext uri="{96DAC541-7B7A-43D3-8B79-37D633B846F1}">
                <asvg:svgBlip xmlns:asvg="http://schemas.microsoft.com/office/drawing/2016/SVG/main" xmlns="" r:embed="rId8"/>
              </a:ext>
            </a:extLst>
          </a:blip>
          <a:stretch>
            <a:fillRect/>
          </a:stretch>
        </p:blipFill>
        <p:spPr>
          <a:xfrm>
            <a:off x="0" y="6702315"/>
            <a:ext cx="3995935" cy="155685"/>
          </a:xfrm>
          <a:prstGeom prst="rect">
            <a:avLst/>
          </a:prstGeom>
        </p:spPr>
      </p:pic>
      <p:pic>
        <p:nvPicPr>
          <p:cNvPr id="8" name="object 2"/>
          <p:cNvPicPr/>
          <p:nvPr/>
        </p:nvPicPr>
        <p:blipFill rotWithShape="1">
          <a:blip r:embed="rId9" cstate="print"/>
          <a:srcRect t="-4110" r="25393"/>
          <a:stretch/>
        </p:blipFill>
        <p:spPr>
          <a:xfrm>
            <a:off x="8258556" y="5995851"/>
            <a:ext cx="2609741" cy="683839"/>
          </a:xfrm>
          <a:prstGeom prst="rect">
            <a:avLst/>
          </a:prstGeom>
        </p:spPr>
      </p:pic>
      <p:sp>
        <p:nvSpPr>
          <p:cNvPr id="3" name="Rectángulo 2"/>
          <p:cNvSpPr/>
          <p:nvPr/>
        </p:nvSpPr>
        <p:spPr>
          <a:xfrm>
            <a:off x="1997967" y="1835983"/>
            <a:ext cx="8020595" cy="2640723"/>
          </a:xfrm>
          <a:prstGeom prst="rect">
            <a:avLst/>
          </a:prstGeom>
        </p:spPr>
        <p:txBody>
          <a:bodyPr wrap="square">
            <a:spAutoFit/>
          </a:bodyPr>
          <a:lstStyle/>
          <a:p>
            <a:pPr algn="just">
              <a:lnSpc>
                <a:spcPct val="115000"/>
              </a:lnSpc>
              <a:spcAft>
                <a:spcPts val="0"/>
              </a:spcAft>
            </a:pPr>
            <a:r>
              <a:rPr lang="es-EC" dirty="0">
                <a:solidFill>
                  <a:srgbClr val="000000"/>
                </a:solidFill>
                <a:latin typeface="Calibri Light" panose="020F0302020204030204" pitchFamily="34" charset="0"/>
                <a:ea typeface="Calibri" panose="020F0502020204030204" pitchFamily="34" charset="0"/>
                <a:cs typeface="Times New Roman" panose="02020603050405020304" pitchFamily="18" charset="0"/>
              </a:rPr>
              <a:t>En atención a este articulado, el 01 de febrero del 2023, mediante Oficio número GADDMQ-SS-2023-0216-OF, se convoca para el 03 de febrero del año en curso, a los Directores, Jefes Técnico Médicos de las Unidades Metropolitanas de Salud, Coordinadores de la Dirección Metropolitana de Gestión del Subsistema Salud y Responsable de la Unidad de Asesoría Jurídica de la Secretaría de Salud,  a la reunión de la mesa técnica 4, para el analizar la creación e implementación del reglamento que contenga el catálogo de servicios, al que se hace referencia. </a:t>
            </a:r>
            <a:endParaRPr lang="es-EC"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C" i="1" dirty="0">
                <a:solidFill>
                  <a:srgbClr val="000000"/>
                </a:solidFill>
                <a:latin typeface="Calibri Light" panose="020F0302020204030204" pitchFamily="34" charset="0"/>
                <a:ea typeface="Calibri" panose="020F0502020204030204" pitchFamily="34" charset="0"/>
                <a:cs typeface="Times New Roman" panose="02020603050405020304" pitchFamily="18" charset="0"/>
              </a:rPr>
              <a:t> </a:t>
            </a:r>
            <a:endParaRPr lang="es-EC"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077542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áfico 3">
            <a:extLst>
              <a:ext uri="{FF2B5EF4-FFF2-40B4-BE49-F238E27FC236}">
                <a16:creationId xmlns:a16="http://schemas.microsoft.com/office/drawing/2014/main" id="{C878B673-7583-0642-81B2-5B6D7DC6E269}"/>
              </a:ext>
            </a:extLst>
          </p:cNvPr>
          <p:cNvPicPr>
            <a:picLocks noChangeAspect="1"/>
          </p:cNvPicPr>
          <p:nvPr/>
        </p:nvPicPr>
        <p:blipFill>
          <a:blip r:embed="rId2">
            <a:extLst>
              <a:ext uri="{96DAC541-7B7A-43D3-8B79-37D633B846F1}">
                <asvg:svgBlip xmlns:asvg="http://schemas.microsoft.com/office/drawing/2016/SVG/main" xmlns="" r:embed="rId8"/>
              </a:ext>
            </a:extLst>
          </a:blip>
          <a:stretch>
            <a:fillRect/>
          </a:stretch>
        </p:blipFill>
        <p:spPr>
          <a:xfrm>
            <a:off x="0" y="6702315"/>
            <a:ext cx="3995935" cy="155685"/>
          </a:xfrm>
          <a:prstGeom prst="rect">
            <a:avLst/>
          </a:prstGeom>
        </p:spPr>
      </p:pic>
      <p:sp>
        <p:nvSpPr>
          <p:cNvPr id="8" name="Subtítulo 2"/>
          <p:cNvSpPr txBox="1">
            <a:spLocks/>
          </p:cNvSpPr>
          <p:nvPr/>
        </p:nvSpPr>
        <p:spPr>
          <a:xfrm>
            <a:off x="720356" y="2155301"/>
            <a:ext cx="10722707" cy="4069599"/>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s-EC" b="1" i="1" dirty="0">
                <a:latin typeface="+mj-lt"/>
              </a:rPr>
              <a:t>“Artículo 547.21.De los Comités de Ética de Investigación en Seres Humanos y el Servicio de Investigación Metropolitano de Salud para generar conocimiento e investigación en salud para la prevención de adicciones</a:t>
            </a:r>
            <a:r>
              <a:rPr lang="es-ES" b="1" i="1" dirty="0">
                <a:latin typeface="+mj-lt"/>
              </a:rPr>
              <a:t> .- </a:t>
            </a:r>
            <a:r>
              <a:rPr lang="es-EC" i="1" dirty="0">
                <a:latin typeface="+mj-lt"/>
              </a:rPr>
              <a:t>Para la generación de conocimiento e investigación en salud, para la prevención de adicciones, se conformarán Comités de Ética de Investigación en Seres Humanos (CEISH) de conformidad con la normativa vigente, así como con el personal respectivo de cada Unidad Metropolitana de Salud se estructurarán equipos de Investigación y Docencia para formar el Servicio de Investigación Metropolitano de Salud; que será parte de la Dirección Metropolitana de la Promoción de la Salud y Prevención de la Enfermedad, o quién haga sus veces, cuyos profesionales de la salud deberán contar con título de cuarto nivel, debidamente acreditado por la Autoridad Nacional de Educación Superior correspondiente, así como por la Autoridad Sanitaria Nacional, en las áreas de investigación, medicina, epidemiología, bioestadística y economía para la salud u otros que fueran requeridos”</a:t>
            </a:r>
            <a:endParaRPr lang="es-EC" dirty="0">
              <a:latin typeface="+mj-lt"/>
            </a:endParaRPr>
          </a:p>
          <a:p>
            <a:r>
              <a:rPr lang="es-EC" dirty="0"/>
              <a:t> </a:t>
            </a:r>
          </a:p>
          <a:p>
            <a:endParaRPr lang="es-EC" dirty="0"/>
          </a:p>
        </p:txBody>
      </p:sp>
      <p:sp>
        <p:nvSpPr>
          <p:cNvPr id="9" name="Título 1"/>
          <p:cNvSpPr>
            <a:spLocks noGrp="1"/>
          </p:cNvSpPr>
          <p:nvPr>
            <p:ph type="ctrTitle"/>
          </p:nvPr>
        </p:nvSpPr>
        <p:spPr>
          <a:xfrm>
            <a:off x="496389" y="-1"/>
            <a:ext cx="10580914" cy="1677887"/>
          </a:xfrm>
        </p:spPr>
        <p:txBody>
          <a:bodyPr>
            <a:normAutofit/>
          </a:bodyPr>
          <a:lstStyle/>
          <a:p>
            <a:r>
              <a:rPr lang="es-EC" sz="2800" b="1" i="1" dirty="0" smtClean="0"/>
              <a:t>Artículo </a:t>
            </a:r>
            <a:r>
              <a:rPr lang="es-EC" sz="2800" b="1" i="1" dirty="0"/>
              <a:t>547.21.De los Comités de Ética de Investigación en Seres Humanos y el Servicio de Investigación Metropolitano de Salud para generar conocimiento e investigación en salud para la prevención de adicciones</a:t>
            </a:r>
            <a:endParaRPr lang="es-ES" sz="2000" b="1" i="1" dirty="0">
              <a:solidFill>
                <a:srgbClr val="002060"/>
              </a:solidFill>
            </a:endParaRPr>
          </a:p>
        </p:txBody>
      </p:sp>
      <p:pic>
        <p:nvPicPr>
          <p:cNvPr id="10" name="object 2"/>
          <p:cNvPicPr/>
          <p:nvPr/>
        </p:nvPicPr>
        <p:blipFill rotWithShape="1">
          <a:blip r:embed="rId9" cstate="print"/>
          <a:srcRect t="-4110" r="25393"/>
          <a:stretch/>
        </p:blipFill>
        <p:spPr>
          <a:xfrm>
            <a:off x="8258556" y="5995851"/>
            <a:ext cx="2609741" cy="683839"/>
          </a:xfrm>
          <a:prstGeom prst="rect">
            <a:avLst/>
          </a:prstGeom>
        </p:spPr>
      </p:pic>
    </p:spTree>
    <p:extLst>
      <p:ext uri="{BB962C8B-B14F-4D97-AF65-F5344CB8AC3E}">
        <p14:creationId xmlns:p14="http://schemas.microsoft.com/office/powerpoint/2010/main" val="8055591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76251" y="775007"/>
            <a:ext cx="9144000" cy="528193"/>
          </a:xfrm>
        </p:spPr>
        <p:txBody>
          <a:bodyPr>
            <a:normAutofit/>
          </a:bodyPr>
          <a:lstStyle/>
          <a:p>
            <a:r>
              <a:rPr lang="es-ES" sz="2400" b="1" dirty="0" smtClean="0">
                <a:solidFill>
                  <a:srgbClr val="002060"/>
                </a:solidFill>
              </a:rPr>
              <a:t>Acciones emprendidas </a:t>
            </a:r>
            <a:endParaRPr lang="es-EC" sz="2400" b="1" dirty="0">
              <a:solidFill>
                <a:srgbClr val="002060"/>
              </a:solidFill>
            </a:endParaRPr>
          </a:p>
        </p:txBody>
      </p:sp>
      <p:pic>
        <p:nvPicPr>
          <p:cNvPr id="6" name="Gráfico 3">
            <a:extLst>
              <a:ext uri="{FF2B5EF4-FFF2-40B4-BE49-F238E27FC236}">
                <a16:creationId xmlns:a16="http://schemas.microsoft.com/office/drawing/2014/main" id="{C878B673-7583-0642-81B2-5B6D7DC6E269}"/>
              </a:ext>
            </a:extLst>
          </p:cNvPr>
          <p:cNvPicPr>
            <a:picLocks noChangeAspect="1"/>
          </p:cNvPicPr>
          <p:nvPr/>
        </p:nvPicPr>
        <p:blipFill>
          <a:blip r:embed="rId2">
            <a:extLst>
              <a:ext uri="{96DAC541-7B7A-43D3-8B79-37D633B846F1}">
                <asvg:svgBlip xmlns:asvg="http://schemas.microsoft.com/office/drawing/2016/SVG/main" xmlns="" r:embed="rId8"/>
              </a:ext>
            </a:extLst>
          </a:blip>
          <a:stretch>
            <a:fillRect/>
          </a:stretch>
        </p:blipFill>
        <p:spPr>
          <a:xfrm>
            <a:off x="0" y="6702315"/>
            <a:ext cx="3995935" cy="155685"/>
          </a:xfrm>
          <a:prstGeom prst="rect">
            <a:avLst/>
          </a:prstGeom>
        </p:spPr>
      </p:pic>
      <p:pic>
        <p:nvPicPr>
          <p:cNvPr id="8" name="object 2"/>
          <p:cNvPicPr/>
          <p:nvPr/>
        </p:nvPicPr>
        <p:blipFill rotWithShape="1">
          <a:blip r:embed="rId9" cstate="print"/>
          <a:srcRect t="-4110" r="25393"/>
          <a:stretch/>
        </p:blipFill>
        <p:spPr>
          <a:xfrm>
            <a:off x="8258556" y="5995851"/>
            <a:ext cx="2609741" cy="683839"/>
          </a:xfrm>
          <a:prstGeom prst="rect">
            <a:avLst/>
          </a:prstGeom>
        </p:spPr>
      </p:pic>
      <p:sp>
        <p:nvSpPr>
          <p:cNvPr id="3" name="Rectángulo 2"/>
          <p:cNvSpPr/>
          <p:nvPr/>
        </p:nvSpPr>
        <p:spPr>
          <a:xfrm>
            <a:off x="1997967" y="1835983"/>
            <a:ext cx="8020595" cy="3180871"/>
          </a:xfrm>
          <a:prstGeom prst="rect">
            <a:avLst/>
          </a:prstGeom>
        </p:spPr>
        <p:txBody>
          <a:bodyPr wrap="square">
            <a:spAutoFit/>
          </a:bodyPr>
          <a:lstStyle/>
          <a:p>
            <a:pPr algn="just"/>
            <a:r>
              <a:rPr lang="es-EC" dirty="0">
                <a:latin typeface="+mj-lt"/>
              </a:rPr>
              <a:t>En cumplimiento al articulado, el 01 de febrero del 2023, mediante Oficio número GADDMQ-SS-2023-0217-OF, se convoca para el 03 de febrero del año en curso, a los Jefes Técnico Médicos de las Unidades Metropolitanas de Salud, Responsable de Docencia de la Unidad Metropolitana de Salud Norte, Coordinador de Aseguramiento de la Atención Integral y Responsable de la Unidad de Asesoría Jurídica de la Secretaría de Salud,  a la reunión de la mesa técnica 1, conformación del Comité de Ética en Investigación en Seres Humanos, CEISH. </a:t>
            </a:r>
          </a:p>
          <a:p>
            <a:pPr algn="just"/>
            <a:r>
              <a:rPr lang="es-EC" dirty="0">
                <a:latin typeface="+mj-lt"/>
              </a:rPr>
              <a:t> </a:t>
            </a:r>
          </a:p>
          <a:p>
            <a:pPr algn="just"/>
            <a:r>
              <a:rPr lang="es-EC" dirty="0">
                <a:latin typeface="+mj-lt"/>
              </a:rPr>
              <a:t>Las Unidades Metropolitanas de Salud, según su tipología y nivel de atención, contarán con los Comités de Ética Asistencial</a:t>
            </a:r>
            <a:r>
              <a:rPr lang="es-EC" dirty="0" smtClean="0">
                <a:solidFill>
                  <a:srgbClr val="000000"/>
                </a:solidFill>
                <a:latin typeface="+mj-lt"/>
                <a:ea typeface="Calibri" panose="020F0502020204030204" pitchFamily="34" charset="0"/>
                <a:cs typeface="Times New Roman" panose="02020603050405020304" pitchFamily="18" charset="0"/>
              </a:rPr>
              <a:t>. </a:t>
            </a:r>
            <a:endParaRPr lang="es-EC" dirty="0">
              <a:latin typeface="+mj-lt"/>
              <a:ea typeface="Calibri" panose="020F0502020204030204" pitchFamily="34" charset="0"/>
              <a:cs typeface="Times New Roman" panose="02020603050405020304" pitchFamily="18" charset="0"/>
            </a:endParaRPr>
          </a:p>
          <a:p>
            <a:pPr algn="just">
              <a:lnSpc>
                <a:spcPct val="115000"/>
              </a:lnSpc>
              <a:spcAft>
                <a:spcPts val="0"/>
              </a:spcAft>
            </a:pPr>
            <a:r>
              <a:rPr lang="es-EC" i="1" dirty="0">
                <a:solidFill>
                  <a:srgbClr val="000000"/>
                </a:solidFill>
                <a:latin typeface="Calibri Light" panose="020F0302020204030204" pitchFamily="34" charset="0"/>
                <a:ea typeface="Calibri" panose="020F0502020204030204" pitchFamily="34" charset="0"/>
                <a:cs typeface="Times New Roman" panose="02020603050405020304" pitchFamily="18" charset="0"/>
              </a:rPr>
              <a:t> </a:t>
            </a:r>
            <a:endParaRPr lang="es-EC"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806377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146;g11a69722926_0_0"/>
          <p:cNvPicPr preferRelativeResize="0"/>
          <p:nvPr/>
        </p:nvPicPr>
        <p:blipFill rotWithShape="1">
          <a:blip r:embed="rId2">
            <a:alphaModFix/>
          </a:blip>
          <a:srcRect/>
          <a:stretch/>
        </p:blipFill>
        <p:spPr>
          <a:xfrm>
            <a:off x="4588475" y="3486242"/>
            <a:ext cx="2520779" cy="1222470"/>
          </a:xfrm>
          <a:prstGeom prst="rect">
            <a:avLst/>
          </a:prstGeom>
          <a:noFill/>
          <a:ln>
            <a:noFill/>
          </a:ln>
        </p:spPr>
      </p:pic>
      <p:pic>
        <p:nvPicPr>
          <p:cNvPr id="3" name="Gráfico 3">
            <a:extLst>
              <a:ext uri="{FF2B5EF4-FFF2-40B4-BE49-F238E27FC236}">
                <a16:creationId xmlns:a16="http://schemas.microsoft.com/office/drawing/2014/main" id="{C878B673-7583-0642-81B2-5B6D7DC6E269}"/>
              </a:ext>
            </a:extLst>
          </p:cNvPr>
          <p:cNvPicPr>
            <a:picLocks noChangeAspect="1"/>
          </p:cNvPicPr>
          <p:nvPr/>
        </p:nvPicPr>
        <p:blipFill>
          <a:blip r:embed="rId3">
            <a:extLst>
              <a:ext uri="{96DAC541-7B7A-43D3-8B79-37D633B846F1}">
                <asvg:svgBlip xmlns:asvg="http://schemas.microsoft.com/office/drawing/2016/SVG/main" xmlns="" r:embed="rId8"/>
              </a:ext>
            </a:extLst>
          </a:blip>
          <a:stretch>
            <a:fillRect/>
          </a:stretch>
        </p:blipFill>
        <p:spPr>
          <a:xfrm>
            <a:off x="0" y="6702315"/>
            <a:ext cx="3995935" cy="155685"/>
          </a:xfrm>
          <a:prstGeom prst="rect">
            <a:avLst/>
          </a:prstGeom>
        </p:spPr>
      </p:pic>
      <p:pic>
        <p:nvPicPr>
          <p:cNvPr id="6" name="object 2"/>
          <p:cNvPicPr/>
          <p:nvPr/>
        </p:nvPicPr>
        <p:blipFill rotWithShape="1">
          <a:blip r:embed="rId9" cstate="print"/>
          <a:srcRect t="-4110" r="25393"/>
          <a:stretch/>
        </p:blipFill>
        <p:spPr>
          <a:xfrm>
            <a:off x="8258556" y="5995851"/>
            <a:ext cx="2609741" cy="683839"/>
          </a:xfrm>
          <a:prstGeom prst="rect">
            <a:avLst/>
          </a:prstGeom>
        </p:spPr>
      </p:pic>
    </p:spTree>
    <p:extLst>
      <p:ext uri="{BB962C8B-B14F-4D97-AF65-F5344CB8AC3E}">
        <p14:creationId xmlns:p14="http://schemas.microsoft.com/office/powerpoint/2010/main" val="7509332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979714"/>
            <a:ext cx="9144000" cy="528193"/>
          </a:xfrm>
        </p:spPr>
        <p:txBody>
          <a:bodyPr>
            <a:normAutofit/>
          </a:bodyPr>
          <a:lstStyle/>
          <a:p>
            <a:r>
              <a:rPr lang="es-ES" sz="2400" b="1" dirty="0" smtClean="0">
                <a:solidFill>
                  <a:srgbClr val="002060"/>
                </a:solidFill>
              </a:rPr>
              <a:t>Acciones emprendidas </a:t>
            </a:r>
            <a:endParaRPr lang="es-EC" sz="2400" b="1" dirty="0">
              <a:solidFill>
                <a:srgbClr val="002060"/>
              </a:solidFill>
            </a:endParaRPr>
          </a:p>
        </p:txBody>
      </p:sp>
      <p:pic>
        <p:nvPicPr>
          <p:cNvPr id="6" name="Gráfico 3">
            <a:extLst>
              <a:ext uri="{FF2B5EF4-FFF2-40B4-BE49-F238E27FC236}">
                <a16:creationId xmlns:a16="http://schemas.microsoft.com/office/drawing/2014/main" id="{C878B673-7583-0642-81B2-5B6D7DC6E269}"/>
              </a:ext>
            </a:extLst>
          </p:cNvPr>
          <p:cNvPicPr>
            <a:picLocks noChangeAspect="1"/>
          </p:cNvPicPr>
          <p:nvPr/>
        </p:nvPicPr>
        <p:blipFill>
          <a:blip r:embed="rId2">
            <a:extLst>
              <a:ext uri="{96DAC541-7B7A-43D3-8B79-37D633B846F1}">
                <asvg:svgBlip xmlns:asvg="http://schemas.microsoft.com/office/drawing/2016/SVG/main" xmlns="" r:embed="rId8"/>
              </a:ext>
            </a:extLst>
          </a:blip>
          <a:stretch>
            <a:fillRect/>
          </a:stretch>
        </p:blipFill>
        <p:spPr>
          <a:xfrm>
            <a:off x="0" y="6702315"/>
            <a:ext cx="3995935" cy="155685"/>
          </a:xfrm>
          <a:prstGeom prst="rect">
            <a:avLst/>
          </a:prstGeom>
        </p:spPr>
      </p:pic>
      <p:pic>
        <p:nvPicPr>
          <p:cNvPr id="8" name="object 2"/>
          <p:cNvPicPr/>
          <p:nvPr/>
        </p:nvPicPr>
        <p:blipFill rotWithShape="1">
          <a:blip r:embed="rId9" cstate="print"/>
          <a:srcRect t="-4110" r="25393"/>
          <a:stretch/>
        </p:blipFill>
        <p:spPr>
          <a:xfrm>
            <a:off x="8258556" y="5995851"/>
            <a:ext cx="2609741" cy="683839"/>
          </a:xfrm>
          <a:prstGeom prst="rect">
            <a:avLst/>
          </a:prstGeom>
        </p:spPr>
      </p:pic>
      <p:sp>
        <p:nvSpPr>
          <p:cNvPr id="5" name="Rectángulo 4"/>
          <p:cNvSpPr/>
          <p:nvPr/>
        </p:nvSpPr>
        <p:spPr>
          <a:xfrm>
            <a:off x="2239518" y="2101485"/>
            <a:ext cx="7712964" cy="2003625"/>
          </a:xfrm>
          <a:prstGeom prst="rect">
            <a:avLst/>
          </a:prstGeom>
        </p:spPr>
        <p:txBody>
          <a:bodyPr wrap="square">
            <a:spAutoFit/>
          </a:bodyPr>
          <a:lstStyle/>
          <a:p>
            <a:pPr algn="just">
              <a:lnSpc>
                <a:spcPct val="115000"/>
              </a:lnSpc>
              <a:spcAft>
                <a:spcPts val="0"/>
              </a:spcAft>
            </a:pPr>
            <a:r>
              <a:rPr lang="es-EC" dirty="0">
                <a:solidFill>
                  <a:srgbClr val="000000"/>
                </a:solidFill>
                <a:latin typeface="Calibri Light" panose="020F0302020204030204" pitchFamily="34" charset="0"/>
                <a:ea typeface="Calibri" panose="020F0502020204030204" pitchFamily="34" charset="0"/>
                <a:cs typeface="Times New Roman" panose="02020603050405020304" pitchFamily="18" charset="0"/>
              </a:rPr>
              <a:t>M</a:t>
            </a:r>
            <a:r>
              <a:rPr lang="es-EC" dirty="0" smtClean="0">
                <a:solidFill>
                  <a:srgbClr val="000000"/>
                </a:solidFill>
                <a:latin typeface="Calibri Light" panose="020F0302020204030204" pitchFamily="34" charset="0"/>
                <a:ea typeface="Calibri" panose="020F0502020204030204" pitchFamily="34" charset="0"/>
                <a:cs typeface="Times New Roman" panose="02020603050405020304" pitchFamily="18" charset="0"/>
              </a:rPr>
              <a:t>ediante </a:t>
            </a:r>
            <a:r>
              <a:rPr lang="es-ES" dirty="0">
                <a:latin typeface="Calibri Light" panose="020F0302020204030204" pitchFamily="34" charset="0"/>
                <a:ea typeface="Calibri" panose="020F0502020204030204" pitchFamily="34" charset="0"/>
                <a:cs typeface="Times New Roman" panose="02020603050405020304" pitchFamily="18" charset="0"/>
              </a:rPr>
              <a:t>Memorando Nro. GADDMQ-SS-2023-0081, del 01 de febrero de 2023, se convoca al Director general del Cuerpo de Agentes de Control y al Director del Servicio  Integrado  de Seguridad del  ECU 911 para definir </a:t>
            </a:r>
            <a:r>
              <a:rPr lang="es-EC" dirty="0">
                <a:latin typeface="Calibri Light" panose="020F0302020204030204" pitchFamily="34" charset="0"/>
                <a:ea typeface="Times New Roman" panose="02020603050405020304" pitchFamily="18" charset="0"/>
                <a:cs typeface="Times New Roman" panose="02020603050405020304" pitchFamily="18" charset="0"/>
              </a:rPr>
              <a:t>una hoja de ruta en el marco de la implementación de la Ordenanza Metropolitana de Prevención y Atención Integral de Drogas </a:t>
            </a:r>
            <a:endParaRPr lang="es-EC"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dirty="0">
                <a:latin typeface="Calibri Light" panose="020F0302020204030204" pitchFamily="34" charset="0"/>
                <a:ea typeface="Calibri" panose="020F0502020204030204" pitchFamily="34" charset="0"/>
                <a:cs typeface="Times New Roman" panose="02020603050405020304" pitchFamily="18" charset="0"/>
              </a:rPr>
              <a:t> </a:t>
            </a:r>
            <a:endParaRPr lang="es-EC"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006182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áfico 3">
            <a:extLst>
              <a:ext uri="{FF2B5EF4-FFF2-40B4-BE49-F238E27FC236}">
                <a16:creationId xmlns:a16="http://schemas.microsoft.com/office/drawing/2014/main" id="{C878B673-7583-0642-81B2-5B6D7DC6E269}"/>
              </a:ext>
            </a:extLst>
          </p:cNvPr>
          <p:cNvPicPr>
            <a:picLocks noChangeAspect="1"/>
          </p:cNvPicPr>
          <p:nvPr/>
        </p:nvPicPr>
        <p:blipFill>
          <a:blip r:embed="rId2">
            <a:extLst>
              <a:ext uri="{96DAC541-7B7A-43D3-8B79-37D633B846F1}">
                <asvg:svgBlip xmlns:asvg="http://schemas.microsoft.com/office/drawing/2016/SVG/main" xmlns="" r:embed="rId8"/>
              </a:ext>
            </a:extLst>
          </a:blip>
          <a:stretch>
            <a:fillRect/>
          </a:stretch>
        </p:blipFill>
        <p:spPr>
          <a:xfrm>
            <a:off x="0" y="6702315"/>
            <a:ext cx="3995935" cy="155685"/>
          </a:xfrm>
          <a:prstGeom prst="rect">
            <a:avLst/>
          </a:prstGeom>
        </p:spPr>
      </p:pic>
      <p:sp>
        <p:nvSpPr>
          <p:cNvPr id="8" name="Subtítulo 2"/>
          <p:cNvSpPr txBox="1">
            <a:spLocks/>
          </p:cNvSpPr>
          <p:nvPr/>
        </p:nvSpPr>
        <p:spPr>
          <a:xfrm>
            <a:off x="496389" y="1939244"/>
            <a:ext cx="10936067" cy="4069599"/>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s-EC" sz="2900" b="1" i="1" dirty="0">
                <a:latin typeface="+mj-lt"/>
              </a:rPr>
              <a:t>CAPÍTULO II</a:t>
            </a:r>
            <a:r>
              <a:rPr lang="es-EC" sz="2900" i="1" dirty="0">
                <a:latin typeface="+mj-lt"/>
              </a:rPr>
              <a:t> </a:t>
            </a:r>
            <a:endParaRPr lang="es-EC" sz="2900" dirty="0">
              <a:latin typeface="+mj-lt"/>
            </a:endParaRPr>
          </a:p>
          <a:p>
            <a:pPr algn="just"/>
            <a:r>
              <a:rPr lang="es-EC" sz="2900" b="1" i="1" dirty="0">
                <a:latin typeface="+mj-lt"/>
              </a:rPr>
              <a:t>DE LA GESTIÓN PARA LA PREVENCIÓN Y ATENCIÓN INTEGRAL DEL FENÓMENO BIOPSICOSOCIAL Y ECONÓMICO POR EL USO Y CONSUMO DE ALCOHOL, TABACO Y OTRAS DROGAS</a:t>
            </a:r>
            <a:r>
              <a:rPr lang="es-EC" sz="2900" i="1" dirty="0">
                <a:latin typeface="+mj-lt"/>
              </a:rPr>
              <a:t> </a:t>
            </a:r>
            <a:endParaRPr lang="es-EC" sz="2900" dirty="0">
              <a:latin typeface="+mj-lt"/>
            </a:endParaRPr>
          </a:p>
          <a:p>
            <a:pPr algn="just"/>
            <a:r>
              <a:rPr lang="es-EC" sz="2900" b="1" i="1" dirty="0">
                <a:latin typeface="+mj-lt"/>
              </a:rPr>
              <a:t>SECCIÓN I</a:t>
            </a:r>
            <a:r>
              <a:rPr lang="es-EC" sz="2900" i="1" dirty="0">
                <a:latin typeface="+mj-lt"/>
              </a:rPr>
              <a:t> </a:t>
            </a:r>
            <a:endParaRPr lang="es-EC" sz="2900" dirty="0">
              <a:latin typeface="+mj-lt"/>
            </a:endParaRPr>
          </a:p>
          <a:p>
            <a:pPr algn="just"/>
            <a:r>
              <a:rPr lang="es-EC" sz="2900" b="1" i="1" dirty="0">
                <a:latin typeface="+mj-lt"/>
              </a:rPr>
              <a:t>DE LA INSTITUCIONALIDAD</a:t>
            </a:r>
            <a:endParaRPr lang="es-EC" sz="2900" dirty="0">
              <a:latin typeface="+mj-lt"/>
            </a:endParaRPr>
          </a:p>
          <a:p>
            <a:pPr algn="just"/>
            <a:r>
              <a:rPr lang="es-EC" sz="2900" i="1" dirty="0">
                <a:latin typeface="+mj-lt"/>
              </a:rPr>
              <a:t> </a:t>
            </a:r>
            <a:endParaRPr lang="es-EC" sz="2900" dirty="0">
              <a:latin typeface="+mj-lt"/>
            </a:endParaRPr>
          </a:p>
          <a:p>
            <a:pPr algn="just"/>
            <a:r>
              <a:rPr lang="es-EC" sz="2900" b="1" i="1" dirty="0">
                <a:latin typeface="+mj-lt"/>
              </a:rPr>
              <a:t>“Artículo 547.7.- De la Gestión Institucional para la prevención y atención</a:t>
            </a:r>
            <a:r>
              <a:rPr lang="es-EC" sz="2900" i="1" dirty="0">
                <a:latin typeface="+mj-lt"/>
              </a:rPr>
              <a:t>. - La Secretaría de Salud o quién haga sus veces, incorporará los programas, proyectos o planes permanentes y necesarios a los Planes Operativos Anuales de las Unidades Metropolitanas de Salud y adecuará sus Planes Anuales de Contratación para el cumplimiento de lo dispuesto en el presente Título. </a:t>
            </a:r>
            <a:endParaRPr lang="es-EC" sz="2900" dirty="0">
              <a:latin typeface="+mj-lt"/>
            </a:endParaRPr>
          </a:p>
          <a:p>
            <a:pPr algn="just"/>
            <a:r>
              <a:rPr lang="es-EC" sz="2900" i="1" dirty="0">
                <a:latin typeface="+mj-lt"/>
              </a:rPr>
              <a:t>Todo plan, programa o proyecto incorporado e implementado para el cumplimiento de lo dispuesto en el presente Título, debe observar las competencias metropolitanas dadas por la normativa vigente y los correspondientes lineamientos emitidos por el Comité Interinstitucional para la prevención del fenómeno de uso y consumo de drogas, o quién haga sus veces, así como las directrices pertinentes que emane de la Autoridad Sanitaria Nacional o Ente Rector de la Salud Pública del Ecuador”. </a:t>
            </a:r>
            <a:endParaRPr lang="es-EC" sz="2900" dirty="0">
              <a:latin typeface="+mj-lt"/>
            </a:endParaRPr>
          </a:p>
          <a:p>
            <a:pPr algn="just"/>
            <a:r>
              <a:rPr lang="es-EC" sz="2900" i="1" dirty="0"/>
              <a:t> </a:t>
            </a:r>
            <a:endParaRPr lang="es-EC" sz="2900" dirty="0"/>
          </a:p>
          <a:p>
            <a:r>
              <a:rPr lang="es-EC" dirty="0"/>
              <a:t> </a:t>
            </a:r>
          </a:p>
        </p:txBody>
      </p:sp>
      <p:sp>
        <p:nvSpPr>
          <p:cNvPr id="9" name="Título 1"/>
          <p:cNvSpPr>
            <a:spLocks noGrp="1"/>
          </p:cNvSpPr>
          <p:nvPr>
            <p:ph type="ctrTitle"/>
          </p:nvPr>
        </p:nvSpPr>
        <p:spPr>
          <a:xfrm>
            <a:off x="496389" y="-1"/>
            <a:ext cx="10580914" cy="1677887"/>
          </a:xfrm>
        </p:spPr>
        <p:txBody>
          <a:bodyPr>
            <a:normAutofit/>
          </a:bodyPr>
          <a:lstStyle/>
          <a:p>
            <a:r>
              <a:rPr lang="es-EC" sz="4000" b="1" i="1" dirty="0"/>
              <a:t>Artículo 547.7.- De la Gestión Institucional para la prevención y atención</a:t>
            </a:r>
            <a:endParaRPr lang="es-ES" sz="4000" b="1" dirty="0">
              <a:solidFill>
                <a:srgbClr val="002060"/>
              </a:solidFill>
            </a:endParaRPr>
          </a:p>
        </p:txBody>
      </p:sp>
      <p:pic>
        <p:nvPicPr>
          <p:cNvPr id="10" name="object 2"/>
          <p:cNvPicPr/>
          <p:nvPr/>
        </p:nvPicPr>
        <p:blipFill rotWithShape="1">
          <a:blip r:embed="rId9" cstate="print"/>
          <a:srcRect t="-4110" r="25393"/>
          <a:stretch/>
        </p:blipFill>
        <p:spPr>
          <a:xfrm>
            <a:off x="8258556" y="5995851"/>
            <a:ext cx="2609741" cy="683839"/>
          </a:xfrm>
          <a:prstGeom prst="rect">
            <a:avLst/>
          </a:prstGeom>
        </p:spPr>
      </p:pic>
    </p:spTree>
    <p:extLst>
      <p:ext uri="{BB962C8B-B14F-4D97-AF65-F5344CB8AC3E}">
        <p14:creationId xmlns:p14="http://schemas.microsoft.com/office/powerpoint/2010/main" val="8171110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979714"/>
            <a:ext cx="9144000" cy="528193"/>
          </a:xfrm>
        </p:spPr>
        <p:txBody>
          <a:bodyPr>
            <a:normAutofit/>
          </a:bodyPr>
          <a:lstStyle/>
          <a:p>
            <a:r>
              <a:rPr lang="es-ES" sz="2400" b="1" dirty="0" smtClean="0">
                <a:solidFill>
                  <a:srgbClr val="002060"/>
                </a:solidFill>
              </a:rPr>
              <a:t>Acciones emprendidas </a:t>
            </a:r>
            <a:endParaRPr lang="es-EC" sz="2400" b="1" dirty="0">
              <a:solidFill>
                <a:srgbClr val="002060"/>
              </a:solidFill>
            </a:endParaRPr>
          </a:p>
        </p:txBody>
      </p:sp>
      <p:pic>
        <p:nvPicPr>
          <p:cNvPr id="6" name="Gráfico 3">
            <a:extLst>
              <a:ext uri="{FF2B5EF4-FFF2-40B4-BE49-F238E27FC236}">
                <a16:creationId xmlns:a16="http://schemas.microsoft.com/office/drawing/2014/main" id="{C878B673-7583-0642-81B2-5B6D7DC6E269}"/>
              </a:ext>
            </a:extLst>
          </p:cNvPr>
          <p:cNvPicPr>
            <a:picLocks noChangeAspect="1"/>
          </p:cNvPicPr>
          <p:nvPr/>
        </p:nvPicPr>
        <p:blipFill>
          <a:blip r:embed="rId2">
            <a:extLst>
              <a:ext uri="{96DAC541-7B7A-43D3-8B79-37D633B846F1}">
                <asvg:svgBlip xmlns:asvg="http://schemas.microsoft.com/office/drawing/2016/SVG/main" xmlns="" r:embed="rId8"/>
              </a:ext>
            </a:extLst>
          </a:blip>
          <a:stretch>
            <a:fillRect/>
          </a:stretch>
        </p:blipFill>
        <p:spPr>
          <a:xfrm>
            <a:off x="0" y="6702315"/>
            <a:ext cx="3995935" cy="155685"/>
          </a:xfrm>
          <a:prstGeom prst="rect">
            <a:avLst/>
          </a:prstGeom>
        </p:spPr>
      </p:pic>
      <p:pic>
        <p:nvPicPr>
          <p:cNvPr id="8" name="object 2"/>
          <p:cNvPicPr/>
          <p:nvPr/>
        </p:nvPicPr>
        <p:blipFill rotWithShape="1">
          <a:blip r:embed="rId9" cstate="print"/>
          <a:srcRect t="-4110" r="25393"/>
          <a:stretch/>
        </p:blipFill>
        <p:spPr>
          <a:xfrm>
            <a:off x="8258556" y="5995851"/>
            <a:ext cx="2609741" cy="683839"/>
          </a:xfrm>
          <a:prstGeom prst="rect">
            <a:avLst/>
          </a:prstGeom>
        </p:spPr>
      </p:pic>
      <p:sp>
        <p:nvSpPr>
          <p:cNvPr id="5" name="Rectángulo 4"/>
          <p:cNvSpPr/>
          <p:nvPr/>
        </p:nvSpPr>
        <p:spPr>
          <a:xfrm>
            <a:off x="2239518" y="1900502"/>
            <a:ext cx="7712964" cy="2862322"/>
          </a:xfrm>
          <a:prstGeom prst="rect">
            <a:avLst/>
          </a:prstGeom>
        </p:spPr>
        <p:txBody>
          <a:bodyPr wrap="square">
            <a:spAutoFit/>
          </a:bodyPr>
          <a:lstStyle/>
          <a:p>
            <a:pPr algn="just"/>
            <a:r>
              <a:rPr lang="es-EC" dirty="0">
                <a:latin typeface="+mj-lt"/>
              </a:rPr>
              <a:t>De manera articulada, Dirección de Políticas y Planeamiento de la Salud, con las unidades de planificación y unidades administrativo financieras gestionaran la incorporación de planes, programas y proyectos en el POA y en el PAC de las Unidades Metropolitanas de Salud. </a:t>
            </a:r>
          </a:p>
          <a:p>
            <a:pPr algn="just"/>
            <a:r>
              <a:rPr lang="es-EC" dirty="0">
                <a:latin typeface="+mj-lt"/>
              </a:rPr>
              <a:t> </a:t>
            </a:r>
          </a:p>
          <a:p>
            <a:pPr algn="just"/>
            <a:r>
              <a:rPr lang="es-EC" dirty="0">
                <a:latin typeface="+mj-lt"/>
              </a:rPr>
              <a:t>La Secretaría de Salud, a través de las Unidades Metropolitanas de Salud, cuenta en el POA 2023, con los recursos para la contratación de personal y mejoramiento de la infraestructura tal como dicta la ordenanza, sin embargo, se deben realizar procesos para la incorporación de actividades para el 2023 y, de traspasos de crédito. </a:t>
            </a:r>
          </a:p>
        </p:txBody>
      </p:sp>
    </p:spTree>
    <p:extLst>
      <p:ext uri="{BB962C8B-B14F-4D97-AF65-F5344CB8AC3E}">
        <p14:creationId xmlns:p14="http://schemas.microsoft.com/office/powerpoint/2010/main" val="35758549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áfico 3">
            <a:extLst>
              <a:ext uri="{FF2B5EF4-FFF2-40B4-BE49-F238E27FC236}">
                <a16:creationId xmlns:a16="http://schemas.microsoft.com/office/drawing/2014/main" id="{C878B673-7583-0642-81B2-5B6D7DC6E269}"/>
              </a:ext>
            </a:extLst>
          </p:cNvPr>
          <p:cNvPicPr>
            <a:picLocks noChangeAspect="1"/>
          </p:cNvPicPr>
          <p:nvPr/>
        </p:nvPicPr>
        <p:blipFill>
          <a:blip r:embed="rId2">
            <a:extLst>
              <a:ext uri="{96DAC541-7B7A-43D3-8B79-37D633B846F1}">
                <asvg:svgBlip xmlns:asvg="http://schemas.microsoft.com/office/drawing/2016/SVG/main" xmlns="" r:embed="rId8"/>
              </a:ext>
            </a:extLst>
          </a:blip>
          <a:stretch>
            <a:fillRect/>
          </a:stretch>
        </p:blipFill>
        <p:spPr>
          <a:xfrm>
            <a:off x="0" y="6702315"/>
            <a:ext cx="3995935" cy="155685"/>
          </a:xfrm>
          <a:prstGeom prst="rect">
            <a:avLst/>
          </a:prstGeom>
        </p:spPr>
      </p:pic>
      <p:sp>
        <p:nvSpPr>
          <p:cNvPr id="8" name="Subtítulo 2"/>
          <p:cNvSpPr txBox="1">
            <a:spLocks/>
          </p:cNvSpPr>
          <p:nvPr/>
        </p:nvSpPr>
        <p:spPr>
          <a:xfrm>
            <a:off x="496389" y="2155301"/>
            <a:ext cx="10936067" cy="4069599"/>
          </a:xfrm>
          <a:prstGeom prst="rect">
            <a:avLst/>
          </a:prstGeom>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s-EC" b="1" i="1" dirty="0"/>
              <a:t>“</a:t>
            </a:r>
            <a:r>
              <a:rPr lang="es-EC" b="1" i="1" dirty="0">
                <a:latin typeface="+mj-lt"/>
              </a:rPr>
              <a:t>Artículo 547.9.- De la Ejecución en el ámbito del diagnóstico y tratamiento a personas con consumo problemático de alcohol, tabaco y otras drogas.-</a:t>
            </a:r>
            <a:r>
              <a:rPr lang="es-EC" i="1" dirty="0">
                <a:latin typeface="+mj-lt"/>
              </a:rPr>
              <a:t> Las Unidades Metropolitanas de Salud, o quién haga sus veces, actuarán como dependencias ejecutoras de lo dispuesto en el presente Título en el marco del diagnóstico y tratamiento, que deberá implementarse alineado a los protocolos y normativa actual establecida para el efecto por la Autoridad Sanitaria Nacional, respecto a las personas usuarias de drogas; para lo cual, incorporarán e implementarán programas o proyectos permanentes en su Plan Operativo Anual y adecuarán su Plan Anual de Contratación para estos fines, procurando contar con el número correspondiente de profesionales de la salud, así como profesionales de carreras afines para esta actividad. </a:t>
            </a:r>
            <a:endParaRPr lang="es-EC" dirty="0">
              <a:latin typeface="+mj-lt"/>
            </a:endParaRPr>
          </a:p>
          <a:p>
            <a:pPr algn="just"/>
            <a:r>
              <a:rPr lang="es-EC" i="1" dirty="0">
                <a:latin typeface="+mj-lt"/>
              </a:rPr>
              <a:t> </a:t>
            </a:r>
            <a:endParaRPr lang="es-EC" dirty="0">
              <a:latin typeface="+mj-lt"/>
            </a:endParaRPr>
          </a:p>
          <a:p>
            <a:pPr algn="just"/>
            <a:r>
              <a:rPr lang="es-EC" i="1" dirty="0">
                <a:latin typeface="+mj-lt"/>
              </a:rPr>
              <a:t>Para el caso particular de los planes que sean promovidos en el marco del diagnóstico y tratamiento que deberá implementarse alineado a los protocolos y normativa actual establecida para el efecto por la Autoridad Sanitaria Nacional, a personas usuarias de drogas, las Unidades Metropolitanas de Salud, o quién haga sus veces, deberán garantizar la asignación de recursos económicos suficientes de forma anual o cuando fuere necesario a través de las gestiones administrativas pertinentes”.</a:t>
            </a:r>
            <a:endParaRPr lang="es-EC" dirty="0">
              <a:latin typeface="+mj-lt"/>
            </a:endParaRPr>
          </a:p>
          <a:p>
            <a:pPr algn="just"/>
            <a:r>
              <a:rPr lang="es-EC" i="1" dirty="0"/>
              <a:t> </a:t>
            </a:r>
            <a:endParaRPr lang="es-EC" dirty="0"/>
          </a:p>
          <a:p>
            <a:pPr algn="just"/>
            <a:r>
              <a:rPr lang="es-EC" dirty="0"/>
              <a:t> </a:t>
            </a:r>
          </a:p>
        </p:txBody>
      </p:sp>
      <p:sp>
        <p:nvSpPr>
          <p:cNvPr id="9" name="Título 1"/>
          <p:cNvSpPr>
            <a:spLocks noGrp="1"/>
          </p:cNvSpPr>
          <p:nvPr>
            <p:ph type="ctrTitle"/>
          </p:nvPr>
        </p:nvSpPr>
        <p:spPr>
          <a:xfrm>
            <a:off x="673965" y="238706"/>
            <a:ext cx="10580914" cy="1677887"/>
          </a:xfrm>
        </p:spPr>
        <p:txBody>
          <a:bodyPr>
            <a:normAutofit fontScale="90000"/>
          </a:bodyPr>
          <a:lstStyle/>
          <a:p>
            <a:r>
              <a:rPr lang="es-EC" sz="4000" b="1" i="1" dirty="0" smtClean="0"/>
              <a:t>Artículo </a:t>
            </a:r>
            <a:r>
              <a:rPr lang="es-EC" sz="4000" b="1" i="1" dirty="0"/>
              <a:t>547.9.- De la Ejecución en el ámbito del diagnóstico y tratamiento a personas con consumo problemático de alcohol, tabaco y otras drogas</a:t>
            </a:r>
            <a:endParaRPr lang="es-ES" sz="4000" b="1" dirty="0">
              <a:solidFill>
                <a:srgbClr val="002060"/>
              </a:solidFill>
            </a:endParaRPr>
          </a:p>
        </p:txBody>
      </p:sp>
      <p:pic>
        <p:nvPicPr>
          <p:cNvPr id="10" name="object 2"/>
          <p:cNvPicPr/>
          <p:nvPr/>
        </p:nvPicPr>
        <p:blipFill rotWithShape="1">
          <a:blip r:embed="rId9" cstate="print"/>
          <a:srcRect t="-4110" r="25393"/>
          <a:stretch/>
        </p:blipFill>
        <p:spPr>
          <a:xfrm>
            <a:off x="8258556" y="5995851"/>
            <a:ext cx="2609741" cy="683839"/>
          </a:xfrm>
          <a:prstGeom prst="rect">
            <a:avLst/>
          </a:prstGeom>
        </p:spPr>
      </p:pic>
    </p:spTree>
    <p:extLst>
      <p:ext uri="{BB962C8B-B14F-4D97-AF65-F5344CB8AC3E}">
        <p14:creationId xmlns:p14="http://schemas.microsoft.com/office/powerpoint/2010/main" val="1590788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979714"/>
            <a:ext cx="9144000" cy="528193"/>
          </a:xfrm>
        </p:spPr>
        <p:txBody>
          <a:bodyPr>
            <a:normAutofit/>
          </a:bodyPr>
          <a:lstStyle/>
          <a:p>
            <a:r>
              <a:rPr lang="es-ES" sz="2400" b="1" dirty="0" smtClean="0">
                <a:solidFill>
                  <a:srgbClr val="002060"/>
                </a:solidFill>
              </a:rPr>
              <a:t>Acciones emprendidas </a:t>
            </a:r>
            <a:endParaRPr lang="es-EC" sz="2400" b="1" dirty="0">
              <a:solidFill>
                <a:srgbClr val="002060"/>
              </a:solidFill>
            </a:endParaRPr>
          </a:p>
        </p:txBody>
      </p:sp>
      <p:pic>
        <p:nvPicPr>
          <p:cNvPr id="6" name="Gráfico 3">
            <a:extLst>
              <a:ext uri="{FF2B5EF4-FFF2-40B4-BE49-F238E27FC236}">
                <a16:creationId xmlns:a16="http://schemas.microsoft.com/office/drawing/2014/main" id="{C878B673-7583-0642-81B2-5B6D7DC6E269}"/>
              </a:ext>
            </a:extLst>
          </p:cNvPr>
          <p:cNvPicPr>
            <a:picLocks noChangeAspect="1"/>
          </p:cNvPicPr>
          <p:nvPr/>
        </p:nvPicPr>
        <p:blipFill>
          <a:blip r:embed="rId2">
            <a:extLst>
              <a:ext uri="{96DAC541-7B7A-43D3-8B79-37D633B846F1}">
                <asvg:svgBlip xmlns:asvg="http://schemas.microsoft.com/office/drawing/2016/SVG/main" xmlns="" r:embed="rId8"/>
              </a:ext>
            </a:extLst>
          </a:blip>
          <a:stretch>
            <a:fillRect/>
          </a:stretch>
        </p:blipFill>
        <p:spPr>
          <a:xfrm>
            <a:off x="0" y="6702315"/>
            <a:ext cx="3995935" cy="155685"/>
          </a:xfrm>
          <a:prstGeom prst="rect">
            <a:avLst/>
          </a:prstGeom>
        </p:spPr>
      </p:pic>
      <p:pic>
        <p:nvPicPr>
          <p:cNvPr id="8" name="object 2"/>
          <p:cNvPicPr/>
          <p:nvPr/>
        </p:nvPicPr>
        <p:blipFill rotWithShape="1">
          <a:blip r:embed="rId9" cstate="print"/>
          <a:srcRect t="-4110" r="25393"/>
          <a:stretch/>
        </p:blipFill>
        <p:spPr>
          <a:xfrm>
            <a:off x="8258556" y="5995851"/>
            <a:ext cx="2609741" cy="683839"/>
          </a:xfrm>
          <a:prstGeom prst="rect">
            <a:avLst/>
          </a:prstGeom>
        </p:spPr>
      </p:pic>
      <p:sp>
        <p:nvSpPr>
          <p:cNvPr id="5" name="Rectángulo 4"/>
          <p:cNvSpPr/>
          <p:nvPr/>
        </p:nvSpPr>
        <p:spPr>
          <a:xfrm>
            <a:off x="2239518" y="1900502"/>
            <a:ext cx="7712964" cy="2308324"/>
          </a:xfrm>
          <a:prstGeom prst="rect">
            <a:avLst/>
          </a:prstGeom>
        </p:spPr>
        <p:txBody>
          <a:bodyPr wrap="square">
            <a:spAutoFit/>
          </a:bodyPr>
          <a:lstStyle/>
          <a:p>
            <a:pPr algn="just"/>
            <a:r>
              <a:rPr lang="es-EC" dirty="0">
                <a:latin typeface="+mj-lt"/>
              </a:rPr>
              <a:t>M</a:t>
            </a:r>
            <a:r>
              <a:rPr lang="es-EC" dirty="0" smtClean="0">
                <a:latin typeface="+mj-lt"/>
              </a:rPr>
              <a:t>ediante </a:t>
            </a:r>
            <a:r>
              <a:rPr lang="es-EC" dirty="0">
                <a:latin typeface="+mj-lt"/>
              </a:rPr>
              <a:t>Oficio Nro. GADDMQ-SS-2023-0218-OF, del 01 de febrero del 2023, se convoca a la Dirección de Políticas y Planeamiento de la Salud y, a los Directores, Planificadores y Responsables Administrativo Financieros de las Unidades Metropolitanas de Salud, a la mesa técnica 5, para viabilizar la incorporación de programas, proyectos y planes a los Planes Operativos Anuales de las Unidades Metropolitanas de Salud. </a:t>
            </a:r>
          </a:p>
          <a:p>
            <a:pPr algn="just"/>
            <a:r>
              <a:rPr lang="es-EC" dirty="0">
                <a:latin typeface="+mj-lt"/>
              </a:rPr>
              <a:t> </a:t>
            </a:r>
          </a:p>
          <a:p>
            <a:endParaRPr lang="es-EC" dirty="0"/>
          </a:p>
        </p:txBody>
      </p:sp>
    </p:spTree>
    <p:extLst>
      <p:ext uri="{BB962C8B-B14F-4D97-AF65-F5344CB8AC3E}">
        <p14:creationId xmlns:p14="http://schemas.microsoft.com/office/powerpoint/2010/main" val="4060817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áfico 3">
            <a:extLst>
              <a:ext uri="{FF2B5EF4-FFF2-40B4-BE49-F238E27FC236}">
                <a16:creationId xmlns:a16="http://schemas.microsoft.com/office/drawing/2014/main" id="{C878B673-7583-0642-81B2-5B6D7DC6E269}"/>
              </a:ext>
            </a:extLst>
          </p:cNvPr>
          <p:cNvPicPr>
            <a:picLocks noChangeAspect="1"/>
          </p:cNvPicPr>
          <p:nvPr/>
        </p:nvPicPr>
        <p:blipFill>
          <a:blip r:embed="rId2">
            <a:extLst>
              <a:ext uri="{96DAC541-7B7A-43D3-8B79-37D633B846F1}">
                <asvg:svgBlip xmlns:asvg="http://schemas.microsoft.com/office/drawing/2016/SVG/main" xmlns="" r:embed="rId8"/>
              </a:ext>
            </a:extLst>
          </a:blip>
          <a:stretch>
            <a:fillRect/>
          </a:stretch>
        </p:blipFill>
        <p:spPr>
          <a:xfrm>
            <a:off x="0" y="6702315"/>
            <a:ext cx="3995935" cy="155685"/>
          </a:xfrm>
          <a:prstGeom prst="rect">
            <a:avLst/>
          </a:prstGeom>
        </p:spPr>
      </p:pic>
      <p:sp>
        <p:nvSpPr>
          <p:cNvPr id="8" name="Subtítulo 2"/>
          <p:cNvSpPr txBox="1">
            <a:spLocks/>
          </p:cNvSpPr>
          <p:nvPr/>
        </p:nvSpPr>
        <p:spPr>
          <a:xfrm>
            <a:off x="640081" y="2610091"/>
            <a:ext cx="10936067" cy="406959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s-EC" sz="2000" b="1" i="1" dirty="0" smtClean="0">
                <a:latin typeface="+mj-lt"/>
              </a:rPr>
              <a:t>“ </a:t>
            </a:r>
            <a:r>
              <a:rPr lang="es-EC" sz="2000" b="1" i="1" dirty="0">
                <a:latin typeface="+mj-lt"/>
              </a:rPr>
              <a:t>Artículo 547.11</a:t>
            </a:r>
            <a:r>
              <a:rPr lang="es-EC" sz="2000" i="1" dirty="0">
                <a:latin typeface="+mj-lt"/>
              </a:rPr>
              <a:t>.- Del modelo de gestión.-</a:t>
            </a:r>
            <a:r>
              <a:rPr lang="es-EC" sz="2000" b="1" i="1" dirty="0">
                <a:latin typeface="+mj-lt"/>
              </a:rPr>
              <a:t> </a:t>
            </a:r>
            <a:r>
              <a:rPr lang="es-EC" sz="2000" i="1" dirty="0">
                <a:latin typeface="+mj-lt"/>
              </a:rPr>
              <a:t>La Secretaría de Salud o quién haga su veces, con base en las directrices y normativa emitidos por la Autoridad Sanitaria Nacional, elaborará, </a:t>
            </a:r>
            <a:r>
              <a:rPr lang="es-EC" sz="2000" b="1" i="1" dirty="0">
                <a:latin typeface="+mj-lt"/>
              </a:rPr>
              <a:t>aprobará e implementará una Plan o Estrategia de Atención Integral de Salud para la Prevención y Tratamiento de personas usuarias de drogas </a:t>
            </a:r>
            <a:r>
              <a:rPr lang="es-EC" sz="2000" i="1" dirty="0">
                <a:latin typeface="+mj-lt"/>
              </a:rPr>
              <a:t>que involucre a la comunidad, la familia así como al nivel educativo; y, al diagnóstico, tratamiento y rehabilitación, a nivel asistencial </a:t>
            </a:r>
            <a:r>
              <a:rPr lang="es-EC" sz="2000" i="1" dirty="0" err="1">
                <a:latin typeface="+mj-lt"/>
              </a:rPr>
              <a:t>intramural</a:t>
            </a:r>
            <a:r>
              <a:rPr lang="es-EC" sz="2000" i="1" dirty="0">
                <a:latin typeface="+mj-lt"/>
              </a:rPr>
              <a:t>  correspondiente al segundo nivel de atención conforme a lo establecido en la tipología vigente de los establecimientos del Sistema Nacional de Salud Pública”…..(). Énfasis me corresponde</a:t>
            </a:r>
            <a:r>
              <a:rPr lang="es-EC" i="1" dirty="0"/>
              <a:t>.</a:t>
            </a:r>
            <a:endParaRPr lang="es-EC" dirty="0"/>
          </a:p>
          <a:p>
            <a:r>
              <a:rPr lang="es-EC" i="1" dirty="0"/>
              <a:t> </a:t>
            </a:r>
            <a:endParaRPr lang="es-EC" dirty="0"/>
          </a:p>
          <a:p>
            <a:r>
              <a:rPr lang="es-EC" dirty="0"/>
              <a:t> </a:t>
            </a:r>
          </a:p>
        </p:txBody>
      </p:sp>
      <p:sp>
        <p:nvSpPr>
          <p:cNvPr id="9" name="Título 1"/>
          <p:cNvSpPr>
            <a:spLocks noGrp="1"/>
          </p:cNvSpPr>
          <p:nvPr>
            <p:ph type="ctrTitle"/>
          </p:nvPr>
        </p:nvSpPr>
        <p:spPr>
          <a:xfrm>
            <a:off x="496389" y="-1"/>
            <a:ext cx="10580914" cy="1677887"/>
          </a:xfrm>
        </p:spPr>
        <p:txBody>
          <a:bodyPr>
            <a:normAutofit/>
          </a:bodyPr>
          <a:lstStyle/>
          <a:p>
            <a:r>
              <a:rPr lang="es-EC" b="1" i="1" dirty="0" smtClean="0"/>
              <a:t> </a:t>
            </a:r>
            <a:r>
              <a:rPr lang="es-EC" sz="4400" b="1" i="1" dirty="0"/>
              <a:t>Artículo 547.11</a:t>
            </a:r>
            <a:r>
              <a:rPr lang="es-EC" sz="4400" i="1" dirty="0"/>
              <a:t>.- Del modelo de gestión</a:t>
            </a:r>
            <a:endParaRPr lang="es-ES" sz="4400" b="1" dirty="0">
              <a:solidFill>
                <a:srgbClr val="002060"/>
              </a:solidFill>
            </a:endParaRPr>
          </a:p>
        </p:txBody>
      </p:sp>
      <p:pic>
        <p:nvPicPr>
          <p:cNvPr id="10" name="object 2"/>
          <p:cNvPicPr/>
          <p:nvPr/>
        </p:nvPicPr>
        <p:blipFill rotWithShape="1">
          <a:blip r:embed="rId9" cstate="print"/>
          <a:srcRect t="-4110" r="25393"/>
          <a:stretch/>
        </p:blipFill>
        <p:spPr>
          <a:xfrm>
            <a:off x="8258556" y="5995851"/>
            <a:ext cx="2609741" cy="683839"/>
          </a:xfrm>
          <a:prstGeom prst="rect">
            <a:avLst/>
          </a:prstGeom>
        </p:spPr>
      </p:pic>
    </p:spTree>
    <p:extLst>
      <p:ext uri="{BB962C8B-B14F-4D97-AF65-F5344CB8AC3E}">
        <p14:creationId xmlns:p14="http://schemas.microsoft.com/office/powerpoint/2010/main" val="19577043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979714"/>
            <a:ext cx="9144000" cy="528193"/>
          </a:xfrm>
        </p:spPr>
        <p:txBody>
          <a:bodyPr>
            <a:normAutofit/>
          </a:bodyPr>
          <a:lstStyle/>
          <a:p>
            <a:r>
              <a:rPr lang="es-ES" sz="2400" b="1" dirty="0" smtClean="0">
                <a:solidFill>
                  <a:srgbClr val="002060"/>
                </a:solidFill>
              </a:rPr>
              <a:t>Acciones emprendidas </a:t>
            </a:r>
            <a:endParaRPr lang="es-EC" sz="2400" b="1" dirty="0">
              <a:solidFill>
                <a:srgbClr val="002060"/>
              </a:solidFill>
            </a:endParaRPr>
          </a:p>
        </p:txBody>
      </p:sp>
      <p:pic>
        <p:nvPicPr>
          <p:cNvPr id="6" name="Gráfico 3">
            <a:extLst>
              <a:ext uri="{FF2B5EF4-FFF2-40B4-BE49-F238E27FC236}">
                <a16:creationId xmlns:a16="http://schemas.microsoft.com/office/drawing/2014/main" id="{C878B673-7583-0642-81B2-5B6D7DC6E269}"/>
              </a:ext>
            </a:extLst>
          </p:cNvPr>
          <p:cNvPicPr>
            <a:picLocks noChangeAspect="1"/>
          </p:cNvPicPr>
          <p:nvPr/>
        </p:nvPicPr>
        <p:blipFill>
          <a:blip r:embed="rId2">
            <a:extLst>
              <a:ext uri="{96DAC541-7B7A-43D3-8B79-37D633B846F1}">
                <asvg:svgBlip xmlns:asvg="http://schemas.microsoft.com/office/drawing/2016/SVG/main" xmlns="" r:embed="rId8"/>
              </a:ext>
            </a:extLst>
          </a:blip>
          <a:stretch>
            <a:fillRect/>
          </a:stretch>
        </p:blipFill>
        <p:spPr>
          <a:xfrm>
            <a:off x="0" y="6702315"/>
            <a:ext cx="3995935" cy="155685"/>
          </a:xfrm>
          <a:prstGeom prst="rect">
            <a:avLst/>
          </a:prstGeom>
        </p:spPr>
      </p:pic>
      <p:pic>
        <p:nvPicPr>
          <p:cNvPr id="8" name="object 2"/>
          <p:cNvPicPr/>
          <p:nvPr/>
        </p:nvPicPr>
        <p:blipFill rotWithShape="1">
          <a:blip r:embed="rId9" cstate="print"/>
          <a:srcRect t="-4110" r="25393"/>
          <a:stretch/>
        </p:blipFill>
        <p:spPr>
          <a:xfrm>
            <a:off x="8258556" y="5995851"/>
            <a:ext cx="2609741" cy="683839"/>
          </a:xfrm>
          <a:prstGeom prst="rect">
            <a:avLst/>
          </a:prstGeom>
        </p:spPr>
      </p:pic>
      <p:sp>
        <p:nvSpPr>
          <p:cNvPr id="5" name="Rectángulo 4"/>
          <p:cNvSpPr/>
          <p:nvPr/>
        </p:nvSpPr>
        <p:spPr>
          <a:xfrm>
            <a:off x="1740244" y="1628220"/>
            <a:ext cx="8711511" cy="4247317"/>
          </a:xfrm>
          <a:prstGeom prst="rect">
            <a:avLst/>
          </a:prstGeom>
        </p:spPr>
        <p:txBody>
          <a:bodyPr wrap="square">
            <a:spAutoFit/>
          </a:bodyPr>
          <a:lstStyle/>
          <a:p>
            <a:pPr algn="just"/>
            <a:r>
              <a:rPr lang="es-EC" dirty="0">
                <a:latin typeface="+mj-lt"/>
              </a:rPr>
              <a:t>Al respecto la Coordinación de Prevención de Adicciones de la Secretaria de Salud, ha implementado durante el 2022 un modelo de gestión enmarcado en las políticas nacionales y recomendaciones de organismos internacionales, socializado mediante Memorando </a:t>
            </a:r>
            <a:r>
              <a:rPr lang="es-ES" dirty="0">
                <a:latin typeface="+mj-lt"/>
              </a:rPr>
              <a:t>GADDMQ-UMSN-PPIA-2022-0016-M del 31 de enero del 2022</a:t>
            </a:r>
            <a:r>
              <a:rPr lang="es-EC" dirty="0">
                <a:latin typeface="+mj-lt"/>
              </a:rPr>
              <a:t>, mismo que ha permitido enmarcar las acciones de prevención de uso y consumo de drogas a nivel indicado y selectivo en 35. 719</a:t>
            </a:r>
            <a:r>
              <a:rPr lang="es-ES" dirty="0">
                <a:latin typeface="+mj-lt"/>
              </a:rPr>
              <a:t> participantes.</a:t>
            </a:r>
            <a:endParaRPr lang="es-EC" dirty="0">
              <a:latin typeface="+mj-lt"/>
            </a:endParaRPr>
          </a:p>
          <a:p>
            <a:pPr algn="just"/>
            <a:r>
              <a:rPr lang="es-ES" dirty="0">
                <a:latin typeface="+mj-lt"/>
              </a:rPr>
              <a:t> </a:t>
            </a:r>
            <a:endParaRPr lang="es-EC" dirty="0">
              <a:latin typeface="+mj-lt"/>
            </a:endParaRPr>
          </a:p>
          <a:p>
            <a:pPr algn="just"/>
            <a:r>
              <a:rPr lang="es-ES" dirty="0">
                <a:latin typeface="+mj-lt"/>
              </a:rPr>
              <a:t>En el mismo sentido, en fiel cumplimiento de lo citado en el acápite y con el objetivo de brindar un enfoque de salud pública, derechos humanos y seguridad al paciente plasmados en el modelo de gestión, mediante Memorando Nro. GADDMQ-SS-2023-0082 y Oficio Nro. GADDMQ-SS-2023-0214-OF Del 01 de febrero del 2023, se solicitó la presencia a mesas de trabajo interdisciplinarios para la Elaboración del Plan de Atención </a:t>
            </a:r>
            <a:r>
              <a:rPr lang="es-EC" dirty="0">
                <a:latin typeface="+mj-lt"/>
              </a:rPr>
              <a:t>Integral de Salud para la Prevención y </a:t>
            </a:r>
            <a:r>
              <a:rPr lang="es-ES" dirty="0">
                <a:latin typeface="+mj-lt"/>
              </a:rPr>
              <a:t>Tratamiento</a:t>
            </a:r>
            <a:r>
              <a:rPr lang="es-EC" dirty="0">
                <a:latin typeface="+mj-lt"/>
              </a:rPr>
              <a:t> de personas usuarias de drogas.</a:t>
            </a:r>
          </a:p>
          <a:p>
            <a:pPr algn="just"/>
            <a:r>
              <a:rPr lang="es-EC" dirty="0"/>
              <a:t> </a:t>
            </a:r>
          </a:p>
          <a:p>
            <a:endParaRPr lang="es-EC" dirty="0"/>
          </a:p>
        </p:txBody>
      </p:sp>
    </p:spTree>
    <p:extLst>
      <p:ext uri="{BB962C8B-B14F-4D97-AF65-F5344CB8AC3E}">
        <p14:creationId xmlns:p14="http://schemas.microsoft.com/office/powerpoint/2010/main" val="308461859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TotalTime>
  <Words>3708</Words>
  <Application>Microsoft Office PowerPoint</Application>
  <PresentationFormat>Panorámica</PresentationFormat>
  <Paragraphs>216</Paragraphs>
  <Slides>28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28</vt:i4>
      </vt:variant>
    </vt:vector>
  </HeadingPairs>
  <TitlesOfParts>
    <vt:vector size="33" baseType="lpstr">
      <vt:lpstr>Arial</vt:lpstr>
      <vt:lpstr>Calibri</vt:lpstr>
      <vt:lpstr>Calibri Light</vt:lpstr>
      <vt:lpstr>Times New Roman</vt:lpstr>
      <vt:lpstr>Tema de Office</vt:lpstr>
      <vt:lpstr>  Ordenanza Metropolitana de la Prevención y Atención Integral del Fenómeno Biopsicosocial y Económico del Uso y Consumo de Alcohol, Tabaco, Otras Drogas</vt:lpstr>
      <vt:lpstr>Artículo 547.5.- Mecanismos Fundamentales</vt:lpstr>
      <vt:lpstr>Acciones emprendidas </vt:lpstr>
      <vt:lpstr>Artículo 547.7.- De la Gestión Institucional para la prevención y atención</vt:lpstr>
      <vt:lpstr>Acciones emprendidas </vt:lpstr>
      <vt:lpstr>Artículo 547.9.- De la Ejecución en el ámbito del diagnóstico y tratamiento a personas con consumo problemático de alcohol, tabaco y otras drogas</vt:lpstr>
      <vt:lpstr>Acciones emprendidas </vt:lpstr>
      <vt:lpstr> Artículo 547.11.- Del modelo de gestión</vt:lpstr>
      <vt:lpstr>Acciones emprendidas </vt:lpstr>
      <vt:lpstr>Articulado Nro.  547.12.- Del Equipo Móvil de Atención General</vt:lpstr>
      <vt:lpstr>Acciones emprendidas </vt:lpstr>
      <vt:lpstr>Acciones emprendidas </vt:lpstr>
      <vt:lpstr>Articulado Nro.  547.12.- Del Equipo Móvil de Atención General</vt:lpstr>
      <vt:lpstr>Acciones emprendidas </vt:lpstr>
      <vt:lpstr>Articulado Nro.  547.12.- Del Equipo Móvil de Atención General</vt:lpstr>
      <vt:lpstr>Acciones emprendidas </vt:lpstr>
      <vt:lpstr>Articulo Nro.   547.13.- De las Unidades Metropolitanas de Salud</vt:lpstr>
      <vt:lpstr>Acciones emprendidas </vt:lpstr>
      <vt:lpstr>Articulo Nro.   547.13.- De las Unidades Metropolitanas de Salud</vt:lpstr>
      <vt:lpstr>Acciones emprendidas </vt:lpstr>
      <vt:lpstr>Articulado Nro.  547.14.- “De los Medios Metropolitanos para la Promoción y Prevención</vt:lpstr>
      <vt:lpstr>Acciones emprendidas </vt:lpstr>
      <vt:lpstr>Acciones emprendidas </vt:lpstr>
      <vt:lpstr>Artículo 547.18.- Del establecimiento de cartera de servicios y tarifario de los Centros Clínicos Ambulatorios y Centros Especializados</vt:lpstr>
      <vt:lpstr>Acciones emprendidas </vt:lpstr>
      <vt:lpstr>Artículo 547.21.De los Comités de Ética de Investigación en Seres Humanos y el Servicio de Investigación Metropolitano de Salud para generar conocimiento e investigación en salud para la prevención de adicciones</vt:lpstr>
      <vt:lpstr>Acciones emprendidas </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de Ordenanza Metropolitana de la Prevención y Atención Integral del Fenómeno Biopsicosocial y Económico del Uso y Consumo de Alcohol, Tabaco, Otras Drogas</dc:title>
  <dc:creator>Diana Elizabeth Medina Chacho</dc:creator>
  <cp:lastModifiedBy>Diana Elizabeth Medina Chacho</cp:lastModifiedBy>
  <cp:revision>11</cp:revision>
  <dcterms:created xsi:type="dcterms:W3CDTF">2023-01-23T20:09:39Z</dcterms:created>
  <dcterms:modified xsi:type="dcterms:W3CDTF">2023-02-02T18:53:06Z</dcterms:modified>
</cp:coreProperties>
</file>