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795" r:id="rId4"/>
  </p:sldMasterIdLst>
  <p:notesMasterIdLst>
    <p:notesMasterId r:id="rId18"/>
  </p:notesMasterIdLst>
  <p:sldIdLst>
    <p:sldId id="258" r:id="rId5"/>
    <p:sldId id="366" r:id="rId6"/>
    <p:sldId id="368" r:id="rId7"/>
    <p:sldId id="314" r:id="rId8"/>
    <p:sldId id="372" r:id="rId9"/>
    <p:sldId id="317" r:id="rId10"/>
    <p:sldId id="371" r:id="rId11"/>
    <p:sldId id="336" r:id="rId12"/>
    <p:sldId id="320" r:id="rId13"/>
    <p:sldId id="321" r:id="rId14"/>
    <p:sldId id="313" r:id="rId15"/>
    <p:sldId id="316" r:id="rId16"/>
    <p:sldId id="307" r:id="rId17"/>
  </p:sldIdLst>
  <p:sldSz cx="12192000" cy="6858000"/>
  <p:notesSz cx="6797675" cy="9928225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tiago Javier Gavilanes Tamayo" initials="SJG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B7C"/>
    <a:srgbClr val="2A2E74"/>
    <a:srgbClr val="005493"/>
    <a:srgbClr val="2E2A7E"/>
    <a:srgbClr val="2F2C81"/>
    <a:srgbClr val="2F2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6504" autoAdjust="0"/>
  </p:normalViewPr>
  <p:slideViewPr>
    <p:cSldViewPr snapToGrid="0" snapToObjects="1">
      <p:cViewPr varScale="1">
        <p:scale>
          <a:sx n="63" d="100"/>
          <a:sy n="63" d="100"/>
        </p:scale>
        <p:origin x="9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8B4B2-F613-C34F-87E4-BBB9ED35DC92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17031-A5FA-C14C-BD47-D0A8C306605B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1623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17031-A5FA-C14C-BD47-D0A8C306605B}" type="slidenum">
              <a:rPr lang="es-EC" smtClean="0"/>
              <a:t>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66516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sz="12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latin typeface="+mn-lt"/>
              </a:rPr>
              <a:t>. Resolución No. A 0010 </a:t>
            </a:r>
          </a:p>
          <a:p>
            <a:pPr algn="just"/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pPr algn="just"/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DMGBI Responsable de los procesos administrativos de inventario y registro de los bienes inmuebles a cargo del Municipio, su adquisición, inclusive por vía de expropiación.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latin typeface="+mn-lt"/>
              </a:rPr>
              <a:t>Resolución Nro.</a:t>
            </a:r>
            <a:br>
              <a:rPr lang="es-ES" b="1" dirty="0">
                <a:latin typeface="+mn-lt"/>
              </a:rPr>
            </a:br>
            <a:r>
              <a:rPr lang="es-ES" b="1" dirty="0">
                <a:latin typeface="+mn-lt"/>
              </a:rPr>
              <a:t>GADDMQ-AG-2021-003-R </a:t>
            </a:r>
            <a:endParaRPr lang="es-ES" dirty="0"/>
          </a:p>
          <a:p>
            <a:pPr algn="just"/>
            <a:r>
              <a:rPr lang="es-E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s-ES" sz="1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s-EC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stablece que será responsabilidad de las empresas públicas - entre otras entidades - </a:t>
            </a:r>
            <a:r>
              <a:rPr lang="es-ES" sz="1200" b="1" u="sng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planificar</a:t>
            </a:r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los recursos necesarios para pago de expropiaciones.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17031-A5FA-C14C-BD47-D0A8C306605B}" type="slidenum">
              <a:rPr lang="es-EC" smtClean="0"/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57586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DAR MANTENIMIENTO PREVENTIVO A LAS VIAS QUE SE INTERVINIERON EN </a:t>
            </a:r>
            <a:r>
              <a:rPr lang="es-ES" baseline="0" dirty="0"/>
              <a:t> LAS VIAS 2018-2019,  EJEMPLO: 10 DE AGOSTO, VELASCO IBARRA, AV. PICHICHA, LAS PALMERAS , CONTRATO SUR 1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17031-A5FA-C14C-BD47-D0A8C306605B}" type="slidenum">
              <a:rPr lang="es-EC" smtClean="0"/>
              <a:t>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54115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DAR MANTENIMIENTO PREVENTIVO A LAS VIAS QUE SE INTERVINIERON EN </a:t>
            </a:r>
            <a:r>
              <a:rPr lang="es-ES" baseline="0" dirty="0"/>
              <a:t> LAS VIAS 2018-2019,  EJEMPLO: 10 DE AGOSTO, VELASCO IBARRA, AV. PICHICHA, LAS PALMERAS , CONTRATO SUR 1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17031-A5FA-C14C-BD47-D0A8C306605B}" type="slidenum">
              <a:rPr lang="es-EC" smtClean="0"/>
              <a:t>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8349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ADQUISICIÓN DE 2 MAQUINAS </a:t>
            </a:r>
            <a:r>
              <a:rPr lang="es-ES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FRANJADORAS</a:t>
            </a:r>
            <a:r>
              <a:rPr lang="es-E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SEÑALIZACIÓN HORIZONTAL Y SERVICIO DE MANTENIMIENTO (INCLUYE REPUESTOS)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 a equipos especializados</a:t>
            </a:r>
            <a:r>
              <a:rPr lang="es-ES" sz="1200" baseline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permiten la gestión de señalización en todos los sectores de Quito.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aseline="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17031-A5FA-C14C-BD47-D0A8C306605B}" type="slidenum">
              <a:rPr lang="es-EC" smtClean="0"/>
              <a:t>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40550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ESPACIOS</a:t>
            </a:r>
            <a:r>
              <a:rPr lang="es-EC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VERDES </a:t>
            </a:r>
            <a:r>
              <a:rPr lang="es-EC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$3.617.465,09   (56 PERSONAS)</a:t>
            </a:r>
          </a:p>
          <a:p>
            <a:r>
              <a:rPr lang="es-EC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MEJORAMIENTO</a:t>
            </a:r>
            <a:r>
              <a:rPr lang="es-EC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INFRAESTRUCTURA DE MOVILIDAD  </a:t>
            </a:r>
            <a:r>
              <a:rPr lang="es-EC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$1.174.627,14   (21 PERSONAS)</a:t>
            </a:r>
          </a:p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MANTENIMIENTO Y REHABILITACION </a:t>
            </a:r>
            <a:r>
              <a:rPr lang="es-EC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$3.233.050,95  (47 PERSONAS)</a:t>
            </a:r>
          </a:p>
          <a:p>
            <a:r>
              <a:rPr lang="es-EC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$8.025.143,18 </a:t>
            </a:r>
          </a:p>
          <a:p>
            <a:endParaRPr lang="es-E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 DE LA EMPRESA</a:t>
            </a:r>
          </a:p>
          <a:p>
            <a:endParaRPr lang="es-E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dirty="0"/>
              <a:t>LOEP</a:t>
            </a:r>
          </a:p>
          <a:p>
            <a:r>
              <a:rPr lang="es-ES" dirty="0"/>
              <a:t>CODIGO</a:t>
            </a:r>
            <a:r>
              <a:rPr lang="es-ES" baseline="0" dirty="0"/>
              <a:t> DE TRABAJO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17031-A5FA-C14C-BD47-D0A8C306605B}" type="slidenum">
              <a:rPr lang="es-EC" smtClean="0"/>
              <a:t>11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8128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F26B4-420A-AE4B-A9DD-6C18E3EB7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492D97-2771-D04E-A1B5-F7FA8BB16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5E95AD-986F-5D4E-A11A-D43FD2D33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2D3A56-8566-0B4A-B850-78297C66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46C509-855E-A44B-ACB7-DC426876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4750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8932F-9A8A-D24A-B8D7-5FCDF0FC4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75C1C7-4402-3E40-8B17-194DDBE30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846EB8-115A-354F-8414-3EA8B7619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79A7D1-E817-8742-B60A-012E31BB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396975-80CC-4142-B514-A6900F76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8522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C922CE0-42CB-F443-8181-C504B09CF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293380-8FF0-1E49-82F8-213139B47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5A9185-0D21-E04A-8CE8-E1CAE3D58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4D21BC-43BA-6F4A-A751-5AB14CAF6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0F76B0-0BE7-0A4F-AB98-B6F6FD9E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7349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81947-CAD0-E34C-845C-35B387B0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27C206-C709-254F-8E80-DF0E793BA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957486-15EF-8243-8017-2F0EC71A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C82673-4381-E747-AA21-CD9D1027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2DC0DA-5898-0443-9C00-6D203E56C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5220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E7AFA-6DDD-D34E-A7E0-190D8418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F087A6-DBA8-E143-B75E-33BAC69D0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E18E0C-ADCC-1E45-85A2-4D7EFE03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53F174-D7A2-0F41-8236-58AC731C5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D3D5CB-9F53-1E4E-AD8C-7CF18A33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1396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81B72-0DAC-4441-9153-FE2BA4D2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595A42-2C8E-8D46-9756-C3855100F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31F613-0FE9-3C45-A8A9-3AE230DB6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980619-3C5D-9943-B728-6E087A3F1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466DE0-A992-4241-A12B-BC46AF3AD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4BD982-EDFA-BA4B-99C0-E7CFEE1A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5883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D4E5CF-21DD-454B-B2F1-034086E4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BB7246-DDD8-D842-8011-F7DD7109E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BC5EA5-4832-0A4E-BA09-52EE96101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196F126-E294-E344-AC1F-9513EF871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A49416-7E98-AC47-B961-3C6D5CD677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AFF69A-E7C9-4647-87F9-527C8B6B0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E198021-5F62-8341-8BD4-356691AB3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CC7AD8-51F7-3C4F-8750-9B52AACC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0268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CD0FF-DC7A-AD43-8C92-D0C5C909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C09A49-58DB-3C42-9060-3FFDF416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76E1BC-2AFE-1B47-A767-AF8AC8D3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C08AB6E-80DD-B144-9105-0D057937C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6545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5A4254F-B16D-C14A-A581-662FEFFA1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DE2B1E2-683A-CC46-A19E-3F3FDDFA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0E2BE1-588A-A84A-B3CF-C5487B74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6426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E5417-4FBC-3647-B0CD-FCF40C0D4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A8DBBC-8FD7-F44C-8B4C-5B5CEA624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28B8FE-D6F1-0C4E-B998-6531CAC4A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5C82E5-FBF8-C149-A661-D80DD17D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8923E0-B0FC-8D47-AA7D-7F6985F19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887DA3-A68E-D54A-B13C-8995387C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604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DF176-9D6C-324A-9827-6C47D0DE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22A318-CE96-A643-A6AF-F3ABDC536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08134C-3095-C843-8FC1-752FEB19C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73B92E-4312-4E48-BA86-323DC67B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AB1C60-4FB9-8D43-A7D8-55913F4D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028776-6C9A-8B42-95FC-1098A5B3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8113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297F8AE-05F7-2942-A9A0-15A2CE27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B627CA-5BEE-7944-AB93-61EA38E1F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1ACB94-C442-9D4F-87CD-8AC17B86D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D7FAE-D98D-4449-806A-D750282AA936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AD8E52-950E-4C4B-AD01-7A183150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73B827-141F-A14D-A86E-544C5A75E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80C04-5F1A-D049-A2AB-7D33B9884F1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5017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BAC97D7-3E27-E444-9F46-F45D581F7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935" y="1488148"/>
            <a:ext cx="5246130" cy="287881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802194" y="5102942"/>
            <a:ext cx="702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rgbClr val="2F2B7C"/>
                </a:solidFill>
              </a:rPr>
              <a:t>EMPRESA PÚBLICA METROPOLITANA DE MOVILIDAD Y OBRAS PÚBLICAS</a:t>
            </a:r>
            <a:endParaRPr lang="es-EC" sz="3200" b="1" dirty="0">
              <a:solidFill>
                <a:srgbClr val="2F2B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38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66109" y="704450"/>
            <a:ext cx="7061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2F2C81"/>
                </a:solidFill>
              </a:rPr>
              <a:t>CUMPLIMIENTO DE SENTENCIAS </a:t>
            </a:r>
            <a:r>
              <a:rPr lang="es-ES_tradnl" sz="2800" b="1" dirty="0">
                <a:solidFill>
                  <a:srgbClr val="2F2C81"/>
                </a:solidFill>
              </a:rPr>
              <a:t>JUDICIALES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321347" y="267444"/>
            <a:ext cx="5466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400" b="1" dirty="0">
                <a:solidFill>
                  <a:srgbClr val="2F2C81"/>
                </a:solidFill>
                <a:latin typeface="Arial  "/>
              </a:rPr>
              <a:t>NECESIDAD DE RECURSOS PARA: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762722"/>
              </p:ext>
            </p:extLst>
          </p:nvPr>
        </p:nvGraphicFramePr>
        <p:xfrm>
          <a:off x="361096" y="1166115"/>
          <a:ext cx="11294091" cy="50222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3396">
                  <a:extLst>
                    <a:ext uri="{9D8B030D-6E8A-4147-A177-3AD203B41FA5}">
                      <a16:colId xmlns:a16="http://schemas.microsoft.com/office/drawing/2014/main" val="1284668379"/>
                    </a:ext>
                  </a:extLst>
                </a:gridCol>
                <a:gridCol w="3420695">
                  <a:extLst>
                    <a:ext uri="{9D8B030D-6E8A-4147-A177-3AD203B41FA5}">
                      <a16:colId xmlns:a16="http://schemas.microsoft.com/office/drawing/2014/main" val="3436141503"/>
                    </a:ext>
                  </a:extLst>
                </a:gridCol>
              </a:tblGrid>
              <a:tr h="6615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DESCRIPTIVO</a:t>
                      </a:r>
                      <a:endParaRPr lang="es-EC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PRESUPUESTO ESTIMADO</a:t>
                      </a:r>
                      <a:endParaRPr lang="es-EC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815965"/>
                  </a:ext>
                </a:extLst>
              </a:tr>
              <a:tr h="3354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u="none" strike="noStrike">
                          <a:effectLst/>
                        </a:rPr>
                        <a:t>INMOBILIARIA BERLIN S.A.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Arial Narrow" panose="020B0606020202030204" pitchFamily="34" charset="0"/>
                        </a:rPr>
                        <a:t>$884.470,63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4363155"/>
                  </a:ext>
                </a:extLst>
              </a:tr>
              <a:tr h="3354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>
                          <a:effectLst/>
                        </a:rPr>
                        <a:t>ACTOR: HENRY PATRICIO BENAVIDES CARVAJAL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Arial Narrow" panose="020B0606020202030204" pitchFamily="34" charset="0"/>
                        </a:rPr>
                        <a:t>$9.618,00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2017565"/>
                  </a:ext>
                </a:extLst>
              </a:tr>
              <a:tr h="3354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u="none" strike="noStrike">
                          <a:effectLst/>
                        </a:rPr>
                        <a:t>ACTOR: JUAN FRANCISCO VIZCAINO MALDONADO 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Arial Narrow" panose="020B0606020202030204" pitchFamily="34" charset="0"/>
                        </a:rPr>
                        <a:t>$34.096,63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0084329"/>
                  </a:ext>
                </a:extLst>
              </a:tr>
              <a:tr h="3354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u="none" strike="noStrike">
                          <a:effectLst/>
                        </a:rPr>
                        <a:t>ACTOR: LUIS ALBERTO JUÑA REMACHE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Arial Narrow" panose="020B0606020202030204" pitchFamily="34" charset="0"/>
                        </a:rPr>
                        <a:t>$36.320,97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4466890"/>
                  </a:ext>
                </a:extLst>
              </a:tr>
              <a:tr h="3354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u="none" strike="noStrike">
                          <a:effectLst/>
                        </a:rPr>
                        <a:t>ACTOR: LIBERMAN ANDRANGO QUIMBIULCO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Arial Narrow" panose="020B0606020202030204" pitchFamily="34" charset="0"/>
                        </a:rPr>
                        <a:t>$25.790,28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3592326"/>
                  </a:ext>
                </a:extLst>
              </a:tr>
              <a:tr h="3354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000" u="none" strike="noStrike">
                          <a:effectLst/>
                        </a:rPr>
                        <a:t>DEMANDADO : SALAZAR CASTRO MARÍA BLANCA Y OTROS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Arial Narrow" panose="020B0606020202030204" pitchFamily="34" charset="0"/>
                        </a:rPr>
                        <a:t>$94.106,35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9555898"/>
                  </a:ext>
                </a:extLst>
              </a:tr>
              <a:tr h="3354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u="none" strike="noStrike">
                          <a:effectLst/>
                        </a:rPr>
                        <a:t>DEMANDADO : JHONATAN LEON GARCES 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Arial Narrow" panose="020B0606020202030204" pitchFamily="34" charset="0"/>
                        </a:rPr>
                        <a:t>$19.841,28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29473627"/>
                  </a:ext>
                </a:extLst>
              </a:tr>
              <a:tr h="3354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000" u="none" strike="noStrike">
                          <a:effectLst/>
                        </a:rPr>
                        <a:t>DEMANDADO : MARIO CALVACHE ORTIZ Y OTROS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Arial Narrow" panose="020B0606020202030204" pitchFamily="34" charset="0"/>
                        </a:rPr>
                        <a:t>$8.361,57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9069448"/>
                  </a:ext>
                </a:extLst>
              </a:tr>
              <a:tr h="3354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u="none" strike="noStrike">
                          <a:effectLst/>
                        </a:rPr>
                        <a:t>DEMANDADO : JAIME DURAN ABAD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Arial Narrow" panose="020B0606020202030204" pitchFamily="34" charset="0"/>
                        </a:rPr>
                        <a:t>$96.755,21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7736816"/>
                  </a:ext>
                </a:extLst>
              </a:tr>
              <a:tr h="3354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u="none" strike="noStrike">
                          <a:effectLst/>
                        </a:rPr>
                        <a:t>DEMANDADO: HDROS. MANUEL MORALES SALAS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Arial Narrow" panose="020B0606020202030204" pitchFamily="34" charset="0"/>
                        </a:rPr>
                        <a:t>$73.191,19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8661501"/>
                  </a:ext>
                </a:extLst>
              </a:tr>
              <a:tr h="3354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000" u="none" strike="noStrike" dirty="0">
                          <a:effectLst/>
                        </a:rPr>
                        <a:t>ACTOR : GONZALO CAÑIZARES Y OTROS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Arial Narrow" panose="020B0606020202030204" pitchFamily="34" charset="0"/>
                        </a:rPr>
                        <a:t>$226.265,83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803395"/>
                  </a:ext>
                </a:extLst>
              </a:tr>
              <a:tr h="3354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Sentencia Tribunal Contencioso Causa </a:t>
                      </a:r>
                      <a:r>
                        <a:rPr lang="pt-B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Nro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17325-2013-0274 </a:t>
                      </a:r>
                      <a:r>
                        <a:rPr lang="pt-B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Sra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Salazar Maria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$2.820.321,13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9021873"/>
                  </a:ext>
                </a:extLst>
              </a:tr>
              <a:tr h="3354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$4.329.139,07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859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456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254084" y="139446"/>
            <a:ext cx="10221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2F2C81"/>
                </a:solidFill>
                <a:latin typeface="Arial  "/>
              </a:rPr>
              <a:t>NECESIDAD DE RECURSOS PARA: </a:t>
            </a:r>
          </a:p>
          <a:p>
            <a:pPr algn="ctr"/>
            <a:r>
              <a:rPr lang="es-ES_tradnl" sz="2400" b="1" dirty="0">
                <a:solidFill>
                  <a:srgbClr val="2F2C81"/>
                </a:solidFill>
                <a:latin typeface="Arial  "/>
              </a:rPr>
              <a:t>JUBILACIONES DE LOS TRABAJADORES EPMMOP (2021 -2022)</a:t>
            </a:r>
            <a:endParaRPr lang="es-EC" sz="2400" b="1" dirty="0">
              <a:solidFill>
                <a:schemeClr val="accent5">
                  <a:lumMod val="50000"/>
                </a:schemeClr>
              </a:solidFill>
              <a:latin typeface="Arial  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12703" y="970443"/>
            <a:ext cx="2427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Necesidad de Recursos:</a:t>
            </a:r>
            <a:endParaRPr lang="es-EC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857775" y="3004373"/>
            <a:ext cx="6855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Distribución de Recursos de Jubilación según Estructura Programática:</a:t>
            </a:r>
            <a:endParaRPr lang="es-EC" b="1" dirty="0"/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521375"/>
              </p:ext>
            </p:extLst>
          </p:nvPr>
        </p:nvGraphicFramePr>
        <p:xfrm>
          <a:off x="607650" y="1286098"/>
          <a:ext cx="11143071" cy="1463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357">
                  <a:extLst>
                    <a:ext uri="{9D8B030D-6E8A-4147-A177-3AD203B41FA5}">
                      <a16:colId xmlns:a16="http://schemas.microsoft.com/office/drawing/2014/main" val="54772574"/>
                    </a:ext>
                  </a:extLst>
                </a:gridCol>
                <a:gridCol w="3714357">
                  <a:extLst>
                    <a:ext uri="{9D8B030D-6E8A-4147-A177-3AD203B41FA5}">
                      <a16:colId xmlns:a16="http://schemas.microsoft.com/office/drawing/2014/main" val="4258356685"/>
                    </a:ext>
                  </a:extLst>
                </a:gridCol>
                <a:gridCol w="3714357">
                  <a:extLst>
                    <a:ext uri="{9D8B030D-6E8A-4147-A177-3AD203B41FA5}">
                      <a16:colId xmlns:a16="http://schemas.microsoft.com/office/drawing/2014/main" val="4214675796"/>
                    </a:ext>
                  </a:extLst>
                </a:gridCol>
              </a:tblGrid>
              <a:tr h="350819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Año 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Número de Servidores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Valor </a:t>
                      </a:r>
                      <a:endParaRPr lang="es-EC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9268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2020</a:t>
                      </a:r>
                      <a:r>
                        <a:rPr lang="es-ES" baseline="0" dirty="0"/>
                        <a:t> y 2021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128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0" dirty="0">
                          <a:solidFill>
                            <a:schemeClr val="tx1"/>
                          </a:solidFill>
                          <a:cs typeface="Calibri" panose="020F0502020204030204" pitchFamily="34" charset="0"/>
                        </a:rPr>
                        <a:t>$ 8.962.926,00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798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2022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106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1" dirty="0">
                          <a:solidFill>
                            <a:schemeClr val="tx1"/>
                          </a:solidFill>
                          <a:cs typeface="Calibri" panose="020F0502020204030204" pitchFamily="34" charset="0"/>
                        </a:rPr>
                        <a:t>$ 6.025.403,45 </a:t>
                      </a:r>
                      <a:endParaRPr lang="es-EC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627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TOTAL</a:t>
                      </a:r>
                      <a:r>
                        <a:rPr lang="es-ES" baseline="0" dirty="0"/>
                        <a:t>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234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$ 14.988.329,45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323732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33350" y="2677020"/>
            <a:ext cx="6082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*Crédito BDE en curso. Pendiente de aprobación por parte del Directorio del BDE</a:t>
            </a:r>
            <a:endParaRPr lang="es-EC" sz="1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01" y="4047200"/>
            <a:ext cx="1591994" cy="1088277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843702"/>
              </p:ext>
            </p:extLst>
          </p:nvPr>
        </p:nvGraphicFramePr>
        <p:xfrm>
          <a:off x="533350" y="8718420"/>
          <a:ext cx="10840852" cy="2143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014">
                  <a:extLst>
                    <a:ext uri="{9D8B030D-6E8A-4147-A177-3AD203B41FA5}">
                      <a16:colId xmlns:a16="http://schemas.microsoft.com/office/drawing/2014/main" val="4172753208"/>
                    </a:ext>
                  </a:extLst>
                </a:gridCol>
                <a:gridCol w="2169994">
                  <a:extLst>
                    <a:ext uri="{9D8B030D-6E8A-4147-A177-3AD203B41FA5}">
                      <a16:colId xmlns:a16="http://schemas.microsoft.com/office/drawing/2014/main" val="3287159354"/>
                    </a:ext>
                  </a:extLst>
                </a:gridCol>
                <a:gridCol w="2647666">
                  <a:extLst>
                    <a:ext uri="{9D8B030D-6E8A-4147-A177-3AD203B41FA5}">
                      <a16:colId xmlns:a16="http://schemas.microsoft.com/office/drawing/2014/main" val="1658112976"/>
                    </a:ext>
                  </a:extLst>
                </a:gridCol>
                <a:gridCol w="3983178">
                  <a:extLst>
                    <a:ext uri="{9D8B030D-6E8A-4147-A177-3AD203B41FA5}">
                      <a16:colId xmlns:a16="http://schemas.microsoft.com/office/drawing/2014/main" val="1341930508"/>
                    </a:ext>
                  </a:extLst>
                </a:gridCol>
              </a:tblGrid>
              <a:tr h="659686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Año 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Número de Servidores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Valor 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Posible Financiamiento desde:</a:t>
                      </a:r>
                      <a:r>
                        <a:rPr lang="es-ES" baseline="0" dirty="0"/>
                        <a:t> </a:t>
                      </a:r>
                      <a:endParaRPr lang="es-EC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9089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2020</a:t>
                      </a:r>
                      <a:r>
                        <a:rPr lang="es-ES" baseline="0" dirty="0"/>
                        <a:t> y 2021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60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0" dirty="0">
                          <a:solidFill>
                            <a:schemeClr val="tx1"/>
                          </a:solidFill>
                          <a:cs typeface="Calibri" panose="020F0502020204030204" pitchFamily="34" charset="0"/>
                        </a:rPr>
                        <a:t>$ 4.272.000,00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Recursos  EPMMOP</a:t>
                      </a:r>
                      <a:r>
                        <a:rPr lang="es-ES" b="0" baseline="0" dirty="0">
                          <a:solidFill>
                            <a:schemeClr val="tx1"/>
                          </a:solidFill>
                        </a:rPr>
                        <a:t>* comprometido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969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2020</a:t>
                      </a:r>
                      <a:r>
                        <a:rPr lang="es-ES" baseline="0" dirty="0"/>
                        <a:t> y 2021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68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$ 5.013.321,17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Solicitado para Reforma (Incremento)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322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2022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56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$3.011.822,01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Solicitado para Reforma (Incremento)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388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2022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50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$2.691.186,27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Programado para el año 2023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99855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707151" y="5143297"/>
            <a:ext cx="1719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dirty="0">
                <a:cs typeface="Calibri" panose="020F0502020204030204" pitchFamily="34" charset="0"/>
              </a:rPr>
              <a:t>$ 4.272.000,00</a:t>
            </a:r>
          </a:p>
          <a:p>
            <a:pPr algn="ctr"/>
            <a:r>
              <a:rPr lang="es-ES" dirty="0">
                <a:cs typeface="Calibri" panose="020F0502020204030204" pitchFamily="34" charset="0"/>
              </a:rPr>
              <a:t>(comprometido)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07151" y="3328752"/>
            <a:ext cx="15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/>
                </a:solidFill>
              </a:rPr>
              <a:t>60 Personas</a:t>
            </a:r>
            <a:endParaRPr lang="es-EC" b="1" dirty="0">
              <a:solidFill>
                <a:schemeClr val="accent1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165" y="3953512"/>
            <a:ext cx="1591994" cy="1088277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3574725" y="5049609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dirty="0">
                <a:cs typeface="Calibri" panose="020F0502020204030204" pitchFamily="34" charset="0"/>
              </a:rPr>
              <a:t>$ 5.013.321,17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3564371" y="3328752"/>
            <a:ext cx="15967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/>
                </a:solidFill>
              </a:rPr>
              <a:t>68 Personas</a:t>
            </a:r>
          </a:p>
          <a:p>
            <a:pPr algn="ctr"/>
            <a:r>
              <a:rPr lang="es-ES" sz="1200" b="1" dirty="0">
                <a:solidFill>
                  <a:schemeClr val="accent1"/>
                </a:solidFill>
              </a:rPr>
              <a:t>(año 2020-2021)</a:t>
            </a:r>
            <a:endParaRPr lang="es-EC" sz="1200" b="1" dirty="0">
              <a:solidFill>
                <a:schemeClr val="accent1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260" y="3935418"/>
            <a:ext cx="1591994" cy="1088277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6616242" y="4961801"/>
            <a:ext cx="1580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dirty="0">
                <a:cs typeface="Calibri" panose="020F0502020204030204" pitchFamily="34" charset="0"/>
              </a:rPr>
              <a:t>$ 3.011.822,01</a:t>
            </a:r>
          </a:p>
          <a:p>
            <a:pPr algn="ctr"/>
            <a:endParaRPr lang="es-EC" dirty="0"/>
          </a:p>
        </p:txBody>
      </p:sp>
      <p:sp>
        <p:nvSpPr>
          <p:cNvPr id="26" name="CuadroTexto 25"/>
          <p:cNvSpPr txBox="1"/>
          <p:nvPr/>
        </p:nvSpPr>
        <p:spPr>
          <a:xfrm>
            <a:off x="6394425" y="3309512"/>
            <a:ext cx="199220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/>
                </a:solidFill>
              </a:rPr>
              <a:t>56 Personas</a:t>
            </a:r>
          </a:p>
          <a:p>
            <a:pPr algn="ctr"/>
            <a:r>
              <a:rPr lang="es-ES" sz="1100" b="1" dirty="0">
                <a:solidFill>
                  <a:schemeClr val="accent1"/>
                </a:solidFill>
              </a:rPr>
              <a:t>(año 2022)</a:t>
            </a:r>
            <a:endParaRPr lang="es-EC" sz="1100" b="1" dirty="0">
              <a:solidFill>
                <a:schemeClr val="accent1"/>
              </a:solidFill>
            </a:endParaRPr>
          </a:p>
          <a:p>
            <a:pPr algn="ctr"/>
            <a:endParaRPr lang="es-EC" b="1" dirty="0">
              <a:solidFill>
                <a:schemeClr val="accent1"/>
              </a:solidFill>
            </a:endParaRPr>
          </a:p>
        </p:txBody>
      </p:sp>
      <p:sp>
        <p:nvSpPr>
          <p:cNvPr id="30" name="Cerrar llave 29"/>
          <p:cNvSpPr/>
          <p:nvPr/>
        </p:nvSpPr>
        <p:spPr>
          <a:xfrm rot="5400000">
            <a:off x="5979361" y="2801255"/>
            <a:ext cx="395785" cy="53056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CuadroTexto 30"/>
          <p:cNvSpPr txBox="1"/>
          <p:nvPr/>
        </p:nvSpPr>
        <p:spPr>
          <a:xfrm>
            <a:off x="3140162" y="5560945"/>
            <a:ext cx="59957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Solicitud de recursos para Jubilación de 124 personas  por USD </a:t>
            </a:r>
            <a:r>
              <a:rPr lang="es-EC" b="1" dirty="0"/>
              <a:t> </a:t>
            </a:r>
            <a:r>
              <a:rPr lang="es-EC" sz="3200" b="1" dirty="0"/>
              <a:t>$8.025.143,18 </a:t>
            </a:r>
            <a:endParaRPr lang="es-EC" dirty="0"/>
          </a:p>
        </p:txBody>
      </p:sp>
      <p:sp>
        <p:nvSpPr>
          <p:cNvPr id="32" name="Rectángulo 31"/>
          <p:cNvSpPr/>
          <p:nvPr/>
        </p:nvSpPr>
        <p:spPr>
          <a:xfrm>
            <a:off x="9249548" y="4900053"/>
            <a:ext cx="23274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EC" dirty="0">
                <a:cs typeface="Calibri" panose="020F0502020204030204" pitchFamily="34" charset="0"/>
              </a:rPr>
              <a:t>$2.691.186,27</a:t>
            </a:r>
          </a:p>
          <a:p>
            <a:pPr algn="ctr" fontAlgn="b"/>
            <a:r>
              <a:rPr lang="es-ES" dirty="0">
                <a:cs typeface="Calibri" panose="020F0502020204030204" pitchFamily="34" charset="0"/>
              </a:rPr>
              <a:t>Programado para 2023</a:t>
            </a:r>
            <a:endParaRPr lang="es-EC" dirty="0">
              <a:cs typeface="Calibri" panose="020F050202020403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9523236" y="3366673"/>
            <a:ext cx="199220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/>
                </a:solidFill>
              </a:rPr>
              <a:t>50 Personas</a:t>
            </a:r>
          </a:p>
          <a:p>
            <a:pPr algn="ctr"/>
            <a:r>
              <a:rPr lang="es-ES" sz="1100" b="1" dirty="0">
                <a:solidFill>
                  <a:schemeClr val="accent1"/>
                </a:solidFill>
              </a:rPr>
              <a:t>(año 2022)</a:t>
            </a:r>
            <a:endParaRPr lang="es-EC" sz="1100" b="1" dirty="0">
              <a:solidFill>
                <a:schemeClr val="accent1"/>
              </a:solidFill>
            </a:endParaRPr>
          </a:p>
          <a:p>
            <a:pPr algn="ctr"/>
            <a:endParaRPr lang="es-EC" b="1" dirty="0">
              <a:solidFill>
                <a:schemeClr val="accent1"/>
              </a:solidFill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626" y="3873524"/>
            <a:ext cx="1591994" cy="108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6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182447" y="314718"/>
            <a:ext cx="10325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2F2C81"/>
                </a:solidFill>
                <a:latin typeface="Arial  "/>
              </a:rPr>
              <a:t>NECESIDAD TOTAL DE RECURSOS EPMMOP : </a:t>
            </a:r>
            <a:endParaRPr lang="es-EC" sz="2400" b="1" dirty="0">
              <a:solidFill>
                <a:schemeClr val="accent5">
                  <a:lumMod val="50000"/>
                </a:schemeClr>
              </a:solidFill>
              <a:latin typeface="Arial  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658561"/>
              </p:ext>
            </p:extLst>
          </p:nvPr>
        </p:nvGraphicFramePr>
        <p:xfrm>
          <a:off x="1333500" y="1328738"/>
          <a:ext cx="9525000" cy="4200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5000">
                  <a:extLst>
                    <a:ext uri="{9D8B030D-6E8A-4147-A177-3AD203B41FA5}">
                      <a16:colId xmlns:a16="http://schemas.microsoft.com/office/drawing/2014/main" val="1389733120"/>
                    </a:ext>
                  </a:extLst>
                </a:gridCol>
                <a:gridCol w="3175000">
                  <a:extLst>
                    <a:ext uri="{9D8B030D-6E8A-4147-A177-3AD203B41FA5}">
                      <a16:colId xmlns:a16="http://schemas.microsoft.com/office/drawing/2014/main" val="2246626667"/>
                    </a:ext>
                  </a:extLst>
                </a:gridCol>
                <a:gridCol w="3175000">
                  <a:extLst>
                    <a:ext uri="{9D8B030D-6E8A-4147-A177-3AD203B41FA5}">
                      <a16:colId xmlns:a16="http://schemas.microsoft.com/office/drawing/2014/main" val="2767583515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DESCRIPCION</a:t>
                      </a:r>
                      <a:endParaRPr lang="es-EC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Municipales (USD$) </a:t>
                      </a:r>
                      <a:endParaRPr lang="es-EC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% </a:t>
                      </a:r>
                      <a:endParaRPr lang="es-EC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373724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VIALIDAD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 $        18.750.516,49 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48%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634648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JUBILACIONES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 $           8.025.143,18 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21%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6637779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SENTENCIAS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 $           4.329.139,07 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11%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908923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 dirty="0">
                          <a:effectLst/>
                        </a:rPr>
                        <a:t>SEÑALIZACION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 $           5.478.182,08 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14%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4173689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OBRAS PÚBLICAS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 $              250.000,00 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1%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147685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ESPACIOS VERDES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 dirty="0">
                          <a:effectLst/>
                        </a:rPr>
                        <a:t> $              935.500,00 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2%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3859934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EXPROPIACION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 $           1.000.000,00 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3%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8186249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SUBTOTAL</a:t>
                      </a:r>
                      <a:endParaRPr lang="es-EC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38.768.480,82 </a:t>
                      </a:r>
                      <a:endParaRPr lang="es-EC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EC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742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218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0339D8A-ECD5-9B43-A93C-6DD8DB48D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254" y="2632550"/>
            <a:ext cx="8641492" cy="15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3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adroTexto 33"/>
          <p:cNvSpPr txBox="1"/>
          <p:nvPr/>
        </p:nvSpPr>
        <p:spPr>
          <a:xfrm>
            <a:off x="1254084" y="325009"/>
            <a:ext cx="10221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OPERATIVO REFORMADO EL 30 DE MAYO 2022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47700" y="6297563"/>
            <a:ext cx="5579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Fuente: EPMMOP-GG-2022-1397, incremento por $7.677.666.73</a:t>
            </a:r>
            <a:endParaRPr lang="es-EC" sz="16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394773"/>
              </p:ext>
            </p:extLst>
          </p:nvPr>
        </p:nvGraphicFramePr>
        <p:xfrm>
          <a:off x="647702" y="972708"/>
          <a:ext cx="10664311" cy="5269850"/>
        </p:xfrm>
        <a:graphic>
          <a:graphicData uri="http://schemas.openxmlformats.org/drawingml/2006/table">
            <a:tbl>
              <a:tblPr/>
              <a:tblGrid>
                <a:gridCol w="832065">
                  <a:extLst>
                    <a:ext uri="{9D8B030D-6E8A-4147-A177-3AD203B41FA5}">
                      <a16:colId xmlns:a16="http://schemas.microsoft.com/office/drawing/2014/main" val="3692283579"/>
                    </a:ext>
                  </a:extLst>
                </a:gridCol>
                <a:gridCol w="4090990">
                  <a:extLst>
                    <a:ext uri="{9D8B030D-6E8A-4147-A177-3AD203B41FA5}">
                      <a16:colId xmlns:a16="http://schemas.microsoft.com/office/drawing/2014/main" val="931135547"/>
                    </a:ext>
                  </a:extLst>
                </a:gridCol>
                <a:gridCol w="1636397">
                  <a:extLst>
                    <a:ext uri="{9D8B030D-6E8A-4147-A177-3AD203B41FA5}">
                      <a16:colId xmlns:a16="http://schemas.microsoft.com/office/drawing/2014/main" val="259079372"/>
                    </a:ext>
                  </a:extLst>
                </a:gridCol>
                <a:gridCol w="1636397">
                  <a:extLst>
                    <a:ext uri="{9D8B030D-6E8A-4147-A177-3AD203B41FA5}">
                      <a16:colId xmlns:a16="http://schemas.microsoft.com/office/drawing/2014/main" val="3232836714"/>
                    </a:ext>
                  </a:extLst>
                </a:gridCol>
                <a:gridCol w="1636397">
                  <a:extLst>
                    <a:ext uri="{9D8B030D-6E8A-4147-A177-3AD203B41FA5}">
                      <a16:colId xmlns:a16="http://schemas.microsoft.com/office/drawing/2014/main" val="2573100981"/>
                    </a:ext>
                  </a:extLst>
                </a:gridCol>
                <a:gridCol w="832065">
                  <a:extLst>
                    <a:ext uri="{9D8B030D-6E8A-4147-A177-3AD203B41FA5}">
                      <a16:colId xmlns:a16="http://schemas.microsoft.com/office/drawing/2014/main" val="3990856134"/>
                    </a:ext>
                  </a:extLst>
                </a:gridCol>
              </a:tblGrid>
              <a:tr h="5736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P.O.A (PROGRAMAS - PROYECTOS)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RECURSOS MUNICIPALES 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RECUROS PROPIOS (AUTOGESTION) 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TOTAL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991498"/>
                  </a:ext>
                </a:extLst>
              </a:tr>
              <a:tr h="384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MEJORAMIENTO Y MANTENIMIENTO DEL ESPACIO PUBLICO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$9.936.077,43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$25.464.761,28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$35.400.838,71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769334"/>
                  </a:ext>
                </a:extLst>
              </a:tr>
              <a:tr h="195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IMAGEN URBANA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$3.640.109,83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$4.784.168,82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$8.424.278,65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492096"/>
                  </a:ext>
                </a:extLst>
              </a:tr>
              <a:tr h="195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ESPACIOS VERDES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$6.295.967,60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$20.680.592,46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$26.976.560,06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455906"/>
                  </a:ext>
                </a:extLst>
              </a:tr>
              <a:tr h="236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 QUITO CONECTADO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$49.703.862,10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$53.296.849,68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$103.000.711,78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948576"/>
                  </a:ext>
                </a:extLst>
              </a:tr>
              <a:tr h="236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INFRAESTRUCTURA VIAL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$9.265.806,82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$34.948.720,44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$44.214.527,26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088121"/>
                  </a:ext>
                </a:extLst>
              </a:tr>
              <a:tr h="236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MANTENIMIENTO Y REHABILITACIÓN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$40.438.055,28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$18.348.129,24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$58.786.184,52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234471"/>
                  </a:ext>
                </a:extLst>
              </a:tr>
              <a:tr h="236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MOVILIDAD SEGURA 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$474.000,31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$1.839.933,94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$2.313.934,25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156196"/>
                  </a:ext>
                </a:extLst>
              </a:tr>
              <a:tr h="236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SEÑALIZACIÓN  Y SEMAFORIZACIÓN VIAL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$474.000,31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$1.839.933,94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$2.313.934,25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530694"/>
                  </a:ext>
                </a:extLst>
              </a:tr>
              <a:tr h="328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DE TRANSPORTE PÚBLICO EFICIENTE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$9.990.684,26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$13.260.059,63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$23.250.743,89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06364"/>
                  </a:ext>
                </a:extLst>
              </a:tr>
              <a:tr h="384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MEJORAMIENTO DE LA INFRAESTRUCTURA DE MOVILIDAD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$9.990.684,26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$13.260.059,63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$23.250.743,89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608835"/>
                  </a:ext>
                </a:extLst>
              </a:tr>
              <a:tr h="236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INSTITUCIONAL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$23.971.483,55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$932.149,76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$24.903.633,31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126895"/>
                  </a:ext>
                </a:extLst>
              </a:tr>
              <a:tr h="236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ADMINISTRATIVA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$8.672.060,25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$932.149,76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$9.604.210,01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483698"/>
                  </a:ext>
                </a:extLst>
              </a:tr>
              <a:tr h="384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DE TALENTO HUMANO ADMINISTRATIVO - TÉCNICO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$15.299.423,30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$0,00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$15.299.423,30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511011"/>
                  </a:ext>
                </a:extLst>
              </a:tr>
              <a:tr h="236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MOVILIDAD  SOSTENIBLE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$93.749,74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$2.299.220,89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$2.392.970,63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  <a:p>
                      <a:pPr algn="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217688"/>
                  </a:ext>
                </a:extLst>
              </a:tr>
              <a:tr h="384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INFRAESTRUCTURA PARA LOS MODOS DE TRANSPORTE NO MOTORIZADOS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$93.749,74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$2.299.220,89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$2.392.970,63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418779"/>
                  </a:ext>
                </a:extLst>
              </a:tr>
              <a:tr h="42260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GENERAL 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$94.169.857,39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$97.092.975,18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$191.262.832,57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466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68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06">
            <a:extLst>
              <a:ext uri="{FF2B5EF4-FFF2-40B4-BE49-F238E27FC236}">
                <a16:creationId xmlns:a16="http://schemas.microsoft.com/office/drawing/2014/main" id="{C643F558-3311-4507-990E-10645E3EBECC}"/>
              </a:ext>
            </a:extLst>
          </p:cNvPr>
          <p:cNvSpPr>
            <a:spLocks/>
          </p:cNvSpPr>
          <p:nvPr/>
        </p:nvSpPr>
        <p:spPr bwMode="auto">
          <a:xfrm>
            <a:off x="4015463" y="3316017"/>
            <a:ext cx="1280789" cy="1900699"/>
          </a:xfrm>
          <a:custGeom>
            <a:avLst/>
            <a:gdLst>
              <a:gd name="connsiteX0" fmla="*/ 647553 w 1280789"/>
              <a:gd name="connsiteY0" fmla="*/ 0 h 1900699"/>
              <a:gd name="connsiteX1" fmla="*/ 1280789 w 1280789"/>
              <a:gd name="connsiteY1" fmla="*/ 633236 h 1900699"/>
              <a:gd name="connsiteX2" fmla="*/ 1001602 w 1280789"/>
              <a:gd name="connsiteY2" fmla="*/ 1158325 h 1900699"/>
              <a:gd name="connsiteX3" fmla="*/ 965447 w 1280789"/>
              <a:gd name="connsiteY3" fmla="*/ 1177949 h 1900699"/>
              <a:gd name="connsiteX4" fmla="*/ 959887 w 1280789"/>
              <a:gd name="connsiteY4" fmla="*/ 1184778 h 1900699"/>
              <a:gd name="connsiteX5" fmla="*/ 952107 w 1280789"/>
              <a:gd name="connsiteY5" fmla="*/ 1205867 h 1900699"/>
              <a:gd name="connsiteX6" fmla="*/ 956607 w 1280789"/>
              <a:gd name="connsiteY6" fmla="*/ 1265856 h 1900699"/>
              <a:gd name="connsiteX7" fmla="*/ 1157687 w 1280789"/>
              <a:gd name="connsiteY7" fmla="*/ 1851689 h 1900699"/>
              <a:gd name="connsiteX8" fmla="*/ 1110949 w 1280789"/>
              <a:gd name="connsiteY8" fmla="*/ 1853735 h 1900699"/>
              <a:gd name="connsiteX9" fmla="*/ 988237 w 1280789"/>
              <a:gd name="connsiteY9" fmla="*/ 1884390 h 1900699"/>
              <a:gd name="connsiteX10" fmla="*/ 953739 w 1280789"/>
              <a:gd name="connsiteY10" fmla="*/ 1900699 h 1900699"/>
              <a:gd name="connsiteX11" fmla="*/ 760899 w 1280789"/>
              <a:gd name="connsiteY11" fmla="*/ 1346839 h 1900699"/>
              <a:gd name="connsiteX12" fmla="*/ 722657 w 1280789"/>
              <a:gd name="connsiteY12" fmla="*/ 1281603 h 1900699"/>
              <a:gd name="connsiteX13" fmla="*/ 664169 w 1280789"/>
              <a:gd name="connsiteY13" fmla="*/ 1267356 h 1900699"/>
              <a:gd name="connsiteX14" fmla="*/ 2810 w 1280789"/>
              <a:gd name="connsiteY14" fmla="*/ 693722 h 1900699"/>
              <a:gd name="connsiteX15" fmla="*/ 427220 w 1280789"/>
              <a:gd name="connsiteY15" fmla="*/ 36853 h 1900699"/>
              <a:gd name="connsiteX16" fmla="*/ 610673 w 1280789"/>
              <a:gd name="connsiteY16" fmla="*/ 2958 h 1900699"/>
              <a:gd name="connsiteX17" fmla="*/ 615011 w 1280789"/>
              <a:gd name="connsiteY17" fmla="*/ 3281 h 190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80789" h="1900699">
                <a:moveTo>
                  <a:pt x="647553" y="0"/>
                </a:moveTo>
                <a:cubicBezTo>
                  <a:pt x="997280" y="0"/>
                  <a:pt x="1280789" y="283509"/>
                  <a:pt x="1280789" y="633236"/>
                </a:cubicBezTo>
                <a:cubicBezTo>
                  <a:pt x="1280789" y="851816"/>
                  <a:pt x="1170044" y="1044528"/>
                  <a:pt x="1001602" y="1158325"/>
                </a:cubicBezTo>
                <a:lnTo>
                  <a:pt x="965447" y="1177949"/>
                </a:lnTo>
                <a:lnTo>
                  <a:pt x="959887" y="1184778"/>
                </a:lnTo>
                <a:cubicBezTo>
                  <a:pt x="956232" y="1191996"/>
                  <a:pt x="953607" y="1199869"/>
                  <a:pt x="952107" y="1205867"/>
                </a:cubicBezTo>
                <a:cubicBezTo>
                  <a:pt x="946859" y="1225364"/>
                  <a:pt x="948358" y="1247110"/>
                  <a:pt x="956607" y="1265856"/>
                </a:cubicBezTo>
                <a:lnTo>
                  <a:pt x="1157687" y="1851689"/>
                </a:lnTo>
                <a:lnTo>
                  <a:pt x="1110949" y="1853735"/>
                </a:lnTo>
                <a:cubicBezTo>
                  <a:pt x="1068626" y="1859931"/>
                  <a:pt x="1027572" y="1870287"/>
                  <a:pt x="988237" y="1884390"/>
                </a:cubicBezTo>
                <a:lnTo>
                  <a:pt x="953739" y="1900699"/>
                </a:lnTo>
                <a:lnTo>
                  <a:pt x="760899" y="1346839"/>
                </a:lnTo>
                <a:cubicBezTo>
                  <a:pt x="743652" y="1298849"/>
                  <a:pt x="731655" y="1287601"/>
                  <a:pt x="722657" y="1281603"/>
                </a:cubicBezTo>
                <a:cubicBezTo>
                  <a:pt x="704660" y="1268855"/>
                  <a:pt x="685914" y="1265856"/>
                  <a:pt x="664169" y="1267356"/>
                </a:cubicBezTo>
                <a:cubicBezTo>
                  <a:pt x="327490" y="1283852"/>
                  <a:pt x="34303" y="1032653"/>
                  <a:pt x="2810" y="693722"/>
                </a:cubicBezTo>
                <a:cubicBezTo>
                  <a:pt x="-24185" y="409529"/>
                  <a:pt x="145280" y="133584"/>
                  <a:pt x="427220" y="36853"/>
                </a:cubicBezTo>
                <a:cubicBezTo>
                  <a:pt x="487957" y="16045"/>
                  <a:pt x="549679" y="5032"/>
                  <a:pt x="610673" y="2958"/>
                </a:cubicBezTo>
                <a:lnTo>
                  <a:pt x="615011" y="32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" name="Freeform: Shape 87">
            <a:extLst>
              <a:ext uri="{FF2B5EF4-FFF2-40B4-BE49-F238E27FC236}">
                <a16:creationId xmlns:a16="http://schemas.microsoft.com/office/drawing/2014/main" id="{ACBD5B4B-344C-43C3-96F0-8986B1F6525B}"/>
              </a:ext>
            </a:extLst>
          </p:cNvPr>
          <p:cNvSpPr>
            <a:spLocks/>
          </p:cNvSpPr>
          <p:nvPr/>
        </p:nvSpPr>
        <p:spPr bwMode="auto">
          <a:xfrm>
            <a:off x="4567540" y="5162237"/>
            <a:ext cx="2025019" cy="1304608"/>
          </a:xfrm>
          <a:custGeom>
            <a:avLst/>
            <a:gdLst>
              <a:gd name="connsiteX0" fmla="*/ 688874 w 2025019"/>
              <a:gd name="connsiteY0" fmla="*/ 1076 h 1304608"/>
              <a:gd name="connsiteX1" fmla="*/ 1290801 w 2025019"/>
              <a:gd name="connsiteY1" fmla="*/ 497602 h 1304608"/>
              <a:gd name="connsiteX2" fmla="*/ 1368321 w 2025019"/>
              <a:gd name="connsiteY2" fmla="*/ 537902 h 1304608"/>
              <a:gd name="connsiteX3" fmla="*/ 2025019 w 2025019"/>
              <a:gd name="connsiteY3" fmla="*/ 535597 h 1304608"/>
              <a:gd name="connsiteX4" fmla="*/ 2019474 w 2025019"/>
              <a:gd name="connsiteY4" fmla="*/ 556072 h 1304608"/>
              <a:gd name="connsiteX5" fmla="*/ 2011745 w 2025019"/>
              <a:gd name="connsiteY5" fmla="*/ 686898 h 1304608"/>
              <a:gd name="connsiteX6" fmla="*/ 2020933 w 2025019"/>
              <a:gd name="connsiteY6" fmla="*/ 750789 h 1304608"/>
              <a:gd name="connsiteX7" fmla="*/ 1376681 w 2025019"/>
              <a:gd name="connsiteY7" fmla="*/ 753089 h 1304608"/>
              <a:gd name="connsiteX8" fmla="*/ 1315881 w 2025019"/>
              <a:gd name="connsiteY8" fmla="*/ 768296 h 1304608"/>
              <a:gd name="connsiteX9" fmla="*/ 1287001 w 2025019"/>
              <a:gd name="connsiteY9" fmla="*/ 801753 h 1304608"/>
              <a:gd name="connsiteX10" fmla="*/ 615154 w 2025019"/>
              <a:gd name="connsiteY10" fmla="*/ 1303602 h 1304608"/>
              <a:gd name="connsiteX11" fmla="*/ 541433 w 2025019"/>
              <a:gd name="connsiteY11" fmla="*/ 1295238 h 1304608"/>
              <a:gd name="connsiteX12" fmla="*/ 1067 w 2025019"/>
              <a:gd name="connsiteY12" fmla="*/ 615461 h 1304608"/>
              <a:gd name="connsiteX13" fmla="*/ 688874 w 2025019"/>
              <a:gd name="connsiteY13" fmla="*/ 1076 h 130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25019" h="1304608">
                <a:moveTo>
                  <a:pt x="688874" y="1076"/>
                </a:moveTo>
                <a:cubicBezTo>
                  <a:pt x="1169199" y="27690"/>
                  <a:pt x="1284720" y="483916"/>
                  <a:pt x="1290801" y="497602"/>
                </a:cubicBezTo>
                <a:cubicBezTo>
                  <a:pt x="1305241" y="526497"/>
                  <a:pt x="1337921" y="537902"/>
                  <a:pt x="1368321" y="537902"/>
                </a:cubicBezTo>
                <a:lnTo>
                  <a:pt x="2025019" y="535597"/>
                </a:lnTo>
                <a:lnTo>
                  <a:pt x="2019474" y="556072"/>
                </a:lnTo>
                <a:cubicBezTo>
                  <a:pt x="2012387" y="599808"/>
                  <a:pt x="2009894" y="643626"/>
                  <a:pt x="2011745" y="686898"/>
                </a:cubicBezTo>
                <a:lnTo>
                  <a:pt x="2020933" y="750789"/>
                </a:lnTo>
                <a:lnTo>
                  <a:pt x="1376681" y="753089"/>
                </a:lnTo>
                <a:cubicBezTo>
                  <a:pt x="1376681" y="753089"/>
                  <a:pt x="1339441" y="753089"/>
                  <a:pt x="1315881" y="768296"/>
                </a:cubicBezTo>
                <a:cubicBezTo>
                  <a:pt x="1302961" y="777421"/>
                  <a:pt x="1293081" y="788827"/>
                  <a:pt x="1287001" y="801753"/>
                </a:cubicBezTo>
                <a:cubicBezTo>
                  <a:pt x="1180599" y="1162172"/>
                  <a:pt x="895597" y="1318809"/>
                  <a:pt x="615154" y="1303602"/>
                </a:cubicBezTo>
                <a:cubicBezTo>
                  <a:pt x="590073" y="1302081"/>
                  <a:pt x="565753" y="1299039"/>
                  <a:pt x="541433" y="1295238"/>
                </a:cubicBezTo>
                <a:cubicBezTo>
                  <a:pt x="219190" y="1239730"/>
                  <a:pt x="-17933" y="950027"/>
                  <a:pt x="1067" y="615461"/>
                </a:cubicBezTo>
                <a:cubicBezTo>
                  <a:pt x="21588" y="256563"/>
                  <a:pt x="328631" y="-19454"/>
                  <a:pt x="688874" y="10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Freeform: Shape 83">
            <a:extLst>
              <a:ext uri="{FF2B5EF4-FFF2-40B4-BE49-F238E27FC236}">
                <a16:creationId xmlns:a16="http://schemas.microsoft.com/office/drawing/2014/main" id="{E904C622-D9B2-4A15-8ABD-255938764742}"/>
              </a:ext>
            </a:extLst>
          </p:cNvPr>
          <p:cNvSpPr>
            <a:spLocks/>
          </p:cNvSpPr>
          <p:nvPr/>
        </p:nvSpPr>
        <p:spPr bwMode="auto">
          <a:xfrm>
            <a:off x="6578695" y="4524658"/>
            <a:ext cx="1292690" cy="1942604"/>
          </a:xfrm>
          <a:custGeom>
            <a:avLst/>
            <a:gdLst>
              <a:gd name="connsiteX0" fmla="*/ 958732 w 1292690"/>
              <a:gd name="connsiteY0" fmla="*/ 0 h 1942604"/>
              <a:gd name="connsiteX1" fmla="*/ 978409 w 1292690"/>
              <a:gd name="connsiteY1" fmla="*/ 9445 h 1942604"/>
              <a:gd name="connsiteX2" fmla="*/ 1126678 w 1292690"/>
              <a:gd name="connsiteY2" fmla="*/ 48934 h 1942604"/>
              <a:gd name="connsiteX3" fmla="*/ 1166115 w 1292690"/>
              <a:gd name="connsiteY3" fmla="*/ 51716 h 1942604"/>
              <a:gd name="connsiteX4" fmla="*/ 972060 w 1292690"/>
              <a:gd name="connsiteY4" fmla="*/ 658244 h 1942604"/>
              <a:gd name="connsiteX5" fmla="*/ 988015 w 1292690"/>
              <a:gd name="connsiteY5" fmla="*/ 743364 h 1942604"/>
              <a:gd name="connsiteX6" fmla="*/ 998652 w 1292690"/>
              <a:gd name="connsiteY6" fmla="*/ 754764 h 1942604"/>
              <a:gd name="connsiteX7" fmla="*/ 1269892 w 1292690"/>
              <a:gd name="connsiteY7" fmla="*/ 1466882 h 1942604"/>
              <a:gd name="connsiteX8" fmla="*/ 1248618 w 1292690"/>
              <a:gd name="connsiteY8" fmla="*/ 1529202 h 1942604"/>
              <a:gd name="connsiteX9" fmla="*/ 893043 w 1292690"/>
              <a:gd name="connsiteY9" fmla="*/ 1893240 h 1942604"/>
              <a:gd name="connsiteX10" fmla="*/ 529870 w 1292690"/>
              <a:gd name="connsiteY10" fmla="*/ 1932000 h 1942604"/>
              <a:gd name="connsiteX11" fmla="*/ 61847 w 1292690"/>
              <a:gd name="connsiteY11" fmla="*/ 1572521 h 1942604"/>
              <a:gd name="connsiteX12" fmla="*/ 43613 w 1292690"/>
              <a:gd name="connsiteY12" fmla="*/ 1063323 h 1942604"/>
              <a:gd name="connsiteX13" fmla="*/ 710697 w 1292690"/>
              <a:gd name="connsiteY13" fmla="*/ 653684 h 1942604"/>
              <a:gd name="connsiteX14" fmla="*/ 744127 w 1292690"/>
              <a:gd name="connsiteY14" fmla="*/ 633925 h 1942604"/>
              <a:gd name="connsiteX15" fmla="*/ 771479 w 1292690"/>
              <a:gd name="connsiteY15" fmla="*/ 586805 h 1942604"/>
              <a:gd name="connsiteX16" fmla="*/ 772238 w 1292690"/>
              <a:gd name="connsiteY16" fmla="*/ 586045 h 1942604"/>
              <a:gd name="connsiteX17" fmla="*/ 958732 w 1292690"/>
              <a:gd name="connsiteY17" fmla="*/ 0 h 19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92690" h="1942604">
                <a:moveTo>
                  <a:pt x="958732" y="0"/>
                </a:moveTo>
                <a:lnTo>
                  <a:pt x="978409" y="9445"/>
                </a:lnTo>
                <a:cubicBezTo>
                  <a:pt x="1025121" y="28440"/>
                  <a:pt x="1074782" y="41905"/>
                  <a:pt x="1126678" y="48934"/>
                </a:cubicBezTo>
                <a:lnTo>
                  <a:pt x="1166115" y="51716"/>
                </a:lnTo>
                <a:lnTo>
                  <a:pt x="972060" y="658244"/>
                </a:lnTo>
                <a:cubicBezTo>
                  <a:pt x="963702" y="686364"/>
                  <a:pt x="968261" y="718284"/>
                  <a:pt x="988015" y="743364"/>
                </a:cubicBezTo>
                <a:cubicBezTo>
                  <a:pt x="991054" y="747164"/>
                  <a:pt x="994853" y="750964"/>
                  <a:pt x="998652" y="754764"/>
                </a:cubicBezTo>
                <a:cubicBezTo>
                  <a:pt x="1231903" y="906004"/>
                  <a:pt x="1344350" y="1194043"/>
                  <a:pt x="1269892" y="1466882"/>
                </a:cubicBezTo>
                <a:cubicBezTo>
                  <a:pt x="1263814" y="1487402"/>
                  <a:pt x="1256976" y="1508682"/>
                  <a:pt x="1248618" y="1529202"/>
                </a:cubicBezTo>
                <a:cubicBezTo>
                  <a:pt x="1182518" y="1701721"/>
                  <a:pt x="1050317" y="1828641"/>
                  <a:pt x="893043" y="1893240"/>
                </a:cubicBezTo>
                <a:cubicBezTo>
                  <a:pt x="780596" y="1940360"/>
                  <a:pt x="654473" y="1954800"/>
                  <a:pt x="529870" y="1932000"/>
                </a:cubicBezTo>
                <a:cubicBezTo>
                  <a:pt x="305736" y="1886400"/>
                  <a:pt x="146183" y="1750361"/>
                  <a:pt x="61847" y="1572521"/>
                </a:cubicBezTo>
                <a:cubicBezTo>
                  <a:pt x="-11091" y="1418242"/>
                  <a:pt x="-22488" y="1235083"/>
                  <a:pt x="43613" y="1063323"/>
                </a:cubicBezTo>
                <a:cubicBezTo>
                  <a:pt x="150741" y="785924"/>
                  <a:pt x="428820" y="624805"/>
                  <a:pt x="710697" y="653684"/>
                </a:cubicBezTo>
                <a:cubicBezTo>
                  <a:pt x="720574" y="654444"/>
                  <a:pt x="738049" y="640005"/>
                  <a:pt x="744127" y="633925"/>
                </a:cubicBezTo>
                <a:cubicBezTo>
                  <a:pt x="757803" y="621005"/>
                  <a:pt x="767680" y="604285"/>
                  <a:pt x="771479" y="586805"/>
                </a:cubicBezTo>
                <a:lnTo>
                  <a:pt x="772238" y="586045"/>
                </a:lnTo>
                <a:lnTo>
                  <a:pt x="958732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Freeform 450">
            <a:extLst>
              <a:ext uri="{FF2B5EF4-FFF2-40B4-BE49-F238E27FC236}">
                <a16:creationId xmlns:a16="http://schemas.microsoft.com/office/drawing/2014/main" id="{8B753C03-6481-4701-B149-B9AB3A621808}"/>
              </a:ext>
            </a:extLst>
          </p:cNvPr>
          <p:cNvSpPr>
            <a:spLocks/>
          </p:cNvSpPr>
          <p:nvPr/>
        </p:nvSpPr>
        <p:spPr bwMode="auto">
          <a:xfrm>
            <a:off x="6510169" y="2963145"/>
            <a:ext cx="1914525" cy="1665288"/>
          </a:xfrm>
          <a:custGeom>
            <a:avLst/>
            <a:gdLst>
              <a:gd name="T0" fmla="*/ 0 w 2520"/>
              <a:gd name="T1" fmla="*/ 232 h 2191"/>
              <a:gd name="T2" fmla="*/ 141 w 2520"/>
              <a:gd name="T3" fmla="*/ 0 h 2191"/>
              <a:gd name="T4" fmla="*/ 1047 w 2520"/>
              <a:gd name="T5" fmla="*/ 656 h 2191"/>
              <a:gd name="T6" fmla="*/ 1155 w 2520"/>
              <a:gd name="T7" fmla="*/ 671 h 2191"/>
              <a:gd name="T8" fmla="*/ 1174 w 2520"/>
              <a:gd name="T9" fmla="*/ 662 h 2191"/>
              <a:gd name="T10" fmla="*/ 2209 w 2520"/>
              <a:gd name="T11" fmla="*/ 670 h 2191"/>
              <a:gd name="T12" fmla="*/ 2506 w 2520"/>
              <a:gd name="T13" fmla="*/ 1246 h 2191"/>
              <a:gd name="T14" fmla="*/ 2321 w 2520"/>
              <a:gd name="T15" fmla="*/ 1827 h 2191"/>
              <a:gd name="T16" fmla="*/ 1786 w 2520"/>
              <a:gd name="T17" fmla="*/ 2120 h 2191"/>
              <a:gd name="T18" fmla="*/ 894 w 2520"/>
              <a:gd name="T19" fmla="*/ 1088 h 2191"/>
              <a:gd name="T20" fmla="*/ 897 w 2520"/>
              <a:gd name="T21" fmla="*/ 882 h 2191"/>
              <a:gd name="T22" fmla="*/ 0 w 2520"/>
              <a:gd name="T23" fmla="*/ 232 h 2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20" h="2191">
                <a:moveTo>
                  <a:pt x="0" y="232"/>
                </a:moveTo>
                <a:cubicBezTo>
                  <a:pt x="65" y="167"/>
                  <a:pt x="113" y="87"/>
                  <a:pt x="141" y="0"/>
                </a:cubicBezTo>
                <a:lnTo>
                  <a:pt x="1047" y="656"/>
                </a:lnTo>
                <a:cubicBezTo>
                  <a:pt x="1077" y="677"/>
                  <a:pt x="1118" y="685"/>
                  <a:pt x="1155" y="671"/>
                </a:cubicBezTo>
                <a:cubicBezTo>
                  <a:pt x="1162" y="668"/>
                  <a:pt x="1168" y="666"/>
                  <a:pt x="1174" y="662"/>
                </a:cubicBezTo>
                <a:cubicBezTo>
                  <a:pt x="1471" y="425"/>
                  <a:pt x="1904" y="419"/>
                  <a:pt x="2209" y="670"/>
                </a:cubicBezTo>
                <a:cubicBezTo>
                  <a:pt x="2390" y="820"/>
                  <a:pt x="2491" y="1030"/>
                  <a:pt x="2506" y="1246"/>
                </a:cubicBezTo>
                <a:cubicBezTo>
                  <a:pt x="2520" y="1449"/>
                  <a:pt x="2460" y="1658"/>
                  <a:pt x="2321" y="1827"/>
                </a:cubicBezTo>
                <a:cubicBezTo>
                  <a:pt x="2181" y="1997"/>
                  <a:pt x="1988" y="2096"/>
                  <a:pt x="1786" y="2120"/>
                </a:cubicBezTo>
                <a:cubicBezTo>
                  <a:pt x="1200" y="2191"/>
                  <a:pt x="742" y="1644"/>
                  <a:pt x="894" y="1088"/>
                </a:cubicBezTo>
                <a:cubicBezTo>
                  <a:pt x="913" y="1018"/>
                  <a:pt x="968" y="943"/>
                  <a:pt x="897" y="882"/>
                </a:cubicBezTo>
                <a:lnTo>
                  <a:pt x="0" y="232"/>
                </a:lnTo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: Shape 105">
            <a:extLst>
              <a:ext uri="{FF2B5EF4-FFF2-40B4-BE49-F238E27FC236}">
                <a16:creationId xmlns:a16="http://schemas.microsoft.com/office/drawing/2014/main" id="{8CF4A096-74E3-4028-85A6-1F45EFB5A9CE}"/>
              </a:ext>
            </a:extLst>
          </p:cNvPr>
          <p:cNvSpPr>
            <a:spLocks/>
          </p:cNvSpPr>
          <p:nvPr/>
        </p:nvSpPr>
        <p:spPr bwMode="auto">
          <a:xfrm>
            <a:off x="5107099" y="2190504"/>
            <a:ext cx="1735503" cy="1477312"/>
          </a:xfrm>
          <a:custGeom>
            <a:avLst/>
            <a:gdLst>
              <a:gd name="connsiteX0" fmla="*/ 1103260 w 1735503"/>
              <a:gd name="connsiteY0" fmla="*/ 101 h 1477312"/>
              <a:gd name="connsiteX1" fmla="*/ 1631478 w 1735503"/>
              <a:gd name="connsiteY1" fmla="*/ 291475 h 1477312"/>
              <a:gd name="connsiteX2" fmla="*/ 1442931 w 1735503"/>
              <a:gd name="connsiteY2" fmla="*/ 1178594 h 1477312"/>
              <a:gd name="connsiteX3" fmla="*/ 684940 w 1735503"/>
              <a:gd name="connsiteY3" fmla="*/ 1136785 h 1477312"/>
              <a:gd name="connsiteX4" fmla="*/ 583064 w 1735503"/>
              <a:gd name="connsiteY4" fmla="*/ 1136025 h 1477312"/>
              <a:gd name="connsiteX5" fmla="*/ 120419 w 1735503"/>
              <a:gd name="connsiteY5" fmla="*/ 1477312 h 1477312"/>
              <a:gd name="connsiteX6" fmla="*/ 81007 w 1735503"/>
              <a:gd name="connsiteY6" fmla="*/ 1404701 h 1477312"/>
              <a:gd name="connsiteX7" fmla="*/ 5994 w 1735503"/>
              <a:gd name="connsiteY7" fmla="*/ 1313784 h 1477312"/>
              <a:gd name="connsiteX8" fmla="*/ 0 w 1735503"/>
              <a:gd name="connsiteY8" fmla="*/ 1304735 h 1477312"/>
              <a:gd name="connsiteX9" fmla="*/ 451537 w 1735503"/>
              <a:gd name="connsiteY9" fmla="*/ 971068 h 1477312"/>
              <a:gd name="connsiteX10" fmla="*/ 494112 w 1735503"/>
              <a:gd name="connsiteY10" fmla="*/ 906453 h 1477312"/>
              <a:gd name="connsiteX11" fmla="*/ 475105 w 1735503"/>
              <a:gd name="connsiteY11" fmla="*/ 823595 h 1477312"/>
              <a:gd name="connsiteX12" fmla="*/ 741960 w 1735503"/>
              <a:gd name="connsiteY12" fmla="*/ 103713 h 1477312"/>
              <a:gd name="connsiteX13" fmla="*/ 1103260 w 1735503"/>
              <a:gd name="connsiteY13" fmla="*/ 101 h 147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35503" h="1477312">
                <a:moveTo>
                  <a:pt x="1103260" y="101"/>
                </a:moveTo>
                <a:cubicBezTo>
                  <a:pt x="1309551" y="3738"/>
                  <a:pt x="1510310" y="106183"/>
                  <a:pt x="1631478" y="291475"/>
                </a:cubicBezTo>
                <a:cubicBezTo>
                  <a:pt x="1825347" y="588702"/>
                  <a:pt x="1740197" y="986271"/>
                  <a:pt x="1442931" y="1178594"/>
                </a:cubicBezTo>
                <a:cubicBezTo>
                  <a:pt x="1195082" y="1338991"/>
                  <a:pt x="884891" y="1303262"/>
                  <a:pt x="684940" y="1136785"/>
                </a:cubicBezTo>
                <a:cubicBezTo>
                  <a:pt x="655289" y="1111699"/>
                  <a:pt x="614235" y="1113220"/>
                  <a:pt x="583064" y="1136025"/>
                </a:cubicBezTo>
                <a:lnTo>
                  <a:pt x="120419" y="1477312"/>
                </a:lnTo>
                <a:lnTo>
                  <a:pt x="81007" y="1404701"/>
                </a:lnTo>
                <a:lnTo>
                  <a:pt x="5994" y="1313784"/>
                </a:lnTo>
                <a:lnTo>
                  <a:pt x="0" y="1304735"/>
                </a:lnTo>
                <a:lnTo>
                  <a:pt x="451537" y="971068"/>
                </a:lnTo>
                <a:cubicBezTo>
                  <a:pt x="475105" y="959665"/>
                  <a:pt x="490311" y="931539"/>
                  <a:pt x="494112" y="906453"/>
                </a:cubicBezTo>
                <a:cubicBezTo>
                  <a:pt x="498673" y="876046"/>
                  <a:pt x="483468" y="850961"/>
                  <a:pt x="475105" y="823595"/>
                </a:cubicBezTo>
                <a:cubicBezTo>
                  <a:pt x="396037" y="558295"/>
                  <a:pt x="497153" y="261828"/>
                  <a:pt x="741960" y="103713"/>
                </a:cubicBezTo>
                <a:cubicBezTo>
                  <a:pt x="853720" y="31306"/>
                  <a:pt x="979486" y="-2082"/>
                  <a:pt x="1103260" y="10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" name="Freeform 467">
            <a:extLst>
              <a:ext uri="{FF2B5EF4-FFF2-40B4-BE49-F238E27FC236}">
                <a16:creationId xmlns:a16="http://schemas.microsoft.com/office/drawing/2014/main" id="{E46441E7-A1BD-48B7-8B79-991212CCFC1B}"/>
              </a:ext>
            </a:extLst>
          </p:cNvPr>
          <p:cNvSpPr>
            <a:spLocks/>
          </p:cNvSpPr>
          <p:nvPr/>
        </p:nvSpPr>
        <p:spPr bwMode="auto">
          <a:xfrm>
            <a:off x="6784807" y="5371383"/>
            <a:ext cx="892175" cy="892175"/>
          </a:xfrm>
          <a:custGeom>
            <a:avLst/>
            <a:gdLst>
              <a:gd name="T0" fmla="*/ 1172 w 1172"/>
              <a:gd name="T1" fmla="*/ 586 h 1172"/>
              <a:gd name="T2" fmla="*/ 586 w 1172"/>
              <a:gd name="T3" fmla="*/ 1172 h 1172"/>
              <a:gd name="T4" fmla="*/ 14 w 1172"/>
              <a:gd name="T5" fmla="*/ 711 h 1172"/>
              <a:gd name="T6" fmla="*/ 0 w 1172"/>
              <a:gd name="T7" fmla="*/ 586 h 1172"/>
              <a:gd name="T8" fmla="*/ 22 w 1172"/>
              <a:gd name="T9" fmla="*/ 428 h 1172"/>
              <a:gd name="T10" fmla="*/ 586 w 1172"/>
              <a:gd name="T11" fmla="*/ 0 h 1172"/>
              <a:gd name="T12" fmla="*/ 1172 w 1172"/>
              <a:gd name="T13" fmla="*/ 586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2" h="1172">
                <a:moveTo>
                  <a:pt x="1172" y="586"/>
                </a:moveTo>
                <a:cubicBezTo>
                  <a:pt x="1172" y="909"/>
                  <a:pt x="910" y="1172"/>
                  <a:pt x="586" y="1172"/>
                </a:cubicBezTo>
                <a:cubicBezTo>
                  <a:pt x="305" y="1172"/>
                  <a:pt x="71" y="974"/>
                  <a:pt x="14" y="711"/>
                </a:cubicBezTo>
                <a:cubicBezTo>
                  <a:pt x="5" y="670"/>
                  <a:pt x="0" y="628"/>
                  <a:pt x="0" y="586"/>
                </a:cubicBezTo>
                <a:cubicBezTo>
                  <a:pt x="0" y="531"/>
                  <a:pt x="8" y="478"/>
                  <a:pt x="22" y="428"/>
                </a:cubicBezTo>
                <a:cubicBezTo>
                  <a:pt x="91" y="181"/>
                  <a:pt x="317" y="0"/>
                  <a:pt x="586" y="0"/>
                </a:cubicBezTo>
                <a:cubicBezTo>
                  <a:pt x="910" y="0"/>
                  <a:pt x="1172" y="262"/>
                  <a:pt x="1172" y="58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/>
              <a:t>03</a:t>
            </a:r>
          </a:p>
        </p:txBody>
      </p:sp>
      <p:sp>
        <p:nvSpPr>
          <p:cNvPr id="9" name="Freeform 473">
            <a:extLst>
              <a:ext uri="{FF2B5EF4-FFF2-40B4-BE49-F238E27FC236}">
                <a16:creationId xmlns:a16="http://schemas.microsoft.com/office/drawing/2014/main" id="{E763B041-0C0A-43F8-B84F-FCCDD7780C81}"/>
              </a:ext>
            </a:extLst>
          </p:cNvPr>
          <p:cNvSpPr>
            <a:spLocks/>
          </p:cNvSpPr>
          <p:nvPr/>
        </p:nvSpPr>
        <p:spPr bwMode="auto">
          <a:xfrm>
            <a:off x="4749632" y="5365033"/>
            <a:ext cx="942975" cy="923925"/>
          </a:xfrm>
          <a:custGeom>
            <a:avLst/>
            <a:gdLst>
              <a:gd name="T0" fmla="*/ 682 w 1240"/>
              <a:gd name="T1" fmla="*/ 1180 h 1216"/>
              <a:gd name="T2" fmla="*/ 29 w 1240"/>
              <a:gd name="T3" fmla="*/ 658 h 1216"/>
              <a:gd name="T4" fmla="*/ 369 w 1240"/>
              <a:gd name="T5" fmla="*/ 55 h 1216"/>
              <a:gd name="T6" fmla="*/ 552 w 1240"/>
              <a:gd name="T7" fmla="*/ 5 h 1216"/>
              <a:gd name="T8" fmla="*/ 644 w 1240"/>
              <a:gd name="T9" fmla="*/ 2 h 1216"/>
              <a:gd name="T10" fmla="*/ 1204 w 1240"/>
              <a:gd name="T11" fmla="*/ 527 h 1216"/>
              <a:gd name="T12" fmla="*/ 682 w 1240"/>
              <a:gd name="T13" fmla="*/ 1180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40" h="1216">
                <a:moveTo>
                  <a:pt x="682" y="1180"/>
                </a:moveTo>
                <a:cubicBezTo>
                  <a:pt x="357" y="1216"/>
                  <a:pt x="65" y="982"/>
                  <a:pt x="29" y="658"/>
                </a:cubicBezTo>
                <a:cubicBezTo>
                  <a:pt x="0" y="398"/>
                  <a:pt x="144" y="159"/>
                  <a:pt x="369" y="55"/>
                </a:cubicBezTo>
                <a:cubicBezTo>
                  <a:pt x="425" y="29"/>
                  <a:pt x="487" y="12"/>
                  <a:pt x="552" y="5"/>
                </a:cubicBezTo>
                <a:cubicBezTo>
                  <a:pt x="583" y="1"/>
                  <a:pt x="614" y="0"/>
                  <a:pt x="644" y="2"/>
                </a:cubicBezTo>
                <a:cubicBezTo>
                  <a:pt x="930" y="15"/>
                  <a:pt x="1172" y="234"/>
                  <a:pt x="1204" y="527"/>
                </a:cubicBezTo>
                <a:cubicBezTo>
                  <a:pt x="1240" y="852"/>
                  <a:pt x="1006" y="1144"/>
                  <a:pt x="682" y="118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/>
              <a:t>04</a:t>
            </a:r>
          </a:p>
        </p:txBody>
      </p:sp>
      <p:sp>
        <p:nvSpPr>
          <p:cNvPr id="10" name="Freeform 480">
            <a:extLst>
              <a:ext uri="{FF2B5EF4-FFF2-40B4-BE49-F238E27FC236}">
                <a16:creationId xmlns:a16="http://schemas.microsoft.com/office/drawing/2014/main" id="{A6E4B6A0-8791-470F-932F-439C0C2E2F00}"/>
              </a:ext>
            </a:extLst>
          </p:cNvPr>
          <p:cNvSpPr>
            <a:spLocks/>
          </p:cNvSpPr>
          <p:nvPr/>
        </p:nvSpPr>
        <p:spPr bwMode="auto">
          <a:xfrm>
            <a:off x="5718007" y="2350370"/>
            <a:ext cx="925513" cy="957263"/>
          </a:xfrm>
          <a:custGeom>
            <a:avLst/>
            <a:gdLst>
              <a:gd name="T0" fmla="*/ 1182 w 1218"/>
              <a:gd name="T1" fmla="*/ 805 h 1259"/>
              <a:gd name="T2" fmla="*/ 1041 w 1218"/>
              <a:gd name="T3" fmla="*/ 1037 h 1259"/>
              <a:gd name="T4" fmla="*/ 740 w 1218"/>
              <a:gd name="T5" fmla="*/ 1198 h 1259"/>
              <a:gd name="T6" fmla="*/ 61 w 1218"/>
              <a:gd name="T7" fmla="*/ 739 h 1259"/>
              <a:gd name="T8" fmla="*/ 520 w 1218"/>
              <a:gd name="T9" fmla="*/ 60 h 1259"/>
              <a:gd name="T10" fmla="*/ 1199 w 1218"/>
              <a:gd name="T11" fmla="*/ 519 h 1259"/>
              <a:gd name="T12" fmla="*/ 1182 w 1218"/>
              <a:gd name="T13" fmla="*/ 805 h 1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8" h="1259">
                <a:moveTo>
                  <a:pt x="1182" y="805"/>
                </a:moveTo>
                <a:cubicBezTo>
                  <a:pt x="1154" y="892"/>
                  <a:pt x="1106" y="972"/>
                  <a:pt x="1041" y="1037"/>
                </a:cubicBezTo>
                <a:cubicBezTo>
                  <a:pt x="962" y="1117"/>
                  <a:pt x="859" y="1175"/>
                  <a:pt x="740" y="1198"/>
                </a:cubicBezTo>
                <a:cubicBezTo>
                  <a:pt x="426" y="1259"/>
                  <a:pt x="122" y="1054"/>
                  <a:pt x="61" y="739"/>
                </a:cubicBezTo>
                <a:cubicBezTo>
                  <a:pt x="0" y="425"/>
                  <a:pt x="205" y="121"/>
                  <a:pt x="520" y="60"/>
                </a:cubicBezTo>
                <a:cubicBezTo>
                  <a:pt x="834" y="0"/>
                  <a:pt x="1138" y="205"/>
                  <a:pt x="1199" y="519"/>
                </a:cubicBezTo>
                <a:cubicBezTo>
                  <a:pt x="1218" y="617"/>
                  <a:pt x="1211" y="715"/>
                  <a:pt x="1182" y="80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/>
              <a:t>01</a:t>
            </a:r>
          </a:p>
        </p:txBody>
      </p:sp>
      <p:sp>
        <p:nvSpPr>
          <p:cNvPr id="11" name="Freeform 486">
            <a:extLst>
              <a:ext uri="{FF2B5EF4-FFF2-40B4-BE49-F238E27FC236}">
                <a16:creationId xmlns:a16="http://schemas.microsoft.com/office/drawing/2014/main" id="{39188153-5B44-4143-BE3B-5612EDE59F22}"/>
              </a:ext>
            </a:extLst>
          </p:cNvPr>
          <p:cNvSpPr>
            <a:spLocks/>
          </p:cNvSpPr>
          <p:nvPr/>
        </p:nvSpPr>
        <p:spPr bwMode="auto">
          <a:xfrm>
            <a:off x="7364244" y="3521945"/>
            <a:ext cx="860425" cy="860425"/>
          </a:xfrm>
          <a:custGeom>
            <a:avLst/>
            <a:gdLst>
              <a:gd name="T0" fmla="*/ 1132 w 1132"/>
              <a:gd name="T1" fmla="*/ 566 h 1133"/>
              <a:gd name="T2" fmla="*/ 582 w 1132"/>
              <a:gd name="T3" fmla="*/ 1133 h 1133"/>
              <a:gd name="T4" fmla="*/ 566 w 1132"/>
              <a:gd name="T5" fmla="*/ 1133 h 1133"/>
              <a:gd name="T6" fmla="*/ 307 w 1132"/>
              <a:gd name="T7" fmla="*/ 1070 h 1133"/>
              <a:gd name="T8" fmla="*/ 0 w 1132"/>
              <a:gd name="T9" fmla="*/ 566 h 1133"/>
              <a:gd name="T10" fmla="*/ 566 w 1132"/>
              <a:gd name="T11" fmla="*/ 0 h 1133"/>
              <a:gd name="T12" fmla="*/ 1132 w 1132"/>
              <a:gd name="T13" fmla="*/ 566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32" h="1133">
                <a:moveTo>
                  <a:pt x="1132" y="566"/>
                </a:moveTo>
                <a:cubicBezTo>
                  <a:pt x="1132" y="874"/>
                  <a:pt x="887" y="1124"/>
                  <a:pt x="582" y="1133"/>
                </a:cubicBezTo>
                <a:cubicBezTo>
                  <a:pt x="576" y="1133"/>
                  <a:pt x="571" y="1133"/>
                  <a:pt x="566" y="1133"/>
                </a:cubicBezTo>
                <a:cubicBezTo>
                  <a:pt x="473" y="1133"/>
                  <a:pt x="385" y="1110"/>
                  <a:pt x="307" y="1070"/>
                </a:cubicBezTo>
                <a:cubicBezTo>
                  <a:pt x="125" y="977"/>
                  <a:pt x="0" y="786"/>
                  <a:pt x="0" y="566"/>
                </a:cubicBezTo>
                <a:cubicBezTo>
                  <a:pt x="0" y="254"/>
                  <a:pt x="253" y="0"/>
                  <a:pt x="566" y="0"/>
                </a:cubicBezTo>
                <a:cubicBezTo>
                  <a:pt x="879" y="0"/>
                  <a:pt x="1132" y="254"/>
                  <a:pt x="1132" y="56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/>
              <a:t>02</a:t>
            </a:r>
          </a:p>
        </p:txBody>
      </p:sp>
      <p:sp>
        <p:nvSpPr>
          <p:cNvPr id="12" name="Freeform 501">
            <a:extLst>
              <a:ext uri="{FF2B5EF4-FFF2-40B4-BE49-F238E27FC236}">
                <a16:creationId xmlns:a16="http://schemas.microsoft.com/office/drawing/2014/main" id="{197E4E11-19FD-48D8-A65C-6DCC1EEBD2A9}"/>
              </a:ext>
            </a:extLst>
          </p:cNvPr>
          <p:cNvSpPr>
            <a:spLocks/>
          </p:cNvSpPr>
          <p:nvPr/>
        </p:nvSpPr>
        <p:spPr bwMode="auto">
          <a:xfrm>
            <a:off x="4179719" y="3483845"/>
            <a:ext cx="906463" cy="904875"/>
          </a:xfrm>
          <a:custGeom>
            <a:avLst/>
            <a:gdLst>
              <a:gd name="T0" fmla="*/ 1193 w 1193"/>
              <a:gd name="T1" fmla="*/ 596 h 1192"/>
              <a:gd name="T2" fmla="*/ 596 w 1193"/>
              <a:gd name="T3" fmla="*/ 1192 h 1192"/>
              <a:gd name="T4" fmla="*/ 0 w 1193"/>
              <a:gd name="T5" fmla="*/ 596 h 1192"/>
              <a:gd name="T6" fmla="*/ 596 w 1193"/>
              <a:gd name="T7" fmla="*/ 0 h 1192"/>
              <a:gd name="T8" fmla="*/ 1013 w 1193"/>
              <a:gd name="T9" fmla="*/ 169 h 1192"/>
              <a:gd name="T10" fmla="*/ 1161 w 1193"/>
              <a:gd name="T11" fmla="*/ 404 h 1192"/>
              <a:gd name="T12" fmla="*/ 1193 w 1193"/>
              <a:gd name="T13" fmla="*/ 596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3" h="1192">
                <a:moveTo>
                  <a:pt x="1193" y="596"/>
                </a:moveTo>
                <a:cubicBezTo>
                  <a:pt x="1193" y="925"/>
                  <a:pt x="926" y="1192"/>
                  <a:pt x="596" y="1192"/>
                </a:cubicBezTo>
                <a:cubicBezTo>
                  <a:pt x="267" y="1192"/>
                  <a:pt x="0" y="925"/>
                  <a:pt x="0" y="596"/>
                </a:cubicBezTo>
                <a:cubicBezTo>
                  <a:pt x="0" y="267"/>
                  <a:pt x="267" y="0"/>
                  <a:pt x="596" y="0"/>
                </a:cubicBezTo>
                <a:cubicBezTo>
                  <a:pt x="758" y="0"/>
                  <a:pt x="905" y="64"/>
                  <a:pt x="1013" y="169"/>
                </a:cubicBezTo>
                <a:cubicBezTo>
                  <a:pt x="1079" y="234"/>
                  <a:pt x="1131" y="314"/>
                  <a:pt x="1161" y="404"/>
                </a:cubicBezTo>
                <a:cubicBezTo>
                  <a:pt x="1182" y="464"/>
                  <a:pt x="1193" y="529"/>
                  <a:pt x="1193" y="59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/>
              <a:t>05</a:t>
            </a:r>
          </a:p>
        </p:txBody>
      </p:sp>
      <p:grpSp>
        <p:nvGrpSpPr>
          <p:cNvPr id="13" name="Group 107">
            <a:extLst>
              <a:ext uri="{FF2B5EF4-FFF2-40B4-BE49-F238E27FC236}">
                <a16:creationId xmlns:a16="http://schemas.microsoft.com/office/drawing/2014/main" id="{C271A4EB-F12A-4D9B-8976-281A12B88B16}"/>
              </a:ext>
            </a:extLst>
          </p:cNvPr>
          <p:cNvGrpSpPr/>
          <p:nvPr/>
        </p:nvGrpSpPr>
        <p:grpSpPr>
          <a:xfrm>
            <a:off x="767410" y="2594857"/>
            <a:ext cx="3133106" cy="1357300"/>
            <a:chOff x="407368" y="1870636"/>
            <a:chExt cx="2879315" cy="1357300"/>
          </a:xfrm>
        </p:grpSpPr>
        <p:sp>
          <p:nvSpPr>
            <p:cNvPr id="14" name="Rectangle 108">
              <a:extLst>
                <a:ext uri="{FF2B5EF4-FFF2-40B4-BE49-F238E27FC236}">
                  <a16:creationId xmlns:a16="http://schemas.microsoft.com/office/drawing/2014/main" id="{8C071647-44D1-47D7-B116-22C054097E2B}"/>
                </a:ext>
              </a:extLst>
            </p:cNvPr>
            <p:cNvSpPr/>
            <p:nvPr/>
          </p:nvSpPr>
          <p:spPr>
            <a:xfrm>
              <a:off x="407368" y="1870636"/>
              <a:ext cx="2879314" cy="46166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da-DK" sz="2400" b="1" dirty="0">
                  <a:solidFill>
                    <a:srgbClr val="FFC000"/>
                  </a:solidFill>
                  <a:latin typeface="arial" panose="020B0604020202020204" pitchFamily="34" charset="0"/>
                </a:rPr>
                <a:t>JUBILACIONES</a:t>
              </a:r>
              <a:endParaRPr lang="en-US" sz="2400" b="1" dirty="0">
                <a:solidFill>
                  <a:srgbClr val="FFC000"/>
                </a:solidFill>
              </a:endParaRPr>
            </a:p>
          </p:txBody>
        </p:sp>
        <p:sp>
          <p:nvSpPr>
            <p:cNvPr id="15" name="Rectangle 109">
              <a:extLst>
                <a:ext uri="{FF2B5EF4-FFF2-40B4-BE49-F238E27FC236}">
                  <a16:creationId xmlns:a16="http://schemas.microsoft.com/office/drawing/2014/main" id="{783F4CF9-5BB2-4E3A-9FC1-4029FFC80945}"/>
                </a:ext>
              </a:extLst>
            </p:cNvPr>
            <p:cNvSpPr/>
            <p:nvPr/>
          </p:nvSpPr>
          <p:spPr>
            <a:xfrm>
              <a:off x="407369" y="2273829"/>
              <a:ext cx="287931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C" sz="1400" dirty="0"/>
                <a:t>Refiere a la programación de recursos  requerida para la jubilación del personal en proyectos de inversión</a:t>
              </a:r>
            </a:p>
          </p:txBody>
        </p:sp>
      </p:grpSp>
      <p:grpSp>
        <p:nvGrpSpPr>
          <p:cNvPr id="16" name="Group 110">
            <a:extLst>
              <a:ext uri="{FF2B5EF4-FFF2-40B4-BE49-F238E27FC236}">
                <a16:creationId xmlns:a16="http://schemas.microsoft.com/office/drawing/2014/main" id="{966E1DAF-27C9-4DD5-9603-478C24E99A00}"/>
              </a:ext>
            </a:extLst>
          </p:cNvPr>
          <p:cNvGrpSpPr/>
          <p:nvPr/>
        </p:nvGrpSpPr>
        <p:grpSpPr>
          <a:xfrm>
            <a:off x="805715" y="4700704"/>
            <a:ext cx="3316641" cy="1504194"/>
            <a:chOff x="407368" y="1508299"/>
            <a:chExt cx="2879315" cy="1504194"/>
          </a:xfrm>
        </p:grpSpPr>
        <p:sp>
          <p:nvSpPr>
            <p:cNvPr id="17" name="Rectangle 111">
              <a:extLst>
                <a:ext uri="{FF2B5EF4-FFF2-40B4-BE49-F238E27FC236}">
                  <a16:creationId xmlns:a16="http://schemas.microsoft.com/office/drawing/2014/main" id="{BDCC74DD-FE7C-4157-82EF-29682D6ED91B}"/>
                </a:ext>
              </a:extLst>
            </p:cNvPr>
            <p:cNvSpPr/>
            <p:nvPr/>
          </p:nvSpPr>
          <p:spPr>
            <a:xfrm>
              <a:off x="407368" y="1508299"/>
              <a:ext cx="2879314" cy="830997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da-DK" sz="24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</a:rPr>
                <a:t>SENTENCIAS Y EXPROPIACIONES</a:t>
              </a:r>
              <a:endParaRPr lang="en-US" sz="2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8" name="Rectangle 112">
              <a:extLst>
                <a:ext uri="{FF2B5EF4-FFF2-40B4-BE49-F238E27FC236}">
                  <a16:creationId xmlns:a16="http://schemas.microsoft.com/office/drawing/2014/main" id="{C497A4A8-E06C-4B56-81FB-5917851B3679}"/>
                </a:ext>
              </a:extLst>
            </p:cNvPr>
            <p:cNvSpPr/>
            <p:nvPr/>
          </p:nvSpPr>
          <p:spPr>
            <a:xfrm>
              <a:off x="407369" y="2273829"/>
              <a:ext cx="287931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400" dirty="0"/>
                <a:t>La solicitud se basa en los requerimientos presupuestarios para dar cumplimiento a la Resolución GADDMQ-AG-2021-003-R</a:t>
              </a:r>
              <a:endParaRPr lang="es-EC" sz="1400" dirty="0"/>
            </a:p>
          </p:txBody>
        </p:sp>
      </p:grpSp>
      <p:grpSp>
        <p:nvGrpSpPr>
          <p:cNvPr id="19" name="Group 113">
            <a:extLst>
              <a:ext uri="{FF2B5EF4-FFF2-40B4-BE49-F238E27FC236}">
                <a16:creationId xmlns:a16="http://schemas.microsoft.com/office/drawing/2014/main" id="{2C9487F1-255E-47D4-9132-7CB243EC4ECB}"/>
              </a:ext>
            </a:extLst>
          </p:cNvPr>
          <p:cNvGrpSpPr/>
          <p:nvPr/>
        </p:nvGrpSpPr>
        <p:grpSpPr>
          <a:xfrm>
            <a:off x="8424694" y="4646240"/>
            <a:ext cx="3491402" cy="1497199"/>
            <a:chOff x="407368" y="1515294"/>
            <a:chExt cx="2879315" cy="1497199"/>
          </a:xfrm>
        </p:grpSpPr>
        <p:sp>
          <p:nvSpPr>
            <p:cNvPr id="20" name="Rectangle 114">
              <a:extLst>
                <a:ext uri="{FF2B5EF4-FFF2-40B4-BE49-F238E27FC236}">
                  <a16:creationId xmlns:a16="http://schemas.microsoft.com/office/drawing/2014/main" id="{A383DF5D-FBB4-487B-9EEE-BA5942BDC163}"/>
                </a:ext>
              </a:extLst>
            </p:cNvPr>
            <p:cNvSpPr/>
            <p:nvPr/>
          </p:nvSpPr>
          <p:spPr>
            <a:xfrm>
              <a:off x="407368" y="1515294"/>
              <a:ext cx="2879314" cy="830997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da-DK" sz="24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</a:rPr>
                <a:t>SEÑALIZACIÓN Y SEMAFORIZACIÓN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" name="Rectangle 115">
              <a:extLst>
                <a:ext uri="{FF2B5EF4-FFF2-40B4-BE49-F238E27FC236}">
                  <a16:creationId xmlns:a16="http://schemas.microsoft.com/office/drawing/2014/main" id="{E9CC44BE-0712-4988-83AB-83393AD6C5C8}"/>
                </a:ext>
              </a:extLst>
            </p:cNvPr>
            <p:cNvSpPr/>
            <p:nvPr/>
          </p:nvSpPr>
          <p:spPr>
            <a:xfrm>
              <a:off x="407369" y="2273829"/>
              <a:ext cx="287931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C" sz="1400" dirty="0"/>
                <a:t>Dar atención a los requerimientos en el ámbito de señalización y el </a:t>
              </a:r>
              <a:r>
                <a:rPr lang="es-EC" sz="1400" dirty="0" err="1"/>
                <a:t>repotenciamiento</a:t>
              </a:r>
              <a:r>
                <a:rPr lang="es-EC" sz="1400" dirty="0"/>
                <a:t> </a:t>
              </a:r>
              <a:r>
                <a:rPr lang="es-EC" sz="1400" dirty="0" smtClean="0"/>
                <a:t>del </a:t>
              </a:r>
              <a:r>
                <a:rPr lang="es-EC" sz="1400" dirty="0"/>
                <a:t>equipamiento de semaforización</a:t>
              </a:r>
            </a:p>
          </p:txBody>
        </p:sp>
      </p:grpSp>
      <p:grpSp>
        <p:nvGrpSpPr>
          <p:cNvPr id="23" name="Group 117">
            <a:extLst>
              <a:ext uri="{FF2B5EF4-FFF2-40B4-BE49-F238E27FC236}">
                <a16:creationId xmlns:a16="http://schemas.microsoft.com/office/drawing/2014/main" id="{674C905F-4A81-4A1A-8436-B368081D466E}"/>
              </a:ext>
            </a:extLst>
          </p:cNvPr>
          <p:cNvGrpSpPr/>
          <p:nvPr/>
        </p:nvGrpSpPr>
        <p:grpSpPr>
          <a:xfrm>
            <a:off x="8564054" y="2555536"/>
            <a:ext cx="3234655" cy="1504194"/>
            <a:chOff x="407368" y="1508299"/>
            <a:chExt cx="2879315" cy="1504194"/>
          </a:xfrm>
        </p:grpSpPr>
        <p:sp>
          <p:nvSpPr>
            <p:cNvPr id="24" name="Rectangle 118">
              <a:extLst>
                <a:ext uri="{FF2B5EF4-FFF2-40B4-BE49-F238E27FC236}">
                  <a16:creationId xmlns:a16="http://schemas.microsoft.com/office/drawing/2014/main" id="{9E1CB964-5452-4A05-9557-DC68F5491F97}"/>
                </a:ext>
              </a:extLst>
            </p:cNvPr>
            <p:cNvSpPr/>
            <p:nvPr/>
          </p:nvSpPr>
          <p:spPr>
            <a:xfrm>
              <a:off x="407368" y="1508299"/>
              <a:ext cx="2879314" cy="830997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da-DK" sz="2400" b="1" dirty="0">
                  <a:solidFill>
                    <a:schemeClr val="accent6"/>
                  </a:solidFill>
                  <a:latin typeface="arial" panose="020B0604020202020204" pitchFamily="34" charset="0"/>
                </a:rPr>
                <a:t>VIALIDAD  Y OBRA PÚBLICA</a:t>
              </a:r>
              <a:endParaRPr lang="en-US" sz="2400" b="1" dirty="0">
                <a:solidFill>
                  <a:schemeClr val="accent6"/>
                </a:solidFill>
              </a:endParaRPr>
            </a:p>
          </p:txBody>
        </p:sp>
        <p:sp>
          <p:nvSpPr>
            <p:cNvPr id="25" name="Rectangle 119">
              <a:extLst>
                <a:ext uri="{FF2B5EF4-FFF2-40B4-BE49-F238E27FC236}">
                  <a16:creationId xmlns:a16="http://schemas.microsoft.com/office/drawing/2014/main" id="{91D05E2F-E952-4001-8666-A97DCFF97A2D}"/>
                </a:ext>
              </a:extLst>
            </p:cNvPr>
            <p:cNvSpPr/>
            <p:nvPr/>
          </p:nvSpPr>
          <p:spPr>
            <a:xfrm>
              <a:off x="407369" y="2273829"/>
              <a:ext cx="287931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C" sz="1400" dirty="0"/>
                <a:t>Refiere a las obras de infraestructura y  mantenimiento vial priorizadas  para el Segundo semestre 2022</a:t>
              </a:r>
            </a:p>
          </p:txBody>
        </p:sp>
      </p:grpSp>
      <p:grpSp>
        <p:nvGrpSpPr>
          <p:cNvPr id="26" name="Group 120">
            <a:extLst>
              <a:ext uri="{FF2B5EF4-FFF2-40B4-BE49-F238E27FC236}">
                <a16:creationId xmlns:a16="http://schemas.microsoft.com/office/drawing/2014/main" id="{0EB96573-D117-4A7E-9819-DCE75A0AC422}"/>
              </a:ext>
            </a:extLst>
          </p:cNvPr>
          <p:cNvGrpSpPr/>
          <p:nvPr/>
        </p:nvGrpSpPr>
        <p:grpSpPr>
          <a:xfrm>
            <a:off x="3643112" y="1157627"/>
            <a:ext cx="4663476" cy="919418"/>
            <a:chOff x="407368" y="1877631"/>
            <a:chExt cx="2879315" cy="919418"/>
          </a:xfrm>
        </p:grpSpPr>
        <p:sp>
          <p:nvSpPr>
            <p:cNvPr id="27" name="Rectangle 121">
              <a:extLst>
                <a:ext uri="{FF2B5EF4-FFF2-40B4-BE49-F238E27FC236}">
                  <a16:creationId xmlns:a16="http://schemas.microsoft.com/office/drawing/2014/main" id="{8448CC93-6CD1-4392-B7C1-6C5DCCB8223A}"/>
                </a:ext>
              </a:extLst>
            </p:cNvPr>
            <p:cNvSpPr/>
            <p:nvPr/>
          </p:nvSpPr>
          <p:spPr>
            <a:xfrm>
              <a:off x="407368" y="1877631"/>
              <a:ext cx="2879314" cy="46166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da-DK" sz="2400" b="1" dirty="0">
                  <a:solidFill>
                    <a:schemeClr val="accent5"/>
                  </a:solidFill>
                  <a:latin typeface="arial" panose="020B0604020202020204" pitchFamily="34" charset="0"/>
                </a:rPr>
                <a:t>ESPACIOS VERDES</a:t>
              </a:r>
              <a:endParaRPr lang="en-US" sz="2400" b="1" dirty="0">
                <a:solidFill>
                  <a:schemeClr val="accent5"/>
                </a:solidFill>
              </a:endParaRPr>
            </a:p>
          </p:txBody>
        </p:sp>
        <p:sp>
          <p:nvSpPr>
            <p:cNvPr id="28" name="Rectangle 122">
              <a:extLst>
                <a:ext uri="{FF2B5EF4-FFF2-40B4-BE49-F238E27FC236}">
                  <a16:creationId xmlns:a16="http://schemas.microsoft.com/office/drawing/2014/main" id="{B81D7128-A322-4C68-91EC-ACD50D270581}"/>
                </a:ext>
              </a:extLst>
            </p:cNvPr>
            <p:cNvSpPr/>
            <p:nvPr/>
          </p:nvSpPr>
          <p:spPr>
            <a:xfrm>
              <a:off x="407369" y="2273829"/>
              <a:ext cx="28793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sz="1400" dirty="0"/>
                <a:t>Corresponde a los distintos requerimientos en el ámbito de espacios verdes e Imagen urbana</a:t>
              </a:r>
            </a:p>
          </p:txBody>
        </p:sp>
      </p:grpSp>
      <p:pic>
        <p:nvPicPr>
          <p:cNvPr id="33" name="Graphic 127" descr="Magnifying glass">
            <a:extLst>
              <a:ext uri="{FF2B5EF4-FFF2-40B4-BE49-F238E27FC236}">
                <a16:creationId xmlns:a16="http://schemas.microsoft.com/office/drawing/2014/main" id="{2CD0D239-824C-40DB-B63B-4308D22676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68249" y="5839695"/>
            <a:ext cx="348059" cy="348059"/>
          </a:xfrm>
          <a:prstGeom prst="rect">
            <a:avLst/>
          </a:prstGeom>
        </p:spPr>
      </p:pic>
      <p:pic>
        <p:nvPicPr>
          <p:cNvPr id="34" name="Graphic 128" descr="Puzzle">
            <a:extLst>
              <a:ext uri="{FF2B5EF4-FFF2-40B4-BE49-F238E27FC236}">
                <a16:creationId xmlns:a16="http://schemas.microsoft.com/office/drawing/2014/main" id="{4F51811D-ECA2-497B-B015-D43E679988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620426" y="3983313"/>
            <a:ext cx="348059" cy="348059"/>
          </a:xfrm>
          <a:prstGeom prst="rect">
            <a:avLst/>
          </a:prstGeom>
        </p:spPr>
      </p:pic>
      <p:pic>
        <p:nvPicPr>
          <p:cNvPr id="35" name="Graphic 129" descr="Fire">
            <a:extLst>
              <a:ext uri="{FF2B5EF4-FFF2-40B4-BE49-F238E27FC236}">
                <a16:creationId xmlns:a16="http://schemas.microsoft.com/office/drawing/2014/main" id="{865E0B95-2FBA-43F8-8A2A-B85996D43C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065109" y="5839695"/>
            <a:ext cx="348059" cy="348059"/>
          </a:xfrm>
          <a:prstGeom prst="rect">
            <a:avLst/>
          </a:prstGeom>
        </p:spPr>
      </p:pic>
      <p:pic>
        <p:nvPicPr>
          <p:cNvPr id="36" name="Graphic 130" descr="Lightbulb">
            <a:extLst>
              <a:ext uri="{FF2B5EF4-FFF2-40B4-BE49-F238E27FC236}">
                <a16:creationId xmlns:a16="http://schemas.microsoft.com/office/drawing/2014/main" id="{C2FF6543-8A55-43DD-A39E-A58EE29888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022749" y="2836848"/>
            <a:ext cx="348059" cy="348059"/>
          </a:xfrm>
          <a:prstGeom prst="rect">
            <a:avLst/>
          </a:prstGeom>
        </p:spPr>
      </p:pic>
      <p:pic>
        <p:nvPicPr>
          <p:cNvPr id="37" name="Graphic 131" descr="Bar chart">
            <a:extLst>
              <a:ext uri="{FF2B5EF4-FFF2-40B4-BE49-F238E27FC236}">
                <a16:creationId xmlns:a16="http://schemas.microsoft.com/office/drawing/2014/main" id="{4F89E270-EBBE-4FCF-9E07-4A9FAED19B3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458920" y="3927533"/>
            <a:ext cx="348059" cy="348059"/>
          </a:xfrm>
          <a:prstGeom prst="rect">
            <a:avLst/>
          </a:prstGeom>
        </p:spPr>
      </p:pic>
      <p:sp>
        <p:nvSpPr>
          <p:cNvPr id="43" name="CuadroTexto 42"/>
          <p:cNvSpPr txBox="1"/>
          <p:nvPr/>
        </p:nvSpPr>
        <p:spPr>
          <a:xfrm>
            <a:off x="1081974" y="173976"/>
            <a:ext cx="10229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2F2C81"/>
                </a:solidFill>
                <a:latin typeface="Arial  "/>
              </a:rPr>
              <a:t>AGENDA A TRATAR</a:t>
            </a:r>
            <a:endParaRPr lang="es-EC" sz="2800" b="1" dirty="0">
              <a:solidFill>
                <a:schemeClr val="accent5">
                  <a:lumMod val="50000"/>
                </a:schemeClr>
              </a:solidFill>
              <a:latin typeface="Arial  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189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595573" y="328117"/>
            <a:ext cx="672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2F2C81"/>
                </a:solidFill>
                <a:latin typeface="Arial  "/>
              </a:rPr>
              <a:t>PROPUESTA DE REFORMA: </a:t>
            </a:r>
          </a:p>
          <a:p>
            <a:pPr algn="ctr"/>
            <a:r>
              <a:rPr lang="es-ES_tradnl" sz="2400" b="1" dirty="0">
                <a:solidFill>
                  <a:srgbClr val="2F2C81"/>
                </a:solidFill>
                <a:latin typeface="Arial  "/>
              </a:rPr>
              <a:t>ESPACIOS VERDES E IMAGEN URBANA</a:t>
            </a:r>
            <a:endParaRPr lang="es-EC" sz="2400" b="1" dirty="0">
              <a:solidFill>
                <a:schemeClr val="accent5">
                  <a:lumMod val="50000"/>
                </a:schemeClr>
              </a:solidFill>
              <a:latin typeface="Arial  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5"/>
          <a:stretch/>
        </p:blipFill>
        <p:spPr>
          <a:xfrm>
            <a:off x="-2147488" y="0"/>
            <a:ext cx="5372705" cy="642893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97433"/>
              </p:ext>
            </p:extLst>
          </p:nvPr>
        </p:nvGraphicFramePr>
        <p:xfrm>
          <a:off x="3446534" y="1751944"/>
          <a:ext cx="8547100" cy="42048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2463">
                  <a:extLst>
                    <a:ext uri="{9D8B030D-6E8A-4147-A177-3AD203B41FA5}">
                      <a16:colId xmlns:a16="http://schemas.microsoft.com/office/drawing/2014/main" val="22548832"/>
                    </a:ext>
                  </a:extLst>
                </a:gridCol>
                <a:gridCol w="1434567">
                  <a:extLst>
                    <a:ext uri="{9D8B030D-6E8A-4147-A177-3AD203B41FA5}">
                      <a16:colId xmlns:a16="http://schemas.microsoft.com/office/drawing/2014/main" val="4219318703"/>
                    </a:ext>
                  </a:extLst>
                </a:gridCol>
                <a:gridCol w="1790035">
                  <a:extLst>
                    <a:ext uri="{9D8B030D-6E8A-4147-A177-3AD203B41FA5}">
                      <a16:colId xmlns:a16="http://schemas.microsoft.com/office/drawing/2014/main" val="3161407846"/>
                    </a:ext>
                  </a:extLst>
                </a:gridCol>
                <a:gridCol w="1790035">
                  <a:extLst>
                    <a:ext uri="{9D8B030D-6E8A-4147-A177-3AD203B41FA5}">
                      <a16:colId xmlns:a16="http://schemas.microsoft.com/office/drawing/2014/main" val="581037306"/>
                    </a:ext>
                  </a:extLst>
                </a:gridCol>
              </a:tblGrid>
              <a:tr h="5178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OBRA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PRESUPUESTO ESTIMADO 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PROGRAMACIÓN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SECTOR 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018246"/>
                  </a:ext>
                </a:extLst>
              </a:tr>
              <a:tr h="66001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</a:rPr>
                        <a:t>ILUMINACIÓN PARA PARQUE EN GUAYLLABAMBA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 $70.000,00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u="none" strike="noStrike" dirty="0">
                          <a:effectLst/>
                        </a:rPr>
                        <a:t>Obas de iluminación </a:t>
                      </a:r>
                    </a:p>
                    <a:p>
                      <a:pPr algn="ctr" rtl="0" fontAlgn="ctr"/>
                      <a:r>
                        <a:rPr lang="es-ES" sz="1400" u="none" strike="noStrike" dirty="0">
                          <a:effectLst/>
                        </a:rPr>
                        <a:t>y ornato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Guayllabamba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9626697"/>
                  </a:ext>
                </a:extLst>
              </a:tr>
              <a:tr h="25385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</a:rPr>
                        <a:t>MANTENIMIENTO DE PUENTES METALICOS EN EL DMQ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 $ 200.000,00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100 m2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 DMQ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91376735"/>
                  </a:ext>
                </a:extLst>
              </a:tr>
              <a:tr h="2640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5 puentes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866719"/>
                  </a:ext>
                </a:extLst>
              </a:tr>
              <a:tr h="8630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 dirty="0">
                          <a:effectLst/>
                        </a:rPr>
                        <a:t>MANTENIMIENTO DE ÁREAS VERDES Y JARDINES PARQUES, PLAZAS, REDONDELES, PARTERRES DEL</a:t>
                      </a:r>
                      <a:r>
                        <a:rPr lang="es-EC" sz="1400" u="none" strike="noStrike" baseline="0" dirty="0">
                          <a:effectLst/>
                        </a:rPr>
                        <a:t> DMQ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 $  362.182,48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u="none" strike="noStrike" dirty="0">
                          <a:effectLst/>
                        </a:rPr>
                        <a:t>5925 He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DMQ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9485631"/>
                  </a:ext>
                </a:extLst>
              </a:tr>
              <a:tr h="65943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</a:rPr>
                        <a:t>CONSTRUCCIÓN DEL SISTEMA ELÉCTRICO PARA PARQUES DEL DMQ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 $ 211.824,75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u="none" strike="noStrike" dirty="0">
                          <a:effectLst/>
                        </a:rPr>
                        <a:t>Obras de iluminación </a:t>
                      </a:r>
                    </a:p>
                    <a:p>
                      <a:pPr algn="ctr" rtl="0" fontAlgn="ctr"/>
                      <a:r>
                        <a:rPr lang="es-ES" sz="1400" u="none" strike="noStrike" dirty="0">
                          <a:effectLst/>
                        </a:rPr>
                        <a:t>y ornato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Calzado</a:t>
                      </a:r>
                      <a:r>
                        <a:rPr lang="es-ES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Parque Lineal , Machángara La Raya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2175842"/>
                  </a:ext>
                </a:extLst>
              </a:tr>
              <a:tr h="62101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 dirty="0">
                          <a:effectLst/>
                        </a:rPr>
                        <a:t>REMOCION DE POSTES DE CEMENTO (PROYECTOS DE ILUMINACION)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 $   91.492,77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u="none" strike="noStrike" dirty="0">
                          <a:effectLst/>
                        </a:rPr>
                        <a:t> </a:t>
                      </a:r>
                      <a:r>
                        <a:rPr lang="es-ES" sz="1400" u="none" strike="noStrike" dirty="0">
                          <a:effectLst/>
                        </a:rPr>
                        <a:t>Obras de iluminación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DMQ 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6300517"/>
                  </a:ext>
                </a:extLst>
              </a:tr>
              <a:tr h="3655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es-EC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935.500,00 </a:t>
                      </a:r>
                      <a:endParaRPr lang="es-EC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54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60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48">
            <a:extLst>
              <a:ext uri="{FF2B5EF4-FFF2-40B4-BE49-F238E27FC236}">
                <a16:creationId xmlns:a16="http://schemas.microsoft.com/office/drawing/2014/main" id="{7DFA48BD-8734-9418-4FEA-3F5AF91C5625}"/>
              </a:ext>
            </a:extLst>
          </p:cNvPr>
          <p:cNvSpPr/>
          <p:nvPr/>
        </p:nvSpPr>
        <p:spPr>
          <a:xfrm>
            <a:off x="0" y="0"/>
            <a:ext cx="1391236" cy="952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B4D8D-CE13-5A1C-5DC9-F086A2C78A47}"/>
              </a:ext>
            </a:extLst>
          </p:cNvPr>
          <p:cNvSpPr txBox="1">
            <a:spLocks/>
          </p:cNvSpPr>
          <p:nvPr/>
        </p:nvSpPr>
        <p:spPr>
          <a:xfrm>
            <a:off x="109319" y="1099256"/>
            <a:ext cx="11892359" cy="5232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chemeClr val="tx2"/>
                </a:solidFill>
                <a:latin typeface="Arial  "/>
              </a:rPr>
              <a:t>Proceso Ciclico: ETAPA PRE-INVERSION, INVERSION , EJECUCION Y FISCALIZACION DE OBRA 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499612" y="2038053"/>
            <a:ext cx="10839276" cy="4735725"/>
            <a:chOff x="-30534" y="671627"/>
            <a:chExt cx="12367575" cy="6319051"/>
          </a:xfrm>
        </p:grpSpPr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0107B07C-EBC8-580C-07DE-D50E4A27343E}"/>
                </a:ext>
              </a:extLst>
            </p:cNvPr>
            <p:cNvSpPr/>
            <p:nvPr/>
          </p:nvSpPr>
          <p:spPr>
            <a:xfrm>
              <a:off x="10115550" y="5286270"/>
              <a:ext cx="2025014" cy="1704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B24862F7-3AC1-8D6A-521C-8AFEF1B9DE6E}"/>
                </a:ext>
              </a:extLst>
            </p:cNvPr>
            <p:cNvGrpSpPr/>
            <p:nvPr/>
          </p:nvGrpSpPr>
          <p:grpSpPr>
            <a:xfrm>
              <a:off x="1952951" y="1406454"/>
              <a:ext cx="7311422" cy="3856405"/>
              <a:chOff x="2567608" y="1576961"/>
              <a:chExt cx="7311422" cy="3856405"/>
            </a:xfrm>
          </p:grpSpPr>
          <p:sp>
            <p:nvSpPr>
              <p:cNvPr id="6" name="Freeform 2214">
                <a:extLst>
                  <a:ext uri="{FF2B5EF4-FFF2-40B4-BE49-F238E27FC236}">
                    <a16:creationId xmlns:a16="http://schemas.microsoft.com/office/drawing/2014/main" id="{05B94671-36FE-A307-EB9F-82E5EAEBA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8554" y="1576961"/>
                <a:ext cx="1546119" cy="709195"/>
              </a:xfrm>
              <a:prstGeom prst="round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b="1" dirty="0">
                    <a:solidFill>
                      <a:schemeClr val="tx1">
                        <a:lumMod val="75000"/>
                      </a:schemeClr>
                    </a:solidFill>
                  </a:rPr>
                  <a:t>OBRA PUBLICA</a:t>
                </a:r>
              </a:p>
            </p:txBody>
          </p:sp>
          <p:sp>
            <p:nvSpPr>
              <p:cNvPr id="7" name="Freeform 2216">
                <a:extLst>
                  <a:ext uri="{FF2B5EF4-FFF2-40B4-BE49-F238E27FC236}">
                    <a16:creationId xmlns:a16="http://schemas.microsoft.com/office/drawing/2014/main" id="{9A7CBC21-8D43-E373-E642-4395B22B3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1244" y="3841436"/>
                <a:ext cx="535988" cy="716942"/>
              </a:xfrm>
              <a:custGeom>
                <a:avLst/>
                <a:gdLst>
                  <a:gd name="T0" fmla="*/ 76 w 234"/>
                  <a:gd name="T1" fmla="*/ 0 h 313"/>
                  <a:gd name="T2" fmla="*/ 234 w 234"/>
                  <a:gd name="T3" fmla="*/ 156 h 313"/>
                  <a:gd name="T4" fmla="*/ 76 w 234"/>
                  <a:gd name="T5" fmla="*/ 313 h 313"/>
                  <a:gd name="T6" fmla="*/ 0 w 234"/>
                  <a:gd name="T7" fmla="*/ 313 h 313"/>
                  <a:gd name="T8" fmla="*/ 158 w 234"/>
                  <a:gd name="T9" fmla="*/ 156 h 313"/>
                  <a:gd name="T10" fmla="*/ 1 w 234"/>
                  <a:gd name="T11" fmla="*/ 0 h 313"/>
                  <a:gd name="T12" fmla="*/ 76 w 234"/>
                  <a:gd name="T13" fmla="*/ 0 h 313"/>
                  <a:gd name="T14" fmla="*/ 76 w 234"/>
                  <a:gd name="T15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313">
                    <a:moveTo>
                      <a:pt x="76" y="0"/>
                    </a:moveTo>
                    <a:lnTo>
                      <a:pt x="234" y="156"/>
                    </a:lnTo>
                    <a:lnTo>
                      <a:pt x="76" y="313"/>
                    </a:lnTo>
                    <a:lnTo>
                      <a:pt x="0" y="313"/>
                    </a:lnTo>
                    <a:lnTo>
                      <a:pt x="158" y="156"/>
                    </a:lnTo>
                    <a:lnTo>
                      <a:pt x="1" y="0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" name="Freeform 2217">
                <a:extLst>
                  <a:ext uri="{FF2B5EF4-FFF2-40B4-BE49-F238E27FC236}">
                    <a16:creationId xmlns:a16="http://schemas.microsoft.com/office/drawing/2014/main" id="{D729CC24-AD27-CE6D-5190-D843D301C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536" y="3841436"/>
                <a:ext cx="1640031" cy="716942"/>
              </a:xfrm>
              <a:custGeom>
                <a:avLst/>
                <a:gdLst>
                  <a:gd name="T0" fmla="*/ 0 w 716"/>
                  <a:gd name="T1" fmla="*/ 313 h 313"/>
                  <a:gd name="T2" fmla="*/ 558 w 716"/>
                  <a:gd name="T3" fmla="*/ 313 h 313"/>
                  <a:gd name="T4" fmla="*/ 716 w 716"/>
                  <a:gd name="T5" fmla="*/ 156 h 313"/>
                  <a:gd name="T6" fmla="*/ 558 w 716"/>
                  <a:gd name="T7" fmla="*/ 0 h 313"/>
                  <a:gd name="T8" fmla="*/ 0 w 716"/>
                  <a:gd name="T9" fmla="*/ 0 h 313"/>
                  <a:gd name="T10" fmla="*/ 0 w 716"/>
                  <a:gd name="T11" fmla="*/ 313 h 313"/>
                  <a:gd name="T12" fmla="*/ 0 w 716"/>
                  <a:gd name="T13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6" h="313">
                    <a:moveTo>
                      <a:pt x="0" y="313"/>
                    </a:moveTo>
                    <a:lnTo>
                      <a:pt x="558" y="313"/>
                    </a:lnTo>
                    <a:lnTo>
                      <a:pt x="716" y="156"/>
                    </a:lnTo>
                    <a:lnTo>
                      <a:pt x="558" y="0"/>
                    </a:lnTo>
                    <a:lnTo>
                      <a:pt x="0" y="0"/>
                    </a:lnTo>
                    <a:lnTo>
                      <a:pt x="0" y="313"/>
                    </a:lnTo>
                    <a:lnTo>
                      <a:pt x="0" y="3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Freeform 2218">
                <a:extLst>
                  <a:ext uri="{FF2B5EF4-FFF2-40B4-BE49-F238E27FC236}">
                    <a16:creationId xmlns:a16="http://schemas.microsoft.com/office/drawing/2014/main" id="{AC8A2D3A-60DB-B948-70FD-ED596BE96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659" y="3463497"/>
                <a:ext cx="174081" cy="478725"/>
              </a:xfrm>
              <a:custGeom>
                <a:avLst/>
                <a:gdLst>
                  <a:gd name="T0" fmla="*/ 878 w 1475"/>
                  <a:gd name="T1" fmla="*/ 2697 h 4035"/>
                  <a:gd name="T2" fmla="*/ 1414 w 1475"/>
                  <a:gd name="T3" fmla="*/ 3359 h 4035"/>
                  <a:gd name="T4" fmla="*/ 738 w 1475"/>
                  <a:gd name="T5" fmla="*/ 4035 h 4035"/>
                  <a:gd name="T6" fmla="*/ 61 w 1475"/>
                  <a:gd name="T7" fmla="*/ 3359 h 4035"/>
                  <a:gd name="T8" fmla="*/ 597 w 1475"/>
                  <a:gd name="T9" fmla="*/ 2697 h 4035"/>
                  <a:gd name="T10" fmla="*/ 597 w 1475"/>
                  <a:gd name="T11" fmla="*/ 1340 h 4035"/>
                  <a:gd name="T12" fmla="*/ 0 w 1475"/>
                  <a:gd name="T13" fmla="*/ 1340 h 4035"/>
                  <a:gd name="T14" fmla="*/ 738 w 1475"/>
                  <a:gd name="T15" fmla="*/ 0 h 4035"/>
                  <a:gd name="T16" fmla="*/ 1475 w 1475"/>
                  <a:gd name="T17" fmla="*/ 1340 h 4035"/>
                  <a:gd name="T18" fmla="*/ 878 w 1475"/>
                  <a:gd name="T19" fmla="*/ 1340 h 4035"/>
                  <a:gd name="T20" fmla="*/ 878 w 1475"/>
                  <a:gd name="T21" fmla="*/ 2697 h 4035"/>
                  <a:gd name="T22" fmla="*/ 878 w 1475"/>
                  <a:gd name="T23" fmla="*/ 2697 h 4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75" h="4035">
                    <a:moveTo>
                      <a:pt x="878" y="2697"/>
                    </a:moveTo>
                    <a:cubicBezTo>
                      <a:pt x="1184" y="2761"/>
                      <a:pt x="1414" y="3033"/>
                      <a:pt x="1414" y="3359"/>
                    </a:cubicBezTo>
                    <a:cubicBezTo>
                      <a:pt x="1414" y="3732"/>
                      <a:pt x="1111" y="4035"/>
                      <a:pt x="738" y="4035"/>
                    </a:cubicBezTo>
                    <a:cubicBezTo>
                      <a:pt x="364" y="4035"/>
                      <a:pt x="61" y="3732"/>
                      <a:pt x="61" y="3359"/>
                    </a:cubicBezTo>
                    <a:cubicBezTo>
                      <a:pt x="61" y="3033"/>
                      <a:pt x="291" y="2761"/>
                      <a:pt x="597" y="2697"/>
                    </a:cubicBezTo>
                    <a:lnTo>
                      <a:pt x="597" y="1340"/>
                    </a:lnTo>
                    <a:lnTo>
                      <a:pt x="0" y="1340"/>
                    </a:lnTo>
                    <a:lnTo>
                      <a:pt x="738" y="0"/>
                    </a:lnTo>
                    <a:lnTo>
                      <a:pt x="1475" y="1340"/>
                    </a:lnTo>
                    <a:lnTo>
                      <a:pt x="878" y="1340"/>
                    </a:lnTo>
                    <a:lnTo>
                      <a:pt x="878" y="2697"/>
                    </a:lnTo>
                    <a:lnTo>
                      <a:pt x="878" y="2697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Freeform 2251">
                <a:extLst>
                  <a:ext uri="{FF2B5EF4-FFF2-40B4-BE49-F238E27FC236}">
                    <a16:creationId xmlns:a16="http://schemas.microsoft.com/office/drawing/2014/main" id="{6E0F885D-E70E-CC27-C0BD-898DDB7D9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9661" y="3841436"/>
                <a:ext cx="1637741" cy="716942"/>
              </a:xfrm>
              <a:custGeom>
                <a:avLst/>
                <a:gdLst>
                  <a:gd name="T0" fmla="*/ 0 w 715"/>
                  <a:gd name="T1" fmla="*/ 313 h 313"/>
                  <a:gd name="T2" fmla="*/ 558 w 715"/>
                  <a:gd name="T3" fmla="*/ 313 h 313"/>
                  <a:gd name="T4" fmla="*/ 715 w 715"/>
                  <a:gd name="T5" fmla="*/ 156 h 313"/>
                  <a:gd name="T6" fmla="*/ 558 w 715"/>
                  <a:gd name="T7" fmla="*/ 0 h 313"/>
                  <a:gd name="T8" fmla="*/ 0 w 715"/>
                  <a:gd name="T9" fmla="*/ 0 h 313"/>
                  <a:gd name="T10" fmla="*/ 0 w 715"/>
                  <a:gd name="T11" fmla="*/ 0 h 313"/>
                  <a:gd name="T12" fmla="*/ 158 w 715"/>
                  <a:gd name="T13" fmla="*/ 156 h 313"/>
                  <a:gd name="T14" fmla="*/ 0 w 715"/>
                  <a:gd name="T15" fmla="*/ 313 h 313"/>
                  <a:gd name="T16" fmla="*/ 0 w 715"/>
                  <a:gd name="T17" fmla="*/ 313 h 313"/>
                  <a:gd name="T18" fmla="*/ 0 w 715"/>
                  <a:gd name="T19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5" h="313">
                    <a:moveTo>
                      <a:pt x="0" y="313"/>
                    </a:moveTo>
                    <a:lnTo>
                      <a:pt x="558" y="313"/>
                    </a:lnTo>
                    <a:lnTo>
                      <a:pt x="715" y="156"/>
                    </a:lnTo>
                    <a:lnTo>
                      <a:pt x="55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58" y="156"/>
                    </a:lnTo>
                    <a:lnTo>
                      <a:pt x="0" y="313"/>
                    </a:lnTo>
                    <a:lnTo>
                      <a:pt x="0" y="313"/>
                    </a:lnTo>
                    <a:lnTo>
                      <a:pt x="0" y="31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2252">
                <a:extLst>
                  <a:ext uri="{FF2B5EF4-FFF2-40B4-BE49-F238E27FC236}">
                    <a16:creationId xmlns:a16="http://schemas.microsoft.com/office/drawing/2014/main" id="{8B21E007-19AD-276D-9A67-7490C867C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655" y="3463497"/>
                <a:ext cx="174081" cy="478725"/>
              </a:xfrm>
              <a:custGeom>
                <a:avLst/>
                <a:gdLst>
                  <a:gd name="T0" fmla="*/ 878 w 1474"/>
                  <a:gd name="T1" fmla="*/ 2697 h 4035"/>
                  <a:gd name="T2" fmla="*/ 1414 w 1474"/>
                  <a:gd name="T3" fmla="*/ 3359 h 4035"/>
                  <a:gd name="T4" fmla="*/ 737 w 1474"/>
                  <a:gd name="T5" fmla="*/ 4035 h 4035"/>
                  <a:gd name="T6" fmla="*/ 60 w 1474"/>
                  <a:gd name="T7" fmla="*/ 3359 h 4035"/>
                  <a:gd name="T8" fmla="*/ 596 w 1474"/>
                  <a:gd name="T9" fmla="*/ 2697 h 4035"/>
                  <a:gd name="T10" fmla="*/ 596 w 1474"/>
                  <a:gd name="T11" fmla="*/ 1340 h 4035"/>
                  <a:gd name="T12" fmla="*/ 0 w 1474"/>
                  <a:gd name="T13" fmla="*/ 1340 h 4035"/>
                  <a:gd name="T14" fmla="*/ 737 w 1474"/>
                  <a:gd name="T15" fmla="*/ 0 h 4035"/>
                  <a:gd name="T16" fmla="*/ 1474 w 1474"/>
                  <a:gd name="T17" fmla="*/ 1340 h 4035"/>
                  <a:gd name="T18" fmla="*/ 878 w 1474"/>
                  <a:gd name="T19" fmla="*/ 1340 h 4035"/>
                  <a:gd name="T20" fmla="*/ 878 w 1474"/>
                  <a:gd name="T21" fmla="*/ 2697 h 4035"/>
                  <a:gd name="T22" fmla="*/ 878 w 1474"/>
                  <a:gd name="T23" fmla="*/ 2697 h 4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74" h="4035">
                    <a:moveTo>
                      <a:pt x="878" y="2697"/>
                    </a:moveTo>
                    <a:cubicBezTo>
                      <a:pt x="1184" y="2761"/>
                      <a:pt x="1414" y="3033"/>
                      <a:pt x="1414" y="3359"/>
                    </a:cubicBezTo>
                    <a:cubicBezTo>
                      <a:pt x="1414" y="3732"/>
                      <a:pt x="1111" y="4035"/>
                      <a:pt x="737" y="4035"/>
                    </a:cubicBezTo>
                    <a:cubicBezTo>
                      <a:pt x="363" y="4035"/>
                      <a:pt x="60" y="3732"/>
                      <a:pt x="60" y="3359"/>
                    </a:cubicBezTo>
                    <a:cubicBezTo>
                      <a:pt x="60" y="3033"/>
                      <a:pt x="290" y="2761"/>
                      <a:pt x="596" y="2697"/>
                    </a:cubicBezTo>
                    <a:lnTo>
                      <a:pt x="596" y="1340"/>
                    </a:lnTo>
                    <a:lnTo>
                      <a:pt x="0" y="1340"/>
                    </a:lnTo>
                    <a:lnTo>
                      <a:pt x="737" y="0"/>
                    </a:lnTo>
                    <a:lnTo>
                      <a:pt x="1474" y="1340"/>
                    </a:lnTo>
                    <a:lnTo>
                      <a:pt x="878" y="1340"/>
                    </a:lnTo>
                    <a:lnTo>
                      <a:pt x="878" y="2697"/>
                    </a:lnTo>
                    <a:lnTo>
                      <a:pt x="878" y="2697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2285">
                <a:extLst>
                  <a:ext uri="{FF2B5EF4-FFF2-40B4-BE49-F238E27FC236}">
                    <a16:creationId xmlns:a16="http://schemas.microsoft.com/office/drawing/2014/main" id="{E0986A68-D93D-D9EC-772A-03BC8F91F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7786" y="3841436"/>
                <a:ext cx="1637741" cy="716942"/>
              </a:xfrm>
              <a:custGeom>
                <a:avLst/>
                <a:gdLst>
                  <a:gd name="T0" fmla="*/ 0 w 715"/>
                  <a:gd name="T1" fmla="*/ 313 h 313"/>
                  <a:gd name="T2" fmla="*/ 558 w 715"/>
                  <a:gd name="T3" fmla="*/ 313 h 313"/>
                  <a:gd name="T4" fmla="*/ 715 w 715"/>
                  <a:gd name="T5" fmla="*/ 156 h 313"/>
                  <a:gd name="T6" fmla="*/ 558 w 715"/>
                  <a:gd name="T7" fmla="*/ 0 h 313"/>
                  <a:gd name="T8" fmla="*/ 0 w 715"/>
                  <a:gd name="T9" fmla="*/ 0 h 313"/>
                  <a:gd name="T10" fmla="*/ 157 w 715"/>
                  <a:gd name="T11" fmla="*/ 156 h 313"/>
                  <a:gd name="T12" fmla="*/ 0 w 715"/>
                  <a:gd name="T13" fmla="*/ 313 h 313"/>
                  <a:gd name="T14" fmla="*/ 0 w 715"/>
                  <a:gd name="T15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5" h="313">
                    <a:moveTo>
                      <a:pt x="0" y="313"/>
                    </a:moveTo>
                    <a:lnTo>
                      <a:pt x="558" y="313"/>
                    </a:lnTo>
                    <a:lnTo>
                      <a:pt x="715" y="156"/>
                    </a:lnTo>
                    <a:lnTo>
                      <a:pt x="558" y="0"/>
                    </a:lnTo>
                    <a:lnTo>
                      <a:pt x="0" y="0"/>
                    </a:lnTo>
                    <a:lnTo>
                      <a:pt x="157" y="156"/>
                    </a:lnTo>
                    <a:lnTo>
                      <a:pt x="0" y="313"/>
                    </a:lnTo>
                    <a:lnTo>
                      <a:pt x="0" y="31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2286">
                <a:extLst>
                  <a:ext uri="{FF2B5EF4-FFF2-40B4-BE49-F238E27FC236}">
                    <a16:creationId xmlns:a16="http://schemas.microsoft.com/office/drawing/2014/main" id="{08D20F8C-463D-AEBA-12C3-608D286A7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6233" y="3463497"/>
                <a:ext cx="176373" cy="478725"/>
              </a:xfrm>
              <a:custGeom>
                <a:avLst/>
                <a:gdLst>
                  <a:gd name="T0" fmla="*/ 1474 w 1474"/>
                  <a:gd name="T1" fmla="*/ 1340 h 4035"/>
                  <a:gd name="T2" fmla="*/ 878 w 1474"/>
                  <a:gd name="T3" fmla="*/ 1340 h 4035"/>
                  <a:gd name="T4" fmla="*/ 878 w 1474"/>
                  <a:gd name="T5" fmla="*/ 2697 h 4035"/>
                  <a:gd name="T6" fmla="*/ 1414 w 1474"/>
                  <a:gd name="T7" fmla="*/ 3359 h 4035"/>
                  <a:gd name="T8" fmla="*/ 737 w 1474"/>
                  <a:gd name="T9" fmla="*/ 4035 h 4035"/>
                  <a:gd name="T10" fmla="*/ 60 w 1474"/>
                  <a:gd name="T11" fmla="*/ 3359 h 4035"/>
                  <a:gd name="T12" fmla="*/ 596 w 1474"/>
                  <a:gd name="T13" fmla="*/ 2697 h 4035"/>
                  <a:gd name="T14" fmla="*/ 596 w 1474"/>
                  <a:gd name="T15" fmla="*/ 1340 h 4035"/>
                  <a:gd name="T16" fmla="*/ 0 w 1474"/>
                  <a:gd name="T17" fmla="*/ 1340 h 4035"/>
                  <a:gd name="T18" fmla="*/ 737 w 1474"/>
                  <a:gd name="T19" fmla="*/ 0 h 4035"/>
                  <a:gd name="T20" fmla="*/ 1474 w 1474"/>
                  <a:gd name="T21" fmla="*/ 1340 h 4035"/>
                  <a:gd name="T22" fmla="*/ 1474 w 1474"/>
                  <a:gd name="T23" fmla="*/ 1340 h 4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74" h="4035">
                    <a:moveTo>
                      <a:pt x="1474" y="1340"/>
                    </a:moveTo>
                    <a:lnTo>
                      <a:pt x="878" y="1340"/>
                    </a:lnTo>
                    <a:lnTo>
                      <a:pt x="878" y="2697"/>
                    </a:lnTo>
                    <a:cubicBezTo>
                      <a:pt x="1184" y="2761"/>
                      <a:pt x="1414" y="3033"/>
                      <a:pt x="1414" y="3359"/>
                    </a:cubicBezTo>
                    <a:cubicBezTo>
                      <a:pt x="1414" y="3732"/>
                      <a:pt x="1111" y="4035"/>
                      <a:pt x="737" y="4035"/>
                    </a:cubicBezTo>
                    <a:cubicBezTo>
                      <a:pt x="363" y="4035"/>
                      <a:pt x="60" y="3732"/>
                      <a:pt x="60" y="3359"/>
                    </a:cubicBezTo>
                    <a:cubicBezTo>
                      <a:pt x="60" y="3033"/>
                      <a:pt x="290" y="2761"/>
                      <a:pt x="596" y="2697"/>
                    </a:cubicBezTo>
                    <a:lnTo>
                      <a:pt x="596" y="1340"/>
                    </a:lnTo>
                    <a:lnTo>
                      <a:pt x="0" y="1340"/>
                    </a:lnTo>
                    <a:lnTo>
                      <a:pt x="737" y="0"/>
                    </a:lnTo>
                    <a:lnTo>
                      <a:pt x="1474" y="1340"/>
                    </a:lnTo>
                    <a:lnTo>
                      <a:pt x="1474" y="134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2319">
                <a:extLst>
                  <a:ext uri="{FF2B5EF4-FFF2-40B4-BE49-F238E27FC236}">
                    <a16:creationId xmlns:a16="http://schemas.microsoft.com/office/drawing/2014/main" id="{70C92DF2-6999-C9FC-6530-B9AC3FE23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5910" y="3841436"/>
                <a:ext cx="1637741" cy="716942"/>
              </a:xfrm>
              <a:custGeom>
                <a:avLst/>
                <a:gdLst>
                  <a:gd name="T0" fmla="*/ 0 w 715"/>
                  <a:gd name="T1" fmla="*/ 313 h 313"/>
                  <a:gd name="T2" fmla="*/ 559 w 715"/>
                  <a:gd name="T3" fmla="*/ 313 h 313"/>
                  <a:gd name="T4" fmla="*/ 715 w 715"/>
                  <a:gd name="T5" fmla="*/ 156 h 313"/>
                  <a:gd name="T6" fmla="*/ 559 w 715"/>
                  <a:gd name="T7" fmla="*/ 0 h 313"/>
                  <a:gd name="T8" fmla="*/ 0 w 715"/>
                  <a:gd name="T9" fmla="*/ 0 h 313"/>
                  <a:gd name="T10" fmla="*/ 157 w 715"/>
                  <a:gd name="T11" fmla="*/ 156 h 313"/>
                  <a:gd name="T12" fmla="*/ 0 w 715"/>
                  <a:gd name="T13" fmla="*/ 313 h 313"/>
                  <a:gd name="T14" fmla="*/ 0 w 715"/>
                  <a:gd name="T15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5" h="313">
                    <a:moveTo>
                      <a:pt x="0" y="313"/>
                    </a:moveTo>
                    <a:lnTo>
                      <a:pt x="559" y="313"/>
                    </a:lnTo>
                    <a:lnTo>
                      <a:pt x="715" y="156"/>
                    </a:lnTo>
                    <a:lnTo>
                      <a:pt x="559" y="0"/>
                    </a:lnTo>
                    <a:lnTo>
                      <a:pt x="0" y="0"/>
                    </a:lnTo>
                    <a:lnTo>
                      <a:pt x="157" y="156"/>
                    </a:lnTo>
                    <a:lnTo>
                      <a:pt x="0" y="313"/>
                    </a:lnTo>
                    <a:lnTo>
                      <a:pt x="0" y="31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2320">
                <a:extLst>
                  <a:ext uri="{FF2B5EF4-FFF2-40B4-BE49-F238E27FC236}">
                    <a16:creationId xmlns:a16="http://schemas.microsoft.com/office/drawing/2014/main" id="{8BBE8EA4-A85E-FCD3-77C7-7711E902A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6033" y="3463497"/>
                <a:ext cx="176373" cy="478725"/>
              </a:xfrm>
              <a:custGeom>
                <a:avLst/>
                <a:gdLst>
                  <a:gd name="T0" fmla="*/ 1474 w 1474"/>
                  <a:gd name="T1" fmla="*/ 1340 h 4034"/>
                  <a:gd name="T2" fmla="*/ 878 w 1474"/>
                  <a:gd name="T3" fmla="*/ 1340 h 4034"/>
                  <a:gd name="T4" fmla="*/ 878 w 1474"/>
                  <a:gd name="T5" fmla="*/ 2696 h 4034"/>
                  <a:gd name="T6" fmla="*/ 1414 w 1474"/>
                  <a:gd name="T7" fmla="*/ 3358 h 4034"/>
                  <a:gd name="T8" fmla="*/ 737 w 1474"/>
                  <a:gd name="T9" fmla="*/ 4034 h 4034"/>
                  <a:gd name="T10" fmla="*/ 60 w 1474"/>
                  <a:gd name="T11" fmla="*/ 3358 h 4034"/>
                  <a:gd name="T12" fmla="*/ 596 w 1474"/>
                  <a:gd name="T13" fmla="*/ 2696 h 4034"/>
                  <a:gd name="T14" fmla="*/ 596 w 1474"/>
                  <a:gd name="T15" fmla="*/ 1340 h 4034"/>
                  <a:gd name="T16" fmla="*/ 0 w 1474"/>
                  <a:gd name="T17" fmla="*/ 1340 h 4034"/>
                  <a:gd name="T18" fmla="*/ 737 w 1474"/>
                  <a:gd name="T19" fmla="*/ 0 h 4034"/>
                  <a:gd name="T20" fmla="*/ 1474 w 1474"/>
                  <a:gd name="T21" fmla="*/ 1340 h 4034"/>
                  <a:gd name="T22" fmla="*/ 1474 w 1474"/>
                  <a:gd name="T23" fmla="*/ 1340 h 4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74" h="4034">
                    <a:moveTo>
                      <a:pt x="1474" y="1340"/>
                    </a:moveTo>
                    <a:lnTo>
                      <a:pt x="878" y="1340"/>
                    </a:lnTo>
                    <a:lnTo>
                      <a:pt x="878" y="2696"/>
                    </a:lnTo>
                    <a:cubicBezTo>
                      <a:pt x="1184" y="2761"/>
                      <a:pt x="1414" y="3032"/>
                      <a:pt x="1414" y="3358"/>
                    </a:cubicBezTo>
                    <a:cubicBezTo>
                      <a:pt x="1414" y="3731"/>
                      <a:pt x="1111" y="4034"/>
                      <a:pt x="737" y="4034"/>
                    </a:cubicBezTo>
                    <a:cubicBezTo>
                      <a:pt x="363" y="4034"/>
                      <a:pt x="60" y="3731"/>
                      <a:pt x="60" y="3358"/>
                    </a:cubicBezTo>
                    <a:cubicBezTo>
                      <a:pt x="60" y="3032"/>
                      <a:pt x="290" y="2761"/>
                      <a:pt x="596" y="2696"/>
                    </a:cubicBezTo>
                    <a:lnTo>
                      <a:pt x="596" y="1340"/>
                    </a:lnTo>
                    <a:lnTo>
                      <a:pt x="0" y="1340"/>
                    </a:lnTo>
                    <a:lnTo>
                      <a:pt x="737" y="0"/>
                    </a:lnTo>
                    <a:lnTo>
                      <a:pt x="1474" y="1340"/>
                    </a:lnTo>
                    <a:lnTo>
                      <a:pt x="1474" y="1340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2353">
                <a:extLst>
                  <a:ext uri="{FF2B5EF4-FFF2-40B4-BE49-F238E27FC236}">
                    <a16:creationId xmlns:a16="http://schemas.microsoft.com/office/drawing/2014/main" id="{FB4350BE-E8E1-949F-190B-FCAECCD7A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392" y="3064942"/>
                <a:ext cx="7210638" cy="1191084"/>
              </a:xfrm>
              <a:custGeom>
                <a:avLst/>
                <a:gdLst>
                  <a:gd name="T0" fmla="*/ 60717 w 60717"/>
                  <a:gd name="T1" fmla="*/ 8965 h 10032"/>
                  <a:gd name="T2" fmla="*/ 59659 w 60717"/>
                  <a:gd name="T3" fmla="*/ 10032 h 10032"/>
                  <a:gd name="T4" fmla="*/ 58602 w 60717"/>
                  <a:gd name="T5" fmla="*/ 8965 h 10032"/>
                  <a:gd name="T6" fmla="*/ 58869 w 60717"/>
                  <a:gd name="T7" fmla="*/ 8480 h 10032"/>
                  <a:gd name="T8" fmla="*/ 59400 w 60717"/>
                  <a:gd name="T9" fmla="*/ 9016 h 10032"/>
                  <a:gd name="T10" fmla="*/ 50352 w 60717"/>
                  <a:gd name="T11" fmla="*/ 485 h 10032"/>
                  <a:gd name="T12" fmla="*/ 9511 w 60717"/>
                  <a:gd name="T13" fmla="*/ 485 h 10032"/>
                  <a:gd name="T14" fmla="*/ 483 w 60717"/>
                  <a:gd name="T15" fmla="*/ 8751 h 10032"/>
                  <a:gd name="T16" fmla="*/ 214 w 60717"/>
                  <a:gd name="T17" fmla="*/ 8480 h 10032"/>
                  <a:gd name="T18" fmla="*/ 0 w 60717"/>
                  <a:gd name="T19" fmla="*/ 8696 h 10032"/>
                  <a:gd name="T20" fmla="*/ 9511 w 60717"/>
                  <a:gd name="T21" fmla="*/ 0 h 10032"/>
                  <a:gd name="T22" fmla="*/ 50352 w 60717"/>
                  <a:gd name="T23" fmla="*/ 0 h 10032"/>
                  <a:gd name="T24" fmla="*/ 59888 w 60717"/>
                  <a:gd name="T25" fmla="*/ 9046 h 10032"/>
                  <a:gd name="T26" fmla="*/ 60450 w 60717"/>
                  <a:gd name="T27" fmla="*/ 8480 h 10032"/>
                  <a:gd name="T28" fmla="*/ 60717 w 60717"/>
                  <a:gd name="T29" fmla="*/ 8965 h 10032"/>
                  <a:gd name="T30" fmla="*/ 60717 w 60717"/>
                  <a:gd name="T31" fmla="*/ 8965 h 10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717" h="10032">
                    <a:moveTo>
                      <a:pt x="60717" y="8965"/>
                    </a:moveTo>
                    <a:lnTo>
                      <a:pt x="59659" y="10032"/>
                    </a:lnTo>
                    <a:lnTo>
                      <a:pt x="58602" y="8965"/>
                    </a:lnTo>
                    <a:lnTo>
                      <a:pt x="58869" y="8480"/>
                    </a:lnTo>
                    <a:lnTo>
                      <a:pt x="59400" y="9016"/>
                    </a:lnTo>
                    <a:cubicBezTo>
                      <a:pt x="59121" y="4276"/>
                      <a:pt x="55158" y="485"/>
                      <a:pt x="50352" y="485"/>
                    </a:cubicBezTo>
                    <a:lnTo>
                      <a:pt x="9511" y="485"/>
                    </a:lnTo>
                    <a:cubicBezTo>
                      <a:pt x="4795" y="485"/>
                      <a:pt x="891" y="4137"/>
                      <a:pt x="483" y="8751"/>
                    </a:cubicBezTo>
                    <a:lnTo>
                      <a:pt x="214" y="8480"/>
                    </a:lnTo>
                    <a:lnTo>
                      <a:pt x="0" y="8696"/>
                    </a:lnTo>
                    <a:cubicBezTo>
                      <a:pt x="436" y="3839"/>
                      <a:pt x="4546" y="0"/>
                      <a:pt x="9511" y="0"/>
                    </a:cubicBezTo>
                    <a:lnTo>
                      <a:pt x="50352" y="0"/>
                    </a:lnTo>
                    <a:cubicBezTo>
                      <a:pt x="55436" y="0"/>
                      <a:pt x="59624" y="4025"/>
                      <a:pt x="59888" y="9046"/>
                    </a:cubicBezTo>
                    <a:lnTo>
                      <a:pt x="60450" y="8480"/>
                    </a:lnTo>
                    <a:lnTo>
                      <a:pt x="60717" y="8965"/>
                    </a:lnTo>
                    <a:lnTo>
                      <a:pt x="60717" y="8965"/>
                    </a:lnTo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2354">
                <a:extLst>
                  <a:ext uri="{FF2B5EF4-FFF2-40B4-BE49-F238E27FC236}">
                    <a16:creationId xmlns:a16="http://schemas.microsoft.com/office/drawing/2014/main" id="{201E5F53-F1EC-2B05-4808-B87BBDD03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7608" y="4072782"/>
                <a:ext cx="1498017" cy="1259800"/>
              </a:xfrm>
              <a:custGeom>
                <a:avLst/>
                <a:gdLst>
                  <a:gd name="T0" fmla="*/ 2115 w 12599"/>
                  <a:gd name="T1" fmla="*/ 1067 h 10621"/>
                  <a:gd name="T2" fmla="*/ 1058 w 12599"/>
                  <a:gd name="T3" fmla="*/ 0 h 10621"/>
                  <a:gd name="T4" fmla="*/ 0 w 12599"/>
                  <a:gd name="T5" fmla="*/ 1067 h 10621"/>
                  <a:gd name="T6" fmla="*/ 268 w 12599"/>
                  <a:gd name="T7" fmla="*/ 1552 h 10621"/>
                  <a:gd name="T8" fmla="*/ 806 w 12599"/>
                  <a:gd name="T9" fmla="*/ 1009 h 10621"/>
                  <a:gd name="T10" fmla="*/ 805 w 12599"/>
                  <a:gd name="T11" fmla="*/ 1070 h 10621"/>
                  <a:gd name="T12" fmla="*/ 10355 w 12599"/>
                  <a:gd name="T13" fmla="*/ 10621 h 10621"/>
                  <a:gd name="T14" fmla="*/ 12550 w 12599"/>
                  <a:gd name="T15" fmla="*/ 10621 h 10621"/>
                  <a:gd name="T16" fmla="*/ 12330 w 12599"/>
                  <a:gd name="T17" fmla="*/ 10402 h 10621"/>
                  <a:gd name="T18" fmla="*/ 12599 w 12599"/>
                  <a:gd name="T19" fmla="*/ 10135 h 10621"/>
                  <a:gd name="T20" fmla="*/ 10355 w 12599"/>
                  <a:gd name="T21" fmla="*/ 10135 h 10621"/>
                  <a:gd name="T22" fmla="*/ 1290 w 12599"/>
                  <a:gd name="T23" fmla="*/ 1070 h 10621"/>
                  <a:gd name="T24" fmla="*/ 1290 w 12599"/>
                  <a:gd name="T25" fmla="*/ 989 h 10621"/>
                  <a:gd name="T26" fmla="*/ 1848 w 12599"/>
                  <a:gd name="T27" fmla="*/ 1552 h 10621"/>
                  <a:gd name="T28" fmla="*/ 2115 w 12599"/>
                  <a:gd name="T29" fmla="*/ 1067 h 10621"/>
                  <a:gd name="T30" fmla="*/ 2115 w 12599"/>
                  <a:gd name="T31" fmla="*/ 1067 h 10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99" h="10621">
                    <a:moveTo>
                      <a:pt x="2115" y="1067"/>
                    </a:moveTo>
                    <a:lnTo>
                      <a:pt x="1058" y="0"/>
                    </a:lnTo>
                    <a:lnTo>
                      <a:pt x="0" y="1067"/>
                    </a:lnTo>
                    <a:lnTo>
                      <a:pt x="268" y="1552"/>
                    </a:lnTo>
                    <a:lnTo>
                      <a:pt x="806" y="1009"/>
                    </a:lnTo>
                    <a:cubicBezTo>
                      <a:pt x="805" y="1030"/>
                      <a:pt x="805" y="1050"/>
                      <a:pt x="805" y="1070"/>
                    </a:cubicBezTo>
                    <a:cubicBezTo>
                      <a:pt x="805" y="6323"/>
                      <a:pt x="5102" y="10621"/>
                      <a:pt x="10355" y="10621"/>
                    </a:cubicBezTo>
                    <a:lnTo>
                      <a:pt x="12550" y="10621"/>
                    </a:lnTo>
                    <a:lnTo>
                      <a:pt x="12330" y="10402"/>
                    </a:lnTo>
                    <a:lnTo>
                      <a:pt x="12599" y="10135"/>
                    </a:lnTo>
                    <a:lnTo>
                      <a:pt x="10355" y="10135"/>
                    </a:lnTo>
                    <a:cubicBezTo>
                      <a:pt x="5370" y="10135"/>
                      <a:pt x="1290" y="6055"/>
                      <a:pt x="1290" y="1070"/>
                    </a:cubicBezTo>
                    <a:cubicBezTo>
                      <a:pt x="1290" y="1042"/>
                      <a:pt x="1290" y="1015"/>
                      <a:pt x="1290" y="989"/>
                    </a:cubicBezTo>
                    <a:lnTo>
                      <a:pt x="1848" y="1552"/>
                    </a:lnTo>
                    <a:lnTo>
                      <a:pt x="2115" y="1067"/>
                    </a:lnTo>
                    <a:lnTo>
                      <a:pt x="2115" y="1067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2355">
                <a:extLst>
                  <a:ext uri="{FF2B5EF4-FFF2-40B4-BE49-F238E27FC236}">
                    <a16:creationId xmlns:a16="http://schemas.microsoft.com/office/drawing/2014/main" id="{90AF7A8C-F5F5-DC84-FC6E-ADDE5FB38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3557" y="5181406"/>
                <a:ext cx="2027134" cy="251960"/>
              </a:xfrm>
              <a:custGeom>
                <a:avLst/>
                <a:gdLst>
                  <a:gd name="T0" fmla="*/ 55 w 885"/>
                  <a:gd name="T1" fmla="*/ 110 h 110"/>
                  <a:gd name="T2" fmla="*/ 0 w 885"/>
                  <a:gd name="T3" fmla="*/ 55 h 110"/>
                  <a:gd name="T4" fmla="*/ 55 w 885"/>
                  <a:gd name="T5" fmla="*/ 0 h 110"/>
                  <a:gd name="T6" fmla="*/ 80 w 885"/>
                  <a:gd name="T7" fmla="*/ 14 h 110"/>
                  <a:gd name="T8" fmla="*/ 53 w 885"/>
                  <a:gd name="T9" fmla="*/ 41 h 110"/>
                  <a:gd name="T10" fmla="*/ 885 w 885"/>
                  <a:gd name="T11" fmla="*/ 41 h 110"/>
                  <a:gd name="T12" fmla="*/ 871 w 885"/>
                  <a:gd name="T13" fmla="*/ 55 h 110"/>
                  <a:gd name="T14" fmla="*/ 882 w 885"/>
                  <a:gd name="T15" fmla="*/ 66 h 110"/>
                  <a:gd name="T16" fmla="*/ 50 w 885"/>
                  <a:gd name="T17" fmla="*/ 66 h 110"/>
                  <a:gd name="T18" fmla="*/ 80 w 885"/>
                  <a:gd name="T19" fmla="*/ 96 h 110"/>
                  <a:gd name="T20" fmla="*/ 55 w 885"/>
                  <a:gd name="T21" fmla="*/ 110 h 110"/>
                  <a:gd name="T22" fmla="*/ 55 w 885"/>
                  <a:gd name="T2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5" h="110">
                    <a:moveTo>
                      <a:pt x="55" y="110"/>
                    </a:moveTo>
                    <a:lnTo>
                      <a:pt x="0" y="55"/>
                    </a:lnTo>
                    <a:lnTo>
                      <a:pt x="55" y="0"/>
                    </a:lnTo>
                    <a:lnTo>
                      <a:pt x="80" y="14"/>
                    </a:lnTo>
                    <a:lnTo>
                      <a:pt x="53" y="41"/>
                    </a:lnTo>
                    <a:lnTo>
                      <a:pt x="885" y="41"/>
                    </a:lnTo>
                    <a:lnTo>
                      <a:pt x="871" y="55"/>
                    </a:lnTo>
                    <a:lnTo>
                      <a:pt x="882" y="66"/>
                    </a:lnTo>
                    <a:lnTo>
                      <a:pt x="50" y="66"/>
                    </a:lnTo>
                    <a:lnTo>
                      <a:pt x="80" y="96"/>
                    </a:lnTo>
                    <a:lnTo>
                      <a:pt x="55" y="110"/>
                    </a:lnTo>
                    <a:lnTo>
                      <a:pt x="55" y="1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2356">
                <a:extLst>
                  <a:ext uri="{FF2B5EF4-FFF2-40B4-BE49-F238E27FC236}">
                    <a16:creationId xmlns:a16="http://schemas.microsoft.com/office/drawing/2014/main" id="{CB3AF25F-46E5-9CF7-F1C8-B5CCAF3C6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8623" y="5181406"/>
                <a:ext cx="2024842" cy="251960"/>
              </a:xfrm>
              <a:custGeom>
                <a:avLst/>
                <a:gdLst>
                  <a:gd name="T0" fmla="*/ 55 w 884"/>
                  <a:gd name="T1" fmla="*/ 110 h 110"/>
                  <a:gd name="T2" fmla="*/ 0 w 884"/>
                  <a:gd name="T3" fmla="*/ 55 h 110"/>
                  <a:gd name="T4" fmla="*/ 55 w 884"/>
                  <a:gd name="T5" fmla="*/ 0 h 110"/>
                  <a:gd name="T6" fmla="*/ 80 w 884"/>
                  <a:gd name="T7" fmla="*/ 14 h 110"/>
                  <a:gd name="T8" fmla="*/ 53 w 884"/>
                  <a:gd name="T9" fmla="*/ 41 h 110"/>
                  <a:gd name="T10" fmla="*/ 884 w 884"/>
                  <a:gd name="T11" fmla="*/ 41 h 110"/>
                  <a:gd name="T12" fmla="*/ 870 w 884"/>
                  <a:gd name="T13" fmla="*/ 55 h 110"/>
                  <a:gd name="T14" fmla="*/ 881 w 884"/>
                  <a:gd name="T15" fmla="*/ 66 h 110"/>
                  <a:gd name="T16" fmla="*/ 50 w 884"/>
                  <a:gd name="T17" fmla="*/ 66 h 110"/>
                  <a:gd name="T18" fmla="*/ 80 w 884"/>
                  <a:gd name="T19" fmla="*/ 96 h 110"/>
                  <a:gd name="T20" fmla="*/ 55 w 884"/>
                  <a:gd name="T21" fmla="*/ 110 h 110"/>
                  <a:gd name="T22" fmla="*/ 55 w 884"/>
                  <a:gd name="T2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4" h="110">
                    <a:moveTo>
                      <a:pt x="55" y="110"/>
                    </a:moveTo>
                    <a:lnTo>
                      <a:pt x="0" y="55"/>
                    </a:lnTo>
                    <a:lnTo>
                      <a:pt x="55" y="0"/>
                    </a:lnTo>
                    <a:lnTo>
                      <a:pt x="80" y="14"/>
                    </a:lnTo>
                    <a:lnTo>
                      <a:pt x="53" y="41"/>
                    </a:lnTo>
                    <a:lnTo>
                      <a:pt x="884" y="41"/>
                    </a:lnTo>
                    <a:lnTo>
                      <a:pt x="870" y="55"/>
                    </a:lnTo>
                    <a:lnTo>
                      <a:pt x="881" y="66"/>
                    </a:lnTo>
                    <a:lnTo>
                      <a:pt x="50" y="66"/>
                    </a:lnTo>
                    <a:lnTo>
                      <a:pt x="80" y="96"/>
                    </a:lnTo>
                    <a:lnTo>
                      <a:pt x="55" y="110"/>
                    </a:lnTo>
                    <a:lnTo>
                      <a:pt x="55" y="11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2357">
                <a:extLst>
                  <a:ext uri="{FF2B5EF4-FFF2-40B4-BE49-F238E27FC236}">
                    <a16:creationId xmlns:a16="http://schemas.microsoft.com/office/drawing/2014/main" id="{566F039B-1080-CFE0-2927-9D1B4E8C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1398" y="4226248"/>
                <a:ext cx="1761430" cy="1207118"/>
              </a:xfrm>
              <a:custGeom>
                <a:avLst/>
                <a:gdLst>
                  <a:gd name="T0" fmla="*/ 1067 w 14836"/>
                  <a:gd name="T1" fmla="*/ 10156 h 10156"/>
                  <a:gd name="T2" fmla="*/ 0 w 14836"/>
                  <a:gd name="T3" fmla="*/ 9098 h 10156"/>
                  <a:gd name="T4" fmla="*/ 1067 w 14836"/>
                  <a:gd name="T5" fmla="*/ 8040 h 10156"/>
                  <a:gd name="T6" fmla="*/ 1552 w 14836"/>
                  <a:gd name="T7" fmla="*/ 8308 h 10156"/>
                  <a:gd name="T8" fmla="*/ 1024 w 14836"/>
                  <a:gd name="T9" fmla="*/ 8831 h 10156"/>
                  <a:gd name="T10" fmla="*/ 5289 w 14836"/>
                  <a:gd name="T11" fmla="*/ 8831 h 10156"/>
                  <a:gd name="T12" fmla="*/ 14351 w 14836"/>
                  <a:gd name="T13" fmla="*/ 0 h 10156"/>
                  <a:gd name="T14" fmla="*/ 14596 w 14836"/>
                  <a:gd name="T15" fmla="*/ 248 h 10156"/>
                  <a:gd name="T16" fmla="*/ 14836 w 14836"/>
                  <a:gd name="T17" fmla="*/ 6 h 10156"/>
                  <a:gd name="T18" fmla="*/ 5289 w 14836"/>
                  <a:gd name="T19" fmla="*/ 9317 h 10156"/>
                  <a:gd name="T20" fmla="*/ 975 w 14836"/>
                  <a:gd name="T21" fmla="*/ 9317 h 10156"/>
                  <a:gd name="T22" fmla="*/ 1552 w 14836"/>
                  <a:gd name="T23" fmla="*/ 9889 h 10156"/>
                  <a:gd name="T24" fmla="*/ 1067 w 14836"/>
                  <a:gd name="T25" fmla="*/ 10156 h 10156"/>
                  <a:gd name="T26" fmla="*/ 1067 w 14836"/>
                  <a:gd name="T27" fmla="*/ 10156 h 10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836" h="10156">
                    <a:moveTo>
                      <a:pt x="1067" y="10156"/>
                    </a:moveTo>
                    <a:lnTo>
                      <a:pt x="0" y="9098"/>
                    </a:lnTo>
                    <a:lnTo>
                      <a:pt x="1067" y="8040"/>
                    </a:lnTo>
                    <a:lnTo>
                      <a:pt x="1552" y="8308"/>
                    </a:lnTo>
                    <a:lnTo>
                      <a:pt x="1024" y="8831"/>
                    </a:lnTo>
                    <a:lnTo>
                      <a:pt x="5289" y="8831"/>
                    </a:lnTo>
                    <a:cubicBezTo>
                      <a:pt x="10196" y="8831"/>
                      <a:pt x="14225" y="4879"/>
                      <a:pt x="14351" y="0"/>
                    </a:cubicBezTo>
                    <a:lnTo>
                      <a:pt x="14596" y="248"/>
                    </a:lnTo>
                    <a:lnTo>
                      <a:pt x="14836" y="6"/>
                    </a:lnTo>
                    <a:cubicBezTo>
                      <a:pt x="14707" y="5150"/>
                      <a:pt x="10461" y="9317"/>
                      <a:pt x="5289" y="9317"/>
                    </a:cubicBezTo>
                    <a:lnTo>
                      <a:pt x="975" y="9317"/>
                    </a:lnTo>
                    <a:lnTo>
                      <a:pt x="1552" y="9889"/>
                    </a:lnTo>
                    <a:lnTo>
                      <a:pt x="1067" y="10156"/>
                    </a:lnTo>
                    <a:lnTo>
                      <a:pt x="1067" y="1015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2358">
                <a:extLst>
                  <a:ext uri="{FF2B5EF4-FFF2-40B4-BE49-F238E27FC236}">
                    <a16:creationId xmlns:a16="http://schemas.microsoft.com/office/drawing/2014/main" id="{B26204DA-CFED-780F-BA67-69AB608D0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6932" y="2867955"/>
                <a:ext cx="453528" cy="453528"/>
              </a:xfrm>
              <a:custGeom>
                <a:avLst/>
                <a:gdLst>
                  <a:gd name="T0" fmla="*/ 1910 w 3820"/>
                  <a:gd name="T1" fmla="*/ 3820 h 3820"/>
                  <a:gd name="T2" fmla="*/ 3820 w 3820"/>
                  <a:gd name="T3" fmla="*/ 1910 h 3820"/>
                  <a:gd name="T4" fmla="*/ 1910 w 3820"/>
                  <a:gd name="T5" fmla="*/ 0 h 3820"/>
                  <a:gd name="T6" fmla="*/ 0 w 3820"/>
                  <a:gd name="T7" fmla="*/ 1910 h 3820"/>
                  <a:gd name="T8" fmla="*/ 1910 w 3820"/>
                  <a:gd name="T9" fmla="*/ 3820 h 3820"/>
                  <a:gd name="T10" fmla="*/ 1910 w 3820"/>
                  <a:gd name="T11" fmla="*/ 3820 h 3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20" h="3820">
                    <a:moveTo>
                      <a:pt x="1910" y="3820"/>
                    </a:moveTo>
                    <a:cubicBezTo>
                      <a:pt x="2965" y="3820"/>
                      <a:pt x="3820" y="2965"/>
                      <a:pt x="3820" y="1910"/>
                    </a:cubicBezTo>
                    <a:cubicBezTo>
                      <a:pt x="3820" y="855"/>
                      <a:pt x="2965" y="0"/>
                      <a:pt x="1910" y="0"/>
                    </a:cubicBezTo>
                    <a:cubicBezTo>
                      <a:pt x="855" y="0"/>
                      <a:pt x="0" y="855"/>
                      <a:pt x="0" y="1910"/>
                    </a:cubicBezTo>
                    <a:cubicBezTo>
                      <a:pt x="0" y="2965"/>
                      <a:pt x="855" y="3820"/>
                      <a:pt x="1910" y="3820"/>
                    </a:cubicBezTo>
                    <a:lnTo>
                      <a:pt x="1910" y="38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359">
                <a:extLst>
                  <a:ext uri="{FF2B5EF4-FFF2-40B4-BE49-F238E27FC236}">
                    <a16:creationId xmlns:a16="http://schemas.microsoft.com/office/drawing/2014/main" id="{EF9879E2-F206-FDDC-C308-1A349FD815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69668" y="2810690"/>
                <a:ext cx="568055" cy="568055"/>
              </a:xfrm>
              <a:custGeom>
                <a:avLst/>
                <a:gdLst>
                  <a:gd name="T0" fmla="*/ 2396 w 4791"/>
                  <a:gd name="T1" fmla="*/ 4791 h 4791"/>
                  <a:gd name="T2" fmla="*/ 0 w 4791"/>
                  <a:gd name="T3" fmla="*/ 2395 h 4791"/>
                  <a:gd name="T4" fmla="*/ 2396 w 4791"/>
                  <a:gd name="T5" fmla="*/ 0 h 4791"/>
                  <a:gd name="T6" fmla="*/ 4791 w 4791"/>
                  <a:gd name="T7" fmla="*/ 2395 h 4791"/>
                  <a:gd name="T8" fmla="*/ 2396 w 4791"/>
                  <a:gd name="T9" fmla="*/ 4791 h 4791"/>
                  <a:gd name="T10" fmla="*/ 2396 w 4791"/>
                  <a:gd name="T11" fmla="*/ 4306 h 4791"/>
                  <a:gd name="T12" fmla="*/ 4306 w 4791"/>
                  <a:gd name="T13" fmla="*/ 2395 h 4791"/>
                  <a:gd name="T14" fmla="*/ 2396 w 4791"/>
                  <a:gd name="T15" fmla="*/ 485 h 4791"/>
                  <a:gd name="T16" fmla="*/ 486 w 4791"/>
                  <a:gd name="T17" fmla="*/ 2395 h 4791"/>
                  <a:gd name="T18" fmla="*/ 2396 w 4791"/>
                  <a:gd name="T19" fmla="*/ 4306 h 4791"/>
                  <a:gd name="T20" fmla="*/ 2396 w 4791"/>
                  <a:gd name="T21" fmla="*/ 4306 h 4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91" h="4791">
                    <a:moveTo>
                      <a:pt x="2396" y="4791"/>
                    </a:moveTo>
                    <a:cubicBezTo>
                      <a:pt x="1073" y="4791"/>
                      <a:pt x="0" y="3718"/>
                      <a:pt x="0" y="2395"/>
                    </a:cubicBezTo>
                    <a:cubicBezTo>
                      <a:pt x="0" y="1072"/>
                      <a:pt x="1073" y="0"/>
                      <a:pt x="2396" y="0"/>
                    </a:cubicBezTo>
                    <a:cubicBezTo>
                      <a:pt x="3719" y="0"/>
                      <a:pt x="4791" y="1072"/>
                      <a:pt x="4791" y="2395"/>
                    </a:cubicBezTo>
                    <a:cubicBezTo>
                      <a:pt x="4791" y="3718"/>
                      <a:pt x="3719" y="4791"/>
                      <a:pt x="2396" y="4791"/>
                    </a:cubicBezTo>
                    <a:close/>
                    <a:moveTo>
                      <a:pt x="2396" y="4306"/>
                    </a:moveTo>
                    <a:cubicBezTo>
                      <a:pt x="3451" y="4306"/>
                      <a:pt x="4306" y="3450"/>
                      <a:pt x="4306" y="2395"/>
                    </a:cubicBezTo>
                    <a:cubicBezTo>
                      <a:pt x="4306" y="1340"/>
                      <a:pt x="3451" y="485"/>
                      <a:pt x="2396" y="485"/>
                    </a:cubicBezTo>
                    <a:cubicBezTo>
                      <a:pt x="1341" y="485"/>
                      <a:pt x="486" y="1340"/>
                      <a:pt x="486" y="2395"/>
                    </a:cubicBezTo>
                    <a:cubicBezTo>
                      <a:pt x="486" y="3450"/>
                      <a:pt x="1341" y="4306"/>
                      <a:pt x="2396" y="4306"/>
                    </a:cubicBezTo>
                    <a:lnTo>
                      <a:pt x="2396" y="430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400" b="1" dirty="0">
                    <a:solidFill>
                      <a:schemeClr val="accent6"/>
                    </a:solidFill>
                  </a:rPr>
                  <a:t>02</a:t>
                </a:r>
              </a:p>
            </p:txBody>
          </p:sp>
          <p:sp>
            <p:nvSpPr>
              <p:cNvPr id="23" name="Freeform 2360">
                <a:extLst>
                  <a:ext uri="{FF2B5EF4-FFF2-40B4-BE49-F238E27FC236}">
                    <a16:creationId xmlns:a16="http://schemas.microsoft.com/office/drawing/2014/main" id="{6012BD87-9B80-0DB2-E7FC-E9CB588B1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6509" y="2867955"/>
                <a:ext cx="453528" cy="453528"/>
              </a:xfrm>
              <a:custGeom>
                <a:avLst/>
                <a:gdLst>
                  <a:gd name="T0" fmla="*/ 1910 w 3820"/>
                  <a:gd name="T1" fmla="*/ 3820 h 3820"/>
                  <a:gd name="T2" fmla="*/ 3820 w 3820"/>
                  <a:gd name="T3" fmla="*/ 1910 h 3820"/>
                  <a:gd name="T4" fmla="*/ 1910 w 3820"/>
                  <a:gd name="T5" fmla="*/ 0 h 3820"/>
                  <a:gd name="T6" fmla="*/ 0 w 3820"/>
                  <a:gd name="T7" fmla="*/ 1910 h 3820"/>
                  <a:gd name="T8" fmla="*/ 1910 w 3820"/>
                  <a:gd name="T9" fmla="*/ 3820 h 3820"/>
                  <a:gd name="T10" fmla="*/ 1910 w 3820"/>
                  <a:gd name="T11" fmla="*/ 3820 h 3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20" h="3820">
                    <a:moveTo>
                      <a:pt x="1910" y="3820"/>
                    </a:moveTo>
                    <a:cubicBezTo>
                      <a:pt x="2965" y="3820"/>
                      <a:pt x="3820" y="2965"/>
                      <a:pt x="3820" y="1910"/>
                    </a:cubicBezTo>
                    <a:cubicBezTo>
                      <a:pt x="3820" y="855"/>
                      <a:pt x="2965" y="0"/>
                      <a:pt x="1910" y="0"/>
                    </a:cubicBezTo>
                    <a:cubicBezTo>
                      <a:pt x="855" y="0"/>
                      <a:pt x="0" y="855"/>
                      <a:pt x="0" y="1910"/>
                    </a:cubicBezTo>
                    <a:cubicBezTo>
                      <a:pt x="0" y="2965"/>
                      <a:pt x="855" y="3820"/>
                      <a:pt x="1910" y="3820"/>
                    </a:cubicBezTo>
                    <a:lnTo>
                      <a:pt x="1910" y="38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2361">
                <a:extLst>
                  <a:ext uri="{FF2B5EF4-FFF2-40B4-BE49-F238E27FC236}">
                    <a16:creationId xmlns:a16="http://schemas.microsoft.com/office/drawing/2014/main" id="{3DB4D867-D8AA-AF50-EB8A-6318F5587B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59246" y="2810690"/>
                <a:ext cx="570347" cy="568055"/>
              </a:xfrm>
              <a:custGeom>
                <a:avLst/>
                <a:gdLst>
                  <a:gd name="T0" fmla="*/ 2395 w 4790"/>
                  <a:gd name="T1" fmla="*/ 4791 h 4791"/>
                  <a:gd name="T2" fmla="*/ 0 w 4790"/>
                  <a:gd name="T3" fmla="*/ 2395 h 4791"/>
                  <a:gd name="T4" fmla="*/ 2395 w 4790"/>
                  <a:gd name="T5" fmla="*/ 0 h 4791"/>
                  <a:gd name="T6" fmla="*/ 4790 w 4790"/>
                  <a:gd name="T7" fmla="*/ 2395 h 4791"/>
                  <a:gd name="T8" fmla="*/ 2395 w 4790"/>
                  <a:gd name="T9" fmla="*/ 4791 h 4791"/>
                  <a:gd name="T10" fmla="*/ 2395 w 4790"/>
                  <a:gd name="T11" fmla="*/ 4306 h 4791"/>
                  <a:gd name="T12" fmla="*/ 4305 w 4790"/>
                  <a:gd name="T13" fmla="*/ 2395 h 4791"/>
                  <a:gd name="T14" fmla="*/ 2395 w 4790"/>
                  <a:gd name="T15" fmla="*/ 485 h 4791"/>
                  <a:gd name="T16" fmla="*/ 485 w 4790"/>
                  <a:gd name="T17" fmla="*/ 2395 h 4791"/>
                  <a:gd name="T18" fmla="*/ 2395 w 4790"/>
                  <a:gd name="T19" fmla="*/ 4306 h 4791"/>
                  <a:gd name="T20" fmla="*/ 2395 w 4790"/>
                  <a:gd name="T21" fmla="*/ 4306 h 4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90" h="4791">
                    <a:moveTo>
                      <a:pt x="2395" y="4791"/>
                    </a:moveTo>
                    <a:cubicBezTo>
                      <a:pt x="1072" y="4791"/>
                      <a:pt x="0" y="3718"/>
                      <a:pt x="0" y="2395"/>
                    </a:cubicBezTo>
                    <a:cubicBezTo>
                      <a:pt x="0" y="1072"/>
                      <a:pt x="1072" y="0"/>
                      <a:pt x="2395" y="0"/>
                    </a:cubicBezTo>
                    <a:cubicBezTo>
                      <a:pt x="3718" y="0"/>
                      <a:pt x="4790" y="1072"/>
                      <a:pt x="4790" y="2395"/>
                    </a:cubicBezTo>
                    <a:cubicBezTo>
                      <a:pt x="4790" y="3718"/>
                      <a:pt x="3718" y="4791"/>
                      <a:pt x="2395" y="4791"/>
                    </a:cubicBezTo>
                    <a:close/>
                    <a:moveTo>
                      <a:pt x="2395" y="4306"/>
                    </a:moveTo>
                    <a:cubicBezTo>
                      <a:pt x="3450" y="4306"/>
                      <a:pt x="4305" y="3450"/>
                      <a:pt x="4305" y="2395"/>
                    </a:cubicBezTo>
                    <a:cubicBezTo>
                      <a:pt x="4305" y="1340"/>
                      <a:pt x="3450" y="485"/>
                      <a:pt x="2395" y="485"/>
                    </a:cubicBezTo>
                    <a:cubicBezTo>
                      <a:pt x="1340" y="485"/>
                      <a:pt x="485" y="1340"/>
                      <a:pt x="485" y="2395"/>
                    </a:cubicBezTo>
                    <a:cubicBezTo>
                      <a:pt x="485" y="3450"/>
                      <a:pt x="1340" y="4306"/>
                      <a:pt x="2395" y="4306"/>
                    </a:cubicBezTo>
                    <a:lnTo>
                      <a:pt x="2395" y="430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400" b="1" dirty="0">
                    <a:solidFill>
                      <a:schemeClr val="accent4"/>
                    </a:solidFill>
                  </a:rPr>
                  <a:t>03</a:t>
                </a:r>
              </a:p>
            </p:txBody>
          </p:sp>
          <p:sp>
            <p:nvSpPr>
              <p:cNvPr id="25" name="Freeform 2362">
                <a:extLst>
                  <a:ext uri="{FF2B5EF4-FFF2-40B4-BE49-F238E27FC236}">
                    <a16:creationId xmlns:a16="http://schemas.microsoft.com/office/drawing/2014/main" id="{F2033B29-1E0A-5CB1-76C1-D67D0B4CA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600" y="2867955"/>
                <a:ext cx="453528" cy="453528"/>
              </a:xfrm>
              <a:custGeom>
                <a:avLst/>
                <a:gdLst>
                  <a:gd name="T0" fmla="*/ 1910 w 3820"/>
                  <a:gd name="T1" fmla="*/ 3820 h 3820"/>
                  <a:gd name="T2" fmla="*/ 3820 w 3820"/>
                  <a:gd name="T3" fmla="*/ 1910 h 3820"/>
                  <a:gd name="T4" fmla="*/ 1910 w 3820"/>
                  <a:gd name="T5" fmla="*/ 0 h 3820"/>
                  <a:gd name="T6" fmla="*/ 0 w 3820"/>
                  <a:gd name="T7" fmla="*/ 1910 h 3820"/>
                  <a:gd name="T8" fmla="*/ 1910 w 3820"/>
                  <a:gd name="T9" fmla="*/ 3820 h 3820"/>
                  <a:gd name="T10" fmla="*/ 1910 w 3820"/>
                  <a:gd name="T11" fmla="*/ 3820 h 3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20" h="3820">
                    <a:moveTo>
                      <a:pt x="1910" y="3820"/>
                    </a:moveTo>
                    <a:cubicBezTo>
                      <a:pt x="2965" y="3820"/>
                      <a:pt x="3820" y="2965"/>
                      <a:pt x="3820" y="1910"/>
                    </a:cubicBezTo>
                    <a:cubicBezTo>
                      <a:pt x="3820" y="855"/>
                      <a:pt x="2965" y="0"/>
                      <a:pt x="1910" y="0"/>
                    </a:cubicBezTo>
                    <a:cubicBezTo>
                      <a:pt x="855" y="0"/>
                      <a:pt x="0" y="855"/>
                      <a:pt x="0" y="1910"/>
                    </a:cubicBezTo>
                    <a:cubicBezTo>
                      <a:pt x="0" y="2965"/>
                      <a:pt x="855" y="3820"/>
                      <a:pt x="1910" y="3820"/>
                    </a:cubicBezTo>
                    <a:lnTo>
                      <a:pt x="1910" y="38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2363">
                <a:extLst>
                  <a:ext uri="{FF2B5EF4-FFF2-40B4-BE49-F238E27FC236}">
                    <a16:creationId xmlns:a16="http://schemas.microsoft.com/office/drawing/2014/main" id="{B9E8BC18-F9F4-0101-E706-EC2D538D4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19046" y="2810690"/>
                <a:ext cx="570347" cy="568055"/>
              </a:xfrm>
              <a:custGeom>
                <a:avLst/>
                <a:gdLst>
                  <a:gd name="T0" fmla="*/ 2395 w 4791"/>
                  <a:gd name="T1" fmla="*/ 4791 h 4791"/>
                  <a:gd name="T2" fmla="*/ 0 w 4791"/>
                  <a:gd name="T3" fmla="*/ 2395 h 4791"/>
                  <a:gd name="T4" fmla="*/ 2395 w 4791"/>
                  <a:gd name="T5" fmla="*/ 0 h 4791"/>
                  <a:gd name="T6" fmla="*/ 4791 w 4791"/>
                  <a:gd name="T7" fmla="*/ 2395 h 4791"/>
                  <a:gd name="T8" fmla="*/ 2395 w 4791"/>
                  <a:gd name="T9" fmla="*/ 4791 h 4791"/>
                  <a:gd name="T10" fmla="*/ 2395 w 4791"/>
                  <a:gd name="T11" fmla="*/ 4306 h 4791"/>
                  <a:gd name="T12" fmla="*/ 4305 w 4791"/>
                  <a:gd name="T13" fmla="*/ 2395 h 4791"/>
                  <a:gd name="T14" fmla="*/ 2395 w 4791"/>
                  <a:gd name="T15" fmla="*/ 485 h 4791"/>
                  <a:gd name="T16" fmla="*/ 485 w 4791"/>
                  <a:gd name="T17" fmla="*/ 2395 h 4791"/>
                  <a:gd name="T18" fmla="*/ 2395 w 4791"/>
                  <a:gd name="T19" fmla="*/ 4306 h 4791"/>
                  <a:gd name="T20" fmla="*/ 2395 w 4791"/>
                  <a:gd name="T21" fmla="*/ 4306 h 4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91" h="4791">
                    <a:moveTo>
                      <a:pt x="2395" y="4791"/>
                    </a:moveTo>
                    <a:cubicBezTo>
                      <a:pt x="1072" y="4791"/>
                      <a:pt x="0" y="3718"/>
                      <a:pt x="0" y="2395"/>
                    </a:cubicBezTo>
                    <a:cubicBezTo>
                      <a:pt x="0" y="1072"/>
                      <a:pt x="1072" y="0"/>
                      <a:pt x="2395" y="0"/>
                    </a:cubicBezTo>
                    <a:cubicBezTo>
                      <a:pt x="3718" y="0"/>
                      <a:pt x="4791" y="1072"/>
                      <a:pt x="4791" y="2395"/>
                    </a:cubicBezTo>
                    <a:cubicBezTo>
                      <a:pt x="4791" y="3718"/>
                      <a:pt x="3718" y="4791"/>
                      <a:pt x="2395" y="4791"/>
                    </a:cubicBezTo>
                    <a:close/>
                    <a:moveTo>
                      <a:pt x="2395" y="4306"/>
                    </a:moveTo>
                    <a:cubicBezTo>
                      <a:pt x="3450" y="4306"/>
                      <a:pt x="4305" y="3450"/>
                      <a:pt x="4305" y="2395"/>
                    </a:cubicBezTo>
                    <a:cubicBezTo>
                      <a:pt x="4305" y="1340"/>
                      <a:pt x="3450" y="485"/>
                      <a:pt x="2395" y="485"/>
                    </a:cubicBezTo>
                    <a:cubicBezTo>
                      <a:pt x="1340" y="485"/>
                      <a:pt x="485" y="1340"/>
                      <a:pt x="485" y="2395"/>
                    </a:cubicBezTo>
                    <a:cubicBezTo>
                      <a:pt x="485" y="3450"/>
                      <a:pt x="1340" y="4306"/>
                      <a:pt x="2395" y="4306"/>
                    </a:cubicBezTo>
                    <a:lnTo>
                      <a:pt x="2395" y="430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400" b="1" dirty="0">
                    <a:solidFill>
                      <a:schemeClr val="accent5"/>
                    </a:solidFill>
                  </a:rPr>
                  <a:t>04</a:t>
                </a:r>
              </a:p>
            </p:txBody>
          </p:sp>
          <p:sp>
            <p:nvSpPr>
              <p:cNvPr id="27" name="Freeform 2364">
                <a:extLst>
                  <a:ext uri="{FF2B5EF4-FFF2-40B4-BE49-F238E27FC236}">
                    <a16:creationId xmlns:a16="http://schemas.microsoft.com/office/drawing/2014/main" id="{0CE56871-BF6F-FBB8-3329-F5BB7727D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935" y="2867955"/>
                <a:ext cx="453528" cy="453528"/>
              </a:xfrm>
              <a:custGeom>
                <a:avLst/>
                <a:gdLst>
                  <a:gd name="T0" fmla="*/ 1911 w 3821"/>
                  <a:gd name="T1" fmla="*/ 3820 h 3820"/>
                  <a:gd name="T2" fmla="*/ 3821 w 3821"/>
                  <a:gd name="T3" fmla="*/ 1910 h 3820"/>
                  <a:gd name="T4" fmla="*/ 1911 w 3821"/>
                  <a:gd name="T5" fmla="*/ 0 h 3820"/>
                  <a:gd name="T6" fmla="*/ 0 w 3821"/>
                  <a:gd name="T7" fmla="*/ 1910 h 3820"/>
                  <a:gd name="T8" fmla="*/ 1911 w 3821"/>
                  <a:gd name="T9" fmla="*/ 3820 h 3820"/>
                  <a:gd name="T10" fmla="*/ 1911 w 3821"/>
                  <a:gd name="T11" fmla="*/ 3820 h 3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21" h="3820">
                    <a:moveTo>
                      <a:pt x="1911" y="3820"/>
                    </a:moveTo>
                    <a:cubicBezTo>
                      <a:pt x="2965" y="3820"/>
                      <a:pt x="3821" y="2965"/>
                      <a:pt x="3821" y="1910"/>
                    </a:cubicBezTo>
                    <a:cubicBezTo>
                      <a:pt x="3821" y="855"/>
                      <a:pt x="2965" y="0"/>
                      <a:pt x="1911" y="0"/>
                    </a:cubicBezTo>
                    <a:cubicBezTo>
                      <a:pt x="856" y="0"/>
                      <a:pt x="0" y="855"/>
                      <a:pt x="0" y="1910"/>
                    </a:cubicBezTo>
                    <a:cubicBezTo>
                      <a:pt x="0" y="2965"/>
                      <a:pt x="856" y="3820"/>
                      <a:pt x="1911" y="3820"/>
                    </a:cubicBezTo>
                    <a:lnTo>
                      <a:pt x="1911" y="38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2365">
                <a:extLst>
                  <a:ext uri="{FF2B5EF4-FFF2-40B4-BE49-F238E27FC236}">
                    <a16:creationId xmlns:a16="http://schemas.microsoft.com/office/drawing/2014/main" id="{06CF6382-0AAA-B4BB-8B18-4C376C72C0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84673" y="2810690"/>
                <a:ext cx="568055" cy="568055"/>
              </a:xfrm>
              <a:custGeom>
                <a:avLst/>
                <a:gdLst>
                  <a:gd name="T0" fmla="*/ 2395 w 4791"/>
                  <a:gd name="T1" fmla="*/ 4791 h 4791"/>
                  <a:gd name="T2" fmla="*/ 0 w 4791"/>
                  <a:gd name="T3" fmla="*/ 2395 h 4791"/>
                  <a:gd name="T4" fmla="*/ 2395 w 4791"/>
                  <a:gd name="T5" fmla="*/ 0 h 4791"/>
                  <a:gd name="T6" fmla="*/ 4791 w 4791"/>
                  <a:gd name="T7" fmla="*/ 2395 h 4791"/>
                  <a:gd name="T8" fmla="*/ 2395 w 4791"/>
                  <a:gd name="T9" fmla="*/ 4791 h 4791"/>
                  <a:gd name="T10" fmla="*/ 2395 w 4791"/>
                  <a:gd name="T11" fmla="*/ 4306 h 4791"/>
                  <a:gd name="T12" fmla="*/ 4306 w 4791"/>
                  <a:gd name="T13" fmla="*/ 2395 h 4791"/>
                  <a:gd name="T14" fmla="*/ 2395 w 4791"/>
                  <a:gd name="T15" fmla="*/ 485 h 4791"/>
                  <a:gd name="T16" fmla="*/ 485 w 4791"/>
                  <a:gd name="T17" fmla="*/ 2395 h 4791"/>
                  <a:gd name="T18" fmla="*/ 2395 w 4791"/>
                  <a:gd name="T19" fmla="*/ 4306 h 4791"/>
                  <a:gd name="T20" fmla="*/ 2395 w 4791"/>
                  <a:gd name="T21" fmla="*/ 4306 h 4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91" h="4791">
                    <a:moveTo>
                      <a:pt x="2395" y="4791"/>
                    </a:moveTo>
                    <a:cubicBezTo>
                      <a:pt x="1073" y="4791"/>
                      <a:pt x="0" y="3718"/>
                      <a:pt x="0" y="2395"/>
                    </a:cubicBezTo>
                    <a:cubicBezTo>
                      <a:pt x="0" y="1072"/>
                      <a:pt x="1073" y="0"/>
                      <a:pt x="2395" y="0"/>
                    </a:cubicBezTo>
                    <a:cubicBezTo>
                      <a:pt x="3718" y="0"/>
                      <a:pt x="4791" y="1072"/>
                      <a:pt x="4791" y="2395"/>
                    </a:cubicBezTo>
                    <a:cubicBezTo>
                      <a:pt x="4791" y="3718"/>
                      <a:pt x="3718" y="4791"/>
                      <a:pt x="2395" y="4791"/>
                    </a:cubicBezTo>
                    <a:close/>
                    <a:moveTo>
                      <a:pt x="2395" y="4306"/>
                    </a:moveTo>
                    <a:cubicBezTo>
                      <a:pt x="3450" y="4306"/>
                      <a:pt x="4306" y="3450"/>
                      <a:pt x="4306" y="2395"/>
                    </a:cubicBezTo>
                    <a:cubicBezTo>
                      <a:pt x="4306" y="1340"/>
                      <a:pt x="3450" y="485"/>
                      <a:pt x="2395" y="485"/>
                    </a:cubicBezTo>
                    <a:cubicBezTo>
                      <a:pt x="1340" y="485"/>
                      <a:pt x="485" y="1340"/>
                      <a:pt x="485" y="2395"/>
                    </a:cubicBezTo>
                    <a:cubicBezTo>
                      <a:pt x="485" y="3450"/>
                      <a:pt x="1340" y="4306"/>
                      <a:pt x="2395" y="4306"/>
                    </a:cubicBezTo>
                    <a:lnTo>
                      <a:pt x="2395" y="430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400" b="1" dirty="0"/>
                  <a:t>01</a:t>
                </a:r>
              </a:p>
            </p:txBody>
          </p:sp>
          <p:sp>
            <p:nvSpPr>
              <p:cNvPr id="29" name="Freeform 2427">
                <a:extLst>
                  <a:ext uri="{FF2B5EF4-FFF2-40B4-BE49-F238E27FC236}">
                    <a16:creationId xmlns:a16="http://schemas.microsoft.com/office/drawing/2014/main" id="{438D9CE4-4A46-0CBE-82B1-99C60C1353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28807" y="1878439"/>
                <a:ext cx="1060523" cy="648225"/>
              </a:xfrm>
              <a:custGeom>
                <a:avLst/>
                <a:gdLst>
                  <a:gd name="T0" fmla="*/ 8383 w 8919"/>
                  <a:gd name="T1" fmla="*/ 4568 h 5462"/>
                  <a:gd name="T2" fmla="*/ 8459 w 8919"/>
                  <a:gd name="T3" fmla="*/ 4725 h 5462"/>
                  <a:gd name="T4" fmla="*/ 8585 w 8919"/>
                  <a:gd name="T5" fmla="*/ 4567 h 5462"/>
                  <a:gd name="T6" fmla="*/ 8181 w 8919"/>
                  <a:gd name="T7" fmla="*/ 3840 h 5462"/>
                  <a:gd name="T8" fmla="*/ 8066 w 8919"/>
                  <a:gd name="T9" fmla="*/ 3998 h 5462"/>
                  <a:gd name="T10" fmla="*/ 8246 w 8919"/>
                  <a:gd name="T11" fmla="*/ 4122 h 5462"/>
                  <a:gd name="T12" fmla="*/ 8221 w 8919"/>
                  <a:gd name="T13" fmla="*/ 3903 h 5462"/>
                  <a:gd name="T14" fmla="*/ 7630 w 8919"/>
                  <a:gd name="T15" fmla="*/ 3221 h 5462"/>
                  <a:gd name="T16" fmla="*/ 7674 w 8919"/>
                  <a:gd name="T17" fmla="*/ 3427 h 5462"/>
                  <a:gd name="T18" fmla="*/ 7869 w 8919"/>
                  <a:gd name="T19" fmla="*/ 3384 h 5462"/>
                  <a:gd name="T20" fmla="*/ 7765 w 8919"/>
                  <a:gd name="T21" fmla="*/ 3247 h 5462"/>
                  <a:gd name="T22" fmla="*/ 7144 w 8919"/>
                  <a:gd name="T23" fmla="*/ 2805 h 5462"/>
                  <a:gd name="T24" fmla="*/ 7260 w 8919"/>
                  <a:gd name="T25" fmla="*/ 2929 h 5462"/>
                  <a:gd name="T26" fmla="*/ 7395 w 8919"/>
                  <a:gd name="T27" fmla="*/ 2806 h 5462"/>
                  <a:gd name="T28" fmla="*/ 7277 w 8919"/>
                  <a:gd name="T29" fmla="*/ 2680 h 5462"/>
                  <a:gd name="T30" fmla="*/ 6642 w 8919"/>
                  <a:gd name="T31" fmla="*/ 2325 h 5462"/>
                  <a:gd name="T32" fmla="*/ 6758 w 8919"/>
                  <a:gd name="T33" fmla="*/ 2429 h 5462"/>
                  <a:gd name="T34" fmla="*/ 6828 w 8919"/>
                  <a:gd name="T35" fmla="*/ 2246 h 5462"/>
                  <a:gd name="T36" fmla="*/ 6161 w 8919"/>
                  <a:gd name="T37" fmla="*/ 1719 h 5462"/>
                  <a:gd name="T38" fmla="*/ 6098 w 8919"/>
                  <a:gd name="T39" fmla="*/ 1898 h 5462"/>
                  <a:gd name="T40" fmla="*/ 6330 w 8919"/>
                  <a:gd name="T41" fmla="*/ 1954 h 5462"/>
                  <a:gd name="T42" fmla="*/ 6204 w 8919"/>
                  <a:gd name="T43" fmla="*/ 1749 h 5462"/>
                  <a:gd name="T44" fmla="*/ 5414 w 8919"/>
                  <a:gd name="T45" fmla="*/ 1361 h 5462"/>
                  <a:gd name="T46" fmla="*/ 5553 w 8919"/>
                  <a:gd name="T47" fmla="*/ 1545 h 5462"/>
                  <a:gd name="T48" fmla="*/ 5698 w 8919"/>
                  <a:gd name="T49" fmla="*/ 1419 h 5462"/>
                  <a:gd name="T50" fmla="*/ 5567 w 8919"/>
                  <a:gd name="T51" fmla="*/ 1343 h 5462"/>
                  <a:gd name="T52" fmla="*/ 4806 w 8919"/>
                  <a:gd name="T53" fmla="*/ 1164 h 5462"/>
                  <a:gd name="T54" fmla="*/ 4935 w 8919"/>
                  <a:gd name="T55" fmla="*/ 1223 h 5462"/>
                  <a:gd name="T56" fmla="*/ 5011 w 8919"/>
                  <a:gd name="T57" fmla="*/ 1057 h 5462"/>
                  <a:gd name="T58" fmla="*/ 4879 w 8919"/>
                  <a:gd name="T59" fmla="*/ 998 h 5462"/>
                  <a:gd name="T60" fmla="*/ 4160 w 8919"/>
                  <a:gd name="T61" fmla="*/ 918 h 5462"/>
                  <a:gd name="T62" fmla="*/ 4304 w 8919"/>
                  <a:gd name="T63" fmla="*/ 967 h 5462"/>
                  <a:gd name="T64" fmla="*/ 4302 w 8919"/>
                  <a:gd name="T65" fmla="*/ 774 h 5462"/>
                  <a:gd name="T66" fmla="*/ 3478 w 8919"/>
                  <a:gd name="T67" fmla="*/ 546 h 5462"/>
                  <a:gd name="T68" fmla="*/ 3519 w 8919"/>
                  <a:gd name="T69" fmla="*/ 741 h 5462"/>
                  <a:gd name="T70" fmla="*/ 3724 w 8919"/>
                  <a:gd name="T71" fmla="*/ 697 h 5462"/>
                  <a:gd name="T72" fmla="*/ 3559 w 8919"/>
                  <a:gd name="T73" fmla="*/ 564 h 5462"/>
                  <a:gd name="T74" fmla="*/ 2650 w 8919"/>
                  <a:gd name="T75" fmla="*/ 509 h 5462"/>
                  <a:gd name="T76" fmla="*/ 2857 w 8919"/>
                  <a:gd name="T77" fmla="*/ 625 h 5462"/>
                  <a:gd name="T78" fmla="*/ 2934 w 8919"/>
                  <a:gd name="T79" fmla="*/ 451 h 5462"/>
                  <a:gd name="T80" fmla="*/ 2788 w 8919"/>
                  <a:gd name="T81" fmla="*/ 433 h 5462"/>
                  <a:gd name="T82" fmla="*/ 2013 w 8919"/>
                  <a:gd name="T83" fmla="*/ 567 h 5462"/>
                  <a:gd name="T84" fmla="*/ 2175 w 8919"/>
                  <a:gd name="T85" fmla="*/ 571 h 5462"/>
                  <a:gd name="T86" fmla="*/ 2181 w 8919"/>
                  <a:gd name="T87" fmla="*/ 388 h 5462"/>
                  <a:gd name="T88" fmla="*/ 2015 w 8919"/>
                  <a:gd name="T89" fmla="*/ 385 h 5462"/>
                  <a:gd name="T90" fmla="*/ 1468 w 8919"/>
                  <a:gd name="T91" fmla="*/ 567 h 5462"/>
                  <a:gd name="T92" fmla="*/ 865 w 8919"/>
                  <a:gd name="T93" fmla="*/ 951 h 5462"/>
                  <a:gd name="T94" fmla="*/ 8839 w 8919"/>
                  <a:gd name="T95" fmla="*/ 5156 h 5462"/>
                  <a:gd name="T96" fmla="*/ 8695 w 8919"/>
                  <a:gd name="T97" fmla="*/ 5291 h 5462"/>
                  <a:gd name="T98" fmla="*/ 8846 w 8919"/>
                  <a:gd name="T99" fmla="*/ 5446 h 5462"/>
                  <a:gd name="T100" fmla="*/ 8866 w 8919"/>
                  <a:gd name="T101" fmla="*/ 5228 h 5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919" h="5462">
                    <a:moveTo>
                      <a:pt x="8543" y="4482"/>
                    </a:moveTo>
                    <a:cubicBezTo>
                      <a:pt x="8521" y="4437"/>
                      <a:pt x="8466" y="4418"/>
                      <a:pt x="8422" y="4441"/>
                    </a:cubicBezTo>
                    <a:cubicBezTo>
                      <a:pt x="8376" y="4463"/>
                      <a:pt x="8358" y="4518"/>
                      <a:pt x="8380" y="4563"/>
                    </a:cubicBezTo>
                    <a:lnTo>
                      <a:pt x="8383" y="4568"/>
                    </a:lnTo>
                    <a:lnTo>
                      <a:pt x="8403" y="4607"/>
                    </a:lnTo>
                    <a:lnTo>
                      <a:pt x="8422" y="4646"/>
                    </a:lnTo>
                    <a:lnTo>
                      <a:pt x="8440" y="4686"/>
                    </a:lnTo>
                    <a:lnTo>
                      <a:pt x="8459" y="4725"/>
                    </a:lnTo>
                    <a:cubicBezTo>
                      <a:pt x="8480" y="4770"/>
                      <a:pt x="8534" y="4790"/>
                      <a:pt x="8580" y="4768"/>
                    </a:cubicBezTo>
                    <a:cubicBezTo>
                      <a:pt x="8625" y="4747"/>
                      <a:pt x="8645" y="4693"/>
                      <a:pt x="8623" y="4648"/>
                    </a:cubicBezTo>
                    <a:lnTo>
                      <a:pt x="8605" y="4608"/>
                    </a:lnTo>
                    <a:lnTo>
                      <a:pt x="8585" y="4567"/>
                    </a:lnTo>
                    <a:lnTo>
                      <a:pt x="8566" y="4527"/>
                    </a:lnTo>
                    <a:lnTo>
                      <a:pt x="8546" y="4487"/>
                    </a:lnTo>
                    <a:lnTo>
                      <a:pt x="8543" y="4482"/>
                    </a:lnTo>
                    <a:close/>
                    <a:moveTo>
                      <a:pt x="8181" y="3840"/>
                    </a:moveTo>
                    <a:cubicBezTo>
                      <a:pt x="8155" y="3797"/>
                      <a:pt x="8099" y="3785"/>
                      <a:pt x="8056" y="3811"/>
                    </a:cubicBezTo>
                    <a:cubicBezTo>
                      <a:pt x="8013" y="3838"/>
                      <a:pt x="8001" y="3894"/>
                      <a:pt x="8027" y="3937"/>
                    </a:cubicBezTo>
                    <a:lnTo>
                      <a:pt x="8043" y="3961"/>
                    </a:lnTo>
                    <a:lnTo>
                      <a:pt x="8066" y="3998"/>
                    </a:lnTo>
                    <a:lnTo>
                      <a:pt x="8089" y="4035"/>
                    </a:lnTo>
                    <a:lnTo>
                      <a:pt x="8111" y="4073"/>
                    </a:lnTo>
                    <a:lnTo>
                      <a:pt x="8121" y="4090"/>
                    </a:lnTo>
                    <a:cubicBezTo>
                      <a:pt x="8147" y="4133"/>
                      <a:pt x="8203" y="4147"/>
                      <a:pt x="8246" y="4122"/>
                    </a:cubicBezTo>
                    <a:cubicBezTo>
                      <a:pt x="8289" y="4096"/>
                      <a:pt x="8304" y="4040"/>
                      <a:pt x="8278" y="3997"/>
                    </a:cubicBezTo>
                    <a:lnTo>
                      <a:pt x="8267" y="3979"/>
                    </a:lnTo>
                    <a:lnTo>
                      <a:pt x="8244" y="3941"/>
                    </a:lnTo>
                    <a:lnTo>
                      <a:pt x="8221" y="3903"/>
                    </a:lnTo>
                    <a:lnTo>
                      <a:pt x="8197" y="3865"/>
                    </a:lnTo>
                    <a:lnTo>
                      <a:pt x="8181" y="3840"/>
                    </a:lnTo>
                    <a:close/>
                    <a:moveTo>
                      <a:pt x="7758" y="3237"/>
                    </a:moveTo>
                    <a:cubicBezTo>
                      <a:pt x="7727" y="3198"/>
                      <a:pt x="7670" y="3191"/>
                      <a:pt x="7630" y="3221"/>
                    </a:cubicBezTo>
                    <a:cubicBezTo>
                      <a:pt x="7590" y="3252"/>
                      <a:pt x="7583" y="3309"/>
                      <a:pt x="7614" y="3349"/>
                    </a:cubicBezTo>
                    <a:lnTo>
                      <a:pt x="7622" y="3359"/>
                    </a:lnTo>
                    <a:lnTo>
                      <a:pt x="7648" y="3393"/>
                    </a:lnTo>
                    <a:lnTo>
                      <a:pt x="7674" y="3427"/>
                    </a:lnTo>
                    <a:lnTo>
                      <a:pt x="7700" y="3462"/>
                    </a:lnTo>
                    <a:lnTo>
                      <a:pt x="7723" y="3492"/>
                    </a:lnTo>
                    <a:cubicBezTo>
                      <a:pt x="7753" y="3533"/>
                      <a:pt x="7810" y="3541"/>
                      <a:pt x="7850" y="3511"/>
                    </a:cubicBezTo>
                    <a:cubicBezTo>
                      <a:pt x="7891" y="3481"/>
                      <a:pt x="7899" y="3424"/>
                      <a:pt x="7869" y="3384"/>
                    </a:cubicBezTo>
                    <a:lnTo>
                      <a:pt x="7846" y="3353"/>
                    </a:lnTo>
                    <a:lnTo>
                      <a:pt x="7819" y="3317"/>
                    </a:lnTo>
                    <a:lnTo>
                      <a:pt x="7792" y="3282"/>
                    </a:lnTo>
                    <a:lnTo>
                      <a:pt x="7765" y="3247"/>
                    </a:lnTo>
                    <a:lnTo>
                      <a:pt x="7758" y="3237"/>
                    </a:lnTo>
                    <a:close/>
                    <a:moveTo>
                      <a:pt x="7277" y="2680"/>
                    </a:moveTo>
                    <a:cubicBezTo>
                      <a:pt x="7243" y="2643"/>
                      <a:pt x="7185" y="2641"/>
                      <a:pt x="7148" y="2676"/>
                    </a:cubicBezTo>
                    <a:cubicBezTo>
                      <a:pt x="7112" y="2710"/>
                      <a:pt x="7110" y="2768"/>
                      <a:pt x="7144" y="2805"/>
                    </a:cubicBezTo>
                    <a:lnTo>
                      <a:pt x="7172" y="2833"/>
                    </a:lnTo>
                    <a:lnTo>
                      <a:pt x="7201" y="2865"/>
                    </a:lnTo>
                    <a:lnTo>
                      <a:pt x="7231" y="2897"/>
                    </a:lnTo>
                    <a:lnTo>
                      <a:pt x="7260" y="2929"/>
                    </a:lnTo>
                    <a:lnTo>
                      <a:pt x="7267" y="2936"/>
                    </a:lnTo>
                    <a:cubicBezTo>
                      <a:pt x="7300" y="2974"/>
                      <a:pt x="7358" y="2977"/>
                      <a:pt x="7395" y="2943"/>
                    </a:cubicBezTo>
                    <a:cubicBezTo>
                      <a:pt x="7433" y="2909"/>
                      <a:pt x="7436" y="2852"/>
                      <a:pt x="7402" y="2815"/>
                    </a:cubicBezTo>
                    <a:lnTo>
                      <a:pt x="7395" y="2806"/>
                    </a:lnTo>
                    <a:lnTo>
                      <a:pt x="7365" y="2774"/>
                    </a:lnTo>
                    <a:lnTo>
                      <a:pt x="7334" y="2741"/>
                    </a:lnTo>
                    <a:lnTo>
                      <a:pt x="7304" y="2709"/>
                    </a:lnTo>
                    <a:lnTo>
                      <a:pt x="7277" y="2680"/>
                    </a:lnTo>
                    <a:close/>
                    <a:moveTo>
                      <a:pt x="6743" y="2172"/>
                    </a:moveTo>
                    <a:cubicBezTo>
                      <a:pt x="6705" y="2139"/>
                      <a:pt x="6647" y="2143"/>
                      <a:pt x="6614" y="2181"/>
                    </a:cubicBezTo>
                    <a:cubicBezTo>
                      <a:pt x="6582" y="2219"/>
                      <a:pt x="6586" y="2277"/>
                      <a:pt x="6624" y="2309"/>
                    </a:cubicBezTo>
                    <a:lnTo>
                      <a:pt x="6642" y="2325"/>
                    </a:lnTo>
                    <a:lnTo>
                      <a:pt x="6675" y="2354"/>
                    </a:lnTo>
                    <a:lnTo>
                      <a:pt x="6707" y="2382"/>
                    </a:lnTo>
                    <a:lnTo>
                      <a:pt x="6739" y="2411"/>
                    </a:lnTo>
                    <a:lnTo>
                      <a:pt x="6758" y="2429"/>
                    </a:lnTo>
                    <a:cubicBezTo>
                      <a:pt x="6796" y="2462"/>
                      <a:pt x="6853" y="2460"/>
                      <a:pt x="6887" y="2422"/>
                    </a:cubicBezTo>
                    <a:cubicBezTo>
                      <a:pt x="6920" y="2385"/>
                      <a:pt x="6918" y="2328"/>
                      <a:pt x="6881" y="2294"/>
                    </a:cubicBezTo>
                    <a:lnTo>
                      <a:pt x="6861" y="2276"/>
                    </a:lnTo>
                    <a:lnTo>
                      <a:pt x="6828" y="2246"/>
                    </a:lnTo>
                    <a:lnTo>
                      <a:pt x="6795" y="2217"/>
                    </a:lnTo>
                    <a:lnTo>
                      <a:pt x="6761" y="2188"/>
                    </a:lnTo>
                    <a:lnTo>
                      <a:pt x="6743" y="2172"/>
                    </a:lnTo>
                    <a:close/>
                    <a:moveTo>
                      <a:pt x="6161" y="1719"/>
                    </a:moveTo>
                    <a:cubicBezTo>
                      <a:pt x="6120" y="1690"/>
                      <a:pt x="6064" y="1700"/>
                      <a:pt x="6035" y="1741"/>
                    </a:cubicBezTo>
                    <a:cubicBezTo>
                      <a:pt x="6006" y="1782"/>
                      <a:pt x="6016" y="1839"/>
                      <a:pt x="6057" y="1868"/>
                    </a:cubicBezTo>
                    <a:lnTo>
                      <a:pt x="6063" y="1873"/>
                    </a:lnTo>
                    <a:lnTo>
                      <a:pt x="6098" y="1898"/>
                    </a:lnTo>
                    <a:lnTo>
                      <a:pt x="6134" y="1923"/>
                    </a:lnTo>
                    <a:lnTo>
                      <a:pt x="6168" y="1948"/>
                    </a:lnTo>
                    <a:lnTo>
                      <a:pt x="6203" y="1973"/>
                    </a:lnTo>
                    <a:cubicBezTo>
                      <a:pt x="6243" y="2003"/>
                      <a:pt x="6300" y="1995"/>
                      <a:pt x="6330" y="1954"/>
                    </a:cubicBezTo>
                    <a:cubicBezTo>
                      <a:pt x="6360" y="1914"/>
                      <a:pt x="6351" y="1857"/>
                      <a:pt x="6311" y="1827"/>
                    </a:cubicBezTo>
                    <a:lnTo>
                      <a:pt x="6276" y="1801"/>
                    </a:lnTo>
                    <a:lnTo>
                      <a:pt x="6240" y="1775"/>
                    </a:lnTo>
                    <a:lnTo>
                      <a:pt x="6204" y="1749"/>
                    </a:lnTo>
                    <a:lnTo>
                      <a:pt x="6168" y="1724"/>
                    </a:lnTo>
                    <a:lnTo>
                      <a:pt x="6161" y="1719"/>
                    </a:lnTo>
                    <a:close/>
                    <a:moveTo>
                      <a:pt x="5539" y="1326"/>
                    </a:moveTo>
                    <a:cubicBezTo>
                      <a:pt x="5495" y="1302"/>
                      <a:pt x="5439" y="1317"/>
                      <a:pt x="5414" y="1361"/>
                    </a:cubicBezTo>
                    <a:cubicBezTo>
                      <a:pt x="5390" y="1404"/>
                      <a:pt x="5405" y="1460"/>
                      <a:pt x="5448" y="1485"/>
                    </a:cubicBezTo>
                    <a:lnTo>
                      <a:pt x="5477" y="1501"/>
                    </a:lnTo>
                    <a:lnTo>
                      <a:pt x="5515" y="1523"/>
                    </a:lnTo>
                    <a:lnTo>
                      <a:pt x="5553" y="1545"/>
                    </a:lnTo>
                    <a:lnTo>
                      <a:pt x="5590" y="1567"/>
                    </a:lnTo>
                    <a:lnTo>
                      <a:pt x="5604" y="1575"/>
                    </a:lnTo>
                    <a:cubicBezTo>
                      <a:pt x="5647" y="1601"/>
                      <a:pt x="5703" y="1587"/>
                      <a:pt x="5729" y="1544"/>
                    </a:cubicBezTo>
                    <a:cubicBezTo>
                      <a:pt x="5755" y="1501"/>
                      <a:pt x="5741" y="1445"/>
                      <a:pt x="5698" y="1419"/>
                    </a:cubicBezTo>
                    <a:lnTo>
                      <a:pt x="5683" y="1410"/>
                    </a:lnTo>
                    <a:lnTo>
                      <a:pt x="5644" y="1387"/>
                    </a:lnTo>
                    <a:lnTo>
                      <a:pt x="5606" y="1365"/>
                    </a:lnTo>
                    <a:lnTo>
                      <a:pt x="5567" y="1343"/>
                    </a:lnTo>
                    <a:lnTo>
                      <a:pt x="5539" y="1326"/>
                    </a:lnTo>
                    <a:close/>
                    <a:moveTo>
                      <a:pt x="4879" y="998"/>
                    </a:moveTo>
                    <a:cubicBezTo>
                      <a:pt x="4833" y="977"/>
                      <a:pt x="4779" y="998"/>
                      <a:pt x="4759" y="1044"/>
                    </a:cubicBezTo>
                    <a:cubicBezTo>
                      <a:pt x="4739" y="1090"/>
                      <a:pt x="4760" y="1144"/>
                      <a:pt x="4806" y="1164"/>
                    </a:cubicBezTo>
                    <a:lnTo>
                      <a:pt x="4816" y="1168"/>
                    </a:lnTo>
                    <a:lnTo>
                      <a:pt x="4856" y="1186"/>
                    </a:lnTo>
                    <a:lnTo>
                      <a:pt x="4895" y="1204"/>
                    </a:lnTo>
                    <a:lnTo>
                      <a:pt x="4935" y="1223"/>
                    </a:lnTo>
                    <a:lnTo>
                      <a:pt x="4969" y="1238"/>
                    </a:lnTo>
                    <a:cubicBezTo>
                      <a:pt x="5015" y="1260"/>
                      <a:pt x="5069" y="1240"/>
                      <a:pt x="5090" y="1195"/>
                    </a:cubicBezTo>
                    <a:cubicBezTo>
                      <a:pt x="5112" y="1149"/>
                      <a:pt x="5092" y="1095"/>
                      <a:pt x="5047" y="1074"/>
                    </a:cubicBezTo>
                    <a:lnTo>
                      <a:pt x="5011" y="1057"/>
                    </a:lnTo>
                    <a:lnTo>
                      <a:pt x="4971" y="1039"/>
                    </a:lnTo>
                    <a:lnTo>
                      <a:pt x="4930" y="1020"/>
                    </a:lnTo>
                    <a:lnTo>
                      <a:pt x="4889" y="1002"/>
                    </a:lnTo>
                    <a:lnTo>
                      <a:pt x="4879" y="998"/>
                    </a:lnTo>
                    <a:close/>
                    <a:moveTo>
                      <a:pt x="4190" y="736"/>
                    </a:moveTo>
                    <a:cubicBezTo>
                      <a:pt x="4142" y="721"/>
                      <a:pt x="4091" y="747"/>
                      <a:pt x="4075" y="795"/>
                    </a:cubicBezTo>
                    <a:cubicBezTo>
                      <a:pt x="4060" y="843"/>
                      <a:pt x="4086" y="894"/>
                      <a:pt x="4133" y="910"/>
                    </a:cubicBezTo>
                    <a:lnTo>
                      <a:pt x="4160" y="918"/>
                    </a:lnTo>
                    <a:lnTo>
                      <a:pt x="4201" y="932"/>
                    </a:lnTo>
                    <a:lnTo>
                      <a:pt x="4243" y="946"/>
                    </a:lnTo>
                    <a:lnTo>
                      <a:pt x="4285" y="960"/>
                    </a:lnTo>
                    <a:lnTo>
                      <a:pt x="4304" y="967"/>
                    </a:lnTo>
                    <a:cubicBezTo>
                      <a:pt x="4351" y="984"/>
                      <a:pt x="4403" y="959"/>
                      <a:pt x="4420" y="912"/>
                    </a:cubicBezTo>
                    <a:cubicBezTo>
                      <a:pt x="4437" y="864"/>
                      <a:pt x="4412" y="812"/>
                      <a:pt x="4365" y="795"/>
                    </a:cubicBezTo>
                    <a:lnTo>
                      <a:pt x="4345" y="789"/>
                    </a:lnTo>
                    <a:lnTo>
                      <a:pt x="4302" y="774"/>
                    </a:lnTo>
                    <a:lnTo>
                      <a:pt x="4259" y="759"/>
                    </a:lnTo>
                    <a:lnTo>
                      <a:pt x="4217" y="745"/>
                    </a:lnTo>
                    <a:lnTo>
                      <a:pt x="4190" y="736"/>
                    </a:lnTo>
                    <a:close/>
                    <a:moveTo>
                      <a:pt x="3478" y="546"/>
                    </a:moveTo>
                    <a:cubicBezTo>
                      <a:pt x="3429" y="536"/>
                      <a:pt x="3381" y="567"/>
                      <a:pt x="3370" y="616"/>
                    </a:cubicBezTo>
                    <a:cubicBezTo>
                      <a:pt x="3359" y="665"/>
                      <a:pt x="3390" y="713"/>
                      <a:pt x="3439" y="724"/>
                    </a:cubicBezTo>
                    <a:lnTo>
                      <a:pt x="3475" y="732"/>
                    </a:lnTo>
                    <a:lnTo>
                      <a:pt x="3519" y="741"/>
                    </a:lnTo>
                    <a:lnTo>
                      <a:pt x="3562" y="752"/>
                    </a:lnTo>
                    <a:lnTo>
                      <a:pt x="3606" y="762"/>
                    </a:lnTo>
                    <a:lnTo>
                      <a:pt x="3614" y="764"/>
                    </a:lnTo>
                    <a:cubicBezTo>
                      <a:pt x="3664" y="776"/>
                      <a:pt x="3713" y="746"/>
                      <a:pt x="3724" y="697"/>
                    </a:cubicBezTo>
                    <a:cubicBezTo>
                      <a:pt x="3737" y="648"/>
                      <a:pt x="3707" y="599"/>
                      <a:pt x="3658" y="587"/>
                    </a:cubicBezTo>
                    <a:lnTo>
                      <a:pt x="3648" y="585"/>
                    </a:lnTo>
                    <a:lnTo>
                      <a:pt x="3603" y="574"/>
                    </a:lnTo>
                    <a:lnTo>
                      <a:pt x="3559" y="564"/>
                    </a:lnTo>
                    <a:lnTo>
                      <a:pt x="3514" y="554"/>
                    </a:lnTo>
                    <a:lnTo>
                      <a:pt x="3478" y="546"/>
                    </a:lnTo>
                    <a:close/>
                    <a:moveTo>
                      <a:pt x="2751" y="429"/>
                    </a:moveTo>
                    <a:cubicBezTo>
                      <a:pt x="2701" y="423"/>
                      <a:pt x="2656" y="459"/>
                      <a:pt x="2650" y="509"/>
                    </a:cubicBezTo>
                    <a:cubicBezTo>
                      <a:pt x="2645" y="559"/>
                      <a:pt x="2680" y="604"/>
                      <a:pt x="2730" y="610"/>
                    </a:cubicBezTo>
                    <a:lnTo>
                      <a:pt x="2767" y="614"/>
                    </a:lnTo>
                    <a:lnTo>
                      <a:pt x="2812" y="619"/>
                    </a:lnTo>
                    <a:lnTo>
                      <a:pt x="2857" y="625"/>
                    </a:lnTo>
                    <a:lnTo>
                      <a:pt x="2901" y="631"/>
                    </a:lnTo>
                    <a:lnTo>
                      <a:pt x="2908" y="631"/>
                    </a:lnTo>
                    <a:cubicBezTo>
                      <a:pt x="2958" y="639"/>
                      <a:pt x="3004" y="604"/>
                      <a:pt x="3011" y="554"/>
                    </a:cubicBezTo>
                    <a:cubicBezTo>
                      <a:pt x="3018" y="505"/>
                      <a:pt x="2983" y="458"/>
                      <a:pt x="2934" y="451"/>
                    </a:cubicBezTo>
                    <a:lnTo>
                      <a:pt x="2926" y="450"/>
                    </a:lnTo>
                    <a:lnTo>
                      <a:pt x="2880" y="444"/>
                    </a:lnTo>
                    <a:lnTo>
                      <a:pt x="2834" y="438"/>
                    </a:lnTo>
                    <a:lnTo>
                      <a:pt x="2788" y="433"/>
                    </a:lnTo>
                    <a:lnTo>
                      <a:pt x="2751" y="429"/>
                    </a:lnTo>
                    <a:close/>
                    <a:moveTo>
                      <a:pt x="2015" y="385"/>
                    </a:moveTo>
                    <a:cubicBezTo>
                      <a:pt x="1965" y="385"/>
                      <a:pt x="1924" y="425"/>
                      <a:pt x="1923" y="475"/>
                    </a:cubicBezTo>
                    <a:cubicBezTo>
                      <a:pt x="1922" y="525"/>
                      <a:pt x="1963" y="566"/>
                      <a:pt x="2013" y="567"/>
                    </a:cubicBezTo>
                    <a:lnTo>
                      <a:pt x="2037" y="567"/>
                    </a:lnTo>
                    <a:lnTo>
                      <a:pt x="2083" y="568"/>
                    </a:lnTo>
                    <a:lnTo>
                      <a:pt x="2129" y="569"/>
                    </a:lnTo>
                    <a:lnTo>
                      <a:pt x="2175" y="571"/>
                    </a:lnTo>
                    <a:lnTo>
                      <a:pt x="2192" y="571"/>
                    </a:lnTo>
                    <a:cubicBezTo>
                      <a:pt x="2243" y="573"/>
                      <a:pt x="2285" y="534"/>
                      <a:pt x="2287" y="484"/>
                    </a:cubicBezTo>
                    <a:cubicBezTo>
                      <a:pt x="2289" y="433"/>
                      <a:pt x="2249" y="391"/>
                      <a:pt x="2199" y="389"/>
                    </a:cubicBezTo>
                    <a:lnTo>
                      <a:pt x="2181" y="388"/>
                    </a:lnTo>
                    <a:lnTo>
                      <a:pt x="2134" y="387"/>
                    </a:lnTo>
                    <a:lnTo>
                      <a:pt x="2086" y="386"/>
                    </a:lnTo>
                    <a:lnTo>
                      <a:pt x="2039" y="385"/>
                    </a:lnTo>
                    <a:lnTo>
                      <a:pt x="2015" y="385"/>
                    </a:lnTo>
                    <a:close/>
                    <a:moveTo>
                      <a:pt x="1286" y="385"/>
                    </a:moveTo>
                    <a:cubicBezTo>
                      <a:pt x="1236" y="385"/>
                      <a:pt x="1195" y="425"/>
                      <a:pt x="1195" y="476"/>
                    </a:cubicBezTo>
                    <a:cubicBezTo>
                      <a:pt x="1195" y="526"/>
                      <a:pt x="1236" y="567"/>
                      <a:pt x="1286" y="567"/>
                    </a:cubicBezTo>
                    <a:lnTo>
                      <a:pt x="1468" y="567"/>
                    </a:lnTo>
                    <a:cubicBezTo>
                      <a:pt x="1518" y="567"/>
                      <a:pt x="1559" y="526"/>
                      <a:pt x="1559" y="476"/>
                    </a:cubicBezTo>
                    <a:cubicBezTo>
                      <a:pt x="1559" y="425"/>
                      <a:pt x="1518" y="385"/>
                      <a:pt x="1468" y="385"/>
                    </a:cubicBezTo>
                    <a:lnTo>
                      <a:pt x="1286" y="385"/>
                    </a:lnTo>
                    <a:close/>
                    <a:moveTo>
                      <a:pt x="865" y="951"/>
                    </a:moveTo>
                    <a:lnTo>
                      <a:pt x="0" y="476"/>
                    </a:lnTo>
                    <a:lnTo>
                      <a:pt x="865" y="0"/>
                    </a:lnTo>
                    <a:lnTo>
                      <a:pt x="865" y="951"/>
                    </a:lnTo>
                    <a:close/>
                    <a:moveTo>
                      <a:pt x="8839" y="5156"/>
                    </a:moveTo>
                    <a:cubicBezTo>
                      <a:pt x="8822" y="5110"/>
                      <a:pt x="8769" y="5086"/>
                      <a:pt x="8722" y="5104"/>
                    </a:cubicBezTo>
                    <a:cubicBezTo>
                      <a:pt x="8675" y="5121"/>
                      <a:pt x="8651" y="5174"/>
                      <a:pt x="8669" y="5221"/>
                    </a:cubicBezTo>
                    <a:lnTo>
                      <a:pt x="8680" y="5250"/>
                    </a:lnTo>
                    <a:lnTo>
                      <a:pt x="8695" y="5291"/>
                    </a:lnTo>
                    <a:lnTo>
                      <a:pt x="8710" y="5332"/>
                    </a:lnTo>
                    <a:lnTo>
                      <a:pt x="8725" y="5373"/>
                    </a:lnTo>
                    <a:lnTo>
                      <a:pt x="8731" y="5389"/>
                    </a:lnTo>
                    <a:cubicBezTo>
                      <a:pt x="8747" y="5437"/>
                      <a:pt x="8799" y="5462"/>
                      <a:pt x="8846" y="5446"/>
                    </a:cubicBezTo>
                    <a:cubicBezTo>
                      <a:pt x="8894" y="5429"/>
                      <a:pt x="8919" y="5377"/>
                      <a:pt x="8903" y="5330"/>
                    </a:cubicBezTo>
                    <a:lnTo>
                      <a:pt x="8896" y="5313"/>
                    </a:lnTo>
                    <a:lnTo>
                      <a:pt x="8881" y="5270"/>
                    </a:lnTo>
                    <a:lnTo>
                      <a:pt x="8866" y="5228"/>
                    </a:lnTo>
                    <a:lnTo>
                      <a:pt x="8850" y="5186"/>
                    </a:lnTo>
                    <a:lnTo>
                      <a:pt x="8839" y="5156"/>
                    </a:lnTo>
                    <a:lnTo>
                      <a:pt x="8839" y="5156"/>
                    </a:lnTo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2428">
                <a:extLst>
                  <a:ext uri="{FF2B5EF4-FFF2-40B4-BE49-F238E27FC236}">
                    <a16:creationId xmlns:a16="http://schemas.microsoft.com/office/drawing/2014/main" id="{5E60B90B-EEFF-9799-D5D4-65D76C023A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07639" y="1878439"/>
                <a:ext cx="1055942" cy="648225"/>
              </a:xfrm>
              <a:custGeom>
                <a:avLst/>
                <a:gdLst>
                  <a:gd name="T0" fmla="*/ 6744 w 8885"/>
                  <a:gd name="T1" fmla="*/ 571 h 5462"/>
                  <a:gd name="T2" fmla="*/ 6906 w 8885"/>
                  <a:gd name="T3" fmla="*/ 567 h 5462"/>
                  <a:gd name="T4" fmla="*/ 6832 w 8885"/>
                  <a:gd name="T5" fmla="*/ 386 h 5462"/>
                  <a:gd name="T6" fmla="*/ 5986 w 8885"/>
                  <a:gd name="T7" fmla="*/ 451 h 5462"/>
                  <a:gd name="T8" fmla="*/ 6062 w 8885"/>
                  <a:gd name="T9" fmla="*/ 625 h 5462"/>
                  <a:gd name="T10" fmla="*/ 6269 w 8885"/>
                  <a:gd name="T11" fmla="*/ 509 h 5462"/>
                  <a:gd name="T12" fmla="*/ 6039 w 8885"/>
                  <a:gd name="T13" fmla="*/ 444 h 5462"/>
                  <a:gd name="T14" fmla="*/ 5195 w 8885"/>
                  <a:gd name="T15" fmla="*/ 697 h 5462"/>
                  <a:gd name="T16" fmla="*/ 5400 w 8885"/>
                  <a:gd name="T17" fmla="*/ 741 h 5462"/>
                  <a:gd name="T18" fmla="*/ 5442 w 8885"/>
                  <a:gd name="T19" fmla="*/ 546 h 5462"/>
                  <a:gd name="T20" fmla="*/ 5270 w 8885"/>
                  <a:gd name="T21" fmla="*/ 585 h 5462"/>
                  <a:gd name="T22" fmla="*/ 4615 w 8885"/>
                  <a:gd name="T23" fmla="*/ 967 h 5462"/>
                  <a:gd name="T24" fmla="*/ 4759 w 8885"/>
                  <a:gd name="T25" fmla="*/ 918 h 5462"/>
                  <a:gd name="T26" fmla="*/ 4702 w 8885"/>
                  <a:gd name="T27" fmla="*/ 745 h 5462"/>
                  <a:gd name="T28" fmla="*/ 4555 w 8885"/>
                  <a:gd name="T29" fmla="*/ 795 h 5462"/>
                  <a:gd name="T30" fmla="*/ 3983 w 8885"/>
                  <a:gd name="T31" fmla="*/ 1223 h 5462"/>
                  <a:gd name="T32" fmla="*/ 4113 w 8885"/>
                  <a:gd name="T33" fmla="*/ 1164 h 5462"/>
                  <a:gd name="T34" fmla="*/ 3989 w 8885"/>
                  <a:gd name="T35" fmla="*/ 1020 h 5462"/>
                  <a:gd name="T36" fmla="*/ 3222 w 8885"/>
                  <a:gd name="T37" fmla="*/ 1418 h 5462"/>
                  <a:gd name="T38" fmla="*/ 3366 w 8885"/>
                  <a:gd name="T39" fmla="*/ 1545 h 5462"/>
                  <a:gd name="T40" fmla="*/ 3505 w 8885"/>
                  <a:gd name="T41" fmla="*/ 1361 h 5462"/>
                  <a:gd name="T42" fmla="*/ 3274 w 8885"/>
                  <a:gd name="T43" fmla="*/ 1387 h 5462"/>
                  <a:gd name="T44" fmla="*/ 2589 w 8885"/>
                  <a:gd name="T45" fmla="*/ 1953 h 5462"/>
                  <a:gd name="T46" fmla="*/ 2820 w 8885"/>
                  <a:gd name="T47" fmla="*/ 1898 h 5462"/>
                  <a:gd name="T48" fmla="*/ 2758 w 8885"/>
                  <a:gd name="T49" fmla="*/ 1719 h 5462"/>
                  <a:gd name="T50" fmla="*/ 2643 w 8885"/>
                  <a:gd name="T51" fmla="*/ 1801 h 5462"/>
                  <a:gd name="T52" fmla="*/ 2160 w 8885"/>
                  <a:gd name="T53" fmla="*/ 2429 h 5462"/>
                  <a:gd name="T54" fmla="*/ 2277 w 8885"/>
                  <a:gd name="T55" fmla="*/ 2325 h 5462"/>
                  <a:gd name="T56" fmla="*/ 2157 w 8885"/>
                  <a:gd name="T57" fmla="*/ 2188 h 5462"/>
                  <a:gd name="T58" fmla="*/ 2038 w 8885"/>
                  <a:gd name="T59" fmla="*/ 2293 h 5462"/>
                  <a:gd name="T60" fmla="*/ 1659 w 8885"/>
                  <a:gd name="T61" fmla="*/ 2929 h 5462"/>
                  <a:gd name="T62" fmla="*/ 1774 w 8885"/>
                  <a:gd name="T63" fmla="*/ 2804 h 5462"/>
                  <a:gd name="T64" fmla="*/ 1584 w 8885"/>
                  <a:gd name="T65" fmla="*/ 2741 h 5462"/>
                  <a:gd name="T66" fmla="*/ 1050 w 8885"/>
                  <a:gd name="T67" fmla="*/ 3383 h 5462"/>
                  <a:gd name="T68" fmla="*/ 1244 w 8885"/>
                  <a:gd name="T69" fmla="*/ 3427 h 5462"/>
                  <a:gd name="T70" fmla="*/ 1289 w 8885"/>
                  <a:gd name="T71" fmla="*/ 3221 h 5462"/>
                  <a:gd name="T72" fmla="*/ 1100 w 8885"/>
                  <a:gd name="T73" fmla="*/ 3317 h 5462"/>
                  <a:gd name="T74" fmla="*/ 672 w 8885"/>
                  <a:gd name="T75" fmla="*/ 4121 h 5462"/>
                  <a:gd name="T76" fmla="*/ 853 w 8885"/>
                  <a:gd name="T77" fmla="*/ 3998 h 5462"/>
                  <a:gd name="T78" fmla="*/ 738 w 8885"/>
                  <a:gd name="T79" fmla="*/ 3839 h 5462"/>
                  <a:gd name="T80" fmla="*/ 652 w 8885"/>
                  <a:gd name="T81" fmla="*/ 3979 h 5462"/>
                  <a:gd name="T82" fmla="*/ 460 w 8885"/>
                  <a:gd name="T83" fmla="*/ 4725 h 5462"/>
                  <a:gd name="T84" fmla="*/ 536 w 8885"/>
                  <a:gd name="T85" fmla="*/ 4568 h 5462"/>
                  <a:gd name="T86" fmla="*/ 373 w 8885"/>
                  <a:gd name="T87" fmla="*/ 4487 h 5462"/>
                  <a:gd name="T88" fmla="*/ 296 w 8885"/>
                  <a:gd name="T89" fmla="*/ 4646 h 5462"/>
                  <a:gd name="T90" fmla="*/ 194 w 8885"/>
                  <a:gd name="T91" fmla="*/ 5373 h 5462"/>
                  <a:gd name="T92" fmla="*/ 250 w 8885"/>
                  <a:gd name="T93" fmla="*/ 5221 h 5462"/>
                  <a:gd name="T94" fmla="*/ 53 w 8885"/>
                  <a:gd name="T95" fmla="*/ 5228 h 5462"/>
                  <a:gd name="T96" fmla="*/ 8020 w 8885"/>
                  <a:gd name="T97" fmla="*/ 951 h 5462"/>
                  <a:gd name="T98" fmla="*/ 7451 w 8885"/>
                  <a:gd name="T99" fmla="*/ 385 h 5462"/>
                  <a:gd name="T100" fmla="*/ 7724 w 8885"/>
                  <a:gd name="T101" fmla="*/ 476 h 5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885" h="5462">
                    <a:moveTo>
                      <a:pt x="6720" y="389"/>
                    </a:moveTo>
                    <a:cubicBezTo>
                      <a:pt x="6670" y="391"/>
                      <a:pt x="6631" y="433"/>
                      <a:pt x="6632" y="483"/>
                    </a:cubicBezTo>
                    <a:cubicBezTo>
                      <a:pt x="6634" y="533"/>
                      <a:pt x="6676" y="573"/>
                      <a:pt x="6726" y="571"/>
                    </a:cubicBezTo>
                    <a:lnTo>
                      <a:pt x="6744" y="571"/>
                    </a:lnTo>
                    <a:lnTo>
                      <a:pt x="6790" y="569"/>
                    </a:lnTo>
                    <a:lnTo>
                      <a:pt x="6836" y="568"/>
                    </a:lnTo>
                    <a:lnTo>
                      <a:pt x="6882" y="567"/>
                    </a:lnTo>
                    <a:lnTo>
                      <a:pt x="6906" y="567"/>
                    </a:lnTo>
                    <a:cubicBezTo>
                      <a:pt x="6956" y="567"/>
                      <a:pt x="6997" y="526"/>
                      <a:pt x="6996" y="476"/>
                    </a:cubicBezTo>
                    <a:cubicBezTo>
                      <a:pt x="6996" y="425"/>
                      <a:pt x="6955" y="385"/>
                      <a:pt x="6905" y="385"/>
                    </a:cubicBezTo>
                    <a:lnTo>
                      <a:pt x="6880" y="385"/>
                    </a:lnTo>
                    <a:lnTo>
                      <a:pt x="6832" y="386"/>
                    </a:lnTo>
                    <a:lnTo>
                      <a:pt x="6785" y="387"/>
                    </a:lnTo>
                    <a:lnTo>
                      <a:pt x="6738" y="388"/>
                    </a:lnTo>
                    <a:lnTo>
                      <a:pt x="6720" y="389"/>
                    </a:lnTo>
                    <a:close/>
                    <a:moveTo>
                      <a:pt x="5986" y="451"/>
                    </a:moveTo>
                    <a:cubicBezTo>
                      <a:pt x="5936" y="458"/>
                      <a:pt x="5901" y="504"/>
                      <a:pt x="5908" y="553"/>
                    </a:cubicBezTo>
                    <a:cubicBezTo>
                      <a:pt x="5915" y="603"/>
                      <a:pt x="5961" y="638"/>
                      <a:pt x="6010" y="631"/>
                    </a:cubicBezTo>
                    <a:lnTo>
                      <a:pt x="6017" y="631"/>
                    </a:lnTo>
                    <a:lnTo>
                      <a:pt x="6062" y="625"/>
                    </a:lnTo>
                    <a:lnTo>
                      <a:pt x="6107" y="619"/>
                    </a:lnTo>
                    <a:lnTo>
                      <a:pt x="6152" y="614"/>
                    </a:lnTo>
                    <a:lnTo>
                      <a:pt x="6189" y="610"/>
                    </a:lnTo>
                    <a:cubicBezTo>
                      <a:pt x="6239" y="604"/>
                      <a:pt x="6275" y="559"/>
                      <a:pt x="6269" y="509"/>
                    </a:cubicBezTo>
                    <a:cubicBezTo>
                      <a:pt x="6264" y="459"/>
                      <a:pt x="6219" y="423"/>
                      <a:pt x="6169" y="429"/>
                    </a:cubicBezTo>
                    <a:lnTo>
                      <a:pt x="6131" y="433"/>
                    </a:lnTo>
                    <a:lnTo>
                      <a:pt x="6085" y="438"/>
                    </a:lnTo>
                    <a:lnTo>
                      <a:pt x="6039" y="444"/>
                    </a:lnTo>
                    <a:lnTo>
                      <a:pt x="5993" y="450"/>
                    </a:lnTo>
                    <a:lnTo>
                      <a:pt x="5986" y="451"/>
                    </a:lnTo>
                    <a:close/>
                    <a:moveTo>
                      <a:pt x="5262" y="587"/>
                    </a:moveTo>
                    <a:cubicBezTo>
                      <a:pt x="5213" y="599"/>
                      <a:pt x="5183" y="648"/>
                      <a:pt x="5195" y="697"/>
                    </a:cubicBezTo>
                    <a:cubicBezTo>
                      <a:pt x="5206" y="745"/>
                      <a:pt x="5255" y="775"/>
                      <a:pt x="5304" y="764"/>
                    </a:cubicBezTo>
                    <a:lnTo>
                      <a:pt x="5313" y="762"/>
                    </a:lnTo>
                    <a:lnTo>
                      <a:pt x="5356" y="752"/>
                    </a:lnTo>
                    <a:lnTo>
                      <a:pt x="5400" y="741"/>
                    </a:lnTo>
                    <a:lnTo>
                      <a:pt x="5443" y="732"/>
                    </a:lnTo>
                    <a:lnTo>
                      <a:pt x="5479" y="724"/>
                    </a:lnTo>
                    <a:cubicBezTo>
                      <a:pt x="5529" y="714"/>
                      <a:pt x="5560" y="665"/>
                      <a:pt x="5550" y="616"/>
                    </a:cubicBezTo>
                    <a:cubicBezTo>
                      <a:pt x="5539" y="567"/>
                      <a:pt x="5491" y="536"/>
                      <a:pt x="5442" y="546"/>
                    </a:cubicBezTo>
                    <a:lnTo>
                      <a:pt x="5404" y="554"/>
                    </a:lnTo>
                    <a:lnTo>
                      <a:pt x="5359" y="564"/>
                    </a:lnTo>
                    <a:lnTo>
                      <a:pt x="5315" y="574"/>
                    </a:lnTo>
                    <a:lnTo>
                      <a:pt x="5270" y="585"/>
                    </a:lnTo>
                    <a:lnTo>
                      <a:pt x="5262" y="587"/>
                    </a:lnTo>
                    <a:close/>
                    <a:moveTo>
                      <a:pt x="4555" y="795"/>
                    </a:moveTo>
                    <a:cubicBezTo>
                      <a:pt x="4508" y="812"/>
                      <a:pt x="4483" y="863"/>
                      <a:pt x="4499" y="911"/>
                    </a:cubicBezTo>
                    <a:cubicBezTo>
                      <a:pt x="4515" y="958"/>
                      <a:pt x="4567" y="983"/>
                      <a:pt x="4615" y="967"/>
                    </a:cubicBezTo>
                    <a:lnTo>
                      <a:pt x="4634" y="960"/>
                    </a:lnTo>
                    <a:lnTo>
                      <a:pt x="4675" y="946"/>
                    </a:lnTo>
                    <a:lnTo>
                      <a:pt x="4717" y="932"/>
                    </a:lnTo>
                    <a:lnTo>
                      <a:pt x="4759" y="918"/>
                    </a:lnTo>
                    <a:lnTo>
                      <a:pt x="4785" y="909"/>
                    </a:lnTo>
                    <a:cubicBezTo>
                      <a:pt x="4833" y="894"/>
                      <a:pt x="4859" y="843"/>
                      <a:pt x="4844" y="795"/>
                    </a:cubicBezTo>
                    <a:cubicBezTo>
                      <a:pt x="4829" y="747"/>
                      <a:pt x="4778" y="721"/>
                      <a:pt x="4730" y="736"/>
                    </a:cubicBezTo>
                    <a:lnTo>
                      <a:pt x="4702" y="745"/>
                    </a:lnTo>
                    <a:lnTo>
                      <a:pt x="4659" y="759"/>
                    </a:lnTo>
                    <a:lnTo>
                      <a:pt x="4617" y="774"/>
                    </a:lnTo>
                    <a:lnTo>
                      <a:pt x="4574" y="789"/>
                    </a:lnTo>
                    <a:lnTo>
                      <a:pt x="4555" y="795"/>
                    </a:lnTo>
                    <a:close/>
                    <a:moveTo>
                      <a:pt x="3873" y="1073"/>
                    </a:moveTo>
                    <a:cubicBezTo>
                      <a:pt x="3827" y="1094"/>
                      <a:pt x="3807" y="1148"/>
                      <a:pt x="3828" y="1194"/>
                    </a:cubicBezTo>
                    <a:cubicBezTo>
                      <a:pt x="3850" y="1239"/>
                      <a:pt x="3904" y="1259"/>
                      <a:pt x="3949" y="1238"/>
                    </a:cubicBezTo>
                    <a:lnTo>
                      <a:pt x="3983" y="1223"/>
                    </a:lnTo>
                    <a:lnTo>
                      <a:pt x="4023" y="1204"/>
                    </a:lnTo>
                    <a:lnTo>
                      <a:pt x="4063" y="1186"/>
                    </a:lnTo>
                    <a:lnTo>
                      <a:pt x="4103" y="1168"/>
                    </a:lnTo>
                    <a:lnTo>
                      <a:pt x="4113" y="1164"/>
                    </a:lnTo>
                    <a:cubicBezTo>
                      <a:pt x="4159" y="1144"/>
                      <a:pt x="4180" y="1091"/>
                      <a:pt x="4160" y="1045"/>
                    </a:cubicBezTo>
                    <a:cubicBezTo>
                      <a:pt x="4141" y="998"/>
                      <a:pt x="4087" y="977"/>
                      <a:pt x="4041" y="997"/>
                    </a:cubicBezTo>
                    <a:lnTo>
                      <a:pt x="4030" y="1002"/>
                    </a:lnTo>
                    <a:lnTo>
                      <a:pt x="3989" y="1020"/>
                    </a:lnTo>
                    <a:lnTo>
                      <a:pt x="3948" y="1039"/>
                    </a:lnTo>
                    <a:lnTo>
                      <a:pt x="3907" y="1057"/>
                    </a:lnTo>
                    <a:lnTo>
                      <a:pt x="3873" y="1073"/>
                    </a:lnTo>
                    <a:close/>
                    <a:moveTo>
                      <a:pt x="3222" y="1418"/>
                    </a:moveTo>
                    <a:cubicBezTo>
                      <a:pt x="3179" y="1444"/>
                      <a:pt x="3164" y="1500"/>
                      <a:pt x="3190" y="1543"/>
                    </a:cubicBezTo>
                    <a:cubicBezTo>
                      <a:pt x="3216" y="1586"/>
                      <a:pt x="3271" y="1601"/>
                      <a:pt x="3315" y="1575"/>
                    </a:cubicBezTo>
                    <a:lnTo>
                      <a:pt x="3329" y="1567"/>
                    </a:lnTo>
                    <a:lnTo>
                      <a:pt x="3366" y="1545"/>
                    </a:lnTo>
                    <a:lnTo>
                      <a:pt x="3404" y="1523"/>
                    </a:lnTo>
                    <a:lnTo>
                      <a:pt x="3441" y="1501"/>
                    </a:lnTo>
                    <a:lnTo>
                      <a:pt x="3470" y="1485"/>
                    </a:lnTo>
                    <a:cubicBezTo>
                      <a:pt x="3514" y="1460"/>
                      <a:pt x="3530" y="1405"/>
                      <a:pt x="3505" y="1361"/>
                    </a:cubicBezTo>
                    <a:cubicBezTo>
                      <a:pt x="3481" y="1317"/>
                      <a:pt x="3425" y="1302"/>
                      <a:pt x="3381" y="1326"/>
                    </a:cubicBezTo>
                    <a:lnTo>
                      <a:pt x="3351" y="1343"/>
                    </a:lnTo>
                    <a:lnTo>
                      <a:pt x="3313" y="1365"/>
                    </a:lnTo>
                    <a:lnTo>
                      <a:pt x="3274" y="1387"/>
                    </a:lnTo>
                    <a:lnTo>
                      <a:pt x="3236" y="1410"/>
                    </a:lnTo>
                    <a:lnTo>
                      <a:pt x="3222" y="1418"/>
                    </a:lnTo>
                    <a:close/>
                    <a:moveTo>
                      <a:pt x="2609" y="1826"/>
                    </a:moveTo>
                    <a:cubicBezTo>
                      <a:pt x="2568" y="1856"/>
                      <a:pt x="2559" y="1913"/>
                      <a:pt x="2589" y="1953"/>
                    </a:cubicBezTo>
                    <a:cubicBezTo>
                      <a:pt x="2619" y="1994"/>
                      <a:pt x="2676" y="2003"/>
                      <a:pt x="2716" y="1973"/>
                    </a:cubicBezTo>
                    <a:lnTo>
                      <a:pt x="2750" y="1948"/>
                    </a:lnTo>
                    <a:lnTo>
                      <a:pt x="2785" y="1923"/>
                    </a:lnTo>
                    <a:lnTo>
                      <a:pt x="2820" y="1898"/>
                    </a:lnTo>
                    <a:lnTo>
                      <a:pt x="2856" y="1873"/>
                    </a:lnTo>
                    <a:lnTo>
                      <a:pt x="2862" y="1868"/>
                    </a:lnTo>
                    <a:cubicBezTo>
                      <a:pt x="2903" y="1839"/>
                      <a:pt x="2913" y="1783"/>
                      <a:pt x="2885" y="1741"/>
                    </a:cubicBezTo>
                    <a:cubicBezTo>
                      <a:pt x="2856" y="1700"/>
                      <a:pt x="2799" y="1690"/>
                      <a:pt x="2758" y="1719"/>
                    </a:cubicBezTo>
                    <a:lnTo>
                      <a:pt x="2751" y="1724"/>
                    </a:lnTo>
                    <a:lnTo>
                      <a:pt x="2715" y="1749"/>
                    </a:lnTo>
                    <a:lnTo>
                      <a:pt x="2679" y="1775"/>
                    </a:lnTo>
                    <a:lnTo>
                      <a:pt x="2643" y="1801"/>
                    </a:lnTo>
                    <a:lnTo>
                      <a:pt x="2609" y="1826"/>
                    </a:lnTo>
                    <a:close/>
                    <a:moveTo>
                      <a:pt x="2038" y="2293"/>
                    </a:moveTo>
                    <a:cubicBezTo>
                      <a:pt x="2001" y="2327"/>
                      <a:pt x="1998" y="2384"/>
                      <a:pt x="2032" y="2422"/>
                    </a:cubicBezTo>
                    <a:cubicBezTo>
                      <a:pt x="2065" y="2459"/>
                      <a:pt x="2123" y="2462"/>
                      <a:pt x="2160" y="2429"/>
                    </a:cubicBezTo>
                    <a:lnTo>
                      <a:pt x="2179" y="2411"/>
                    </a:lnTo>
                    <a:lnTo>
                      <a:pt x="2212" y="2382"/>
                    </a:lnTo>
                    <a:lnTo>
                      <a:pt x="2244" y="2354"/>
                    </a:lnTo>
                    <a:lnTo>
                      <a:pt x="2277" y="2325"/>
                    </a:lnTo>
                    <a:lnTo>
                      <a:pt x="2295" y="2309"/>
                    </a:lnTo>
                    <a:cubicBezTo>
                      <a:pt x="2333" y="2277"/>
                      <a:pt x="2338" y="2219"/>
                      <a:pt x="2305" y="2181"/>
                    </a:cubicBezTo>
                    <a:cubicBezTo>
                      <a:pt x="2272" y="2143"/>
                      <a:pt x="2215" y="2138"/>
                      <a:pt x="2177" y="2171"/>
                    </a:cubicBezTo>
                    <a:lnTo>
                      <a:pt x="2157" y="2188"/>
                    </a:lnTo>
                    <a:lnTo>
                      <a:pt x="2124" y="2217"/>
                    </a:lnTo>
                    <a:lnTo>
                      <a:pt x="2091" y="2246"/>
                    </a:lnTo>
                    <a:lnTo>
                      <a:pt x="2058" y="2276"/>
                    </a:lnTo>
                    <a:lnTo>
                      <a:pt x="2038" y="2293"/>
                    </a:lnTo>
                    <a:close/>
                    <a:moveTo>
                      <a:pt x="1517" y="2814"/>
                    </a:moveTo>
                    <a:cubicBezTo>
                      <a:pt x="1483" y="2851"/>
                      <a:pt x="1486" y="2908"/>
                      <a:pt x="1523" y="2942"/>
                    </a:cubicBezTo>
                    <a:cubicBezTo>
                      <a:pt x="1561" y="2976"/>
                      <a:pt x="1618" y="2974"/>
                      <a:pt x="1652" y="2936"/>
                    </a:cubicBezTo>
                    <a:lnTo>
                      <a:pt x="1659" y="2929"/>
                    </a:lnTo>
                    <a:lnTo>
                      <a:pt x="1688" y="2897"/>
                    </a:lnTo>
                    <a:lnTo>
                      <a:pt x="1717" y="2865"/>
                    </a:lnTo>
                    <a:lnTo>
                      <a:pt x="1747" y="2833"/>
                    </a:lnTo>
                    <a:lnTo>
                      <a:pt x="1774" y="2804"/>
                    </a:lnTo>
                    <a:cubicBezTo>
                      <a:pt x="1809" y="2768"/>
                      <a:pt x="1808" y="2710"/>
                      <a:pt x="1771" y="2676"/>
                    </a:cubicBezTo>
                    <a:cubicBezTo>
                      <a:pt x="1735" y="2641"/>
                      <a:pt x="1677" y="2643"/>
                      <a:pt x="1643" y="2679"/>
                    </a:cubicBezTo>
                    <a:lnTo>
                      <a:pt x="1614" y="2709"/>
                    </a:lnTo>
                    <a:lnTo>
                      <a:pt x="1584" y="2741"/>
                    </a:lnTo>
                    <a:lnTo>
                      <a:pt x="1554" y="2774"/>
                    </a:lnTo>
                    <a:lnTo>
                      <a:pt x="1524" y="2806"/>
                    </a:lnTo>
                    <a:lnTo>
                      <a:pt x="1517" y="2814"/>
                    </a:lnTo>
                    <a:close/>
                    <a:moveTo>
                      <a:pt x="1050" y="3383"/>
                    </a:moveTo>
                    <a:cubicBezTo>
                      <a:pt x="1020" y="3423"/>
                      <a:pt x="1028" y="3480"/>
                      <a:pt x="1068" y="3511"/>
                    </a:cubicBezTo>
                    <a:cubicBezTo>
                      <a:pt x="1109" y="3540"/>
                      <a:pt x="1166" y="3532"/>
                      <a:pt x="1196" y="3492"/>
                    </a:cubicBezTo>
                    <a:lnTo>
                      <a:pt x="1219" y="3462"/>
                    </a:lnTo>
                    <a:lnTo>
                      <a:pt x="1244" y="3427"/>
                    </a:lnTo>
                    <a:lnTo>
                      <a:pt x="1271" y="3393"/>
                    </a:lnTo>
                    <a:lnTo>
                      <a:pt x="1297" y="3359"/>
                    </a:lnTo>
                    <a:lnTo>
                      <a:pt x="1305" y="3349"/>
                    </a:lnTo>
                    <a:cubicBezTo>
                      <a:pt x="1336" y="3309"/>
                      <a:pt x="1329" y="3252"/>
                      <a:pt x="1289" y="3221"/>
                    </a:cubicBezTo>
                    <a:cubicBezTo>
                      <a:pt x="1250" y="3190"/>
                      <a:pt x="1193" y="3197"/>
                      <a:pt x="1162" y="3236"/>
                    </a:cubicBezTo>
                    <a:lnTo>
                      <a:pt x="1154" y="3247"/>
                    </a:lnTo>
                    <a:lnTo>
                      <a:pt x="1126" y="3282"/>
                    </a:lnTo>
                    <a:lnTo>
                      <a:pt x="1100" y="3317"/>
                    </a:lnTo>
                    <a:lnTo>
                      <a:pt x="1073" y="3353"/>
                    </a:lnTo>
                    <a:lnTo>
                      <a:pt x="1050" y="3383"/>
                    </a:lnTo>
                    <a:close/>
                    <a:moveTo>
                      <a:pt x="641" y="3996"/>
                    </a:moveTo>
                    <a:cubicBezTo>
                      <a:pt x="615" y="4039"/>
                      <a:pt x="629" y="4095"/>
                      <a:pt x="672" y="4121"/>
                    </a:cubicBezTo>
                    <a:cubicBezTo>
                      <a:pt x="715" y="4147"/>
                      <a:pt x="771" y="4133"/>
                      <a:pt x="797" y="4090"/>
                    </a:cubicBezTo>
                    <a:lnTo>
                      <a:pt x="808" y="4073"/>
                    </a:lnTo>
                    <a:lnTo>
                      <a:pt x="830" y="4035"/>
                    </a:lnTo>
                    <a:lnTo>
                      <a:pt x="853" y="3998"/>
                    </a:lnTo>
                    <a:lnTo>
                      <a:pt x="876" y="3961"/>
                    </a:lnTo>
                    <a:lnTo>
                      <a:pt x="891" y="3937"/>
                    </a:lnTo>
                    <a:cubicBezTo>
                      <a:pt x="918" y="3894"/>
                      <a:pt x="906" y="3838"/>
                      <a:pt x="863" y="3811"/>
                    </a:cubicBezTo>
                    <a:cubicBezTo>
                      <a:pt x="821" y="3784"/>
                      <a:pt x="765" y="3797"/>
                      <a:pt x="738" y="3839"/>
                    </a:cubicBezTo>
                    <a:lnTo>
                      <a:pt x="721" y="3865"/>
                    </a:lnTo>
                    <a:lnTo>
                      <a:pt x="698" y="3903"/>
                    </a:lnTo>
                    <a:lnTo>
                      <a:pt x="675" y="3941"/>
                    </a:lnTo>
                    <a:lnTo>
                      <a:pt x="652" y="3979"/>
                    </a:lnTo>
                    <a:lnTo>
                      <a:pt x="641" y="3996"/>
                    </a:lnTo>
                    <a:close/>
                    <a:moveTo>
                      <a:pt x="296" y="4646"/>
                    </a:moveTo>
                    <a:cubicBezTo>
                      <a:pt x="274" y="4692"/>
                      <a:pt x="293" y="4746"/>
                      <a:pt x="339" y="4768"/>
                    </a:cubicBezTo>
                    <a:cubicBezTo>
                      <a:pt x="384" y="4789"/>
                      <a:pt x="438" y="4770"/>
                      <a:pt x="460" y="4725"/>
                    </a:cubicBezTo>
                    <a:lnTo>
                      <a:pt x="478" y="4686"/>
                    </a:lnTo>
                    <a:lnTo>
                      <a:pt x="497" y="4646"/>
                    </a:lnTo>
                    <a:lnTo>
                      <a:pt x="516" y="4607"/>
                    </a:lnTo>
                    <a:lnTo>
                      <a:pt x="536" y="4568"/>
                    </a:lnTo>
                    <a:lnTo>
                      <a:pt x="538" y="4563"/>
                    </a:lnTo>
                    <a:cubicBezTo>
                      <a:pt x="561" y="4518"/>
                      <a:pt x="543" y="4463"/>
                      <a:pt x="498" y="4441"/>
                    </a:cubicBezTo>
                    <a:cubicBezTo>
                      <a:pt x="453" y="4418"/>
                      <a:pt x="399" y="4436"/>
                      <a:pt x="376" y="4480"/>
                    </a:cubicBezTo>
                    <a:lnTo>
                      <a:pt x="373" y="4487"/>
                    </a:lnTo>
                    <a:lnTo>
                      <a:pt x="353" y="4527"/>
                    </a:lnTo>
                    <a:lnTo>
                      <a:pt x="333" y="4567"/>
                    </a:lnTo>
                    <a:lnTo>
                      <a:pt x="314" y="4608"/>
                    </a:lnTo>
                    <a:lnTo>
                      <a:pt x="296" y="4646"/>
                    </a:lnTo>
                    <a:close/>
                    <a:moveTo>
                      <a:pt x="16" y="5329"/>
                    </a:moveTo>
                    <a:cubicBezTo>
                      <a:pt x="0" y="5376"/>
                      <a:pt x="24" y="5428"/>
                      <a:pt x="72" y="5445"/>
                    </a:cubicBezTo>
                    <a:cubicBezTo>
                      <a:pt x="119" y="5462"/>
                      <a:pt x="171" y="5437"/>
                      <a:pt x="188" y="5389"/>
                    </a:cubicBezTo>
                    <a:lnTo>
                      <a:pt x="194" y="5373"/>
                    </a:lnTo>
                    <a:lnTo>
                      <a:pt x="208" y="5332"/>
                    </a:lnTo>
                    <a:lnTo>
                      <a:pt x="224" y="5291"/>
                    </a:lnTo>
                    <a:lnTo>
                      <a:pt x="239" y="5250"/>
                    </a:lnTo>
                    <a:lnTo>
                      <a:pt x="250" y="5221"/>
                    </a:lnTo>
                    <a:cubicBezTo>
                      <a:pt x="268" y="5174"/>
                      <a:pt x="244" y="5121"/>
                      <a:pt x="197" y="5103"/>
                    </a:cubicBezTo>
                    <a:cubicBezTo>
                      <a:pt x="150" y="5085"/>
                      <a:pt x="98" y="5109"/>
                      <a:pt x="80" y="5156"/>
                    </a:cubicBezTo>
                    <a:lnTo>
                      <a:pt x="68" y="5186"/>
                    </a:lnTo>
                    <a:lnTo>
                      <a:pt x="53" y="5228"/>
                    </a:lnTo>
                    <a:lnTo>
                      <a:pt x="37" y="5270"/>
                    </a:lnTo>
                    <a:lnTo>
                      <a:pt x="22" y="5313"/>
                    </a:lnTo>
                    <a:lnTo>
                      <a:pt x="16" y="5329"/>
                    </a:lnTo>
                    <a:close/>
                    <a:moveTo>
                      <a:pt x="8020" y="951"/>
                    </a:moveTo>
                    <a:lnTo>
                      <a:pt x="8885" y="476"/>
                    </a:lnTo>
                    <a:lnTo>
                      <a:pt x="8020" y="0"/>
                    </a:lnTo>
                    <a:lnTo>
                      <a:pt x="8020" y="951"/>
                    </a:lnTo>
                    <a:close/>
                    <a:moveTo>
                      <a:pt x="7451" y="385"/>
                    </a:moveTo>
                    <a:cubicBezTo>
                      <a:pt x="7401" y="385"/>
                      <a:pt x="7360" y="425"/>
                      <a:pt x="7360" y="476"/>
                    </a:cubicBezTo>
                    <a:cubicBezTo>
                      <a:pt x="7360" y="526"/>
                      <a:pt x="7401" y="567"/>
                      <a:pt x="7451" y="567"/>
                    </a:cubicBezTo>
                    <a:lnTo>
                      <a:pt x="7633" y="567"/>
                    </a:lnTo>
                    <a:cubicBezTo>
                      <a:pt x="7684" y="567"/>
                      <a:pt x="7724" y="526"/>
                      <a:pt x="7724" y="476"/>
                    </a:cubicBezTo>
                    <a:cubicBezTo>
                      <a:pt x="7724" y="425"/>
                      <a:pt x="7684" y="385"/>
                      <a:pt x="7633" y="385"/>
                    </a:cubicBezTo>
                    <a:lnTo>
                      <a:pt x="7451" y="385"/>
                    </a:lnTo>
                    <a:lnTo>
                      <a:pt x="7451" y="385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2429">
                <a:extLst>
                  <a:ext uri="{FF2B5EF4-FFF2-40B4-BE49-F238E27FC236}">
                    <a16:creationId xmlns:a16="http://schemas.microsoft.com/office/drawing/2014/main" id="{3B70C533-530F-A693-9C58-032059F7F9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78892" y="2361743"/>
                <a:ext cx="224473" cy="382522"/>
              </a:xfrm>
              <a:custGeom>
                <a:avLst/>
                <a:gdLst>
                  <a:gd name="T0" fmla="*/ 480 w 1900"/>
                  <a:gd name="T1" fmla="*/ 2278 h 3216"/>
                  <a:gd name="T2" fmla="*/ 604 w 1900"/>
                  <a:gd name="T3" fmla="*/ 2245 h 3216"/>
                  <a:gd name="T4" fmla="*/ 637 w 1900"/>
                  <a:gd name="T5" fmla="*/ 2369 h 3216"/>
                  <a:gd name="T6" fmla="*/ 547 w 1900"/>
                  <a:gd name="T7" fmla="*/ 2527 h 3216"/>
                  <a:gd name="T8" fmla="*/ 422 w 1900"/>
                  <a:gd name="T9" fmla="*/ 2560 h 3216"/>
                  <a:gd name="T10" fmla="*/ 389 w 1900"/>
                  <a:gd name="T11" fmla="*/ 2436 h 3216"/>
                  <a:gd name="T12" fmla="*/ 480 w 1900"/>
                  <a:gd name="T13" fmla="*/ 2278 h 3216"/>
                  <a:gd name="T14" fmla="*/ 844 w 1900"/>
                  <a:gd name="T15" fmla="*/ 1648 h 3216"/>
                  <a:gd name="T16" fmla="*/ 968 w 1900"/>
                  <a:gd name="T17" fmla="*/ 1614 h 3216"/>
                  <a:gd name="T18" fmla="*/ 1002 w 1900"/>
                  <a:gd name="T19" fmla="*/ 1739 h 3216"/>
                  <a:gd name="T20" fmla="*/ 910 w 1900"/>
                  <a:gd name="T21" fmla="*/ 1896 h 3216"/>
                  <a:gd name="T22" fmla="*/ 786 w 1900"/>
                  <a:gd name="T23" fmla="*/ 1930 h 3216"/>
                  <a:gd name="T24" fmla="*/ 753 w 1900"/>
                  <a:gd name="T25" fmla="*/ 1805 h 3216"/>
                  <a:gd name="T26" fmla="*/ 844 w 1900"/>
                  <a:gd name="T27" fmla="*/ 1648 h 3216"/>
                  <a:gd name="T28" fmla="*/ 1208 w 1900"/>
                  <a:gd name="T29" fmla="*/ 1017 h 3216"/>
                  <a:gd name="T30" fmla="*/ 1332 w 1900"/>
                  <a:gd name="T31" fmla="*/ 984 h 3216"/>
                  <a:gd name="T32" fmla="*/ 1366 w 1900"/>
                  <a:gd name="T33" fmla="*/ 1108 h 3216"/>
                  <a:gd name="T34" fmla="*/ 1275 w 1900"/>
                  <a:gd name="T35" fmla="*/ 1266 h 3216"/>
                  <a:gd name="T36" fmla="*/ 1150 w 1900"/>
                  <a:gd name="T37" fmla="*/ 1299 h 3216"/>
                  <a:gd name="T38" fmla="*/ 1117 w 1900"/>
                  <a:gd name="T39" fmla="*/ 1175 h 3216"/>
                  <a:gd name="T40" fmla="*/ 1208 w 1900"/>
                  <a:gd name="T41" fmla="*/ 1017 h 3216"/>
                  <a:gd name="T42" fmla="*/ 1056 w 1900"/>
                  <a:gd name="T43" fmla="*/ 511 h 3216"/>
                  <a:gd name="T44" fmla="*/ 1900 w 1900"/>
                  <a:gd name="T45" fmla="*/ 0 h 3216"/>
                  <a:gd name="T46" fmla="*/ 1880 w 1900"/>
                  <a:gd name="T47" fmla="*/ 987 h 3216"/>
                  <a:gd name="T48" fmla="*/ 1056 w 1900"/>
                  <a:gd name="T49" fmla="*/ 511 h 3216"/>
                  <a:gd name="T50" fmla="*/ 183 w 1900"/>
                  <a:gd name="T51" fmla="*/ 3157 h 3216"/>
                  <a:gd name="T52" fmla="*/ 58 w 1900"/>
                  <a:gd name="T53" fmla="*/ 3191 h 3216"/>
                  <a:gd name="T54" fmla="*/ 25 w 1900"/>
                  <a:gd name="T55" fmla="*/ 3066 h 3216"/>
                  <a:gd name="T56" fmla="*/ 116 w 1900"/>
                  <a:gd name="T57" fmla="*/ 2908 h 3216"/>
                  <a:gd name="T58" fmla="*/ 240 w 1900"/>
                  <a:gd name="T59" fmla="*/ 2875 h 3216"/>
                  <a:gd name="T60" fmla="*/ 274 w 1900"/>
                  <a:gd name="T61" fmla="*/ 3000 h 3216"/>
                  <a:gd name="T62" fmla="*/ 183 w 1900"/>
                  <a:gd name="T63" fmla="*/ 3157 h 3216"/>
                  <a:gd name="T64" fmla="*/ 183 w 1900"/>
                  <a:gd name="T65" fmla="*/ 3157 h 3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00" h="3216">
                    <a:moveTo>
                      <a:pt x="480" y="2278"/>
                    </a:moveTo>
                    <a:cubicBezTo>
                      <a:pt x="505" y="2234"/>
                      <a:pt x="561" y="2220"/>
                      <a:pt x="604" y="2245"/>
                    </a:cubicBezTo>
                    <a:cubicBezTo>
                      <a:pt x="648" y="2270"/>
                      <a:pt x="663" y="2326"/>
                      <a:pt x="637" y="2369"/>
                    </a:cubicBezTo>
                    <a:lnTo>
                      <a:pt x="547" y="2527"/>
                    </a:lnTo>
                    <a:cubicBezTo>
                      <a:pt x="521" y="2570"/>
                      <a:pt x="466" y="2585"/>
                      <a:pt x="422" y="2560"/>
                    </a:cubicBezTo>
                    <a:cubicBezTo>
                      <a:pt x="379" y="2535"/>
                      <a:pt x="364" y="2479"/>
                      <a:pt x="389" y="2436"/>
                    </a:cubicBezTo>
                    <a:lnTo>
                      <a:pt x="480" y="2278"/>
                    </a:lnTo>
                    <a:close/>
                    <a:moveTo>
                      <a:pt x="844" y="1648"/>
                    </a:moveTo>
                    <a:cubicBezTo>
                      <a:pt x="869" y="1604"/>
                      <a:pt x="925" y="1589"/>
                      <a:pt x="968" y="1614"/>
                    </a:cubicBezTo>
                    <a:cubicBezTo>
                      <a:pt x="1012" y="1640"/>
                      <a:pt x="1027" y="1695"/>
                      <a:pt x="1002" y="1739"/>
                    </a:cubicBezTo>
                    <a:lnTo>
                      <a:pt x="910" y="1896"/>
                    </a:lnTo>
                    <a:cubicBezTo>
                      <a:pt x="885" y="1940"/>
                      <a:pt x="830" y="1955"/>
                      <a:pt x="786" y="1930"/>
                    </a:cubicBezTo>
                    <a:cubicBezTo>
                      <a:pt x="743" y="1905"/>
                      <a:pt x="728" y="1849"/>
                      <a:pt x="753" y="1805"/>
                    </a:cubicBezTo>
                    <a:lnTo>
                      <a:pt x="844" y="1648"/>
                    </a:lnTo>
                    <a:close/>
                    <a:moveTo>
                      <a:pt x="1208" y="1017"/>
                    </a:moveTo>
                    <a:cubicBezTo>
                      <a:pt x="1233" y="974"/>
                      <a:pt x="1289" y="959"/>
                      <a:pt x="1332" y="984"/>
                    </a:cubicBezTo>
                    <a:cubicBezTo>
                      <a:pt x="1376" y="1009"/>
                      <a:pt x="1391" y="1065"/>
                      <a:pt x="1366" y="1108"/>
                    </a:cubicBezTo>
                    <a:lnTo>
                      <a:pt x="1275" y="1266"/>
                    </a:lnTo>
                    <a:cubicBezTo>
                      <a:pt x="1249" y="1310"/>
                      <a:pt x="1194" y="1324"/>
                      <a:pt x="1150" y="1299"/>
                    </a:cubicBezTo>
                    <a:cubicBezTo>
                      <a:pt x="1107" y="1274"/>
                      <a:pt x="1092" y="1218"/>
                      <a:pt x="1117" y="1175"/>
                    </a:cubicBezTo>
                    <a:lnTo>
                      <a:pt x="1208" y="1017"/>
                    </a:lnTo>
                    <a:close/>
                    <a:moveTo>
                      <a:pt x="1056" y="511"/>
                    </a:moveTo>
                    <a:lnTo>
                      <a:pt x="1900" y="0"/>
                    </a:lnTo>
                    <a:lnTo>
                      <a:pt x="1880" y="987"/>
                    </a:lnTo>
                    <a:lnTo>
                      <a:pt x="1056" y="511"/>
                    </a:lnTo>
                    <a:close/>
                    <a:moveTo>
                      <a:pt x="183" y="3157"/>
                    </a:moveTo>
                    <a:cubicBezTo>
                      <a:pt x="157" y="3201"/>
                      <a:pt x="102" y="3216"/>
                      <a:pt x="58" y="3191"/>
                    </a:cubicBezTo>
                    <a:cubicBezTo>
                      <a:pt x="15" y="3165"/>
                      <a:pt x="0" y="3110"/>
                      <a:pt x="25" y="3066"/>
                    </a:cubicBezTo>
                    <a:lnTo>
                      <a:pt x="116" y="2908"/>
                    </a:lnTo>
                    <a:cubicBezTo>
                      <a:pt x="141" y="2865"/>
                      <a:pt x="197" y="2851"/>
                      <a:pt x="240" y="2875"/>
                    </a:cubicBezTo>
                    <a:cubicBezTo>
                      <a:pt x="284" y="2900"/>
                      <a:pt x="299" y="2956"/>
                      <a:pt x="274" y="3000"/>
                    </a:cubicBezTo>
                    <a:lnTo>
                      <a:pt x="183" y="3157"/>
                    </a:lnTo>
                    <a:lnTo>
                      <a:pt x="183" y="3157"/>
                    </a:lnTo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2430">
                <a:extLst>
                  <a:ext uri="{FF2B5EF4-FFF2-40B4-BE49-F238E27FC236}">
                    <a16:creationId xmlns:a16="http://schemas.microsoft.com/office/drawing/2014/main" id="{C1C66800-0335-59DA-7CEA-FE8B528AE9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07347" y="2361743"/>
                <a:ext cx="226765" cy="382522"/>
              </a:xfrm>
              <a:custGeom>
                <a:avLst/>
                <a:gdLst>
                  <a:gd name="T0" fmla="*/ 1263 w 1900"/>
                  <a:gd name="T1" fmla="*/ 2369 h 3216"/>
                  <a:gd name="T2" fmla="*/ 1296 w 1900"/>
                  <a:gd name="T3" fmla="*/ 2245 h 3216"/>
                  <a:gd name="T4" fmla="*/ 1420 w 1900"/>
                  <a:gd name="T5" fmla="*/ 2278 h 3216"/>
                  <a:gd name="T6" fmla="*/ 1511 w 1900"/>
                  <a:gd name="T7" fmla="*/ 2436 h 3216"/>
                  <a:gd name="T8" fmla="*/ 1478 w 1900"/>
                  <a:gd name="T9" fmla="*/ 2560 h 3216"/>
                  <a:gd name="T10" fmla="*/ 1353 w 1900"/>
                  <a:gd name="T11" fmla="*/ 2527 h 3216"/>
                  <a:gd name="T12" fmla="*/ 1263 w 1900"/>
                  <a:gd name="T13" fmla="*/ 2369 h 3216"/>
                  <a:gd name="T14" fmla="*/ 898 w 1900"/>
                  <a:gd name="T15" fmla="*/ 1739 h 3216"/>
                  <a:gd name="T16" fmla="*/ 932 w 1900"/>
                  <a:gd name="T17" fmla="*/ 1614 h 3216"/>
                  <a:gd name="T18" fmla="*/ 1056 w 1900"/>
                  <a:gd name="T19" fmla="*/ 1648 h 3216"/>
                  <a:gd name="T20" fmla="*/ 1147 w 1900"/>
                  <a:gd name="T21" fmla="*/ 1805 h 3216"/>
                  <a:gd name="T22" fmla="*/ 1114 w 1900"/>
                  <a:gd name="T23" fmla="*/ 1930 h 3216"/>
                  <a:gd name="T24" fmla="*/ 989 w 1900"/>
                  <a:gd name="T25" fmla="*/ 1896 h 3216"/>
                  <a:gd name="T26" fmla="*/ 898 w 1900"/>
                  <a:gd name="T27" fmla="*/ 1739 h 3216"/>
                  <a:gd name="T28" fmla="*/ 534 w 1900"/>
                  <a:gd name="T29" fmla="*/ 1108 h 3216"/>
                  <a:gd name="T30" fmla="*/ 567 w 1900"/>
                  <a:gd name="T31" fmla="*/ 984 h 3216"/>
                  <a:gd name="T32" fmla="*/ 692 w 1900"/>
                  <a:gd name="T33" fmla="*/ 1017 h 3216"/>
                  <a:gd name="T34" fmla="*/ 783 w 1900"/>
                  <a:gd name="T35" fmla="*/ 1175 h 3216"/>
                  <a:gd name="T36" fmla="*/ 750 w 1900"/>
                  <a:gd name="T37" fmla="*/ 1299 h 3216"/>
                  <a:gd name="T38" fmla="*/ 625 w 1900"/>
                  <a:gd name="T39" fmla="*/ 1266 h 3216"/>
                  <a:gd name="T40" fmla="*/ 534 w 1900"/>
                  <a:gd name="T41" fmla="*/ 1108 h 3216"/>
                  <a:gd name="T42" fmla="*/ 20 w 1900"/>
                  <a:gd name="T43" fmla="*/ 987 h 3216"/>
                  <a:gd name="T44" fmla="*/ 0 w 1900"/>
                  <a:gd name="T45" fmla="*/ 0 h 3216"/>
                  <a:gd name="T46" fmla="*/ 844 w 1900"/>
                  <a:gd name="T47" fmla="*/ 511 h 3216"/>
                  <a:gd name="T48" fmla="*/ 20 w 1900"/>
                  <a:gd name="T49" fmla="*/ 987 h 3216"/>
                  <a:gd name="T50" fmla="*/ 1875 w 1900"/>
                  <a:gd name="T51" fmla="*/ 3066 h 3216"/>
                  <a:gd name="T52" fmla="*/ 1842 w 1900"/>
                  <a:gd name="T53" fmla="*/ 3191 h 3216"/>
                  <a:gd name="T54" fmla="*/ 1717 w 1900"/>
                  <a:gd name="T55" fmla="*/ 3157 h 3216"/>
                  <a:gd name="T56" fmla="*/ 1626 w 1900"/>
                  <a:gd name="T57" fmla="*/ 3000 h 3216"/>
                  <a:gd name="T58" fmla="*/ 1660 w 1900"/>
                  <a:gd name="T59" fmla="*/ 2875 h 3216"/>
                  <a:gd name="T60" fmla="*/ 1784 w 1900"/>
                  <a:gd name="T61" fmla="*/ 2908 h 3216"/>
                  <a:gd name="T62" fmla="*/ 1875 w 1900"/>
                  <a:gd name="T63" fmla="*/ 3066 h 3216"/>
                  <a:gd name="T64" fmla="*/ 1875 w 1900"/>
                  <a:gd name="T65" fmla="*/ 3066 h 3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00" h="3216">
                    <a:moveTo>
                      <a:pt x="1263" y="2369"/>
                    </a:moveTo>
                    <a:cubicBezTo>
                      <a:pt x="1237" y="2326"/>
                      <a:pt x="1252" y="2270"/>
                      <a:pt x="1296" y="2245"/>
                    </a:cubicBezTo>
                    <a:cubicBezTo>
                      <a:pt x="1339" y="2220"/>
                      <a:pt x="1395" y="2234"/>
                      <a:pt x="1420" y="2278"/>
                    </a:cubicBezTo>
                    <a:lnTo>
                      <a:pt x="1511" y="2436"/>
                    </a:lnTo>
                    <a:cubicBezTo>
                      <a:pt x="1536" y="2479"/>
                      <a:pt x="1521" y="2535"/>
                      <a:pt x="1478" y="2560"/>
                    </a:cubicBezTo>
                    <a:cubicBezTo>
                      <a:pt x="1434" y="2585"/>
                      <a:pt x="1378" y="2570"/>
                      <a:pt x="1353" y="2527"/>
                    </a:cubicBezTo>
                    <a:lnTo>
                      <a:pt x="1263" y="2369"/>
                    </a:lnTo>
                    <a:close/>
                    <a:moveTo>
                      <a:pt x="898" y="1739"/>
                    </a:moveTo>
                    <a:cubicBezTo>
                      <a:pt x="873" y="1695"/>
                      <a:pt x="888" y="1640"/>
                      <a:pt x="932" y="1614"/>
                    </a:cubicBezTo>
                    <a:cubicBezTo>
                      <a:pt x="975" y="1589"/>
                      <a:pt x="1031" y="1604"/>
                      <a:pt x="1056" y="1648"/>
                    </a:cubicBezTo>
                    <a:lnTo>
                      <a:pt x="1147" y="1805"/>
                    </a:lnTo>
                    <a:cubicBezTo>
                      <a:pt x="1172" y="1849"/>
                      <a:pt x="1157" y="1905"/>
                      <a:pt x="1114" y="1930"/>
                    </a:cubicBezTo>
                    <a:cubicBezTo>
                      <a:pt x="1070" y="1955"/>
                      <a:pt x="1015" y="1940"/>
                      <a:pt x="989" y="1896"/>
                    </a:cubicBezTo>
                    <a:lnTo>
                      <a:pt x="898" y="1739"/>
                    </a:lnTo>
                    <a:close/>
                    <a:moveTo>
                      <a:pt x="534" y="1108"/>
                    </a:moveTo>
                    <a:cubicBezTo>
                      <a:pt x="510" y="1065"/>
                      <a:pt x="524" y="1009"/>
                      <a:pt x="567" y="984"/>
                    </a:cubicBezTo>
                    <a:cubicBezTo>
                      <a:pt x="611" y="959"/>
                      <a:pt x="667" y="974"/>
                      <a:pt x="692" y="1017"/>
                    </a:cubicBezTo>
                    <a:lnTo>
                      <a:pt x="783" y="1175"/>
                    </a:lnTo>
                    <a:cubicBezTo>
                      <a:pt x="808" y="1218"/>
                      <a:pt x="793" y="1274"/>
                      <a:pt x="750" y="1299"/>
                    </a:cubicBezTo>
                    <a:cubicBezTo>
                      <a:pt x="706" y="1324"/>
                      <a:pt x="651" y="1310"/>
                      <a:pt x="625" y="1266"/>
                    </a:cubicBezTo>
                    <a:lnTo>
                      <a:pt x="534" y="1108"/>
                    </a:lnTo>
                    <a:close/>
                    <a:moveTo>
                      <a:pt x="20" y="987"/>
                    </a:moveTo>
                    <a:lnTo>
                      <a:pt x="0" y="0"/>
                    </a:lnTo>
                    <a:lnTo>
                      <a:pt x="844" y="511"/>
                    </a:lnTo>
                    <a:lnTo>
                      <a:pt x="20" y="987"/>
                    </a:lnTo>
                    <a:close/>
                    <a:moveTo>
                      <a:pt x="1875" y="3066"/>
                    </a:moveTo>
                    <a:cubicBezTo>
                      <a:pt x="1900" y="3110"/>
                      <a:pt x="1885" y="3165"/>
                      <a:pt x="1842" y="3191"/>
                    </a:cubicBezTo>
                    <a:cubicBezTo>
                      <a:pt x="1798" y="3216"/>
                      <a:pt x="1742" y="3201"/>
                      <a:pt x="1717" y="3157"/>
                    </a:cubicBezTo>
                    <a:lnTo>
                      <a:pt x="1626" y="3000"/>
                    </a:lnTo>
                    <a:cubicBezTo>
                      <a:pt x="1601" y="2956"/>
                      <a:pt x="1616" y="2900"/>
                      <a:pt x="1660" y="2875"/>
                    </a:cubicBezTo>
                    <a:cubicBezTo>
                      <a:pt x="1703" y="2851"/>
                      <a:pt x="1759" y="2865"/>
                      <a:pt x="1784" y="2908"/>
                    </a:cubicBezTo>
                    <a:lnTo>
                      <a:pt x="1875" y="3066"/>
                    </a:lnTo>
                    <a:lnTo>
                      <a:pt x="1875" y="3066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4" name="Rectangle 37">
              <a:extLst>
                <a:ext uri="{FF2B5EF4-FFF2-40B4-BE49-F238E27FC236}">
                  <a16:creationId xmlns:a16="http://schemas.microsoft.com/office/drawing/2014/main" id="{942C00B7-313F-9EA9-D76E-FC918BB9A451}"/>
                </a:ext>
              </a:extLst>
            </p:cNvPr>
            <p:cNvSpPr/>
            <p:nvPr/>
          </p:nvSpPr>
          <p:spPr>
            <a:xfrm>
              <a:off x="211793" y="671627"/>
              <a:ext cx="3744974" cy="632936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da-DK" sz="2400" b="1" dirty="0">
                  <a:latin typeface="arial" panose="020B0604020202020204" pitchFamily="34" charset="0"/>
                </a:rPr>
                <a:t>1. </a:t>
              </a:r>
              <a:r>
                <a:rPr lang="da-DK" sz="2400" b="1" dirty="0" smtClean="0">
                  <a:latin typeface="arial" panose="020B0604020202020204" pitchFamily="34" charset="0"/>
                </a:rPr>
                <a:t>PRE INVERSION</a:t>
              </a:r>
              <a:endParaRPr lang="en-US" sz="2400" b="1" dirty="0"/>
            </a:p>
          </p:txBody>
        </p:sp>
        <p:sp>
          <p:nvSpPr>
            <p:cNvPr id="40" name="Rectangle 46">
              <a:extLst>
                <a:ext uri="{FF2B5EF4-FFF2-40B4-BE49-F238E27FC236}">
                  <a16:creationId xmlns:a16="http://schemas.microsoft.com/office/drawing/2014/main" id="{6C479BF7-4D28-6081-E89C-FAE8E8219669}"/>
                </a:ext>
              </a:extLst>
            </p:cNvPr>
            <p:cNvSpPr/>
            <p:nvPr/>
          </p:nvSpPr>
          <p:spPr>
            <a:xfrm>
              <a:off x="8749885" y="4842670"/>
              <a:ext cx="3587156" cy="113928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da-DK" sz="2400" b="1" dirty="0">
                  <a:solidFill>
                    <a:schemeClr val="accent4"/>
                  </a:solidFill>
                  <a:latin typeface="arial" panose="020B0604020202020204" pitchFamily="34" charset="0"/>
                </a:rPr>
                <a:t>3.EJECUCION DE </a:t>
              </a:r>
              <a:endParaRPr lang="da-DK" sz="2400" b="1" dirty="0" smtClean="0">
                <a:solidFill>
                  <a:schemeClr val="accent4"/>
                </a:solidFill>
                <a:latin typeface="arial" panose="020B0604020202020204" pitchFamily="34" charset="0"/>
              </a:endParaRPr>
            </a:p>
            <a:p>
              <a:r>
                <a:rPr lang="da-DK" sz="2400" b="1" dirty="0" smtClean="0">
                  <a:solidFill>
                    <a:schemeClr val="accent4"/>
                  </a:solidFill>
                  <a:latin typeface="arial" panose="020B0604020202020204" pitchFamily="34" charset="0"/>
                </a:rPr>
                <a:t>OBRA</a:t>
              </a:r>
              <a:endParaRPr lang="en-US" sz="2400" b="1" dirty="0">
                <a:solidFill>
                  <a:schemeClr val="accent4"/>
                </a:solidFill>
              </a:endParaRPr>
            </a:p>
          </p:txBody>
        </p:sp>
        <p:sp>
          <p:nvSpPr>
            <p:cNvPr id="43" name="Rectangle 44">
              <a:extLst>
                <a:ext uri="{FF2B5EF4-FFF2-40B4-BE49-F238E27FC236}">
                  <a16:creationId xmlns:a16="http://schemas.microsoft.com/office/drawing/2014/main" id="{251C53BC-5FBF-E286-65EF-944BB9F23F84}"/>
                </a:ext>
              </a:extLst>
            </p:cNvPr>
            <p:cNvSpPr/>
            <p:nvPr/>
          </p:nvSpPr>
          <p:spPr>
            <a:xfrm>
              <a:off x="-30534" y="4870770"/>
              <a:ext cx="3300551" cy="830997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da-DK" sz="2400" b="1" dirty="0">
                  <a:solidFill>
                    <a:schemeClr val="accent5"/>
                  </a:solidFill>
                  <a:latin typeface="arial" panose="020B0604020202020204" pitchFamily="34" charset="0"/>
                </a:rPr>
                <a:t>4. FISCALIZACION</a:t>
              </a:r>
              <a:endParaRPr lang="en-US" sz="2400" b="1" dirty="0">
                <a:solidFill>
                  <a:schemeClr val="accent5"/>
                </a:solidFill>
              </a:endParaRPr>
            </a:p>
          </p:txBody>
        </p:sp>
        <p:sp>
          <p:nvSpPr>
            <p:cNvPr id="47" name="Rectangle 37">
              <a:extLst>
                <a:ext uri="{FF2B5EF4-FFF2-40B4-BE49-F238E27FC236}">
                  <a16:creationId xmlns:a16="http://schemas.microsoft.com/office/drawing/2014/main" id="{8DFC73A7-350D-8CF6-5094-4A7EBB809D44}"/>
                </a:ext>
              </a:extLst>
            </p:cNvPr>
            <p:cNvSpPr/>
            <p:nvPr/>
          </p:nvSpPr>
          <p:spPr>
            <a:xfrm>
              <a:off x="8682574" y="953619"/>
              <a:ext cx="3247606" cy="46166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da-DK" sz="2400" b="1" dirty="0">
                  <a:solidFill>
                    <a:schemeClr val="accent6"/>
                  </a:solidFill>
                  <a:latin typeface="arial" panose="020B0604020202020204" pitchFamily="34" charset="0"/>
                </a:rPr>
                <a:t>2. INVERSION</a:t>
              </a:r>
              <a:endParaRPr lang="en-US" sz="2400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51" name="CuadroTexto 50"/>
          <p:cNvSpPr txBox="1"/>
          <p:nvPr/>
        </p:nvSpPr>
        <p:spPr>
          <a:xfrm>
            <a:off x="758944" y="97909"/>
            <a:ext cx="10270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latin typeface="Arial  "/>
              </a:rPr>
              <a:t>Infraestructura Vial Rehabilitación y Mantenimiento</a:t>
            </a:r>
            <a:endParaRPr lang="es-EC" sz="3200" b="1" dirty="0">
              <a:solidFill>
                <a:schemeClr val="accent5">
                  <a:lumMod val="50000"/>
                </a:schemeClr>
              </a:solidFill>
              <a:latin typeface="Arial  "/>
            </a:endParaRPr>
          </a:p>
        </p:txBody>
      </p:sp>
    </p:spTree>
    <p:extLst>
      <p:ext uri="{BB962C8B-B14F-4D97-AF65-F5344CB8AC3E}">
        <p14:creationId xmlns:p14="http://schemas.microsoft.com/office/powerpoint/2010/main" val="29121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74134" y="144706"/>
            <a:ext cx="10229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rgbClr val="2F2C81"/>
                </a:solidFill>
                <a:latin typeface="Arial  "/>
              </a:rPr>
              <a:t>OBRAS VIALES PROPUESTAS PARA REFORMA:</a:t>
            </a:r>
            <a:endParaRPr lang="es-EC" sz="2800" b="1" dirty="0">
              <a:solidFill>
                <a:schemeClr val="accent5">
                  <a:lumMod val="50000"/>
                </a:schemeClr>
              </a:solidFill>
              <a:latin typeface="Arial  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617288" y="588030"/>
            <a:ext cx="570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chemeClr val="accent6"/>
                </a:solidFill>
                <a:latin typeface="Arial  "/>
              </a:rPr>
              <a:t>PARROQUIAS URBANAS</a:t>
            </a:r>
            <a:endParaRPr lang="es-EC" sz="2000" b="1" dirty="0">
              <a:solidFill>
                <a:schemeClr val="accent6"/>
              </a:solidFill>
              <a:latin typeface="Arial  "/>
              <a:cs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220468"/>
              </p:ext>
            </p:extLst>
          </p:nvPr>
        </p:nvGraphicFramePr>
        <p:xfrm>
          <a:off x="749300" y="988140"/>
          <a:ext cx="10754442" cy="5746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7386">
                  <a:extLst>
                    <a:ext uri="{9D8B030D-6E8A-4147-A177-3AD203B41FA5}">
                      <a16:colId xmlns:a16="http://schemas.microsoft.com/office/drawing/2014/main" val="3931886037"/>
                    </a:ext>
                  </a:extLst>
                </a:gridCol>
                <a:gridCol w="1602014">
                  <a:extLst>
                    <a:ext uri="{9D8B030D-6E8A-4147-A177-3AD203B41FA5}">
                      <a16:colId xmlns:a16="http://schemas.microsoft.com/office/drawing/2014/main" val="2625184141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3635163065"/>
                    </a:ext>
                  </a:extLst>
                </a:gridCol>
                <a:gridCol w="1737442">
                  <a:extLst>
                    <a:ext uri="{9D8B030D-6E8A-4147-A177-3AD203B41FA5}">
                      <a16:colId xmlns:a16="http://schemas.microsoft.com/office/drawing/2014/main" val="769550500"/>
                    </a:ext>
                  </a:extLst>
                </a:gridCol>
              </a:tblGrid>
              <a:tr h="167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PAQUETES VIALES Y OBRAS DE INFRAESTRUCTURA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 PRESUPUESTO ESTIMADO DEL TOTAL DE OBRA  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LOCALIZACIÓN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ESTADO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5014249"/>
                  </a:ext>
                </a:extLst>
              </a:tr>
              <a:tr h="41891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REHABILITACIÓN VIAL ADMINISTRACIÓN ZONAL EUGENIO ESPEJO - PAQUETE 4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$ 970.604,82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Mariscal Sucre,Belisario Quevedo,Kennedy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Estudios en actualización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1891045"/>
                  </a:ext>
                </a:extLst>
              </a:tr>
              <a:tr h="5026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REHABILITACIÓN VIAL ADMINISTRACIÓN ZONAL EUGENIO ESPEJO - PAQUETE 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$ 997.339,41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Mariscal Sucre,Belisario Quevedo,Belisario Quevedo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Estudios en actualización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0742285"/>
                  </a:ext>
                </a:extLst>
              </a:tr>
              <a:tr h="2513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 REHABILITACIÓN VIAL AV. COLÓN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$ 2.971.830,75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 Mariscal Sucre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 Estudios en ejecución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8652102"/>
                  </a:ext>
                </a:extLst>
              </a:tr>
              <a:tr h="2513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 REHABILITACIÓN VIAL AV. NAPO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$ 2.913.834,00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 Chimbacalle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 Estudios en ejecución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9397277"/>
                  </a:ext>
                </a:extLst>
              </a:tr>
              <a:tr h="6702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REHABILITACIÓN VIAL  ADMINISTRACIÓN ZONAL QUITUMBE Y ELOY ALFARO - PAQUETE 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$ 502.550,15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Mariscal Sucre, Iñaquito,Solanda, La Magdalena y San Bartolo,Chimbacalle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Estudios en ejecución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2918154"/>
                  </a:ext>
                </a:extLst>
              </a:tr>
              <a:tr h="2513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REHABILITACIÓN VIAL CIRCUITO CALLES MARCOS ESCORZA Y OTRAS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$ 233.262,73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 Chillogallo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 Estudios en ejecución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06521148"/>
                  </a:ext>
                </a:extLst>
              </a:tr>
              <a:tr h="251348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200" u="none" strike="noStrike" dirty="0">
                          <a:effectLst/>
                        </a:rPr>
                        <a:t>REHABILITACIÓN VIAL CALLE S59D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 dirty="0">
                          <a:effectLst/>
                        </a:rPr>
                        <a:t>$ 393.384,60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>
                          <a:effectLst/>
                        </a:rPr>
                        <a:t> Guamaní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>
                          <a:effectLst/>
                        </a:rPr>
                        <a:t> Estudios en ejecución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1508790"/>
                  </a:ext>
                </a:extLst>
              </a:tr>
              <a:tr h="335130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200" u="none" strike="noStrike" dirty="0">
                          <a:effectLst/>
                        </a:rPr>
                        <a:t>REHABILITACIÓN VIAL SECTOR LA GASCA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 dirty="0">
                          <a:effectLst/>
                        </a:rPr>
                        <a:t>$ 2.941.489,25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>
                          <a:effectLst/>
                        </a:rPr>
                        <a:t> Belisario Quevedo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>
                          <a:effectLst/>
                        </a:rPr>
                        <a:t>Estudios en actualización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3567246"/>
                  </a:ext>
                </a:extLst>
              </a:tr>
              <a:tr h="335130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200" u="none" strike="noStrike" dirty="0">
                          <a:effectLst/>
                        </a:rPr>
                        <a:t>TRAMO DE VIA CALLE AGUARICO, DESDE LA LIBERTAD HASTA EMPATE CON INTERVENCION AZMS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 dirty="0">
                          <a:effectLst/>
                        </a:rPr>
                        <a:t>$ 195.143,20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 dirty="0">
                          <a:effectLst/>
                        </a:rPr>
                        <a:t>La Libertad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>
                          <a:effectLst/>
                        </a:rPr>
                        <a:t>Estudios en actualización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8957466"/>
                  </a:ext>
                </a:extLst>
              </a:tr>
              <a:tr h="972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MANTENIMIENTO VIAL EN EL DMQ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 dirty="0">
                          <a:effectLst/>
                        </a:rPr>
                        <a:t>$ 750.516,48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DMQ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>
                          <a:effectLst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0214075"/>
                  </a:ext>
                </a:extLst>
              </a:tr>
              <a:tr h="335130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200" u="none" strike="noStrike" dirty="0">
                          <a:effectLst/>
                        </a:rPr>
                        <a:t>PUENTE PEATONAL: Av. Simón Bolívar y S45A, Sector El Mirador - Orquídeas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 dirty="0">
                          <a:effectLst/>
                        </a:rPr>
                        <a:t>$ 267.383,89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 dirty="0" err="1">
                          <a:effectLst/>
                        </a:rPr>
                        <a:t>Quitumbe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>
                          <a:effectLst/>
                        </a:rPr>
                        <a:t>Estudios en actualización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0380020"/>
                  </a:ext>
                </a:extLst>
              </a:tr>
              <a:tr h="2513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PUENTE PEATONAL: sobre el Rio Monjas entre las calles Gral. Eloy Alfaro y S2E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 dirty="0">
                          <a:effectLst/>
                        </a:rPr>
                        <a:t>$ 111.455,22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La Delicia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 dirty="0">
                          <a:effectLst/>
                        </a:rPr>
                        <a:t>Estudios disponibles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0708532"/>
                  </a:ext>
                </a:extLst>
              </a:tr>
              <a:tr h="335130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200" u="none" strike="noStrike" dirty="0">
                          <a:effectLst/>
                        </a:rPr>
                        <a:t> ESCALINATAS: Escalinata pasaje Puerto Príncipe, entre </a:t>
                      </a:r>
                      <a:r>
                        <a:rPr lang="es-EC" sz="1200" u="none" strike="noStrike" dirty="0" err="1">
                          <a:effectLst/>
                        </a:rPr>
                        <a:t>Jibarra</a:t>
                      </a:r>
                      <a:r>
                        <a:rPr lang="es-EC" sz="1200" u="none" strike="noStrike" dirty="0">
                          <a:effectLst/>
                        </a:rPr>
                        <a:t> y Santa Cecilia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 dirty="0">
                          <a:effectLst/>
                        </a:rPr>
                        <a:t>$ 53.081,41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 dirty="0">
                          <a:effectLst/>
                        </a:rPr>
                        <a:t>La Ferroviaria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 dirty="0">
                          <a:effectLst/>
                        </a:rPr>
                        <a:t>Estudios en actualización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90671861"/>
                  </a:ext>
                </a:extLst>
              </a:tr>
              <a:tr h="33513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Muros varias zonas DMQ (Sur :Eloy Alfaro , </a:t>
                      </a:r>
                      <a:r>
                        <a:rPr lang="es-EC" sz="1200" u="none" strike="noStrike" dirty="0" err="1">
                          <a:effectLst/>
                        </a:rPr>
                        <a:t>Quitumbe</a:t>
                      </a:r>
                      <a:r>
                        <a:rPr lang="es-EC" sz="1200" u="none" strike="noStrike" dirty="0">
                          <a:effectLst/>
                        </a:rPr>
                        <a:t>; Centro Manuela </a:t>
                      </a:r>
                      <a:r>
                        <a:rPr lang="es-EC" sz="1200" u="none" strike="noStrike" dirty="0" err="1">
                          <a:effectLst/>
                        </a:rPr>
                        <a:t>Saenz</a:t>
                      </a:r>
                      <a:r>
                        <a:rPr lang="es-EC" sz="1200" u="none" strike="noStrike" dirty="0">
                          <a:effectLst/>
                        </a:rPr>
                        <a:t> y los Chillos; Norte : Eugenio Espejo y Delicia)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 dirty="0">
                          <a:effectLst/>
                        </a:rPr>
                        <a:t>$ 1.165.451,85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 DMQ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 dirty="0">
                          <a:effectLst/>
                        </a:rPr>
                        <a:t>Estudios en actualización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2341688"/>
                  </a:ext>
                </a:extLst>
              </a:tr>
              <a:tr h="42944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1" u="none" strike="noStrike" dirty="0">
                          <a:effectLst/>
                        </a:rPr>
                        <a:t>TOTAL 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$ 14.467.327,76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1" u="none" strike="noStrike" dirty="0">
                          <a:effectLst/>
                        </a:rPr>
                        <a:t> 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1" u="none" strike="noStrike" dirty="0">
                          <a:effectLst/>
                        </a:rPr>
                        <a:t> 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6699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017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74134" y="144706"/>
            <a:ext cx="10229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rgbClr val="2F2C81"/>
                </a:solidFill>
                <a:latin typeface="Arial  "/>
              </a:rPr>
              <a:t>OBRAS VIALES PROPUESTAS PARA REFORMA:</a:t>
            </a:r>
            <a:endParaRPr lang="es-EC" sz="2800" b="1" dirty="0">
              <a:solidFill>
                <a:schemeClr val="accent5">
                  <a:lumMod val="50000"/>
                </a:schemeClr>
              </a:solidFill>
              <a:latin typeface="Arial  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617288" y="788085"/>
            <a:ext cx="3214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chemeClr val="accent6"/>
                </a:solidFill>
                <a:latin typeface="Arial  "/>
              </a:rPr>
              <a:t>PARROQUIAS RURALES</a:t>
            </a:r>
            <a:endParaRPr lang="es-EC" sz="2000" b="1" dirty="0">
              <a:solidFill>
                <a:schemeClr val="accent6"/>
              </a:solidFill>
              <a:latin typeface="Arial  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781072"/>
              </p:ext>
            </p:extLst>
          </p:nvPr>
        </p:nvGraphicFramePr>
        <p:xfrm>
          <a:off x="838200" y="1225550"/>
          <a:ext cx="10515599" cy="4030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2086">
                  <a:extLst>
                    <a:ext uri="{9D8B030D-6E8A-4147-A177-3AD203B41FA5}">
                      <a16:colId xmlns:a16="http://schemas.microsoft.com/office/drawing/2014/main" val="2040425173"/>
                    </a:ext>
                  </a:extLst>
                </a:gridCol>
                <a:gridCol w="1494971">
                  <a:extLst>
                    <a:ext uri="{9D8B030D-6E8A-4147-A177-3AD203B41FA5}">
                      <a16:colId xmlns:a16="http://schemas.microsoft.com/office/drawing/2014/main" val="1880970781"/>
                    </a:ext>
                  </a:extLst>
                </a:gridCol>
                <a:gridCol w="1857829">
                  <a:extLst>
                    <a:ext uri="{9D8B030D-6E8A-4147-A177-3AD203B41FA5}">
                      <a16:colId xmlns:a16="http://schemas.microsoft.com/office/drawing/2014/main" val="325432086"/>
                    </a:ext>
                  </a:extLst>
                </a:gridCol>
                <a:gridCol w="2630713">
                  <a:extLst>
                    <a:ext uri="{9D8B030D-6E8A-4147-A177-3AD203B41FA5}">
                      <a16:colId xmlns:a16="http://schemas.microsoft.com/office/drawing/2014/main" val="273171415"/>
                    </a:ext>
                  </a:extLst>
                </a:gridCol>
              </a:tblGrid>
              <a:tr h="522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PAQUETES VIALES Y OBRAS DE INFRAESTRUCTURA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 PRESUPUESTO ESTIMADO DEL TOTAL DE OBRA  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LOCALIZACIÓN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ESTADO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705475"/>
                  </a:ext>
                </a:extLst>
              </a:tr>
              <a:tr h="348069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REHABILITACIÓN VIAL ASFÁLTICA ADMINISTRACIÓN ZONAL CALDERÓN - PAQUETE 1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u="none" strike="noStrike" dirty="0">
                          <a:effectLst/>
                        </a:rPr>
                        <a:t>$ 1.104.506,09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u="none" strike="noStrike">
                          <a:effectLst/>
                        </a:rPr>
                        <a:t> Calderón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u="none" strike="noStrike">
                          <a:effectLst/>
                        </a:rPr>
                        <a:t>Estudios en ejecución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95035654"/>
                  </a:ext>
                </a:extLst>
              </a:tr>
              <a:tr h="348069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u="none" strike="noStrike">
                          <a:solidFill>
                            <a:schemeClr val="tx1"/>
                          </a:solidFill>
                          <a:effectLst/>
                        </a:rPr>
                        <a:t>REHABILITACIÓN VIAL ASFÁLTICA PARROQUIAS RURALES  PAQUETE 2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u="none" strike="noStrike" dirty="0">
                          <a:effectLst/>
                        </a:rPr>
                        <a:t>$ 2.615.575,05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u="none" strike="noStrike">
                          <a:effectLst/>
                        </a:rPr>
                        <a:t>Tumbaco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u="none" strike="noStrike">
                          <a:effectLst/>
                        </a:rPr>
                        <a:t>Estudios en actualización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41818751"/>
                  </a:ext>
                </a:extLst>
              </a:tr>
              <a:tr h="348069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INTERVENCION DE CALLE SAN JUAN DE DIOS MORALES (AMAGUAÑA)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u="none" strike="noStrike" dirty="0">
                          <a:effectLst/>
                        </a:rPr>
                        <a:t>$ 334.343,19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u="none" strike="noStrike">
                          <a:effectLst/>
                        </a:rPr>
                        <a:t>Los Chillos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u="none" strike="noStrike">
                          <a:effectLst/>
                        </a:rPr>
                        <a:t>Estudios en actualización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541480"/>
                  </a:ext>
                </a:extLst>
              </a:tr>
              <a:tr h="348069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u="none" strike="noStrike">
                          <a:effectLst/>
                        </a:rPr>
                        <a:t>CONSTRUCCION ESCALINATAS: Escalinata pasaje S18A (Milton Reyes), entre S8G y S8I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u="none" strike="noStrike" dirty="0">
                          <a:effectLst/>
                        </a:rPr>
                        <a:t>$ 30.911,61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u="none" strike="noStrike">
                          <a:effectLst/>
                        </a:rPr>
                        <a:t>Puengasí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u="none" strike="noStrike">
                          <a:effectLst/>
                        </a:rPr>
                        <a:t>Estudios disponibles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60936734"/>
                  </a:ext>
                </a:extLst>
              </a:tr>
              <a:tr h="277857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u="none" strike="noStrike">
                          <a:effectLst/>
                        </a:rPr>
                        <a:t>CONSTRUCCION ESCALINATAS: Escalinata pasaje E14G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u="none" strike="noStrike" dirty="0">
                          <a:effectLst/>
                        </a:rPr>
                        <a:t>$ 26.995,89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u="none" strike="noStrike">
                          <a:effectLst/>
                        </a:rPr>
                        <a:t>Puengasí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u="none" strike="noStrike">
                          <a:effectLst/>
                        </a:rPr>
                        <a:t>Estudios en actualización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84522980"/>
                  </a:ext>
                </a:extLst>
              </a:tr>
              <a:tr h="348069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u="none" strike="noStrike">
                          <a:effectLst/>
                        </a:rPr>
                        <a:t>CONSTRUCCION ESCALINATAS: Mejoras viales y peatonales en el sector puente peatonal Puengasí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u="none" strike="noStrike" dirty="0">
                          <a:effectLst/>
                        </a:rPr>
                        <a:t>$ 86.254,01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u="none" strike="noStrike">
                          <a:effectLst/>
                        </a:rPr>
                        <a:t>Puengasí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u="none" strike="noStrike">
                          <a:effectLst/>
                        </a:rPr>
                        <a:t>Estudios disponibles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1191017"/>
                  </a:ext>
                </a:extLst>
              </a:tr>
              <a:tr h="277857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u="none" strike="noStrike" dirty="0">
                          <a:effectLst/>
                        </a:rPr>
                        <a:t>Muro Bernardo Davalos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u="none" strike="noStrike" dirty="0">
                          <a:effectLst/>
                        </a:rPr>
                        <a:t>$ 30.911,61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u="none" strike="noStrike">
                          <a:effectLst/>
                        </a:rPr>
                        <a:t>Puengasí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u="none" strike="noStrike">
                          <a:effectLst/>
                        </a:rPr>
                        <a:t>Estudios en actualización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43565428"/>
                  </a:ext>
                </a:extLst>
              </a:tr>
              <a:tr h="348069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u="none" strike="noStrike">
                          <a:effectLst/>
                        </a:rPr>
                        <a:t>Construcción de protección del talud de la calle Rocafuerte, predio N° 214214, Barrio La Cantera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u="none" strike="noStrike" dirty="0">
                          <a:effectLst/>
                        </a:rPr>
                        <a:t>$ 53.691,28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u="none" strike="noStrike" dirty="0" err="1">
                          <a:effectLst/>
                        </a:rPr>
                        <a:t>Puengasí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u="none" strike="noStrike">
                          <a:effectLst/>
                        </a:rPr>
                        <a:t>Estudios en actualización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65613882"/>
                  </a:ext>
                </a:extLst>
              </a:tr>
              <a:tr h="22375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1" u="none" strike="noStrike" dirty="0">
                          <a:effectLst/>
                        </a:rPr>
                        <a:t>TOTAL</a:t>
                      </a:r>
                      <a:endParaRPr lang="es-EC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1" u="none" strike="noStrike" dirty="0">
                          <a:effectLst/>
                        </a:rPr>
                        <a:t>$ 4.283.188,73</a:t>
                      </a:r>
                      <a:endParaRPr lang="es-EC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1" u="none" strike="noStrike" dirty="0">
                          <a:effectLst/>
                        </a:rPr>
                        <a:t> </a:t>
                      </a:r>
                      <a:endParaRPr lang="es-EC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1" u="none" strike="noStrike" dirty="0">
                          <a:effectLst/>
                        </a:rPr>
                        <a:t> </a:t>
                      </a:r>
                      <a:endParaRPr lang="es-EC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25999163"/>
                  </a:ext>
                </a:extLst>
              </a:tr>
            </a:tbl>
          </a:graphicData>
        </a:graphic>
      </p:graphicFrame>
      <p:sp>
        <p:nvSpPr>
          <p:cNvPr id="9" name="Más 8"/>
          <p:cNvSpPr/>
          <p:nvPr/>
        </p:nvSpPr>
        <p:spPr>
          <a:xfrm>
            <a:off x="3798890" y="5497760"/>
            <a:ext cx="601678" cy="72854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Igual que 9"/>
          <p:cNvSpPr/>
          <p:nvPr/>
        </p:nvSpPr>
        <p:spPr>
          <a:xfrm>
            <a:off x="7376902" y="5538867"/>
            <a:ext cx="926988" cy="59904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463264" y="5521220"/>
            <a:ext cx="2890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$ </a:t>
            </a:r>
            <a:r>
              <a:rPr lang="es-EC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18.750.516,49</a:t>
            </a:r>
            <a:r>
              <a:rPr lang="es-EC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s-EC" sz="2000" b="1" dirty="0"/>
          </a:p>
        </p:txBody>
      </p:sp>
      <p:sp>
        <p:nvSpPr>
          <p:cNvPr id="12" name="Rectángulo 11"/>
          <p:cNvSpPr/>
          <p:nvPr/>
        </p:nvSpPr>
        <p:spPr>
          <a:xfrm>
            <a:off x="4577190" y="5497760"/>
            <a:ext cx="2640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</a:rPr>
              <a:t>Obras  Parroquias Rurales</a:t>
            </a:r>
          </a:p>
          <a:p>
            <a:pPr algn="ctr" fontAlgn="ctr"/>
            <a:r>
              <a:rPr lang="es-EC" b="1" dirty="0"/>
              <a:t>$ 4.283.188,73</a:t>
            </a:r>
            <a:endParaRPr lang="es-EC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81930" y="5490443"/>
            <a:ext cx="2727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</a:rPr>
              <a:t>Obras  Parroquias Urbanas</a:t>
            </a:r>
          </a:p>
          <a:p>
            <a:pPr algn="ctr" fontAlgn="b"/>
            <a:r>
              <a:rPr lang="es-EC" b="1" dirty="0">
                <a:solidFill>
                  <a:srgbClr val="000000"/>
                </a:solidFill>
                <a:latin typeface="Calibri" panose="020F0502020204030204" pitchFamily="34" charset="0"/>
              </a:rPr>
              <a:t>$ 14.467.327,76 </a:t>
            </a:r>
          </a:p>
        </p:txBody>
      </p:sp>
    </p:spTree>
    <p:extLst>
      <p:ext uri="{BB962C8B-B14F-4D97-AF65-F5344CB8AC3E}">
        <p14:creationId xmlns:p14="http://schemas.microsoft.com/office/powerpoint/2010/main" val="536342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531834" y="144345"/>
            <a:ext cx="672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2F2C81"/>
                </a:solidFill>
                <a:latin typeface="Arial  "/>
              </a:rPr>
              <a:t>PROPUESTA DE REFORMA: </a:t>
            </a:r>
          </a:p>
          <a:p>
            <a:pPr algn="ctr"/>
            <a:r>
              <a:rPr lang="es-ES_tradnl" sz="2400" b="1" dirty="0">
                <a:solidFill>
                  <a:srgbClr val="2F2C81"/>
                </a:solidFill>
                <a:latin typeface="Arial  "/>
              </a:rPr>
              <a:t>SEÑALIZACIÓN  Y SEMAFORIZACIÓN VIAL</a:t>
            </a:r>
            <a:endParaRPr lang="es-EC" sz="2400" b="1" dirty="0">
              <a:solidFill>
                <a:schemeClr val="accent5">
                  <a:lumMod val="50000"/>
                </a:schemeClr>
              </a:solidFill>
              <a:latin typeface="Arial  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4" r="11635" b="-2657"/>
          <a:stretch/>
        </p:blipFill>
        <p:spPr>
          <a:xfrm>
            <a:off x="0" y="0"/>
            <a:ext cx="2686609" cy="672636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311374"/>
              </p:ext>
            </p:extLst>
          </p:nvPr>
        </p:nvGraphicFramePr>
        <p:xfrm>
          <a:off x="3000695" y="975342"/>
          <a:ext cx="8995687" cy="5021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2983">
                  <a:extLst>
                    <a:ext uri="{9D8B030D-6E8A-4147-A177-3AD203B41FA5}">
                      <a16:colId xmlns:a16="http://schemas.microsoft.com/office/drawing/2014/main" val="1935961061"/>
                    </a:ext>
                  </a:extLst>
                </a:gridCol>
                <a:gridCol w="1793791">
                  <a:extLst>
                    <a:ext uri="{9D8B030D-6E8A-4147-A177-3AD203B41FA5}">
                      <a16:colId xmlns:a16="http://schemas.microsoft.com/office/drawing/2014/main" val="1772080308"/>
                    </a:ext>
                  </a:extLst>
                </a:gridCol>
                <a:gridCol w="1716833">
                  <a:extLst>
                    <a:ext uri="{9D8B030D-6E8A-4147-A177-3AD203B41FA5}">
                      <a16:colId xmlns:a16="http://schemas.microsoft.com/office/drawing/2014/main" val="3286638678"/>
                    </a:ext>
                  </a:extLst>
                </a:gridCol>
                <a:gridCol w="1602080">
                  <a:extLst>
                    <a:ext uri="{9D8B030D-6E8A-4147-A177-3AD203B41FA5}">
                      <a16:colId xmlns:a16="http://schemas.microsoft.com/office/drawing/2014/main" val="372426429"/>
                    </a:ext>
                  </a:extLst>
                </a:gridCol>
              </a:tblGrid>
              <a:tr h="321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PRESUPUESTO </a:t>
                      </a:r>
                      <a:endParaRPr lang="es-EC" sz="1600" b="1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fontAlgn="ctr"/>
                      <a:r>
                        <a:rPr lang="es-EC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</a:t>
                      </a:r>
                      <a:r>
                        <a:rPr lang="es-EC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 $) 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PROGRAMACIÓN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ADMINISTRACIÓN</a:t>
                      </a:r>
                      <a:r>
                        <a:rPr lang="es-EC" sz="16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ZONAL</a:t>
                      </a:r>
                      <a:r>
                        <a:rPr lang="es-EC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C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439097"/>
                  </a:ext>
                </a:extLst>
              </a:tr>
              <a:tr h="490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ADQUISICIÓN </a:t>
                      </a: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2 MAQUINAS </a:t>
                      </a:r>
                      <a:r>
                        <a:rPr lang="es-E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FRANJADORAS</a:t>
                      </a: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PARA </a:t>
                      </a:r>
                      <a:r>
                        <a:rPr lang="es-E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SEÑALIZACIÓN </a:t>
                      </a: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HORIZONTAL Y SERVICIO DE MANTENIMIENTO (INCLUYE REPUESTOS)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/>
                        </a:rPr>
                        <a:t> $  </a:t>
                      </a:r>
                      <a:r>
                        <a:rPr lang="es-EC" sz="1600" u="none" strike="noStrike" dirty="0" smtClean="0">
                          <a:effectLst/>
                        </a:rPr>
                        <a:t>110.000,00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u="none" strike="noStrike" dirty="0">
                          <a:effectLst/>
                        </a:rPr>
                        <a:t>45 días para la ejecución  TDR Listos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DMQ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3684305"/>
                  </a:ext>
                </a:extLst>
              </a:tr>
              <a:tr h="676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ADQUISICIÓN DE ELEMENTOS PARA  NUEVAS INTERSECCIONES SEMAFORIZADAS EN EL DMQ, FASE 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/>
                        </a:rPr>
                        <a:t> $   </a:t>
                      </a:r>
                      <a:r>
                        <a:rPr lang="es-EC" sz="1600" u="none" strike="noStrike" dirty="0" smtClean="0">
                          <a:effectLst/>
                        </a:rPr>
                        <a:t>494.000,00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u="none" strike="noStrike" dirty="0">
                          <a:effectLst/>
                        </a:rPr>
                        <a:t>60 días para la ejecución Estudios Listos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Eloy</a:t>
                      </a:r>
                      <a:r>
                        <a:rPr lang="es-EC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Alfaro, Eugenio Espejo y </a:t>
                      </a:r>
                      <a:r>
                        <a:rPr lang="es-EC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Quitumbe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3505290"/>
                  </a:ext>
                </a:extLst>
              </a:tr>
              <a:tr h="419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ADQUISICIÓN DE  REGULADORES CENTRALIZADOS PARA LAS INTERSECCIONES NUEVAS EN EL </a:t>
                      </a:r>
                      <a:r>
                        <a:rPr lang="es-E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DMQ</a:t>
                      </a: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FASE 2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/>
                        </a:rPr>
                        <a:t> $   </a:t>
                      </a:r>
                      <a:r>
                        <a:rPr lang="es-EC" sz="1600" u="none" strike="noStrike" dirty="0" smtClean="0">
                          <a:effectLst/>
                        </a:rPr>
                        <a:t>150.000,00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u="none" strike="noStrike" dirty="0">
                          <a:effectLst/>
                        </a:rPr>
                        <a:t>60 días para la ejecución  Estudios Listos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Eloy</a:t>
                      </a:r>
                      <a:r>
                        <a:rPr lang="es-EC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Alfaro, Eugenio Espejo y </a:t>
                      </a:r>
                      <a:r>
                        <a:rPr lang="es-EC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Quitumbe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97623592"/>
                  </a:ext>
                </a:extLst>
              </a:tr>
              <a:tr h="512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ADQUISICION DE PLACAS PREDIALES Y VIALES PARA PARROQUIAS URBANAS Y RURALES DEL DMQ FASE 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/>
                        </a:rPr>
                        <a:t> $   </a:t>
                      </a:r>
                      <a:r>
                        <a:rPr lang="es-EC" sz="1600" u="none" strike="noStrike" dirty="0" smtClean="0">
                          <a:effectLst/>
                        </a:rPr>
                        <a:t>200.000,00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Estudios listos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Quitumbe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4557312"/>
                  </a:ext>
                </a:extLst>
              </a:tr>
              <a:tr h="3489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BIENES Y SERVICIOS PARA REPOSICION DE DAÑOS POR MANIFESTACIONES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/>
                        </a:rPr>
                        <a:t> $   </a:t>
                      </a:r>
                      <a:r>
                        <a:rPr lang="es-EC" sz="1600" u="none" strike="noStrike" dirty="0" smtClean="0">
                          <a:effectLst/>
                        </a:rPr>
                        <a:t>265.000,00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u="none" strike="noStrike" dirty="0">
                          <a:effectLst/>
                        </a:rPr>
                        <a:t> Subasta Inversa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EC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Manuela Sáenz</a:t>
                      </a:r>
                      <a:r>
                        <a:rPr lang="es-EC" sz="1400" b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y Eugenio Espejo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8208933"/>
                  </a:ext>
                </a:extLst>
              </a:tr>
              <a:tr h="676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ADQUISICIÓN DE ELEMENTOS SEMAFÓRICOS PARA LA</a:t>
                      </a:r>
                      <a:b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IMPLEMENTACIÓN DE INTERSECCIONES SEMAFORIZADAS</a:t>
                      </a:r>
                      <a:b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NUEVAS CENTRALIZADAS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/>
                        </a:rPr>
                        <a:t> </a:t>
                      </a:r>
                      <a:r>
                        <a:rPr lang="es-EC" sz="1600" u="none" strike="noStrike" dirty="0" smtClean="0">
                          <a:effectLst/>
                        </a:rPr>
                        <a:t>$</a:t>
                      </a:r>
                      <a:r>
                        <a:rPr lang="es-EC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s-EC" sz="1600" u="none" strike="noStrike" dirty="0" smtClean="0">
                          <a:effectLst/>
                        </a:rPr>
                        <a:t>2.129.591,04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u="none" strike="noStrike" dirty="0">
                          <a:effectLst/>
                        </a:rPr>
                        <a:t> Estudios listos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Eloy</a:t>
                      </a:r>
                      <a:r>
                        <a:rPr lang="es-EC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Alfaro, Eugenio Espejo y </a:t>
                      </a:r>
                      <a:r>
                        <a:rPr lang="es-EC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Quitumbe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2240607"/>
                  </a:ext>
                </a:extLst>
              </a:tr>
              <a:tr h="708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ACTUALIZACIÓN DEL SISTEMA CENTRALIZADO ADAPTATIVO DE SEMAFORIZACIÓN </a:t>
                      </a:r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 CENTRO DE GESTIÓN DE LA MOVILIDAD</a:t>
                      </a:r>
                      <a:endParaRPr lang="es-EC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/>
                        </a:rPr>
                        <a:t> $ </a:t>
                      </a:r>
                      <a:r>
                        <a:rPr lang="es-EC" sz="1600" u="none" strike="noStrike" dirty="0" smtClean="0">
                          <a:effectLst/>
                        </a:rPr>
                        <a:t>2.129.591,04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u="none" strike="noStrike" dirty="0">
                          <a:effectLst/>
                        </a:rPr>
                        <a:t>Estudios listos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 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EC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Eugenio</a:t>
                      </a:r>
                      <a:r>
                        <a:rPr lang="es-EC" sz="1400" b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Espejo, La Delicia y Eloy Alfaro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5096689"/>
                  </a:ext>
                </a:extLst>
              </a:tr>
              <a:tr h="1963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es-EC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C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$ </a:t>
                      </a:r>
                      <a:r>
                        <a:rPr lang="es-EC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5.478.182,08 </a:t>
                      </a:r>
                      <a:endParaRPr lang="es-EC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371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323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567482" y="205874"/>
            <a:ext cx="672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2F2C81"/>
                </a:solidFill>
                <a:latin typeface="Arial  "/>
              </a:rPr>
              <a:t>NECESIDAD DE RECURSOS PARA: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595361" y="605823"/>
            <a:ext cx="6695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2F2C81"/>
                </a:solidFill>
              </a:rPr>
              <a:t>EXPROPIACIONES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811275"/>
              </p:ext>
            </p:extLst>
          </p:nvPr>
        </p:nvGraphicFramePr>
        <p:xfrm>
          <a:off x="436988" y="1604306"/>
          <a:ext cx="11012556" cy="4171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29628">
                  <a:extLst>
                    <a:ext uri="{9D8B030D-6E8A-4147-A177-3AD203B41FA5}">
                      <a16:colId xmlns:a16="http://schemas.microsoft.com/office/drawing/2014/main" val="399872298"/>
                    </a:ext>
                  </a:extLst>
                </a:gridCol>
                <a:gridCol w="1924334">
                  <a:extLst>
                    <a:ext uri="{9D8B030D-6E8A-4147-A177-3AD203B41FA5}">
                      <a16:colId xmlns:a16="http://schemas.microsoft.com/office/drawing/2014/main" val="2990080781"/>
                    </a:ext>
                  </a:extLst>
                </a:gridCol>
                <a:gridCol w="2858594">
                  <a:extLst>
                    <a:ext uri="{9D8B030D-6E8A-4147-A177-3AD203B41FA5}">
                      <a16:colId xmlns:a16="http://schemas.microsoft.com/office/drawing/2014/main" val="1780701036"/>
                    </a:ext>
                  </a:extLst>
                </a:gridCol>
              </a:tblGrid>
              <a:tr h="65066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DESCRIPTIVO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PRESUPUESTO ESTIMADO</a:t>
                      </a:r>
                      <a:endParaRPr lang="es-EC" sz="1400" u="none" strike="noStrike" kern="1200" dirty="0">
                        <a:solidFill>
                          <a:schemeClr val="dk1"/>
                        </a:solidFill>
                        <a:effectLst/>
                        <a:latin typeface="Calibri  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PROGRAMACIÓN</a:t>
                      </a:r>
                      <a:endParaRPr lang="es-EC" sz="1400" u="none" strike="noStrike" kern="1200" dirty="0">
                        <a:solidFill>
                          <a:schemeClr val="dk1"/>
                        </a:solidFill>
                        <a:effectLst/>
                        <a:latin typeface="Calibri  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920436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Ruta Viva, Av. Simón Bolívar, Puentes Ruta Viva, Intercambiador Eloy Alfaro, Parque </a:t>
                      </a:r>
                      <a:r>
                        <a:rPr lang="es-EC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Chilibulo</a:t>
                      </a:r>
                      <a:r>
                        <a:rPr lang="es-EC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, Ampliación Av. Interoceánica, Quito Cables línea norte, Machala – </a:t>
                      </a:r>
                      <a:r>
                        <a:rPr lang="es-EC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Pisuli</a:t>
                      </a:r>
                      <a:r>
                        <a:rPr lang="es-EC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, Parques Metropolitanos, Nueva vía Oriental, varias Paradas del Trole, la </a:t>
                      </a:r>
                      <a:r>
                        <a:rPr lang="es-EC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Marqueza</a:t>
                      </a:r>
                      <a:r>
                        <a:rPr lang="es-EC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, Quebrada </a:t>
                      </a:r>
                      <a:r>
                        <a:rPr lang="es-EC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Chaquiscahuayco</a:t>
                      </a:r>
                      <a:r>
                        <a:rPr lang="es-EC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, Triangulo de piedra, entre otros </a:t>
                      </a:r>
                      <a:br>
                        <a:rPr lang="es-EC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</a:b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Calibri  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 $500,000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88,26% de la asignación inicial realizada se encuentra comprometido. Se requiere para concluir trámites de años anteriores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Calibri  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194323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Expropiación</a:t>
                      </a:r>
                      <a:r>
                        <a:rPr lang="es-E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 del Predio 083 (parque </a:t>
                      </a:r>
                      <a:r>
                        <a:rPr lang="es-ES" sz="1800" b="0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Pambachupa</a:t>
                      </a:r>
                      <a:r>
                        <a:rPr lang="es-E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)</a:t>
                      </a:r>
                      <a:endParaRPr lang="es-EC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  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$500,000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Informe GAPEV</a:t>
                      </a:r>
                      <a:endParaRPr lang="es-EC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  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14006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RECURSO TOTAL </a:t>
                      </a:r>
                      <a:endParaRPr lang="es-EC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  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$1’ 000,000</a:t>
                      </a:r>
                      <a:endParaRPr lang="es-EC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  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  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71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4102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0A51CDC1AA7124B8C49B056100BCA72" ma:contentTypeVersion="11" ma:contentTypeDescription="Crear nuevo documento." ma:contentTypeScope="" ma:versionID="41ead9bf79965fb7b009a8ba666fc5af">
  <xsd:schema xmlns:xsd="http://www.w3.org/2001/XMLSchema" xmlns:xs="http://www.w3.org/2001/XMLSchema" xmlns:p="http://schemas.microsoft.com/office/2006/metadata/properties" xmlns:ns3="4f31c9a1-c489-432a-8ad2-240feba87c5b" xmlns:ns4="4cb90fdf-d62f-44eb-a925-48ea65455163" targetNamespace="http://schemas.microsoft.com/office/2006/metadata/properties" ma:root="true" ma:fieldsID="594b8e1a0cf2144c40ddd510cf4f9b76" ns3:_="" ns4:_="">
    <xsd:import namespace="4f31c9a1-c489-432a-8ad2-240feba87c5b"/>
    <xsd:import namespace="4cb90fdf-d62f-44eb-a925-48ea654551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31c9a1-c489-432a-8ad2-240feba87c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90fdf-d62f-44eb-a925-48ea654551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425048-A149-442C-BAF3-26B034E6FF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31c9a1-c489-432a-8ad2-240feba87c5b"/>
    <ds:schemaRef ds:uri="4cb90fdf-d62f-44eb-a925-48ea654551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E21A7F-54DD-4163-A7F9-16046051AA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796545-59D5-416E-ABAE-C3C399F4BD13}">
  <ds:schemaRefs>
    <ds:schemaRef ds:uri="4cb90fdf-d62f-44eb-a925-48ea65455163"/>
    <ds:schemaRef ds:uri="http://schemas.microsoft.com/office/2006/metadata/properties"/>
    <ds:schemaRef ds:uri="http://schemas.microsoft.com/office/2006/documentManagement/types"/>
    <ds:schemaRef ds:uri="4f31c9a1-c489-432a-8ad2-240feba87c5b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16367</TotalTime>
  <Words>1618</Words>
  <Application>Microsoft Office PowerPoint</Application>
  <PresentationFormat>Panorámica</PresentationFormat>
  <Paragraphs>459</Paragraphs>
  <Slides>13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</vt:lpstr>
      <vt:lpstr>Arial</vt:lpstr>
      <vt:lpstr>Arial  </vt:lpstr>
      <vt:lpstr>Arial Narrow</vt:lpstr>
      <vt:lpstr>Calibri</vt:lpstr>
      <vt:lpstr>Calibri  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Alfredo Aguirre Barreiros</dc:creator>
  <cp:lastModifiedBy>Andrea Isabel Espinoza Cabrera</cp:lastModifiedBy>
  <cp:revision>367</cp:revision>
  <cp:lastPrinted>2022-08-10T23:12:42Z</cp:lastPrinted>
  <dcterms:created xsi:type="dcterms:W3CDTF">2021-05-14T15:24:53Z</dcterms:created>
  <dcterms:modified xsi:type="dcterms:W3CDTF">2022-08-15T17:13:03Z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0x01010060A51CDC1AA7124B8C49B056100BCA72</vt:lpwstr>
  </property>
</Properties>
</file>