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57" r:id="rId4"/>
    <p:sldId id="262" r:id="rId5"/>
    <p:sldId id="263" r:id="rId6"/>
    <p:sldId id="264" r:id="rId7"/>
    <p:sldId id="265" r:id="rId8"/>
    <p:sldId id="266" r:id="rId9"/>
    <p:sldId id="258" r:id="rId10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92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40AD5-CBE3-46B8-BC10-1F1B647EA8F3}" type="datetimeFigureOut">
              <a:rPr lang="es-EC" smtClean="0"/>
              <a:t>13/8/2022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369F7-EBE5-497A-A37F-41806691CB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35272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369F7-EBE5-497A-A37F-41806691CBFE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56090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369F7-EBE5-497A-A37F-41806691CBFE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1377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46AA07FE-732E-A221-B3B2-21C91399395E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466666" y="2392037"/>
            <a:ext cx="3779384" cy="207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89;p1" descr="Captura de pantalla 2021-11-10 a la(s) 12.17.12.png">
            <a:extLst>
              <a:ext uri="{FF2B5EF4-FFF2-40B4-BE49-F238E27FC236}">
                <a16:creationId xmlns:a16="http://schemas.microsoft.com/office/drawing/2014/main" id="{6ACB9AB3-921B-2B0B-5203-9B32A12CD33F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1261600" y="2434936"/>
            <a:ext cx="5104672" cy="19881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Google Shape;90;p1">
            <a:extLst>
              <a:ext uri="{FF2B5EF4-FFF2-40B4-BE49-F238E27FC236}">
                <a16:creationId xmlns:a16="http://schemas.microsoft.com/office/drawing/2014/main" id="{2CE532C8-E37A-37B5-BDC1-12B14A2F6216}"/>
              </a:ext>
            </a:extLst>
          </p:cNvPr>
          <p:cNvCxnSpPr/>
          <p:nvPr userDrawn="1"/>
        </p:nvCxnSpPr>
        <p:spPr>
          <a:xfrm rot="10800000">
            <a:off x="6414600" y="2113050"/>
            <a:ext cx="18900" cy="246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51470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812CAD4-874F-780C-FB4D-3A0CE6AE7C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9AA6467-14DF-C104-8218-6F41EB37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EB7598-AFDE-09E8-3D67-EF33CB54B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416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326F85-8953-4080-5F95-F76D053D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7CF6A6-2F4B-80F4-4BE8-972422ED3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4624-5053-DD7F-69A9-82B084FB1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E9A40C-3572-BB71-430D-713667DD82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C3A57D-7189-3E22-36D7-678CA284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0BE4E9-703B-2E5D-0EA7-E32D1274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69583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1D196-7AE0-FAE6-6E18-E25573F9B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9B011E-6C47-4689-9522-8F31AA62FB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EEF6D0-A7CE-5D27-E788-2F99B7F80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6C3BAC-77AD-DBE7-BFA6-7768B1BB49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A74AF1-A947-2C79-7746-E3072B6B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C9CB24-0806-1E13-E3BF-18828D9E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0093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FE825-5353-B0C3-C1C1-181D337EE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D240071-2E97-9117-5E61-37428B363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CE327C-D514-4DC0-6685-F3B7BCEA3F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CFFF33-EDFE-857E-66F9-E2DAEFCE9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460CC4-8911-800B-B952-58706D27C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55596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58DC60-8647-1273-1B9B-35C593A66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3A6F5F-8AB1-97C7-F25D-E452A8233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F27540-6EF8-80BD-A0ED-4054E012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F310A0-9E61-B5DA-621D-E4119B5B5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21F1B0-38F1-DB27-395C-46653E637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02532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92FF9-0770-63FF-5DD5-8537CFEA9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6DAF57-1077-3DB1-BDD6-9C26FF29E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F90D5E-2450-74B1-3396-DA2BEB1B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0F5AE9-244D-F372-8213-B92119BA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B6D2EB-C9D8-C97B-AF69-BABA8B305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36404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F3BF7-5312-A67F-CC0A-6CD7E6E1B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F03AB7-F20B-DF78-A34E-3FBCBAEA1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AD83B2-1D7A-ADD6-5BA2-DBE8027E2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6D86AF-2206-9EE6-6588-990F9E0AC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713780-CFEA-4584-EDC0-B9A75DEC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90563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92FE4A-6248-E323-E626-A1E91AFEC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33CCC4-9FF2-63F4-6184-78D0B18F8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6AAA03-AC46-F0BD-9C9E-427100AF1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FFE16C-47DF-25AC-4653-AE850197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19CE1C-8A81-320F-9A38-0C3FA71A6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33117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31B09-18A1-AE51-323B-D0E4C0CA0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BF7E87-24BC-DCC4-1339-C6A760E87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895F7C-74B6-D18F-322D-F9C52698D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C93187-72E3-E644-6B8A-3E831F67C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64EA29-6CFB-48DE-CCDC-FDFA3B40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4A3286-570C-F714-2372-8126156F4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152151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6EE08-03A9-BC55-B594-0714234CE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241CEF-2B50-8C55-F12D-6121127B6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66C1CE-10EE-DB0D-6E40-E6C210CA5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520F77E-CB38-CBF2-7777-F3D901C49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392060-83A2-5209-06BD-E3D826AE8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7F1123-FF72-BB49-39AE-33AE4483B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4A20293-4AE7-A9AC-72F2-F082C92E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167B5E-3789-F334-A488-1B717973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1675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97;g11ea6e4538c_0_0">
            <a:extLst>
              <a:ext uri="{FF2B5EF4-FFF2-40B4-BE49-F238E27FC236}">
                <a16:creationId xmlns:a16="http://schemas.microsoft.com/office/drawing/2014/main" id="{F1C2BB5E-7F47-0D7D-1239-09A725DD9A02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775" y="92025"/>
            <a:ext cx="1386700" cy="693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69452971-0B93-1523-5157-972B1C428856}"/>
              </a:ext>
            </a:extLst>
          </p:cNvPr>
          <p:cNvGrpSpPr/>
          <p:nvPr userDrawn="1"/>
        </p:nvGrpSpPr>
        <p:grpSpPr>
          <a:xfrm>
            <a:off x="9853811" y="6172425"/>
            <a:ext cx="2258806" cy="525967"/>
            <a:chOff x="2926080" y="2421873"/>
            <a:chExt cx="2258806" cy="525967"/>
          </a:xfrm>
        </p:grpSpPr>
        <p:pic>
          <p:nvPicPr>
            <p:cNvPr id="9" name="Google Shape;88;p1">
              <a:extLst>
                <a:ext uri="{FF2B5EF4-FFF2-40B4-BE49-F238E27FC236}">
                  <a16:creationId xmlns:a16="http://schemas.microsoft.com/office/drawing/2014/main" id="{9A5E14EE-A51B-AA01-D8F6-55FC6C61991A}"/>
                </a:ext>
              </a:extLst>
            </p:cNvPr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223963" y="2421873"/>
              <a:ext cx="960923" cy="5259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89;p1" descr="Captura de pantalla 2021-11-10 a la(s) 12.17.12.png">
              <a:extLst>
                <a:ext uri="{FF2B5EF4-FFF2-40B4-BE49-F238E27FC236}">
                  <a16:creationId xmlns:a16="http://schemas.microsoft.com/office/drawing/2014/main" id="{E3895183-A64C-F921-B7BD-CA5ABA35D788}"/>
                </a:ext>
              </a:extLst>
            </p:cNvPr>
            <p:cNvPicPr preferRelativeResize="0"/>
            <p:nvPr userDrawn="1"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926080" y="2421873"/>
              <a:ext cx="1297883" cy="50420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" name="Google Shape;90;p1">
              <a:extLst>
                <a:ext uri="{FF2B5EF4-FFF2-40B4-BE49-F238E27FC236}">
                  <a16:creationId xmlns:a16="http://schemas.microsoft.com/office/drawing/2014/main" id="{7071A917-4BAC-CE30-FE5C-8F6BF533E0B2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4223963" y="2421873"/>
              <a:ext cx="0" cy="50420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2FB292DA-BFB3-FBCB-830B-1DAA0DBCED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25543" t="83688" r="49131" b="14959"/>
          <a:stretch/>
        </p:blipFill>
        <p:spPr>
          <a:xfrm>
            <a:off x="0" y="6644477"/>
            <a:ext cx="4951828" cy="165358"/>
          </a:xfrm>
          <a:prstGeom prst="rect">
            <a:avLst/>
          </a:prstGeom>
        </p:spPr>
      </p:pic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1144250B-A4F4-D576-A79B-2CF5975221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9763" y="954088"/>
            <a:ext cx="11117262" cy="5195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86745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FFFC0-90EC-1193-B8F8-ACCDB6F5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EA2DBE-CD0B-0A8C-4995-F5BB94E13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E5F494-7723-4F2F-9B7B-40870F6C3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56ED6A7-9567-57D9-318C-E222C36BE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38615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6009BF-3ED3-31CE-621D-F1F0155D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1B8B6B-4AC5-EB9F-A8E3-73690CE97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7F83C3D-C74C-3156-FBD6-7DCE7C46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51065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F0768-07C0-D04F-0047-84C815721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878FB4-AACD-CC5B-9261-48587E989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30DBD5-B4A9-6F20-2713-7E90D7282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CCCF28-817F-5D99-D34C-C0CFA1877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A600A8-2032-7FC9-64A1-92F217D53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C08233-2047-F16D-03F8-DDE9EAA8B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00128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5F3F9-6FD7-DED5-8072-521BC7E59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6EC308C-A85D-06B0-AC7C-69B746D362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6BC8BD-9E1D-678C-EDD0-D06B489DC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F7716A-3F61-AA62-6E4B-A8CC13C5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D13CF7-ED18-087B-36C2-C0C3EF2AF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3ACFE-117F-2F04-7A77-D072B6CF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905507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8CB9CA-38D5-3F5C-0B40-66D3CA4EE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A8FC2A-C4DF-29D1-35AE-65C104244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6BC924-10D5-88AA-DE84-A4193DBF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41B9BD-50A0-0892-7C8B-2366FE11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3CF955-F5BB-59B6-099A-104A0A84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721672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1184A0-0029-9AA7-892F-5EB458985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6C9787-FC87-9C6F-B8FB-965E33773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720DAD-06F3-ED5C-EFA6-22AE2C078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A50760-46E1-F5FB-E332-7521F4EB7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29120D-2526-9E78-C7AB-CC002C4B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5749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97;g11ea6e4538c_0_0">
            <a:extLst>
              <a:ext uri="{FF2B5EF4-FFF2-40B4-BE49-F238E27FC236}">
                <a16:creationId xmlns:a16="http://schemas.microsoft.com/office/drawing/2014/main" id="{F1C2BB5E-7F47-0D7D-1239-09A725DD9A02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775" y="92025"/>
            <a:ext cx="1386700" cy="693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69452971-0B93-1523-5157-972B1C428856}"/>
              </a:ext>
            </a:extLst>
          </p:cNvPr>
          <p:cNvGrpSpPr/>
          <p:nvPr userDrawn="1"/>
        </p:nvGrpSpPr>
        <p:grpSpPr>
          <a:xfrm>
            <a:off x="9853811" y="6172425"/>
            <a:ext cx="2258806" cy="525967"/>
            <a:chOff x="2926080" y="2421873"/>
            <a:chExt cx="2258806" cy="525967"/>
          </a:xfrm>
        </p:grpSpPr>
        <p:pic>
          <p:nvPicPr>
            <p:cNvPr id="9" name="Google Shape;88;p1">
              <a:extLst>
                <a:ext uri="{FF2B5EF4-FFF2-40B4-BE49-F238E27FC236}">
                  <a16:creationId xmlns:a16="http://schemas.microsoft.com/office/drawing/2014/main" id="{9A5E14EE-A51B-AA01-D8F6-55FC6C61991A}"/>
                </a:ext>
              </a:extLst>
            </p:cNvPr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223963" y="2421873"/>
              <a:ext cx="960923" cy="5259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89;p1" descr="Captura de pantalla 2021-11-10 a la(s) 12.17.12.png">
              <a:extLst>
                <a:ext uri="{FF2B5EF4-FFF2-40B4-BE49-F238E27FC236}">
                  <a16:creationId xmlns:a16="http://schemas.microsoft.com/office/drawing/2014/main" id="{E3895183-A64C-F921-B7BD-CA5ABA35D788}"/>
                </a:ext>
              </a:extLst>
            </p:cNvPr>
            <p:cNvPicPr preferRelativeResize="0"/>
            <p:nvPr userDrawn="1"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926080" y="2421873"/>
              <a:ext cx="1297883" cy="50420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" name="Google Shape;90;p1">
              <a:extLst>
                <a:ext uri="{FF2B5EF4-FFF2-40B4-BE49-F238E27FC236}">
                  <a16:creationId xmlns:a16="http://schemas.microsoft.com/office/drawing/2014/main" id="{7071A917-4BAC-CE30-FE5C-8F6BF533E0B2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4223963" y="2421873"/>
              <a:ext cx="0" cy="50420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2FB292DA-BFB3-FBCB-830B-1DAA0DBCED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25543" t="83688" r="49131" b="14959"/>
          <a:stretch/>
        </p:blipFill>
        <p:spPr>
          <a:xfrm>
            <a:off x="0" y="6644477"/>
            <a:ext cx="4951828" cy="165358"/>
          </a:xfrm>
          <a:prstGeom prst="rect">
            <a:avLst/>
          </a:prstGeom>
        </p:spPr>
      </p:pic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1144250B-A4F4-D576-A79B-2CF5975221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9763" y="954088"/>
            <a:ext cx="11117262" cy="5195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0662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BB352-DC80-D9D0-DC43-A76689F3B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B49BB5-F161-ADD9-1705-F3364E2E1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BBFFB1-BBB1-F296-2006-201D9CED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0EE1B0-459C-476A-BF79-56BB54FA3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1395A1-F98E-0B72-D327-2872C250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3397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FF7FB-AAAF-811C-F29A-11017923A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E5F930C-8073-24F6-DFD6-F6241B2F5E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A92FC5-C6A9-D136-F814-7FACA65F5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9159B14-8614-9B2E-4468-F17075119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2507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CB885-7CF7-0FE4-D536-2AECC4EEF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616C6E-983E-3F6D-ECEE-A18B90827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EEBB3-C180-7509-831A-3CD7622C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C0C87B-EF16-601C-DADD-E6495698E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2BF001-9502-AC27-58BD-15F0F456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206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0823D-CC91-E4B5-1FC7-3D38BF175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ECA1D7-65EF-C3E8-4704-931924DF4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AA943A-88A4-9ABF-0D5F-B5DE902B5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AB3416-DA2F-8195-5630-41564403B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CA3BEE-96D2-228A-D9E6-1E68CCFAD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C93AF8-6D3D-D765-59ED-09C0F468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1904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3E098-317B-098A-956B-7DED2990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9C56A4-AD79-52FD-B638-A82BE92BD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E55DF8-72FB-5729-62B1-66888B291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C2E6704-85CB-84EA-008A-84F97C33A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E0EE434-44C3-63BC-EFF1-B5A9C348C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E818A5-76C9-29D9-697E-5B4EE340E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03BC7FB-A97D-0D77-254F-967F50DF1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7BE56D9-8D83-21B7-1E6B-132179B72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6389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477EE7-5329-AF34-AD26-40639EEC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CC1B47-1EBB-A7CF-1C39-31410907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FFCB6F-4FF7-CDE0-F27E-14A6AAF28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3609364-75DB-97E9-AA77-7E7AE328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2022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57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4" r:id="rId3"/>
    <p:sldLayoutId id="2147483649" r:id="rId4"/>
    <p:sldLayoutId id="2147483673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6315473-454A-95B7-4AE7-88DB649CB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6C1E3-319B-F18D-B8BD-50B98938A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15D308-9F60-F116-991A-AA36EBE61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8B7AE-C58B-4147-9DC2-195DDA66296B}" type="datetimeFigureOut">
              <a:rPr lang="es-419" smtClean="0"/>
              <a:t>13/8/2022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55014F-3213-C8A4-367F-59E849477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1A66EF-2C05-992F-BDC1-2E93A1F09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4930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54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AD5D2FF5-DEC7-43CE-C480-96FD14A2A6AE}"/>
              </a:ext>
            </a:extLst>
          </p:cNvPr>
          <p:cNvSpPr txBox="1"/>
          <p:nvPr/>
        </p:nvSpPr>
        <p:spPr>
          <a:xfrm>
            <a:off x="1212573" y="863076"/>
            <a:ext cx="97668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800" b="1" dirty="0">
                <a:solidFill>
                  <a:srgbClr val="002060"/>
                </a:solidFill>
              </a:rPr>
              <a:t>PROYECTO DE REFORMA PRESUPUESTARIA</a:t>
            </a:r>
          </a:p>
          <a:p>
            <a:pPr algn="ctr"/>
            <a:r>
              <a:rPr lang="es-EC" sz="4800" b="1" dirty="0">
                <a:solidFill>
                  <a:srgbClr val="002060"/>
                </a:solidFill>
              </a:rPr>
              <a:t>2022</a:t>
            </a:r>
            <a:endParaRPr lang="es-419" sz="4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Movilidad Sostenible o Transporte Ecológico ♻️ | EcoTurismo">
            <a:extLst>
              <a:ext uri="{FF2B5EF4-FFF2-40B4-BE49-F238E27FC236}">
                <a16:creationId xmlns:a16="http://schemas.microsoft.com/office/drawing/2014/main" id="{9F49A207-BF89-30FB-BE99-B02A1327D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670" y="3171400"/>
            <a:ext cx="4916658" cy="325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36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4730EA8-224E-EADE-CDBA-D737FA749CB6}"/>
              </a:ext>
            </a:extLst>
          </p:cNvPr>
          <p:cNvSpPr txBox="1"/>
          <p:nvPr/>
        </p:nvSpPr>
        <p:spPr>
          <a:xfrm>
            <a:off x="7076711" y="269260"/>
            <a:ext cx="4515521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</a:pPr>
            <a:r>
              <a:rPr lang="es-ES" sz="24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PROPUESTA DE REFORMA – 2022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9FB4FAB-25E3-CB71-3EFD-AF53687D64EA}"/>
              </a:ext>
            </a:extLst>
          </p:cNvPr>
          <p:cNvSpPr txBox="1"/>
          <p:nvPr/>
        </p:nvSpPr>
        <p:spPr>
          <a:xfrm>
            <a:off x="513661" y="5942901"/>
            <a:ext cx="104307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200" dirty="0">
                <a:solidFill>
                  <a:prstClr val="black"/>
                </a:solidFill>
                <a:latin typeface="Calibri" panose="020F0502020204030204"/>
                <a:sym typeface="Arial"/>
              </a:rPr>
              <a:t>*Equipos, mantenimiento y reparación (US$ 150 mil), servicios civiles (US$ 120 mil), outsourcing imprenta, publicidad (US$ 90 mil), </a:t>
            </a:r>
          </a:p>
          <a:p>
            <a:r>
              <a:rPr lang="es-EC" sz="1200" dirty="0">
                <a:solidFill>
                  <a:prstClr val="black"/>
                </a:solidFill>
                <a:latin typeface="Calibri" panose="020F0502020204030204"/>
                <a:sym typeface="Arial"/>
              </a:rPr>
              <a:t>monitoreo índices calidad (US$ 6 mil).</a:t>
            </a:r>
          </a:p>
          <a:p>
            <a:pPr>
              <a:buClrTx/>
              <a:buFontTx/>
              <a:buNone/>
            </a:pPr>
            <a:r>
              <a:rPr lang="es-ES" sz="1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Fuente: Insumos de propuesta de </a:t>
            </a:r>
            <a:r>
              <a:rPr lang="es-ES" sz="1200" dirty="0">
                <a:solidFill>
                  <a:prstClr val="black"/>
                </a:solidFill>
                <a:latin typeface="Calibri" panose="020F0502020204030204"/>
              </a:rPr>
              <a:t>reforma presupuestaria, Secretaría de Movilidad</a:t>
            </a:r>
            <a:endParaRPr lang="es-EC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803B64C-5868-E8B2-0B7D-7FFF0167D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023136"/>
              </p:ext>
            </p:extLst>
          </p:nvPr>
        </p:nvGraphicFramePr>
        <p:xfrm>
          <a:off x="528427" y="988143"/>
          <a:ext cx="11086056" cy="4827090"/>
        </p:xfrm>
        <a:graphic>
          <a:graphicData uri="http://schemas.openxmlformats.org/drawingml/2006/table">
            <a:tbl>
              <a:tblPr/>
              <a:tblGrid>
                <a:gridCol w="3400554">
                  <a:extLst>
                    <a:ext uri="{9D8B030D-6E8A-4147-A177-3AD203B41FA5}">
                      <a16:colId xmlns:a16="http://schemas.microsoft.com/office/drawing/2014/main" val="1037792798"/>
                    </a:ext>
                  </a:extLst>
                </a:gridCol>
                <a:gridCol w="1379998">
                  <a:extLst>
                    <a:ext uri="{9D8B030D-6E8A-4147-A177-3AD203B41FA5}">
                      <a16:colId xmlns:a16="http://schemas.microsoft.com/office/drawing/2014/main" val="20990974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06735218"/>
                    </a:ext>
                  </a:extLst>
                </a:gridCol>
                <a:gridCol w="1692322">
                  <a:extLst>
                    <a:ext uri="{9D8B030D-6E8A-4147-A177-3AD203B41FA5}">
                      <a16:colId xmlns:a16="http://schemas.microsoft.com/office/drawing/2014/main" val="70233350"/>
                    </a:ext>
                  </a:extLst>
                </a:gridCol>
                <a:gridCol w="1528550">
                  <a:extLst>
                    <a:ext uri="{9D8B030D-6E8A-4147-A177-3AD203B41FA5}">
                      <a16:colId xmlns:a16="http://schemas.microsoft.com/office/drawing/2014/main" val="2875613175"/>
                    </a:ext>
                  </a:extLst>
                </a:gridCol>
                <a:gridCol w="1255832">
                  <a:extLst>
                    <a:ext uri="{9D8B030D-6E8A-4147-A177-3AD203B41FA5}">
                      <a16:colId xmlns:a16="http://schemas.microsoft.com/office/drawing/2014/main" val="2385052821"/>
                    </a:ext>
                  </a:extLst>
                </a:gridCol>
              </a:tblGrid>
              <a:tr h="62343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PROGRAMA/PROYECTO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CODIFICADO ACTUAL (INVERSIÓN) </a:t>
                      </a:r>
                    </a:p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US$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INCREMENTO</a:t>
                      </a:r>
                    </a:p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REFORMA (INVERSION) </a:t>
                      </a:r>
                    </a:p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US$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CODIFICADO – CON REFORMA (INVERSION) </a:t>
                      </a:r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US$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CODIFICADO –CON REFORMA (CORRIENTE)</a:t>
                      </a:r>
                    </a:p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US$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  <a:p>
                      <a:pPr algn="ctr" fontAlgn="b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US$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358928"/>
                  </a:ext>
                </a:extLst>
              </a:tr>
              <a:tr h="250038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MOVILIDAD SEGURA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697,500.00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697,500.00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697,500.00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921455"/>
                  </a:ext>
                </a:extLst>
              </a:tr>
              <a:tr h="48939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 LA CIRCULACIÓN DE TRÁFICO 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 action="ppaction://hlinksldjump"/>
                        </a:rPr>
                        <a:t>(1)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1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697,500.00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697,500.00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697,500.00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639924"/>
                  </a:ext>
                </a:extLst>
              </a:tr>
              <a:tr h="48939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MOVILIDAD SOSTENIBLE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1,050,000.00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1,050,000.00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1,050,000.00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830087"/>
                  </a:ext>
                </a:extLst>
              </a:tr>
              <a:tr h="48939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PROMOCION DE LOS MODOS DE</a:t>
                      </a:r>
                      <a:b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 SOSTENIBLE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 action="ppaction://hlinksldjump"/>
                        </a:rPr>
                        <a:t> (2)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1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1,050,000.00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1,050,000.00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1,050,000.00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833682"/>
                  </a:ext>
                </a:extLst>
              </a:tr>
              <a:tr h="48939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TRANSPORTE PÚBLICO EFICIENTE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366,770.00*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11,196,980.00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11,563,750.00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11,563,750.00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847189"/>
                  </a:ext>
                </a:extLst>
              </a:tr>
              <a:tr h="72601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DEL SERVICIO EN EL SISTEMA INTEGRADO DE TRANSPORTE PÚBLICO 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 action="ppaction://hlinksldjump"/>
                        </a:rPr>
                        <a:t>(3)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31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366,770.00*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11,196,980.00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11,563,750.00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11,563,750.00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027016"/>
                  </a:ext>
                </a:extLst>
              </a:tr>
              <a:tr h="48939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INSTITUCIONAL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2,179,939.89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2,179,939.89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409154"/>
                  </a:ext>
                </a:extLst>
              </a:tr>
              <a:tr h="250038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63831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48,100.00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428447"/>
                  </a:ext>
                </a:extLst>
              </a:tr>
              <a:tr h="28058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REMUNERACIÓN DE PERSONAL</a:t>
                      </a:r>
                    </a:p>
                  </a:txBody>
                  <a:tcPr marL="63831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2,131,839.89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2,131,839.89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115618"/>
                  </a:ext>
                </a:extLst>
              </a:tr>
              <a:tr h="250038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fontAlgn="b"/>
                      <a:r>
                        <a:rPr lang="es-EC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366,770.00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12,944,480.00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13,311,250.00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2,179,939.89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15,491,189.89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309651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AF2B5356-E161-F416-F6EC-CADED5D1006F}"/>
              </a:ext>
            </a:extLst>
          </p:cNvPr>
          <p:cNvSpPr/>
          <p:nvPr/>
        </p:nvSpPr>
        <p:spPr>
          <a:xfrm>
            <a:off x="5854890" y="2076323"/>
            <a:ext cx="1378420" cy="2550272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8FAF53A7-7A7E-6104-5E2B-A787C34DB5AB}"/>
              </a:ext>
            </a:extLst>
          </p:cNvPr>
          <p:cNvSpPr/>
          <p:nvPr/>
        </p:nvSpPr>
        <p:spPr>
          <a:xfrm>
            <a:off x="5854891" y="5527347"/>
            <a:ext cx="1378420" cy="33702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5ADB0C98-7B5D-529A-57C0-4BC9B59F5AFB}"/>
              </a:ext>
            </a:extLst>
          </p:cNvPr>
          <p:cNvSpPr/>
          <p:nvPr/>
        </p:nvSpPr>
        <p:spPr>
          <a:xfrm rot="5400000">
            <a:off x="6244604" y="4860115"/>
            <a:ext cx="598992" cy="54440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2165F3D-3048-CE9A-9F97-8C7D106477A7}"/>
              </a:ext>
            </a:extLst>
          </p:cNvPr>
          <p:cNvSpPr/>
          <p:nvPr/>
        </p:nvSpPr>
        <p:spPr>
          <a:xfrm>
            <a:off x="4913949" y="4786766"/>
            <a:ext cx="1630151" cy="3370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rgbClr val="002060"/>
                </a:solidFill>
              </a:rPr>
              <a:t>INCREMENTO</a:t>
            </a:r>
            <a:endParaRPr lang="es-419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1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5048E4D4-7A5A-0EBE-EF24-E46BFCA83B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304508"/>
              </p:ext>
            </p:extLst>
          </p:nvPr>
        </p:nvGraphicFramePr>
        <p:xfrm>
          <a:off x="528428" y="988140"/>
          <a:ext cx="10987966" cy="4995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4205">
                  <a:extLst>
                    <a:ext uri="{9D8B030D-6E8A-4147-A177-3AD203B41FA5}">
                      <a16:colId xmlns:a16="http://schemas.microsoft.com/office/drawing/2014/main" val="3233715262"/>
                    </a:ext>
                  </a:extLst>
                </a:gridCol>
                <a:gridCol w="1230831">
                  <a:extLst>
                    <a:ext uri="{9D8B030D-6E8A-4147-A177-3AD203B41FA5}">
                      <a16:colId xmlns:a16="http://schemas.microsoft.com/office/drawing/2014/main" val="2541856358"/>
                    </a:ext>
                  </a:extLst>
                </a:gridCol>
                <a:gridCol w="3572759">
                  <a:extLst>
                    <a:ext uri="{9D8B030D-6E8A-4147-A177-3AD203B41FA5}">
                      <a16:colId xmlns:a16="http://schemas.microsoft.com/office/drawing/2014/main" val="3940002330"/>
                    </a:ext>
                  </a:extLst>
                </a:gridCol>
                <a:gridCol w="3560171">
                  <a:extLst>
                    <a:ext uri="{9D8B030D-6E8A-4147-A177-3AD203B41FA5}">
                      <a16:colId xmlns:a16="http://schemas.microsoft.com/office/drawing/2014/main" val="3672099660"/>
                    </a:ext>
                  </a:extLst>
                </a:gridCol>
              </a:tblGrid>
              <a:tr h="530942"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DETALLE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REFORMA (US$)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JUSTIFICACIÓN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ALCANCE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840011"/>
                  </a:ext>
                </a:extLst>
              </a:tr>
              <a:tr h="116017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ESTUDIO IDENTIFICACIÓN PRESTADORES DE SERVICIO DE ENTREGA LOCAL-  REGULARIZAR EL SERVICIO EN MOTOCICLETA Y BICICLETA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40,000.00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C" sz="1200" dirty="0">
                          <a:latin typeface="+mn-lt"/>
                        </a:rPr>
                        <a:t>LEVANTAMIENTO DE INFORMACIÓN (ENCUESTAS ESPECIALIZADAS), PROCESAMIENTO Y  ANÁLISIS DE LA DATA. PROPUESTAS DE INTERVENCIÓN Y PROYECTO DE MARCO REGULATORIO. FECHA PROGRAMADA CONTRAT.: SEPT.2022</a:t>
                      </a:r>
                      <a:endParaRPr lang="es-419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300" dirty="0">
                          <a:latin typeface="+mn-lt"/>
                        </a:rPr>
                        <a:t>SEGÚN INFORMES PREVIOS DEL PMMS 2022-2042, 5.856 MOTOCICLETAS Y 610 BICICLETAS SE UTILIZAN COMO FUENTE DE INGRESOS (DELIVERY).</a:t>
                      </a:r>
                      <a:endParaRPr lang="es-419" sz="13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323505"/>
                  </a:ext>
                </a:extLst>
              </a:tr>
              <a:tr h="1371119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EQUIPAMIENTO DE LA INFRAESTRUCTURA TECNOLÓGICA PARA EL OBSERVATORIO DE LA MOVILIDAD DEL DMQ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307,500.00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>
                          <a:latin typeface="+mn-lt"/>
                        </a:rPr>
                        <a:t>ADQUISICIÓN SERVIDORES Y EQUIPOS DE MONITOREO (VIDEO WALL) - (RECURSOS INFORMÁTICOS Y ALMACENAMIENTO DE DATOS). ESCALABILIDAD CONFORME PLAN MOVILIDAD 2009-2025 Y 2022-2042. FECHA PROGRAMADA CONTRAT.: OCT. 2022</a:t>
                      </a:r>
                      <a:endParaRPr lang="es-419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300" dirty="0">
                          <a:latin typeface="+mn-lt"/>
                        </a:rPr>
                        <a:t>MICRO CENTRO DE DATOS  CON EQUIPOS ESCALABLES Y DE ALTA DISPONIBILIDAD, QUE RECOPILEN Y PROCESEN ESTADISTICAMENTE LA INFORMACIÓN ESCENCIAL Y ACTUALIZADA DE TODOS LOS ASPECTOS QUE CONFORMAN LA MOVILIDAD</a:t>
                      </a:r>
                      <a:endParaRPr lang="es-419" sz="13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5618699"/>
                  </a:ext>
                </a:extLst>
              </a:tr>
              <a:tr h="158206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OPERACIÓN Y PUESTA EN MARCHA DEL OBSERVATORIO DE LA MOVILIDAD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350,000.00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>
                          <a:latin typeface="+mn-lt"/>
                        </a:rPr>
                        <a:t>TOMA DECISIONES INFORMADAS SOBRE MOVILIDAD URBANA SOSTENIBLE. </a:t>
                      </a:r>
                    </a:p>
                    <a:p>
                      <a:pPr algn="just"/>
                      <a:r>
                        <a:rPr lang="es-ES" sz="1200" dirty="0">
                          <a:latin typeface="+mn-lt"/>
                        </a:rPr>
                        <a:t>PROCESAR Y ANALIZAR LA INFORMACIÓN PARA GENERAR POLÍTICAS BASADAS EN EVIDENCIA TÈCNICA. FECHA PROGRAMADA CONTRAT.: DIC. 2022</a:t>
                      </a:r>
                      <a:endParaRPr lang="es-419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dirty="0">
                          <a:latin typeface="+mn-lt"/>
                        </a:rPr>
                        <a:t>MICRO CENTRO DE DATOS CON EQUIPOS ESCALABLES Y ALTA DISPONIBILIDAD, PARA SEGUIMIENTO DE LA EVOLUCIÓN DE LOS PRINCIPALES INDICADORES DE LA MOVILIDAD Y RETROALIMENTAR LOS PROCESOS DE PLANIFICACIÓN Y GESTIÓN.</a:t>
                      </a:r>
                      <a:endParaRPr lang="es-419" sz="13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8179497"/>
                  </a:ext>
                </a:extLst>
              </a:tr>
              <a:tr h="35156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697,500.00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419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419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78726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55D5BA62-98FB-1CF4-4680-27544469E06A}"/>
              </a:ext>
            </a:extLst>
          </p:cNvPr>
          <p:cNvSpPr txBox="1"/>
          <p:nvPr/>
        </p:nvSpPr>
        <p:spPr>
          <a:xfrm>
            <a:off x="3006158" y="239391"/>
            <a:ext cx="8482837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</a:pPr>
            <a:r>
              <a:rPr lang="es-ES" sz="24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PROYECTO</a:t>
            </a:r>
            <a:r>
              <a:rPr lang="es-ES" sz="24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ES" sz="24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MEJORAMIENTO DE LA CIRCULACIÓN DE TRÁFICO </a:t>
            </a:r>
            <a:r>
              <a:rPr lang="es-ES" sz="24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  <a:hlinkClick r:id="rId3" action="ppaction://hlinksldjump"/>
              </a:rPr>
              <a:t>(1)</a:t>
            </a:r>
            <a:endParaRPr lang="es-ES" sz="24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1F1B19C-E059-1902-87EF-63251371C9BA}"/>
              </a:ext>
            </a:extLst>
          </p:cNvPr>
          <p:cNvSpPr txBox="1"/>
          <p:nvPr/>
        </p:nvSpPr>
        <p:spPr>
          <a:xfrm>
            <a:off x="454686" y="6185079"/>
            <a:ext cx="60937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s-ES" sz="1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Fuente: Insumos de propuesta de </a:t>
            </a:r>
            <a:r>
              <a:rPr lang="es-ES" sz="1200" dirty="0">
                <a:solidFill>
                  <a:prstClr val="black"/>
                </a:solidFill>
                <a:latin typeface="Calibri" panose="020F0502020204030204"/>
              </a:rPr>
              <a:t>reforma presupuestaria, Secretaría de Movilidad</a:t>
            </a:r>
            <a:endParaRPr lang="es-EC" sz="12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0440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E232A51B-F5FF-169B-9B0F-D12D716C6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842765"/>
              </p:ext>
            </p:extLst>
          </p:nvPr>
        </p:nvGraphicFramePr>
        <p:xfrm>
          <a:off x="560435" y="1036706"/>
          <a:ext cx="11029698" cy="4655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4868">
                  <a:extLst>
                    <a:ext uri="{9D8B030D-6E8A-4147-A177-3AD203B41FA5}">
                      <a16:colId xmlns:a16="http://schemas.microsoft.com/office/drawing/2014/main" val="3233715262"/>
                    </a:ext>
                  </a:extLst>
                </a:gridCol>
                <a:gridCol w="1835519">
                  <a:extLst>
                    <a:ext uri="{9D8B030D-6E8A-4147-A177-3AD203B41FA5}">
                      <a16:colId xmlns:a16="http://schemas.microsoft.com/office/drawing/2014/main" val="2541856358"/>
                    </a:ext>
                  </a:extLst>
                </a:gridCol>
                <a:gridCol w="3839633">
                  <a:extLst>
                    <a:ext uri="{9D8B030D-6E8A-4147-A177-3AD203B41FA5}">
                      <a16:colId xmlns:a16="http://schemas.microsoft.com/office/drawing/2014/main" val="3940002330"/>
                    </a:ext>
                  </a:extLst>
                </a:gridCol>
                <a:gridCol w="2879678">
                  <a:extLst>
                    <a:ext uri="{9D8B030D-6E8A-4147-A177-3AD203B41FA5}">
                      <a16:colId xmlns:a16="http://schemas.microsoft.com/office/drawing/2014/main" val="3672099660"/>
                    </a:ext>
                  </a:extLst>
                </a:gridCol>
              </a:tblGrid>
              <a:tr h="254268"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DETALLE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REFORMA (US$)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JUSTIFICACIÓN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ALCANCE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840011"/>
                  </a:ext>
                </a:extLst>
              </a:tr>
              <a:tr h="769424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PLANIFICACIÓN Y DISEÑO DE INFRAESTRUCTURA PEATONAL PARA ACCESIBILIDAD UNIVERSAL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100,000.00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ESTUDIOS URBANOS DE INFRAESTRUCTURA Y MOVILIDAD PEATONAL EN BASE AL PMMS 2022-2042:</a:t>
                      </a:r>
                      <a:b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-DIAGNÓSTICO, PROPUESTA ESTRATÉGICA, PLAN DE IMPLEMENTACIÓN Y DISEÑOS. FECHA PROGRAMADA DE CONTRAT.: DIC.2022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PMDOT - 900.000 M2 DE REDES PEATONALES INCLUSIVAS HASTA 2033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323505"/>
                  </a:ext>
                </a:extLst>
              </a:tr>
              <a:tr h="896558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PLANIFICACIÓN Y DISEÑO NUEVA CICLO INFRAESTRUCTURA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100,000.00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ESTUDIOS DE CICLO INFRAESTRUCTURA COMO BASE PLAN DE MOVILIDAD NO MOTORIZADA . DISEÑO DE CICLO INFREATRUCTURA Y TIPOLOGÍA, ESPECIFICACIONES TÉCNICAS, Y PLAN DE IMPLEMENTACIÓN FECHA PROGRAMADA DE CONTRAT.: NOV.2022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PMDOT - 60 KM DE CICLO VÍAS EN EL DMQ HASTA EL 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5618699"/>
                  </a:ext>
                </a:extLst>
              </a:tr>
              <a:tr h="896558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REPARACIÓN Y OPERACIÓN DE LOS BIENES ACTUALES DEL SISTEMA DE BICICLETA PÚBLICA 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800,000.00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US$ 200 MIL REPARACIÓN/MANTENIMIENTO Y US$ 600 MIL OPERACIÓN (INCLUYE BICICLETAS MANUALES Y ELÉCTRICAS) . </a:t>
                      </a:r>
                      <a:b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GESTIÓN Y OPERACIÓN BIENES REPARADOS</a:t>
                      </a:r>
                      <a:b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FECHA PROGRAMADA DE CONTRAT.:  OCTUBRE 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BICICLETAS OPERATIVAS DE LAS EMBODEGADAS EN BICENTENARIO.</a:t>
                      </a:r>
                    </a:p>
                    <a:p>
                      <a:pPr algn="just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 PROCESO PARA REPARACIÓN DE BICILETAS </a:t>
                      </a:r>
                      <a:r>
                        <a:rPr lang="es-E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 OTRO PROCESO PARA EL SERVICIO DE OPERACIÓN EN EL DMQ.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8179497"/>
                  </a:ext>
                </a:extLst>
              </a:tr>
              <a:tr h="64229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NORMA TÉCNICA  PARA EL USO Y OPERACIÓN DE LAS CICLOVÍAS RECREATIVAS DENTRO DEL MARCO DEL INCENTIVO DEL USO DE MEDIOS DE TRANSPORTE SOSTENIBLES</a:t>
                      </a:r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50,000.00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REGLAMENTAR , GESTIONAR Y  REPOPOTENCIAR  LA  CICLOVÍA RECREATIVA (EJEMPLO PASEO DOMINICAL) OPERACIÓN Y LOGÍSTICA, SEGURIDAD VIAL, INCENTIVOS DE USO Y APROVECHAMIENTO DEL ESPACIO </a:t>
                      </a:r>
                    </a:p>
                    <a:p>
                      <a:pPr algn="just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FECHA PROGRAMADA DE CONTRAT.: NOV.2022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419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DOCUMENTO REGLAMENTARIO EL CUAL SE IMPLEMENTARÁ COMO POLÍTICA DE MOVILIDAD SOSTENIBLE EN EL DMQ.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6035696"/>
                  </a:ext>
                </a:extLst>
              </a:tr>
              <a:tr h="21189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1,050,000.00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419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419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78726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96CD8332-87B7-CB23-1589-E47239B62154}"/>
              </a:ext>
            </a:extLst>
          </p:cNvPr>
          <p:cNvSpPr txBox="1"/>
          <p:nvPr/>
        </p:nvSpPr>
        <p:spPr>
          <a:xfrm>
            <a:off x="2003256" y="254510"/>
            <a:ext cx="9559469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</a:pPr>
            <a:r>
              <a:rPr lang="es-ES" sz="24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PROYECTO</a:t>
            </a:r>
            <a:r>
              <a:rPr lang="es-ES" sz="24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ES" sz="24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PROMOCION DE LOS MODOS DE TRANSPORTE SOSTENIBLE </a:t>
            </a:r>
            <a:r>
              <a:rPr lang="es-ES" sz="24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  <a:hlinkClick r:id="rId3" action="ppaction://hlinksldjump"/>
              </a:rPr>
              <a:t>(2)</a:t>
            </a:r>
            <a:endParaRPr lang="es-ES" sz="24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1737B11-6C3B-376B-371A-AF6518F04C0B}"/>
              </a:ext>
            </a:extLst>
          </p:cNvPr>
          <p:cNvSpPr txBox="1"/>
          <p:nvPr/>
        </p:nvSpPr>
        <p:spPr>
          <a:xfrm>
            <a:off x="439938" y="6229324"/>
            <a:ext cx="60937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s-ES" sz="1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Fuente: Insumos de propuesta de </a:t>
            </a:r>
            <a:r>
              <a:rPr lang="es-ES" sz="1200" dirty="0">
                <a:solidFill>
                  <a:prstClr val="black"/>
                </a:solidFill>
                <a:latin typeface="Calibri" panose="020F0502020204030204"/>
              </a:rPr>
              <a:t>reforma presupuestaria, Secretaría de Movilidad</a:t>
            </a:r>
            <a:endParaRPr lang="es-EC" sz="12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4923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AC73AE87-628B-7DC5-D82E-60AD7E24B9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596344"/>
              </p:ext>
            </p:extLst>
          </p:nvPr>
        </p:nvGraphicFramePr>
        <p:xfrm>
          <a:off x="471949" y="1129593"/>
          <a:ext cx="11547986" cy="4494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093">
                  <a:extLst>
                    <a:ext uri="{9D8B030D-6E8A-4147-A177-3AD203B41FA5}">
                      <a16:colId xmlns:a16="http://schemas.microsoft.com/office/drawing/2014/main" val="3233715262"/>
                    </a:ext>
                  </a:extLst>
                </a:gridCol>
                <a:gridCol w="1826558">
                  <a:extLst>
                    <a:ext uri="{9D8B030D-6E8A-4147-A177-3AD203B41FA5}">
                      <a16:colId xmlns:a16="http://schemas.microsoft.com/office/drawing/2014/main" val="2541856358"/>
                    </a:ext>
                  </a:extLst>
                </a:gridCol>
                <a:gridCol w="3950366">
                  <a:extLst>
                    <a:ext uri="{9D8B030D-6E8A-4147-A177-3AD203B41FA5}">
                      <a16:colId xmlns:a16="http://schemas.microsoft.com/office/drawing/2014/main" val="3940002330"/>
                    </a:ext>
                  </a:extLst>
                </a:gridCol>
                <a:gridCol w="3010969">
                  <a:extLst>
                    <a:ext uri="{9D8B030D-6E8A-4147-A177-3AD203B41FA5}">
                      <a16:colId xmlns:a16="http://schemas.microsoft.com/office/drawing/2014/main" val="3672099660"/>
                    </a:ext>
                  </a:extLst>
                </a:gridCol>
              </a:tblGrid>
              <a:tr h="349184"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DETALLE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REFORMA (US$)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JUSTIFICACIÓN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ALCANCE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840011"/>
                  </a:ext>
                </a:extLst>
              </a:tr>
              <a:tr h="766464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CONFORMACIÓN DE FIDEICOMISO PARA LA IMPLEMENTACIÓN DEL SISTEMA INTEGRADO DE TRANSPORTE PÚBLICO.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12.000,00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>
                          <a:latin typeface="+mn-lt"/>
                        </a:rPr>
                        <a:t>ASESORÍA ESPECIALIZADA PARA LA CONSTITUCIÓN DEL FIDEICOMISO GLOBAL. FECHA </a:t>
                      </a:r>
                      <a:r>
                        <a:rPr lang="es-ES" sz="1200" dirty="0"/>
                        <a:t>PROGRAMADA CONTRAT.: SEP. 2022</a:t>
                      </a:r>
                      <a:endParaRPr lang="es-419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FIDEICOMISO GLOBAL</a:t>
                      </a:r>
                    </a:p>
                    <a:p>
                      <a:pPr algn="just" fontAlgn="ctr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323505"/>
                  </a:ext>
                </a:extLst>
              </a:tr>
              <a:tr h="726471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CAMPAÑA DE COMUNICACIÓN PARA INFORMAR A LOS HABITANTES DEL DMQ SOBRE EL SITP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250.000,00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>
                          <a:latin typeface="+mn-lt"/>
                        </a:rPr>
                        <a:t>INFORMACIÓN MASIVA A CIUDADANÍA POR CAMBIOS EN RUTAS DE SUPERFICIE POR OPERACIÓN DE METRO. FECHA PROGRAMADA PUBLICIDAD.: NOV202</a:t>
                      </a:r>
                      <a:endParaRPr lang="es-419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COMUNICACIÓN EN MEDIOS Y REDES SOCIALES.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5618699"/>
                  </a:ext>
                </a:extLst>
              </a:tr>
              <a:tr h="543430">
                <a:tc>
                  <a:txBody>
                    <a:bodyPr/>
                    <a:lstStyle/>
                    <a:p>
                      <a:pPr algn="just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IMPLEMENTACIÓN ADMINISTRADORA DEL SISTEMA INTEGRADO DE TRANSPORTE PÚBLICO DEL DMQ - AUTORIDAD ÚNICA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2.720.000,00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419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EQUIPAMIENTO PARA FUNCIONAMIENTO ADMINISTRADOR DEL SISTEMA INTEGRADO DE TRANSPORTE PÚBLICO (EQUIPOS, LICENCIAS, SOFTWARE US$ 2MM),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SERVICIOS BANCARIOS, FINANCIEROS Y OPERACIONES REALIZADAS CON INTERMEDIACIÓN DE ORGANISMOS FINANCIEROS (ADMINISTRACIÓN DEL FIDEICOMISO GLOBAL) </a:t>
                      </a:r>
                      <a:r>
                        <a:rPr lang="es-419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US$720 MIL. </a:t>
                      </a:r>
                    </a:p>
                    <a:p>
                      <a:pPr algn="just"/>
                      <a:r>
                        <a:rPr lang="es-ES" sz="1200" dirty="0"/>
                        <a:t>FECHA PROGRAMADA CONTRAT.: NOV. 2022</a:t>
                      </a:r>
                      <a:endParaRPr lang="es-419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CREACIÓN DE LA AUTORIDAD ÚNICA, OPERACIÓN DEL SISTEMA INTEGRADO DE TRANSPORTE PÚBLICO.</a:t>
                      </a:r>
                      <a:r>
                        <a:rPr lang="es-E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8179497"/>
                  </a:ext>
                </a:extLst>
              </a:tr>
              <a:tr h="869972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IMPLEMENTACIÓN SOLUCIONES TECNOLÓGICAS - INFRAESTRUCTURA DE GESTIÓN DE MOVILIDAD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204.730,00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/>
                        <a:t>EQUIPOS DE COMPUTO, SERVICIOS DE IMPRESIÓN, RED ELÉCTRICA, RED DE DATOS Y EQUIPOS DE PROTECCIÓN ELÉCTRICA, LICENCIAS. FECHA PROGRAMADA CONTRAT.: OCT. 2022</a:t>
                      </a:r>
                      <a:endParaRPr lang="es-419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REPOTENCIACIÓN TECNOLÒGICA DE EQUIPOS Y SERVICIOS PARA LA SECRETARIA DE MOVILIDAD.</a:t>
                      </a:r>
                      <a:endParaRPr lang="es-419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6035696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SUBTOTAL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3,186,730.00</a:t>
                      </a:r>
                      <a:endParaRPr lang="es-419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419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419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78726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6F7FCDF1-7EDC-204A-DB44-7DC4D4958735}"/>
              </a:ext>
            </a:extLst>
          </p:cNvPr>
          <p:cNvSpPr txBox="1"/>
          <p:nvPr/>
        </p:nvSpPr>
        <p:spPr>
          <a:xfrm>
            <a:off x="1605061" y="284008"/>
            <a:ext cx="10444371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</a:pPr>
            <a:r>
              <a:rPr lang="es-ES" sz="20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PROYECTO</a:t>
            </a:r>
            <a:r>
              <a:rPr lang="es-ES" sz="20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ES" sz="20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MEJORAMIENTO DEL SERVICIO EN SISTEMA INTEGRADO DE TRANSPORTE PÚBLICO </a:t>
            </a:r>
            <a:r>
              <a:rPr lang="es-ES" sz="20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  <a:hlinkClick r:id="rId2" action="ppaction://hlinksldjump"/>
              </a:rPr>
              <a:t>(3) </a:t>
            </a:r>
            <a:endParaRPr lang="es-ES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EA458F6-3320-2C02-9473-DF9AE0EAE8AA}"/>
              </a:ext>
            </a:extLst>
          </p:cNvPr>
          <p:cNvSpPr txBox="1"/>
          <p:nvPr/>
        </p:nvSpPr>
        <p:spPr>
          <a:xfrm>
            <a:off x="351447" y="5890111"/>
            <a:ext cx="60937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s-ES" sz="1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Fuente: Insumos de propuesta de </a:t>
            </a:r>
            <a:r>
              <a:rPr lang="es-ES" sz="1200" dirty="0">
                <a:solidFill>
                  <a:prstClr val="black"/>
                </a:solidFill>
                <a:latin typeface="Calibri" panose="020F0502020204030204"/>
              </a:rPr>
              <a:t>reforma presupuestaria, Secretaría de Movilidad</a:t>
            </a:r>
            <a:endParaRPr lang="es-EC" sz="12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4021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0988A0F-7B0A-B948-D132-1CC18A8C4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62508"/>
              </p:ext>
            </p:extLst>
          </p:nvPr>
        </p:nvGraphicFramePr>
        <p:xfrm>
          <a:off x="528426" y="809678"/>
          <a:ext cx="11476760" cy="468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009">
                  <a:extLst>
                    <a:ext uri="{9D8B030D-6E8A-4147-A177-3AD203B41FA5}">
                      <a16:colId xmlns:a16="http://schemas.microsoft.com/office/drawing/2014/main" val="3233715262"/>
                    </a:ext>
                  </a:extLst>
                </a:gridCol>
                <a:gridCol w="1420301">
                  <a:extLst>
                    <a:ext uri="{9D8B030D-6E8A-4147-A177-3AD203B41FA5}">
                      <a16:colId xmlns:a16="http://schemas.microsoft.com/office/drawing/2014/main" val="2541856358"/>
                    </a:ext>
                  </a:extLst>
                </a:gridCol>
                <a:gridCol w="4457024">
                  <a:extLst>
                    <a:ext uri="{9D8B030D-6E8A-4147-A177-3AD203B41FA5}">
                      <a16:colId xmlns:a16="http://schemas.microsoft.com/office/drawing/2014/main" val="3940002330"/>
                    </a:ext>
                  </a:extLst>
                </a:gridCol>
                <a:gridCol w="3198426">
                  <a:extLst>
                    <a:ext uri="{9D8B030D-6E8A-4147-A177-3AD203B41FA5}">
                      <a16:colId xmlns:a16="http://schemas.microsoft.com/office/drawing/2014/main" val="3672099660"/>
                    </a:ext>
                  </a:extLst>
                </a:gridCol>
              </a:tblGrid>
              <a:tr h="516173"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DETALLE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REFORMA (US$)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JUSTIFICACIÓN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ALCANCE</a:t>
                      </a:r>
                      <a:endParaRPr lang="es-419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840011"/>
                  </a:ext>
                </a:extLst>
              </a:tr>
              <a:tr h="89254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IMPLEMENTACIÓN DEL NIVEL 4 – SISTEMA INTEGRADO DE RECAUDO (SIR)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4.000.000,00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/>
                        <a:t>HARWARE Y SOFTWARE, ALTA CONFIABILIDAD, INTEROPERABILIDAD Y SEGURIDAD, RECAUDACIÓN Y GESTIÓN DE LOS RECURSOS PROVENIENTES DEL COBRO DE TARIFA DE NIVEL 3. FECHA PROGRAMADA CONTRAT.: NOV-DIC. 2022</a:t>
                      </a:r>
                      <a:endParaRPr lang="es-419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INTEGRACIÓN TARIFARIA DE SUSBSISTEMAS DE TRANSPORTE PÚBLICO (METRO Y EMPRESA DE PASAJEROS) Y PAULATINAMENTE  UNIDADES DE TRANSPORTE PÚBLICO CONVENCIONAL AL</a:t>
                      </a:r>
                      <a:r>
                        <a:rPr lang="es-E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SIR</a:t>
                      </a:r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323505"/>
                  </a:ext>
                </a:extLst>
              </a:tr>
              <a:tr h="59759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IMPLEMENTACIÓN DEL SISTEMA DE AYUDA A LA EXPLOTACION DE FLOTA (SAE)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2.000.000,00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/>
                        <a:t>SE CONSTITUYE EN UN INTEGRADOR TEGNOLÓGICO. SOFTWARE PARA CENTRO DE CONTROL PRINCIPAL, GESTIONA DATOS, PERMITE ANÁLISIS, MONITOREO Y CONTROL. FECHA PROGRAMADA CONTRAT.: DIC. 2022</a:t>
                      </a:r>
                      <a:endParaRPr lang="es-419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SISTEMA DE EXPLOTACIÓN DE FLOTA. CONTROL Y GESTIÒN DE LA OPERACIÒN.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5618699"/>
                  </a:ext>
                </a:extLst>
              </a:tr>
              <a:tr h="8111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IMPLEMENTACIÓN DEL SISTEMA DE INFORMACIÓN AL USUARIO (SIU)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2.000.000,00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/>
                        <a:t>SOFTWARE PARA RECIBIR INFORMACION GENERADA POR LOS SUBSISTEMAS DE TRANSPORTE PUBLICO E INFORMAR EN TIEMPO REAL A LA CIUDADANÍA, A TRAVÉS DE DIVERSOS MEDIOS (PANELES INFORMATIVOS, APP, CALL CENTER, ENTRE OTROS). FECHA PROGRAMADA CONTRAT.: DIC. 2022</a:t>
                      </a:r>
                      <a:endParaRPr lang="es-419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OBTENDRÁ INFORMACIÓN EN TIEMPO REAL (RUTAS, FRECUENCIAS, TIEMPOS DE VIAJE, ETC).</a:t>
                      </a:r>
                      <a:r>
                        <a:rPr lang="es-E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DATOS PROCESADOS SE UTILIZAN PARA PLANIFICAR</a:t>
                      </a:r>
                      <a:r>
                        <a:rPr lang="es-E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EL </a:t>
                      </a:r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TRANSPORTE Y MOVILIDAD URBANA.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8179497"/>
                  </a:ext>
                </a:extLst>
              </a:tr>
              <a:tr h="8111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REPOSITORIOS DE INFORMACIÓN  PARA LA GESTIÓN  DEL SISTEMA INTEGRADO DEL TRASPORTE PÚBLICO Y SUSCRIPCIÓN RED SIMUS - MOVILIDAD URBANA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10.250,00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>
                          <a:latin typeface="+mn-lt"/>
                        </a:rPr>
                        <a:t>ASESORÍA ESPECIALIZADA EN EJECUCIÓN DE MODELOS DE GESTIÓN DELEGADA (US$ 8 MIL), SUSCRIPCIÓN A LA RED SIMUS PARA DISPONER DE INFORMACIÓN DE TRANSPORTE Y TRÁNSITO, PARA DESARROLLAR ESTUDIOS PARA DMQ (US$ 2.250). </a:t>
                      </a:r>
                      <a:r>
                        <a:rPr lang="es-ES" sz="1200" dirty="0"/>
                        <a:t>FECHA PROGRAMADA CONTRAT.: SEP. 2022</a:t>
                      </a:r>
                      <a:endParaRPr lang="es-419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INFORMACIÓN CONTRIBUYE A GENERAR PROPUESTAS DE R</a:t>
                      </a:r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EESTRUCTURACIÓN DE RUTAS, DISTRIBUCIÓN DEL SISTEMA INTEGRADO DE TRANSPORTE PÚBLICO. BENEFICIOS PARA 2.7MM HAB. DEL DMQ.</a:t>
                      </a:r>
                      <a:endParaRPr lang="es-419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6035696"/>
                  </a:ext>
                </a:extLst>
              </a:tr>
              <a:tr h="24579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SUBTOTAL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8,010,250.00</a:t>
                      </a:r>
                      <a:endParaRPr lang="es-419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419" sz="1600" b="1" dirty="0">
                          <a:solidFill>
                            <a:schemeClr val="bg1"/>
                          </a:solidFill>
                        </a:rPr>
                        <a:t>TOTAL INCREMENTO PROYECTO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USD $</a:t>
                      </a:r>
                      <a:r>
                        <a:rPr lang="es-419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419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11,196,980.00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509363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0169B3B3-8D45-BD06-05EF-1B23FA137B5C}"/>
              </a:ext>
            </a:extLst>
          </p:cNvPr>
          <p:cNvSpPr txBox="1"/>
          <p:nvPr/>
        </p:nvSpPr>
        <p:spPr>
          <a:xfrm>
            <a:off x="1622322" y="269260"/>
            <a:ext cx="10427109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</a:pPr>
            <a:r>
              <a:rPr lang="es-ES" sz="20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PROYECTO</a:t>
            </a:r>
            <a:r>
              <a:rPr lang="es-ES" sz="20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ES" sz="20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MEJORAMIENTO DEL SERVICIO EN SISTEMA INTEGRADO DE TRANSPORTE PÚBLICO </a:t>
            </a:r>
            <a:r>
              <a:rPr lang="es-ES" sz="20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  <a:hlinkClick r:id="rId2" action="ppaction://hlinksldjump"/>
              </a:rPr>
              <a:t>(3) </a:t>
            </a:r>
            <a:endParaRPr lang="es-ES" sz="20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745DBC7-5FC7-ED0A-1A68-C5BF8AAD52B7}"/>
              </a:ext>
            </a:extLst>
          </p:cNvPr>
          <p:cNvSpPr txBox="1"/>
          <p:nvPr/>
        </p:nvSpPr>
        <p:spPr>
          <a:xfrm>
            <a:off x="465692" y="6075313"/>
            <a:ext cx="60937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s-ES" sz="1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Fuente: Insumos de propuesta de </a:t>
            </a:r>
            <a:r>
              <a:rPr lang="es-ES" sz="1200" dirty="0">
                <a:solidFill>
                  <a:prstClr val="black"/>
                </a:solidFill>
                <a:latin typeface="Calibri" panose="020F0502020204030204"/>
              </a:rPr>
              <a:t>reforma presupuestaria, Secretaría de Movilidad</a:t>
            </a:r>
            <a:endParaRPr lang="es-EC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8B8629B-DD32-7668-1EC8-B521436290A8}"/>
              </a:ext>
            </a:extLst>
          </p:cNvPr>
          <p:cNvSpPr txBox="1"/>
          <p:nvPr/>
        </p:nvSpPr>
        <p:spPr>
          <a:xfrm>
            <a:off x="3049172" y="3395561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0" i="0" u="none" strike="noStrike" dirty="0">
                <a:solidFill>
                  <a:schemeClr val="tx1"/>
                </a:solidFill>
                <a:effectLst/>
                <a:latin typeface="+mn-lt"/>
              </a:rPr>
              <a:t>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1606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10;p7">
            <a:extLst>
              <a:ext uri="{FF2B5EF4-FFF2-40B4-BE49-F238E27FC236}">
                <a16:creationId xmlns:a16="http://schemas.microsoft.com/office/drawing/2014/main" id="{2D140F19-CA9C-A62C-A9B2-9BC5E3D5739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r="22130"/>
          <a:stretch/>
        </p:blipFill>
        <p:spPr>
          <a:xfrm>
            <a:off x="2263875" y="2635575"/>
            <a:ext cx="7664249" cy="171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423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1347</Words>
  <Application>Microsoft Office PowerPoint</Application>
  <PresentationFormat>Panorámica</PresentationFormat>
  <Paragraphs>179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 Usina</dc:creator>
  <cp:lastModifiedBy>Ileana Gisel Paredes Tufiño</cp:lastModifiedBy>
  <cp:revision>106</cp:revision>
  <dcterms:created xsi:type="dcterms:W3CDTF">2022-08-12T10:14:15Z</dcterms:created>
  <dcterms:modified xsi:type="dcterms:W3CDTF">2022-08-13T16:23:28Z</dcterms:modified>
</cp:coreProperties>
</file>