
<file path=[Content_Types].xml><?xml version="1.0" encoding="utf-8"?>
<Types xmlns="http://schemas.openxmlformats.org/package/2006/content-types">
  <Default Extension="png" ContentType="image/png"/>
  <Default Extension="bin" ContentType="application/vnd.openxmlformats-officedocument.oleObject"/>
  <Default Extension="svg" ContentType="image/svg+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333" r:id="rId2"/>
    <p:sldId id="334" r:id="rId3"/>
    <p:sldId id="361" r:id="rId4"/>
    <p:sldId id="362" r:id="rId5"/>
    <p:sldId id="363" r:id="rId6"/>
    <p:sldId id="337" r:id="rId7"/>
    <p:sldId id="338" r:id="rId8"/>
    <p:sldId id="339" r:id="rId9"/>
    <p:sldId id="340" r:id="rId10"/>
    <p:sldId id="341" r:id="rId11"/>
    <p:sldId id="342" r:id="rId12"/>
    <p:sldId id="343" r:id="rId13"/>
    <p:sldId id="344" r:id="rId14"/>
    <p:sldId id="365" r:id="rId15"/>
    <p:sldId id="364" r:id="rId16"/>
    <p:sldId id="346" r:id="rId17"/>
    <p:sldId id="347" r:id="rId18"/>
    <p:sldId id="348" r:id="rId19"/>
    <p:sldId id="349" r:id="rId20"/>
    <p:sldId id="287" r:id="rId21"/>
    <p:sldId id="282" r:id="rId22"/>
    <p:sldId id="283" r:id="rId23"/>
    <p:sldId id="329" r:id="rId24"/>
    <p:sldId id="264" r:id="rId25"/>
    <p:sldId id="330" r:id="rId26"/>
    <p:sldId id="331" r:id="rId27"/>
    <p:sldId id="332" r:id="rId28"/>
    <p:sldId id="288" r:id="rId29"/>
    <p:sldId id="293" r:id="rId30"/>
    <p:sldId id="357" r:id="rId31"/>
    <p:sldId id="358" r:id="rId32"/>
    <p:sldId id="359" r:id="rId33"/>
    <p:sldId id="297" r:id="rId34"/>
    <p:sldId id="350" r:id="rId35"/>
    <p:sldId id="351" r:id="rId36"/>
    <p:sldId id="352" r:id="rId37"/>
    <p:sldId id="353" r:id="rId38"/>
    <p:sldId id="354" r:id="rId39"/>
    <p:sldId id="355" r:id="rId40"/>
    <p:sldId id="356" r:id="rId41"/>
    <p:sldId id="298"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2E76"/>
    <a:srgbClr val="F4C3C9"/>
    <a:srgbClr val="E94349"/>
    <a:srgbClr val="3D4CA8"/>
    <a:srgbClr val="2C2D76"/>
    <a:srgbClr val="DBFFFF"/>
    <a:srgbClr val="4B4C8A"/>
    <a:srgbClr val="2F5597"/>
    <a:srgbClr val="34368C"/>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85" autoAdjust="0"/>
    <p:restoredTop sz="94259" autoAdjust="0"/>
  </p:normalViewPr>
  <p:slideViewPr>
    <p:cSldViewPr snapToGrid="0">
      <p:cViewPr varScale="1">
        <p:scale>
          <a:sx n="72" d="100"/>
          <a:sy n="72" d="100"/>
        </p:scale>
        <p:origin x="78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3" Type="http://schemas.openxmlformats.org/officeDocument/2006/relationships/oleObject" Target="file:///C:\SONIA%20ORTIZ%202022\REFORMA%202022\INFORME%20REFORMA%202022\CEDULA%20REFORMA%202022%20GASTOS%2031%20JULIO%20202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embeddings/oleObject1.bin"/></Relationships>
</file>

<file path=ppt/charts/_rels/chart3.xml.rels><?xml version="1.0" encoding="UTF-8" standalone="yes"?>
<Relationships xmlns="http://schemas.openxmlformats.org/package/2006/relationships"><Relationship Id="rId3" Type="http://schemas.openxmlformats.org/officeDocument/2006/relationships/oleObject" Target="file:///C:\SONIA%20ORTIZ%202022\REFORMA%202022\INFORME%20REFORMA%202022\INGRESOS%20AL%2029%20JUL%202022.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spPr>
            <a:solidFill>
              <a:srgbClr val="FF3300"/>
            </a:solidFill>
          </c:spPr>
          <c:dPt>
            <c:idx val="0"/>
            <c:bubble3D val="0"/>
            <c:spPr>
              <a:solidFill>
                <a:schemeClr val="accent1">
                  <a:lumMod val="5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1-15DD-444B-B0B1-F24B7F267693}"/>
              </c:ext>
            </c:extLst>
          </c:dPt>
          <c:dPt>
            <c:idx val="1"/>
            <c:bubble3D val="0"/>
            <c:spPr>
              <a:solidFill>
                <a:srgbClr val="CC3300"/>
              </a:solidFill>
              <a:ln w="25400">
                <a:solidFill>
                  <a:schemeClr val="lt1"/>
                </a:solidFill>
              </a:ln>
              <a:effectLst/>
              <a:sp3d contourW="25400">
                <a:contourClr>
                  <a:schemeClr val="lt1"/>
                </a:contourClr>
              </a:sp3d>
            </c:spPr>
            <c:extLst>
              <c:ext xmlns:c16="http://schemas.microsoft.com/office/drawing/2014/chart" uri="{C3380CC4-5D6E-409C-BE32-E72D297353CC}">
                <c16:uniqueId val="{00000003-15DD-444B-B0B1-F24B7F267693}"/>
              </c:ext>
            </c:extLst>
          </c:dPt>
          <c:dLbls>
            <c:dLbl>
              <c:idx val="0"/>
              <c:layout>
                <c:manualLayout>
                  <c:x val="-8.3932524059492586E-2"/>
                  <c:y val="-0.48827938174394869"/>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9415288713910759"/>
                      <c:h val="0.24965226240208238"/>
                    </c:manualLayout>
                  </c15:layout>
                </c:ext>
                <c:ext xmlns:c16="http://schemas.microsoft.com/office/drawing/2014/chart" uri="{C3380CC4-5D6E-409C-BE32-E72D297353CC}">
                  <c16:uniqueId val="{00000001-15DD-444B-B0B1-F24B7F267693}"/>
                </c:ext>
              </c:extLst>
            </c:dLbl>
            <c:dLbl>
              <c:idx val="1"/>
              <c:layout>
                <c:manualLayout>
                  <c:x val="6.7964348206474137E-2"/>
                  <c:y val="1.9477252843394576E-3"/>
                </c:manualLayout>
              </c:layout>
              <c:tx>
                <c:rich>
                  <a:bodyPr/>
                  <a:lstStyle/>
                  <a:p>
                    <a:fld id="{D9DC3B81-4F4D-438A-8352-FED1155BE616}" type="CATEGORYNAME">
                      <a:rPr lang="en-US">
                        <a:solidFill>
                          <a:sysClr val="windowText" lastClr="000000"/>
                        </a:solidFill>
                      </a:rPr>
                      <a:pPr/>
                      <a:t>[NOMBRE DE CATEGORÍA]</a:t>
                    </a:fld>
                    <a:r>
                      <a:rPr lang="en-US" baseline="0">
                        <a:solidFill>
                          <a:sysClr val="windowText" lastClr="000000"/>
                        </a:solidFill>
                      </a:rPr>
                      <a:t>
</a:t>
                    </a:r>
                    <a:fld id="{4A47AE05-8D10-4F67-B590-C41D1A462751}" type="PERCENTAGE">
                      <a:rPr lang="en-US" baseline="0">
                        <a:solidFill>
                          <a:sysClr val="windowText" lastClr="000000"/>
                        </a:solidFill>
                      </a:rPr>
                      <a:pPr/>
                      <a:t>[PORCENTAJE]</a:t>
                    </a:fld>
                    <a:endParaRPr lang="en-US" baseline="0">
                      <a:solidFill>
                        <a:sysClr val="windowText" lastClr="000000"/>
                      </a:solidFill>
                    </a:endParaRPr>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15DD-444B-B0B1-F24B7F267693}"/>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mn-lt"/>
                    <a:ea typeface="+mn-ea"/>
                    <a:cs typeface="+mn-cs"/>
                  </a:defRPr>
                </a:pPr>
                <a:endParaRPr lang="es-EC"/>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Hoja3!$A$2:$A$3</c:f>
              <c:strCache>
                <c:ptCount val="2"/>
                <c:pt idx="0">
                  <c:v>GADDMQ</c:v>
                </c:pt>
                <c:pt idx="1">
                  <c:v>PPLMQ</c:v>
                </c:pt>
              </c:strCache>
            </c:strRef>
          </c:cat>
          <c:val>
            <c:numRef>
              <c:f>Hoja3!$B$2:$B$3</c:f>
              <c:numCache>
                <c:formatCode>#,##0.00</c:formatCode>
                <c:ptCount val="2"/>
                <c:pt idx="0">
                  <c:v>728969643.13</c:v>
                </c:pt>
                <c:pt idx="1">
                  <c:v>101989892.28</c:v>
                </c:pt>
              </c:numCache>
            </c:numRef>
          </c:val>
          <c:extLst>
            <c:ext xmlns:c16="http://schemas.microsoft.com/office/drawing/2014/chart" uri="{C3380CC4-5D6E-409C-BE32-E72D297353CC}">
              <c16:uniqueId val="{00000004-15DD-444B-B0B1-F24B7F267693}"/>
            </c:ext>
          </c:extLst>
        </c:ser>
        <c:dLbls>
          <c:dLblPos val="in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s-EC"/>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'[INGRESOS AL 29 JUL 2022.xlsx]tabla 3'!$B$19</c:f>
              <c:strCache>
                <c:ptCount val="1"/>
                <c:pt idx="0">
                  <c:v> % Rec</c:v>
                </c:pt>
              </c:strCache>
            </c:strRef>
          </c:tx>
          <c:spPr>
            <a:solidFill>
              <a:schemeClr val="accent1"/>
            </a:solidFill>
            <a:ln>
              <a:noFill/>
            </a:ln>
            <a:effectLst/>
          </c:spPr>
          <c:invertIfNegative val="0"/>
          <c:dPt>
            <c:idx val="0"/>
            <c:invertIfNegative val="0"/>
            <c:bubble3D val="0"/>
            <c:spPr>
              <a:solidFill>
                <a:srgbClr val="3D4CA8"/>
              </a:solidFill>
              <a:ln>
                <a:noFill/>
              </a:ln>
              <a:effectLst/>
            </c:spPr>
            <c:extLst>
              <c:ext xmlns:c16="http://schemas.microsoft.com/office/drawing/2014/chart" uri="{C3380CC4-5D6E-409C-BE32-E72D297353CC}">
                <c16:uniqueId val="{00000001-EF6F-4249-AAA9-FBC4BDAB5349}"/>
              </c:ext>
            </c:extLst>
          </c:dPt>
          <c:dPt>
            <c:idx val="1"/>
            <c:invertIfNegative val="0"/>
            <c:bubble3D val="0"/>
            <c:spPr>
              <a:solidFill>
                <a:srgbClr val="E94349"/>
              </a:solidFill>
              <a:ln>
                <a:noFill/>
              </a:ln>
              <a:effectLst/>
            </c:spPr>
            <c:extLst>
              <c:ext xmlns:c16="http://schemas.microsoft.com/office/drawing/2014/chart" uri="{C3380CC4-5D6E-409C-BE32-E72D297353CC}">
                <c16:uniqueId val="{00000003-EF6F-4249-AAA9-FBC4BDAB5349}"/>
              </c:ext>
            </c:extLst>
          </c:dPt>
          <c:dPt>
            <c:idx val="2"/>
            <c:invertIfNegative val="0"/>
            <c:bubble3D val="0"/>
            <c:spPr>
              <a:solidFill>
                <a:srgbClr val="ED7D31"/>
              </a:solidFill>
              <a:ln>
                <a:noFill/>
              </a:ln>
              <a:effectLst/>
            </c:spPr>
            <c:extLst>
              <c:ext xmlns:c16="http://schemas.microsoft.com/office/drawing/2014/chart" uri="{C3380CC4-5D6E-409C-BE32-E72D297353CC}">
                <c16:uniqueId val="{00000005-EF6F-4249-AAA9-FBC4BDAB5349}"/>
              </c:ext>
            </c:extLst>
          </c:dPt>
          <c:dPt>
            <c:idx val="3"/>
            <c:invertIfNegative val="0"/>
            <c:bubble3D val="0"/>
            <c:spPr>
              <a:solidFill>
                <a:srgbClr val="00B050"/>
              </a:solidFill>
              <a:ln>
                <a:noFill/>
              </a:ln>
              <a:effectLst/>
            </c:spPr>
            <c:extLst>
              <c:ext xmlns:c16="http://schemas.microsoft.com/office/drawing/2014/chart" uri="{C3380CC4-5D6E-409C-BE32-E72D297353CC}">
                <c16:uniqueId val="{00000007-EF6F-4249-AAA9-FBC4BDAB5349}"/>
              </c:ext>
            </c:extLst>
          </c:dPt>
          <c:dPt>
            <c:idx val="4"/>
            <c:invertIfNegative val="0"/>
            <c:bubble3D val="0"/>
            <c:spPr>
              <a:solidFill>
                <a:srgbClr val="4472C4">
                  <a:lumMod val="60000"/>
                  <a:lumOff val="40000"/>
                </a:srgbClr>
              </a:solidFill>
              <a:ln>
                <a:noFill/>
              </a:ln>
              <a:effectLst/>
            </c:spPr>
            <c:extLst>
              <c:ext xmlns:c16="http://schemas.microsoft.com/office/drawing/2014/chart" uri="{C3380CC4-5D6E-409C-BE32-E72D297353CC}">
                <c16:uniqueId val="{00000009-EF6F-4249-AAA9-FBC4BDAB5349}"/>
              </c:ext>
            </c:extLst>
          </c:dPt>
          <c:dPt>
            <c:idx val="5"/>
            <c:invertIfNegative val="0"/>
            <c:bubble3D val="0"/>
            <c:spPr>
              <a:solidFill>
                <a:srgbClr val="F4C3C9"/>
              </a:solidFill>
              <a:ln>
                <a:noFill/>
              </a:ln>
              <a:effectLst/>
            </c:spPr>
            <c:extLst>
              <c:ext xmlns:c16="http://schemas.microsoft.com/office/drawing/2014/chart" uri="{C3380CC4-5D6E-409C-BE32-E72D297353CC}">
                <c16:uniqueId val="{0000000B-EF6F-4249-AAA9-FBC4BDAB5349}"/>
              </c:ext>
            </c:extLst>
          </c:dPt>
          <c:dPt>
            <c:idx val="6"/>
            <c:invertIfNegative val="0"/>
            <c:bubble3D val="0"/>
            <c:spPr>
              <a:solidFill>
                <a:srgbClr val="FFC000">
                  <a:lumMod val="60000"/>
                  <a:lumOff val="40000"/>
                </a:srgbClr>
              </a:solidFill>
              <a:ln>
                <a:noFill/>
              </a:ln>
              <a:effectLst/>
            </c:spPr>
            <c:extLst>
              <c:ext xmlns:c16="http://schemas.microsoft.com/office/drawing/2014/chart" uri="{C3380CC4-5D6E-409C-BE32-E72D297353CC}">
                <c16:uniqueId val="{0000000D-EF6F-4249-AAA9-FBC4BDAB5349}"/>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s-EC"/>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'[INGRESOS AL 29 JUL 2022.xlsx]tabla 3'!$A$20:$A$26</c:f>
              <c:strCache>
                <c:ptCount val="7"/>
                <c:pt idx="0">
                  <c:v>11 IMPUESTOS</c:v>
                </c:pt>
                <c:pt idx="1">
                  <c:v>13 TASAS Y CONTRIBUCIONES</c:v>
                </c:pt>
                <c:pt idx="2">
                  <c:v>14 VENTA DE BIENES Y SERVICIOS</c:v>
                </c:pt>
                <c:pt idx="3">
                  <c:v>17 RENTAS DE INVERSIONES Y MULTAS</c:v>
                </c:pt>
                <c:pt idx="4">
                  <c:v>19 OTROS INGRESOS</c:v>
                </c:pt>
                <c:pt idx="5">
                  <c:v>24 VENTA DE ACTIVOS NO FINANCIEROS</c:v>
                </c:pt>
                <c:pt idx="6">
                  <c:v>28 TRANSFERENCIAS Y DONACIONES DE CAPITAL E INVERS</c:v>
                </c:pt>
              </c:strCache>
            </c:strRef>
          </c:cat>
          <c:val>
            <c:numRef>
              <c:f>'[INGRESOS AL 29 JUL 2022.xlsx]tabla 3'!$B$20:$B$26</c:f>
              <c:numCache>
                <c:formatCode>0.00%</c:formatCode>
                <c:ptCount val="7"/>
                <c:pt idx="0">
                  <c:v>0.89777560938105405</c:v>
                </c:pt>
                <c:pt idx="1">
                  <c:v>1.0572256733953385</c:v>
                </c:pt>
                <c:pt idx="2">
                  <c:v>0.26026692307692306</c:v>
                </c:pt>
                <c:pt idx="3">
                  <c:v>0.92465547188180053</c:v>
                </c:pt>
                <c:pt idx="4">
                  <c:v>0.83900310906515585</c:v>
                </c:pt>
                <c:pt idx="5">
                  <c:v>3.2393252557889066E-2</c:v>
                </c:pt>
                <c:pt idx="6">
                  <c:v>0.27760745342343052</c:v>
                </c:pt>
              </c:numCache>
            </c:numRef>
          </c:val>
          <c:extLst>
            <c:ext xmlns:c16="http://schemas.microsoft.com/office/drawing/2014/chart" uri="{C3380CC4-5D6E-409C-BE32-E72D297353CC}">
              <c16:uniqueId val="{0000000E-EF6F-4249-AAA9-FBC4BDAB5349}"/>
            </c:ext>
          </c:extLst>
        </c:ser>
        <c:dLbls>
          <c:showLegendKey val="0"/>
          <c:showVal val="1"/>
          <c:showCatName val="0"/>
          <c:showSerName val="0"/>
          <c:showPercent val="0"/>
          <c:showBubbleSize val="0"/>
        </c:dLbls>
        <c:gapWidth val="150"/>
        <c:overlap val="-25"/>
        <c:axId val="191027344"/>
        <c:axId val="191027904"/>
      </c:barChart>
      <c:catAx>
        <c:axId val="191027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s-EC"/>
          </a:p>
        </c:txPr>
        <c:crossAx val="191027904"/>
        <c:crosses val="autoZero"/>
        <c:auto val="1"/>
        <c:lblAlgn val="ctr"/>
        <c:lblOffset val="100"/>
        <c:noMultiLvlLbl val="0"/>
      </c:catAx>
      <c:valAx>
        <c:axId val="191027904"/>
        <c:scaling>
          <c:orientation val="minMax"/>
        </c:scaling>
        <c:delete val="1"/>
        <c:axPos val="l"/>
        <c:numFmt formatCode="0.00%" sourceLinked="1"/>
        <c:majorTickMark val="none"/>
        <c:minorTickMark val="none"/>
        <c:tickLblPos val="nextTo"/>
        <c:crossAx val="1910273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s-EC"/>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1111032575147134E-2"/>
          <c:y val="0.10185176080107033"/>
          <c:w val="0.93888888888888888"/>
          <c:h val="0.89814814814814814"/>
        </c:manualLayout>
      </c:layout>
      <c:pie3DChart>
        <c:varyColors val="1"/>
        <c:ser>
          <c:idx val="0"/>
          <c:order val="0"/>
          <c:dPt>
            <c:idx val="0"/>
            <c:bubble3D val="0"/>
            <c:spPr>
              <a:solidFill>
                <a:schemeClr val="tx2">
                  <a:lumMod val="60000"/>
                  <a:lumOff val="40000"/>
                </a:schemeClr>
              </a:solidFill>
              <a:ln>
                <a:noFill/>
              </a:ln>
              <a:effectLst/>
              <a:sp3d/>
            </c:spPr>
            <c:extLst>
              <c:ext xmlns:c16="http://schemas.microsoft.com/office/drawing/2014/chart" uri="{C3380CC4-5D6E-409C-BE32-E72D297353CC}">
                <c16:uniqueId val="{00000001-4F86-4B13-8AA6-96662D5105FE}"/>
              </c:ext>
            </c:extLst>
          </c:dPt>
          <c:dPt>
            <c:idx val="1"/>
            <c:bubble3D val="0"/>
            <c:spPr>
              <a:solidFill>
                <a:schemeClr val="accent4">
                  <a:lumMod val="60000"/>
                  <a:lumOff val="40000"/>
                </a:schemeClr>
              </a:solidFill>
              <a:ln>
                <a:noFill/>
              </a:ln>
              <a:effectLst/>
              <a:sp3d/>
            </c:spPr>
            <c:extLst>
              <c:ext xmlns:c16="http://schemas.microsoft.com/office/drawing/2014/chart" uri="{C3380CC4-5D6E-409C-BE32-E72D297353CC}">
                <c16:uniqueId val="{00000003-4F86-4B13-8AA6-96662D5105FE}"/>
              </c:ext>
            </c:extLst>
          </c:dPt>
          <c:dLbls>
            <c:dLbl>
              <c:idx val="0"/>
              <c:layout>
                <c:manualLayout>
                  <c:x val="-0.1354678465909894"/>
                  <c:y val="-0.37108620090271394"/>
                </c:manualLayout>
              </c:layout>
              <c:tx>
                <c:rich>
                  <a:bodyPr rot="0" spcFirstLastPara="1" vertOverflow="ellipsis" vert="horz" wrap="square" lIns="38100" tIns="19050" rIns="38100" bIns="19050" anchor="ctr" anchorCtr="1">
                    <a:spAutoFit/>
                  </a:bodyPr>
                  <a:lstStyle/>
                  <a:p>
                    <a:pPr>
                      <a:defRPr sz="2000" b="0" i="0" u="none" strike="noStrike" kern="1200" baseline="0">
                        <a:solidFill>
                          <a:schemeClr val="tx2"/>
                        </a:solidFill>
                        <a:latin typeface="+mn-lt"/>
                        <a:ea typeface="+mn-ea"/>
                        <a:cs typeface="+mn-cs"/>
                      </a:defRPr>
                    </a:pPr>
                    <a:fld id="{1A360805-5497-4EFF-AADD-1402DFE8EC8E}" type="CATEGORYNAME">
                      <a:rPr lang="en-US" sz="2000" b="1">
                        <a:solidFill>
                          <a:schemeClr val="bg1"/>
                        </a:solidFill>
                      </a:rPr>
                      <a:pPr>
                        <a:defRPr sz="2000"/>
                      </a:pPr>
                      <a:t>[NOMBRE DE CATEGORÍA]</a:t>
                    </a:fld>
                    <a:r>
                      <a:rPr lang="en-US" sz="2000" b="1" baseline="0">
                        <a:solidFill>
                          <a:schemeClr val="bg1"/>
                        </a:solidFill>
                      </a:rPr>
                      <a:t>
</a:t>
                    </a:r>
                    <a:fld id="{9EBE311B-ECED-45DE-A968-8FDB8C16A236}" type="PERCENTAGE">
                      <a:rPr lang="en-US" sz="2000" b="1" baseline="0">
                        <a:solidFill>
                          <a:schemeClr val="bg1"/>
                        </a:solidFill>
                      </a:rPr>
                      <a:pPr>
                        <a:defRPr sz="2000"/>
                      </a:pPr>
                      <a:t>[PORCENTAJE]</a:t>
                    </a:fld>
                    <a:endParaRPr lang="en-US" sz="2000" b="1" baseline="0">
                      <a:solidFill>
                        <a:schemeClr val="bg1"/>
                      </a:solidFill>
                    </a:endParaRPr>
                  </a:p>
                </c:rich>
              </c:tx>
              <c:numFmt formatCode="0.00%" sourceLinked="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2"/>
                      </a:solidFill>
                      <a:latin typeface="+mn-lt"/>
                      <a:ea typeface="+mn-ea"/>
                      <a:cs typeface="+mn-cs"/>
                    </a:defRPr>
                  </a:pPr>
                  <a:endParaRPr lang="es-EC"/>
                </a:p>
              </c:txPr>
              <c:dLblPos val="bestFit"/>
              <c:showLegendKey val="0"/>
              <c:showVal val="0"/>
              <c:showCatName val="1"/>
              <c:showSerName val="0"/>
              <c:showPercent val="1"/>
              <c:showBubbleSize val="0"/>
              <c:extLst>
                <c:ext xmlns:c15="http://schemas.microsoft.com/office/drawing/2012/chart" uri="{CE6537A1-D6FC-4f65-9D91-7224C49458BB}">
                  <c15:layout>
                    <c:manualLayout>
                      <c:w val="0.29034711286089238"/>
                      <c:h val="0.26819444444444446"/>
                    </c:manualLayout>
                  </c15:layout>
                  <c15:dlblFieldTable/>
                  <c15:showDataLabelsRange val="0"/>
                </c:ext>
                <c:ext xmlns:c16="http://schemas.microsoft.com/office/drawing/2014/chart" uri="{C3380CC4-5D6E-409C-BE32-E72D297353CC}">
                  <c16:uniqueId val="{00000001-4F86-4B13-8AA6-96662D5105FE}"/>
                </c:ext>
              </c:extLst>
            </c:dLbl>
            <c:dLbl>
              <c:idx val="1"/>
              <c:layout>
                <c:manualLayout>
                  <c:x val="8.9650122280495861E-2"/>
                  <c:y val="5.6687145379968765E-4"/>
                </c:manualLayout>
              </c:layout>
              <c:tx>
                <c:rich>
                  <a:bodyPr rot="0" spcFirstLastPara="1" vertOverflow="ellipsis" vert="horz" wrap="square" lIns="38100" tIns="19050" rIns="38100" bIns="19050" anchor="ctr" anchorCtr="1">
                    <a:noAutofit/>
                  </a:bodyPr>
                  <a:lstStyle/>
                  <a:p>
                    <a:pPr>
                      <a:defRPr sz="2000" b="0" i="0" u="none" strike="noStrike" kern="1200" baseline="0">
                        <a:solidFill>
                          <a:schemeClr val="tx2"/>
                        </a:solidFill>
                        <a:latin typeface="+mn-lt"/>
                        <a:ea typeface="+mn-ea"/>
                        <a:cs typeface="+mn-cs"/>
                      </a:defRPr>
                    </a:pPr>
                    <a:fld id="{B8F3DD44-8E70-4088-8651-60C5CEFD406F}" type="CATEGORYNAME">
                      <a:rPr lang="en-US" sz="2000" b="1"/>
                      <a:pPr>
                        <a:defRPr sz="2000"/>
                      </a:pPr>
                      <a:t>[NOMBRE DE CATEGORÍA]</a:t>
                    </a:fld>
                    <a:r>
                      <a:rPr lang="en-US" sz="2000" b="1" baseline="0"/>
                      <a:t>
</a:t>
                    </a:r>
                    <a:fld id="{2AE1694A-EC3A-4309-8660-270B4979EA5E}" type="PERCENTAGE">
                      <a:rPr lang="en-US" sz="2000" b="1" baseline="0"/>
                      <a:pPr>
                        <a:defRPr sz="2000"/>
                      </a:pPr>
                      <a:t>[PORCENTAJE]</a:t>
                    </a:fld>
                    <a:endParaRPr lang="en-US" sz="2000" b="1" baseline="0"/>
                  </a:p>
                </c:rich>
              </c:tx>
              <c:numFmt formatCode="0.00%" sourceLinked="0"/>
              <c:spPr>
                <a:noFill/>
                <a:ln>
                  <a:noFill/>
                </a:ln>
                <a:effectLst/>
              </c:spPr>
              <c:txPr>
                <a:bodyPr rot="0" spcFirstLastPara="1" vertOverflow="ellipsis" vert="horz" wrap="square" lIns="38100" tIns="19050" rIns="38100" bIns="19050" anchor="ctr" anchorCtr="1">
                  <a:noAutofit/>
                </a:bodyPr>
                <a:lstStyle/>
                <a:p>
                  <a:pPr>
                    <a:defRPr sz="2000" b="0" i="0" u="none" strike="noStrike" kern="1200" baseline="0">
                      <a:solidFill>
                        <a:schemeClr val="tx2"/>
                      </a:solidFill>
                      <a:latin typeface="+mn-lt"/>
                      <a:ea typeface="+mn-ea"/>
                      <a:cs typeface="+mn-cs"/>
                    </a:defRPr>
                  </a:pPr>
                  <a:endParaRPr lang="es-EC"/>
                </a:p>
              </c:txPr>
              <c:dLblPos val="bestFit"/>
              <c:showLegendKey val="0"/>
              <c:showVal val="0"/>
              <c:showCatName val="1"/>
              <c:showSerName val="0"/>
              <c:showPercent val="1"/>
              <c:showBubbleSize val="0"/>
              <c:extLst>
                <c:ext xmlns:c15="http://schemas.microsoft.com/office/drawing/2012/chart" uri="{CE6537A1-D6FC-4f65-9D91-7224C49458BB}">
                  <c15:layout>
                    <c:manualLayout>
                      <c:w val="0.2221742838698125"/>
                      <c:h val="0.21396855066707166"/>
                    </c:manualLayout>
                  </c15:layout>
                  <c15:dlblFieldTable/>
                  <c15:showDataLabelsRange val="0"/>
                </c:ext>
                <c:ext xmlns:c16="http://schemas.microsoft.com/office/drawing/2014/chart" uri="{C3380CC4-5D6E-409C-BE32-E72D297353CC}">
                  <c16:uniqueId val="{00000003-4F86-4B13-8AA6-96662D5105FE}"/>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2"/>
                    </a:solidFill>
                    <a:latin typeface="+mn-lt"/>
                    <a:ea typeface="+mn-ea"/>
                    <a:cs typeface="+mn-cs"/>
                  </a:defRPr>
                </a:pPr>
                <a:endParaRPr lang="es-EC"/>
              </a:p>
            </c:txPr>
            <c:dLblPos val="inEnd"/>
            <c:showLegendKey val="0"/>
            <c:showVal val="0"/>
            <c:showCatName val="1"/>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Hoja1!$A$2:$A$3</c:f>
              <c:strCache>
                <c:ptCount val="2"/>
                <c:pt idx="0">
                  <c:v>GADDMQ</c:v>
                </c:pt>
                <c:pt idx="1">
                  <c:v>PPLMQ</c:v>
                </c:pt>
              </c:strCache>
            </c:strRef>
          </c:cat>
          <c:val>
            <c:numRef>
              <c:f>Hoja1!$D$2:$D$3</c:f>
              <c:numCache>
                <c:formatCode>#,##0.00</c:formatCode>
                <c:ptCount val="2"/>
                <c:pt idx="0">
                  <c:v>828130444.85000002</c:v>
                </c:pt>
                <c:pt idx="1">
                  <c:v>133732452.17</c:v>
                </c:pt>
              </c:numCache>
            </c:numRef>
          </c:val>
          <c:extLst>
            <c:ext xmlns:c16="http://schemas.microsoft.com/office/drawing/2014/chart" uri="{C3380CC4-5D6E-409C-BE32-E72D297353CC}">
              <c16:uniqueId val="{00000004-4F86-4B13-8AA6-96662D5105FE}"/>
            </c:ext>
          </c:extLst>
        </c:ser>
        <c:dLbls>
          <c:dLblPos val="inEnd"/>
          <c:showLegendKey val="0"/>
          <c:showVal val="0"/>
          <c:showCatName val="0"/>
          <c:showSerName val="0"/>
          <c:showPercent val="1"/>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s-EC"/>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0585D8-9110-4B89-833D-1857600EC761}" type="datetimeFigureOut">
              <a:rPr lang="es-EC" smtClean="0"/>
              <a:t>8/8/2022</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53F27D-794B-44EF-B821-E11A9AE57314}" type="slidenum">
              <a:rPr lang="es-EC" smtClean="0"/>
              <a:t>‹Nº›</a:t>
            </a:fld>
            <a:endParaRPr lang="es-EC"/>
          </a:p>
        </p:txBody>
      </p:sp>
    </p:spTree>
    <p:extLst>
      <p:ext uri="{BB962C8B-B14F-4D97-AF65-F5344CB8AC3E}">
        <p14:creationId xmlns:p14="http://schemas.microsoft.com/office/powerpoint/2010/main" val="3317959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7753F27D-794B-44EF-B821-E11A9AE57314}" type="slidenum">
              <a:rPr lang="es-EC" smtClean="0"/>
              <a:t>3</a:t>
            </a:fld>
            <a:endParaRPr lang="es-EC"/>
          </a:p>
        </p:txBody>
      </p:sp>
    </p:spTree>
    <p:extLst>
      <p:ext uri="{BB962C8B-B14F-4D97-AF65-F5344CB8AC3E}">
        <p14:creationId xmlns:p14="http://schemas.microsoft.com/office/powerpoint/2010/main" val="3020494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sz="720" b="1" dirty="0" smtClean="0">
                <a:latin typeface="+mj-lt"/>
              </a:rPr>
              <a:t>Grupo</a:t>
            </a:r>
            <a:r>
              <a:rPr lang="es-EC" sz="720" b="1" baseline="0" dirty="0" smtClean="0">
                <a:latin typeface="+mj-lt"/>
              </a:rPr>
              <a:t> 14: </a:t>
            </a:r>
            <a:r>
              <a:rPr lang="es-EC" sz="720" baseline="0" dirty="0" smtClean="0">
                <a:latin typeface="+mj-lt"/>
              </a:rPr>
              <a:t>El valor de reducción corresponde a la venta del </a:t>
            </a:r>
            <a:r>
              <a:rPr lang="es-EC" sz="720" baseline="0" dirty="0" err="1" smtClean="0">
                <a:latin typeface="+mj-lt"/>
              </a:rPr>
              <a:t>sticker</a:t>
            </a:r>
            <a:r>
              <a:rPr lang="es-EC" sz="720" baseline="0" dirty="0" smtClean="0">
                <a:latin typeface="+mj-lt"/>
              </a:rPr>
              <a:t> vehicular de años anteriores USD. 1.060,00 y por la suspensión de RTV USD. </a:t>
            </a:r>
            <a:r>
              <a:rPr lang="es-EC" sz="720" b="0" i="0" u="none" strike="noStrike" kern="1200" dirty="0" smtClean="0">
                <a:solidFill>
                  <a:schemeClr val="tx1"/>
                </a:solidFill>
                <a:effectLst/>
                <a:latin typeface="+mj-lt"/>
                <a:ea typeface="+mn-ea"/>
                <a:cs typeface="+mn-cs"/>
              </a:rPr>
              <a:t>-800.000,00</a:t>
            </a:r>
            <a:r>
              <a:rPr lang="es-EC" sz="720" dirty="0" smtClean="0">
                <a:latin typeface="+mj-lt"/>
              </a:rPr>
              <a:t> generando</a:t>
            </a:r>
            <a:r>
              <a:rPr lang="es-EC" sz="720" baseline="0" dirty="0" smtClean="0">
                <a:latin typeface="+mj-lt"/>
              </a:rPr>
              <a:t> una reducción total en el grupo de USD. -798.940,00.</a:t>
            </a:r>
          </a:p>
          <a:p>
            <a:r>
              <a:rPr lang="es-EC" sz="720" b="1" baseline="0" dirty="0" smtClean="0">
                <a:latin typeface="+mj-lt"/>
              </a:rPr>
              <a:t>Grupo 18</a:t>
            </a:r>
            <a:r>
              <a:rPr lang="es-EC" sz="720" baseline="0" dirty="0" smtClean="0">
                <a:latin typeface="+mj-lt"/>
              </a:rPr>
              <a:t>: No se consideró presupuesto en el ejercicio económico 2022, pero se registró un valor de la devolución de excedentes de la Empresa Pública Metropolitana de Servicios Aeroportuarios (EPMSA), por un valor de USD. 1.110.641,74. </a:t>
            </a:r>
          </a:p>
          <a:p>
            <a:r>
              <a:rPr lang="es-EC" sz="720" b="1" baseline="0" dirty="0" smtClean="0">
                <a:latin typeface="+mj-lt"/>
              </a:rPr>
              <a:t>Grupo 24: </a:t>
            </a:r>
            <a:r>
              <a:rPr lang="es-EC" sz="720" baseline="0" dirty="0" smtClean="0">
                <a:latin typeface="+mj-lt"/>
              </a:rPr>
              <a:t>La DMGBI remitió el oficio No. GADDMQ-DMGBI-2022-1788-O en el cual informa en el 2022 no se culminar con el proceso de venta y que sea considerado en el año 2023 (USD. -7.355.078,12) , adicional se encuentra registrado el valor por remates de unidades vehiculares del Cuerpo de Agentes de Control (USD. 60.000,00), teniendo una reducción total del grupo de USD. -7.295.068,12.</a:t>
            </a:r>
          </a:p>
          <a:p>
            <a:r>
              <a:rPr lang="es-EC" sz="720" b="1" baseline="0" dirty="0" smtClean="0">
                <a:latin typeface="+mj-lt"/>
              </a:rPr>
              <a:t>Grupo 28: </a:t>
            </a:r>
            <a:r>
              <a:rPr lang="es-EC" sz="720" baseline="0" dirty="0" smtClean="0">
                <a:latin typeface="+mj-lt"/>
              </a:rPr>
              <a:t>En este grupo se encuentra las transferencias de Gobierno Central por Modelo de Equidad Territorial (MET), Competencia de Transporte (CT), Devolución de IVA y Convenios Legalmente Suscritos; se incrementó un valor USD. 10.153.466,95 por MET en base al Acuerdo 0004 de 01 feb 2022 emitido por el MEF correspondiente al 1er cuatrimestre del año, además liquidaciones de los guaguas centros a cargo de la Unidad Patronato Municipal San José con un recaudado de USD 20.1 mil, devolución de valores del convenio con la Universidad Tecnológica </a:t>
            </a:r>
            <a:r>
              <a:rPr lang="es-EC" sz="720" baseline="0" dirty="0" err="1" smtClean="0">
                <a:latin typeface="+mj-lt"/>
              </a:rPr>
              <a:t>Indoamérica</a:t>
            </a:r>
            <a:r>
              <a:rPr lang="es-EC" sz="720" baseline="0" dirty="0" smtClean="0">
                <a:latin typeface="+mj-lt"/>
              </a:rPr>
              <a:t> USD 2.3 mil y por devolución de remanente del convenio con la FTNS USD 35.4 mil y valores correspondiente a devolución del IVA, adeudados de años anteriores al GADDMQ por USD. 6.433.596,63. Con una reforma total del grupo por USD. 16.672.063,58.</a:t>
            </a:r>
          </a:p>
          <a:p>
            <a:r>
              <a:rPr lang="es-EC" sz="720" b="1" baseline="0" dirty="0" smtClean="0">
                <a:latin typeface="+mj-lt"/>
              </a:rPr>
              <a:t>Grupo 37: </a:t>
            </a:r>
            <a:r>
              <a:rPr lang="es-EC" sz="720" baseline="0" dirty="0" smtClean="0">
                <a:latin typeface="+mj-lt"/>
              </a:rPr>
              <a:t>Se registro se incrementa para reforma el valor total de USD 51.766.395,45 que corresponde a la liquidación presupuestaria del ejercicio económico 2021, en la cual se determinó que el Saldo Caja Banco GADDMQ asciende a USD 35.471.640,15; Saldo Caja Banco UPMSJ Convenio </a:t>
            </a:r>
            <a:r>
              <a:rPr lang="es-EC" sz="720" baseline="0" dirty="0" err="1" smtClean="0">
                <a:latin typeface="+mj-lt"/>
              </a:rPr>
              <a:t>MédicusMundi</a:t>
            </a:r>
            <a:r>
              <a:rPr lang="es-EC" sz="720" baseline="0" dirty="0" smtClean="0">
                <a:latin typeface="+mj-lt"/>
              </a:rPr>
              <a:t> asciende a USD 19.476,94 y por el valor nominal de Bonos del Estado a 3 años por USD. 16.275.278,36. </a:t>
            </a:r>
          </a:p>
          <a:p>
            <a:r>
              <a:rPr lang="es-EC" sz="720" b="1" baseline="0" dirty="0" smtClean="0">
                <a:latin typeface="+mj-lt"/>
              </a:rPr>
              <a:t>Grupo 38: </a:t>
            </a:r>
            <a:r>
              <a:rPr lang="es-EC" sz="720" baseline="0" dirty="0" smtClean="0">
                <a:latin typeface="+mj-lt"/>
              </a:rPr>
              <a:t>Se encuentra los valores por de cuentas por cobrar se distribuye los valores a cada uno de los rubros que han sido objeto de recaudación correspondiente a años anteriores (USD. -35.580.958,72) y de </a:t>
            </a:r>
            <a:r>
              <a:rPr lang="es-EC" sz="1200" b="0" i="0" kern="1200" dirty="0" smtClean="0">
                <a:solidFill>
                  <a:schemeClr val="tx1"/>
                </a:solidFill>
                <a:effectLst/>
                <a:latin typeface="+mn-lt"/>
                <a:ea typeface="+mn-ea"/>
                <a:cs typeface="+mn-cs"/>
              </a:rPr>
              <a:t>anticipos por Devengar de Ejercicios Anteriores</a:t>
            </a:r>
            <a:r>
              <a:rPr lang="es-EC" sz="800" dirty="0" smtClean="0"/>
              <a:t> de</a:t>
            </a:r>
            <a:r>
              <a:rPr lang="es-EC" sz="800" baseline="0" dirty="0" smtClean="0"/>
              <a:t> las diferentes dependencias del GADDMQ (USD. -356.619,87). Con una reducción total del grupo de USD. -4.137.235,31.</a:t>
            </a:r>
          </a:p>
        </p:txBody>
      </p:sp>
      <p:sp>
        <p:nvSpPr>
          <p:cNvPr id="4" name="Marcador de número de diapositiva 3"/>
          <p:cNvSpPr>
            <a:spLocks noGrp="1"/>
          </p:cNvSpPr>
          <p:nvPr>
            <p:ph type="sldNum" sz="quarter" idx="10"/>
          </p:nvPr>
        </p:nvSpPr>
        <p:spPr/>
        <p:txBody>
          <a:bodyPr/>
          <a:lstStyle/>
          <a:p>
            <a:fld id="{7753F27D-794B-44EF-B821-E11A9AE57314}" type="slidenum">
              <a:rPr lang="es-EC" smtClean="0"/>
              <a:t>15</a:t>
            </a:fld>
            <a:endParaRPr lang="es-EC"/>
          </a:p>
        </p:txBody>
      </p:sp>
    </p:spTree>
    <p:extLst>
      <p:ext uri="{BB962C8B-B14F-4D97-AF65-F5344CB8AC3E}">
        <p14:creationId xmlns:p14="http://schemas.microsoft.com/office/powerpoint/2010/main" val="41922677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7753F27D-794B-44EF-B821-E11A9AE57314}" type="slidenum">
              <a:rPr lang="es-EC" smtClean="0"/>
              <a:t>16</a:t>
            </a:fld>
            <a:endParaRPr lang="es-EC"/>
          </a:p>
        </p:txBody>
      </p:sp>
    </p:spTree>
    <p:extLst>
      <p:ext uri="{BB962C8B-B14F-4D97-AF65-F5344CB8AC3E}">
        <p14:creationId xmlns:p14="http://schemas.microsoft.com/office/powerpoint/2010/main" val="18849278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sz="800" b="1" dirty="0" smtClean="0"/>
              <a:t>Grupo 14: </a:t>
            </a:r>
            <a:r>
              <a:rPr lang="es-EC" sz="800" dirty="0" smtClean="0"/>
              <a:t>El valor de reducción corresponde a la venta del </a:t>
            </a:r>
            <a:r>
              <a:rPr lang="es-EC" sz="800" dirty="0" err="1" smtClean="0"/>
              <a:t>sticker</a:t>
            </a:r>
            <a:r>
              <a:rPr lang="es-EC" sz="800" dirty="0" smtClean="0"/>
              <a:t> vehicular de años anteriores USD. 1.060,00 y por la suspensión de RTV USD. -800.000,00 generando una reducción total en el grupo de USD. -798.940,00.</a:t>
            </a:r>
          </a:p>
          <a:p>
            <a:r>
              <a:rPr lang="es-EC" sz="800" b="1" dirty="0" smtClean="0"/>
              <a:t>Grupo 18: </a:t>
            </a:r>
            <a:r>
              <a:rPr lang="es-EC" sz="800" dirty="0" smtClean="0"/>
              <a:t>No se consideró presupuesto en el ejercicio económico 2022, pero se registró un valor de la devolución de excedentes de la Empresa Pública Metropolitana de Servicios Aeroportuarios (EPMSA), por un valor de USD. 1.110.641,74. </a:t>
            </a:r>
          </a:p>
          <a:p>
            <a:r>
              <a:rPr lang="es-EC" sz="800" b="1" dirty="0" smtClean="0"/>
              <a:t>Grupo 24: </a:t>
            </a:r>
            <a:r>
              <a:rPr lang="es-EC" sz="800" dirty="0" smtClean="0"/>
              <a:t>La DMGBI remitió el oficio No. GADDMQ-DMGBI-2022-1788-O en el cual informa en el 2022 no se culminar con el proceso de venta y que sea considerado en el año 2023 (USD. -7.355.078,12) , adicional se encuentra registrado el valor por remates de unidades vehiculares del Cuerpo de Agentes de Control (USD. 60.000,00), teniendo una reducción total del grupo de USD. -7.295.068,12.</a:t>
            </a:r>
          </a:p>
          <a:p>
            <a:r>
              <a:rPr lang="es-EC" sz="800" b="1" dirty="0" smtClean="0"/>
              <a:t>Grupo 28: </a:t>
            </a:r>
            <a:r>
              <a:rPr lang="es-EC" sz="800" dirty="0" smtClean="0"/>
              <a:t>En este grupo se encuentra las transferencias de Gobierno Central por Modelo de Equidad Territorial (MET), Competencia de Transporte (CT), Devolución de IVA y Convenios Legalmente Suscritos; se incrementó un valor USD. 10.153.466,95 por MET en base al Acuerdo 0004 de 01 feb 2022 emitido por el MEF correspondiente al 1er cuatrimestre del año, además liquidaciones de los guaguas centros a cargo de la Unidad Patronato Municipal San José con un recaudado de USD 20.1 mil, devolución de valores del convenio con la Universidad Tecnológica </a:t>
            </a:r>
            <a:r>
              <a:rPr lang="es-EC" sz="800" dirty="0" err="1" smtClean="0"/>
              <a:t>Indoamérica</a:t>
            </a:r>
            <a:r>
              <a:rPr lang="es-EC" sz="800" dirty="0" smtClean="0"/>
              <a:t> USD 2.3 mil y por devolución de remanente del convenio con la FTNS USD 35.4 mil y valores correspondiente a devolución del IVA, adeudados de años anteriores al GADDMQ por USD. 6.433.596,63. Con una reforma total del grupo por USD. 16.672.063,58.</a:t>
            </a:r>
          </a:p>
          <a:p>
            <a:r>
              <a:rPr lang="es-EC" sz="800" b="1" dirty="0" smtClean="0"/>
              <a:t>Grupo 37: </a:t>
            </a:r>
            <a:r>
              <a:rPr lang="es-EC" sz="800" dirty="0" smtClean="0"/>
              <a:t>Se registro se incrementa para reforma el valor total de USD 51.766.395,45 que corresponde a la liquidación presupuestaria del ejercicio económico 2021, en la cual se determinó que el Saldo Caja Banco GADDMQ asciende a USD 35.471.640,15; Saldo Caja Banco UPMSJ Convenio </a:t>
            </a:r>
            <a:r>
              <a:rPr lang="es-EC" sz="800" dirty="0" err="1" smtClean="0"/>
              <a:t>MédicusMundi</a:t>
            </a:r>
            <a:r>
              <a:rPr lang="es-EC" sz="800" dirty="0" smtClean="0"/>
              <a:t> asciende a USD 19.476,94 y por el valor nominal de Bonos del Estado a 3 años por USD. 16.275.278,36. </a:t>
            </a:r>
          </a:p>
          <a:p>
            <a:r>
              <a:rPr lang="es-EC" sz="800" b="1" dirty="0" smtClean="0"/>
              <a:t>Grupo 38: </a:t>
            </a:r>
            <a:r>
              <a:rPr lang="es-EC" sz="800" dirty="0" smtClean="0"/>
              <a:t>Se encuentra los valores por de cuentas por cobrar se distribuye los valores a cada uno de los rubros que han sido objeto de recaudación correspondiente a años anteriores (USD. -35.580.958,72) y de anticipos por Devengar de Ejercicios Anteriores de las diferentes dependencias del GADDMQ (USD. -356.619,87). Con una reducción total del grupo de USD. -4.137.235,31.</a:t>
            </a:r>
            <a:endParaRPr lang="es-EC" sz="800" dirty="0"/>
          </a:p>
        </p:txBody>
      </p:sp>
      <p:sp>
        <p:nvSpPr>
          <p:cNvPr id="4" name="Marcador de número de diapositiva 3"/>
          <p:cNvSpPr>
            <a:spLocks noGrp="1"/>
          </p:cNvSpPr>
          <p:nvPr>
            <p:ph type="sldNum" sz="quarter" idx="10"/>
          </p:nvPr>
        </p:nvSpPr>
        <p:spPr/>
        <p:txBody>
          <a:bodyPr/>
          <a:lstStyle/>
          <a:p>
            <a:fld id="{7753F27D-794B-44EF-B821-E11A9AE57314}" type="slidenum">
              <a:rPr lang="es-EC" smtClean="0"/>
              <a:t>17</a:t>
            </a:fld>
            <a:endParaRPr lang="es-EC"/>
          </a:p>
        </p:txBody>
      </p:sp>
    </p:spTree>
    <p:extLst>
      <p:ext uri="{BB962C8B-B14F-4D97-AF65-F5344CB8AC3E}">
        <p14:creationId xmlns:p14="http://schemas.microsoft.com/office/powerpoint/2010/main" val="19879457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sz="800" b="1" kern="1200" dirty="0" smtClean="0">
                <a:solidFill>
                  <a:schemeClr val="tx1"/>
                </a:solidFill>
                <a:latin typeface="+mn-lt"/>
                <a:ea typeface="+mn-ea"/>
                <a:cs typeface="+mn-cs"/>
              </a:rPr>
              <a:t>Grupo</a:t>
            </a:r>
            <a:r>
              <a:rPr lang="es-EC" sz="800" b="1" kern="1200" baseline="0" dirty="0" smtClean="0">
                <a:solidFill>
                  <a:schemeClr val="tx1"/>
                </a:solidFill>
                <a:latin typeface="+mn-lt"/>
                <a:ea typeface="+mn-ea"/>
                <a:cs typeface="+mn-cs"/>
              </a:rPr>
              <a:t> 14: </a:t>
            </a:r>
            <a:r>
              <a:rPr lang="es-EC" sz="800" kern="1200" baseline="0" dirty="0" smtClean="0">
                <a:solidFill>
                  <a:schemeClr val="tx1"/>
                </a:solidFill>
                <a:latin typeface="+mn-lt"/>
                <a:ea typeface="+mn-ea"/>
                <a:cs typeface="+mn-cs"/>
              </a:rPr>
              <a:t>El valor de reducción corresponde a la venta del </a:t>
            </a:r>
            <a:r>
              <a:rPr lang="es-EC" sz="800" kern="1200" baseline="0" dirty="0" err="1" smtClean="0">
                <a:solidFill>
                  <a:schemeClr val="tx1"/>
                </a:solidFill>
                <a:latin typeface="+mn-lt"/>
                <a:ea typeface="+mn-ea"/>
                <a:cs typeface="+mn-cs"/>
              </a:rPr>
              <a:t>sticker</a:t>
            </a:r>
            <a:r>
              <a:rPr lang="es-EC" sz="800" kern="1200" baseline="0" dirty="0" smtClean="0">
                <a:solidFill>
                  <a:schemeClr val="tx1"/>
                </a:solidFill>
                <a:latin typeface="+mn-lt"/>
                <a:ea typeface="+mn-ea"/>
                <a:cs typeface="+mn-cs"/>
              </a:rPr>
              <a:t> vehicular de años anteriores USD. 1.060,00 y por la suspensión de RTV USD. </a:t>
            </a:r>
            <a:r>
              <a:rPr lang="es-EC" sz="800" b="0" i="0" u="none" strike="noStrike" kern="1200" dirty="0" smtClean="0">
                <a:solidFill>
                  <a:schemeClr val="tx1"/>
                </a:solidFill>
                <a:effectLst/>
                <a:latin typeface="+mn-lt"/>
                <a:ea typeface="+mn-ea"/>
                <a:cs typeface="+mn-cs"/>
              </a:rPr>
              <a:t>-800.000,00</a:t>
            </a:r>
            <a:r>
              <a:rPr lang="es-EC" sz="800" kern="1200" dirty="0" smtClean="0">
                <a:solidFill>
                  <a:schemeClr val="tx1"/>
                </a:solidFill>
                <a:latin typeface="+mn-lt"/>
                <a:ea typeface="+mn-ea"/>
                <a:cs typeface="+mn-cs"/>
              </a:rPr>
              <a:t> generando</a:t>
            </a:r>
            <a:r>
              <a:rPr lang="es-EC" sz="800" kern="1200" baseline="0" dirty="0" smtClean="0">
                <a:solidFill>
                  <a:schemeClr val="tx1"/>
                </a:solidFill>
                <a:latin typeface="+mn-lt"/>
                <a:ea typeface="+mn-ea"/>
                <a:cs typeface="+mn-cs"/>
              </a:rPr>
              <a:t> una reducción total en el grupo de USD. -798.940,00.</a:t>
            </a:r>
          </a:p>
          <a:p>
            <a:r>
              <a:rPr lang="es-EC" sz="800" b="1" kern="1200" baseline="0" dirty="0" smtClean="0">
                <a:solidFill>
                  <a:schemeClr val="tx1"/>
                </a:solidFill>
                <a:latin typeface="+mn-lt"/>
                <a:ea typeface="+mn-ea"/>
                <a:cs typeface="+mn-cs"/>
              </a:rPr>
              <a:t>Grupo 18</a:t>
            </a:r>
            <a:r>
              <a:rPr lang="es-EC" sz="800" kern="1200" baseline="0" dirty="0" smtClean="0">
                <a:solidFill>
                  <a:schemeClr val="tx1"/>
                </a:solidFill>
                <a:latin typeface="+mn-lt"/>
                <a:ea typeface="+mn-ea"/>
                <a:cs typeface="+mn-cs"/>
              </a:rPr>
              <a:t>: No se consideró presupuesto en el ejercicio económico 2022, pero se registró un valor de la devolución de excedentes de la Empresa Pública Metropolitana de Servicios Aeroportuarios (EPMSA), por un valor de USD. 1.110.641,74. </a:t>
            </a:r>
          </a:p>
          <a:p>
            <a:r>
              <a:rPr lang="es-EC" sz="800" b="1" kern="1200" baseline="0" dirty="0" smtClean="0">
                <a:solidFill>
                  <a:schemeClr val="tx1"/>
                </a:solidFill>
                <a:latin typeface="+mn-lt"/>
                <a:ea typeface="+mn-ea"/>
                <a:cs typeface="+mn-cs"/>
              </a:rPr>
              <a:t>Grupo 24: </a:t>
            </a:r>
            <a:r>
              <a:rPr lang="es-EC" sz="800" kern="1200" baseline="0" dirty="0" smtClean="0">
                <a:solidFill>
                  <a:schemeClr val="tx1"/>
                </a:solidFill>
                <a:latin typeface="+mn-lt"/>
                <a:ea typeface="+mn-ea"/>
                <a:cs typeface="+mn-cs"/>
              </a:rPr>
              <a:t>La DMGBI remitió el oficio No. GADDMQ-DMGBI-2022-1788-O en el cual informa en el 2022 no se culminar con el proceso de venta y que sea considerado en el año 2023 (USD. -7.355.078,12) , adicional se encuentra registrado el valor por remates de unidades vehiculares del Cuerpo de Agentes de Control (USD. 60.000,00), teniendo una reducción total del grupo de USD. -7.295.068,12.</a:t>
            </a:r>
          </a:p>
          <a:p>
            <a:r>
              <a:rPr lang="es-EC" sz="800" b="1" kern="1200" baseline="0" dirty="0" smtClean="0">
                <a:solidFill>
                  <a:schemeClr val="tx1"/>
                </a:solidFill>
                <a:latin typeface="+mn-lt"/>
                <a:ea typeface="+mn-ea"/>
                <a:cs typeface="+mn-cs"/>
              </a:rPr>
              <a:t>Grupo 28: </a:t>
            </a:r>
            <a:r>
              <a:rPr lang="es-EC" sz="800" kern="1200" baseline="0" dirty="0" smtClean="0">
                <a:solidFill>
                  <a:schemeClr val="tx1"/>
                </a:solidFill>
                <a:latin typeface="+mn-lt"/>
                <a:ea typeface="+mn-ea"/>
                <a:cs typeface="+mn-cs"/>
              </a:rPr>
              <a:t>En este grupo se encuentra las transferencias de Gobierno Central por Modelo de Equidad Territorial (MET), Competencia de Transporte (CT), Devolución de IVA y Convenios Legalmente Suscritos; se incrementó un valor USD. 10.153.466,95 por MET en base al Acuerdo 0004 de 01 feb 2022 emitido por el MEF correspondiente al 1er cuatrimestre del año, además liquidaciones de los guaguas centros a cargo de la Unidad Patronato Municipal San José con un recaudado de USD 20.1 mil, devolución de valores del convenio con la Universidad Tecnológica </a:t>
            </a:r>
            <a:r>
              <a:rPr lang="es-EC" sz="800" kern="1200" baseline="0" dirty="0" err="1" smtClean="0">
                <a:solidFill>
                  <a:schemeClr val="tx1"/>
                </a:solidFill>
                <a:latin typeface="+mn-lt"/>
                <a:ea typeface="+mn-ea"/>
                <a:cs typeface="+mn-cs"/>
              </a:rPr>
              <a:t>Indoamérica</a:t>
            </a:r>
            <a:r>
              <a:rPr lang="es-EC" sz="800" kern="1200" baseline="0" dirty="0" smtClean="0">
                <a:solidFill>
                  <a:schemeClr val="tx1"/>
                </a:solidFill>
                <a:latin typeface="+mn-lt"/>
                <a:ea typeface="+mn-ea"/>
                <a:cs typeface="+mn-cs"/>
              </a:rPr>
              <a:t> USD 2.3 mil y por devolución de remanente del convenio con la FTNS USD 35.4 mil y valores correspondiente a devolución del IVA, adeudados de años anteriores al GADDMQ por USD. 6.433.596,63. Con una reforma total del grupo por USD. 16.672.063,58.</a:t>
            </a:r>
          </a:p>
          <a:p>
            <a:r>
              <a:rPr lang="es-EC" sz="800" b="1" kern="1200" baseline="0" dirty="0" smtClean="0">
                <a:solidFill>
                  <a:schemeClr val="tx1"/>
                </a:solidFill>
                <a:latin typeface="+mn-lt"/>
                <a:ea typeface="+mn-ea"/>
                <a:cs typeface="+mn-cs"/>
              </a:rPr>
              <a:t>Grupo 37: </a:t>
            </a:r>
            <a:r>
              <a:rPr lang="es-EC" sz="800" kern="1200" baseline="0" dirty="0" smtClean="0">
                <a:solidFill>
                  <a:schemeClr val="tx1"/>
                </a:solidFill>
                <a:latin typeface="+mn-lt"/>
                <a:ea typeface="+mn-ea"/>
                <a:cs typeface="+mn-cs"/>
              </a:rPr>
              <a:t>Se registro se incrementa para reforma el valor total de USD 51.766.395,45 que corresponde a la liquidación presupuestaria del ejercicio económico 2021, en la cual se determinó que el Saldo Caja Banco GADDMQ asciende a USD 35.471.640,15; Saldo Caja Banco UPMSJ Convenio </a:t>
            </a:r>
            <a:r>
              <a:rPr lang="es-EC" sz="800" kern="1200" baseline="0" dirty="0" err="1" smtClean="0">
                <a:solidFill>
                  <a:schemeClr val="tx1"/>
                </a:solidFill>
                <a:latin typeface="+mn-lt"/>
                <a:ea typeface="+mn-ea"/>
                <a:cs typeface="+mn-cs"/>
              </a:rPr>
              <a:t>MédicusMundi</a:t>
            </a:r>
            <a:r>
              <a:rPr lang="es-EC" sz="800" kern="1200" baseline="0" dirty="0" smtClean="0">
                <a:solidFill>
                  <a:schemeClr val="tx1"/>
                </a:solidFill>
                <a:latin typeface="+mn-lt"/>
                <a:ea typeface="+mn-ea"/>
                <a:cs typeface="+mn-cs"/>
              </a:rPr>
              <a:t> asciende a USD 19.476,94 y por el valor nominal de Bonos del Estado a 3 años por USD. 16.275.278,36. </a:t>
            </a:r>
          </a:p>
          <a:p>
            <a:r>
              <a:rPr lang="es-EC" sz="800" b="1" kern="1200" baseline="0" dirty="0" smtClean="0">
                <a:solidFill>
                  <a:schemeClr val="tx1"/>
                </a:solidFill>
                <a:latin typeface="+mn-lt"/>
                <a:ea typeface="+mn-ea"/>
                <a:cs typeface="+mn-cs"/>
              </a:rPr>
              <a:t>Grupo 38: </a:t>
            </a:r>
            <a:r>
              <a:rPr lang="es-EC" sz="800" kern="1200" baseline="0" dirty="0" smtClean="0">
                <a:solidFill>
                  <a:schemeClr val="tx1"/>
                </a:solidFill>
                <a:latin typeface="+mn-lt"/>
                <a:ea typeface="+mn-ea"/>
                <a:cs typeface="+mn-cs"/>
              </a:rPr>
              <a:t>Se encuentra los valores de cuentas por cobrar que se distribuye a cada uno de los rubros que han sido objeto de recaudación correspondiente a años anteriores y de liberación de espacios presupuestarios por </a:t>
            </a:r>
            <a:r>
              <a:rPr lang="es-EC" sz="2400" b="0" i="0" kern="1200" dirty="0" smtClean="0">
                <a:solidFill>
                  <a:schemeClr val="tx1"/>
                </a:solidFill>
                <a:effectLst/>
                <a:latin typeface="+mn-lt"/>
                <a:ea typeface="+mn-ea"/>
                <a:cs typeface="+mn-cs"/>
              </a:rPr>
              <a:t>anticipos por Devengar de Ejercicios Anteriores</a:t>
            </a:r>
            <a:r>
              <a:rPr lang="es-EC" sz="1200" dirty="0" smtClean="0"/>
              <a:t> de</a:t>
            </a:r>
            <a:r>
              <a:rPr lang="es-EC" sz="1200" baseline="0" dirty="0" smtClean="0"/>
              <a:t> las diferentes dependencias del GADDMQ (USD. -356.619,87). Con una reducción total del grupo de USD. -18.937.578,59.</a:t>
            </a:r>
          </a:p>
        </p:txBody>
      </p:sp>
      <p:sp>
        <p:nvSpPr>
          <p:cNvPr id="4" name="Marcador de número de diapositiva 3"/>
          <p:cNvSpPr>
            <a:spLocks noGrp="1"/>
          </p:cNvSpPr>
          <p:nvPr>
            <p:ph type="sldNum" sz="quarter" idx="10"/>
          </p:nvPr>
        </p:nvSpPr>
        <p:spPr/>
        <p:txBody>
          <a:bodyPr/>
          <a:lstStyle/>
          <a:p>
            <a:fld id="{7753F27D-794B-44EF-B821-E11A9AE57314}" type="slidenum">
              <a:rPr lang="es-EC" smtClean="0"/>
              <a:t>18</a:t>
            </a:fld>
            <a:endParaRPr lang="es-EC"/>
          </a:p>
        </p:txBody>
      </p:sp>
    </p:spTree>
    <p:extLst>
      <p:ext uri="{BB962C8B-B14F-4D97-AF65-F5344CB8AC3E}">
        <p14:creationId xmlns:p14="http://schemas.microsoft.com/office/powerpoint/2010/main" val="22917731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b="1" dirty="0" smtClean="0"/>
              <a:t>Aporte</a:t>
            </a:r>
            <a:r>
              <a:rPr lang="es-EC" b="1" baseline="0" dirty="0" smtClean="0"/>
              <a:t> Municipal</a:t>
            </a:r>
            <a:r>
              <a:rPr lang="es-EC" baseline="0" dirty="0" smtClean="0"/>
              <a:t>: el GADDMQ otorga un aporte al proyecto de USD. 5.10 millones al PPLMQ, este valor esta dentro de los ingresos del GADDMQ y se verá en reflejado en los gastos del PPLMQ.</a:t>
            </a:r>
          </a:p>
          <a:p>
            <a:r>
              <a:rPr lang="es-EC" b="1" baseline="0" dirty="0" smtClean="0"/>
              <a:t>Grupo 37: </a:t>
            </a:r>
            <a:r>
              <a:rPr lang="es-EC" baseline="0" dirty="0" smtClean="0"/>
              <a:t>Se encuentra el saldo caja bancos del PPLMQ al 31 de diciembre 2021 (USD. 9,682,263.52) en cuentas corrientes de desembolsos de créditos de los multilaterales: </a:t>
            </a:r>
            <a:r>
              <a:rPr lang="es-EC" sz="1200" b="0" i="0" kern="1200" dirty="0" smtClean="0">
                <a:solidFill>
                  <a:schemeClr val="tx1"/>
                </a:solidFill>
                <a:effectLst/>
                <a:latin typeface="+mn-lt"/>
                <a:ea typeface="+mn-ea"/>
                <a:cs typeface="+mn-cs"/>
              </a:rPr>
              <a:t>BIRF (1)-8285 </a:t>
            </a:r>
            <a:r>
              <a:rPr lang="es-EC" dirty="0" smtClean="0"/>
              <a:t> USD. 1.459.114,26 / BIRF (2) – 8889  USD. 7.911.513,92 / CAF (2)  USD. 311.635,34.</a:t>
            </a:r>
            <a:br>
              <a:rPr lang="es-EC" dirty="0" smtClean="0"/>
            </a:br>
            <a:r>
              <a:rPr lang="es-EC" b="1" dirty="0" smtClean="0"/>
              <a:t>Grupo 38:</a:t>
            </a:r>
            <a:r>
              <a:rPr lang="es-EC" b="1" baseline="0" dirty="0" smtClean="0"/>
              <a:t> </a:t>
            </a:r>
            <a:r>
              <a:rPr lang="es-EC" baseline="0" dirty="0" smtClean="0"/>
              <a:t>Se encuentra registrados los anticipos por devengar de bienes y servicios (USD. 10.000.232,84) y obra (USD. 4.800.110,44) del Proyecto Primera Línea Metro de Quito.</a:t>
            </a:r>
            <a:endParaRPr lang="es-EC" dirty="0"/>
          </a:p>
        </p:txBody>
      </p:sp>
      <p:sp>
        <p:nvSpPr>
          <p:cNvPr id="4" name="Marcador de número de diapositiva 3"/>
          <p:cNvSpPr>
            <a:spLocks noGrp="1"/>
          </p:cNvSpPr>
          <p:nvPr>
            <p:ph type="sldNum" sz="quarter" idx="10"/>
          </p:nvPr>
        </p:nvSpPr>
        <p:spPr/>
        <p:txBody>
          <a:bodyPr/>
          <a:lstStyle/>
          <a:p>
            <a:fld id="{7753F27D-794B-44EF-B821-E11A9AE57314}" type="slidenum">
              <a:rPr lang="es-EC" smtClean="0"/>
              <a:t>19</a:t>
            </a:fld>
            <a:endParaRPr lang="es-EC"/>
          </a:p>
        </p:txBody>
      </p:sp>
    </p:spTree>
    <p:extLst>
      <p:ext uri="{BB962C8B-B14F-4D97-AF65-F5344CB8AC3E}">
        <p14:creationId xmlns:p14="http://schemas.microsoft.com/office/powerpoint/2010/main" val="20292351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7753F27D-794B-44EF-B821-E11A9AE57314}" type="slidenum">
              <a:rPr lang="es-EC" smtClean="0"/>
              <a:t>20</a:t>
            </a:fld>
            <a:endParaRPr lang="es-EC"/>
          </a:p>
        </p:txBody>
      </p:sp>
    </p:spTree>
    <p:extLst>
      <p:ext uri="{BB962C8B-B14F-4D97-AF65-F5344CB8AC3E}">
        <p14:creationId xmlns:p14="http://schemas.microsoft.com/office/powerpoint/2010/main" val="19843182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7753F27D-794B-44EF-B821-E11A9AE57314}" type="slidenum">
              <a:rPr lang="es-EC" smtClean="0"/>
              <a:t>21</a:t>
            </a:fld>
            <a:endParaRPr lang="es-EC"/>
          </a:p>
        </p:txBody>
      </p:sp>
    </p:spTree>
    <p:extLst>
      <p:ext uri="{BB962C8B-B14F-4D97-AF65-F5344CB8AC3E}">
        <p14:creationId xmlns:p14="http://schemas.microsoft.com/office/powerpoint/2010/main" val="3706153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7753F27D-794B-44EF-B821-E11A9AE57314}" type="slidenum">
              <a:rPr lang="es-EC" smtClean="0"/>
              <a:t>22</a:t>
            </a:fld>
            <a:endParaRPr lang="es-EC"/>
          </a:p>
        </p:txBody>
      </p:sp>
    </p:spTree>
    <p:extLst>
      <p:ext uri="{BB962C8B-B14F-4D97-AF65-F5344CB8AC3E}">
        <p14:creationId xmlns:p14="http://schemas.microsoft.com/office/powerpoint/2010/main" val="18050480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7753F27D-794B-44EF-B821-E11A9AE57314}" type="slidenum">
              <a:rPr lang="es-EC" smtClean="0"/>
              <a:t>37</a:t>
            </a:fld>
            <a:endParaRPr lang="es-EC"/>
          </a:p>
        </p:txBody>
      </p:sp>
    </p:spTree>
    <p:extLst>
      <p:ext uri="{BB962C8B-B14F-4D97-AF65-F5344CB8AC3E}">
        <p14:creationId xmlns:p14="http://schemas.microsoft.com/office/powerpoint/2010/main" val="2455630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7753F27D-794B-44EF-B821-E11A9AE57314}" type="slidenum">
              <a:rPr lang="es-EC" smtClean="0"/>
              <a:t>38</a:t>
            </a:fld>
            <a:endParaRPr lang="es-EC"/>
          </a:p>
        </p:txBody>
      </p:sp>
    </p:spTree>
    <p:extLst>
      <p:ext uri="{BB962C8B-B14F-4D97-AF65-F5344CB8AC3E}">
        <p14:creationId xmlns:p14="http://schemas.microsoft.com/office/powerpoint/2010/main" val="1005281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7753F27D-794B-44EF-B821-E11A9AE57314}" type="slidenum">
              <a:rPr lang="es-EC" smtClean="0"/>
              <a:t>4</a:t>
            </a:fld>
            <a:endParaRPr lang="es-EC"/>
          </a:p>
        </p:txBody>
      </p:sp>
    </p:spTree>
    <p:extLst>
      <p:ext uri="{BB962C8B-B14F-4D97-AF65-F5344CB8AC3E}">
        <p14:creationId xmlns:p14="http://schemas.microsoft.com/office/powerpoint/2010/main" val="20514110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7753F27D-794B-44EF-B821-E11A9AE57314}" type="slidenum">
              <a:rPr lang="es-EC" smtClean="0"/>
              <a:t>39</a:t>
            </a:fld>
            <a:endParaRPr lang="es-EC"/>
          </a:p>
        </p:txBody>
      </p:sp>
    </p:spTree>
    <p:extLst>
      <p:ext uri="{BB962C8B-B14F-4D97-AF65-F5344CB8AC3E}">
        <p14:creationId xmlns:p14="http://schemas.microsoft.com/office/powerpoint/2010/main" val="6988395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7753F27D-794B-44EF-B821-E11A9AE57314}" type="slidenum">
              <a:rPr lang="es-EC" smtClean="0"/>
              <a:t>40</a:t>
            </a:fld>
            <a:endParaRPr lang="es-EC"/>
          </a:p>
        </p:txBody>
      </p:sp>
    </p:spTree>
    <p:extLst>
      <p:ext uri="{BB962C8B-B14F-4D97-AF65-F5344CB8AC3E}">
        <p14:creationId xmlns:p14="http://schemas.microsoft.com/office/powerpoint/2010/main" val="3423952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7753F27D-794B-44EF-B821-E11A9AE57314}" type="slidenum">
              <a:rPr lang="es-EC" smtClean="0"/>
              <a:t>5</a:t>
            </a:fld>
            <a:endParaRPr lang="es-EC"/>
          </a:p>
        </p:txBody>
      </p:sp>
    </p:spTree>
    <p:extLst>
      <p:ext uri="{BB962C8B-B14F-4D97-AF65-F5344CB8AC3E}">
        <p14:creationId xmlns:p14="http://schemas.microsoft.com/office/powerpoint/2010/main" val="780265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7753F27D-794B-44EF-B821-E11A9AE57314}" type="slidenum">
              <a:rPr lang="es-EC" smtClean="0"/>
              <a:t>7</a:t>
            </a:fld>
            <a:endParaRPr lang="es-EC"/>
          </a:p>
        </p:txBody>
      </p:sp>
    </p:spTree>
    <p:extLst>
      <p:ext uri="{BB962C8B-B14F-4D97-AF65-F5344CB8AC3E}">
        <p14:creationId xmlns:p14="http://schemas.microsoft.com/office/powerpoint/2010/main" val="2197302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7753F27D-794B-44EF-B821-E11A9AE57314}" type="slidenum">
              <a:rPr lang="es-EC" smtClean="0"/>
              <a:t>8</a:t>
            </a:fld>
            <a:endParaRPr lang="es-EC"/>
          </a:p>
        </p:txBody>
      </p:sp>
    </p:spTree>
    <p:extLst>
      <p:ext uri="{BB962C8B-B14F-4D97-AF65-F5344CB8AC3E}">
        <p14:creationId xmlns:p14="http://schemas.microsoft.com/office/powerpoint/2010/main" val="25781259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7753F27D-794B-44EF-B821-E11A9AE57314}" type="slidenum">
              <a:rPr lang="es-EC" smtClean="0"/>
              <a:t>9</a:t>
            </a:fld>
            <a:endParaRPr lang="es-EC"/>
          </a:p>
        </p:txBody>
      </p:sp>
    </p:spTree>
    <p:extLst>
      <p:ext uri="{BB962C8B-B14F-4D97-AF65-F5344CB8AC3E}">
        <p14:creationId xmlns:p14="http://schemas.microsoft.com/office/powerpoint/2010/main" val="1037673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7753F27D-794B-44EF-B821-E11A9AE57314}" type="slidenum">
              <a:rPr lang="es-EC" smtClean="0"/>
              <a:t>10</a:t>
            </a:fld>
            <a:endParaRPr lang="es-EC"/>
          </a:p>
        </p:txBody>
      </p:sp>
    </p:spTree>
    <p:extLst>
      <p:ext uri="{BB962C8B-B14F-4D97-AF65-F5344CB8AC3E}">
        <p14:creationId xmlns:p14="http://schemas.microsoft.com/office/powerpoint/2010/main" val="39205571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10"/>
          </p:nvPr>
        </p:nvSpPr>
        <p:spPr/>
        <p:txBody>
          <a:bodyPr/>
          <a:lstStyle/>
          <a:p>
            <a:fld id="{7753F27D-794B-44EF-B821-E11A9AE57314}" type="slidenum">
              <a:rPr lang="es-EC" smtClean="0"/>
              <a:t>12</a:t>
            </a:fld>
            <a:endParaRPr lang="es-EC"/>
          </a:p>
        </p:txBody>
      </p:sp>
    </p:spTree>
    <p:extLst>
      <p:ext uri="{BB962C8B-B14F-4D97-AF65-F5344CB8AC3E}">
        <p14:creationId xmlns:p14="http://schemas.microsoft.com/office/powerpoint/2010/main" val="29047949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sz="720" b="1" dirty="0" smtClean="0">
                <a:latin typeface="+mj-lt"/>
              </a:rPr>
              <a:t>Grupo</a:t>
            </a:r>
            <a:r>
              <a:rPr lang="es-EC" sz="720" b="1" baseline="0" dirty="0" smtClean="0">
                <a:latin typeface="+mj-lt"/>
              </a:rPr>
              <a:t> 14: </a:t>
            </a:r>
            <a:r>
              <a:rPr lang="es-EC" sz="720" baseline="0" dirty="0" smtClean="0">
                <a:latin typeface="+mj-lt"/>
              </a:rPr>
              <a:t>El valor de reducción corresponde a la venta del </a:t>
            </a:r>
            <a:r>
              <a:rPr lang="es-EC" sz="720" baseline="0" dirty="0" err="1" smtClean="0">
                <a:latin typeface="+mj-lt"/>
              </a:rPr>
              <a:t>sticker</a:t>
            </a:r>
            <a:r>
              <a:rPr lang="es-EC" sz="720" baseline="0" dirty="0" smtClean="0">
                <a:latin typeface="+mj-lt"/>
              </a:rPr>
              <a:t> vehicular de años anteriores USD. 1.060,00 y por la suspensión de RTV USD. </a:t>
            </a:r>
            <a:r>
              <a:rPr lang="es-EC" sz="720" b="0" i="0" u="none" strike="noStrike" kern="1200" dirty="0" smtClean="0">
                <a:solidFill>
                  <a:schemeClr val="tx1"/>
                </a:solidFill>
                <a:effectLst/>
                <a:latin typeface="+mj-lt"/>
                <a:ea typeface="+mn-ea"/>
                <a:cs typeface="+mn-cs"/>
              </a:rPr>
              <a:t>-800.000,00</a:t>
            </a:r>
            <a:r>
              <a:rPr lang="es-EC" sz="720" dirty="0" smtClean="0">
                <a:latin typeface="+mj-lt"/>
              </a:rPr>
              <a:t> generando</a:t>
            </a:r>
            <a:r>
              <a:rPr lang="es-EC" sz="720" baseline="0" dirty="0" smtClean="0">
                <a:latin typeface="+mj-lt"/>
              </a:rPr>
              <a:t> una reducción total en el grupo de USD. -798.940,00.</a:t>
            </a:r>
          </a:p>
          <a:p>
            <a:r>
              <a:rPr lang="es-EC" sz="720" b="1" baseline="0" dirty="0" smtClean="0">
                <a:latin typeface="+mj-lt"/>
              </a:rPr>
              <a:t>Grupo 18</a:t>
            </a:r>
            <a:r>
              <a:rPr lang="es-EC" sz="720" baseline="0" dirty="0" smtClean="0">
                <a:latin typeface="+mj-lt"/>
              </a:rPr>
              <a:t>: No se consideró presupuesto en el ejercicio económico 2022, pero se registró un valor de la devolución de excedentes de la Empresa Pública Metropolitana de Servicios Aeroportuarios (EPMSA), por un valor de USD. 1.110.641,74. </a:t>
            </a:r>
          </a:p>
          <a:p>
            <a:r>
              <a:rPr lang="es-EC" sz="720" b="1" baseline="0" dirty="0" smtClean="0">
                <a:latin typeface="+mj-lt"/>
              </a:rPr>
              <a:t>Grupo 24: </a:t>
            </a:r>
            <a:r>
              <a:rPr lang="es-EC" sz="720" baseline="0" dirty="0" smtClean="0">
                <a:latin typeface="+mj-lt"/>
              </a:rPr>
              <a:t>La DMGBI remitió el oficio No. GADDMQ-DMGBI-2022-1788-O en el cual informa en el 2022 no se culminar con el proceso de venta y que sea considerado en el año 2023 (USD. -7.355.078,12) , adicional se encuentra registrado el valor por remates de unidades vehiculares del Cuerpo de Agentes de Control (USD. 60.000,00), teniendo una reducción total del grupo de USD. -7.295.068,12.</a:t>
            </a:r>
          </a:p>
          <a:p>
            <a:r>
              <a:rPr lang="es-EC" sz="720" b="1" baseline="0" dirty="0" smtClean="0">
                <a:latin typeface="+mj-lt"/>
              </a:rPr>
              <a:t>Grupo 28: </a:t>
            </a:r>
            <a:r>
              <a:rPr lang="es-EC" sz="720" baseline="0" dirty="0" smtClean="0">
                <a:latin typeface="+mj-lt"/>
              </a:rPr>
              <a:t>En este grupo se encuentra las transferencias de Gobierno Central por Modelo de Equidad Territorial (MET), Competencia de Transporte (CT), Devolución de IVA y Convenios Legalmente Suscritos; se incrementó un valor USD. 10.153.466,95 por MET en base al Acuerdo 0004 de 01 feb 2022 emitido por el MEF correspondiente al 1er cuatrimestre del año, además liquidaciones de los guaguas centros a cargo de la Unidad Patronato Municipal San José con un recaudado de USD 20.1 mil, devolución de valores del convenio con la Universidad Tecnológica </a:t>
            </a:r>
            <a:r>
              <a:rPr lang="es-EC" sz="720" baseline="0" dirty="0" err="1" smtClean="0">
                <a:latin typeface="+mj-lt"/>
              </a:rPr>
              <a:t>Indoamérica</a:t>
            </a:r>
            <a:r>
              <a:rPr lang="es-EC" sz="720" baseline="0" dirty="0" smtClean="0">
                <a:latin typeface="+mj-lt"/>
              </a:rPr>
              <a:t> USD 2.3 mil y por devolución de remanente del convenio con la FTNS USD 35.4 mil y valores correspondiente a devolución del IVA, adeudados de años anteriores al GADDMQ por USD. 6.433.596,63. Con una reforma total del grupo por USD. 16.672.063,58.</a:t>
            </a:r>
          </a:p>
          <a:p>
            <a:r>
              <a:rPr lang="es-EC" sz="720" b="1" baseline="0" dirty="0" smtClean="0">
                <a:latin typeface="+mj-lt"/>
              </a:rPr>
              <a:t>Grupo 37: </a:t>
            </a:r>
            <a:r>
              <a:rPr lang="es-EC" sz="720" baseline="0" dirty="0" smtClean="0">
                <a:latin typeface="+mj-lt"/>
              </a:rPr>
              <a:t>Se registro se incrementa para reforma el valor total de USD 51.766.395,45 que corresponde a la liquidación presupuestaria del ejercicio económico 2021, en la cual se determinó que el Saldo Caja Banco GADDMQ asciende a USD 35.471.640,15; Saldo Caja Banco UPMSJ Convenio </a:t>
            </a:r>
            <a:r>
              <a:rPr lang="es-EC" sz="720" baseline="0" dirty="0" err="1" smtClean="0">
                <a:latin typeface="+mj-lt"/>
              </a:rPr>
              <a:t>MédicusMundi</a:t>
            </a:r>
            <a:r>
              <a:rPr lang="es-EC" sz="720" baseline="0" dirty="0" smtClean="0">
                <a:latin typeface="+mj-lt"/>
              </a:rPr>
              <a:t> asciende a USD 19.476,94 y por el valor nominal de Bonos del Estado a 3 años por USD. 16.275.278,36. </a:t>
            </a:r>
          </a:p>
          <a:p>
            <a:r>
              <a:rPr lang="es-EC" sz="720" b="1" baseline="0" dirty="0" smtClean="0">
                <a:latin typeface="+mj-lt"/>
              </a:rPr>
              <a:t>Grupo 38: </a:t>
            </a:r>
            <a:r>
              <a:rPr lang="es-EC" sz="720" baseline="0" dirty="0" smtClean="0">
                <a:latin typeface="+mj-lt"/>
              </a:rPr>
              <a:t>Se encuentra los valores por de cuentas por cobrar se distribuye los valores a cada uno de los rubros que han sido objeto de recaudación correspondiente a años anteriores (USD. -35.580.958,72) y de </a:t>
            </a:r>
            <a:r>
              <a:rPr lang="es-EC" sz="1200" b="0" i="0" kern="1200" dirty="0" smtClean="0">
                <a:solidFill>
                  <a:schemeClr val="tx1"/>
                </a:solidFill>
                <a:effectLst/>
                <a:latin typeface="+mn-lt"/>
                <a:ea typeface="+mn-ea"/>
                <a:cs typeface="+mn-cs"/>
              </a:rPr>
              <a:t>anticipos por Devengar de Ejercicios Anteriores</a:t>
            </a:r>
            <a:r>
              <a:rPr lang="es-EC" sz="800" dirty="0" smtClean="0"/>
              <a:t> de</a:t>
            </a:r>
            <a:r>
              <a:rPr lang="es-EC" sz="800" baseline="0" dirty="0" smtClean="0"/>
              <a:t> las diferentes dependencias del GADDMQ (USD. -356.619,87). Con una reducción total del grupo de USD. -4.137.235,31.</a:t>
            </a:r>
          </a:p>
        </p:txBody>
      </p:sp>
      <p:sp>
        <p:nvSpPr>
          <p:cNvPr id="4" name="Marcador de número de diapositiva 3"/>
          <p:cNvSpPr>
            <a:spLocks noGrp="1"/>
          </p:cNvSpPr>
          <p:nvPr>
            <p:ph type="sldNum" sz="quarter" idx="10"/>
          </p:nvPr>
        </p:nvSpPr>
        <p:spPr/>
        <p:txBody>
          <a:bodyPr/>
          <a:lstStyle/>
          <a:p>
            <a:fld id="{7753F27D-794B-44EF-B821-E11A9AE57314}" type="slidenum">
              <a:rPr lang="es-EC" smtClean="0"/>
              <a:t>14</a:t>
            </a:fld>
            <a:endParaRPr lang="es-EC"/>
          </a:p>
        </p:txBody>
      </p:sp>
    </p:spTree>
    <p:extLst>
      <p:ext uri="{BB962C8B-B14F-4D97-AF65-F5344CB8AC3E}">
        <p14:creationId xmlns:p14="http://schemas.microsoft.com/office/powerpoint/2010/main" val="33143962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a:p>
        </p:txBody>
      </p:sp>
      <p:sp>
        <p:nvSpPr>
          <p:cNvPr id="4" name="Marcador de fecha 3"/>
          <p:cNvSpPr>
            <a:spLocks noGrp="1"/>
          </p:cNvSpPr>
          <p:nvPr>
            <p:ph type="dt" sz="half" idx="10"/>
          </p:nvPr>
        </p:nvSpPr>
        <p:spPr/>
        <p:txBody>
          <a:bodyPr/>
          <a:lstStyle/>
          <a:p>
            <a:fld id="{E02553CE-ABEB-40D9-AA17-583EDCE31B3D}" type="datetimeFigureOut">
              <a:rPr lang="en-US" smtClean="0"/>
              <a:t>8/8/2022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B75AD1B-CB85-47FC-BD1E-AA4BC88CEAF4}" type="slidenum">
              <a:rPr lang="en-US" smtClean="0"/>
              <a:t>‹Nº›</a:t>
            </a:fld>
            <a:endParaRPr lang="en-US"/>
          </a:p>
        </p:txBody>
      </p:sp>
      <p:sp>
        <p:nvSpPr>
          <p:cNvPr id="14" name="Rectángulo 13"/>
          <p:cNvSpPr/>
          <p:nvPr userDrawn="1"/>
        </p:nvSpPr>
        <p:spPr>
          <a:xfrm>
            <a:off x="-1" y="278819"/>
            <a:ext cx="6327371" cy="397760"/>
          </a:xfrm>
          <a:custGeom>
            <a:avLst/>
            <a:gdLst>
              <a:gd name="connsiteX0" fmla="*/ 0 w 4708478"/>
              <a:gd name="connsiteY0" fmla="*/ 0 h 395612"/>
              <a:gd name="connsiteX1" fmla="*/ 4708478 w 4708478"/>
              <a:gd name="connsiteY1" fmla="*/ 0 h 395612"/>
              <a:gd name="connsiteX2" fmla="*/ 4708478 w 4708478"/>
              <a:gd name="connsiteY2" fmla="*/ 395612 h 395612"/>
              <a:gd name="connsiteX3" fmla="*/ 0 w 4708478"/>
              <a:gd name="connsiteY3" fmla="*/ 395612 h 395612"/>
              <a:gd name="connsiteX4" fmla="*/ 0 w 4708478"/>
              <a:gd name="connsiteY4" fmla="*/ 0 h 395612"/>
              <a:gd name="connsiteX0" fmla="*/ 0 w 4708478"/>
              <a:gd name="connsiteY0" fmla="*/ 0 h 395612"/>
              <a:gd name="connsiteX1" fmla="*/ 4708478 w 4708478"/>
              <a:gd name="connsiteY1" fmla="*/ 0 h 395612"/>
              <a:gd name="connsiteX2" fmla="*/ 4450426 w 4708478"/>
              <a:gd name="connsiteY2" fmla="*/ 395612 h 395612"/>
              <a:gd name="connsiteX3" fmla="*/ 0 w 4708478"/>
              <a:gd name="connsiteY3" fmla="*/ 395612 h 395612"/>
              <a:gd name="connsiteX4" fmla="*/ 0 w 4708478"/>
              <a:gd name="connsiteY4" fmla="*/ 0 h 395612"/>
              <a:gd name="connsiteX0" fmla="*/ 0 w 4708478"/>
              <a:gd name="connsiteY0" fmla="*/ 0 h 395612"/>
              <a:gd name="connsiteX1" fmla="*/ 4708478 w 4708478"/>
              <a:gd name="connsiteY1" fmla="*/ 0 h 395612"/>
              <a:gd name="connsiteX2" fmla="*/ 4411157 w 4708478"/>
              <a:gd name="connsiteY2" fmla="*/ 395612 h 395612"/>
              <a:gd name="connsiteX3" fmla="*/ 0 w 4708478"/>
              <a:gd name="connsiteY3" fmla="*/ 395612 h 395612"/>
              <a:gd name="connsiteX4" fmla="*/ 0 w 4708478"/>
              <a:gd name="connsiteY4" fmla="*/ 0 h 3956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08478" h="395612">
                <a:moveTo>
                  <a:pt x="0" y="0"/>
                </a:moveTo>
                <a:lnTo>
                  <a:pt x="4708478" y="0"/>
                </a:lnTo>
                <a:lnTo>
                  <a:pt x="4411157" y="395612"/>
                </a:lnTo>
                <a:lnTo>
                  <a:pt x="0" y="395612"/>
                </a:lnTo>
                <a:lnTo>
                  <a:pt x="0" y="0"/>
                </a:lnTo>
                <a:close/>
              </a:path>
            </a:pathLst>
          </a:custGeom>
          <a:solidFill>
            <a:srgbClr val="E94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ángulo 16"/>
          <p:cNvSpPr/>
          <p:nvPr userDrawn="1"/>
        </p:nvSpPr>
        <p:spPr>
          <a:xfrm>
            <a:off x="5920983" y="278819"/>
            <a:ext cx="748237" cy="397760"/>
          </a:xfrm>
          <a:custGeom>
            <a:avLst/>
            <a:gdLst>
              <a:gd name="connsiteX0" fmla="*/ 0 w 351576"/>
              <a:gd name="connsiteY0" fmla="*/ 0 h 395612"/>
              <a:gd name="connsiteX1" fmla="*/ 351576 w 351576"/>
              <a:gd name="connsiteY1" fmla="*/ 0 h 395612"/>
              <a:gd name="connsiteX2" fmla="*/ 351576 w 351576"/>
              <a:gd name="connsiteY2" fmla="*/ 395612 h 395612"/>
              <a:gd name="connsiteX3" fmla="*/ 0 w 351576"/>
              <a:gd name="connsiteY3" fmla="*/ 395612 h 395612"/>
              <a:gd name="connsiteX4" fmla="*/ 0 w 351576"/>
              <a:gd name="connsiteY4" fmla="*/ 0 h 395612"/>
              <a:gd name="connsiteX0" fmla="*/ 299163 w 650739"/>
              <a:gd name="connsiteY0" fmla="*/ 0 h 400335"/>
              <a:gd name="connsiteX1" fmla="*/ 650739 w 650739"/>
              <a:gd name="connsiteY1" fmla="*/ 0 h 400335"/>
              <a:gd name="connsiteX2" fmla="*/ 650739 w 650739"/>
              <a:gd name="connsiteY2" fmla="*/ 395612 h 400335"/>
              <a:gd name="connsiteX3" fmla="*/ 0 w 650739"/>
              <a:gd name="connsiteY3" fmla="*/ 400335 h 400335"/>
              <a:gd name="connsiteX4" fmla="*/ 299163 w 650739"/>
              <a:gd name="connsiteY4" fmla="*/ 0 h 400335"/>
              <a:gd name="connsiteX0" fmla="*/ 299163 w 650739"/>
              <a:gd name="connsiteY0" fmla="*/ 0 h 405945"/>
              <a:gd name="connsiteX1" fmla="*/ 650739 w 650739"/>
              <a:gd name="connsiteY1" fmla="*/ 0 h 405945"/>
              <a:gd name="connsiteX2" fmla="*/ 381469 w 650739"/>
              <a:gd name="connsiteY2" fmla="*/ 405945 h 405945"/>
              <a:gd name="connsiteX3" fmla="*/ 0 w 650739"/>
              <a:gd name="connsiteY3" fmla="*/ 400335 h 405945"/>
              <a:gd name="connsiteX4" fmla="*/ 299163 w 650739"/>
              <a:gd name="connsiteY4" fmla="*/ 0 h 405945"/>
              <a:gd name="connsiteX0" fmla="*/ 299163 w 650739"/>
              <a:gd name="connsiteY0" fmla="*/ 0 h 417605"/>
              <a:gd name="connsiteX1" fmla="*/ 650739 w 650739"/>
              <a:gd name="connsiteY1" fmla="*/ 0 h 417605"/>
              <a:gd name="connsiteX2" fmla="*/ 381469 w 650739"/>
              <a:gd name="connsiteY2" fmla="*/ 405945 h 417605"/>
              <a:gd name="connsiteX3" fmla="*/ 0 w 650739"/>
              <a:gd name="connsiteY3" fmla="*/ 417605 h 417605"/>
              <a:gd name="connsiteX4" fmla="*/ 299163 w 650739"/>
              <a:gd name="connsiteY4" fmla="*/ 0 h 417605"/>
              <a:gd name="connsiteX0" fmla="*/ 304773 w 656349"/>
              <a:gd name="connsiteY0" fmla="*/ 0 h 405945"/>
              <a:gd name="connsiteX1" fmla="*/ 656349 w 656349"/>
              <a:gd name="connsiteY1" fmla="*/ 0 h 405945"/>
              <a:gd name="connsiteX2" fmla="*/ 387079 w 656349"/>
              <a:gd name="connsiteY2" fmla="*/ 405945 h 405945"/>
              <a:gd name="connsiteX3" fmla="*/ 0 w 656349"/>
              <a:gd name="connsiteY3" fmla="*/ 400336 h 405945"/>
              <a:gd name="connsiteX4" fmla="*/ 304773 w 656349"/>
              <a:gd name="connsiteY4" fmla="*/ 0 h 405945"/>
              <a:gd name="connsiteX0" fmla="*/ 304773 w 656349"/>
              <a:gd name="connsiteY0" fmla="*/ 0 h 406093"/>
              <a:gd name="connsiteX1" fmla="*/ 656349 w 656349"/>
              <a:gd name="connsiteY1" fmla="*/ 0 h 406093"/>
              <a:gd name="connsiteX2" fmla="*/ 387079 w 656349"/>
              <a:gd name="connsiteY2" fmla="*/ 405945 h 406093"/>
              <a:gd name="connsiteX3" fmla="*/ 0 w 656349"/>
              <a:gd name="connsiteY3" fmla="*/ 406093 h 406093"/>
              <a:gd name="connsiteX4" fmla="*/ 304773 w 656349"/>
              <a:gd name="connsiteY4" fmla="*/ 0 h 406093"/>
              <a:gd name="connsiteX0" fmla="*/ 349223 w 700799"/>
              <a:gd name="connsiteY0" fmla="*/ 0 h 412609"/>
              <a:gd name="connsiteX1" fmla="*/ 700799 w 700799"/>
              <a:gd name="connsiteY1" fmla="*/ 0 h 412609"/>
              <a:gd name="connsiteX2" fmla="*/ 431529 w 700799"/>
              <a:gd name="connsiteY2" fmla="*/ 405945 h 412609"/>
              <a:gd name="connsiteX3" fmla="*/ 0 w 700799"/>
              <a:gd name="connsiteY3" fmla="*/ 412609 h 412609"/>
              <a:gd name="connsiteX4" fmla="*/ 349223 w 700799"/>
              <a:gd name="connsiteY4" fmla="*/ 0 h 412609"/>
              <a:gd name="connsiteX0" fmla="*/ 349223 w 700799"/>
              <a:gd name="connsiteY0" fmla="*/ 0 h 412609"/>
              <a:gd name="connsiteX1" fmla="*/ 700799 w 700799"/>
              <a:gd name="connsiteY1" fmla="*/ 0 h 412609"/>
              <a:gd name="connsiteX2" fmla="*/ 412479 w 700799"/>
              <a:gd name="connsiteY2" fmla="*/ 412461 h 412609"/>
              <a:gd name="connsiteX3" fmla="*/ 0 w 700799"/>
              <a:gd name="connsiteY3" fmla="*/ 412609 h 412609"/>
              <a:gd name="connsiteX4" fmla="*/ 349223 w 700799"/>
              <a:gd name="connsiteY4" fmla="*/ 0 h 412609"/>
              <a:gd name="connsiteX0" fmla="*/ 330173 w 681749"/>
              <a:gd name="connsiteY0" fmla="*/ 0 h 412461"/>
              <a:gd name="connsiteX1" fmla="*/ 681749 w 681749"/>
              <a:gd name="connsiteY1" fmla="*/ 0 h 412461"/>
              <a:gd name="connsiteX2" fmla="*/ 393429 w 681749"/>
              <a:gd name="connsiteY2" fmla="*/ 412461 h 412461"/>
              <a:gd name="connsiteX3" fmla="*/ 0 w 681749"/>
              <a:gd name="connsiteY3" fmla="*/ 399577 h 412461"/>
              <a:gd name="connsiteX4" fmla="*/ 330173 w 681749"/>
              <a:gd name="connsiteY4" fmla="*/ 0 h 412461"/>
              <a:gd name="connsiteX0" fmla="*/ 342873 w 694449"/>
              <a:gd name="connsiteY0" fmla="*/ 0 h 412461"/>
              <a:gd name="connsiteX1" fmla="*/ 694449 w 694449"/>
              <a:gd name="connsiteY1" fmla="*/ 0 h 412461"/>
              <a:gd name="connsiteX2" fmla="*/ 406129 w 694449"/>
              <a:gd name="connsiteY2" fmla="*/ 412461 h 412461"/>
              <a:gd name="connsiteX3" fmla="*/ 0 w 694449"/>
              <a:gd name="connsiteY3" fmla="*/ 406093 h 412461"/>
              <a:gd name="connsiteX4" fmla="*/ 342873 w 694449"/>
              <a:gd name="connsiteY4" fmla="*/ 0 h 412461"/>
              <a:gd name="connsiteX0" fmla="*/ 342873 w 694449"/>
              <a:gd name="connsiteY0" fmla="*/ 0 h 412461"/>
              <a:gd name="connsiteX1" fmla="*/ 694449 w 694449"/>
              <a:gd name="connsiteY1" fmla="*/ 0 h 412461"/>
              <a:gd name="connsiteX2" fmla="*/ 380729 w 694449"/>
              <a:gd name="connsiteY2" fmla="*/ 412461 h 412461"/>
              <a:gd name="connsiteX3" fmla="*/ 0 w 694449"/>
              <a:gd name="connsiteY3" fmla="*/ 406093 h 412461"/>
              <a:gd name="connsiteX4" fmla="*/ 342873 w 694449"/>
              <a:gd name="connsiteY4" fmla="*/ 0 h 412461"/>
              <a:gd name="connsiteX0" fmla="*/ 342873 w 694449"/>
              <a:gd name="connsiteY0" fmla="*/ 0 h 412461"/>
              <a:gd name="connsiteX1" fmla="*/ 694449 w 694449"/>
              <a:gd name="connsiteY1" fmla="*/ 0 h 412461"/>
              <a:gd name="connsiteX2" fmla="*/ 361679 w 694449"/>
              <a:gd name="connsiteY2" fmla="*/ 412461 h 412461"/>
              <a:gd name="connsiteX3" fmla="*/ 0 w 694449"/>
              <a:gd name="connsiteY3" fmla="*/ 406093 h 412461"/>
              <a:gd name="connsiteX4" fmla="*/ 342873 w 694449"/>
              <a:gd name="connsiteY4" fmla="*/ 0 h 412461"/>
              <a:gd name="connsiteX0" fmla="*/ 378732 w 730308"/>
              <a:gd name="connsiteY0" fmla="*/ 0 h 418488"/>
              <a:gd name="connsiteX1" fmla="*/ 730308 w 730308"/>
              <a:gd name="connsiteY1" fmla="*/ 0 h 418488"/>
              <a:gd name="connsiteX2" fmla="*/ 397538 w 730308"/>
              <a:gd name="connsiteY2" fmla="*/ 412461 h 418488"/>
              <a:gd name="connsiteX3" fmla="*/ 0 w 730308"/>
              <a:gd name="connsiteY3" fmla="*/ 418488 h 418488"/>
              <a:gd name="connsiteX4" fmla="*/ 378732 w 730308"/>
              <a:gd name="connsiteY4" fmla="*/ 0 h 418488"/>
              <a:gd name="connsiteX0" fmla="*/ 378732 w 730308"/>
              <a:gd name="connsiteY0" fmla="*/ 0 h 418658"/>
              <a:gd name="connsiteX1" fmla="*/ 730308 w 730308"/>
              <a:gd name="connsiteY1" fmla="*/ 0 h 418658"/>
              <a:gd name="connsiteX2" fmla="*/ 385585 w 730308"/>
              <a:gd name="connsiteY2" fmla="*/ 418658 h 418658"/>
              <a:gd name="connsiteX3" fmla="*/ 0 w 730308"/>
              <a:gd name="connsiteY3" fmla="*/ 418488 h 418658"/>
              <a:gd name="connsiteX4" fmla="*/ 378732 w 730308"/>
              <a:gd name="connsiteY4" fmla="*/ 0 h 418658"/>
              <a:gd name="connsiteX0" fmla="*/ 384708 w 736284"/>
              <a:gd name="connsiteY0" fmla="*/ 0 h 418658"/>
              <a:gd name="connsiteX1" fmla="*/ 736284 w 736284"/>
              <a:gd name="connsiteY1" fmla="*/ 0 h 418658"/>
              <a:gd name="connsiteX2" fmla="*/ 391561 w 736284"/>
              <a:gd name="connsiteY2" fmla="*/ 418658 h 418658"/>
              <a:gd name="connsiteX3" fmla="*/ 0 w 736284"/>
              <a:gd name="connsiteY3" fmla="*/ 418488 h 418658"/>
              <a:gd name="connsiteX4" fmla="*/ 384708 w 736284"/>
              <a:gd name="connsiteY4" fmla="*/ 0 h 418658"/>
              <a:gd name="connsiteX0" fmla="*/ 396661 w 748237"/>
              <a:gd name="connsiteY0" fmla="*/ 0 h 418658"/>
              <a:gd name="connsiteX1" fmla="*/ 748237 w 748237"/>
              <a:gd name="connsiteY1" fmla="*/ 0 h 418658"/>
              <a:gd name="connsiteX2" fmla="*/ 403514 w 748237"/>
              <a:gd name="connsiteY2" fmla="*/ 418658 h 418658"/>
              <a:gd name="connsiteX3" fmla="*/ 0 w 748237"/>
              <a:gd name="connsiteY3" fmla="*/ 418488 h 418658"/>
              <a:gd name="connsiteX4" fmla="*/ 396661 w 748237"/>
              <a:gd name="connsiteY4" fmla="*/ 0 h 418658"/>
              <a:gd name="connsiteX0" fmla="*/ 396661 w 748237"/>
              <a:gd name="connsiteY0" fmla="*/ 0 h 418658"/>
              <a:gd name="connsiteX1" fmla="*/ 748237 w 748237"/>
              <a:gd name="connsiteY1" fmla="*/ 0 h 418658"/>
              <a:gd name="connsiteX2" fmla="*/ 403514 w 748237"/>
              <a:gd name="connsiteY2" fmla="*/ 418658 h 418658"/>
              <a:gd name="connsiteX3" fmla="*/ 0 w 748237"/>
              <a:gd name="connsiteY3" fmla="*/ 412291 h 418658"/>
              <a:gd name="connsiteX4" fmla="*/ 396661 w 748237"/>
              <a:gd name="connsiteY4" fmla="*/ 0 h 418658"/>
              <a:gd name="connsiteX0" fmla="*/ 396661 w 748237"/>
              <a:gd name="connsiteY0" fmla="*/ 0 h 412461"/>
              <a:gd name="connsiteX1" fmla="*/ 748237 w 748237"/>
              <a:gd name="connsiteY1" fmla="*/ 0 h 412461"/>
              <a:gd name="connsiteX2" fmla="*/ 361679 w 748237"/>
              <a:gd name="connsiteY2" fmla="*/ 412461 h 412461"/>
              <a:gd name="connsiteX3" fmla="*/ 0 w 748237"/>
              <a:gd name="connsiteY3" fmla="*/ 412291 h 412461"/>
              <a:gd name="connsiteX4" fmla="*/ 396661 w 748237"/>
              <a:gd name="connsiteY4" fmla="*/ 0 h 4124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8237" h="412461">
                <a:moveTo>
                  <a:pt x="396661" y="0"/>
                </a:moveTo>
                <a:lnTo>
                  <a:pt x="748237" y="0"/>
                </a:lnTo>
                <a:lnTo>
                  <a:pt x="361679" y="412461"/>
                </a:lnTo>
                <a:lnTo>
                  <a:pt x="0" y="412291"/>
                </a:lnTo>
                <a:lnTo>
                  <a:pt x="396661" y="0"/>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Imagen 18"/>
          <p:cNvPicPr>
            <a:picLocks noChangeAspect="1"/>
          </p:cNvPicPr>
          <p:nvPr userDrawn="1"/>
        </p:nvPicPr>
        <p:blipFill>
          <a:blip r:embed="rId2"/>
          <a:stretch>
            <a:fillRect/>
          </a:stretch>
        </p:blipFill>
        <p:spPr>
          <a:xfrm>
            <a:off x="8610600" y="177476"/>
            <a:ext cx="3199223" cy="723276"/>
          </a:xfrm>
          <a:prstGeom prst="rect">
            <a:avLst/>
          </a:prstGeom>
        </p:spPr>
      </p:pic>
      <p:cxnSp>
        <p:nvCxnSpPr>
          <p:cNvPr id="31" name="Conector angular 30"/>
          <p:cNvCxnSpPr/>
          <p:nvPr userDrawn="1"/>
        </p:nvCxnSpPr>
        <p:spPr>
          <a:xfrm flipV="1">
            <a:off x="8779041" y="5213601"/>
            <a:ext cx="3199223" cy="1507875"/>
          </a:xfrm>
          <a:prstGeom prst="bentConnector3">
            <a:avLst>
              <a:gd name="adj1" fmla="val 99642"/>
            </a:avLst>
          </a:prstGeom>
          <a:ln w="28575">
            <a:solidFill>
              <a:srgbClr val="E9434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4019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E02553CE-ABEB-40D9-AA17-583EDCE31B3D}" type="datetimeFigureOut">
              <a:rPr lang="en-US" smtClean="0"/>
              <a:t>8/8/2022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3492215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E02553CE-ABEB-40D9-AA17-583EDCE31B3D}" type="datetimeFigureOut">
              <a:rPr lang="en-US" smtClean="0"/>
              <a:t>8/8/2022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22105923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E02553CE-ABEB-40D9-AA17-583EDCE31B3D}" type="datetimeFigureOut">
              <a:rPr lang="en-US" smtClean="0"/>
              <a:t>8/8/2022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1230346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a:p>
        </p:txBody>
      </p:sp>
      <p:sp>
        <p:nvSpPr>
          <p:cNvPr id="4" name="Marcador de fecha 3"/>
          <p:cNvSpPr>
            <a:spLocks noGrp="1"/>
          </p:cNvSpPr>
          <p:nvPr>
            <p:ph type="dt" sz="half" idx="10"/>
          </p:nvPr>
        </p:nvSpPr>
        <p:spPr/>
        <p:txBody>
          <a:bodyPr/>
          <a:lstStyle/>
          <a:p>
            <a:fld id="{E02553CE-ABEB-40D9-AA17-583EDCE31B3D}" type="datetimeFigureOut">
              <a:rPr lang="en-US" smtClean="0"/>
              <a:t>8/8/2022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B75AD1B-CB85-47FC-BD1E-AA4BC88CEAF4}" type="slidenum">
              <a:rPr lang="en-US" smtClean="0"/>
              <a:t>‹Nº›</a:t>
            </a:fld>
            <a:endParaRPr lang="en-US"/>
          </a:p>
        </p:txBody>
      </p:sp>
      <p:sp>
        <p:nvSpPr>
          <p:cNvPr id="14" name="Rectángulo 13"/>
          <p:cNvSpPr/>
          <p:nvPr userDrawn="1"/>
        </p:nvSpPr>
        <p:spPr>
          <a:xfrm>
            <a:off x="-1" y="278819"/>
            <a:ext cx="6327371" cy="397760"/>
          </a:xfrm>
          <a:custGeom>
            <a:avLst/>
            <a:gdLst>
              <a:gd name="connsiteX0" fmla="*/ 0 w 4708478"/>
              <a:gd name="connsiteY0" fmla="*/ 0 h 395612"/>
              <a:gd name="connsiteX1" fmla="*/ 4708478 w 4708478"/>
              <a:gd name="connsiteY1" fmla="*/ 0 h 395612"/>
              <a:gd name="connsiteX2" fmla="*/ 4708478 w 4708478"/>
              <a:gd name="connsiteY2" fmla="*/ 395612 h 395612"/>
              <a:gd name="connsiteX3" fmla="*/ 0 w 4708478"/>
              <a:gd name="connsiteY3" fmla="*/ 395612 h 395612"/>
              <a:gd name="connsiteX4" fmla="*/ 0 w 4708478"/>
              <a:gd name="connsiteY4" fmla="*/ 0 h 395612"/>
              <a:gd name="connsiteX0" fmla="*/ 0 w 4708478"/>
              <a:gd name="connsiteY0" fmla="*/ 0 h 395612"/>
              <a:gd name="connsiteX1" fmla="*/ 4708478 w 4708478"/>
              <a:gd name="connsiteY1" fmla="*/ 0 h 395612"/>
              <a:gd name="connsiteX2" fmla="*/ 4450426 w 4708478"/>
              <a:gd name="connsiteY2" fmla="*/ 395612 h 395612"/>
              <a:gd name="connsiteX3" fmla="*/ 0 w 4708478"/>
              <a:gd name="connsiteY3" fmla="*/ 395612 h 395612"/>
              <a:gd name="connsiteX4" fmla="*/ 0 w 4708478"/>
              <a:gd name="connsiteY4" fmla="*/ 0 h 395612"/>
              <a:gd name="connsiteX0" fmla="*/ 0 w 4708478"/>
              <a:gd name="connsiteY0" fmla="*/ 0 h 395612"/>
              <a:gd name="connsiteX1" fmla="*/ 4708478 w 4708478"/>
              <a:gd name="connsiteY1" fmla="*/ 0 h 395612"/>
              <a:gd name="connsiteX2" fmla="*/ 4411157 w 4708478"/>
              <a:gd name="connsiteY2" fmla="*/ 395612 h 395612"/>
              <a:gd name="connsiteX3" fmla="*/ 0 w 4708478"/>
              <a:gd name="connsiteY3" fmla="*/ 395612 h 395612"/>
              <a:gd name="connsiteX4" fmla="*/ 0 w 4708478"/>
              <a:gd name="connsiteY4" fmla="*/ 0 h 3956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08478" h="395612">
                <a:moveTo>
                  <a:pt x="0" y="0"/>
                </a:moveTo>
                <a:lnTo>
                  <a:pt x="4708478" y="0"/>
                </a:lnTo>
                <a:lnTo>
                  <a:pt x="4411157" y="395612"/>
                </a:lnTo>
                <a:lnTo>
                  <a:pt x="0" y="395612"/>
                </a:lnTo>
                <a:lnTo>
                  <a:pt x="0" y="0"/>
                </a:lnTo>
                <a:close/>
              </a:path>
            </a:pathLst>
          </a:custGeom>
          <a:solidFill>
            <a:srgbClr val="E943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ángulo 16"/>
          <p:cNvSpPr/>
          <p:nvPr userDrawn="1"/>
        </p:nvSpPr>
        <p:spPr>
          <a:xfrm>
            <a:off x="5920983" y="278819"/>
            <a:ext cx="748237" cy="397760"/>
          </a:xfrm>
          <a:custGeom>
            <a:avLst/>
            <a:gdLst>
              <a:gd name="connsiteX0" fmla="*/ 0 w 351576"/>
              <a:gd name="connsiteY0" fmla="*/ 0 h 395612"/>
              <a:gd name="connsiteX1" fmla="*/ 351576 w 351576"/>
              <a:gd name="connsiteY1" fmla="*/ 0 h 395612"/>
              <a:gd name="connsiteX2" fmla="*/ 351576 w 351576"/>
              <a:gd name="connsiteY2" fmla="*/ 395612 h 395612"/>
              <a:gd name="connsiteX3" fmla="*/ 0 w 351576"/>
              <a:gd name="connsiteY3" fmla="*/ 395612 h 395612"/>
              <a:gd name="connsiteX4" fmla="*/ 0 w 351576"/>
              <a:gd name="connsiteY4" fmla="*/ 0 h 395612"/>
              <a:gd name="connsiteX0" fmla="*/ 299163 w 650739"/>
              <a:gd name="connsiteY0" fmla="*/ 0 h 400335"/>
              <a:gd name="connsiteX1" fmla="*/ 650739 w 650739"/>
              <a:gd name="connsiteY1" fmla="*/ 0 h 400335"/>
              <a:gd name="connsiteX2" fmla="*/ 650739 w 650739"/>
              <a:gd name="connsiteY2" fmla="*/ 395612 h 400335"/>
              <a:gd name="connsiteX3" fmla="*/ 0 w 650739"/>
              <a:gd name="connsiteY3" fmla="*/ 400335 h 400335"/>
              <a:gd name="connsiteX4" fmla="*/ 299163 w 650739"/>
              <a:gd name="connsiteY4" fmla="*/ 0 h 400335"/>
              <a:gd name="connsiteX0" fmla="*/ 299163 w 650739"/>
              <a:gd name="connsiteY0" fmla="*/ 0 h 405945"/>
              <a:gd name="connsiteX1" fmla="*/ 650739 w 650739"/>
              <a:gd name="connsiteY1" fmla="*/ 0 h 405945"/>
              <a:gd name="connsiteX2" fmla="*/ 381469 w 650739"/>
              <a:gd name="connsiteY2" fmla="*/ 405945 h 405945"/>
              <a:gd name="connsiteX3" fmla="*/ 0 w 650739"/>
              <a:gd name="connsiteY3" fmla="*/ 400335 h 405945"/>
              <a:gd name="connsiteX4" fmla="*/ 299163 w 650739"/>
              <a:gd name="connsiteY4" fmla="*/ 0 h 405945"/>
              <a:gd name="connsiteX0" fmla="*/ 299163 w 650739"/>
              <a:gd name="connsiteY0" fmla="*/ 0 h 417605"/>
              <a:gd name="connsiteX1" fmla="*/ 650739 w 650739"/>
              <a:gd name="connsiteY1" fmla="*/ 0 h 417605"/>
              <a:gd name="connsiteX2" fmla="*/ 381469 w 650739"/>
              <a:gd name="connsiteY2" fmla="*/ 405945 h 417605"/>
              <a:gd name="connsiteX3" fmla="*/ 0 w 650739"/>
              <a:gd name="connsiteY3" fmla="*/ 417605 h 417605"/>
              <a:gd name="connsiteX4" fmla="*/ 299163 w 650739"/>
              <a:gd name="connsiteY4" fmla="*/ 0 h 417605"/>
              <a:gd name="connsiteX0" fmla="*/ 304773 w 656349"/>
              <a:gd name="connsiteY0" fmla="*/ 0 h 405945"/>
              <a:gd name="connsiteX1" fmla="*/ 656349 w 656349"/>
              <a:gd name="connsiteY1" fmla="*/ 0 h 405945"/>
              <a:gd name="connsiteX2" fmla="*/ 387079 w 656349"/>
              <a:gd name="connsiteY2" fmla="*/ 405945 h 405945"/>
              <a:gd name="connsiteX3" fmla="*/ 0 w 656349"/>
              <a:gd name="connsiteY3" fmla="*/ 400336 h 405945"/>
              <a:gd name="connsiteX4" fmla="*/ 304773 w 656349"/>
              <a:gd name="connsiteY4" fmla="*/ 0 h 405945"/>
              <a:gd name="connsiteX0" fmla="*/ 304773 w 656349"/>
              <a:gd name="connsiteY0" fmla="*/ 0 h 406093"/>
              <a:gd name="connsiteX1" fmla="*/ 656349 w 656349"/>
              <a:gd name="connsiteY1" fmla="*/ 0 h 406093"/>
              <a:gd name="connsiteX2" fmla="*/ 387079 w 656349"/>
              <a:gd name="connsiteY2" fmla="*/ 405945 h 406093"/>
              <a:gd name="connsiteX3" fmla="*/ 0 w 656349"/>
              <a:gd name="connsiteY3" fmla="*/ 406093 h 406093"/>
              <a:gd name="connsiteX4" fmla="*/ 304773 w 656349"/>
              <a:gd name="connsiteY4" fmla="*/ 0 h 406093"/>
              <a:gd name="connsiteX0" fmla="*/ 349223 w 700799"/>
              <a:gd name="connsiteY0" fmla="*/ 0 h 412609"/>
              <a:gd name="connsiteX1" fmla="*/ 700799 w 700799"/>
              <a:gd name="connsiteY1" fmla="*/ 0 h 412609"/>
              <a:gd name="connsiteX2" fmla="*/ 431529 w 700799"/>
              <a:gd name="connsiteY2" fmla="*/ 405945 h 412609"/>
              <a:gd name="connsiteX3" fmla="*/ 0 w 700799"/>
              <a:gd name="connsiteY3" fmla="*/ 412609 h 412609"/>
              <a:gd name="connsiteX4" fmla="*/ 349223 w 700799"/>
              <a:gd name="connsiteY4" fmla="*/ 0 h 412609"/>
              <a:gd name="connsiteX0" fmla="*/ 349223 w 700799"/>
              <a:gd name="connsiteY0" fmla="*/ 0 h 412609"/>
              <a:gd name="connsiteX1" fmla="*/ 700799 w 700799"/>
              <a:gd name="connsiteY1" fmla="*/ 0 h 412609"/>
              <a:gd name="connsiteX2" fmla="*/ 412479 w 700799"/>
              <a:gd name="connsiteY2" fmla="*/ 412461 h 412609"/>
              <a:gd name="connsiteX3" fmla="*/ 0 w 700799"/>
              <a:gd name="connsiteY3" fmla="*/ 412609 h 412609"/>
              <a:gd name="connsiteX4" fmla="*/ 349223 w 700799"/>
              <a:gd name="connsiteY4" fmla="*/ 0 h 412609"/>
              <a:gd name="connsiteX0" fmla="*/ 330173 w 681749"/>
              <a:gd name="connsiteY0" fmla="*/ 0 h 412461"/>
              <a:gd name="connsiteX1" fmla="*/ 681749 w 681749"/>
              <a:gd name="connsiteY1" fmla="*/ 0 h 412461"/>
              <a:gd name="connsiteX2" fmla="*/ 393429 w 681749"/>
              <a:gd name="connsiteY2" fmla="*/ 412461 h 412461"/>
              <a:gd name="connsiteX3" fmla="*/ 0 w 681749"/>
              <a:gd name="connsiteY3" fmla="*/ 399577 h 412461"/>
              <a:gd name="connsiteX4" fmla="*/ 330173 w 681749"/>
              <a:gd name="connsiteY4" fmla="*/ 0 h 412461"/>
              <a:gd name="connsiteX0" fmla="*/ 342873 w 694449"/>
              <a:gd name="connsiteY0" fmla="*/ 0 h 412461"/>
              <a:gd name="connsiteX1" fmla="*/ 694449 w 694449"/>
              <a:gd name="connsiteY1" fmla="*/ 0 h 412461"/>
              <a:gd name="connsiteX2" fmla="*/ 406129 w 694449"/>
              <a:gd name="connsiteY2" fmla="*/ 412461 h 412461"/>
              <a:gd name="connsiteX3" fmla="*/ 0 w 694449"/>
              <a:gd name="connsiteY3" fmla="*/ 406093 h 412461"/>
              <a:gd name="connsiteX4" fmla="*/ 342873 w 694449"/>
              <a:gd name="connsiteY4" fmla="*/ 0 h 412461"/>
              <a:gd name="connsiteX0" fmla="*/ 342873 w 694449"/>
              <a:gd name="connsiteY0" fmla="*/ 0 h 412461"/>
              <a:gd name="connsiteX1" fmla="*/ 694449 w 694449"/>
              <a:gd name="connsiteY1" fmla="*/ 0 h 412461"/>
              <a:gd name="connsiteX2" fmla="*/ 380729 w 694449"/>
              <a:gd name="connsiteY2" fmla="*/ 412461 h 412461"/>
              <a:gd name="connsiteX3" fmla="*/ 0 w 694449"/>
              <a:gd name="connsiteY3" fmla="*/ 406093 h 412461"/>
              <a:gd name="connsiteX4" fmla="*/ 342873 w 694449"/>
              <a:gd name="connsiteY4" fmla="*/ 0 h 412461"/>
              <a:gd name="connsiteX0" fmla="*/ 342873 w 694449"/>
              <a:gd name="connsiteY0" fmla="*/ 0 h 412461"/>
              <a:gd name="connsiteX1" fmla="*/ 694449 w 694449"/>
              <a:gd name="connsiteY1" fmla="*/ 0 h 412461"/>
              <a:gd name="connsiteX2" fmla="*/ 361679 w 694449"/>
              <a:gd name="connsiteY2" fmla="*/ 412461 h 412461"/>
              <a:gd name="connsiteX3" fmla="*/ 0 w 694449"/>
              <a:gd name="connsiteY3" fmla="*/ 406093 h 412461"/>
              <a:gd name="connsiteX4" fmla="*/ 342873 w 694449"/>
              <a:gd name="connsiteY4" fmla="*/ 0 h 412461"/>
              <a:gd name="connsiteX0" fmla="*/ 378732 w 730308"/>
              <a:gd name="connsiteY0" fmla="*/ 0 h 418488"/>
              <a:gd name="connsiteX1" fmla="*/ 730308 w 730308"/>
              <a:gd name="connsiteY1" fmla="*/ 0 h 418488"/>
              <a:gd name="connsiteX2" fmla="*/ 397538 w 730308"/>
              <a:gd name="connsiteY2" fmla="*/ 412461 h 418488"/>
              <a:gd name="connsiteX3" fmla="*/ 0 w 730308"/>
              <a:gd name="connsiteY3" fmla="*/ 418488 h 418488"/>
              <a:gd name="connsiteX4" fmla="*/ 378732 w 730308"/>
              <a:gd name="connsiteY4" fmla="*/ 0 h 418488"/>
              <a:gd name="connsiteX0" fmla="*/ 378732 w 730308"/>
              <a:gd name="connsiteY0" fmla="*/ 0 h 418658"/>
              <a:gd name="connsiteX1" fmla="*/ 730308 w 730308"/>
              <a:gd name="connsiteY1" fmla="*/ 0 h 418658"/>
              <a:gd name="connsiteX2" fmla="*/ 385585 w 730308"/>
              <a:gd name="connsiteY2" fmla="*/ 418658 h 418658"/>
              <a:gd name="connsiteX3" fmla="*/ 0 w 730308"/>
              <a:gd name="connsiteY3" fmla="*/ 418488 h 418658"/>
              <a:gd name="connsiteX4" fmla="*/ 378732 w 730308"/>
              <a:gd name="connsiteY4" fmla="*/ 0 h 418658"/>
              <a:gd name="connsiteX0" fmla="*/ 384708 w 736284"/>
              <a:gd name="connsiteY0" fmla="*/ 0 h 418658"/>
              <a:gd name="connsiteX1" fmla="*/ 736284 w 736284"/>
              <a:gd name="connsiteY1" fmla="*/ 0 h 418658"/>
              <a:gd name="connsiteX2" fmla="*/ 391561 w 736284"/>
              <a:gd name="connsiteY2" fmla="*/ 418658 h 418658"/>
              <a:gd name="connsiteX3" fmla="*/ 0 w 736284"/>
              <a:gd name="connsiteY3" fmla="*/ 418488 h 418658"/>
              <a:gd name="connsiteX4" fmla="*/ 384708 w 736284"/>
              <a:gd name="connsiteY4" fmla="*/ 0 h 418658"/>
              <a:gd name="connsiteX0" fmla="*/ 396661 w 748237"/>
              <a:gd name="connsiteY0" fmla="*/ 0 h 418658"/>
              <a:gd name="connsiteX1" fmla="*/ 748237 w 748237"/>
              <a:gd name="connsiteY1" fmla="*/ 0 h 418658"/>
              <a:gd name="connsiteX2" fmla="*/ 403514 w 748237"/>
              <a:gd name="connsiteY2" fmla="*/ 418658 h 418658"/>
              <a:gd name="connsiteX3" fmla="*/ 0 w 748237"/>
              <a:gd name="connsiteY3" fmla="*/ 418488 h 418658"/>
              <a:gd name="connsiteX4" fmla="*/ 396661 w 748237"/>
              <a:gd name="connsiteY4" fmla="*/ 0 h 418658"/>
              <a:gd name="connsiteX0" fmla="*/ 396661 w 748237"/>
              <a:gd name="connsiteY0" fmla="*/ 0 h 418658"/>
              <a:gd name="connsiteX1" fmla="*/ 748237 w 748237"/>
              <a:gd name="connsiteY1" fmla="*/ 0 h 418658"/>
              <a:gd name="connsiteX2" fmla="*/ 403514 w 748237"/>
              <a:gd name="connsiteY2" fmla="*/ 418658 h 418658"/>
              <a:gd name="connsiteX3" fmla="*/ 0 w 748237"/>
              <a:gd name="connsiteY3" fmla="*/ 412291 h 418658"/>
              <a:gd name="connsiteX4" fmla="*/ 396661 w 748237"/>
              <a:gd name="connsiteY4" fmla="*/ 0 h 418658"/>
              <a:gd name="connsiteX0" fmla="*/ 396661 w 748237"/>
              <a:gd name="connsiteY0" fmla="*/ 0 h 412461"/>
              <a:gd name="connsiteX1" fmla="*/ 748237 w 748237"/>
              <a:gd name="connsiteY1" fmla="*/ 0 h 412461"/>
              <a:gd name="connsiteX2" fmla="*/ 361679 w 748237"/>
              <a:gd name="connsiteY2" fmla="*/ 412461 h 412461"/>
              <a:gd name="connsiteX3" fmla="*/ 0 w 748237"/>
              <a:gd name="connsiteY3" fmla="*/ 412291 h 412461"/>
              <a:gd name="connsiteX4" fmla="*/ 396661 w 748237"/>
              <a:gd name="connsiteY4" fmla="*/ 0 h 4124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8237" h="412461">
                <a:moveTo>
                  <a:pt x="396661" y="0"/>
                </a:moveTo>
                <a:lnTo>
                  <a:pt x="748237" y="0"/>
                </a:lnTo>
                <a:lnTo>
                  <a:pt x="361679" y="412461"/>
                </a:lnTo>
                <a:lnTo>
                  <a:pt x="0" y="412291"/>
                </a:lnTo>
                <a:lnTo>
                  <a:pt x="396661" y="0"/>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Imagen 18"/>
          <p:cNvPicPr>
            <a:picLocks noChangeAspect="1"/>
          </p:cNvPicPr>
          <p:nvPr userDrawn="1"/>
        </p:nvPicPr>
        <p:blipFill>
          <a:blip r:embed="rId2"/>
          <a:stretch>
            <a:fillRect/>
          </a:stretch>
        </p:blipFill>
        <p:spPr>
          <a:xfrm>
            <a:off x="8610600" y="177476"/>
            <a:ext cx="3199223" cy="723276"/>
          </a:xfrm>
          <a:prstGeom prst="rect">
            <a:avLst/>
          </a:prstGeom>
        </p:spPr>
      </p:pic>
      <p:cxnSp>
        <p:nvCxnSpPr>
          <p:cNvPr id="31" name="Conector angular 30"/>
          <p:cNvCxnSpPr/>
          <p:nvPr userDrawn="1"/>
        </p:nvCxnSpPr>
        <p:spPr>
          <a:xfrm flipV="1">
            <a:off x="8779041" y="5213601"/>
            <a:ext cx="3199223" cy="1507875"/>
          </a:xfrm>
          <a:prstGeom prst="bentConnector3">
            <a:avLst>
              <a:gd name="adj1" fmla="val 99642"/>
            </a:avLst>
          </a:prstGeom>
          <a:ln w="28575">
            <a:solidFill>
              <a:srgbClr val="E9434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5225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E02553CE-ABEB-40D9-AA17-583EDCE31B3D}" type="datetimeFigureOut">
              <a:rPr lang="en-US" smtClean="0"/>
              <a:t>8/8/2022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3781088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E02553CE-ABEB-40D9-AA17-583EDCE31B3D}" type="datetimeFigureOut">
              <a:rPr lang="en-US" smtClean="0"/>
              <a:t>8/8/2022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1282691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E02553CE-ABEB-40D9-AA17-583EDCE31B3D}" type="datetimeFigureOut">
              <a:rPr lang="en-US" smtClean="0"/>
              <a:t>8/8/2022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4190080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E02553CE-ABEB-40D9-AA17-583EDCE31B3D}" type="datetimeFigureOut">
              <a:rPr lang="en-US" smtClean="0"/>
              <a:t>8/8/2022</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4082495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E02553CE-ABEB-40D9-AA17-583EDCE31B3D}" type="datetimeFigureOut">
              <a:rPr lang="en-US" smtClean="0"/>
              <a:t>8/8/2022</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4226986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02553CE-ABEB-40D9-AA17-583EDCE31B3D}" type="datetimeFigureOut">
              <a:rPr lang="en-US" smtClean="0"/>
              <a:t>8/8/2022</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3859084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E02553CE-ABEB-40D9-AA17-583EDCE31B3D}" type="datetimeFigureOut">
              <a:rPr lang="en-US" smtClean="0"/>
              <a:t>8/8/2022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CB75AD1B-CB85-47FC-BD1E-AA4BC88CEAF4}" type="slidenum">
              <a:rPr lang="en-US" smtClean="0"/>
              <a:t>‹Nº›</a:t>
            </a:fld>
            <a:endParaRPr lang="en-US"/>
          </a:p>
        </p:txBody>
      </p:sp>
    </p:spTree>
    <p:extLst>
      <p:ext uri="{BB962C8B-B14F-4D97-AF65-F5344CB8AC3E}">
        <p14:creationId xmlns:p14="http://schemas.microsoft.com/office/powerpoint/2010/main" val="400724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2553CE-ABEB-40D9-AA17-583EDCE31B3D}" type="datetimeFigureOut">
              <a:rPr lang="en-US" smtClean="0"/>
              <a:t>8/8/2022</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75AD1B-CB85-47FC-BD1E-AA4BC88CEAF4}" type="slidenum">
              <a:rPr lang="en-US" smtClean="0"/>
              <a:t>‹Nº›</a:t>
            </a:fld>
            <a:endParaRPr lang="en-US"/>
          </a:p>
        </p:txBody>
      </p:sp>
    </p:spTree>
    <p:extLst>
      <p:ext uri="{BB962C8B-B14F-4D97-AF65-F5344CB8AC3E}">
        <p14:creationId xmlns:p14="http://schemas.microsoft.com/office/powerpoint/2010/main" val="173595392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3.emf"/><Relationship Id="rId4" Type="http://schemas.openxmlformats.org/officeDocument/2006/relationships/chart" Target="../charts/chart3.xml"/></Relationships>
</file>

<file path=ppt/slides/_rels/slide17.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 Id="rId10" Type="http://schemas.openxmlformats.org/officeDocument/2006/relationships/image" Target="../media/image13.sv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20.emf"/><Relationship Id="rId4" Type="http://schemas.openxmlformats.org/officeDocument/2006/relationships/image" Target="../media/image19.emf"/></Relationships>
</file>

<file path=ppt/slides/_rels/slide2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p:nvPr/>
        </p:nvPicPr>
        <p:blipFill rotWithShape="1">
          <a:blip r:embed="rId2"/>
          <a:srcRect l="20027" t="15999" r="63340" b="71927"/>
          <a:stretch/>
        </p:blipFill>
        <p:spPr bwMode="auto">
          <a:xfrm>
            <a:off x="3876004" y="1118703"/>
            <a:ext cx="4048667" cy="1608999"/>
          </a:xfrm>
          <a:prstGeom prst="rect">
            <a:avLst/>
          </a:prstGeom>
          <a:ln>
            <a:noFill/>
          </a:ln>
          <a:extLst>
            <a:ext uri="{53640926-AAD7-44D8-BBD7-CCE9431645EC}">
              <a14:shadowObscured xmlns:a14="http://schemas.microsoft.com/office/drawing/2010/main"/>
            </a:ext>
          </a:extLst>
        </p:spPr>
      </p:pic>
      <p:sp>
        <p:nvSpPr>
          <p:cNvPr id="3" name="Proceso alternativo 2"/>
          <p:cNvSpPr/>
          <p:nvPr/>
        </p:nvSpPr>
        <p:spPr>
          <a:xfrm>
            <a:off x="2268687" y="2900718"/>
            <a:ext cx="7836207" cy="1813302"/>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b="1" dirty="0">
                <a:solidFill>
                  <a:schemeClr val="bg1"/>
                </a:solidFill>
                <a:effectLst>
                  <a:outerShdw blurRad="38100" dist="38100" dir="2700000" algn="tl">
                    <a:srgbClr val="000000">
                      <a:alpha val="43137"/>
                    </a:srgbClr>
                  </a:outerShdw>
                </a:effectLst>
                <a:latin typeface="Calibri Light"/>
              </a:rPr>
              <a:t>REFORMA PRESUPUESTARIA </a:t>
            </a:r>
            <a:r>
              <a:rPr lang="es-MX" sz="6000" b="1" dirty="0" smtClean="0">
                <a:solidFill>
                  <a:schemeClr val="bg1"/>
                </a:solidFill>
                <a:effectLst>
                  <a:outerShdw blurRad="38100" dist="38100" dir="2700000" algn="tl">
                    <a:srgbClr val="000000">
                      <a:alpha val="43137"/>
                    </a:srgbClr>
                  </a:outerShdw>
                </a:effectLst>
                <a:latin typeface="Calibri Light"/>
              </a:rPr>
              <a:t>2022</a:t>
            </a:r>
            <a:endParaRPr lang="es-MX" sz="6000" b="1" dirty="0">
              <a:solidFill>
                <a:schemeClr val="bg1"/>
              </a:solidFill>
              <a:effectLst>
                <a:outerShdw blurRad="38100" dist="38100" dir="2700000" algn="tl">
                  <a:srgbClr val="000000">
                    <a:alpha val="43137"/>
                  </a:srgbClr>
                </a:outerShdw>
              </a:effectLst>
              <a:latin typeface="Calibri Light"/>
            </a:endParaRPr>
          </a:p>
        </p:txBody>
      </p:sp>
    </p:spTree>
    <p:extLst>
      <p:ext uri="{BB962C8B-B14F-4D97-AF65-F5344CB8AC3E}">
        <p14:creationId xmlns:p14="http://schemas.microsoft.com/office/powerpoint/2010/main" val="30849349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ceso alternativo 5"/>
          <p:cNvSpPr/>
          <p:nvPr/>
        </p:nvSpPr>
        <p:spPr>
          <a:xfrm>
            <a:off x="1888424" y="918667"/>
            <a:ext cx="8202869" cy="989646"/>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000" b="1" dirty="0" smtClean="0">
                <a:solidFill>
                  <a:schemeClr val="bg1"/>
                </a:solidFill>
                <a:effectLst>
                  <a:outerShdw blurRad="38100" dist="38100" dir="2700000" algn="tl">
                    <a:srgbClr val="000000">
                      <a:alpha val="43137"/>
                    </a:srgbClr>
                  </a:outerShdw>
                </a:effectLst>
                <a:latin typeface="Calibri Light"/>
              </a:rPr>
              <a:t>RECAUDACIÓN AL 31 DE JULIO DE </a:t>
            </a:r>
            <a:r>
              <a:rPr lang="es-MX" sz="4000" b="1" dirty="0" smtClean="0">
                <a:solidFill>
                  <a:schemeClr val="bg1"/>
                </a:solidFill>
                <a:effectLst>
                  <a:outerShdw blurRad="38100" dist="38100" dir="2700000" algn="tl">
                    <a:srgbClr val="000000">
                      <a:alpha val="43137"/>
                    </a:srgbClr>
                  </a:outerShdw>
                </a:effectLst>
                <a:latin typeface="Calibri Light"/>
              </a:rPr>
              <a:t>2022</a:t>
            </a:r>
          </a:p>
          <a:p>
            <a:pPr algn="ctr"/>
            <a:r>
              <a:rPr lang="es-MX" sz="2400" b="1" dirty="0" smtClean="0">
                <a:solidFill>
                  <a:schemeClr val="bg1"/>
                </a:solidFill>
                <a:effectLst>
                  <a:outerShdw blurRad="38100" dist="38100" dir="2700000" algn="tl">
                    <a:srgbClr val="000000">
                      <a:alpha val="43137"/>
                    </a:srgbClr>
                  </a:outerShdw>
                </a:effectLst>
                <a:latin typeface="Calibri Light"/>
              </a:rPr>
              <a:t>(NO INCLUYE PPLMQ)</a:t>
            </a:r>
            <a:endParaRPr lang="es-MX" sz="2400" b="1" dirty="0">
              <a:solidFill>
                <a:schemeClr val="bg1"/>
              </a:solidFill>
              <a:effectLst>
                <a:outerShdw blurRad="38100" dist="38100" dir="2700000" algn="tl">
                  <a:srgbClr val="000000">
                    <a:alpha val="43137"/>
                  </a:srgbClr>
                </a:outerShdw>
              </a:effectLst>
              <a:latin typeface="Calibri Light"/>
            </a:endParaRPr>
          </a:p>
        </p:txBody>
      </p:sp>
      <p:sp>
        <p:nvSpPr>
          <p:cNvPr id="3" name="Rectángulo 2"/>
          <p:cNvSpPr/>
          <p:nvPr/>
        </p:nvSpPr>
        <p:spPr>
          <a:xfrm>
            <a:off x="490017" y="6226827"/>
            <a:ext cx="2431934" cy="461665"/>
          </a:xfrm>
          <a:prstGeom prst="rect">
            <a:avLst/>
          </a:prstGeom>
        </p:spPr>
        <p:txBody>
          <a:bodyPr wrap="square">
            <a:spAutoFit/>
          </a:bodyPr>
          <a:lstStyle/>
          <a:p>
            <a:r>
              <a:rPr lang="es-MX" sz="1200" dirty="0">
                <a:solidFill>
                  <a:srgbClr val="000000"/>
                </a:solidFill>
                <a:latin typeface="Calibri" panose="020F0502020204030204" pitchFamily="34" charset="0"/>
              </a:rPr>
              <a:t>Fuente: SIPARI </a:t>
            </a:r>
          </a:p>
          <a:p>
            <a:r>
              <a:rPr lang="es-MX" sz="1200" dirty="0">
                <a:solidFill>
                  <a:srgbClr val="000000"/>
                </a:solidFill>
                <a:latin typeface="Calibri" panose="020F0502020204030204" pitchFamily="34" charset="0"/>
              </a:rPr>
              <a:t>Elaborado: Unidad de Presupuesto </a:t>
            </a:r>
            <a:endParaRPr lang="es-MX" sz="1200" dirty="0"/>
          </a:p>
        </p:txBody>
      </p:sp>
      <p:graphicFrame>
        <p:nvGraphicFramePr>
          <p:cNvPr id="2" name="Tabla 1"/>
          <p:cNvGraphicFramePr>
            <a:graphicFrameLocks noGrp="1"/>
          </p:cNvGraphicFramePr>
          <p:nvPr>
            <p:extLst>
              <p:ext uri="{D42A27DB-BD31-4B8C-83A1-F6EECF244321}">
                <p14:modId xmlns:p14="http://schemas.microsoft.com/office/powerpoint/2010/main" val="1252179639"/>
              </p:ext>
            </p:extLst>
          </p:nvPr>
        </p:nvGraphicFramePr>
        <p:xfrm>
          <a:off x="8308861" y="3278469"/>
          <a:ext cx="3061278" cy="872490"/>
        </p:xfrm>
        <a:graphic>
          <a:graphicData uri="http://schemas.openxmlformats.org/drawingml/2006/table">
            <a:tbl>
              <a:tblPr/>
              <a:tblGrid>
                <a:gridCol w="1884269">
                  <a:extLst>
                    <a:ext uri="{9D8B030D-6E8A-4147-A177-3AD203B41FA5}">
                      <a16:colId xmlns:a16="http://schemas.microsoft.com/office/drawing/2014/main" val="3919965318"/>
                    </a:ext>
                  </a:extLst>
                </a:gridCol>
                <a:gridCol w="1177009">
                  <a:extLst>
                    <a:ext uri="{9D8B030D-6E8A-4147-A177-3AD203B41FA5}">
                      <a16:colId xmlns:a16="http://schemas.microsoft.com/office/drawing/2014/main" val="826226283"/>
                    </a:ext>
                  </a:extLst>
                </a:gridCol>
              </a:tblGrid>
              <a:tr h="355447">
                <a:tc>
                  <a:txBody>
                    <a:bodyPr/>
                    <a:lstStyle/>
                    <a:p>
                      <a:pPr algn="l" fontAlgn="b"/>
                      <a:r>
                        <a:rPr lang="es-EC" sz="1400" b="1" i="0" u="none" strike="noStrike" dirty="0">
                          <a:solidFill>
                            <a:schemeClr val="tx1"/>
                          </a:solidFill>
                          <a:effectLst/>
                          <a:latin typeface="+mj-lt"/>
                        </a:rPr>
                        <a:t>Modelo de Equidad Territorial</a:t>
                      </a:r>
                    </a:p>
                  </a:txBody>
                  <a:tcPr marL="9525" marR="9525" marT="9525" marB="0" anchor="b">
                    <a:lnL w="6350" cap="flat" cmpd="sng" algn="ctr">
                      <a:solidFill>
                        <a:srgbClr val="9BC2E6"/>
                      </a:solidFill>
                      <a:prstDash val="solid"/>
                      <a:round/>
                      <a:headEnd type="none" w="med" len="med"/>
                      <a:tailEnd type="none" w="med" len="med"/>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s-EC" sz="1400" b="1" i="0" u="none" strike="noStrike" dirty="0">
                          <a:solidFill>
                            <a:schemeClr val="tx1"/>
                          </a:solidFill>
                          <a:effectLst/>
                          <a:latin typeface="+mj-lt"/>
                        </a:rPr>
                        <a:t>75.538.366,73</a:t>
                      </a:r>
                    </a:p>
                  </a:txBody>
                  <a:tcPr marL="9525" marR="9525" marT="9525" marB="0" anchor="ctr">
                    <a:lnL w="6350" cap="flat" cmpd="sng" algn="ctr">
                      <a:solidFill>
                        <a:srgbClr val="9BC2E6"/>
                      </a:solidFill>
                      <a:prstDash val="solid"/>
                      <a:round/>
                      <a:headEnd type="none" w="med" len="med"/>
                      <a:tailEnd type="none" w="med" len="med"/>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2726731978"/>
                  </a:ext>
                </a:extLst>
              </a:tr>
              <a:tr h="355447">
                <a:tc>
                  <a:txBody>
                    <a:bodyPr/>
                    <a:lstStyle/>
                    <a:p>
                      <a:pPr algn="l" fontAlgn="b"/>
                      <a:r>
                        <a:rPr lang="es-EC" sz="1400" b="1" i="0" u="none" strike="noStrike" dirty="0">
                          <a:solidFill>
                            <a:schemeClr val="tx1"/>
                          </a:solidFill>
                          <a:effectLst/>
                          <a:latin typeface="+mj-lt"/>
                        </a:rPr>
                        <a:t>Competencia de Transporte</a:t>
                      </a:r>
                    </a:p>
                  </a:txBody>
                  <a:tcPr marL="9525" marR="9525" marT="9525" marB="0" anchor="b">
                    <a:lnL w="6350" cap="flat" cmpd="sng" algn="ctr">
                      <a:solidFill>
                        <a:srgbClr val="9BC2E6"/>
                      </a:solidFill>
                      <a:prstDash val="solid"/>
                      <a:round/>
                      <a:headEnd type="none" w="med" len="med"/>
                      <a:tailEnd type="none" w="med" len="med"/>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s-EC" sz="1400" b="1" i="0" u="none" strike="noStrike" dirty="0">
                          <a:solidFill>
                            <a:schemeClr val="tx1"/>
                          </a:solidFill>
                          <a:effectLst/>
                          <a:latin typeface="+mj-lt"/>
                        </a:rPr>
                        <a:t>16.708.741,89</a:t>
                      </a:r>
                    </a:p>
                  </a:txBody>
                  <a:tcPr marL="9525" marR="9525" marT="9525" marB="0" anchor="ctr">
                    <a:lnL w="6350" cap="flat" cmpd="sng" algn="ctr">
                      <a:solidFill>
                        <a:srgbClr val="9BC2E6"/>
                      </a:solidFill>
                      <a:prstDash val="solid"/>
                      <a:round/>
                      <a:headEnd type="none" w="med" len="med"/>
                      <a:tailEnd type="none" w="med" len="med"/>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3354755839"/>
                  </a:ext>
                </a:extLst>
              </a:tr>
            </a:tbl>
          </a:graphicData>
        </a:graphic>
      </p:graphicFrame>
      <p:pic>
        <p:nvPicPr>
          <p:cNvPr id="4" name="Imagen 3"/>
          <p:cNvPicPr>
            <a:picLocks noChangeAspect="1"/>
          </p:cNvPicPr>
          <p:nvPr/>
        </p:nvPicPr>
        <p:blipFill>
          <a:blip r:embed="rId3"/>
          <a:stretch>
            <a:fillRect/>
          </a:stretch>
        </p:blipFill>
        <p:spPr>
          <a:xfrm>
            <a:off x="212492" y="2075091"/>
            <a:ext cx="7791363" cy="4151736"/>
          </a:xfrm>
          <a:prstGeom prst="rect">
            <a:avLst/>
          </a:prstGeom>
        </p:spPr>
      </p:pic>
      <p:sp>
        <p:nvSpPr>
          <p:cNvPr id="5" name="CuadroTexto 4"/>
          <p:cNvSpPr txBox="1"/>
          <p:nvPr/>
        </p:nvSpPr>
        <p:spPr>
          <a:xfrm>
            <a:off x="2517913" y="3750365"/>
            <a:ext cx="834887" cy="338554"/>
          </a:xfrm>
          <a:prstGeom prst="rect">
            <a:avLst/>
          </a:prstGeom>
          <a:noFill/>
        </p:spPr>
        <p:txBody>
          <a:bodyPr wrap="square" rtlCol="0">
            <a:spAutoFit/>
          </a:bodyPr>
          <a:lstStyle/>
          <a:p>
            <a:r>
              <a:rPr lang="es-EC" sz="1600" b="1" dirty="0" smtClean="0">
                <a:solidFill>
                  <a:schemeClr val="bg1"/>
                </a:solidFill>
              </a:rPr>
              <a:t>90,73%</a:t>
            </a:r>
            <a:endParaRPr lang="es-EC" sz="1600" b="1" dirty="0">
              <a:solidFill>
                <a:schemeClr val="bg1"/>
              </a:solidFill>
            </a:endParaRPr>
          </a:p>
        </p:txBody>
      </p:sp>
      <p:sp>
        <p:nvSpPr>
          <p:cNvPr id="7" name="CuadroTexto 6"/>
          <p:cNvSpPr txBox="1"/>
          <p:nvPr/>
        </p:nvSpPr>
        <p:spPr>
          <a:xfrm>
            <a:off x="6354417" y="4750904"/>
            <a:ext cx="834887" cy="338554"/>
          </a:xfrm>
          <a:prstGeom prst="rect">
            <a:avLst/>
          </a:prstGeom>
          <a:noFill/>
        </p:spPr>
        <p:txBody>
          <a:bodyPr wrap="square" rtlCol="0">
            <a:spAutoFit/>
          </a:bodyPr>
          <a:lstStyle/>
          <a:p>
            <a:r>
              <a:rPr lang="es-EC" sz="1600" b="1" dirty="0" smtClean="0">
                <a:solidFill>
                  <a:schemeClr val="bg1"/>
                </a:solidFill>
              </a:rPr>
              <a:t>27,73%</a:t>
            </a:r>
            <a:endParaRPr lang="es-EC" sz="1600" b="1" dirty="0">
              <a:solidFill>
                <a:schemeClr val="bg1"/>
              </a:solidFill>
            </a:endParaRPr>
          </a:p>
        </p:txBody>
      </p:sp>
    </p:spTree>
    <p:extLst>
      <p:ext uri="{BB962C8B-B14F-4D97-AF65-F5344CB8AC3E}">
        <p14:creationId xmlns:p14="http://schemas.microsoft.com/office/powerpoint/2010/main" val="41342620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áfico 3"/>
          <p:cNvGraphicFramePr>
            <a:graphicFrameLocks/>
          </p:cNvGraphicFramePr>
          <p:nvPr>
            <p:extLst>
              <p:ext uri="{D42A27DB-BD31-4B8C-83A1-F6EECF244321}">
                <p14:modId xmlns:p14="http://schemas.microsoft.com/office/powerpoint/2010/main" val="3796974520"/>
              </p:ext>
            </p:extLst>
          </p:nvPr>
        </p:nvGraphicFramePr>
        <p:xfrm>
          <a:off x="1317364" y="1875907"/>
          <a:ext cx="9744075" cy="4687623"/>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ángulo 4"/>
          <p:cNvSpPr/>
          <p:nvPr/>
        </p:nvSpPr>
        <p:spPr>
          <a:xfrm>
            <a:off x="1317364" y="6358846"/>
            <a:ext cx="2774198" cy="461665"/>
          </a:xfrm>
          <a:prstGeom prst="rect">
            <a:avLst/>
          </a:prstGeom>
        </p:spPr>
        <p:txBody>
          <a:bodyPr wrap="square">
            <a:spAutoFit/>
          </a:bodyPr>
          <a:lstStyle/>
          <a:p>
            <a:r>
              <a:rPr lang="es-MX" sz="1200" dirty="0">
                <a:solidFill>
                  <a:srgbClr val="000000"/>
                </a:solidFill>
                <a:latin typeface="Calibri" panose="020F0502020204030204" pitchFamily="34" charset="0"/>
              </a:rPr>
              <a:t>Fuente: SIPARI </a:t>
            </a:r>
          </a:p>
          <a:p>
            <a:r>
              <a:rPr lang="es-MX" sz="1200" dirty="0">
                <a:solidFill>
                  <a:srgbClr val="000000"/>
                </a:solidFill>
                <a:latin typeface="Calibri" panose="020F0502020204030204" pitchFamily="34" charset="0"/>
              </a:rPr>
              <a:t>Elaborado: Unidad de Presupuesto </a:t>
            </a:r>
            <a:endParaRPr lang="es-MX" sz="1200" dirty="0"/>
          </a:p>
        </p:txBody>
      </p:sp>
      <p:sp>
        <p:nvSpPr>
          <p:cNvPr id="6" name="Proceso alternativo 5"/>
          <p:cNvSpPr/>
          <p:nvPr/>
        </p:nvSpPr>
        <p:spPr>
          <a:xfrm>
            <a:off x="225285" y="865657"/>
            <a:ext cx="11569150" cy="1214934"/>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200" b="1" dirty="0" smtClean="0">
                <a:solidFill>
                  <a:schemeClr val="bg1"/>
                </a:solidFill>
                <a:effectLst>
                  <a:outerShdw blurRad="38100" dist="38100" dir="2700000" algn="tl">
                    <a:srgbClr val="000000">
                      <a:alpha val="43137"/>
                    </a:srgbClr>
                  </a:outerShdw>
                </a:effectLst>
                <a:latin typeface="Calibri Light"/>
              </a:rPr>
              <a:t>RECAUDACIÓN </a:t>
            </a:r>
            <a:r>
              <a:rPr lang="es-MX" sz="3200" b="1" dirty="0" smtClean="0">
                <a:solidFill>
                  <a:schemeClr val="bg1"/>
                </a:solidFill>
                <a:effectLst>
                  <a:outerShdw blurRad="38100" dist="38100" dir="2700000" algn="tl">
                    <a:srgbClr val="000000">
                      <a:alpha val="43137"/>
                    </a:srgbClr>
                  </a:outerShdw>
                </a:effectLst>
                <a:latin typeface="Calibri Light"/>
              </a:rPr>
              <a:t>POR </a:t>
            </a:r>
            <a:r>
              <a:rPr lang="es-MX" sz="3200" b="1" dirty="0" smtClean="0">
                <a:solidFill>
                  <a:schemeClr val="bg1"/>
                </a:solidFill>
                <a:effectLst>
                  <a:outerShdw blurRad="38100" dist="38100" dir="2700000" algn="tl">
                    <a:srgbClr val="000000">
                      <a:alpha val="43137"/>
                    </a:srgbClr>
                  </a:outerShdw>
                </a:effectLst>
                <a:latin typeface="Calibri Light"/>
              </a:rPr>
              <a:t>GRUPO DE INGRESO AL 31 DE JULIO DE </a:t>
            </a:r>
            <a:r>
              <a:rPr lang="es-MX" sz="3200" b="1" dirty="0" smtClean="0">
                <a:solidFill>
                  <a:schemeClr val="bg1"/>
                </a:solidFill>
                <a:effectLst>
                  <a:outerShdw blurRad="38100" dist="38100" dir="2700000" algn="tl">
                    <a:srgbClr val="000000">
                      <a:alpha val="43137"/>
                    </a:srgbClr>
                  </a:outerShdw>
                </a:effectLst>
                <a:latin typeface="Calibri Light"/>
              </a:rPr>
              <a:t>2022</a:t>
            </a:r>
          </a:p>
          <a:p>
            <a:pPr algn="ctr"/>
            <a:r>
              <a:rPr lang="es-MX" sz="2400" b="1" dirty="0">
                <a:solidFill>
                  <a:schemeClr val="bg1"/>
                </a:solidFill>
                <a:effectLst>
                  <a:outerShdw blurRad="38100" dist="38100" dir="2700000" algn="tl">
                    <a:srgbClr val="000000">
                      <a:alpha val="43137"/>
                    </a:srgbClr>
                  </a:outerShdw>
                </a:effectLst>
                <a:latin typeface="Calibri Light"/>
              </a:rPr>
              <a:t>(NO INCLUYE PPLMQ</a:t>
            </a:r>
            <a:r>
              <a:rPr lang="es-MX" sz="2400" b="1" dirty="0" smtClean="0">
                <a:solidFill>
                  <a:schemeClr val="bg1"/>
                </a:solidFill>
                <a:effectLst>
                  <a:outerShdw blurRad="38100" dist="38100" dir="2700000" algn="tl">
                    <a:srgbClr val="000000">
                      <a:alpha val="43137"/>
                    </a:srgbClr>
                  </a:outerShdw>
                </a:effectLst>
                <a:latin typeface="Calibri Light"/>
              </a:rPr>
              <a:t>)</a:t>
            </a:r>
            <a:endParaRPr lang="es-MX" sz="2400" b="1" dirty="0">
              <a:solidFill>
                <a:schemeClr val="bg1"/>
              </a:solidFill>
              <a:effectLst>
                <a:outerShdw blurRad="38100" dist="38100" dir="2700000" algn="tl">
                  <a:srgbClr val="000000">
                    <a:alpha val="43137"/>
                  </a:srgbClr>
                </a:outerShdw>
              </a:effectLst>
              <a:latin typeface="Calibri Light"/>
            </a:endParaRPr>
          </a:p>
        </p:txBody>
      </p:sp>
    </p:spTree>
    <p:extLst>
      <p:ext uri="{BB962C8B-B14F-4D97-AF65-F5344CB8AC3E}">
        <p14:creationId xmlns:p14="http://schemas.microsoft.com/office/powerpoint/2010/main" val="28795007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ceso alternativo 5"/>
          <p:cNvSpPr/>
          <p:nvPr/>
        </p:nvSpPr>
        <p:spPr>
          <a:xfrm>
            <a:off x="3180522" y="945172"/>
            <a:ext cx="5353650" cy="712924"/>
          </a:xfrm>
          <a:prstGeom prst="flowChartAlternateProcess">
            <a:avLst/>
          </a:prstGeom>
          <a:solidFill>
            <a:srgbClr val="2F2E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smtClean="0">
                <a:solidFill>
                  <a:schemeClr val="bg1"/>
                </a:solidFill>
                <a:effectLst>
                  <a:outerShdw blurRad="38100" dist="38100" dir="2700000" algn="tl">
                    <a:srgbClr val="000000">
                      <a:alpha val="43137"/>
                    </a:srgbClr>
                  </a:outerShdw>
                </a:effectLst>
                <a:latin typeface="Calibri Light"/>
              </a:rPr>
              <a:t>EJECUCIÓN PRESUPUESTARIA INGRESOS PPLMQ</a:t>
            </a:r>
          </a:p>
          <a:p>
            <a:pPr algn="ctr"/>
            <a:r>
              <a:rPr lang="es-MX" sz="2000" b="1" dirty="0" smtClean="0">
                <a:solidFill>
                  <a:schemeClr val="bg1"/>
                </a:solidFill>
                <a:effectLst>
                  <a:outerShdw blurRad="38100" dist="38100" dir="2700000" algn="tl">
                    <a:srgbClr val="000000">
                      <a:alpha val="43137"/>
                    </a:srgbClr>
                  </a:outerShdw>
                </a:effectLst>
                <a:latin typeface="Calibri Light"/>
              </a:rPr>
              <a:t>AL 31 DE JULIO DE 2022</a:t>
            </a:r>
            <a:endParaRPr lang="es-MX" sz="2000" b="1" dirty="0">
              <a:solidFill>
                <a:schemeClr val="bg1"/>
              </a:solidFill>
              <a:effectLst>
                <a:outerShdw blurRad="38100" dist="38100" dir="2700000" algn="tl">
                  <a:srgbClr val="000000">
                    <a:alpha val="43137"/>
                  </a:srgbClr>
                </a:outerShdw>
              </a:effectLst>
              <a:latin typeface="Calibri Light"/>
            </a:endParaRPr>
          </a:p>
        </p:txBody>
      </p:sp>
      <p:sp>
        <p:nvSpPr>
          <p:cNvPr id="8" name="Rectángulo 7"/>
          <p:cNvSpPr/>
          <p:nvPr/>
        </p:nvSpPr>
        <p:spPr>
          <a:xfrm>
            <a:off x="263470" y="4601222"/>
            <a:ext cx="2774198" cy="461665"/>
          </a:xfrm>
          <a:prstGeom prst="rect">
            <a:avLst/>
          </a:prstGeom>
        </p:spPr>
        <p:txBody>
          <a:bodyPr wrap="square">
            <a:spAutoFit/>
          </a:bodyPr>
          <a:lstStyle/>
          <a:p>
            <a:r>
              <a:rPr lang="es-MX" sz="1200" dirty="0">
                <a:solidFill>
                  <a:srgbClr val="000000"/>
                </a:solidFill>
                <a:latin typeface="Calibri" panose="020F0502020204030204" pitchFamily="34" charset="0"/>
              </a:rPr>
              <a:t>Fuente: SIPARI </a:t>
            </a:r>
          </a:p>
          <a:p>
            <a:r>
              <a:rPr lang="es-MX" sz="1200" dirty="0">
                <a:solidFill>
                  <a:srgbClr val="000000"/>
                </a:solidFill>
                <a:latin typeface="Calibri" panose="020F0502020204030204" pitchFamily="34" charset="0"/>
              </a:rPr>
              <a:t>Elaborado: Unidad de Presupuesto </a:t>
            </a:r>
            <a:endParaRPr lang="es-MX" sz="1200" dirty="0"/>
          </a:p>
        </p:txBody>
      </p:sp>
      <p:graphicFrame>
        <p:nvGraphicFramePr>
          <p:cNvPr id="2" name="Tabla 1"/>
          <p:cNvGraphicFramePr>
            <a:graphicFrameLocks noGrp="1"/>
          </p:cNvGraphicFramePr>
          <p:nvPr>
            <p:extLst>
              <p:ext uri="{D42A27DB-BD31-4B8C-83A1-F6EECF244321}">
                <p14:modId xmlns:p14="http://schemas.microsoft.com/office/powerpoint/2010/main" val="4225384249"/>
              </p:ext>
            </p:extLst>
          </p:nvPr>
        </p:nvGraphicFramePr>
        <p:xfrm>
          <a:off x="263470" y="2253523"/>
          <a:ext cx="11530736" cy="2347699"/>
        </p:xfrm>
        <a:graphic>
          <a:graphicData uri="http://schemas.openxmlformats.org/drawingml/2006/table">
            <a:tbl>
              <a:tblPr/>
              <a:tblGrid>
                <a:gridCol w="4330574">
                  <a:extLst>
                    <a:ext uri="{9D8B030D-6E8A-4147-A177-3AD203B41FA5}">
                      <a16:colId xmlns:a16="http://schemas.microsoft.com/office/drawing/2014/main" val="2099230734"/>
                    </a:ext>
                  </a:extLst>
                </a:gridCol>
                <a:gridCol w="2165288">
                  <a:extLst>
                    <a:ext uri="{9D8B030D-6E8A-4147-A177-3AD203B41FA5}">
                      <a16:colId xmlns:a16="http://schemas.microsoft.com/office/drawing/2014/main" val="3402483430"/>
                    </a:ext>
                  </a:extLst>
                </a:gridCol>
                <a:gridCol w="1583220">
                  <a:extLst>
                    <a:ext uri="{9D8B030D-6E8A-4147-A177-3AD203B41FA5}">
                      <a16:colId xmlns:a16="http://schemas.microsoft.com/office/drawing/2014/main" val="3522378526"/>
                    </a:ext>
                  </a:extLst>
                </a:gridCol>
                <a:gridCol w="960410">
                  <a:extLst>
                    <a:ext uri="{9D8B030D-6E8A-4147-A177-3AD203B41FA5}">
                      <a16:colId xmlns:a16="http://schemas.microsoft.com/office/drawing/2014/main" val="850188696"/>
                    </a:ext>
                  </a:extLst>
                </a:gridCol>
                <a:gridCol w="1559938">
                  <a:extLst>
                    <a:ext uri="{9D8B030D-6E8A-4147-A177-3AD203B41FA5}">
                      <a16:colId xmlns:a16="http://schemas.microsoft.com/office/drawing/2014/main" val="3794444623"/>
                    </a:ext>
                  </a:extLst>
                </a:gridCol>
                <a:gridCol w="931306">
                  <a:extLst>
                    <a:ext uri="{9D8B030D-6E8A-4147-A177-3AD203B41FA5}">
                      <a16:colId xmlns:a16="http://schemas.microsoft.com/office/drawing/2014/main" val="420872680"/>
                    </a:ext>
                  </a:extLst>
                </a:gridCol>
              </a:tblGrid>
              <a:tr h="630895">
                <a:tc>
                  <a:txBody>
                    <a:bodyPr/>
                    <a:lstStyle/>
                    <a:p>
                      <a:pPr algn="l" fontAlgn="ctr"/>
                      <a:r>
                        <a:rPr lang="es-MX" sz="2400" b="1" i="0" u="none" strike="noStrike" dirty="0">
                          <a:solidFill>
                            <a:schemeClr val="bg1"/>
                          </a:solidFill>
                          <a:effectLst/>
                          <a:latin typeface="Calibri Light" panose="020F0302020204030204" pitchFamily="34" charset="0"/>
                        </a:rPr>
                        <a:t>Grupo de Ingreso</a:t>
                      </a:r>
                    </a:p>
                  </a:txBody>
                  <a:tcPr marL="9525" marR="9525" marT="9525" marB="0" anchor="ctr">
                    <a:lnL>
                      <a:noFill/>
                    </a:lnL>
                    <a:lnR>
                      <a:noFill/>
                    </a:lnR>
                    <a:lnT>
                      <a:noFill/>
                    </a:lnT>
                    <a:lnB w="6350" cap="flat" cmpd="sng" algn="ctr">
                      <a:solidFill>
                        <a:srgbClr val="9BC2E6"/>
                      </a:solidFill>
                      <a:prstDash val="solid"/>
                      <a:round/>
                      <a:headEnd type="none" w="med" len="med"/>
                      <a:tailEnd type="none" w="med" len="med"/>
                    </a:lnB>
                    <a:solidFill>
                      <a:schemeClr val="accent5">
                        <a:lumMod val="75000"/>
                      </a:schemeClr>
                    </a:solidFill>
                  </a:tcPr>
                </a:tc>
                <a:tc>
                  <a:txBody>
                    <a:bodyPr/>
                    <a:lstStyle/>
                    <a:p>
                      <a:pPr algn="ctr" fontAlgn="ctr"/>
                      <a:r>
                        <a:rPr lang="es-MX" sz="2400" b="1" i="0" u="none" strike="noStrike" dirty="0">
                          <a:solidFill>
                            <a:schemeClr val="bg1"/>
                          </a:solidFill>
                          <a:effectLst/>
                          <a:latin typeface="Calibri Light" panose="020F0302020204030204" pitchFamily="34" charset="0"/>
                        </a:rPr>
                        <a:t> Codificado Actual</a:t>
                      </a:r>
                    </a:p>
                  </a:txBody>
                  <a:tcPr marL="9525" marR="9525" marT="9525" marB="0" anchor="ctr">
                    <a:lnL>
                      <a:noFill/>
                    </a:lnL>
                    <a:lnR>
                      <a:noFill/>
                    </a:lnR>
                    <a:lnT>
                      <a:noFill/>
                    </a:lnT>
                    <a:lnB w="6350" cap="flat" cmpd="sng" algn="ctr">
                      <a:solidFill>
                        <a:srgbClr val="9BC2E6"/>
                      </a:solidFill>
                      <a:prstDash val="solid"/>
                      <a:round/>
                      <a:headEnd type="none" w="med" len="med"/>
                      <a:tailEnd type="none" w="med" len="med"/>
                    </a:lnB>
                    <a:solidFill>
                      <a:schemeClr val="accent5">
                        <a:lumMod val="75000"/>
                      </a:schemeClr>
                    </a:solidFill>
                  </a:tcPr>
                </a:tc>
                <a:tc>
                  <a:txBody>
                    <a:bodyPr/>
                    <a:lstStyle/>
                    <a:p>
                      <a:pPr algn="ctr" fontAlgn="ctr"/>
                      <a:r>
                        <a:rPr lang="es-MX" sz="2400" b="1" i="0" u="none" strike="noStrike" dirty="0">
                          <a:solidFill>
                            <a:schemeClr val="bg1"/>
                          </a:solidFill>
                          <a:effectLst/>
                          <a:latin typeface="Calibri Light" panose="020F0302020204030204" pitchFamily="34" charset="0"/>
                        </a:rPr>
                        <a:t> Devengado</a:t>
                      </a:r>
                    </a:p>
                  </a:txBody>
                  <a:tcPr marL="9525" marR="9525" marT="9525" marB="0" anchor="ctr">
                    <a:lnL>
                      <a:noFill/>
                    </a:lnL>
                    <a:lnR>
                      <a:noFill/>
                    </a:lnR>
                    <a:lnT>
                      <a:noFill/>
                    </a:lnT>
                    <a:lnB w="6350" cap="flat" cmpd="sng" algn="ctr">
                      <a:solidFill>
                        <a:srgbClr val="9BC2E6"/>
                      </a:solidFill>
                      <a:prstDash val="solid"/>
                      <a:round/>
                      <a:headEnd type="none" w="med" len="med"/>
                      <a:tailEnd type="none" w="med" len="med"/>
                    </a:lnB>
                    <a:solidFill>
                      <a:schemeClr val="accent5">
                        <a:lumMod val="75000"/>
                      </a:schemeClr>
                    </a:solidFill>
                  </a:tcPr>
                </a:tc>
                <a:tc>
                  <a:txBody>
                    <a:bodyPr/>
                    <a:lstStyle/>
                    <a:p>
                      <a:pPr algn="ctr" fontAlgn="ctr"/>
                      <a:r>
                        <a:rPr lang="es-MX" sz="2400" b="1" i="0" u="none" strike="noStrike" dirty="0">
                          <a:solidFill>
                            <a:schemeClr val="bg1"/>
                          </a:solidFill>
                          <a:effectLst/>
                          <a:latin typeface="Calibri Light" panose="020F0302020204030204" pitchFamily="34" charset="0"/>
                        </a:rPr>
                        <a:t> </a:t>
                      </a:r>
                      <a:r>
                        <a:rPr lang="es-MX" sz="2400" b="1" i="0" u="none" strike="noStrike" dirty="0" smtClean="0">
                          <a:solidFill>
                            <a:schemeClr val="bg1"/>
                          </a:solidFill>
                          <a:effectLst/>
                          <a:latin typeface="Calibri Light" panose="020F0302020204030204" pitchFamily="34" charset="0"/>
                        </a:rPr>
                        <a:t>%</a:t>
                      </a:r>
                      <a:endParaRPr lang="es-MX" sz="2400" b="1" i="0" u="none" strike="noStrike" dirty="0">
                        <a:solidFill>
                          <a:schemeClr val="bg1"/>
                        </a:solidFill>
                        <a:effectLst/>
                        <a:latin typeface="Calibri Light" panose="020F0302020204030204" pitchFamily="34" charset="0"/>
                      </a:endParaRPr>
                    </a:p>
                  </a:txBody>
                  <a:tcPr marL="9525" marR="9525" marT="9525" marB="0" anchor="ctr">
                    <a:lnL>
                      <a:noFill/>
                    </a:lnL>
                    <a:lnR>
                      <a:noFill/>
                    </a:lnR>
                    <a:lnT>
                      <a:noFill/>
                    </a:lnT>
                    <a:lnB w="6350" cap="flat" cmpd="sng" algn="ctr">
                      <a:solidFill>
                        <a:srgbClr val="9BC2E6"/>
                      </a:solidFill>
                      <a:prstDash val="solid"/>
                      <a:round/>
                      <a:headEnd type="none" w="med" len="med"/>
                      <a:tailEnd type="none" w="med" len="med"/>
                    </a:lnB>
                    <a:solidFill>
                      <a:schemeClr val="accent5">
                        <a:lumMod val="75000"/>
                      </a:schemeClr>
                    </a:solidFill>
                  </a:tcPr>
                </a:tc>
                <a:tc>
                  <a:txBody>
                    <a:bodyPr/>
                    <a:lstStyle/>
                    <a:p>
                      <a:pPr algn="ctr" fontAlgn="ctr"/>
                      <a:r>
                        <a:rPr lang="es-MX" sz="2400" b="1" i="0" u="none" strike="noStrike" dirty="0">
                          <a:solidFill>
                            <a:schemeClr val="bg1"/>
                          </a:solidFill>
                          <a:effectLst/>
                          <a:latin typeface="Calibri Light" panose="020F0302020204030204" pitchFamily="34" charset="0"/>
                        </a:rPr>
                        <a:t> Recaudado</a:t>
                      </a:r>
                    </a:p>
                  </a:txBody>
                  <a:tcPr marL="9525" marR="9525" marT="9525" marB="0" anchor="ctr">
                    <a:lnL>
                      <a:noFill/>
                    </a:lnL>
                    <a:lnR>
                      <a:noFill/>
                    </a:lnR>
                    <a:lnT>
                      <a:noFill/>
                    </a:lnT>
                    <a:lnB w="6350" cap="flat" cmpd="sng" algn="ctr">
                      <a:solidFill>
                        <a:srgbClr val="9BC2E6"/>
                      </a:solidFill>
                      <a:prstDash val="solid"/>
                      <a:round/>
                      <a:headEnd type="none" w="med" len="med"/>
                      <a:tailEnd type="none" w="med" len="med"/>
                    </a:lnB>
                    <a:solidFill>
                      <a:schemeClr val="accent5">
                        <a:lumMod val="75000"/>
                      </a:schemeClr>
                    </a:solidFill>
                  </a:tcPr>
                </a:tc>
                <a:tc>
                  <a:txBody>
                    <a:bodyPr/>
                    <a:lstStyle/>
                    <a:p>
                      <a:pPr algn="ctr" fontAlgn="ctr"/>
                      <a:r>
                        <a:rPr lang="es-MX" sz="2400" b="1" i="0" u="none" strike="noStrike" dirty="0">
                          <a:solidFill>
                            <a:schemeClr val="bg1"/>
                          </a:solidFill>
                          <a:effectLst/>
                          <a:latin typeface="Calibri Light" panose="020F0302020204030204" pitchFamily="34" charset="0"/>
                        </a:rPr>
                        <a:t> % </a:t>
                      </a:r>
                    </a:p>
                  </a:txBody>
                  <a:tcPr marL="9525" marR="9525" marT="9525" marB="0" anchor="ctr">
                    <a:lnL>
                      <a:noFill/>
                    </a:lnL>
                    <a:lnR>
                      <a:noFill/>
                    </a:lnR>
                    <a:lnT>
                      <a:noFill/>
                    </a:lnT>
                    <a:lnB w="6350" cap="flat" cmpd="sng" algn="ctr">
                      <a:solidFill>
                        <a:srgbClr val="9BC2E6"/>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1601189749"/>
                  </a:ext>
                </a:extLst>
              </a:tr>
              <a:tr h="350466">
                <a:tc>
                  <a:txBody>
                    <a:bodyPr/>
                    <a:lstStyle/>
                    <a:p>
                      <a:pPr algn="l" fontAlgn="t"/>
                      <a:r>
                        <a:rPr lang="es-MX" sz="2400" b="0" i="0" u="none" strike="noStrike" dirty="0">
                          <a:effectLst/>
                          <a:latin typeface="Calibri Light" panose="020F0302020204030204" pitchFamily="34" charset="0"/>
                        </a:rPr>
                        <a:t>36 FINANCIAMIENTO PÚBLICO</a:t>
                      </a:r>
                    </a:p>
                  </a:txBody>
                  <a:tcPr marL="9525" marR="9525" marT="9525"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MX" sz="2400" b="0" i="0" u="none" strike="noStrike" dirty="0">
                          <a:effectLst/>
                          <a:latin typeface="Calibri Light" panose="020F0302020204030204" pitchFamily="34" charset="0"/>
                        </a:rPr>
                        <a:t>12.946.548,88</a:t>
                      </a:r>
                    </a:p>
                  </a:txBody>
                  <a:tcPr marL="9525" marR="9525" marT="9525"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MX" sz="2400" b="0" i="0" u="none" strike="noStrike" dirty="0">
                          <a:effectLst/>
                          <a:latin typeface="Calibri Light" panose="020F0302020204030204" pitchFamily="34" charset="0"/>
                        </a:rPr>
                        <a:t>0,00</a:t>
                      </a:r>
                    </a:p>
                  </a:txBody>
                  <a:tcPr marL="9525" marR="9525" marT="9525"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MX" sz="2400" b="0" i="0" u="none" strike="noStrike" dirty="0">
                          <a:effectLst/>
                          <a:latin typeface="Calibri Light" panose="020F0302020204030204" pitchFamily="34" charset="0"/>
                        </a:rPr>
                        <a:t>0,00%</a:t>
                      </a:r>
                    </a:p>
                  </a:txBody>
                  <a:tcPr marL="9525" marR="9525" marT="9525"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MX" sz="2400" b="0" i="0" u="none" strike="noStrike" dirty="0">
                          <a:effectLst/>
                          <a:latin typeface="Calibri Light" panose="020F0302020204030204" pitchFamily="34" charset="0"/>
                        </a:rPr>
                        <a:t>0,00</a:t>
                      </a:r>
                    </a:p>
                  </a:txBody>
                  <a:tcPr marL="9525" marR="9525" marT="9525" marB="0">
                    <a:lnL>
                      <a:noFill/>
                    </a:lnL>
                    <a:lnR>
                      <a:noFill/>
                    </a:lnR>
                    <a:lnT w="6350" cap="flat" cmpd="sng" algn="ctr">
                      <a:solidFill>
                        <a:srgbClr val="9BC2E6"/>
                      </a:solidFill>
                      <a:prstDash val="solid"/>
                      <a:round/>
                      <a:headEnd type="none" w="med" len="med"/>
                      <a:tailEnd type="none" w="med" len="med"/>
                    </a:lnT>
                    <a:lnB>
                      <a:noFill/>
                    </a:lnB>
                  </a:tcPr>
                </a:tc>
                <a:tc>
                  <a:txBody>
                    <a:bodyPr/>
                    <a:lstStyle/>
                    <a:p>
                      <a:pPr algn="r" fontAlgn="t"/>
                      <a:r>
                        <a:rPr lang="es-MX" sz="2400" b="0" i="0" u="none" strike="noStrike" dirty="0">
                          <a:effectLst/>
                          <a:latin typeface="Calibri Light" panose="020F0302020204030204" pitchFamily="34" charset="0"/>
                        </a:rPr>
                        <a:t>0,00%</a:t>
                      </a:r>
                    </a:p>
                  </a:txBody>
                  <a:tcPr marL="9525" marR="9525" marT="9525" marB="0">
                    <a:lnL>
                      <a:noFill/>
                    </a:lnL>
                    <a:lnR>
                      <a:noFill/>
                    </a:lnR>
                    <a:lnT w="6350" cap="flat" cmpd="sng" algn="ctr">
                      <a:solidFill>
                        <a:srgbClr val="9BC2E6"/>
                      </a:solidFill>
                      <a:prstDash val="solid"/>
                      <a:round/>
                      <a:headEnd type="none" w="med" len="med"/>
                      <a:tailEnd type="none" w="med" len="med"/>
                    </a:lnT>
                    <a:lnB>
                      <a:noFill/>
                    </a:lnB>
                  </a:tcPr>
                </a:tc>
                <a:extLst>
                  <a:ext uri="{0D108BD9-81ED-4DB2-BD59-A6C34878D82A}">
                    <a16:rowId xmlns:a16="http://schemas.microsoft.com/office/drawing/2014/main" val="3132160095"/>
                  </a:ext>
                </a:extLst>
              </a:tr>
              <a:tr h="350466">
                <a:tc>
                  <a:txBody>
                    <a:bodyPr/>
                    <a:lstStyle/>
                    <a:p>
                      <a:pPr algn="l" fontAlgn="t"/>
                      <a:r>
                        <a:rPr lang="es-MX" sz="2400" b="0" i="0" u="none" strike="noStrike">
                          <a:effectLst/>
                          <a:latin typeface="Calibri Light" panose="020F0302020204030204" pitchFamily="34" charset="0"/>
                        </a:rPr>
                        <a:t>37 SALDOS DISPONIBLES</a:t>
                      </a:r>
                    </a:p>
                  </a:txBody>
                  <a:tcPr marL="9525" marR="9525" marT="9525" marB="0">
                    <a:lnL>
                      <a:noFill/>
                    </a:lnL>
                    <a:lnR>
                      <a:noFill/>
                    </a:lnR>
                    <a:lnT>
                      <a:noFill/>
                    </a:lnT>
                    <a:lnB>
                      <a:noFill/>
                    </a:lnB>
                  </a:tcPr>
                </a:tc>
                <a:tc>
                  <a:txBody>
                    <a:bodyPr/>
                    <a:lstStyle/>
                    <a:p>
                      <a:pPr algn="r" fontAlgn="t"/>
                      <a:r>
                        <a:rPr lang="es-MX" sz="2400" b="0" i="0" u="none" strike="noStrike" dirty="0">
                          <a:effectLst/>
                          <a:latin typeface="Calibri Light" panose="020F0302020204030204" pitchFamily="34" charset="0"/>
                        </a:rPr>
                        <a:t>7.037.215,59</a:t>
                      </a:r>
                    </a:p>
                  </a:txBody>
                  <a:tcPr marL="9525" marR="9525" marT="9525" marB="0">
                    <a:lnL>
                      <a:noFill/>
                    </a:lnL>
                    <a:lnR>
                      <a:noFill/>
                    </a:lnR>
                    <a:lnT>
                      <a:noFill/>
                    </a:lnT>
                    <a:lnB>
                      <a:noFill/>
                    </a:lnB>
                  </a:tcPr>
                </a:tc>
                <a:tc>
                  <a:txBody>
                    <a:bodyPr/>
                    <a:lstStyle/>
                    <a:p>
                      <a:pPr algn="r" fontAlgn="t"/>
                      <a:r>
                        <a:rPr lang="es-MX" sz="2400" b="0" i="0" u="none" strike="noStrike" dirty="0">
                          <a:effectLst/>
                          <a:latin typeface="Calibri Light" panose="020F0302020204030204" pitchFamily="34" charset="0"/>
                        </a:rPr>
                        <a:t>0,00</a:t>
                      </a:r>
                    </a:p>
                  </a:txBody>
                  <a:tcPr marL="9525" marR="9525" marT="9525" marB="0">
                    <a:lnL>
                      <a:noFill/>
                    </a:lnL>
                    <a:lnR>
                      <a:noFill/>
                    </a:lnR>
                    <a:lnT>
                      <a:noFill/>
                    </a:lnT>
                    <a:lnB>
                      <a:noFill/>
                    </a:lnB>
                  </a:tcPr>
                </a:tc>
                <a:tc>
                  <a:txBody>
                    <a:bodyPr/>
                    <a:lstStyle/>
                    <a:p>
                      <a:pPr algn="r" fontAlgn="t"/>
                      <a:r>
                        <a:rPr lang="es-MX" sz="2400" b="0" i="0" u="none" strike="noStrike" dirty="0">
                          <a:effectLst/>
                          <a:latin typeface="Calibri Light" panose="020F0302020204030204" pitchFamily="34" charset="0"/>
                        </a:rPr>
                        <a:t>0,00%</a:t>
                      </a:r>
                    </a:p>
                  </a:txBody>
                  <a:tcPr marL="9525" marR="9525" marT="9525" marB="0">
                    <a:lnL>
                      <a:noFill/>
                    </a:lnL>
                    <a:lnR>
                      <a:noFill/>
                    </a:lnR>
                    <a:lnT>
                      <a:noFill/>
                    </a:lnT>
                    <a:lnB>
                      <a:noFill/>
                    </a:lnB>
                  </a:tcPr>
                </a:tc>
                <a:tc>
                  <a:txBody>
                    <a:bodyPr/>
                    <a:lstStyle/>
                    <a:p>
                      <a:pPr algn="r" fontAlgn="t"/>
                      <a:r>
                        <a:rPr lang="es-MX" sz="2400" b="0" i="0" u="none" strike="noStrike" dirty="0">
                          <a:effectLst/>
                          <a:latin typeface="Calibri Light" panose="020F0302020204030204" pitchFamily="34" charset="0"/>
                        </a:rPr>
                        <a:t>0,00</a:t>
                      </a:r>
                    </a:p>
                  </a:txBody>
                  <a:tcPr marL="9525" marR="9525" marT="9525" marB="0">
                    <a:lnL>
                      <a:noFill/>
                    </a:lnL>
                    <a:lnR>
                      <a:noFill/>
                    </a:lnR>
                    <a:lnT>
                      <a:noFill/>
                    </a:lnT>
                    <a:lnB>
                      <a:noFill/>
                    </a:lnB>
                  </a:tcPr>
                </a:tc>
                <a:tc>
                  <a:txBody>
                    <a:bodyPr/>
                    <a:lstStyle/>
                    <a:p>
                      <a:pPr algn="r" fontAlgn="t"/>
                      <a:r>
                        <a:rPr lang="es-MX" sz="2400" b="0" i="0" u="none" strike="noStrike">
                          <a:effectLst/>
                          <a:latin typeface="Calibri Light" panose="020F0302020204030204" pitchFamily="34" charset="0"/>
                        </a:rPr>
                        <a:t>0,00%</a:t>
                      </a:r>
                    </a:p>
                  </a:txBody>
                  <a:tcPr marL="9525" marR="9525" marT="9525" marB="0">
                    <a:lnL>
                      <a:noFill/>
                    </a:lnL>
                    <a:lnR>
                      <a:noFill/>
                    </a:lnR>
                    <a:lnT>
                      <a:noFill/>
                    </a:lnT>
                    <a:lnB>
                      <a:noFill/>
                    </a:lnB>
                  </a:tcPr>
                </a:tc>
                <a:extLst>
                  <a:ext uri="{0D108BD9-81ED-4DB2-BD59-A6C34878D82A}">
                    <a16:rowId xmlns:a16="http://schemas.microsoft.com/office/drawing/2014/main" val="647977968"/>
                  </a:ext>
                </a:extLst>
              </a:tr>
              <a:tr h="480799">
                <a:tc>
                  <a:txBody>
                    <a:bodyPr/>
                    <a:lstStyle/>
                    <a:p>
                      <a:pPr algn="l" fontAlgn="t"/>
                      <a:r>
                        <a:rPr lang="es-MX" sz="2100" b="0" i="0" u="none" strike="noStrike" dirty="0">
                          <a:effectLst/>
                          <a:latin typeface="Calibri Light" panose="020F0302020204030204" pitchFamily="34" charset="0"/>
                        </a:rPr>
                        <a:t>38 CUENTAS PENDIENTES POR COBRAR</a:t>
                      </a:r>
                    </a:p>
                  </a:txBody>
                  <a:tcPr marL="9525" marR="9525" marT="9525"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MX" sz="2400" b="0" i="0" u="none" strike="noStrike">
                          <a:effectLst/>
                          <a:latin typeface="Calibri Light" panose="020F0302020204030204" pitchFamily="34" charset="0"/>
                        </a:rPr>
                        <a:t>82.006.127,81</a:t>
                      </a:r>
                    </a:p>
                  </a:txBody>
                  <a:tcPr marL="9525" marR="9525" marT="9525"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MX" sz="2400" b="0" i="0" u="none" strike="noStrike" dirty="0">
                          <a:effectLst/>
                          <a:latin typeface="Calibri Light" panose="020F0302020204030204" pitchFamily="34" charset="0"/>
                        </a:rPr>
                        <a:t>0,00</a:t>
                      </a:r>
                    </a:p>
                  </a:txBody>
                  <a:tcPr marL="9525" marR="9525" marT="9525"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MX" sz="2400" b="0" i="0" u="none" strike="noStrike" dirty="0">
                          <a:effectLst/>
                          <a:latin typeface="Calibri Light" panose="020F0302020204030204" pitchFamily="34" charset="0"/>
                        </a:rPr>
                        <a:t>0,00%</a:t>
                      </a:r>
                    </a:p>
                  </a:txBody>
                  <a:tcPr marL="9525" marR="9525" marT="9525"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MX" sz="2400" b="0" i="0" u="none" strike="noStrike" dirty="0">
                          <a:effectLst/>
                          <a:latin typeface="Calibri Light" panose="020F0302020204030204" pitchFamily="34" charset="0"/>
                        </a:rPr>
                        <a:t>0,00</a:t>
                      </a:r>
                    </a:p>
                  </a:txBody>
                  <a:tcPr marL="9525" marR="9525" marT="9525" marB="0">
                    <a:lnL>
                      <a:noFill/>
                    </a:lnL>
                    <a:lnR>
                      <a:noFill/>
                    </a:lnR>
                    <a:lnT>
                      <a:noFill/>
                    </a:lnT>
                    <a:lnB w="6350" cap="flat" cmpd="sng" algn="ctr">
                      <a:solidFill>
                        <a:srgbClr val="9BC2E6"/>
                      </a:solidFill>
                      <a:prstDash val="solid"/>
                      <a:round/>
                      <a:headEnd type="none" w="med" len="med"/>
                      <a:tailEnd type="none" w="med" len="med"/>
                    </a:lnB>
                  </a:tcPr>
                </a:tc>
                <a:tc>
                  <a:txBody>
                    <a:bodyPr/>
                    <a:lstStyle/>
                    <a:p>
                      <a:pPr algn="r" fontAlgn="t"/>
                      <a:r>
                        <a:rPr lang="es-MX" sz="2400" b="0" i="0" u="none" strike="noStrike" dirty="0">
                          <a:effectLst/>
                          <a:latin typeface="Calibri Light" panose="020F0302020204030204" pitchFamily="34" charset="0"/>
                        </a:rPr>
                        <a:t>0,00%</a:t>
                      </a:r>
                    </a:p>
                  </a:txBody>
                  <a:tcPr marL="9525" marR="9525" marT="9525" marB="0">
                    <a:lnL>
                      <a:noFill/>
                    </a:lnL>
                    <a:lnR>
                      <a:noFill/>
                    </a:lnR>
                    <a:lnT>
                      <a:noFill/>
                    </a:lnT>
                    <a:lnB w="6350" cap="flat" cmpd="sng" algn="ctr">
                      <a:solidFill>
                        <a:srgbClr val="9BC2E6"/>
                      </a:solidFill>
                      <a:prstDash val="solid"/>
                      <a:round/>
                      <a:headEnd type="none" w="med" len="med"/>
                      <a:tailEnd type="none" w="med" len="med"/>
                    </a:lnB>
                  </a:tcPr>
                </a:tc>
                <a:extLst>
                  <a:ext uri="{0D108BD9-81ED-4DB2-BD59-A6C34878D82A}">
                    <a16:rowId xmlns:a16="http://schemas.microsoft.com/office/drawing/2014/main" val="813676431"/>
                  </a:ext>
                </a:extLst>
              </a:tr>
              <a:tr h="350466">
                <a:tc>
                  <a:txBody>
                    <a:bodyPr/>
                    <a:lstStyle/>
                    <a:p>
                      <a:pPr algn="l" fontAlgn="ctr"/>
                      <a:r>
                        <a:rPr lang="es-MX" sz="2400" b="1" i="0" u="none" strike="noStrike" dirty="0">
                          <a:solidFill>
                            <a:schemeClr val="bg1"/>
                          </a:solidFill>
                          <a:effectLst/>
                          <a:latin typeface="Calibri Light" panose="020F0302020204030204" pitchFamily="34" charset="0"/>
                        </a:rPr>
                        <a:t>Total general</a:t>
                      </a:r>
                    </a:p>
                  </a:txBody>
                  <a:tcPr marL="9525" marR="9525" marT="9525" marB="0" anchor="ctr">
                    <a:lnL>
                      <a:noFill/>
                    </a:lnL>
                    <a:lnR>
                      <a:noFill/>
                    </a:lnR>
                    <a:lnT w="6350" cap="flat" cmpd="sng" algn="ctr">
                      <a:solidFill>
                        <a:srgbClr val="9BC2E6"/>
                      </a:solidFill>
                      <a:prstDash val="solid"/>
                      <a:round/>
                      <a:headEnd type="none" w="med" len="med"/>
                      <a:tailEnd type="none" w="med" len="med"/>
                    </a:lnT>
                    <a:lnB>
                      <a:noFill/>
                    </a:lnB>
                    <a:solidFill>
                      <a:schemeClr val="accent5">
                        <a:lumMod val="75000"/>
                      </a:schemeClr>
                    </a:solidFill>
                  </a:tcPr>
                </a:tc>
                <a:tc>
                  <a:txBody>
                    <a:bodyPr/>
                    <a:lstStyle/>
                    <a:p>
                      <a:pPr algn="r" fontAlgn="ctr"/>
                      <a:r>
                        <a:rPr lang="es-MX" sz="2400" b="1" i="0" u="none" strike="noStrike" dirty="0">
                          <a:solidFill>
                            <a:schemeClr val="bg1"/>
                          </a:solidFill>
                          <a:effectLst/>
                          <a:latin typeface="Calibri Light" panose="020F0302020204030204" pitchFamily="34" charset="0"/>
                        </a:rPr>
                        <a:t>101.989.892,28</a:t>
                      </a:r>
                    </a:p>
                  </a:txBody>
                  <a:tcPr marL="9525" marR="9525" marT="9525" marB="0" anchor="ctr">
                    <a:lnL>
                      <a:noFill/>
                    </a:lnL>
                    <a:lnR>
                      <a:noFill/>
                    </a:lnR>
                    <a:lnT w="6350" cap="flat" cmpd="sng" algn="ctr">
                      <a:solidFill>
                        <a:srgbClr val="9BC2E6"/>
                      </a:solidFill>
                      <a:prstDash val="solid"/>
                      <a:round/>
                      <a:headEnd type="none" w="med" len="med"/>
                      <a:tailEnd type="none" w="med" len="med"/>
                    </a:lnT>
                    <a:lnB>
                      <a:noFill/>
                    </a:lnB>
                    <a:solidFill>
                      <a:schemeClr val="accent5">
                        <a:lumMod val="75000"/>
                      </a:schemeClr>
                    </a:solidFill>
                  </a:tcPr>
                </a:tc>
                <a:tc>
                  <a:txBody>
                    <a:bodyPr/>
                    <a:lstStyle/>
                    <a:p>
                      <a:pPr algn="r" fontAlgn="ctr"/>
                      <a:r>
                        <a:rPr lang="es-MX" sz="2400" b="1" i="0" u="none" strike="noStrike" dirty="0">
                          <a:solidFill>
                            <a:schemeClr val="bg1"/>
                          </a:solidFill>
                          <a:effectLst/>
                          <a:latin typeface="Calibri Light" panose="020F0302020204030204" pitchFamily="34" charset="0"/>
                        </a:rPr>
                        <a:t>0,00</a:t>
                      </a:r>
                    </a:p>
                  </a:txBody>
                  <a:tcPr marL="9525" marR="9525" marT="9525" marB="0" anchor="ctr">
                    <a:lnL>
                      <a:noFill/>
                    </a:lnL>
                    <a:lnR>
                      <a:noFill/>
                    </a:lnR>
                    <a:lnT w="6350" cap="flat" cmpd="sng" algn="ctr">
                      <a:solidFill>
                        <a:srgbClr val="9BC2E6"/>
                      </a:solidFill>
                      <a:prstDash val="solid"/>
                      <a:round/>
                      <a:headEnd type="none" w="med" len="med"/>
                      <a:tailEnd type="none" w="med" len="med"/>
                    </a:lnT>
                    <a:lnB>
                      <a:noFill/>
                    </a:lnB>
                    <a:solidFill>
                      <a:schemeClr val="accent5">
                        <a:lumMod val="75000"/>
                      </a:schemeClr>
                    </a:solidFill>
                  </a:tcPr>
                </a:tc>
                <a:tc>
                  <a:txBody>
                    <a:bodyPr/>
                    <a:lstStyle/>
                    <a:p>
                      <a:pPr algn="r" fontAlgn="ctr"/>
                      <a:r>
                        <a:rPr lang="es-MX" sz="2400" b="1" i="0" u="none" strike="noStrike" dirty="0">
                          <a:solidFill>
                            <a:schemeClr val="bg1"/>
                          </a:solidFill>
                          <a:effectLst/>
                          <a:latin typeface="Calibri Light" panose="020F0302020204030204" pitchFamily="34" charset="0"/>
                        </a:rPr>
                        <a:t>0,00%</a:t>
                      </a:r>
                    </a:p>
                  </a:txBody>
                  <a:tcPr marL="9525" marR="9525" marT="9525" marB="0" anchor="ctr">
                    <a:lnL>
                      <a:noFill/>
                    </a:lnL>
                    <a:lnR>
                      <a:noFill/>
                    </a:lnR>
                    <a:lnT w="6350" cap="flat" cmpd="sng" algn="ctr">
                      <a:solidFill>
                        <a:srgbClr val="9BC2E6"/>
                      </a:solidFill>
                      <a:prstDash val="solid"/>
                      <a:round/>
                      <a:headEnd type="none" w="med" len="med"/>
                      <a:tailEnd type="none" w="med" len="med"/>
                    </a:lnT>
                    <a:lnB>
                      <a:noFill/>
                    </a:lnB>
                    <a:solidFill>
                      <a:schemeClr val="accent5">
                        <a:lumMod val="75000"/>
                      </a:schemeClr>
                    </a:solidFill>
                  </a:tcPr>
                </a:tc>
                <a:tc>
                  <a:txBody>
                    <a:bodyPr/>
                    <a:lstStyle/>
                    <a:p>
                      <a:pPr algn="r" fontAlgn="ctr"/>
                      <a:r>
                        <a:rPr lang="es-MX" sz="2400" b="1" i="0" u="none" strike="noStrike" dirty="0">
                          <a:solidFill>
                            <a:schemeClr val="bg1"/>
                          </a:solidFill>
                          <a:effectLst/>
                          <a:latin typeface="Calibri Light" panose="020F0302020204030204" pitchFamily="34" charset="0"/>
                        </a:rPr>
                        <a:t>0,00</a:t>
                      </a:r>
                    </a:p>
                  </a:txBody>
                  <a:tcPr marL="9525" marR="9525" marT="9525" marB="0" anchor="ctr">
                    <a:lnL>
                      <a:noFill/>
                    </a:lnL>
                    <a:lnR>
                      <a:noFill/>
                    </a:lnR>
                    <a:lnT w="6350" cap="flat" cmpd="sng" algn="ctr">
                      <a:solidFill>
                        <a:srgbClr val="9BC2E6"/>
                      </a:solidFill>
                      <a:prstDash val="solid"/>
                      <a:round/>
                      <a:headEnd type="none" w="med" len="med"/>
                      <a:tailEnd type="none" w="med" len="med"/>
                    </a:lnT>
                    <a:lnB>
                      <a:noFill/>
                    </a:lnB>
                    <a:solidFill>
                      <a:schemeClr val="accent5">
                        <a:lumMod val="75000"/>
                      </a:schemeClr>
                    </a:solidFill>
                  </a:tcPr>
                </a:tc>
                <a:tc>
                  <a:txBody>
                    <a:bodyPr/>
                    <a:lstStyle/>
                    <a:p>
                      <a:pPr algn="r" fontAlgn="ctr"/>
                      <a:r>
                        <a:rPr lang="es-MX" sz="2400" b="1" i="0" u="none" strike="noStrike" dirty="0">
                          <a:solidFill>
                            <a:schemeClr val="bg1"/>
                          </a:solidFill>
                          <a:effectLst/>
                          <a:latin typeface="Calibri Light" panose="020F0302020204030204" pitchFamily="34" charset="0"/>
                        </a:rPr>
                        <a:t>0,00%</a:t>
                      </a:r>
                    </a:p>
                  </a:txBody>
                  <a:tcPr marL="9525" marR="9525" marT="9525" marB="0" anchor="ctr">
                    <a:lnL>
                      <a:noFill/>
                    </a:lnL>
                    <a:lnR>
                      <a:noFill/>
                    </a:lnR>
                    <a:lnT w="6350" cap="flat" cmpd="sng" algn="ctr">
                      <a:solidFill>
                        <a:srgbClr val="9BC2E6"/>
                      </a:solidFill>
                      <a:prstDash val="solid"/>
                      <a:round/>
                      <a:headEnd type="none" w="med" len="med"/>
                      <a:tailEnd type="none" w="med" len="med"/>
                    </a:lnT>
                    <a:lnB>
                      <a:noFill/>
                    </a:lnB>
                    <a:solidFill>
                      <a:schemeClr val="accent5">
                        <a:lumMod val="75000"/>
                      </a:schemeClr>
                    </a:solidFill>
                  </a:tcPr>
                </a:tc>
                <a:extLst>
                  <a:ext uri="{0D108BD9-81ED-4DB2-BD59-A6C34878D82A}">
                    <a16:rowId xmlns:a16="http://schemas.microsoft.com/office/drawing/2014/main" val="3006543038"/>
                  </a:ext>
                </a:extLst>
              </a:tr>
            </a:tbl>
          </a:graphicData>
        </a:graphic>
      </p:graphicFrame>
    </p:spTree>
    <p:extLst>
      <p:ext uri="{BB962C8B-B14F-4D97-AF65-F5344CB8AC3E}">
        <p14:creationId xmlns:p14="http://schemas.microsoft.com/office/powerpoint/2010/main" val="31123887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p:nvPr/>
        </p:nvPicPr>
        <p:blipFill rotWithShape="1">
          <a:blip r:embed="rId2"/>
          <a:srcRect l="20027" t="15999" r="63340" b="71927"/>
          <a:stretch/>
        </p:blipFill>
        <p:spPr bwMode="auto">
          <a:xfrm>
            <a:off x="3876004" y="1118703"/>
            <a:ext cx="4048667" cy="1608999"/>
          </a:xfrm>
          <a:prstGeom prst="rect">
            <a:avLst/>
          </a:prstGeom>
          <a:ln>
            <a:noFill/>
          </a:ln>
          <a:extLst>
            <a:ext uri="{53640926-AAD7-44D8-BBD7-CCE9431645EC}">
              <a14:shadowObscured xmlns:a14="http://schemas.microsoft.com/office/drawing/2010/main"/>
            </a:ext>
          </a:extLst>
        </p:spPr>
      </p:pic>
      <p:sp>
        <p:nvSpPr>
          <p:cNvPr id="3" name="Proceso alternativo 2"/>
          <p:cNvSpPr/>
          <p:nvPr/>
        </p:nvSpPr>
        <p:spPr>
          <a:xfrm>
            <a:off x="2268687" y="2900717"/>
            <a:ext cx="7836207" cy="3034861"/>
          </a:xfrm>
          <a:prstGeom prst="flowChartAlternateProcess">
            <a:avLst/>
          </a:prstGeom>
          <a:solidFill>
            <a:srgbClr val="2F2E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b="1" dirty="0" smtClean="0">
                <a:solidFill>
                  <a:schemeClr val="bg1"/>
                </a:solidFill>
                <a:effectLst>
                  <a:outerShdw blurRad="38100" dist="38100" dir="2700000" algn="tl">
                    <a:srgbClr val="000000">
                      <a:alpha val="43137"/>
                    </a:srgbClr>
                  </a:outerShdw>
                </a:effectLst>
                <a:latin typeface="Calibri Light"/>
              </a:rPr>
              <a:t>REFORMA PRESUPUESTARIA INGRESOS</a:t>
            </a:r>
            <a:endParaRPr lang="es-MX" sz="6000" b="1" dirty="0">
              <a:solidFill>
                <a:schemeClr val="bg1"/>
              </a:solidFill>
              <a:effectLst>
                <a:outerShdw blurRad="38100" dist="38100" dir="2700000" algn="tl">
                  <a:srgbClr val="000000">
                    <a:alpha val="43137"/>
                  </a:srgbClr>
                </a:outerShdw>
              </a:effectLst>
              <a:latin typeface="Calibri Light"/>
            </a:endParaRPr>
          </a:p>
        </p:txBody>
      </p:sp>
    </p:spTree>
    <p:extLst>
      <p:ext uri="{BB962C8B-B14F-4D97-AF65-F5344CB8AC3E}">
        <p14:creationId xmlns:p14="http://schemas.microsoft.com/office/powerpoint/2010/main" val="24387464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ceso alternativo 5"/>
          <p:cNvSpPr/>
          <p:nvPr/>
        </p:nvSpPr>
        <p:spPr>
          <a:xfrm>
            <a:off x="1560310" y="792777"/>
            <a:ext cx="8838972" cy="746454"/>
          </a:xfrm>
          <a:prstGeom prst="flowChartAlternateProcess">
            <a:avLst/>
          </a:prstGeom>
          <a:solidFill>
            <a:srgbClr val="2F2E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000" b="1" dirty="0" smtClean="0">
                <a:solidFill>
                  <a:schemeClr val="bg1"/>
                </a:solidFill>
                <a:effectLst>
                  <a:outerShdw blurRad="38100" dist="38100" dir="2700000" algn="tl">
                    <a:srgbClr val="000000">
                      <a:alpha val="43137"/>
                    </a:srgbClr>
                  </a:outerShdw>
                </a:effectLst>
                <a:latin typeface="Calibri Light"/>
              </a:rPr>
              <a:t>REFORMA PRESUPUESTARIA INGRESOS INCLUIDO PPLMQ</a:t>
            </a:r>
            <a:endParaRPr lang="es-MX" sz="3000" b="1" dirty="0">
              <a:solidFill>
                <a:schemeClr val="bg1"/>
              </a:solidFill>
              <a:effectLst>
                <a:outerShdw blurRad="38100" dist="38100" dir="2700000" algn="tl">
                  <a:srgbClr val="000000">
                    <a:alpha val="43137"/>
                  </a:srgbClr>
                </a:outerShdw>
              </a:effectLst>
              <a:latin typeface="Calibri Light"/>
            </a:endParaRPr>
          </a:p>
        </p:txBody>
      </p:sp>
      <p:sp>
        <p:nvSpPr>
          <p:cNvPr id="3" name="Rectángulo 2"/>
          <p:cNvSpPr/>
          <p:nvPr/>
        </p:nvSpPr>
        <p:spPr>
          <a:xfrm>
            <a:off x="984722" y="6259025"/>
            <a:ext cx="2431934" cy="461665"/>
          </a:xfrm>
          <a:prstGeom prst="rect">
            <a:avLst/>
          </a:prstGeom>
        </p:spPr>
        <p:txBody>
          <a:bodyPr wrap="square">
            <a:spAutoFit/>
          </a:bodyPr>
          <a:lstStyle/>
          <a:p>
            <a:r>
              <a:rPr lang="es-MX" sz="1200" dirty="0">
                <a:solidFill>
                  <a:srgbClr val="000000"/>
                </a:solidFill>
                <a:latin typeface="Calibri" panose="020F0502020204030204" pitchFamily="34" charset="0"/>
              </a:rPr>
              <a:t>Fuente: SIPARI </a:t>
            </a:r>
          </a:p>
          <a:p>
            <a:r>
              <a:rPr lang="es-MX" sz="1200" dirty="0">
                <a:solidFill>
                  <a:srgbClr val="000000"/>
                </a:solidFill>
                <a:latin typeface="Calibri" panose="020F0502020204030204" pitchFamily="34" charset="0"/>
              </a:rPr>
              <a:t>Elaborado: Unidad de Presupuesto </a:t>
            </a:r>
            <a:endParaRPr lang="es-MX" sz="1200" dirty="0"/>
          </a:p>
        </p:txBody>
      </p:sp>
      <p:pic>
        <p:nvPicPr>
          <p:cNvPr id="8" name="Imagen 7"/>
          <p:cNvPicPr>
            <a:picLocks noChangeAspect="1"/>
          </p:cNvPicPr>
          <p:nvPr/>
        </p:nvPicPr>
        <p:blipFill>
          <a:blip r:embed="rId3"/>
          <a:stretch>
            <a:fillRect/>
          </a:stretch>
        </p:blipFill>
        <p:spPr>
          <a:xfrm>
            <a:off x="1007162" y="1815547"/>
            <a:ext cx="9825992" cy="4443477"/>
          </a:xfrm>
          <a:prstGeom prst="rect">
            <a:avLst/>
          </a:prstGeom>
        </p:spPr>
      </p:pic>
    </p:spTree>
    <p:extLst>
      <p:ext uri="{BB962C8B-B14F-4D97-AF65-F5344CB8AC3E}">
        <p14:creationId xmlns:p14="http://schemas.microsoft.com/office/powerpoint/2010/main" val="41185431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ceso alternativo 5"/>
          <p:cNvSpPr/>
          <p:nvPr/>
        </p:nvSpPr>
        <p:spPr>
          <a:xfrm>
            <a:off x="1560310" y="792777"/>
            <a:ext cx="8838972" cy="746454"/>
          </a:xfrm>
          <a:prstGeom prst="flowChartAlternateProcess">
            <a:avLst/>
          </a:prstGeom>
          <a:solidFill>
            <a:srgbClr val="2F2E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000" b="1" dirty="0" smtClean="0">
                <a:solidFill>
                  <a:schemeClr val="bg1"/>
                </a:solidFill>
                <a:effectLst>
                  <a:outerShdw blurRad="38100" dist="38100" dir="2700000" algn="tl">
                    <a:srgbClr val="000000">
                      <a:alpha val="43137"/>
                    </a:srgbClr>
                  </a:outerShdw>
                </a:effectLst>
                <a:latin typeface="Calibri Light"/>
              </a:rPr>
              <a:t>REFORMA PRESUPUESTARIA INGRESOS INCLUIDO PPLMQ</a:t>
            </a:r>
            <a:endParaRPr lang="es-MX" sz="3000" b="1" dirty="0">
              <a:solidFill>
                <a:schemeClr val="bg1"/>
              </a:solidFill>
              <a:effectLst>
                <a:outerShdw blurRad="38100" dist="38100" dir="2700000" algn="tl">
                  <a:srgbClr val="000000">
                    <a:alpha val="43137"/>
                  </a:srgbClr>
                </a:outerShdw>
              </a:effectLst>
              <a:latin typeface="Calibri Light"/>
            </a:endParaRPr>
          </a:p>
        </p:txBody>
      </p:sp>
      <p:sp>
        <p:nvSpPr>
          <p:cNvPr id="3" name="Rectángulo 2"/>
          <p:cNvSpPr/>
          <p:nvPr/>
        </p:nvSpPr>
        <p:spPr>
          <a:xfrm>
            <a:off x="216095" y="6259025"/>
            <a:ext cx="2431934" cy="461665"/>
          </a:xfrm>
          <a:prstGeom prst="rect">
            <a:avLst/>
          </a:prstGeom>
        </p:spPr>
        <p:txBody>
          <a:bodyPr wrap="square">
            <a:spAutoFit/>
          </a:bodyPr>
          <a:lstStyle/>
          <a:p>
            <a:r>
              <a:rPr lang="es-MX" sz="1200" dirty="0">
                <a:solidFill>
                  <a:srgbClr val="000000"/>
                </a:solidFill>
                <a:latin typeface="Calibri" panose="020F0502020204030204" pitchFamily="34" charset="0"/>
              </a:rPr>
              <a:t>Fuente: SIPARI </a:t>
            </a:r>
          </a:p>
          <a:p>
            <a:r>
              <a:rPr lang="es-MX" sz="1200" dirty="0">
                <a:solidFill>
                  <a:srgbClr val="000000"/>
                </a:solidFill>
                <a:latin typeface="Calibri" panose="020F0502020204030204" pitchFamily="34" charset="0"/>
              </a:rPr>
              <a:t>Elaborado: Unidad de Presupuesto </a:t>
            </a:r>
            <a:endParaRPr lang="es-MX" sz="1200" dirty="0"/>
          </a:p>
        </p:txBody>
      </p:sp>
      <p:pic>
        <p:nvPicPr>
          <p:cNvPr id="10" name="Imagen 9"/>
          <p:cNvPicPr>
            <a:picLocks noChangeAspect="1"/>
          </p:cNvPicPr>
          <p:nvPr/>
        </p:nvPicPr>
        <p:blipFill>
          <a:blip r:embed="rId3"/>
          <a:stretch>
            <a:fillRect/>
          </a:stretch>
        </p:blipFill>
        <p:spPr>
          <a:xfrm>
            <a:off x="693172" y="1639031"/>
            <a:ext cx="10760583" cy="3158256"/>
          </a:xfrm>
          <a:prstGeom prst="rect">
            <a:avLst/>
          </a:prstGeom>
        </p:spPr>
      </p:pic>
      <p:pic>
        <p:nvPicPr>
          <p:cNvPr id="12" name="Imagen 11"/>
          <p:cNvPicPr>
            <a:picLocks noChangeAspect="1"/>
          </p:cNvPicPr>
          <p:nvPr/>
        </p:nvPicPr>
        <p:blipFill>
          <a:blip r:embed="rId4"/>
          <a:stretch>
            <a:fillRect/>
          </a:stretch>
        </p:blipFill>
        <p:spPr>
          <a:xfrm>
            <a:off x="318055" y="5001847"/>
            <a:ext cx="6851372" cy="1257178"/>
          </a:xfrm>
          <a:prstGeom prst="rect">
            <a:avLst/>
          </a:prstGeom>
        </p:spPr>
      </p:pic>
    </p:spTree>
    <p:extLst>
      <p:ext uri="{BB962C8B-B14F-4D97-AF65-F5344CB8AC3E}">
        <p14:creationId xmlns:p14="http://schemas.microsoft.com/office/powerpoint/2010/main" val="12189787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ceso alternativo 5"/>
          <p:cNvSpPr/>
          <p:nvPr/>
        </p:nvSpPr>
        <p:spPr>
          <a:xfrm>
            <a:off x="2676939" y="786599"/>
            <a:ext cx="6440329" cy="746454"/>
          </a:xfrm>
          <a:prstGeom prst="flowChartAlternateProcess">
            <a:avLst/>
          </a:prstGeom>
          <a:solidFill>
            <a:srgbClr val="2F2E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500" b="1" dirty="0" smtClean="0">
                <a:solidFill>
                  <a:schemeClr val="bg1"/>
                </a:solidFill>
                <a:effectLst>
                  <a:outerShdw blurRad="38100" dist="38100" dir="2700000" algn="tl">
                    <a:srgbClr val="000000">
                      <a:alpha val="43137"/>
                    </a:srgbClr>
                  </a:outerShdw>
                </a:effectLst>
                <a:latin typeface="Calibri Light"/>
              </a:rPr>
              <a:t>REFORMA PRESUPUESTARIA INGRESOS INCLUIDO PPLMQ</a:t>
            </a:r>
            <a:endParaRPr lang="es-MX" sz="2500" b="1" dirty="0">
              <a:solidFill>
                <a:schemeClr val="bg1"/>
              </a:solidFill>
              <a:effectLst>
                <a:outerShdw blurRad="38100" dist="38100" dir="2700000" algn="tl">
                  <a:srgbClr val="000000">
                    <a:alpha val="43137"/>
                  </a:srgbClr>
                </a:outerShdw>
              </a:effectLst>
              <a:latin typeface="Calibri Light"/>
            </a:endParaRPr>
          </a:p>
        </p:txBody>
      </p:sp>
      <p:sp>
        <p:nvSpPr>
          <p:cNvPr id="3" name="Rectángulo 2"/>
          <p:cNvSpPr/>
          <p:nvPr/>
        </p:nvSpPr>
        <p:spPr>
          <a:xfrm>
            <a:off x="419755" y="6024281"/>
            <a:ext cx="2431934" cy="461665"/>
          </a:xfrm>
          <a:prstGeom prst="rect">
            <a:avLst/>
          </a:prstGeom>
        </p:spPr>
        <p:txBody>
          <a:bodyPr wrap="square">
            <a:spAutoFit/>
          </a:bodyPr>
          <a:lstStyle/>
          <a:p>
            <a:r>
              <a:rPr lang="es-MX" sz="1200" dirty="0">
                <a:solidFill>
                  <a:srgbClr val="000000"/>
                </a:solidFill>
                <a:latin typeface="Calibri" panose="020F0502020204030204" pitchFamily="34" charset="0"/>
              </a:rPr>
              <a:t>Fuente: SIPARI </a:t>
            </a:r>
          </a:p>
          <a:p>
            <a:r>
              <a:rPr lang="es-MX" sz="1200" dirty="0">
                <a:solidFill>
                  <a:srgbClr val="000000"/>
                </a:solidFill>
                <a:latin typeface="Calibri" panose="020F0502020204030204" pitchFamily="34" charset="0"/>
              </a:rPr>
              <a:t>Elaborado: Unidad de Presupuesto </a:t>
            </a:r>
            <a:endParaRPr lang="es-MX" sz="1200" dirty="0"/>
          </a:p>
        </p:txBody>
      </p:sp>
      <p:sp>
        <p:nvSpPr>
          <p:cNvPr id="10" name="CuadroTexto 9"/>
          <p:cNvSpPr txBox="1"/>
          <p:nvPr/>
        </p:nvSpPr>
        <p:spPr>
          <a:xfrm>
            <a:off x="50451" y="3278947"/>
            <a:ext cx="2014779" cy="646331"/>
          </a:xfrm>
          <a:prstGeom prst="rect">
            <a:avLst/>
          </a:prstGeom>
          <a:noFill/>
        </p:spPr>
        <p:txBody>
          <a:bodyPr wrap="square" rtlCol="0">
            <a:spAutoFit/>
          </a:bodyPr>
          <a:lstStyle/>
          <a:p>
            <a:pPr algn="ctr"/>
            <a:r>
              <a:rPr lang="es-MX" b="1" dirty="0" smtClean="0"/>
              <a:t>CODIFICADO SIN REFORMA</a:t>
            </a:r>
            <a:endParaRPr lang="es-MX" b="1" dirty="0"/>
          </a:p>
        </p:txBody>
      </p:sp>
      <p:sp>
        <p:nvSpPr>
          <p:cNvPr id="13" name="CuadroTexto 12"/>
          <p:cNvSpPr txBox="1"/>
          <p:nvPr/>
        </p:nvSpPr>
        <p:spPr>
          <a:xfrm>
            <a:off x="6023746" y="3392757"/>
            <a:ext cx="2014779" cy="646331"/>
          </a:xfrm>
          <a:prstGeom prst="rect">
            <a:avLst/>
          </a:prstGeom>
          <a:noFill/>
        </p:spPr>
        <p:txBody>
          <a:bodyPr wrap="square" rtlCol="0">
            <a:spAutoFit/>
          </a:bodyPr>
          <a:lstStyle/>
          <a:p>
            <a:pPr algn="ctr"/>
            <a:r>
              <a:rPr lang="es-MX" b="1" dirty="0" smtClean="0"/>
              <a:t>CODIFICADO CON</a:t>
            </a:r>
          </a:p>
          <a:p>
            <a:pPr algn="ctr"/>
            <a:r>
              <a:rPr lang="es-MX" b="1" dirty="0" smtClean="0"/>
              <a:t> REFORMA</a:t>
            </a:r>
            <a:endParaRPr lang="es-MX" b="1" dirty="0"/>
          </a:p>
        </p:txBody>
      </p:sp>
      <p:pic>
        <p:nvPicPr>
          <p:cNvPr id="4" name="Imagen 3"/>
          <p:cNvPicPr>
            <a:picLocks noChangeAspect="1"/>
          </p:cNvPicPr>
          <p:nvPr/>
        </p:nvPicPr>
        <p:blipFill>
          <a:blip r:embed="rId3"/>
          <a:stretch>
            <a:fillRect/>
          </a:stretch>
        </p:blipFill>
        <p:spPr>
          <a:xfrm>
            <a:off x="1635722" y="3278947"/>
            <a:ext cx="4816257" cy="3883489"/>
          </a:xfrm>
          <a:prstGeom prst="rect">
            <a:avLst/>
          </a:prstGeom>
        </p:spPr>
      </p:pic>
      <p:graphicFrame>
        <p:nvGraphicFramePr>
          <p:cNvPr id="11" name="Gráfico 10"/>
          <p:cNvGraphicFramePr>
            <a:graphicFrameLocks/>
          </p:cNvGraphicFramePr>
          <p:nvPr>
            <p:extLst/>
          </p:nvPr>
        </p:nvGraphicFramePr>
        <p:xfrm>
          <a:off x="7031135" y="3392757"/>
          <a:ext cx="4854248" cy="3343764"/>
        </p:xfrm>
        <a:graphic>
          <a:graphicData uri="http://schemas.openxmlformats.org/drawingml/2006/chart">
            <c:chart xmlns:c="http://schemas.openxmlformats.org/drawingml/2006/chart" xmlns:r="http://schemas.openxmlformats.org/officeDocument/2006/relationships" r:id="rId4"/>
          </a:graphicData>
        </a:graphic>
      </p:graphicFrame>
      <p:pic>
        <p:nvPicPr>
          <p:cNvPr id="2" name="Imagen 1"/>
          <p:cNvPicPr>
            <a:picLocks noChangeAspect="1"/>
          </p:cNvPicPr>
          <p:nvPr/>
        </p:nvPicPr>
        <p:blipFill>
          <a:blip r:embed="rId5"/>
          <a:stretch>
            <a:fillRect/>
          </a:stretch>
        </p:blipFill>
        <p:spPr>
          <a:xfrm>
            <a:off x="419755" y="1958080"/>
            <a:ext cx="8313428" cy="1009650"/>
          </a:xfrm>
          <a:prstGeom prst="rect">
            <a:avLst/>
          </a:prstGeom>
        </p:spPr>
      </p:pic>
      <p:sp>
        <p:nvSpPr>
          <p:cNvPr id="5" name="CuadroTexto 4"/>
          <p:cNvSpPr txBox="1"/>
          <p:nvPr/>
        </p:nvSpPr>
        <p:spPr>
          <a:xfrm>
            <a:off x="5268371" y="2185474"/>
            <a:ext cx="318052" cy="369332"/>
          </a:xfrm>
          <a:prstGeom prst="rect">
            <a:avLst/>
          </a:prstGeom>
          <a:noFill/>
        </p:spPr>
        <p:txBody>
          <a:bodyPr wrap="square" rtlCol="0">
            <a:spAutoFit/>
          </a:bodyPr>
          <a:lstStyle/>
          <a:p>
            <a:r>
              <a:rPr lang="es-EC" dirty="0" smtClean="0"/>
              <a:t>*</a:t>
            </a:r>
            <a:endParaRPr lang="es-EC" dirty="0"/>
          </a:p>
        </p:txBody>
      </p:sp>
      <p:sp>
        <p:nvSpPr>
          <p:cNvPr id="7" name="CuadroTexto 6"/>
          <p:cNvSpPr txBox="1"/>
          <p:nvPr/>
        </p:nvSpPr>
        <p:spPr>
          <a:xfrm>
            <a:off x="8878957" y="2046975"/>
            <a:ext cx="3118084"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EC" dirty="0" smtClean="0"/>
              <a:t>*Incluye aporte DMQ  al PPLMQ por: USD. 5.100.922,95</a:t>
            </a:r>
            <a:endParaRPr lang="es-EC" dirty="0"/>
          </a:p>
        </p:txBody>
      </p:sp>
    </p:spTree>
    <p:extLst>
      <p:ext uri="{BB962C8B-B14F-4D97-AF65-F5344CB8AC3E}">
        <p14:creationId xmlns:p14="http://schemas.microsoft.com/office/powerpoint/2010/main" val="25187850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ceso alternativo 5"/>
          <p:cNvSpPr/>
          <p:nvPr/>
        </p:nvSpPr>
        <p:spPr>
          <a:xfrm>
            <a:off x="2080591" y="786145"/>
            <a:ext cx="7208956" cy="746454"/>
          </a:xfrm>
          <a:prstGeom prst="flowChartAlternateProcess">
            <a:avLst/>
          </a:prstGeom>
          <a:solidFill>
            <a:srgbClr val="2F2E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000" b="1" dirty="0" smtClean="0">
                <a:solidFill>
                  <a:schemeClr val="bg1"/>
                </a:solidFill>
                <a:effectLst>
                  <a:outerShdw blurRad="38100" dist="38100" dir="2700000" algn="tl">
                    <a:srgbClr val="000000">
                      <a:alpha val="43137"/>
                    </a:srgbClr>
                  </a:outerShdw>
                </a:effectLst>
                <a:latin typeface="Calibri Light"/>
              </a:rPr>
              <a:t>REFORMA PRESUPUESTARIA NO INCLUYE PPLMQ</a:t>
            </a:r>
            <a:endParaRPr lang="es-MX" sz="3000" b="1" dirty="0">
              <a:solidFill>
                <a:schemeClr val="bg1"/>
              </a:solidFill>
              <a:effectLst>
                <a:outerShdw blurRad="38100" dist="38100" dir="2700000" algn="tl">
                  <a:srgbClr val="000000">
                    <a:alpha val="43137"/>
                  </a:srgbClr>
                </a:outerShdw>
              </a:effectLst>
              <a:latin typeface="Calibri Light"/>
            </a:endParaRPr>
          </a:p>
        </p:txBody>
      </p:sp>
      <p:sp>
        <p:nvSpPr>
          <p:cNvPr id="3" name="Rectángulo 2"/>
          <p:cNvSpPr/>
          <p:nvPr/>
        </p:nvSpPr>
        <p:spPr>
          <a:xfrm>
            <a:off x="404018" y="5994400"/>
            <a:ext cx="2431934" cy="461665"/>
          </a:xfrm>
          <a:prstGeom prst="rect">
            <a:avLst/>
          </a:prstGeom>
        </p:spPr>
        <p:txBody>
          <a:bodyPr wrap="square">
            <a:spAutoFit/>
          </a:bodyPr>
          <a:lstStyle/>
          <a:p>
            <a:r>
              <a:rPr lang="es-MX" sz="1200" dirty="0">
                <a:solidFill>
                  <a:srgbClr val="000000"/>
                </a:solidFill>
                <a:latin typeface="Calibri" panose="020F0502020204030204" pitchFamily="34" charset="0"/>
              </a:rPr>
              <a:t>Fuente: SIPARI </a:t>
            </a:r>
          </a:p>
          <a:p>
            <a:r>
              <a:rPr lang="es-MX" sz="1200" dirty="0">
                <a:solidFill>
                  <a:srgbClr val="000000"/>
                </a:solidFill>
                <a:latin typeface="Calibri" panose="020F0502020204030204" pitchFamily="34" charset="0"/>
              </a:rPr>
              <a:t>Elaborado: Unidad de Presupuesto </a:t>
            </a:r>
            <a:endParaRPr lang="es-MX" sz="1200" dirty="0"/>
          </a:p>
        </p:txBody>
      </p:sp>
      <p:pic>
        <p:nvPicPr>
          <p:cNvPr id="5" name="Imagen 4"/>
          <p:cNvPicPr>
            <a:picLocks noChangeAspect="1"/>
          </p:cNvPicPr>
          <p:nvPr/>
        </p:nvPicPr>
        <p:blipFill>
          <a:blip r:embed="rId3"/>
          <a:stretch>
            <a:fillRect/>
          </a:stretch>
        </p:blipFill>
        <p:spPr>
          <a:xfrm>
            <a:off x="366090" y="1924464"/>
            <a:ext cx="10740173" cy="4069936"/>
          </a:xfrm>
          <a:prstGeom prst="rect">
            <a:avLst/>
          </a:prstGeom>
        </p:spPr>
      </p:pic>
    </p:spTree>
    <p:extLst>
      <p:ext uri="{BB962C8B-B14F-4D97-AF65-F5344CB8AC3E}">
        <p14:creationId xmlns:p14="http://schemas.microsoft.com/office/powerpoint/2010/main" val="29812318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ceso alternativo 5"/>
          <p:cNvSpPr/>
          <p:nvPr/>
        </p:nvSpPr>
        <p:spPr>
          <a:xfrm>
            <a:off x="1232451" y="878911"/>
            <a:ext cx="9276295" cy="1002898"/>
          </a:xfrm>
          <a:prstGeom prst="flowChartAlternateProcess">
            <a:avLst/>
          </a:prstGeom>
          <a:solidFill>
            <a:srgbClr val="2F2E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000" b="1" dirty="0" smtClean="0">
                <a:solidFill>
                  <a:schemeClr val="bg1"/>
                </a:solidFill>
                <a:effectLst>
                  <a:outerShdw blurRad="38100" dist="38100" dir="2700000" algn="tl">
                    <a:srgbClr val="000000">
                      <a:alpha val="43137"/>
                    </a:srgbClr>
                  </a:outerShdw>
                </a:effectLst>
                <a:latin typeface="Calibri Light"/>
              </a:rPr>
              <a:t>REFORMA PRESUPUESTARIA NO INCLUYE PPLMQ</a:t>
            </a:r>
            <a:endParaRPr lang="es-MX" sz="4000" b="1" dirty="0">
              <a:solidFill>
                <a:schemeClr val="bg1"/>
              </a:solidFill>
              <a:effectLst>
                <a:outerShdw blurRad="38100" dist="38100" dir="2700000" algn="tl">
                  <a:srgbClr val="000000">
                    <a:alpha val="43137"/>
                  </a:srgbClr>
                </a:outerShdw>
              </a:effectLst>
              <a:latin typeface="Calibri Light"/>
            </a:endParaRPr>
          </a:p>
        </p:txBody>
      </p:sp>
      <p:sp>
        <p:nvSpPr>
          <p:cNvPr id="3" name="Rectángulo 2"/>
          <p:cNvSpPr/>
          <p:nvPr/>
        </p:nvSpPr>
        <p:spPr>
          <a:xfrm>
            <a:off x="1232450" y="4996069"/>
            <a:ext cx="2431934" cy="461665"/>
          </a:xfrm>
          <a:prstGeom prst="rect">
            <a:avLst/>
          </a:prstGeom>
        </p:spPr>
        <p:txBody>
          <a:bodyPr wrap="square">
            <a:spAutoFit/>
          </a:bodyPr>
          <a:lstStyle/>
          <a:p>
            <a:r>
              <a:rPr lang="es-MX" sz="1200" dirty="0">
                <a:solidFill>
                  <a:srgbClr val="000000"/>
                </a:solidFill>
                <a:latin typeface="Calibri" panose="020F0502020204030204" pitchFamily="34" charset="0"/>
              </a:rPr>
              <a:t>Fuente: SIPARI </a:t>
            </a:r>
          </a:p>
          <a:p>
            <a:r>
              <a:rPr lang="es-MX" sz="1200" dirty="0">
                <a:solidFill>
                  <a:srgbClr val="000000"/>
                </a:solidFill>
                <a:latin typeface="Calibri" panose="020F0502020204030204" pitchFamily="34" charset="0"/>
              </a:rPr>
              <a:t>Elaborado: Unidad de Presupuesto </a:t>
            </a:r>
            <a:endParaRPr lang="es-MX" sz="1200" dirty="0"/>
          </a:p>
        </p:txBody>
      </p:sp>
      <p:pic>
        <p:nvPicPr>
          <p:cNvPr id="5" name="Imagen 4"/>
          <p:cNvPicPr>
            <a:picLocks noChangeAspect="1"/>
          </p:cNvPicPr>
          <p:nvPr/>
        </p:nvPicPr>
        <p:blipFill>
          <a:blip r:embed="rId3"/>
          <a:stretch>
            <a:fillRect/>
          </a:stretch>
        </p:blipFill>
        <p:spPr>
          <a:xfrm>
            <a:off x="1232450" y="2773740"/>
            <a:ext cx="9144001" cy="2222329"/>
          </a:xfrm>
          <a:prstGeom prst="rect">
            <a:avLst/>
          </a:prstGeom>
        </p:spPr>
      </p:pic>
    </p:spTree>
    <p:extLst>
      <p:ext uri="{BB962C8B-B14F-4D97-AF65-F5344CB8AC3E}">
        <p14:creationId xmlns:p14="http://schemas.microsoft.com/office/powerpoint/2010/main" val="17017964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ceso alternativo 5"/>
          <p:cNvSpPr/>
          <p:nvPr/>
        </p:nvSpPr>
        <p:spPr>
          <a:xfrm>
            <a:off x="2397438" y="953639"/>
            <a:ext cx="7301721" cy="557109"/>
          </a:xfrm>
          <a:prstGeom prst="flowChartAlternateProcess">
            <a:avLst/>
          </a:prstGeom>
          <a:solidFill>
            <a:srgbClr val="2F2E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3000" b="1" dirty="0" smtClean="0">
                <a:solidFill>
                  <a:schemeClr val="bg1"/>
                </a:solidFill>
                <a:effectLst>
                  <a:outerShdw blurRad="38100" dist="38100" dir="2700000" algn="tl">
                    <a:srgbClr val="000000">
                      <a:alpha val="43137"/>
                    </a:srgbClr>
                  </a:outerShdw>
                </a:effectLst>
                <a:latin typeface="Calibri Light"/>
              </a:rPr>
              <a:t>REFORMA PRESUPUESTARIA INGRESOS PPLMQ</a:t>
            </a:r>
            <a:endParaRPr lang="es-MX" sz="3000" b="1" dirty="0">
              <a:solidFill>
                <a:schemeClr val="bg1"/>
              </a:solidFill>
              <a:effectLst>
                <a:outerShdw blurRad="38100" dist="38100" dir="2700000" algn="tl">
                  <a:srgbClr val="000000">
                    <a:alpha val="43137"/>
                  </a:srgbClr>
                </a:outerShdw>
              </a:effectLst>
              <a:latin typeface="Calibri Light"/>
            </a:endParaRPr>
          </a:p>
        </p:txBody>
      </p:sp>
      <p:sp>
        <p:nvSpPr>
          <p:cNvPr id="3" name="Rectángulo 2"/>
          <p:cNvSpPr/>
          <p:nvPr/>
        </p:nvSpPr>
        <p:spPr>
          <a:xfrm>
            <a:off x="292528" y="6172436"/>
            <a:ext cx="2431934" cy="461665"/>
          </a:xfrm>
          <a:prstGeom prst="rect">
            <a:avLst/>
          </a:prstGeom>
        </p:spPr>
        <p:txBody>
          <a:bodyPr wrap="square">
            <a:spAutoFit/>
          </a:bodyPr>
          <a:lstStyle/>
          <a:p>
            <a:r>
              <a:rPr lang="es-MX" sz="1200" dirty="0">
                <a:solidFill>
                  <a:srgbClr val="000000"/>
                </a:solidFill>
                <a:latin typeface="Calibri" panose="020F0502020204030204" pitchFamily="34" charset="0"/>
              </a:rPr>
              <a:t>Fuente: SIPARI </a:t>
            </a:r>
          </a:p>
          <a:p>
            <a:r>
              <a:rPr lang="es-MX" sz="1200" dirty="0">
                <a:solidFill>
                  <a:srgbClr val="000000"/>
                </a:solidFill>
                <a:latin typeface="Calibri" panose="020F0502020204030204" pitchFamily="34" charset="0"/>
              </a:rPr>
              <a:t>Elaborado: Unidad de Presupuesto </a:t>
            </a:r>
            <a:endParaRPr lang="es-MX" sz="1200" dirty="0"/>
          </a:p>
        </p:txBody>
      </p:sp>
      <p:graphicFrame>
        <p:nvGraphicFramePr>
          <p:cNvPr id="7" name="Tabla 6"/>
          <p:cNvGraphicFramePr>
            <a:graphicFrameLocks noGrp="1"/>
          </p:cNvGraphicFramePr>
          <p:nvPr>
            <p:extLst/>
          </p:nvPr>
        </p:nvGraphicFramePr>
        <p:xfrm>
          <a:off x="3149600" y="4521523"/>
          <a:ext cx="4784648" cy="968442"/>
        </p:xfrm>
        <a:graphic>
          <a:graphicData uri="http://schemas.openxmlformats.org/drawingml/2006/table">
            <a:tbl>
              <a:tblPr/>
              <a:tblGrid>
                <a:gridCol w="2580771">
                  <a:extLst>
                    <a:ext uri="{9D8B030D-6E8A-4147-A177-3AD203B41FA5}">
                      <a16:colId xmlns:a16="http://schemas.microsoft.com/office/drawing/2014/main" val="2969553302"/>
                    </a:ext>
                  </a:extLst>
                </a:gridCol>
                <a:gridCol w="2203877">
                  <a:extLst>
                    <a:ext uri="{9D8B030D-6E8A-4147-A177-3AD203B41FA5}">
                      <a16:colId xmlns:a16="http://schemas.microsoft.com/office/drawing/2014/main" val="2016191840"/>
                    </a:ext>
                  </a:extLst>
                </a:gridCol>
              </a:tblGrid>
              <a:tr h="484221">
                <a:tc>
                  <a:txBody>
                    <a:bodyPr/>
                    <a:lstStyle/>
                    <a:p>
                      <a:pPr algn="l" fontAlgn="t"/>
                      <a:r>
                        <a:rPr lang="es-MX" sz="1800" b="0" i="0" u="none" strike="noStrike" dirty="0">
                          <a:effectLst/>
                          <a:latin typeface="Calibri Light" panose="020F0302020204030204" pitchFamily="34" charset="0"/>
                        </a:rPr>
                        <a:t>Aporte </a:t>
                      </a:r>
                      <a:r>
                        <a:rPr lang="es-MX" sz="1800" b="0" i="0" u="none" strike="noStrike" dirty="0" smtClean="0">
                          <a:effectLst/>
                          <a:latin typeface="Calibri Light" panose="020F0302020204030204" pitchFamily="34" charset="0"/>
                        </a:rPr>
                        <a:t>GAD</a:t>
                      </a:r>
                      <a:r>
                        <a:rPr lang="es-MX" sz="1800" b="0" i="0" u="none" strike="noStrike" baseline="0" dirty="0" smtClean="0">
                          <a:effectLst/>
                          <a:latin typeface="Calibri Light" panose="020F0302020204030204" pitchFamily="34" charset="0"/>
                        </a:rPr>
                        <a:t> </a:t>
                      </a:r>
                      <a:r>
                        <a:rPr lang="es-MX" sz="1800" b="0" i="0" u="none" strike="noStrike" dirty="0" smtClean="0">
                          <a:effectLst/>
                          <a:latin typeface="Calibri Light" panose="020F0302020204030204" pitchFamily="34" charset="0"/>
                        </a:rPr>
                        <a:t>DMQ/PPLMQ</a:t>
                      </a:r>
                      <a:endParaRPr lang="es-MX" sz="1800" b="0" i="0" u="none" strike="noStrike" dirty="0">
                        <a:effectLst/>
                        <a:latin typeface="Calibri Light" panose="020F0302020204030204" pitchFamily="34" charset="0"/>
                      </a:endParaRPr>
                    </a:p>
                  </a:txBody>
                  <a:tcPr marL="9525" marR="9525" marT="9525" marB="0">
                    <a:lnL>
                      <a:noFill/>
                    </a:lnL>
                    <a:lnR>
                      <a:noFill/>
                    </a:lnR>
                    <a:lnT>
                      <a:noFill/>
                    </a:lnT>
                    <a:lnB w="6350" cap="flat" cmpd="sng" algn="ctr">
                      <a:solidFill>
                        <a:srgbClr val="5B9BD5"/>
                      </a:solidFill>
                      <a:prstDash val="solid"/>
                      <a:round/>
                      <a:headEnd type="none" w="med" len="med"/>
                      <a:tailEnd type="none" w="med" len="med"/>
                    </a:lnB>
                  </a:tcPr>
                </a:tc>
                <a:tc>
                  <a:txBody>
                    <a:bodyPr/>
                    <a:lstStyle/>
                    <a:p>
                      <a:pPr algn="r" fontAlgn="t"/>
                      <a:r>
                        <a:rPr lang="es-MX" sz="1800" b="0" i="0" u="none" strike="noStrike" dirty="0">
                          <a:effectLst/>
                          <a:latin typeface="Calibri Light" panose="020F0302020204030204" pitchFamily="34" charset="0"/>
                        </a:rPr>
                        <a:t>5.100.922,95</a:t>
                      </a:r>
                    </a:p>
                  </a:txBody>
                  <a:tcPr marL="9525" marR="9525" marT="9525" marB="0">
                    <a:lnL>
                      <a:noFill/>
                    </a:lnL>
                    <a:lnR>
                      <a:noFill/>
                    </a:lnR>
                    <a:lnT>
                      <a:noFill/>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501308311"/>
                  </a:ext>
                </a:extLst>
              </a:tr>
              <a:tr h="484221">
                <a:tc>
                  <a:txBody>
                    <a:bodyPr/>
                    <a:lstStyle/>
                    <a:p>
                      <a:pPr algn="l" fontAlgn="t"/>
                      <a:r>
                        <a:rPr lang="es-MX" sz="1800" b="1" i="0" u="none" strike="noStrike" dirty="0" smtClean="0">
                          <a:solidFill>
                            <a:srgbClr val="000000"/>
                          </a:solidFill>
                          <a:effectLst/>
                          <a:latin typeface="Calibri Light" panose="020F0302020204030204" pitchFamily="34" charset="0"/>
                        </a:rPr>
                        <a:t>Reforma </a:t>
                      </a:r>
                      <a:r>
                        <a:rPr lang="es-MX" sz="1800" b="1" i="0" u="none" strike="noStrike" dirty="0">
                          <a:solidFill>
                            <a:srgbClr val="000000"/>
                          </a:solidFill>
                          <a:effectLst/>
                          <a:latin typeface="Calibri Light" panose="020F0302020204030204" pitchFamily="34" charset="0"/>
                        </a:rPr>
                        <a:t>PPLMQ</a:t>
                      </a:r>
                    </a:p>
                  </a:txBody>
                  <a:tcPr marL="9525" marR="9525" marT="9525" marB="0">
                    <a:lnL>
                      <a:noFill/>
                    </a:lnL>
                    <a:lnR>
                      <a:noFill/>
                    </a:lnR>
                    <a:lnT w="6350" cap="flat" cmpd="sng" algn="ctr">
                      <a:solidFill>
                        <a:srgbClr val="5B9BD5"/>
                      </a:solidFill>
                      <a:prstDash val="solid"/>
                      <a:round/>
                      <a:headEnd type="none" w="med" len="med"/>
                      <a:tailEnd type="none" w="med" len="med"/>
                    </a:lnT>
                    <a:lnB w="25400" cap="flat" cmpd="dbl" algn="ctr">
                      <a:solidFill>
                        <a:srgbClr val="5B9BD5"/>
                      </a:solidFill>
                      <a:prstDash val="solid"/>
                      <a:round/>
                      <a:headEnd type="none" w="med" len="med"/>
                      <a:tailEnd type="none" w="med" len="med"/>
                    </a:lnB>
                  </a:tcPr>
                </a:tc>
                <a:tc>
                  <a:txBody>
                    <a:bodyPr/>
                    <a:lstStyle/>
                    <a:p>
                      <a:pPr algn="r" fontAlgn="t"/>
                      <a:r>
                        <a:rPr lang="es-MX" sz="1800" b="1" i="0" u="none" strike="noStrike" dirty="0">
                          <a:solidFill>
                            <a:srgbClr val="000000"/>
                          </a:solidFill>
                          <a:effectLst/>
                          <a:latin typeface="Calibri Light" panose="020F0302020204030204" pitchFamily="34" charset="0"/>
                        </a:rPr>
                        <a:t>36.843.482,84</a:t>
                      </a:r>
                    </a:p>
                  </a:txBody>
                  <a:tcPr marL="9525" marR="9525" marT="9525" marB="0">
                    <a:lnL>
                      <a:noFill/>
                    </a:lnL>
                    <a:lnR>
                      <a:noFill/>
                    </a:lnR>
                    <a:lnT w="6350" cap="flat" cmpd="sng" algn="ctr">
                      <a:solidFill>
                        <a:srgbClr val="5B9BD5"/>
                      </a:solidFill>
                      <a:prstDash val="solid"/>
                      <a:round/>
                      <a:headEnd type="none" w="med" len="med"/>
                      <a:tailEnd type="none" w="med" len="med"/>
                    </a:lnT>
                    <a:lnB w="25400" cap="flat" cmpd="dbl" algn="ctr">
                      <a:solidFill>
                        <a:srgbClr val="5B9BD5"/>
                      </a:solidFill>
                      <a:prstDash val="solid"/>
                      <a:round/>
                      <a:headEnd type="none" w="med" len="med"/>
                      <a:tailEnd type="none" w="med" len="med"/>
                    </a:lnB>
                  </a:tcPr>
                </a:tc>
                <a:extLst>
                  <a:ext uri="{0D108BD9-81ED-4DB2-BD59-A6C34878D82A}">
                    <a16:rowId xmlns:a16="http://schemas.microsoft.com/office/drawing/2014/main" val="2780833564"/>
                  </a:ext>
                </a:extLst>
              </a:tr>
            </a:tbl>
          </a:graphicData>
        </a:graphic>
      </p:graphicFrame>
      <p:sp>
        <p:nvSpPr>
          <p:cNvPr id="8" name="Flecha abajo 7"/>
          <p:cNvSpPr/>
          <p:nvPr/>
        </p:nvSpPr>
        <p:spPr>
          <a:xfrm>
            <a:off x="6894153" y="3985016"/>
            <a:ext cx="450376" cy="3672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5" name="Imagen 4"/>
          <p:cNvPicPr>
            <a:picLocks noChangeAspect="1"/>
          </p:cNvPicPr>
          <p:nvPr/>
        </p:nvPicPr>
        <p:blipFill>
          <a:blip r:embed="rId3"/>
          <a:stretch>
            <a:fillRect/>
          </a:stretch>
        </p:blipFill>
        <p:spPr>
          <a:xfrm>
            <a:off x="834265" y="2072637"/>
            <a:ext cx="10166577" cy="1692644"/>
          </a:xfrm>
          <a:prstGeom prst="rect">
            <a:avLst/>
          </a:prstGeom>
        </p:spPr>
      </p:pic>
    </p:spTree>
    <p:extLst>
      <p:ext uri="{BB962C8B-B14F-4D97-AF65-F5344CB8AC3E}">
        <p14:creationId xmlns:p14="http://schemas.microsoft.com/office/powerpoint/2010/main" val="7821925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ceso alternativo 2"/>
          <p:cNvSpPr/>
          <p:nvPr/>
        </p:nvSpPr>
        <p:spPr>
          <a:xfrm>
            <a:off x="596347" y="1161388"/>
            <a:ext cx="2822714" cy="501823"/>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000" b="1" dirty="0" smtClean="0">
                <a:solidFill>
                  <a:schemeClr val="bg1"/>
                </a:solidFill>
                <a:effectLst>
                  <a:outerShdw blurRad="38100" dist="38100" dir="2700000" algn="tl">
                    <a:srgbClr val="000000">
                      <a:alpha val="43137"/>
                    </a:srgbClr>
                  </a:outerShdw>
                </a:effectLst>
                <a:latin typeface="Calibri Light"/>
              </a:rPr>
              <a:t>BASE LEGAL</a:t>
            </a:r>
            <a:endParaRPr lang="es-MX" sz="4000" b="1" dirty="0">
              <a:solidFill>
                <a:schemeClr val="bg1"/>
              </a:solidFill>
              <a:effectLst>
                <a:outerShdw blurRad="38100" dist="38100" dir="2700000" algn="tl">
                  <a:srgbClr val="000000">
                    <a:alpha val="43137"/>
                  </a:srgbClr>
                </a:outerShdw>
              </a:effectLst>
              <a:latin typeface="Calibri Light"/>
            </a:endParaRPr>
          </a:p>
        </p:txBody>
      </p:sp>
      <p:sp>
        <p:nvSpPr>
          <p:cNvPr id="4" name="Marcador de contenido 2">
            <a:extLst>
              <a:ext uri="{FF2B5EF4-FFF2-40B4-BE49-F238E27FC236}">
                <a16:creationId xmlns:a16="http://schemas.microsoft.com/office/drawing/2014/main" id="{D8395838-F939-4FFB-B7B6-7EAFEA0777C3}"/>
              </a:ext>
            </a:extLst>
          </p:cNvPr>
          <p:cNvSpPr txBox="1">
            <a:spLocks/>
          </p:cNvSpPr>
          <p:nvPr/>
        </p:nvSpPr>
        <p:spPr>
          <a:xfrm>
            <a:off x="1501595" y="2402005"/>
            <a:ext cx="9226505" cy="2647073"/>
          </a:xfrm>
          <a:prstGeom prst="rect">
            <a:avLst/>
          </a:prstGeom>
          <a:solidFill>
            <a:sysClr val="window" lastClr="FFFFFF"/>
          </a:solidFill>
          <a:ln w="12700" cap="flat" cmpd="sng" algn="ctr">
            <a:solidFill>
              <a:srgbClr val="2C2D76"/>
            </a:solidFill>
            <a:prstDash val="solid"/>
            <a:miter lim="800000"/>
          </a:ln>
          <a:effectLst/>
        </p:spPr>
        <p:txBody>
          <a:bodyPr/>
          <a:lstStyle>
            <a:lvl1pPr marL="0" indent="0" algn="l" defTabSz="1632753" rtl="0" eaLnBrk="1" latinLnBrk="0" hangingPunct="1">
              <a:lnSpc>
                <a:spcPct val="120000"/>
              </a:lnSpc>
              <a:spcBef>
                <a:spcPts val="1200"/>
              </a:spcBef>
              <a:buFont typeface="Arial" panose="020B0604020202020204" pitchFamily="34" charset="0"/>
              <a:buNone/>
              <a:defRPr kumimoji="1" sz="2400" kern="1200" baseline="0">
                <a:solidFill>
                  <a:schemeClr val="dk1"/>
                </a:solidFill>
                <a:latin typeface="+mn-lt"/>
                <a:ea typeface="+mn-ea"/>
                <a:cs typeface="+mn-cs"/>
              </a:defRPr>
            </a:lvl1pPr>
            <a:lvl2pPr marL="1326612" indent="-510235" algn="l" defTabSz="1632753" rtl="0" eaLnBrk="1" latinLnBrk="0" hangingPunct="1">
              <a:spcBef>
                <a:spcPct val="20000"/>
              </a:spcBef>
              <a:buFont typeface="Arial" panose="020B0604020202020204" pitchFamily="34" charset="0"/>
              <a:buChar char="–"/>
              <a:defRPr kumimoji="1" sz="5000" kern="1200">
                <a:solidFill>
                  <a:schemeClr val="dk1"/>
                </a:solidFill>
                <a:latin typeface="+mn-lt"/>
                <a:ea typeface="+mn-ea"/>
                <a:cs typeface="+mn-cs"/>
              </a:defRPr>
            </a:lvl2pPr>
            <a:lvl3pPr marL="2040941" indent="-408188" algn="l" defTabSz="1632753" rtl="0" eaLnBrk="1" latinLnBrk="0" hangingPunct="1">
              <a:spcBef>
                <a:spcPct val="20000"/>
              </a:spcBef>
              <a:buFont typeface="Arial" panose="020B0604020202020204" pitchFamily="34" charset="0"/>
              <a:buChar char="•"/>
              <a:defRPr kumimoji="1" sz="4300" kern="1200">
                <a:solidFill>
                  <a:schemeClr val="dk1"/>
                </a:solidFill>
                <a:latin typeface="+mn-lt"/>
                <a:ea typeface="+mn-ea"/>
                <a:cs typeface="+mn-cs"/>
              </a:defRPr>
            </a:lvl3pPr>
            <a:lvl4pPr marL="2857317"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4pPr>
            <a:lvl5pPr marL="3673693"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5pPr>
            <a:lvl6pPr marL="4490070"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6pPr>
            <a:lvl7pPr marL="5306446"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7pPr>
            <a:lvl8pPr marL="6122822"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8pPr>
            <a:lvl9pPr marL="6939199"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9pPr>
          </a:lstStyle>
          <a:p>
            <a:pPr lvl="0" algn="just">
              <a:defRPr/>
            </a:pPr>
            <a:r>
              <a:rPr lang="es-MX" sz="2200" b="1" dirty="0">
                <a:solidFill>
                  <a:schemeClr val="tx1">
                    <a:alpha val="75000"/>
                  </a:schemeClr>
                </a:solidFill>
                <a:latin typeface="Calibri Light" panose="020F0302020204030204" pitchFamily="34" charset="0"/>
                <a:cs typeface="Calibri Light" panose="020F0302020204030204" pitchFamily="34" charset="0"/>
              </a:rPr>
              <a:t>Código Orgánico de Organización Territorial, Autonomía y </a:t>
            </a:r>
            <a:r>
              <a:rPr lang="es-MX" sz="2200" b="1" dirty="0" smtClean="0">
                <a:solidFill>
                  <a:schemeClr val="tx1">
                    <a:alpha val="75000"/>
                  </a:schemeClr>
                </a:solidFill>
                <a:latin typeface="Calibri Light" panose="020F0302020204030204" pitchFamily="34" charset="0"/>
                <a:cs typeface="Calibri Light" panose="020F0302020204030204" pitchFamily="34" charset="0"/>
              </a:rPr>
              <a:t>Descentralización (COOTAD), </a:t>
            </a:r>
            <a:r>
              <a:rPr lang="es-MX" sz="2200" b="1" dirty="0">
                <a:solidFill>
                  <a:schemeClr val="tx1">
                    <a:alpha val="75000"/>
                  </a:schemeClr>
                </a:solidFill>
                <a:latin typeface="Calibri Light" panose="020F0302020204030204" pitchFamily="34" charset="0"/>
                <a:cs typeface="Calibri Light" panose="020F0302020204030204" pitchFamily="34" charset="0"/>
              </a:rPr>
              <a:t>Arts. 255, 259 y 260.</a:t>
            </a:r>
          </a:p>
          <a:p>
            <a:pPr lvl="0" algn="just">
              <a:defRPr/>
            </a:pPr>
            <a:endParaRPr lang="es-MX" sz="2200" b="1" dirty="0">
              <a:solidFill>
                <a:schemeClr val="tx1">
                  <a:alpha val="75000"/>
                </a:schemeClr>
              </a:solidFill>
              <a:latin typeface="Calibri Light" panose="020F0302020204030204" pitchFamily="34" charset="0"/>
              <a:cs typeface="Calibri Light" panose="020F0302020204030204" pitchFamily="34" charset="0"/>
            </a:endParaRPr>
          </a:p>
          <a:p>
            <a:pPr lvl="0" algn="just">
              <a:defRPr/>
            </a:pPr>
            <a:r>
              <a:rPr lang="es-MX" sz="2200" b="1" dirty="0" smtClean="0">
                <a:solidFill>
                  <a:schemeClr val="tx1">
                    <a:alpha val="75000"/>
                  </a:schemeClr>
                </a:solidFill>
                <a:latin typeface="Calibri Light" panose="020F0302020204030204" pitchFamily="34" charset="0"/>
                <a:cs typeface="Calibri Light" panose="020F0302020204030204" pitchFamily="34" charset="0"/>
              </a:rPr>
              <a:t>Normativa </a:t>
            </a:r>
            <a:r>
              <a:rPr lang="es-MX" sz="2200" b="1" dirty="0">
                <a:solidFill>
                  <a:schemeClr val="tx1">
                    <a:alpha val="75000"/>
                  </a:schemeClr>
                </a:solidFill>
                <a:latin typeface="Calibri Light" panose="020F0302020204030204" pitchFamily="34" charset="0"/>
                <a:cs typeface="Calibri Light" panose="020F0302020204030204" pitchFamily="34" charset="0"/>
              </a:rPr>
              <a:t>del Sistema Nacional de las Finanzas Públicas (SINFIP</a:t>
            </a:r>
            <a:r>
              <a:rPr lang="es-MX" sz="2200" b="1" dirty="0" smtClean="0">
                <a:solidFill>
                  <a:schemeClr val="tx1">
                    <a:alpha val="75000"/>
                  </a:schemeClr>
                </a:solidFill>
                <a:latin typeface="Calibri Light" panose="020F0302020204030204" pitchFamily="34" charset="0"/>
                <a:cs typeface="Calibri Light" panose="020F0302020204030204" pitchFamily="34" charset="0"/>
              </a:rPr>
              <a:t>), </a:t>
            </a:r>
            <a:r>
              <a:rPr lang="es-MX" sz="2200" b="1" dirty="0">
                <a:solidFill>
                  <a:schemeClr val="tx1">
                    <a:alpha val="75000"/>
                  </a:schemeClr>
                </a:solidFill>
                <a:latin typeface="Calibri Light" panose="020F0302020204030204" pitchFamily="34" charset="0"/>
                <a:cs typeface="Calibri Light" panose="020F0302020204030204" pitchFamily="34" charset="0"/>
              </a:rPr>
              <a:t>2.3.4.3 Modificaciones al </a:t>
            </a:r>
            <a:r>
              <a:rPr lang="es-MX" sz="2200" b="1" dirty="0" smtClean="0">
                <a:solidFill>
                  <a:schemeClr val="tx1">
                    <a:alpha val="75000"/>
                  </a:schemeClr>
                </a:solidFill>
                <a:latin typeface="Calibri Light" panose="020F0302020204030204" pitchFamily="34" charset="0"/>
                <a:cs typeface="Calibri Light" panose="020F0302020204030204" pitchFamily="34" charset="0"/>
              </a:rPr>
              <a:t>Presupuesto.</a:t>
            </a:r>
            <a:endParaRPr lang="es-MX" sz="2200" b="1" dirty="0">
              <a:solidFill>
                <a:schemeClr val="tx1">
                  <a:alpha val="75000"/>
                </a:schemeClr>
              </a:solidFill>
              <a:latin typeface="Calibri Light" panose="020F0302020204030204" pitchFamily="34" charset="0"/>
              <a:cs typeface="Calibri Light" panose="020F0302020204030204" pitchFamily="34" charset="0"/>
            </a:endParaRPr>
          </a:p>
        </p:txBody>
      </p:sp>
      <p:pic>
        <p:nvPicPr>
          <p:cNvPr id="5" name="Gráfico 34">
            <a:extLst>
              <a:ext uri="{FF2B5EF4-FFF2-40B4-BE49-F238E27FC236}">
                <a16:creationId xmlns:a16="http://schemas.microsoft.com/office/drawing/2014/main" id="{A829949E-31AB-402B-AAD4-D5582CF4D768}"/>
              </a:ext>
            </a:extLst>
          </p:cNvPr>
          <p:cNvPicPr>
            <a:picLocks noChangeAspect="1"/>
          </p:cNvPicPr>
          <p:nvPr/>
        </p:nvPicPr>
        <p:blipFill>
          <a:blip r:embed="rId2">
            <a:extLst>
              <a:ext uri="{96DAC541-7B7A-43D3-8B79-37D633B846F1}">
                <asvg:svgBlip xmlns="" xmlns:asvg="http://schemas.microsoft.com/office/drawing/2016/SVG/main" xmlns:lc="http://schemas.openxmlformats.org/drawingml/2006/lockedCanvas" r:embed="rId10"/>
              </a:ext>
            </a:extLst>
          </a:blip>
          <a:stretch>
            <a:fillRect/>
          </a:stretch>
        </p:blipFill>
        <p:spPr>
          <a:xfrm>
            <a:off x="851568" y="4102663"/>
            <a:ext cx="470317" cy="462800"/>
          </a:xfrm>
          <a:prstGeom prst="rect">
            <a:avLst/>
          </a:prstGeom>
        </p:spPr>
      </p:pic>
      <p:pic>
        <p:nvPicPr>
          <p:cNvPr id="6" name="Gráfico 34">
            <a:extLst>
              <a:ext uri="{FF2B5EF4-FFF2-40B4-BE49-F238E27FC236}">
                <a16:creationId xmlns:a16="http://schemas.microsoft.com/office/drawing/2014/main" id="{A829949E-31AB-402B-AAD4-D5582CF4D768}"/>
              </a:ext>
            </a:extLst>
          </p:cNvPr>
          <p:cNvPicPr>
            <a:picLocks noChangeAspect="1"/>
          </p:cNvPicPr>
          <p:nvPr/>
        </p:nvPicPr>
        <p:blipFill>
          <a:blip r:embed="rId2">
            <a:extLst>
              <a:ext uri="{96DAC541-7B7A-43D3-8B79-37D633B846F1}">
                <asvg:svgBlip xmlns="" xmlns:asvg="http://schemas.microsoft.com/office/drawing/2016/SVG/main" xmlns:lc="http://schemas.openxmlformats.org/drawingml/2006/lockedCanvas" r:embed="rId10"/>
              </a:ext>
            </a:extLst>
          </a:blip>
          <a:stretch>
            <a:fillRect/>
          </a:stretch>
        </p:blipFill>
        <p:spPr>
          <a:xfrm>
            <a:off x="851568" y="2651537"/>
            <a:ext cx="470317" cy="462800"/>
          </a:xfrm>
          <a:prstGeom prst="rect">
            <a:avLst/>
          </a:prstGeom>
        </p:spPr>
      </p:pic>
    </p:spTree>
    <p:extLst>
      <p:ext uri="{BB962C8B-B14F-4D97-AF65-F5344CB8AC3E}">
        <p14:creationId xmlns:p14="http://schemas.microsoft.com/office/powerpoint/2010/main" val="21301141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p:nvPr/>
        </p:nvPicPr>
        <p:blipFill rotWithShape="1">
          <a:blip r:embed="rId3"/>
          <a:srcRect l="20027" t="15999" r="63340" b="71927"/>
          <a:stretch/>
        </p:blipFill>
        <p:spPr bwMode="auto">
          <a:xfrm>
            <a:off x="3876004" y="1118703"/>
            <a:ext cx="4048667" cy="1608999"/>
          </a:xfrm>
          <a:prstGeom prst="rect">
            <a:avLst/>
          </a:prstGeom>
          <a:ln>
            <a:noFill/>
          </a:ln>
          <a:extLst>
            <a:ext uri="{53640926-AAD7-44D8-BBD7-CCE9431645EC}">
              <a14:shadowObscured xmlns:a14="http://schemas.microsoft.com/office/drawing/2010/main"/>
            </a:ext>
          </a:extLst>
        </p:spPr>
      </p:pic>
      <p:sp>
        <p:nvSpPr>
          <p:cNvPr id="3" name="Proceso alternativo 2"/>
          <p:cNvSpPr/>
          <p:nvPr/>
        </p:nvSpPr>
        <p:spPr>
          <a:xfrm>
            <a:off x="2268687" y="2900717"/>
            <a:ext cx="7836207" cy="3034861"/>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b="1" dirty="0" smtClean="0">
                <a:solidFill>
                  <a:schemeClr val="bg1"/>
                </a:solidFill>
                <a:effectLst>
                  <a:outerShdw blurRad="38100" dist="38100" dir="2700000" algn="tl">
                    <a:srgbClr val="000000">
                      <a:alpha val="43137"/>
                    </a:srgbClr>
                  </a:outerShdw>
                </a:effectLst>
                <a:latin typeface="Calibri Light"/>
              </a:rPr>
              <a:t>EJECUCIÓN PRESUPUESTARIA GASTOS</a:t>
            </a:r>
            <a:endParaRPr lang="es-MX" sz="6000" b="1" dirty="0">
              <a:solidFill>
                <a:schemeClr val="bg1"/>
              </a:solidFill>
              <a:effectLst>
                <a:outerShdw blurRad="38100" dist="38100" dir="2700000" algn="tl">
                  <a:srgbClr val="000000">
                    <a:alpha val="43137"/>
                  </a:srgbClr>
                </a:outerShdw>
              </a:effectLst>
              <a:latin typeface="Calibri Light"/>
            </a:endParaRPr>
          </a:p>
        </p:txBody>
      </p:sp>
    </p:spTree>
    <p:extLst>
      <p:ext uri="{BB962C8B-B14F-4D97-AF65-F5344CB8AC3E}">
        <p14:creationId xmlns:p14="http://schemas.microsoft.com/office/powerpoint/2010/main" val="31451443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ceso alternativo 5"/>
          <p:cNvSpPr/>
          <p:nvPr/>
        </p:nvSpPr>
        <p:spPr>
          <a:xfrm>
            <a:off x="112295" y="852406"/>
            <a:ext cx="11629132" cy="1069160"/>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bg1"/>
                </a:solidFill>
                <a:effectLst>
                  <a:outerShdw blurRad="38100" dist="38100" dir="2700000" algn="tl">
                    <a:srgbClr val="000000">
                      <a:alpha val="43137"/>
                    </a:srgbClr>
                  </a:outerShdw>
                </a:effectLst>
                <a:latin typeface="Calibri Light"/>
              </a:rPr>
              <a:t>EJECUCIÓN PRESUPUESTARIA </a:t>
            </a:r>
          </a:p>
          <a:p>
            <a:pPr algn="ctr"/>
            <a:r>
              <a:rPr lang="es-MX" sz="2400" b="1" dirty="0" smtClean="0">
                <a:solidFill>
                  <a:schemeClr val="bg1"/>
                </a:solidFill>
                <a:effectLst>
                  <a:outerShdw blurRad="38100" dist="38100" dir="2700000" algn="tl">
                    <a:srgbClr val="000000">
                      <a:alpha val="43137"/>
                    </a:srgbClr>
                  </a:outerShdw>
                </a:effectLst>
                <a:latin typeface="Calibri Light"/>
              </a:rPr>
              <a:t>TIPO DE GASTOS INCLUIDO PPLMQ</a:t>
            </a:r>
          </a:p>
          <a:p>
            <a:pPr algn="ctr"/>
            <a:r>
              <a:rPr lang="es-MX" sz="2400" b="1" dirty="0" smtClean="0">
                <a:solidFill>
                  <a:schemeClr val="bg1"/>
                </a:solidFill>
                <a:effectLst>
                  <a:outerShdw blurRad="38100" dist="38100" dir="2700000" algn="tl">
                    <a:srgbClr val="000000">
                      <a:alpha val="43137"/>
                    </a:srgbClr>
                  </a:outerShdw>
                </a:effectLst>
                <a:latin typeface="Calibri Light"/>
              </a:rPr>
              <a:t>AL 31 DE JULIO DE 2022</a:t>
            </a:r>
            <a:endParaRPr lang="es-MX" sz="2400" b="1" dirty="0">
              <a:solidFill>
                <a:schemeClr val="bg1"/>
              </a:solidFill>
              <a:effectLst>
                <a:outerShdw blurRad="38100" dist="38100" dir="2700000" algn="tl">
                  <a:srgbClr val="000000">
                    <a:alpha val="43137"/>
                  </a:srgbClr>
                </a:outerShdw>
              </a:effectLst>
              <a:latin typeface="Calibri Light"/>
            </a:endParaRPr>
          </a:p>
        </p:txBody>
      </p:sp>
      <p:sp>
        <p:nvSpPr>
          <p:cNvPr id="3" name="Rectángulo 2"/>
          <p:cNvSpPr/>
          <p:nvPr/>
        </p:nvSpPr>
        <p:spPr>
          <a:xfrm>
            <a:off x="1470991" y="4784035"/>
            <a:ext cx="2431934" cy="461665"/>
          </a:xfrm>
          <a:prstGeom prst="rect">
            <a:avLst/>
          </a:prstGeom>
        </p:spPr>
        <p:txBody>
          <a:bodyPr wrap="square">
            <a:spAutoFit/>
          </a:bodyPr>
          <a:lstStyle/>
          <a:p>
            <a:r>
              <a:rPr lang="es-MX" sz="1200" dirty="0">
                <a:solidFill>
                  <a:srgbClr val="000000"/>
                </a:solidFill>
                <a:latin typeface="Calibri" panose="020F0502020204030204" pitchFamily="34" charset="0"/>
              </a:rPr>
              <a:t>Fuente: SIPARI </a:t>
            </a:r>
          </a:p>
          <a:p>
            <a:r>
              <a:rPr lang="es-MX" sz="1200" dirty="0">
                <a:solidFill>
                  <a:srgbClr val="000000"/>
                </a:solidFill>
                <a:latin typeface="Calibri" panose="020F0502020204030204" pitchFamily="34" charset="0"/>
              </a:rPr>
              <a:t>Elaborado: Unidad de Presupuesto </a:t>
            </a:r>
            <a:endParaRPr lang="es-MX" sz="1200" dirty="0"/>
          </a:p>
        </p:txBody>
      </p:sp>
      <p:pic>
        <p:nvPicPr>
          <p:cNvPr id="29" name="Imagen 28"/>
          <p:cNvPicPr>
            <a:picLocks noChangeAspect="1"/>
          </p:cNvPicPr>
          <p:nvPr/>
        </p:nvPicPr>
        <p:blipFill>
          <a:blip r:embed="rId3"/>
          <a:stretch>
            <a:fillRect/>
          </a:stretch>
        </p:blipFill>
        <p:spPr>
          <a:xfrm>
            <a:off x="1470991" y="2822299"/>
            <a:ext cx="9183756" cy="1961736"/>
          </a:xfrm>
          <a:prstGeom prst="rect">
            <a:avLst/>
          </a:prstGeom>
        </p:spPr>
      </p:pic>
    </p:spTree>
    <p:extLst>
      <p:ext uri="{BB962C8B-B14F-4D97-AF65-F5344CB8AC3E}">
        <p14:creationId xmlns:p14="http://schemas.microsoft.com/office/powerpoint/2010/main" val="9895826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456846" y="6254613"/>
            <a:ext cx="2431934" cy="461665"/>
          </a:xfrm>
          <a:prstGeom prst="rect">
            <a:avLst/>
          </a:prstGeom>
        </p:spPr>
        <p:txBody>
          <a:bodyPr wrap="square">
            <a:spAutoFit/>
          </a:bodyPr>
          <a:lstStyle/>
          <a:p>
            <a:r>
              <a:rPr lang="es-MX" sz="1200" dirty="0">
                <a:solidFill>
                  <a:srgbClr val="000000"/>
                </a:solidFill>
                <a:latin typeface="Calibri" panose="020F0502020204030204" pitchFamily="34" charset="0"/>
              </a:rPr>
              <a:t>Fuente: SIPARI </a:t>
            </a:r>
          </a:p>
          <a:p>
            <a:r>
              <a:rPr lang="es-MX" sz="1200" dirty="0">
                <a:solidFill>
                  <a:srgbClr val="000000"/>
                </a:solidFill>
                <a:latin typeface="Calibri" panose="020F0502020204030204" pitchFamily="34" charset="0"/>
              </a:rPr>
              <a:t>Elaborado: Unidad de Presupuesto </a:t>
            </a:r>
            <a:endParaRPr lang="es-MX" sz="1200" dirty="0"/>
          </a:p>
        </p:txBody>
      </p:sp>
      <p:sp>
        <p:nvSpPr>
          <p:cNvPr id="5" name="Proceso alternativo 4"/>
          <p:cNvSpPr/>
          <p:nvPr/>
        </p:nvSpPr>
        <p:spPr>
          <a:xfrm>
            <a:off x="112295" y="852406"/>
            <a:ext cx="11629132" cy="1055908"/>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bg1"/>
                </a:solidFill>
                <a:effectLst>
                  <a:outerShdw blurRad="38100" dist="38100" dir="2700000" algn="tl">
                    <a:srgbClr val="000000">
                      <a:alpha val="43137"/>
                    </a:srgbClr>
                  </a:outerShdw>
                </a:effectLst>
                <a:latin typeface="Calibri Light"/>
              </a:rPr>
              <a:t>EJECUCIÓN PRESUPUESTARIA </a:t>
            </a:r>
          </a:p>
          <a:p>
            <a:pPr algn="ctr"/>
            <a:r>
              <a:rPr lang="es-MX" sz="2400" b="1" dirty="0" smtClean="0">
                <a:solidFill>
                  <a:schemeClr val="bg1"/>
                </a:solidFill>
                <a:effectLst>
                  <a:outerShdw blurRad="38100" dist="38100" dir="2700000" algn="tl">
                    <a:srgbClr val="000000">
                      <a:alpha val="43137"/>
                    </a:srgbClr>
                  </a:outerShdw>
                </a:effectLst>
                <a:latin typeface="Calibri Light"/>
              </a:rPr>
              <a:t>GRUPO DE GASTOS INCLUIDO PPLMQ</a:t>
            </a:r>
          </a:p>
          <a:p>
            <a:pPr algn="ctr"/>
            <a:r>
              <a:rPr lang="es-MX" sz="2400" b="1" dirty="0" smtClean="0">
                <a:solidFill>
                  <a:schemeClr val="bg1"/>
                </a:solidFill>
                <a:effectLst>
                  <a:outerShdw blurRad="38100" dist="38100" dir="2700000" algn="tl">
                    <a:srgbClr val="000000">
                      <a:alpha val="43137"/>
                    </a:srgbClr>
                  </a:outerShdw>
                </a:effectLst>
                <a:latin typeface="Calibri Light"/>
              </a:rPr>
              <a:t>AL 31 DE JULIO DE 2022</a:t>
            </a:r>
            <a:endParaRPr lang="es-MX" sz="2400" b="1" dirty="0">
              <a:solidFill>
                <a:schemeClr val="bg1"/>
              </a:solidFill>
              <a:effectLst>
                <a:outerShdw blurRad="38100" dist="38100" dir="2700000" algn="tl">
                  <a:srgbClr val="000000">
                    <a:alpha val="43137"/>
                  </a:srgbClr>
                </a:outerShdw>
              </a:effectLst>
              <a:latin typeface="Calibri Light"/>
            </a:endParaRPr>
          </a:p>
        </p:txBody>
      </p:sp>
      <p:pic>
        <p:nvPicPr>
          <p:cNvPr id="2" name="Imagen 1"/>
          <p:cNvPicPr>
            <a:picLocks noChangeAspect="1"/>
          </p:cNvPicPr>
          <p:nvPr/>
        </p:nvPicPr>
        <p:blipFill>
          <a:blip r:embed="rId3"/>
          <a:stretch>
            <a:fillRect/>
          </a:stretch>
        </p:blipFill>
        <p:spPr>
          <a:xfrm>
            <a:off x="456846" y="2142452"/>
            <a:ext cx="11069644" cy="2802806"/>
          </a:xfrm>
          <a:prstGeom prst="rect">
            <a:avLst/>
          </a:prstGeom>
        </p:spPr>
      </p:pic>
      <p:pic>
        <p:nvPicPr>
          <p:cNvPr id="6" name="Imagen 5"/>
          <p:cNvPicPr>
            <a:picLocks noChangeAspect="1"/>
          </p:cNvPicPr>
          <p:nvPr/>
        </p:nvPicPr>
        <p:blipFill>
          <a:blip r:embed="rId4"/>
          <a:stretch>
            <a:fillRect/>
          </a:stretch>
        </p:blipFill>
        <p:spPr>
          <a:xfrm>
            <a:off x="456846" y="5062326"/>
            <a:ext cx="11069644" cy="682243"/>
          </a:xfrm>
          <a:prstGeom prst="rect">
            <a:avLst/>
          </a:prstGeom>
        </p:spPr>
      </p:pic>
      <p:pic>
        <p:nvPicPr>
          <p:cNvPr id="9" name="Imagen 8"/>
          <p:cNvPicPr>
            <a:picLocks noChangeAspect="1"/>
          </p:cNvPicPr>
          <p:nvPr/>
        </p:nvPicPr>
        <p:blipFill>
          <a:blip r:embed="rId5"/>
          <a:stretch>
            <a:fillRect/>
          </a:stretch>
        </p:blipFill>
        <p:spPr>
          <a:xfrm>
            <a:off x="456847" y="5978706"/>
            <a:ext cx="11069643" cy="272603"/>
          </a:xfrm>
          <a:prstGeom prst="rect">
            <a:avLst/>
          </a:prstGeom>
        </p:spPr>
      </p:pic>
    </p:spTree>
    <p:extLst>
      <p:ext uri="{BB962C8B-B14F-4D97-AF65-F5344CB8AC3E}">
        <p14:creationId xmlns:p14="http://schemas.microsoft.com/office/powerpoint/2010/main" val="12719981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112295" y="6253703"/>
            <a:ext cx="2431934" cy="461665"/>
          </a:xfrm>
          <a:prstGeom prst="rect">
            <a:avLst/>
          </a:prstGeom>
        </p:spPr>
        <p:txBody>
          <a:bodyPr wrap="square">
            <a:spAutoFit/>
          </a:bodyPr>
          <a:lstStyle/>
          <a:p>
            <a:r>
              <a:rPr lang="es-MX" sz="1200" dirty="0">
                <a:solidFill>
                  <a:srgbClr val="000000"/>
                </a:solidFill>
                <a:latin typeface="Calibri" panose="020F0502020204030204" pitchFamily="34" charset="0"/>
              </a:rPr>
              <a:t>Fuente: SIPARI </a:t>
            </a:r>
          </a:p>
          <a:p>
            <a:r>
              <a:rPr lang="es-MX" sz="1200" dirty="0">
                <a:solidFill>
                  <a:srgbClr val="000000"/>
                </a:solidFill>
                <a:latin typeface="Calibri" panose="020F0502020204030204" pitchFamily="34" charset="0"/>
              </a:rPr>
              <a:t>Elaborado: Unidad de Presupuesto </a:t>
            </a:r>
            <a:endParaRPr lang="es-MX" sz="1200" dirty="0"/>
          </a:p>
        </p:txBody>
      </p:sp>
      <p:sp>
        <p:nvSpPr>
          <p:cNvPr id="7" name="Proceso alternativo 6"/>
          <p:cNvSpPr/>
          <p:nvPr/>
        </p:nvSpPr>
        <p:spPr>
          <a:xfrm>
            <a:off x="112295" y="852405"/>
            <a:ext cx="11629132" cy="963143"/>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bg1"/>
                </a:solidFill>
                <a:effectLst>
                  <a:outerShdw blurRad="38100" dist="38100" dir="2700000" algn="tl">
                    <a:srgbClr val="000000">
                      <a:alpha val="43137"/>
                    </a:srgbClr>
                  </a:outerShdw>
                </a:effectLst>
                <a:latin typeface="Calibri Light"/>
              </a:rPr>
              <a:t>EJECUCIÓN </a:t>
            </a:r>
            <a:r>
              <a:rPr lang="es-MX" sz="2400" b="1" dirty="0">
                <a:solidFill>
                  <a:schemeClr val="bg1"/>
                </a:solidFill>
                <a:effectLst>
                  <a:outerShdw blurRad="38100" dist="38100" dir="2700000" algn="tl">
                    <a:srgbClr val="000000">
                      <a:alpha val="43137"/>
                    </a:srgbClr>
                  </a:outerShdw>
                </a:effectLst>
                <a:latin typeface="Calibri Light"/>
              </a:rPr>
              <a:t>PRESUPUESTARIA - NO INCLUYE PPLMQ</a:t>
            </a:r>
          </a:p>
          <a:p>
            <a:pPr algn="ctr"/>
            <a:r>
              <a:rPr lang="es-MX" sz="2400" b="1" dirty="0" smtClean="0">
                <a:solidFill>
                  <a:schemeClr val="bg1"/>
                </a:solidFill>
                <a:effectLst>
                  <a:outerShdw blurRad="38100" dist="38100" dir="2700000" algn="tl">
                    <a:srgbClr val="000000">
                      <a:alpha val="43137"/>
                    </a:srgbClr>
                  </a:outerShdw>
                </a:effectLst>
                <a:latin typeface="Calibri Light"/>
              </a:rPr>
              <a:t>ÁREA </a:t>
            </a:r>
          </a:p>
          <a:p>
            <a:pPr algn="ctr"/>
            <a:r>
              <a:rPr lang="es-MX" sz="2400" b="1" dirty="0" smtClean="0">
                <a:solidFill>
                  <a:schemeClr val="bg1"/>
                </a:solidFill>
                <a:effectLst>
                  <a:outerShdw blurRad="38100" dist="38100" dir="2700000" algn="tl">
                    <a:srgbClr val="000000">
                      <a:alpha val="43137"/>
                    </a:srgbClr>
                  </a:outerShdw>
                </a:effectLst>
                <a:latin typeface="Calibri Light"/>
              </a:rPr>
              <a:t>AL 31 DE JULIO DE 2022</a:t>
            </a:r>
            <a:endParaRPr lang="es-MX" sz="2400" b="1" dirty="0">
              <a:solidFill>
                <a:schemeClr val="bg1"/>
              </a:solidFill>
              <a:effectLst>
                <a:outerShdw blurRad="38100" dist="38100" dir="2700000" algn="tl">
                  <a:srgbClr val="000000">
                    <a:alpha val="43137"/>
                  </a:srgbClr>
                </a:outerShdw>
              </a:effectLst>
              <a:latin typeface="Calibri Light"/>
            </a:endParaRPr>
          </a:p>
        </p:txBody>
      </p:sp>
      <p:pic>
        <p:nvPicPr>
          <p:cNvPr id="3" name="Imagen 2"/>
          <p:cNvPicPr>
            <a:picLocks noChangeAspect="1"/>
          </p:cNvPicPr>
          <p:nvPr/>
        </p:nvPicPr>
        <p:blipFill>
          <a:blip r:embed="rId2"/>
          <a:stretch>
            <a:fillRect/>
          </a:stretch>
        </p:blipFill>
        <p:spPr>
          <a:xfrm>
            <a:off x="310436" y="1815548"/>
            <a:ext cx="11430991" cy="4291956"/>
          </a:xfrm>
          <a:prstGeom prst="rect">
            <a:avLst/>
          </a:prstGeom>
        </p:spPr>
      </p:pic>
    </p:spTree>
    <p:extLst>
      <p:ext uri="{BB962C8B-B14F-4D97-AF65-F5344CB8AC3E}">
        <p14:creationId xmlns:p14="http://schemas.microsoft.com/office/powerpoint/2010/main" val="42102399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781876" y="5963477"/>
            <a:ext cx="2431934" cy="461665"/>
          </a:xfrm>
          <a:prstGeom prst="rect">
            <a:avLst/>
          </a:prstGeom>
        </p:spPr>
        <p:txBody>
          <a:bodyPr wrap="square">
            <a:spAutoFit/>
          </a:bodyPr>
          <a:lstStyle/>
          <a:p>
            <a:r>
              <a:rPr lang="es-MX" sz="1200" dirty="0">
                <a:solidFill>
                  <a:srgbClr val="000000"/>
                </a:solidFill>
                <a:latin typeface="Calibri" panose="020F0502020204030204" pitchFamily="34" charset="0"/>
              </a:rPr>
              <a:t>Fuente: SIPARI </a:t>
            </a:r>
          </a:p>
          <a:p>
            <a:r>
              <a:rPr lang="es-MX" sz="1200" dirty="0">
                <a:solidFill>
                  <a:srgbClr val="000000"/>
                </a:solidFill>
                <a:latin typeface="Calibri" panose="020F0502020204030204" pitchFamily="34" charset="0"/>
              </a:rPr>
              <a:t>Elaborado: Unidad de Presupuesto </a:t>
            </a:r>
            <a:endParaRPr lang="es-MX" sz="1200" dirty="0"/>
          </a:p>
        </p:txBody>
      </p:sp>
      <p:sp>
        <p:nvSpPr>
          <p:cNvPr id="8" name="Proceso alternativo 7"/>
          <p:cNvSpPr/>
          <p:nvPr/>
        </p:nvSpPr>
        <p:spPr>
          <a:xfrm>
            <a:off x="112295" y="852405"/>
            <a:ext cx="11629132" cy="1029403"/>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bg1"/>
                </a:solidFill>
                <a:effectLst>
                  <a:outerShdw blurRad="38100" dist="38100" dir="2700000" algn="tl">
                    <a:srgbClr val="000000">
                      <a:alpha val="43137"/>
                    </a:srgbClr>
                  </a:outerShdw>
                </a:effectLst>
                <a:latin typeface="Calibri Light"/>
              </a:rPr>
              <a:t>EJECUCIÓN </a:t>
            </a:r>
            <a:r>
              <a:rPr lang="es-MX" sz="2400" b="1" dirty="0">
                <a:solidFill>
                  <a:schemeClr val="bg1"/>
                </a:solidFill>
                <a:effectLst>
                  <a:outerShdw blurRad="38100" dist="38100" dir="2700000" algn="tl">
                    <a:srgbClr val="000000">
                      <a:alpha val="43137"/>
                    </a:srgbClr>
                  </a:outerShdw>
                </a:effectLst>
                <a:latin typeface="Calibri Light"/>
              </a:rPr>
              <a:t>PRESUPUESTARIA - NO INCLUYE PPLMQ</a:t>
            </a:r>
          </a:p>
          <a:p>
            <a:pPr algn="ctr"/>
            <a:r>
              <a:rPr lang="es-MX" sz="2400" b="1" dirty="0" smtClean="0">
                <a:solidFill>
                  <a:schemeClr val="bg1"/>
                </a:solidFill>
                <a:effectLst>
                  <a:outerShdw blurRad="38100" dist="38100" dir="2700000" algn="tl">
                    <a:srgbClr val="000000">
                      <a:alpha val="43137"/>
                    </a:srgbClr>
                  </a:outerShdw>
                </a:effectLst>
                <a:latin typeface="Calibri Light"/>
              </a:rPr>
              <a:t>ÁREA (GASTO ADMINISTRATIVO – REMUNERACIONES)</a:t>
            </a:r>
          </a:p>
          <a:p>
            <a:pPr algn="ctr"/>
            <a:r>
              <a:rPr lang="es-MX" sz="2400" b="1" dirty="0" smtClean="0">
                <a:solidFill>
                  <a:schemeClr val="bg1"/>
                </a:solidFill>
                <a:effectLst>
                  <a:outerShdw blurRad="38100" dist="38100" dir="2700000" algn="tl">
                    <a:srgbClr val="000000">
                      <a:alpha val="43137"/>
                    </a:srgbClr>
                  </a:outerShdw>
                </a:effectLst>
                <a:latin typeface="Calibri Light"/>
              </a:rPr>
              <a:t>AL 31 DE JULIO DE 2022</a:t>
            </a:r>
            <a:endParaRPr lang="es-MX" sz="2400" b="1" dirty="0">
              <a:solidFill>
                <a:schemeClr val="bg1"/>
              </a:solidFill>
              <a:effectLst>
                <a:outerShdw blurRad="38100" dist="38100" dir="2700000" algn="tl">
                  <a:srgbClr val="000000">
                    <a:alpha val="43137"/>
                  </a:srgbClr>
                </a:outerShdw>
              </a:effectLst>
              <a:latin typeface="Calibri Light"/>
            </a:endParaRPr>
          </a:p>
        </p:txBody>
      </p:sp>
      <p:pic>
        <p:nvPicPr>
          <p:cNvPr id="28" name="Imagen 27"/>
          <p:cNvPicPr>
            <a:picLocks noChangeAspect="1"/>
          </p:cNvPicPr>
          <p:nvPr/>
        </p:nvPicPr>
        <p:blipFill>
          <a:blip r:embed="rId2"/>
          <a:stretch>
            <a:fillRect/>
          </a:stretch>
        </p:blipFill>
        <p:spPr>
          <a:xfrm>
            <a:off x="781876" y="2081418"/>
            <a:ext cx="10508974" cy="3882059"/>
          </a:xfrm>
          <a:prstGeom prst="rect">
            <a:avLst/>
          </a:prstGeom>
        </p:spPr>
      </p:pic>
    </p:spTree>
    <p:extLst>
      <p:ext uri="{BB962C8B-B14F-4D97-AF65-F5344CB8AC3E}">
        <p14:creationId xmlns:p14="http://schemas.microsoft.com/office/powerpoint/2010/main" val="40926932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522976" y="5923152"/>
            <a:ext cx="2431934" cy="461665"/>
          </a:xfrm>
          <a:prstGeom prst="rect">
            <a:avLst/>
          </a:prstGeom>
        </p:spPr>
        <p:txBody>
          <a:bodyPr wrap="square">
            <a:spAutoFit/>
          </a:bodyPr>
          <a:lstStyle/>
          <a:p>
            <a:r>
              <a:rPr lang="es-MX" sz="1200" dirty="0">
                <a:solidFill>
                  <a:srgbClr val="000000"/>
                </a:solidFill>
                <a:latin typeface="Calibri" panose="020F0502020204030204" pitchFamily="34" charset="0"/>
              </a:rPr>
              <a:t>Fuente: SIPARI </a:t>
            </a:r>
          </a:p>
          <a:p>
            <a:r>
              <a:rPr lang="es-MX" sz="1200" dirty="0">
                <a:solidFill>
                  <a:srgbClr val="000000"/>
                </a:solidFill>
                <a:latin typeface="Calibri" panose="020F0502020204030204" pitchFamily="34" charset="0"/>
              </a:rPr>
              <a:t>Elaborado: Unidad de Presupuesto </a:t>
            </a:r>
            <a:endParaRPr lang="es-MX" sz="1200" dirty="0"/>
          </a:p>
        </p:txBody>
      </p:sp>
      <p:sp>
        <p:nvSpPr>
          <p:cNvPr id="8" name="Proceso alternativo 7"/>
          <p:cNvSpPr/>
          <p:nvPr/>
        </p:nvSpPr>
        <p:spPr>
          <a:xfrm>
            <a:off x="112295" y="852405"/>
            <a:ext cx="11629132" cy="963143"/>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bg1"/>
                </a:solidFill>
                <a:effectLst>
                  <a:outerShdw blurRad="38100" dist="38100" dir="2700000" algn="tl">
                    <a:srgbClr val="000000">
                      <a:alpha val="43137"/>
                    </a:srgbClr>
                  </a:outerShdw>
                </a:effectLst>
                <a:latin typeface="Calibri Light"/>
              </a:rPr>
              <a:t>EJECUCIÓN </a:t>
            </a:r>
            <a:r>
              <a:rPr lang="es-MX" sz="2400" b="1" dirty="0">
                <a:solidFill>
                  <a:schemeClr val="bg1"/>
                </a:solidFill>
                <a:effectLst>
                  <a:outerShdw blurRad="38100" dist="38100" dir="2700000" algn="tl">
                    <a:srgbClr val="000000">
                      <a:alpha val="43137"/>
                    </a:srgbClr>
                  </a:outerShdw>
                </a:effectLst>
                <a:latin typeface="Calibri Light"/>
              </a:rPr>
              <a:t>PRESUPUESTARIA - NO INCLUYE PPLMQ</a:t>
            </a:r>
          </a:p>
          <a:p>
            <a:pPr algn="ctr"/>
            <a:r>
              <a:rPr lang="es-MX" sz="2400" b="1" dirty="0" smtClean="0">
                <a:solidFill>
                  <a:schemeClr val="bg1"/>
                </a:solidFill>
                <a:effectLst>
                  <a:outerShdw blurRad="38100" dist="38100" dir="2700000" algn="tl">
                    <a:srgbClr val="000000">
                      <a:alpha val="43137"/>
                    </a:srgbClr>
                  </a:outerShdw>
                </a:effectLst>
                <a:latin typeface="Calibri Light"/>
              </a:rPr>
              <a:t>GASTO ADMINISTRATIVO</a:t>
            </a:r>
          </a:p>
          <a:p>
            <a:pPr algn="ctr"/>
            <a:r>
              <a:rPr lang="es-MX" sz="2400" b="1" dirty="0" smtClean="0">
                <a:solidFill>
                  <a:schemeClr val="bg1"/>
                </a:solidFill>
                <a:effectLst>
                  <a:outerShdw blurRad="38100" dist="38100" dir="2700000" algn="tl">
                    <a:srgbClr val="000000">
                      <a:alpha val="43137"/>
                    </a:srgbClr>
                  </a:outerShdw>
                </a:effectLst>
                <a:latin typeface="Calibri Light"/>
              </a:rPr>
              <a:t>AL 31 DE JULIO DE 2022</a:t>
            </a:r>
            <a:endParaRPr lang="es-MX" sz="2400" b="1" dirty="0">
              <a:solidFill>
                <a:schemeClr val="bg1"/>
              </a:solidFill>
              <a:effectLst>
                <a:outerShdw blurRad="38100" dist="38100" dir="2700000" algn="tl">
                  <a:srgbClr val="000000">
                    <a:alpha val="43137"/>
                  </a:srgbClr>
                </a:outerShdw>
              </a:effectLst>
              <a:latin typeface="Calibri Light"/>
            </a:endParaRPr>
          </a:p>
        </p:txBody>
      </p:sp>
      <p:pic>
        <p:nvPicPr>
          <p:cNvPr id="9" name="Imagen 8"/>
          <p:cNvPicPr>
            <a:picLocks noChangeAspect="1"/>
          </p:cNvPicPr>
          <p:nvPr/>
        </p:nvPicPr>
        <p:blipFill>
          <a:blip r:embed="rId2"/>
          <a:stretch>
            <a:fillRect/>
          </a:stretch>
        </p:blipFill>
        <p:spPr>
          <a:xfrm>
            <a:off x="522976" y="2043888"/>
            <a:ext cx="10807769" cy="3879264"/>
          </a:xfrm>
          <a:prstGeom prst="rect">
            <a:avLst/>
          </a:prstGeom>
        </p:spPr>
      </p:pic>
    </p:spTree>
    <p:extLst>
      <p:ext uri="{BB962C8B-B14F-4D97-AF65-F5344CB8AC3E}">
        <p14:creationId xmlns:p14="http://schemas.microsoft.com/office/powerpoint/2010/main" val="28977571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495136" y="6097152"/>
            <a:ext cx="2431934" cy="461665"/>
          </a:xfrm>
          <a:prstGeom prst="rect">
            <a:avLst/>
          </a:prstGeom>
        </p:spPr>
        <p:txBody>
          <a:bodyPr wrap="square">
            <a:spAutoFit/>
          </a:bodyPr>
          <a:lstStyle/>
          <a:p>
            <a:r>
              <a:rPr lang="es-MX" sz="1200" dirty="0">
                <a:solidFill>
                  <a:srgbClr val="000000"/>
                </a:solidFill>
                <a:latin typeface="Calibri" panose="020F0502020204030204" pitchFamily="34" charset="0"/>
              </a:rPr>
              <a:t>Fuente: SIPARI </a:t>
            </a:r>
          </a:p>
          <a:p>
            <a:r>
              <a:rPr lang="es-MX" sz="1200" dirty="0">
                <a:solidFill>
                  <a:srgbClr val="000000"/>
                </a:solidFill>
                <a:latin typeface="Calibri" panose="020F0502020204030204" pitchFamily="34" charset="0"/>
              </a:rPr>
              <a:t>Elaborado: Unidad de Presupuesto </a:t>
            </a:r>
            <a:endParaRPr lang="es-MX" sz="1200" dirty="0"/>
          </a:p>
        </p:txBody>
      </p:sp>
      <p:sp>
        <p:nvSpPr>
          <p:cNvPr id="8" name="Proceso alternativo 7"/>
          <p:cNvSpPr/>
          <p:nvPr/>
        </p:nvSpPr>
        <p:spPr>
          <a:xfrm>
            <a:off x="112295" y="852405"/>
            <a:ext cx="11629132" cy="963143"/>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bg1"/>
                </a:solidFill>
                <a:effectLst>
                  <a:outerShdw blurRad="38100" dist="38100" dir="2700000" algn="tl">
                    <a:srgbClr val="000000">
                      <a:alpha val="43137"/>
                    </a:srgbClr>
                  </a:outerShdw>
                </a:effectLst>
                <a:latin typeface="Calibri Light"/>
              </a:rPr>
              <a:t>EJECUCIÓN </a:t>
            </a:r>
            <a:r>
              <a:rPr lang="es-MX" sz="2400" b="1" dirty="0">
                <a:solidFill>
                  <a:schemeClr val="bg1"/>
                </a:solidFill>
                <a:effectLst>
                  <a:outerShdw blurRad="38100" dist="38100" dir="2700000" algn="tl">
                    <a:srgbClr val="000000">
                      <a:alpha val="43137"/>
                    </a:srgbClr>
                  </a:outerShdw>
                </a:effectLst>
                <a:latin typeface="Calibri Light"/>
              </a:rPr>
              <a:t>PRESUPUESTARIA - NO INCLUYE PPLMQ</a:t>
            </a:r>
          </a:p>
          <a:p>
            <a:pPr algn="ctr"/>
            <a:r>
              <a:rPr lang="es-MX" sz="2400" b="1" dirty="0" smtClean="0">
                <a:solidFill>
                  <a:schemeClr val="bg1"/>
                </a:solidFill>
                <a:effectLst>
                  <a:outerShdw blurRad="38100" dist="38100" dir="2700000" algn="tl">
                    <a:srgbClr val="000000">
                      <a:alpha val="43137"/>
                    </a:srgbClr>
                  </a:outerShdw>
                </a:effectLst>
                <a:latin typeface="Calibri Light"/>
              </a:rPr>
              <a:t>GASTO DE REMUNERACIONES</a:t>
            </a:r>
          </a:p>
          <a:p>
            <a:pPr algn="ctr"/>
            <a:r>
              <a:rPr lang="es-MX" sz="2400" b="1" dirty="0" smtClean="0">
                <a:solidFill>
                  <a:schemeClr val="bg1"/>
                </a:solidFill>
                <a:effectLst>
                  <a:outerShdw blurRad="38100" dist="38100" dir="2700000" algn="tl">
                    <a:srgbClr val="000000">
                      <a:alpha val="43137"/>
                    </a:srgbClr>
                  </a:outerShdw>
                </a:effectLst>
                <a:latin typeface="Calibri Light"/>
              </a:rPr>
              <a:t>AL 31 DE JULIO DE 2022</a:t>
            </a:r>
            <a:endParaRPr lang="es-MX" sz="2400" b="1" dirty="0">
              <a:solidFill>
                <a:schemeClr val="bg1"/>
              </a:solidFill>
              <a:effectLst>
                <a:outerShdw blurRad="38100" dist="38100" dir="2700000" algn="tl">
                  <a:srgbClr val="000000">
                    <a:alpha val="43137"/>
                  </a:srgbClr>
                </a:outerShdw>
              </a:effectLst>
              <a:latin typeface="Calibri Light"/>
            </a:endParaRPr>
          </a:p>
        </p:txBody>
      </p:sp>
      <p:pic>
        <p:nvPicPr>
          <p:cNvPr id="15" name="Imagen 14"/>
          <p:cNvPicPr>
            <a:picLocks noChangeAspect="1"/>
          </p:cNvPicPr>
          <p:nvPr/>
        </p:nvPicPr>
        <p:blipFill>
          <a:blip r:embed="rId2"/>
          <a:stretch>
            <a:fillRect/>
          </a:stretch>
        </p:blipFill>
        <p:spPr>
          <a:xfrm>
            <a:off x="495136" y="2027584"/>
            <a:ext cx="10808968" cy="4069568"/>
          </a:xfrm>
          <a:prstGeom prst="rect">
            <a:avLst/>
          </a:prstGeom>
        </p:spPr>
      </p:pic>
    </p:spTree>
    <p:extLst>
      <p:ext uri="{BB962C8B-B14F-4D97-AF65-F5344CB8AC3E}">
        <p14:creationId xmlns:p14="http://schemas.microsoft.com/office/powerpoint/2010/main" val="35182703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1308513" y="4399721"/>
            <a:ext cx="2431934" cy="461665"/>
          </a:xfrm>
          <a:prstGeom prst="rect">
            <a:avLst/>
          </a:prstGeom>
        </p:spPr>
        <p:txBody>
          <a:bodyPr wrap="square">
            <a:spAutoFit/>
          </a:bodyPr>
          <a:lstStyle/>
          <a:p>
            <a:r>
              <a:rPr lang="es-MX" sz="1200" dirty="0">
                <a:solidFill>
                  <a:srgbClr val="000000"/>
                </a:solidFill>
                <a:latin typeface="Calibri" panose="020F0502020204030204" pitchFamily="34" charset="0"/>
              </a:rPr>
              <a:t>Fuente: SIPARI </a:t>
            </a:r>
          </a:p>
          <a:p>
            <a:r>
              <a:rPr lang="es-MX" sz="1200" dirty="0">
                <a:solidFill>
                  <a:srgbClr val="000000"/>
                </a:solidFill>
                <a:latin typeface="Calibri" panose="020F0502020204030204" pitchFamily="34" charset="0"/>
              </a:rPr>
              <a:t>Elaborado: Unidad de Presupuesto </a:t>
            </a:r>
            <a:endParaRPr lang="es-MX" sz="1200" dirty="0"/>
          </a:p>
        </p:txBody>
      </p:sp>
      <p:sp>
        <p:nvSpPr>
          <p:cNvPr id="8" name="Proceso alternativo 7"/>
          <p:cNvSpPr/>
          <p:nvPr/>
        </p:nvSpPr>
        <p:spPr>
          <a:xfrm>
            <a:off x="112295" y="852405"/>
            <a:ext cx="11629132" cy="963143"/>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bg1"/>
                </a:solidFill>
                <a:effectLst>
                  <a:outerShdw blurRad="38100" dist="38100" dir="2700000" algn="tl">
                    <a:srgbClr val="000000">
                      <a:alpha val="43137"/>
                    </a:srgbClr>
                  </a:outerShdw>
                </a:effectLst>
                <a:latin typeface="Calibri Light"/>
              </a:rPr>
              <a:t>EJECUCIÓN PRESUPUESTARIA</a:t>
            </a:r>
            <a:endParaRPr lang="es-MX" sz="2400" b="1" dirty="0">
              <a:solidFill>
                <a:schemeClr val="bg1"/>
              </a:solidFill>
              <a:effectLst>
                <a:outerShdw blurRad="38100" dist="38100" dir="2700000" algn="tl">
                  <a:srgbClr val="000000">
                    <a:alpha val="43137"/>
                  </a:srgbClr>
                </a:outerShdw>
              </a:effectLst>
              <a:latin typeface="Calibri Light"/>
            </a:endParaRPr>
          </a:p>
          <a:p>
            <a:pPr algn="ctr"/>
            <a:r>
              <a:rPr lang="es-MX" sz="2400" b="1" dirty="0" smtClean="0">
                <a:solidFill>
                  <a:schemeClr val="bg1"/>
                </a:solidFill>
                <a:effectLst>
                  <a:outerShdw blurRad="38100" dist="38100" dir="2700000" algn="tl">
                    <a:srgbClr val="000000">
                      <a:alpha val="43137"/>
                    </a:srgbClr>
                  </a:outerShdw>
                </a:effectLst>
                <a:latin typeface="Calibri Light"/>
              </a:rPr>
              <a:t>PPLMQ</a:t>
            </a:r>
          </a:p>
          <a:p>
            <a:pPr algn="ctr"/>
            <a:r>
              <a:rPr lang="es-MX" sz="2400" b="1" dirty="0" smtClean="0">
                <a:solidFill>
                  <a:schemeClr val="bg1"/>
                </a:solidFill>
                <a:effectLst>
                  <a:outerShdw blurRad="38100" dist="38100" dir="2700000" algn="tl">
                    <a:srgbClr val="000000">
                      <a:alpha val="43137"/>
                    </a:srgbClr>
                  </a:outerShdw>
                </a:effectLst>
                <a:latin typeface="Calibri Light"/>
              </a:rPr>
              <a:t>AL 31 DE JULIO DE 2022</a:t>
            </a:r>
            <a:endParaRPr lang="es-MX" sz="2400" b="1" dirty="0">
              <a:solidFill>
                <a:schemeClr val="bg1"/>
              </a:solidFill>
              <a:effectLst>
                <a:outerShdw blurRad="38100" dist="38100" dir="2700000" algn="tl">
                  <a:srgbClr val="000000">
                    <a:alpha val="43137"/>
                  </a:srgbClr>
                </a:outerShdw>
              </a:effectLst>
              <a:latin typeface="Calibri Light"/>
            </a:endParaRPr>
          </a:p>
        </p:txBody>
      </p:sp>
      <p:pic>
        <p:nvPicPr>
          <p:cNvPr id="3" name="Imagen 2"/>
          <p:cNvPicPr>
            <a:picLocks noChangeAspect="1"/>
          </p:cNvPicPr>
          <p:nvPr/>
        </p:nvPicPr>
        <p:blipFill>
          <a:blip r:embed="rId2"/>
          <a:stretch>
            <a:fillRect/>
          </a:stretch>
        </p:blipFill>
        <p:spPr>
          <a:xfrm>
            <a:off x="1308513" y="2703442"/>
            <a:ext cx="9173957" cy="1696279"/>
          </a:xfrm>
          <a:prstGeom prst="rect">
            <a:avLst/>
          </a:prstGeom>
        </p:spPr>
      </p:pic>
    </p:spTree>
    <p:extLst>
      <p:ext uri="{BB962C8B-B14F-4D97-AF65-F5344CB8AC3E}">
        <p14:creationId xmlns:p14="http://schemas.microsoft.com/office/powerpoint/2010/main" val="17720559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p:nvPr/>
        </p:nvPicPr>
        <p:blipFill rotWithShape="1">
          <a:blip r:embed="rId2"/>
          <a:srcRect l="20027" t="15999" r="63340" b="71927"/>
          <a:stretch/>
        </p:blipFill>
        <p:spPr bwMode="auto">
          <a:xfrm>
            <a:off x="3876004" y="1118703"/>
            <a:ext cx="4048667" cy="1608999"/>
          </a:xfrm>
          <a:prstGeom prst="rect">
            <a:avLst/>
          </a:prstGeom>
          <a:ln>
            <a:noFill/>
          </a:ln>
          <a:extLst>
            <a:ext uri="{53640926-AAD7-44D8-BBD7-CCE9431645EC}">
              <a14:shadowObscured xmlns:a14="http://schemas.microsoft.com/office/drawing/2010/main"/>
            </a:ext>
          </a:extLst>
        </p:spPr>
      </p:pic>
      <p:sp>
        <p:nvSpPr>
          <p:cNvPr id="3" name="Proceso alternativo 2"/>
          <p:cNvSpPr/>
          <p:nvPr/>
        </p:nvSpPr>
        <p:spPr>
          <a:xfrm>
            <a:off x="2268687" y="2900717"/>
            <a:ext cx="7836207" cy="3034861"/>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b="1" dirty="0" smtClean="0">
                <a:solidFill>
                  <a:schemeClr val="bg1"/>
                </a:solidFill>
                <a:effectLst>
                  <a:outerShdw blurRad="38100" dist="38100" dir="2700000" algn="tl">
                    <a:srgbClr val="000000">
                      <a:alpha val="43137"/>
                    </a:srgbClr>
                  </a:outerShdw>
                </a:effectLst>
                <a:latin typeface="Calibri Light"/>
              </a:rPr>
              <a:t>REFORMA PRESUPUESTARIA GASTOS</a:t>
            </a:r>
            <a:endParaRPr lang="es-MX" sz="6000" b="1" dirty="0">
              <a:solidFill>
                <a:schemeClr val="bg1"/>
              </a:solidFill>
              <a:effectLst>
                <a:outerShdw blurRad="38100" dist="38100" dir="2700000" algn="tl">
                  <a:srgbClr val="000000">
                    <a:alpha val="43137"/>
                  </a:srgbClr>
                </a:outerShdw>
              </a:effectLst>
              <a:latin typeface="Calibri Light"/>
            </a:endParaRPr>
          </a:p>
        </p:txBody>
      </p:sp>
    </p:spTree>
    <p:extLst>
      <p:ext uri="{BB962C8B-B14F-4D97-AF65-F5344CB8AC3E}">
        <p14:creationId xmlns:p14="http://schemas.microsoft.com/office/powerpoint/2010/main" val="10310796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ceso alternativo 4"/>
          <p:cNvSpPr/>
          <p:nvPr/>
        </p:nvSpPr>
        <p:spPr>
          <a:xfrm>
            <a:off x="2199861" y="855308"/>
            <a:ext cx="7302417" cy="565314"/>
          </a:xfrm>
          <a:prstGeom prst="flowChartAlternateProcess">
            <a:avLst/>
          </a:prstGeom>
          <a:solidFill>
            <a:srgbClr val="2F2E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500" b="1" dirty="0" smtClean="0">
                <a:solidFill>
                  <a:schemeClr val="bg1"/>
                </a:solidFill>
                <a:effectLst>
                  <a:outerShdw blurRad="38100" dist="38100" dir="2700000" algn="tl">
                    <a:srgbClr val="000000">
                      <a:alpha val="43137"/>
                    </a:srgbClr>
                  </a:outerShdw>
                </a:effectLst>
                <a:latin typeface="Calibri Light"/>
              </a:rPr>
              <a:t>REFORMA PRESUPUESTARIA GASTOS INCLUYE PPLMQ</a:t>
            </a:r>
          </a:p>
        </p:txBody>
      </p:sp>
      <p:sp>
        <p:nvSpPr>
          <p:cNvPr id="6" name="Rectángulo 5"/>
          <p:cNvSpPr/>
          <p:nvPr/>
        </p:nvSpPr>
        <p:spPr>
          <a:xfrm>
            <a:off x="654977" y="4132192"/>
            <a:ext cx="2427500" cy="461665"/>
          </a:xfrm>
          <a:prstGeom prst="rect">
            <a:avLst/>
          </a:prstGeom>
        </p:spPr>
        <p:txBody>
          <a:bodyPr wrap="square">
            <a:spAutoFit/>
          </a:bodyPr>
          <a:lstStyle/>
          <a:p>
            <a:r>
              <a:rPr lang="es-MX" sz="1200" dirty="0">
                <a:solidFill>
                  <a:srgbClr val="000000"/>
                </a:solidFill>
                <a:latin typeface="Calibri" panose="020F0502020204030204" pitchFamily="34" charset="0"/>
              </a:rPr>
              <a:t>Fuente: SIPARI </a:t>
            </a:r>
          </a:p>
          <a:p>
            <a:r>
              <a:rPr lang="es-MX" sz="1200" dirty="0">
                <a:solidFill>
                  <a:srgbClr val="000000"/>
                </a:solidFill>
                <a:latin typeface="Calibri" panose="020F0502020204030204" pitchFamily="34" charset="0"/>
              </a:rPr>
              <a:t>Elaborado: Unidad de Presupuesto </a:t>
            </a:r>
            <a:endParaRPr lang="es-MX" sz="1200" dirty="0"/>
          </a:p>
        </p:txBody>
      </p:sp>
      <p:graphicFrame>
        <p:nvGraphicFramePr>
          <p:cNvPr id="7" name="Tabla 6"/>
          <p:cNvGraphicFramePr>
            <a:graphicFrameLocks noGrp="1"/>
          </p:cNvGraphicFramePr>
          <p:nvPr>
            <p:extLst>
              <p:ext uri="{D42A27DB-BD31-4B8C-83A1-F6EECF244321}">
                <p14:modId xmlns:p14="http://schemas.microsoft.com/office/powerpoint/2010/main" val="3024629477"/>
              </p:ext>
            </p:extLst>
          </p:nvPr>
        </p:nvGraphicFramePr>
        <p:xfrm>
          <a:off x="3206390" y="4593857"/>
          <a:ext cx="3997692" cy="968442"/>
        </p:xfrm>
        <a:graphic>
          <a:graphicData uri="http://schemas.openxmlformats.org/drawingml/2006/table">
            <a:tbl>
              <a:tblPr/>
              <a:tblGrid>
                <a:gridCol w="2156298">
                  <a:extLst>
                    <a:ext uri="{9D8B030D-6E8A-4147-A177-3AD203B41FA5}">
                      <a16:colId xmlns:a16="http://schemas.microsoft.com/office/drawing/2014/main" val="2969553302"/>
                    </a:ext>
                  </a:extLst>
                </a:gridCol>
                <a:gridCol w="1841394">
                  <a:extLst>
                    <a:ext uri="{9D8B030D-6E8A-4147-A177-3AD203B41FA5}">
                      <a16:colId xmlns:a16="http://schemas.microsoft.com/office/drawing/2014/main" val="2016191840"/>
                    </a:ext>
                  </a:extLst>
                </a:gridCol>
              </a:tblGrid>
              <a:tr h="484221">
                <a:tc>
                  <a:txBody>
                    <a:bodyPr/>
                    <a:lstStyle/>
                    <a:p>
                      <a:pPr algn="l" fontAlgn="t"/>
                      <a:r>
                        <a:rPr lang="es-MX" sz="1600" b="0" i="0" u="none" strike="noStrike" dirty="0">
                          <a:effectLst/>
                          <a:latin typeface="Calibri Light" panose="020F0302020204030204" pitchFamily="34" charset="0"/>
                        </a:rPr>
                        <a:t>Aporte </a:t>
                      </a:r>
                      <a:r>
                        <a:rPr lang="es-MX" sz="1600" b="0" i="0" u="none" strike="noStrike" dirty="0" smtClean="0">
                          <a:effectLst/>
                          <a:latin typeface="Calibri Light" panose="020F0302020204030204" pitchFamily="34" charset="0"/>
                        </a:rPr>
                        <a:t>GAD</a:t>
                      </a:r>
                      <a:r>
                        <a:rPr lang="es-MX" sz="1600" b="0" i="0" u="none" strike="noStrike" baseline="0" dirty="0" smtClean="0">
                          <a:effectLst/>
                          <a:latin typeface="Calibri Light" panose="020F0302020204030204" pitchFamily="34" charset="0"/>
                        </a:rPr>
                        <a:t> </a:t>
                      </a:r>
                      <a:r>
                        <a:rPr lang="es-MX" sz="1600" b="0" i="0" u="none" strike="noStrike" dirty="0" smtClean="0">
                          <a:effectLst/>
                          <a:latin typeface="Calibri Light" panose="020F0302020204030204" pitchFamily="34" charset="0"/>
                        </a:rPr>
                        <a:t>DMQ/PPLMQ</a:t>
                      </a:r>
                      <a:endParaRPr lang="es-MX" sz="1600" b="0" i="0" u="none" strike="noStrike" dirty="0">
                        <a:effectLst/>
                        <a:latin typeface="Calibri Light" panose="020F0302020204030204" pitchFamily="34" charset="0"/>
                      </a:endParaRPr>
                    </a:p>
                  </a:txBody>
                  <a:tcPr marL="9525" marR="9525" marT="9525" marB="0">
                    <a:lnL>
                      <a:noFill/>
                    </a:lnL>
                    <a:lnR>
                      <a:noFill/>
                    </a:lnR>
                    <a:lnT>
                      <a:noFill/>
                    </a:lnT>
                    <a:lnB w="6350" cap="flat" cmpd="sng" algn="ctr">
                      <a:solidFill>
                        <a:srgbClr val="5B9BD5"/>
                      </a:solidFill>
                      <a:prstDash val="solid"/>
                      <a:round/>
                      <a:headEnd type="none" w="med" len="med"/>
                      <a:tailEnd type="none" w="med" len="med"/>
                    </a:lnB>
                  </a:tcPr>
                </a:tc>
                <a:tc>
                  <a:txBody>
                    <a:bodyPr/>
                    <a:lstStyle/>
                    <a:p>
                      <a:pPr algn="r" fontAlgn="t"/>
                      <a:r>
                        <a:rPr lang="es-MX" sz="1600" b="0" i="0" u="none" strike="noStrike" dirty="0">
                          <a:effectLst/>
                          <a:latin typeface="Calibri Light" panose="020F0302020204030204" pitchFamily="34" charset="0"/>
                        </a:rPr>
                        <a:t>5.100.922,95</a:t>
                      </a:r>
                    </a:p>
                  </a:txBody>
                  <a:tcPr marL="9525" marR="9525" marT="9525" marB="0">
                    <a:lnL>
                      <a:noFill/>
                    </a:lnL>
                    <a:lnR>
                      <a:noFill/>
                    </a:lnR>
                    <a:lnT>
                      <a:noFill/>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501308311"/>
                  </a:ext>
                </a:extLst>
              </a:tr>
              <a:tr h="484221">
                <a:tc>
                  <a:txBody>
                    <a:bodyPr/>
                    <a:lstStyle/>
                    <a:p>
                      <a:pPr algn="l" fontAlgn="t"/>
                      <a:r>
                        <a:rPr lang="es-MX" sz="1600" b="1" i="0" u="none" strike="noStrike" dirty="0">
                          <a:solidFill>
                            <a:srgbClr val="000000"/>
                          </a:solidFill>
                          <a:effectLst/>
                          <a:latin typeface="Calibri Light" panose="020F0302020204030204" pitchFamily="34" charset="0"/>
                        </a:rPr>
                        <a:t>Reforma </a:t>
                      </a:r>
                      <a:r>
                        <a:rPr lang="es-MX" sz="1600" b="1" i="0" u="none" strike="noStrike" dirty="0" smtClean="0">
                          <a:solidFill>
                            <a:srgbClr val="000000"/>
                          </a:solidFill>
                          <a:effectLst/>
                          <a:latin typeface="Calibri Light" panose="020F0302020204030204" pitchFamily="34" charset="0"/>
                        </a:rPr>
                        <a:t>Inversión</a:t>
                      </a:r>
                      <a:endParaRPr lang="es-MX" sz="1600" b="1" i="0" u="none" strike="noStrike" dirty="0">
                        <a:solidFill>
                          <a:srgbClr val="000000"/>
                        </a:solidFill>
                        <a:effectLst/>
                        <a:latin typeface="Calibri Light" panose="020F0302020204030204" pitchFamily="34" charset="0"/>
                      </a:endParaRPr>
                    </a:p>
                  </a:txBody>
                  <a:tcPr marL="9525" marR="9525" marT="9525" marB="0">
                    <a:lnL>
                      <a:noFill/>
                    </a:lnL>
                    <a:lnR>
                      <a:noFill/>
                    </a:lnR>
                    <a:lnT w="6350" cap="flat" cmpd="sng" algn="ctr">
                      <a:solidFill>
                        <a:srgbClr val="5B9BD5"/>
                      </a:solidFill>
                      <a:prstDash val="solid"/>
                      <a:round/>
                      <a:headEnd type="none" w="med" len="med"/>
                      <a:tailEnd type="none" w="med" len="med"/>
                    </a:lnT>
                    <a:lnB w="25400" cap="flat" cmpd="dbl" algn="ctr">
                      <a:solidFill>
                        <a:srgbClr val="5B9BD5"/>
                      </a:solidFill>
                      <a:prstDash val="solid"/>
                      <a:round/>
                      <a:headEnd type="none" w="med" len="med"/>
                      <a:tailEnd type="none" w="med" len="med"/>
                    </a:lnB>
                  </a:tcPr>
                </a:tc>
                <a:tc>
                  <a:txBody>
                    <a:bodyPr/>
                    <a:lstStyle/>
                    <a:p>
                      <a:pPr algn="r" fontAlgn="t"/>
                      <a:r>
                        <a:rPr lang="es-MX" sz="1600" b="1" i="0" u="none" strike="noStrike" dirty="0" smtClean="0">
                          <a:solidFill>
                            <a:srgbClr val="000000"/>
                          </a:solidFill>
                          <a:effectLst/>
                          <a:latin typeface="Calibri Light" panose="020F0302020204030204" pitchFamily="34" charset="0"/>
                        </a:rPr>
                        <a:t>98.796.768,13</a:t>
                      </a:r>
                      <a:endParaRPr lang="es-MX" sz="1600" b="1" i="0" u="none" strike="noStrike" dirty="0">
                        <a:solidFill>
                          <a:srgbClr val="000000"/>
                        </a:solidFill>
                        <a:effectLst/>
                        <a:latin typeface="Calibri Light" panose="020F0302020204030204" pitchFamily="34" charset="0"/>
                      </a:endParaRPr>
                    </a:p>
                  </a:txBody>
                  <a:tcPr marL="9525" marR="9525" marT="9525" marB="0">
                    <a:lnL>
                      <a:noFill/>
                    </a:lnL>
                    <a:lnR>
                      <a:noFill/>
                    </a:lnR>
                    <a:lnT w="6350" cap="flat" cmpd="sng" algn="ctr">
                      <a:solidFill>
                        <a:srgbClr val="5B9BD5"/>
                      </a:solidFill>
                      <a:prstDash val="solid"/>
                      <a:round/>
                      <a:headEnd type="none" w="med" len="med"/>
                      <a:tailEnd type="none" w="med" len="med"/>
                    </a:lnT>
                    <a:lnB w="25400" cap="flat" cmpd="dbl" algn="ctr">
                      <a:solidFill>
                        <a:srgbClr val="5B9BD5"/>
                      </a:solidFill>
                      <a:prstDash val="solid"/>
                      <a:round/>
                      <a:headEnd type="none" w="med" len="med"/>
                      <a:tailEnd type="none" w="med" len="med"/>
                    </a:lnB>
                  </a:tcPr>
                </a:tc>
                <a:extLst>
                  <a:ext uri="{0D108BD9-81ED-4DB2-BD59-A6C34878D82A}">
                    <a16:rowId xmlns:a16="http://schemas.microsoft.com/office/drawing/2014/main" val="2780833564"/>
                  </a:ext>
                </a:extLst>
              </a:tr>
            </a:tbl>
          </a:graphicData>
        </a:graphic>
      </p:graphicFrame>
      <p:sp>
        <p:nvSpPr>
          <p:cNvPr id="15" name="Cerrar corchete 14"/>
          <p:cNvSpPr/>
          <p:nvPr/>
        </p:nvSpPr>
        <p:spPr>
          <a:xfrm>
            <a:off x="7204082" y="3047171"/>
            <a:ext cx="203425" cy="1626550"/>
          </a:xfrm>
          <a:prstGeom prst="rightBracket">
            <a:avLst/>
          </a:prstGeom>
          <a:ln>
            <a:solidFill>
              <a:srgbClr val="CC0000"/>
            </a:solidFill>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es-MX"/>
          </a:p>
        </p:txBody>
      </p:sp>
      <p:pic>
        <p:nvPicPr>
          <p:cNvPr id="3" name="Imagen 2"/>
          <p:cNvPicPr>
            <a:picLocks noChangeAspect="1"/>
          </p:cNvPicPr>
          <p:nvPr/>
        </p:nvPicPr>
        <p:blipFill>
          <a:blip r:embed="rId2"/>
          <a:stretch>
            <a:fillRect/>
          </a:stretch>
        </p:blipFill>
        <p:spPr>
          <a:xfrm>
            <a:off x="1453500" y="1811455"/>
            <a:ext cx="9386778" cy="1893824"/>
          </a:xfrm>
          <a:prstGeom prst="rect">
            <a:avLst/>
          </a:prstGeom>
        </p:spPr>
      </p:pic>
    </p:spTree>
    <p:extLst>
      <p:ext uri="{BB962C8B-B14F-4D97-AF65-F5344CB8AC3E}">
        <p14:creationId xmlns:p14="http://schemas.microsoft.com/office/powerpoint/2010/main" val="4120892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ceso alternativo 5"/>
          <p:cNvSpPr/>
          <p:nvPr/>
        </p:nvSpPr>
        <p:spPr>
          <a:xfrm>
            <a:off x="304800" y="772894"/>
            <a:ext cx="3365825" cy="746454"/>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000" b="1" dirty="0" smtClean="0">
                <a:solidFill>
                  <a:schemeClr val="bg1"/>
                </a:solidFill>
                <a:effectLst>
                  <a:outerShdw blurRad="38100" dist="38100" dir="2700000" algn="tl">
                    <a:srgbClr val="000000">
                      <a:alpha val="43137"/>
                    </a:srgbClr>
                  </a:outerShdw>
                </a:effectLst>
                <a:latin typeface="Calibri Light"/>
              </a:rPr>
              <a:t>DEFINICIONES</a:t>
            </a:r>
            <a:endParaRPr lang="es-MX" sz="4000" b="1" dirty="0">
              <a:solidFill>
                <a:schemeClr val="bg1"/>
              </a:solidFill>
              <a:effectLst>
                <a:outerShdw blurRad="38100" dist="38100" dir="2700000" algn="tl">
                  <a:srgbClr val="000000">
                    <a:alpha val="43137"/>
                  </a:srgbClr>
                </a:outerShdw>
              </a:effectLst>
              <a:latin typeface="Calibri Light"/>
            </a:endParaRPr>
          </a:p>
        </p:txBody>
      </p:sp>
      <p:sp>
        <p:nvSpPr>
          <p:cNvPr id="7" name="CuadroTexto 6"/>
          <p:cNvSpPr txBox="1"/>
          <p:nvPr/>
        </p:nvSpPr>
        <p:spPr>
          <a:xfrm>
            <a:off x="170471" y="2241240"/>
            <a:ext cx="11623729"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2000" b="1" dirty="0" smtClean="0">
                <a:latin typeface="+mj-lt"/>
              </a:rPr>
              <a:t>Codificado</a:t>
            </a:r>
            <a:r>
              <a:rPr lang="es-MX" sz="2000" b="1" dirty="0">
                <a:latin typeface="+mj-lt"/>
              </a:rPr>
              <a:t>: </a:t>
            </a:r>
            <a:r>
              <a:rPr lang="es-MX" sz="2000" dirty="0">
                <a:latin typeface="+mj-lt"/>
              </a:rPr>
              <a:t>Incorpora las reformas realizadas al presupuesto inicial a la fecha de corte.</a:t>
            </a:r>
          </a:p>
        </p:txBody>
      </p:sp>
      <p:sp>
        <p:nvSpPr>
          <p:cNvPr id="11" name="CuadroTexto 10"/>
          <p:cNvSpPr txBox="1"/>
          <p:nvPr/>
        </p:nvSpPr>
        <p:spPr>
          <a:xfrm>
            <a:off x="170475" y="1704416"/>
            <a:ext cx="11623729"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2000" b="1" dirty="0" smtClean="0">
                <a:latin typeface="+mj-lt"/>
              </a:rPr>
              <a:t>Asignación Presupuestaria: </a:t>
            </a:r>
            <a:r>
              <a:rPr lang="es-MX" sz="2000" dirty="0" smtClean="0">
                <a:latin typeface="+mj-lt"/>
              </a:rPr>
              <a:t>Presupuesto aprobado, </a:t>
            </a:r>
            <a:r>
              <a:rPr lang="es-MX" sz="2000" dirty="0">
                <a:latin typeface="+mj-lt"/>
              </a:rPr>
              <a:t>Ordenanza PMU No. 006-2021 de </a:t>
            </a:r>
            <a:r>
              <a:rPr lang="es-MX" sz="2000" dirty="0" smtClean="0">
                <a:latin typeface="+mj-lt"/>
              </a:rPr>
              <a:t>7 </a:t>
            </a:r>
            <a:r>
              <a:rPr lang="es-MX" sz="2000" dirty="0">
                <a:latin typeface="+mj-lt"/>
              </a:rPr>
              <a:t>de diciembre de 2021.</a:t>
            </a:r>
          </a:p>
        </p:txBody>
      </p:sp>
      <p:sp>
        <p:nvSpPr>
          <p:cNvPr id="12" name="CuadroTexto 11"/>
          <p:cNvSpPr txBox="1"/>
          <p:nvPr/>
        </p:nvSpPr>
        <p:spPr>
          <a:xfrm>
            <a:off x="170469" y="3837677"/>
            <a:ext cx="11623729"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2000" b="1" dirty="0" smtClean="0">
                <a:latin typeface="+mj-lt"/>
              </a:rPr>
              <a:t>Recaudado (ingresos): </a:t>
            </a:r>
            <a:r>
              <a:rPr lang="es-MX" sz="2000" dirty="0" smtClean="0">
                <a:latin typeface="+mj-lt"/>
              </a:rPr>
              <a:t>Es lo efectivamente cobrado.</a:t>
            </a:r>
            <a:endParaRPr lang="es-MX" sz="2000" dirty="0">
              <a:latin typeface="+mj-lt"/>
            </a:endParaRPr>
          </a:p>
        </p:txBody>
      </p:sp>
      <p:sp>
        <p:nvSpPr>
          <p:cNvPr id="13" name="CuadroTexto 12"/>
          <p:cNvSpPr txBox="1"/>
          <p:nvPr/>
        </p:nvSpPr>
        <p:spPr>
          <a:xfrm>
            <a:off x="170470" y="2711804"/>
            <a:ext cx="11623729"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2000" b="1" dirty="0" smtClean="0">
                <a:latin typeface="+mj-lt"/>
              </a:rPr>
              <a:t>Devengado: </a:t>
            </a:r>
            <a:r>
              <a:rPr lang="es-MX" sz="2000" dirty="0" smtClean="0">
                <a:latin typeface="+mj-lt"/>
              </a:rPr>
              <a:t>Reconoce una </a:t>
            </a:r>
            <a:r>
              <a:rPr lang="es-MX" sz="2000" dirty="0">
                <a:latin typeface="+mj-lt"/>
              </a:rPr>
              <a:t>obligación con un tercero como consecuencia de la recepción de bienes, servicios u obras adquiridos por autoridad competente, mediante acto administrativo válido, haya habido o no compromiso previo</a:t>
            </a:r>
            <a:r>
              <a:rPr lang="es-MX" sz="2000" dirty="0" smtClean="0">
                <a:latin typeface="+mj-lt"/>
              </a:rPr>
              <a:t>.</a:t>
            </a:r>
          </a:p>
        </p:txBody>
      </p:sp>
      <p:sp>
        <p:nvSpPr>
          <p:cNvPr id="14" name="CuadroTexto 13"/>
          <p:cNvSpPr txBox="1"/>
          <p:nvPr/>
        </p:nvSpPr>
        <p:spPr>
          <a:xfrm>
            <a:off x="170469" y="4361249"/>
            <a:ext cx="11623729"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2000" b="1" dirty="0" smtClean="0">
                <a:latin typeface="+mj-lt"/>
              </a:rPr>
              <a:t>Anticipos </a:t>
            </a:r>
            <a:r>
              <a:rPr lang="es-MX" sz="2000" b="1" dirty="0">
                <a:latin typeface="+mj-lt"/>
              </a:rPr>
              <a:t>no </a:t>
            </a:r>
            <a:r>
              <a:rPr lang="es-MX" sz="2000" b="1" dirty="0" smtClean="0">
                <a:latin typeface="+mj-lt"/>
              </a:rPr>
              <a:t>Devengados (espacios presupuestarios): </a:t>
            </a:r>
            <a:r>
              <a:rPr lang="es-MX" sz="2000" dirty="0" smtClean="0">
                <a:latin typeface="+mj-lt"/>
              </a:rPr>
              <a:t>Saldos </a:t>
            </a:r>
            <a:r>
              <a:rPr lang="es-MX" sz="2000" dirty="0">
                <a:latin typeface="+mj-lt"/>
              </a:rPr>
              <a:t>de anticipos entregados no </a:t>
            </a:r>
            <a:r>
              <a:rPr lang="es-MX" sz="2000" dirty="0" smtClean="0">
                <a:latin typeface="+mj-lt"/>
              </a:rPr>
              <a:t>devengados en periodos anteriores, a </a:t>
            </a:r>
            <a:r>
              <a:rPr lang="es-MX" sz="2000" dirty="0">
                <a:latin typeface="+mj-lt"/>
              </a:rPr>
              <a:t>fin que pueda realizarse la convalidación del compromiso en el presupuesto vigente y la aplicación del devengado cuando corresponda</a:t>
            </a:r>
            <a:r>
              <a:rPr lang="es-MX" sz="2000" dirty="0" smtClean="0">
                <a:latin typeface="+mj-lt"/>
              </a:rPr>
              <a:t>.</a:t>
            </a:r>
            <a:endParaRPr lang="es-MX" sz="2000" dirty="0">
              <a:latin typeface="+mj-lt"/>
            </a:endParaRPr>
          </a:p>
        </p:txBody>
      </p:sp>
      <p:sp>
        <p:nvSpPr>
          <p:cNvPr id="15" name="CuadroTexto 14"/>
          <p:cNvSpPr txBox="1"/>
          <p:nvPr/>
        </p:nvSpPr>
        <p:spPr>
          <a:xfrm>
            <a:off x="170468" y="5566634"/>
            <a:ext cx="11623729"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2000" b="1" dirty="0" smtClean="0">
                <a:latin typeface="+mj-lt"/>
              </a:rPr>
              <a:t>Certificado: </a:t>
            </a:r>
            <a:r>
              <a:rPr lang="es-MX" sz="2000" dirty="0" smtClean="0">
                <a:latin typeface="+mj-lt"/>
              </a:rPr>
              <a:t>Reserva</a:t>
            </a:r>
            <a:r>
              <a:rPr lang="es-MX" sz="2000" dirty="0">
                <a:latin typeface="+mj-lt"/>
              </a:rPr>
              <a:t>, total o </a:t>
            </a:r>
            <a:r>
              <a:rPr lang="es-MX" sz="2000" dirty="0" smtClean="0">
                <a:latin typeface="+mj-lt"/>
              </a:rPr>
              <a:t>parcial, de la </a:t>
            </a:r>
            <a:r>
              <a:rPr lang="es-MX" sz="2000" dirty="0">
                <a:latin typeface="+mj-lt"/>
              </a:rPr>
              <a:t>asignación del presupuesto anual o el techo presupuestario plurianual para la realización de un </a:t>
            </a:r>
            <a:r>
              <a:rPr lang="es-MX" sz="2000" dirty="0" smtClean="0">
                <a:latin typeface="+mj-lt"/>
              </a:rPr>
              <a:t>gasto. </a:t>
            </a:r>
            <a:r>
              <a:rPr lang="es-MX" sz="2000" dirty="0">
                <a:latin typeface="+mj-lt"/>
              </a:rPr>
              <a:t>La certificación presupuestaria refrenda la disponibilidad presente y la existencia futura de recursos suficientes para cubrir las obligaciones que se deriven del gasto a realizar</a:t>
            </a:r>
            <a:r>
              <a:rPr lang="es-MX" sz="2000" dirty="0" smtClean="0">
                <a:latin typeface="+mj-lt"/>
              </a:rPr>
              <a:t>.</a:t>
            </a:r>
          </a:p>
        </p:txBody>
      </p:sp>
    </p:spTree>
    <p:extLst>
      <p:ext uri="{BB962C8B-B14F-4D97-AF65-F5344CB8AC3E}">
        <p14:creationId xmlns:p14="http://schemas.microsoft.com/office/powerpoint/2010/main" val="13539818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ceso alternativo 8"/>
          <p:cNvSpPr/>
          <p:nvPr/>
        </p:nvSpPr>
        <p:spPr>
          <a:xfrm>
            <a:off x="112295" y="984928"/>
            <a:ext cx="11629132" cy="724604"/>
          </a:xfrm>
          <a:prstGeom prst="flowChartAlternateProcess">
            <a:avLst/>
          </a:prstGeom>
          <a:solidFill>
            <a:srgbClr val="4B4C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bg1"/>
                </a:solidFill>
                <a:effectLst>
                  <a:outerShdw blurRad="38100" dist="38100" dir="2700000" algn="tl">
                    <a:srgbClr val="000000">
                      <a:alpha val="43137"/>
                    </a:srgbClr>
                  </a:outerShdw>
                </a:effectLst>
                <a:latin typeface="Calibri Light"/>
              </a:rPr>
              <a:t>REFORMA </a:t>
            </a:r>
            <a:r>
              <a:rPr lang="es-MX" sz="2400" b="1" dirty="0">
                <a:solidFill>
                  <a:schemeClr val="bg1"/>
                </a:solidFill>
                <a:effectLst>
                  <a:outerShdw blurRad="38100" dist="38100" dir="2700000" algn="tl">
                    <a:srgbClr val="000000">
                      <a:alpha val="43137"/>
                    </a:srgbClr>
                  </a:outerShdw>
                </a:effectLst>
                <a:latin typeface="Calibri Light"/>
              </a:rPr>
              <a:t>PRESUPUESTARIA - NO INCLUYE PPLMQ</a:t>
            </a:r>
          </a:p>
          <a:p>
            <a:pPr algn="ctr"/>
            <a:r>
              <a:rPr lang="es-MX" sz="2400" b="1" dirty="0" smtClean="0">
                <a:solidFill>
                  <a:schemeClr val="bg1"/>
                </a:solidFill>
                <a:effectLst>
                  <a:outerShdw blurRad="38100" dist="38100" dir="2700000" algn="tl">
                    <a:srgbClr val="000000">
                      <a:alpha val="43137"/>
                    </a:srgbClr>
                  </a:outerShdw>
                </a:effectLst>
                <a:latin typeface="Calibri Light"/>
              </a:rPr>
              <a:t>ÁREA</a:t>
            </a:r>
          </a:p>
        </p:txBody>
      </p:sp>
      <p:sp>
        <p:nvSpPr>
          <p:cNvPr id="12" name="Rectángulo 11"/>
          <p:cNvSpPr/>
          <p:nvPr/>
        </p:nvSpPr>
        <p:spPr>
          <a:xfrm>
            <a:off x="1322312" y="4558748"/>
            <a:ext cx="2431934" cy="461665"/>
          </a:xfrm>
          <a:prstGeom prst="rect">
            <a:avLst/>
          </a:prstGeom>
        </p:spPr>
        <p:txBody>
          <a:bodyPr wrap="square">
            <a:spAutoFit/>
          </a:bodyPr>
          <a:lstStyle/>
          <a:p>
            <a:r>
              <a:rPr lang="es-MX" sz="1200" dirty="0">
                <a:solidFill>
                  <a:srgbClr val="000000"/>
                </a:solidFill>
                <a:latin typeface="Calibri" panose="020F0502020204030204" pitchFamily="34" charset="0"/>
              </a:rPr>
              <a:t>Fuente: SIPARI </a:t>
            </a:r>
          </a:p>
          <a:p>
            <a:r>
              <a:rPr lang="es-MX" sz="1200" dirty="0">
                <a:solidFill>
                  <a:srgbClr val="000000"/>
                </a:solidFill>
                <a:latin typeface="Calibri" panose="020F0502020204030204" pitchFamily="34" charset="0"/>
              </a:rPr>
              <a:t>Elaborado: Unidad de Presupuesto </a:t>
            </a:r>
            <a:endParaRPr lang="es-MX" sz="1200" dirty="0"/>
          </a:p>
        </p:txBody>
      </p:sp>
      <p:pic>
        <p:nvPicPr>
          <p:cNvPr id="4" name="Imagen 3"/>
          <p:cNvPicPr>
            <a:picLocks noChangeAspect="1"/>
          </p:cNvPicPr>
          <p:nvPr/>
        </p:nvPicPr>
        <p:blipFill>
          <a:blip r:embed="rId2"/>
          <a:stretch>
            <a:fillRect/>
          </a:stretch>
        </p:blipFill>
        <p:spPr>
          <a:xfrm>
            <a:off x="1322312" y="2348608"/>
            <a:ext cx="8921617" cy="2210140"/>
          </a:xfrm>
          <a:prstGeom prst="rect">
            <a:avLst/>
          </a:prstGeom>
        </p:spPr>
      </p:pic>
    </p:spTree>
    <p:extLst>
      <p:ext uri="{BB962C8B-B14F-4D97-AF65-F5344CB8AC3E}">
        <p14:creationId xmlns:p14="http://schemas.microsoft.com/office/powerpoint/2010/main" val="41666187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ceso alternativo 8"/>
          <p:cNvSpPr/>
          <p:nvPr/>
        </p:nvSpPr>
        <p:spPr>
          <a:xfrm>
            <a:off x="178555" y="808383"/>
            <a:ext cx="11629132" cy="1031599"/>
          </a:xfrm>
          <a:prstGeom prst="flowChartAlternateProcess">
            <a:avLst/>
          </a:prstGeom>
          <a:solidFill>
            <a:srgbClr val="4B4C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bg1"/>
                </a:solidFill>
                <a:effectLst>
                  <a:outerShdw blurRad="38100" dist="38100" dir="2700000" algn="tl">
                    <a:srgbClr val="000000">
                      <a:alpha val="43137"/>
                    </a:srgbClr>
                  </a:outerShdw>
                </a:effectLst>
                <a:latin typeface="Calibri Light"/>
              </a:rPr>
              <a:t>REFORMA </a:t>
            </a:r>
            <a:r>
              <a:rPr lang="es-MX" sz="2400" b="1" dirty="0">
                <a:solidFill>
                  <a:schemeClr val="bg1"/>
                </a:solidFill>
                <a:effectLst>
                  <a:outerShdw blurRad="38100" dist="38100" dir="2700000" algn="tl">
                    <a:srgbClr val="000000">
                      <a:alpha val="43137"/>
                    </a:srgbClr>
                  </a:outerShdw>
                </a:effectLst>
                <a:latin typeface="Calibri Light"/>
              </a:rPr>
              <a:t>PRESUPUESTARIA - NO INCLUYE PPLMQ</a:t>
            </a:r>
          </a:p>
          <a:p>
            <a:pPr algn="ctr"/>
            <a:r>
              <a:rPr lang="es-MX" sz="2400" b="1" dirty="0" smtClean="0">
                <a:solidFill>
                  <a:schemeClr val="bg1"/>
                </a:solidFill>
                <a:effectLst>
                  <a:outerShdw blurRad="38100" dist="38100" dir="2700000" algn="tl">
                    <a:srgbClr val="000000">
                      <a:alpha val="43137"/>
                    </a:srgbClr>
                  </a:outerShdw>
                </a:effectLst>
                <a:latin typeface="Calibri Light"/>
              </a:rPr>
              <a:t>GASTO ADMINISTRATIVO</a:t>
            </a:r>
          </a:p>
          <a:p>
            <a:pPr algn="ctr"/>
            <a:r>
              <a:rPr lang="es-MX" sz="2400" b="1" dirty="0" smtClean="0">
                <a:solidFill>
                  <a:schemeClr val="bg1"/>
                </a:solidFill>
                <a:effectLst>
                  <a:outerShdw blurRad="38100" dist="38100" dir="2700000" algn="tl">
                    <a:srgbClr val="000000">
                      <a:alpha val="43137"/>
                    </a:srgbClr>
                  </a:outerShdw>
                </a:effectLst>
                <a:latin typeface="Calibri Light"/>
              </a:rPr>
              <a:t>SECTOR</a:t>
            </a:r>
          </a:p>
        </p:txBody>
      </p:sp>
      <p:sp>
        <p:nvSpPr>
          <p:cNvPr id="5" name="Rectángulo 4"/>
          <p:cNvSpPr/>
          <p:nvPr/>
        </p:nvSpPr>
        <p:spPr>
          <a:xfrm>
            <a:off x="482877" y="6252954"/>
            <a:ext cx="2431934" cy="461665"/>
          </a:xfrm>
          <a:prstGeom prst="rect">
            <a:avLst/>
          </a:prstGeom>
        </p:spPr>
        <p:txBody>
          <a:bodyPr wrap="square">
            <a:spAutoFit/>
          </a:bodyPr>
          <a:lstStyle/>
          <a:p>
            <a:r>
              <a:rPr lang="es-MX" sz="1200" dirty="0">
                <a:solidFill>
                  <a:srgbClr val="000000"/>
                </a:solidFill>
                <a:latin typeface="Calibri" panose="020F0502020204030204" pitchFamily="34" charset="0"/>
              </a:rPr>
              <a:t>Fuente: SIPARI </a:t>
            </a:r>
          </a:p>
          <a:p>
            <a:r>
              <a:rPr lang="es-MX" sz="1200" dirty="0">
                <a:solidFill>
                  <a:srgbClr val="000000"/>
                </a:solidFill>
                <a:latin typeface="Calibri" panose="020F0502020204030204" pitchFamily="34" charset="0"/>
              </a:rPr>
              <a:t>Elaborado: Unidad de Presupuesto </a:t>
            </a:r>
            <a:endParaRPr lang="es-MX" sz="1200" dirty="0"/>
          </a:p>
        </p:txBody>
      </p:sp>
      <p:pic>
        <p:nvPicPr>
          <p:cNvPr id="4" name="Imagen 3"/>
          <p:cNvPicPr>
            <a:picLocks noChangeAspect="1"/>
          </p:cNvPicPr>
          <p:nvPr/>
        </p:nvPicPr>
        <p:blipFill>
          <a:blip r:embed="rId2"/>
          <a:stretch>
            <a:fillRect/>
          </a:stretch>
        </p:blipFill>
        <p:spPr>
          <a:xfrm>
            <a:off x="400420" y="2186609"/>
            <a:ext cx="11221976" cy="4066344"/>
          </a:xfrm>
          <a:prstGeom prst="rect">
            <a:avLst/>
          </a:prstGeom>
        </p:spPr>
      </p:pic>
    </p:spTree>
    <p:extLst>
      <p:ext uri="{BB962C8B-B14F-4D97-AF65-F5344CB8AC3E}">
        <p14:creationId xmlns:p14="http://schemas.microsoft.com/office/powerpoint/2010/main" val="17992856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roceso alternativo 8"/>
          <p:cNvSpPr/>
          <p:nvPr/>
        </p:nvSpPr>
        <p:spPr>
          <a:xfrm>
            <a:off x="178555" y="808383"/>
            <a:ext cx="11629132" cy="1031599"/>
          </a:xfrm>
          <a:prstGeom prst="flowChartAlternateProcess">
            <a:avLst/>
          </a:prstGeom>
          <a:solidFill>
            <a:srgbClr val="4B4C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bg1"/>
                </a:solidFill>
                <a:effectLst>
                  <a:outerShdw blurRad="38100" dist="38100" dir="2700000" algn="tl">
                    <a:srgbClr val="000000">
                      <a:alpha val="43137"/>
                    </a:srgbClr>
                  </a:outerShdw>
                </a:effectLst>
                <a:latin typeface="Calibri Light"/>
              </a:rPr>
              <a:t>REFORMA </a:t>
            </a:r>
            <a:r>
              <a:rPr lang="es-MX" sz="2400" b="1" dirty="0">
                <a:solidFill>
                  <a:schemeClr val="bg1"/>
                </a:solidFill>
                <a:effectLst>
                  <a:outerShdw blurRad="38100" dist="38100" dir="2700000" algn="tl">
                    <a:srgbClr val="000000">
                      <a:alpha val="43137"/>
                    </a:srgbClr>
                  </a:outerShdw>
                </a:effectLst>
                <a:latin typeface="Calibri Light"/>
              </a:rPr>
              <a:t>PRESUPUESTARIA - NO INCLUYE PPLMQ</a:t>
            </a:r>
          </a:p>
          <a:p>
            <a:pPr algn="ctr"/>
            <a:r>
              <a:rPr lang="es-MX" sz="2400" b="1" dirty="0" smtClean="0">
                <a:solidFill>
                  <a:schemeClr val="bg1"/>
                </a:solidFill>
                <a:effectLst>
                  <a:outerShdw blurRad="38100" dist="38100" dir="2700000" algn="tl">
                    <a:srgbClr val="000000">
                      <a:alpha val="43137"/>
                    </a:srgbClr>
                  </a:outerShdw>
                </a:effectLst>
                <a:latin typeface="Calibri Light"/>
              </a:rPr>
              <a:t>GASTO REMUNERACIONES</a:t>
            </a:r>
          </a:p>
          <a:p>
            <a:pPr algn="ctr"/>
            <a:r>
              <a:rPr lang="es-MX" sz="2400" b="1" dirty="0" smtClean="0">
                <a:solidFill>
                  <a:schemeClr val="bg1"/>
                </a:solidFill>
                <a:effectLst>
                  <a:outerShdw blurRad="38100" dist="38100" dir="2700000" algn="tl">
                    <a:srgbClr val="000000">
                      <a:alpha val="43137"/>
                    </a:srgbClr>
                  </a:outerShdw>
                </a:effectLst>
                <a:latin typeface="Calibri Light"/>
              </a:rPr>
              <a:t>SECTOR</a:t>
            </a:r>
          </a:p>
        </p:txBody>
      </p:sp>
      <p:sp>
        <p:nvSpPr>
          <p:cNvPr id="5" name="Rectángulo 4"/>
          <p:cNvSpPr/>
          <p:nvPr/>
        </p:nvSpPr>
        <p:spPr>
          <a:xfrm>
            <a:off x="615397" y="6252954"/>
            <a:ext cx="2431934" cy="461665"/>
          </a:xfrm>
          <a:prstGeom prst="rect">
            <a:avLst/>
          </a:prstGeom>
        </p:spPr>
        <p:txBody>
          <a:bodyPr wrap="square">
            <a:spAutoFit/>
          </a:bodyPr>
          <a:lstStyle/>
          <a:p>
            <a:r>
              <a:rPr lang="es-MX" sz="1200" dirty="0">
                <a:solidFill>
                  <a:srgbClr val="000000"/>
                </a:solidFill>
                <a:latin typeface="Calibri" panose="020F0502020204030204" pitchFamily="34" charset="0"/>
              </a:rPr>
              <a:t>Fuente: SIPARI </a:t>
            </a:r>
          </a:p>
          <a:p>
            <a:r>
              <a:rPr lang="es-MX" sz="1200" dirty="0">
                <a:solidFill>
                  <a:srgbClr val="000000"/>
                </a:solidFill>
                <a:latin typeface="Calibri" panose="020F0502020204030204" pitchFamily="34" charset="0"/>
              </a:rPr>
              <a:t>Elaborado: Unidad de Presupuesto </a:t>
            </a:r>
            <a:endParaRPr lang="es-MX" sz="1200" dirty="0"/>
          </a:p>
        </p:txBody>
      </p:sp>
      <p:pic>
        <p:nvPicPr>
          <p:cNvPr id="6" name="Imagen 5"/>
          <p:cNvPicPr>
            <a:picLocks noChangeAspect="1"/>
          </p:cNvPicPr>
          <p:nvPr/>
        </p:nvPicPr>
        <p:blipFill>
          <a:blip r:embed="rId2"/>
          <a:stretch>
            <a:fillRect/>
          </a:stretch>
        </p:blipFill>
        <p:spPr>
          <a:xfrm>
            <a:off x="767416" y="1923240"/>
            <a:ext cx="10451410" cy="4356218"/>
          </a:xfrm>
          <a:prstGeom prst="rect">
            <a:avLst/>
          </a:prstGeom>
        </p:spPr>
      </p:pic>
    </p:spTree>
    <p:extLst>
      <p:ext uri="{BB962C8B-B14F-4D97-AF65-F5344CB8AC3E}">
        <p14:creationId xmlns:p14="http://schemas.microsoft.com/office/powerpoint/2010/main" val="17385772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ceso alternativo 4"/>
          <p:cNvSpPr/>
          <p:nvPr/>
        </p:nvSpPr>
        <p:spPr>
          <a:xfrm>
            <a:off x="3273287" y="1129714"/>
            <a:ext cx="4771252" cy="533085"/>
          </a:xfrm>
          <a:prstGeom prst="flowChartAlternateProcess">
            <a:avLst/>
          </a:prstGeom>
          <a:solidFill>
            <a:srgbClr val="2F2E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500" b="1" dirty="0" smtClean="0">
                <a:solidFill>
                  <a:schemeClr val="bg1"/>
                </a:solidFill>
                <a:effectLst>
                  <a:outerShdw blurRad="38100" dist="38100" dir="2700000" algn="tl">
                    <a:srgbClr val="000000">
                      <a:alpha val="43137"/>
                    </a:srgbClr>
                  </a:outerShdw>
                </a:effectLst>
                <a:latin typeface="Calibri Light"/>
              </a:rPr>
              <a:t>REFORMA PRESUPUESTARIA PPLMQ</a:t>
            </a:r>
          </a:p>
        </p:txBody>
      </p:sp>
      <p:sp>
        <p:nvSpPr>
          <p:cNvPr id="6" name="Rectángulo 5"/>
          <p:cNvSpPr/>
          <p:nvPr/>
        </p:nvSpPr>
        <p:spPr>
          <a:xfrm>
            <a:off x="954157" y="4414598"/>
            <a:ext cx="3689686" cy="461665"/>
          </a:xfrm>
          <a:prstGeom prst="rect">
            <a:avLst/>
          </a:prstGeom>
        </p:spPr>
        <p:txBody>
          <a:bodyPr wrap="square">
            <a:spAutoFit/>
          </a:bodyPr>
          <a:lstStyle/>
          <a:p>
            <a:r>
              <a:rPr lang="es-MX" sz="1200" dirty="0">
                <a:solidFill>
                  <a:srgbClr val="000000"/>
                </a:solidFill>
                <a:latin typeface="Calibri" panose="020F0502020204030204" pitchFamily="34" charset="0"/>
              </a:rPr>
              <a:t>Fuente: SIPARI </a:t>
            </a:r>
          </a:p>
          <a:p>
            <a:r>
              <a:rPr lang="es-MX" sz="1200" dirty="0">
                <a:solidFill>
                  <a:srgbClr val="000000"/>
                </a:solidFill>
                <a:latin typeface="Calibri" panose="020F0502020204030204" pitchFamily="34" charset="0"/>
              </a:rPr>
              <a:t>Elaborado: Unidad de </a:t>
            </a:r>
            <a:r>
              <a:rPr lang="es-MX" sz="1200" dirty="0" smtClean="0">
                <a:solidFill>
                  <a:srgbClr val="000000"/>
                </a:solidFill>
                <a:latin typeface="Calibri" panose="020F0502020204030204" pitchFamily="34" charset="0"/>
              </a:rPr>
              <a:t>Presupuesto (DMF) </a:t>
            </a:r>
            <a:endParaRPr lang="es-MX" sz="1200" dirty="0"/>
          </a:p>
        </p:txBody>
      </p:sp>
      <p:pic>
        <p:nvPicPr>
          <p:cNvPr id="3" name="Imagen 2"/>
          <p:cNvPicPr>
            <a:picLocks noChangeAspect="1"/>
          </p:cNvPicPr>
          <p:nvPr/>
        </p:nvPicPr>
        <p:blipFill>
          <a:blip r:embed="rId2"/>
          <a:stretch>
            <a:fillRect/>
          </a:stretch>
        </p:blipFill>
        <p:spPr>
          <a:xfrm>
            <a:off x="954157" y="2162398"/>
            <a:ext cx="9867900" cy="2252200"/>
          </a:xfrm>
          <a:prstGeom prst="rect">
            <a:avLst/>
          </a:prstGeom>
        </p:spPr>
      </p:pic>
    </p:spTree>
    <p:extLst>
      <p:ext uri="{BB962C8B-B14F-4D97-AF65-F5344CB8AC3E}">
        <p14:creationId xmlns:p14="http://schemas.microsoft.com/office/powerpoint/2010/main" val="37928573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ceso alternativo 4"/>
          <p:cNvSpPr/>
          <p:nvPr/>
        </p:nvSpPr>
        <p:spPr>
          <a:xfrm>
            <a:off x="2173357" y="946390"/>
            <a:ext cx="7236156" cy="533085"/>
          </a:xfrm>
          <a:prstGeom prst="flowChartAlternateProcess">
            <a:avLst/>
          </a:prstGeom>
          <a:solidFill>
            <a:srgbClr val="2F2E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500" b="1" dirty="0" smtClean="0">
                <a:solidFill>
                  <a:schemeClr val="bg1"/>
                </a:solidFill>
                <a:effectLst>
                  <a:outerShdw blurRad="38100" dist="38100" dir="2700000" algn="tl">
                    <a:srgbClr val="000000">
                      <a:alpha val="43137"/>
                    </a:srgbClr>
                  </a:outerShdw>
                </a:effectLst>
                <a:latin typeface="Calibri Light"/>
              </a:rPr>
              <a:t>REFORMA PRESUPUESTARIA GASTOS ADMINISTRATIVOS</a:t>
            </a:r>
          </a:p>
        </p:txBody>
      </p:sp>
      <p:sp>
        <p:nvSpPr>
          <p:cNvPr id="6" name="Rectángulo 5"/>
          <p:cNvSpPr/>
          <p:nvPr/>
        </p:nvSpPr>
        <p:spPr>
          <a:xfrm>
            <a:off x="192504" y="5501536"/>
            <a:ext cx="2807370" cy="461665"/>
          </a:xfrm>
          <a:prstGeom prst="rect">
            <a:avLst/>
          </a:prstGeom>
        </p:spPr>
        <p:txBody>
          <a:bodyPr wrap="square">
            <a:spAutoFit/>
          </a:bodyPr>
          <a:lstStyle/>
          <a:p>
            <a:r>
              <a:rPr lang="es-MX" sz="1200" dirty="0">
                <a:solidFill>
                  <a:srgbClr val="000000"/>
                </a:solidFill>
                <a:latin typeface="Calibri" panose="020F0502020204030204" pitchFamily="34" charset="0"/>
              </a:rPr>
              <a:t>Fuente: SIPARI </a:t>
            </a:r>
          </a:p>
          <a:p>
            <a:r>
              <a:rPr lang="es-MX" sz="1200" dirty="0">
                <a:solidFill>
                  <a:srgbClr val="000000"/>
                </a:solidFill>
                <a:latin typeface="Calibri" panose="020F0502020204030204" pitchFamily="34" charset="0"/>
              </a:rPr>
              <a:t>Elaborado: Unidad de </a:t>
            </a:r>
            <a:r>
              <a:rPr lang="es-MX" sz="1200" dirty="0" smtClean="0">
                <a:solidFill>
                  <a:srgbClr val="000000"/>
                </a:solidFill>
                <a:latin typeface="Calibri" panose="020F0502020204030204" pitchFamily="34" charset="0"/>
              </a:rPr>
              <a:t>Presupuesto (DMF) </a:t>
            </a:r>
            <a:endParaRPr lang="es-MX" sz="1200" dirty="0"/>
          </a:p>
        </p:txBody>
      </p:sp>
      <p:graphicFrame>
        <p:nvGraphicFramePr>
          <p:cNvPr id="3" name="Tabla 2"/>
          <p:cNvGraphicFramePr>
            <a:graphicFrameLocks noGrp="1"/>
          </p:cNvGraphicFramePr>
          <p:nvPr>
            <p:extLst/>
          </p:nvPr>
        </p:nvGraphicFramePr>
        <p:xfrm>
          <a:off x="192504" y="1725515"/>
          <a:ext cx="11681913" cy="3659505"/>
        </p:xfrm>
        <a:graphic>
          <a:graphicData uri="http://schemas.openxmlformats.org/drawingml/2006/table">
            <a:tbl>
              <a:tblPr/>
              <a:tblGrid>
                <a:gridCol w="1687096">
                  <a:extLst>
                    <a:ext uri="{9D8B030D-6E8A-4147-A177-3AD203B41FA5}">
                      <a16:colId xmlns:a16="http://schemas.microsoft.com/office/drawing/2014/main" val="275472653"/>
                    </a:ext>
                  </a:extLst>
                </a:gridCol>
                <a:gridCol w="2421467">
                  <a:extLst>
                    <a:ext uri="{9D8B030D-6E8A-4147-A177-3AD203B41FA5}">
                      <a16:colId xmlns:a16="http://schemas.microsoft.com/office/drawing/2014/main" val="1142704836"/>
                    </a:ext>
                  </a:extLst>
                </a:gridCol>
                <a:gridCol w="3417248">
                  <a:extLst>
                    <a:ext uri="{9D8B030D-6E8A-4147-A177-3AD203B41FA5}">
                      <a16:colId xmlns:a16="http://schemas.microsoft.com/office/drawing/2014/main" val="1407959209"/>
                    </a:ext>
                  </a:extLst>
                </a:gridCol>
                <a:gridCol w="1443619">
                  <a:extLst>
                    <a:ext uri="{9D8B030D-6E8A-4147-A177-3AD203B41FA5}">
                      <a16:colId xmlns:a16="http://schemas.microsoft.com/office/drawing/2014/main" val="1248902450"/>
                    </a:ext>
                  </a:extLst>
                </a:gridCol>
                <a:gridCol w="1447418">
                  <a:extLst>
                    <a:ext uri="{9D8B030D-6E8A-4147-A177-3AD203B41FA5}">
                      <a16:colId xmlns:a16="http://schemas.microsoft.com/office/drawing/2014/main" val="2463807979"/>
                    </a:ext>
                  </a:extLst>
                </a:gridCol>
                <a:gridCol w="1265065">
                  <a:extLst>
                    <a:ext uri="{9D8B030D-6E8A-4147-A177-3AD203B41FA5}">
                      <a16:colId xmlns:a16="http://schemas.microsoft.com/office/drawing/2014/main" val="55643362"/>
                    </a:ext>
                  </a:extLst>
                </a:gridCol>
              </a:tblGrid>
              <a:tr h="400050">
                <a:tc>
                  <a:txBody>
                    <a:bodyPr/>
                    <a:lstStyle/>
                    <a:p>
                      <a:pPr algn="ctr" fontAlgn="ctr"/>
                      <a:r>
                        <a:rPr lang="es-MX" sz="1600" b="1" i="0" u="none" strike="noStrike" dirty="0">
                          <a:solidFill>
                            <a:srgbClr val="FFFFFF"/>
                          </a:solidFill>
                          <a:effectLst/>
                          <a:latin typeface="Calibri Light" panose="020F0302020204030204" pitchFamily="34" charset="0"/>
                        </a:rPr>
                        <a:t>Área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600" b="1" i="0" u="none" strike="noStrike" dirty="0">
                          <a:solidFill>
                            <a:srgbClr val="FFFFFF"/>
                          </a:solidFill>
                          <a:effectLst/>
                          <a:latin typeface="Calibri Light" panose="020F0302020204030204" pitchFamily="34" charset="0"/>
                        </a:rPr>
                        <a:t>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600" b="1" i="0" u="none" strike="noStrike">
                          <a:solidFill>
                            <a:srgbClr val="FFFFFF"/>
                          </a:solidFill>
                          <a:effectLst/>
                          <a:latin typeface="Calibri Light" panose="020F0302020204030204" pitchFamily="34" charset="0"/>
                        </a:rPr>
                        <a:t> Centro Gestor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600" b="1" i="0" u="none" strike="noStrike">
                          <a:solidFill>
                            <a:srgbClr val="FFFFFF"/>
                          </a:solidFill>
                          <a:effectLst/>
                          <a:latin typeface="Calibri Light" panose="020F0302020204030204" pitchFamily="34" charset="0"/>
                        </a:rPr>
                        <a:t>Liberación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600" b="1" i="0" u="none" strike="noStrike">
                          <a:solidFill>
                            <a:srgbClr val="FFFFFF"/>
                          </a:solidFill>
                          <a:effectLst/>
                          <a:latin typeface="Calibri Light" panose="020F0302020204030204" pitchFamily="34" charset="0"/>
                        </a:rPr>
                        <a:t>Requerimientos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600" b="1" i="0" u="none" strike="noStrike">
                          <a:solidFill>
                            <a:srgbClr val="FFFFFF"/>
                          </a:solidFill>
                          <a:effectLst/>
                          <a:latin typeface="Calibri Light" panose="020F0302020204030204" pitchFamily="34" charset="0"/>
                        </a:rPr>
                        <a:t>Reformas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extLst>
                  <a:ext uri="{0D108BD9-81ED-4DB2-BD59-A6C34878D82A}">
                    <a16:rowId xmlns:a16="http://schemas.microsoft.com/office/drawing/2014/main" val="1979808237"/>
                  </a:ext>
                </a:extLst>
              </a:tr>
              <a:tr h="400050">
                <a:tc rowSpan="7">
                  <a:txBody>
                    <a:bodyPr/>
                    <a:lstStyle/>
                    <a:p>
                      <a:pPr algn="ctr" fontAlgn="ctr"/>
                      <a:r>
                        <a:rPr lang="es-MX" sz="1600" b="1" i="0" u="none" strike="noStrike">
                          <a:effectLst/>
                          <a:latin typeface="Calibri Light" panose="020F0302020204030204" pitchFamily="34" charset="0"/>
                        </a:rPr>
                        <a:t>COMUNALES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es-MX" sz="1600" b="1" i="0" u="none" strike="noStrike" dirty="0" smtClean="0">
                          <a:effectLst/>
                          <a:latin typeface="Calibri Light" panose="020F0302020204030204" pitchFamily="34" charset="0"/>
                        </a:rPr>
                        <a:t>COORDINACIÓN </a:t>
                      </a:r>
                      <a:r>
                        <a:rPr lang="es-MX" sz="1600" b="1" i="0" u="none" strike="noStrike" dirty="0">
                          <a:effectLst/>
                          <a:latin typeface="Calibri Light" panose="020F0302020204030204" pitchFamily="34" charset="0"/>
                        </a:rPr>
                        <a:t>TERRITORIAL Y </a:t>
                      </a:r>
                      <a:r>
                        <a:rPr lang="es-MX" sz="1600" b="1" i="0" u="none" strike="noStrike" dirty="0" smtClean="0">
                          <a:effectLst/>
                          <a:latin typeface="Calibri Light" panose="020F0302020204030204" pitchFamily="34" charset="0"/>
                        </a:rPr>
                        <a:t>PARTICIPACIÓN </a:t>
                      </a:r>
                      <a:r>
                        <a:rPr lang="es-MX" sz="1600" b="1" i="0" u="none" strike="noStrike" dirty="0">
                          <a:effectLst/>
                          <a:latin typeface="Calibri Light" panose="020F0302020204030204" pitchFamily="34" charset="0"/>
                        </a:rPr>
                        <a:t>CIUDADANA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dirty="0">
                          <a:effectLst/>
                          <a:latin typeface="Calibri Light" panose="020F0302020204030204" pitchFamily="34" charset="0"/>
                        </a:rPr>
                        <a:t>Administración Zonal Calderón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a:effectLst/>
                          <a:latin typeface="Calibri Light" panose="020F03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120.000,00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120.000,00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1991707"/>
                  </a:ext>
                </a:extLst>
              </a:tr>
              <a:tr h="800100">
                <a:tc vMerge="1">
                  <a:txBody>
                    <a:bodyPr/>
                    <a:lstStyle/>
                    <a:p>
                      <a:endParaRPr lang="es-MX"/>
                    </a:p>
                  </a:txBody>
                  <a:tcPr/>
                </a:tc>
                <a:tc vMerge="1">
                  <a:txBody>
                    <a:bodyPr/>
                    <a:lstStyle/>
                    <a:p>
                      <a:endParaRPr lang="es-MX"/>
                    </a:p>
                  </a:txBody>
                  <a:tcPr/>
                </a:tc>
                <a:tc>
                  <a:txBody>
                    <a:bodyPr/>
                    <a:lstStyle/>
                    <a:p>
                      <a:pPr algn="l" fontAlgn="ctr"/>
                      <a:r>
                        <a:rPr lang="es-MX" sz="1600" b="0" i="0" u="none" strike="noStrike" dirty="0">
                          <a:effectLst/>
                          <a:latin typeface="Calibri Light" panose="020F0302020204030204" pitchFamily="34" charset="0"/>
                        </a:rPr>
                        <a:t>Administración Zonal Manuela Sáenz</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dirty="0">
                          <a:effectLst/>
                          <a:latin typeface="Calibri Light" panose="020F03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697.000,00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697.000,00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0201232"/>
                  </a:ext>
                </a:extLst>
              </a:tr>
              <a:tr h="400050">
                <a:tc vMerge="1">
                  <a:txBody>
                    <a:bodyPr/>
                    <a:lstStyle/>
                    <a:p>
                      <a:endParaRPr lang="es-MX"/>
                    </a:p>
                  </a:txBody>
                  <a:tcPr/>
                </a:tc>
                <a:tc vMerge="1">
                  <a:txBody>
                    <a:bodyPr/>
                    <a:lstStyle/>
                    <a:p>
                      <a:endParaRPr lang="es-MX"/>
                    </a:p>
                  </a:txBody>
                  <a:tcPr/>
                </a:tc>
                <a:tc>
                  <a:txBody>
                    <a:bodyPr/>
                    <a:lstStyle/>
                    <a:p>
                      <a:pPr algn="l" fontAlgn="ctr"/>
                      <a:r>
                        <a:rPr lang="es-MX" sz="1600" b="0" i="0" u="none" strike="noStrike">
                          <a:effectLst/>
                          <a:latin typeface="Calibri Light" panose="020F0302020204030204" pitchFamily="34" charset="0"/>
                        </a:rPr>
                        <a:t>Administración Zonal Valle de Tumbaco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dirty="0">
                          <a:effectLst/>
                          <a:latin typeface="Calibri Light" panose="020F03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639.061,29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639.061,29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9852935"/>
                  </a:ext>
                </a:extLst>
              </a:tr>
              <a:tr h="381000">
                <a:tc vMerge="1">
                  <a:txBody>
                    <a:bodyPr/>
                    <a:lstStyle/>
                    <a:p>
                      <a:endParaRPr lang="es-MX"/>
                    </a:p>
                  </a:txBody>
                  <a:tcPr/>
                </a:tc>
                <a:tc vMerge="1">
                  <a:txBody>
                    <a:bodyPr/>
                    <a:lstStyle/>
                    <a:p>
                      <a:endParaRPr lang="es-MX"/>
                    </a:p>
                  </a:txBody>
                  <a:tcPr/>
                </a:tc>
                <a:tc>
                  <a:txBody>
                    <a:bodyPr/>
                    <a:lstStyle/>
                    <a:p>
                      <a:pPr algn="l" fontAlgn="ctr"/>
                      <a:r>
                        <a:rPr lang="es-MX" sz="1600" b="0" i="0" u="none" strike="noStrike">
                          <a:effectLst/>
                          <a:latin typeface="Calibri Light" panose="020F0302020204030204" pitchFamily="34" charset="0"/>
                        </a:rPr>
                        <a:t>Administración Zonal Valle los Chillos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dirty="0">
                          <a:effectLst/>
                          <a:latin typeface="Calibri Light" panose="020F03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dirty="0">
                          <a:effectLst/>
                          <a:latin typeface="Calibri Light" panose="020F0302020204030204" pitchFamily="34" charset="0"/>
                        </a:rPr>
                        <a:t>260.000,00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260.000,00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6772463"/>
                  </a:ext>
                </a:extLst>
              </a:tr>
              <a:tr h="381000">
                <a:tc vMerge="1">
                  <a:txBody>
                    <a:bodyPr/>
                    <a:lstStyle/>
                    <a:p>
                      <a:endParaRPr lang="es-MX"/>
                    </a:p>
                  </a:txBody>
                  <a:tcPr/>
                </a:tc>
                <a:tc vMerge="1">
                  <a:txBody>
                    <a:bodyPr/>
                    <a:lstStyle/>
                    <a:p>
                      <a:endParaRPr lang="es-MX"/>
                    </a:p>
                  </a:txBody>
                  <a:tcPr/>
                </a:tc>
                <a:tc>
                  <a:txBody>
                    <a:bodyPr/>
                    <a:lstStyle/>
                    <a:p>
                      <a:pPr algn="l" fontAlgn="ctr"/>
                      <a:r>
                        <a:rPr lang="es-MX" sz="1600" b="0" i="0" u="none" strike="noStrike">
                          <a:effectLst/>
                          <a:latin typeface="Calibri Light" panose="020F0302020204030204" pitchFamily="34" charset="0"/>
                        </a:rPr>
                        <a:t>Secretaría General Coordinac Territorial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a:effectLst/>
                          <a:latin typeface="Calibri Light" panose="020F03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dirty="0">
                          <a:effectLst/>
                          <a:latin typeface="Calibri Light" panose="020F0302020204030204" pitchFamily="34" charset="0"/>
                        </a:rPr>
                        <a:t>20.000,00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20.000,00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385138"/>
                  </a:ext>
                </a:extLst>
              </a:tr>
              <a:tr h="400050">
                <a:tc vMerge="1">
                  <a:txBody>
                    <a:bodyPr/>
                    <a:lstStyle/>
                    <a:p>
                      <a:endParaRPr lang="es-MX"/>
                    </a:p>
                  </a:txBody>
                  <a:tcPr/>
                </a:tc>
                <a:tc>
                  <a:txBody>
                    <a:bodyPr/>
                    <a:lstStyle/>
                    <a:p>
                      <a:pPr algn="ctr" fontAlgn="ctr"/>
                      <a:r>
                        <a:rPr lang="es-MX" sz="1600" b="1" i="0" u="none" strike="noStrike">
                          <a:effectLst/>
                          <a:latin typeface="Calibri Light" panose="020F0302020204030204" pitchFamily="34" charset="0"/>
                        </a:rPr>
                        <a:t>MOVILIDAD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dirty="0">
                          <a:effectLst/>
                          <a:latin typeface="Calibri Light" panose="020F0302020204030204" pitchFamily="34" charset="0"/>
                        </a:rPr>
                        <a:t>Agencia </a:t>
                      </a:r>
                      <a:r>
                        <a:rPr lang="es-MX" sz="1600" b="0" i="0" u="none" strike="noStrike" dirty="0" err="1" smtClean="0">
                          <a:effectLst/>
                          <a:latin typeface="Calibri Light" panose="020F0302020204030204" pitchFamily="34" charset="0"/>
                        </a:rPr>
                        <a:t>Metrop</a:t>
                      </a:r>
                      <a:r>
                        <a:rPr lang="es-MX" sz="1600" b="0" i="0" u="none" strike="noStrike" dirty="0" smtClean="0">
                          <a:effectLst/>
                          <a:latin typeface="Calibri Light" panose="020F0302020204030204" pitchFamily="34" charset="0"/>
                        </a:rPr>
                        <a:t>. </a:t>
                      </a:r>
                      <a:r>
                        <a:rPr lang="es-MX" sz="1600" b="0" i="0" u="none" strike="noStrike" dirty="0">
                          <a:effectLst/>
                          <a:latin typeface="Calibri Light" panose="020F0302020204030204" pitchFamily="34" charset="0"/>
                        </a:rPr>
                        <a:t>Control </a:t>
                      </a:r>
                      <a:r>
                        <a:rPr lang="es-MX" sz="1600" b="0" i="0" u="none" strike="noStrike" dirty="0" smtClean="0">
                          <a:effectLst/>
                          <a:latin typeface="Calibri Light" panose="020F0302020204030204" pitchFamily="34" charset="0"/>
                        </a:rPr>
                        <a:t>Tránsito </a:t>
                      </a:r>
                      <a:r>
                        <a:rPr lang="es-MX" sz="1600" b="0" i="0" u="none" strike="noStrike" dirty="0" err="1" smtClean="0">
                          <a:effectLst/>
                          <a:latin typeface="Calibri Light" panose="020F0302020204030204" pitchFamily="34" charset="0"/>
                        </a:rPr>
                        <a:t>Seg</a:t>
                      </a:r>
                      <a:r>
                        <a:rPr lang="es-MX" sz="1600" b="0" i="0" u="none" strike="noStrike" dirty="0" smtClean="0">
                          <a:effectLst/>
                          <a:latin typeface="Calibri Light" panose="020F0302020204030204" pitchFamily="34" charset="0"/>
                        </a:rPr>
                        <a:t>. </a:t>
                      </a:r>
                      <a:r>
                        <a:rPr lang="es-MX" sz="1600" b="0" i="0" u="none" strike="noStrike" dirty="0">
                          <a:effectLst/>
                          <a:latin typeface="Calibri Light" panose="020F0302020204030204" pitchFamily="34" charset="0"/>
                        </a:rPr>
                        <a:t>vial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a:effectLst/>
                          <a:latin typeface="Calibri Light" panose="020F03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dirty="0">
                          <a:effectLst/>
                          <a:latin typeface="Calibri Light" panose="020F0302020204030204" pitchFamily="34" charset="0"/>
                        </a:rPr>
                        <a:t>1.752.750,83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1.752.750,83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6404598"/>
                  </a:ext>
                </a:extLst>
              </a:tr>
              <a:tr h="400050">
                <a:tc vMerge="1">
                  <a:txBody>
                    <a:bodyPr/>
                    <a:lstStyle/>
                    <a:p>
                      <a:endParaRPr lang="es-MX"/>
                    </a:p>
                  </a:txBody>
                  <a:tcPr/>
                </a:tc>
                <a:tc>
                  <a:txBody>
                    <a:bodyPr/>
                    <a:lstStyle/>
                    <a:p>
                      <a:pPr algn="ctr" fontAlgn="ctr"/>
                      <a:r>
                        <a:rPr lang="es-MX" sz="1600" b="1" i="0" u="none" strike="noStrike" dirty="0">
                          <a:effectLst/>
                          <a:latin typeface="Calibri Light" panose="020F0302020204030204" pitchFamily="34" charset="0"/>
                        </a:rPr>
                        <a:t>TERRITORIO </a:t>
                      </a:r>
                      <a:r>
                        <a:rPr lang="es-MX" sz="1600" b="1" i="0" u="none" strike="noStrike" dirty="0" smtClean="0">
                          <a:effectLst/>
                          <a:latin typeface="Calibri Light" panose="020F0302020204030204" pitchFamily="34" charset="0"/>
                        </a:rPr>
                        <a:t>HÁBITAT </a:t>
                      </a:r>
                      <a:r>
                        <a:rPr lang="es-MX" sz="1600" b="1" i="0" u="none" strike="noStrike" dirty="0">
                          <a:effectLst/>
                          <a:latin typeface="Calibri Light" panose="020F0302020204030204" pitchFamily="34" charset="0"/>
                        </a:rPr>
                        <a:t>Y VIVIENDA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a:effectLst/>
                          <a:latin typeface="Calibri Light" panose="020F0302020204030204" pitchFamily="34" charset="0"/>
                        </a:rPr>
                        <a:t>Instituto Metropolitano de Patrimonio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a:effectLst/>
                          <a:latin typeface="Calibri Light" panose="020F03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dirty="0">
                          <a:effectLst/>
                          <a:latin typeface="Calibri Light" panose="020F0302020204030204" pitchFamily="34" charset="0"/>
                        </a:rPr>
                        <a:t>295.735,21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dirty="0">
                          <a:effectLst/>
                          <a:latin typeface="Calibri Light" panose="020F0302020204030204" pitchFamily="34" charset="0"/>
                        </a:rPr>
                        <a:t>295.735,21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5994383"/>
                  </a:ext>
                </a:extLst>
              </a:tr>
            </a:tbl>
          </a:graphicData>
        </a:graphic>
      </p:graphicFrame>
    </p:spTree>
    <p:extLst>
      <p:ext uri="{BB962C8B-B14F-4D97-AF65-F5344CB8AC3E}">
        <p14:creationId xmlns:p14="http://schemas.microsoft.com/office/powerpoint/2010/main" val="29542994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ceso alternativo 4"/>
          <p:cNvSpPr/>
          <p:nvPr/>
        </p:nvSpPr>
        <p:spPr>
          <a:xfrm>
            <a:off x="2385247" y="798410"/>
            <a:ext cx="7315669" cy="528696"/>
          </a:xfrm>
          <a:prstGeom prst="flowChartAlternateProcess">
            <a:avLst/>
          </a:prstGeom>
          <a:solidFill>
            <a:srgbClr val="2F2E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500" b="1" dirty="0" smtClean="0">
                <a:solidFill>
                  <a:schemeClr val="bg1"/>
                </a:solidFill>
                <a:effectLst>
                  <a:outerShdw blurRad="38100" dist="38100" dir="2700000" algn="tl">
                    <a:srgbClr val="000000">
                      <a:alpha val="43137"/>
                    </a:srgbClr>
                  </a:outerShdw>
                </a:effectLst>
                <a:latin typeface="Calibri Light"/>
              </a:rPr>
              <a:t>REFORMA PRESUPUESTARIA GASTOS ADMINISTRATIVOS</a:t>
            </a:r>
          </a:p>
        </p:txBody>
      </p:sp>
      <p:sp>
        <p:nvSpPr>
          <p:cNvPr id="6" name="Rectángulo 5"/>
          <p:cNvSpPr/>
          <p:nvPr/>
        </p:nvSpPr>
        <p:spPr>
          <a:xfrm>
            <a:off x="192504" y="6164145"/>
            <a:ext cx="2807370" cy="461665"/>
          </a:xfrm>
          <a:prstGeom prst="rect">
            <a:avLst/>
          </a:prstGeom>
        </p:spPr>
        <p:txBody>
          <a:bodyPr wrap="square">
            <a:spAutoFit/>
          </a:bodyPr>
          <a:lstStyle/>
          <a:p>
            <a:r>
              <a:rPr lang="es-MX" sz="1200" dirty="0">
                <a:solidFill>
                  <a:srgbClr val="000000"/>
                </a:solidFill>
                <a:latin typeface="Calibri" panose="020F0502020204030204" pitchFamily="34" charset="0"/>
              </a:rPr>
              <a:t>Fuente: SIPARI </a:t>
            </a:r>
          </a:p>
          <a:p>
            <a:r>
              <a:rPr lang="es-MX" sz="1200" dirty="0">
                <a:solidFill>
                  <a:srgbClr val="000000"/>
                </a:solidFill>
                <a:latin typeface="Calibri" panose="020F0502020204030204" pitchFamily="34" charset="0"/>
              </a:rPr>
              <a:t>Elaborado: Unidad de </a:t>
            </a:r>
            <a:r>
              <a:rPr lang="es-MX" sz="1200" dirty="0" smtClean="0">
                <a:solidFill>
                  <a:srgbClr val="000000"/>
                </a:solidFill>
                <a:latin typeface="Calibri" panose="020F0502020204030204" pitchFamily="34" charset="0"/>
              </a:rPr>
              <a:t>Presupuesto (DMF) </a:t>
            </a:r>
            <a:endParaRPr lang="es-MX" sz="1200" dirty="0"/>
          </a:p>
        </p:txBody>
      </p:sp>
      <p:graphicFrame>
        <p:nvGraphicFramePr>
          <p:cNvPr id="2" name="Tabla 1"/>
          <p:cNvGraphicFramePr>
            <a:graphicFrameLocks noGrp="1"/>
          </p:cNvGraphicFramePr>
          <p:nvPr>
            <p:extLst/>
          </p:nvPr>
        </p:nvGraphicFramePr>
        <p:xfrm>
          <a:off x="334432" y="1632317"/>
          <a:ext cx="11417301" cy="4226617"/>
        </p:xfrm>
        <a:graphic>
          <a:graphicData uri="http://schemas.openxmlformats.org/drawingml/2006/table">
            <a:tbl>
              <a:tblPr/>
              <a:tblGrid>
                <a:gridCol w="1799168">
                  <a:extLst>
                    <a:ext uri="{9D8B030D-6E8A-4147-A177-3AD203B41FA5}">
                      <a16:colId xmlns:a16="http://schemas.microsoft.com/office/drawing/2014/main" val="2622560469"/>
                    </a:ext>
                  </a:extLst>
                </a:gridCol>
                <a:gridCol w="2675467">
                  <a:extLst>
                    <a:ext uri="{9D8B030D-6E8A-4147-A177-3AD203B41FA5}">
                      <a16:colId xmlns:a16="http://schemas.microsoft.com/office/drawing/2014/main" val="4269328027"/>
                    </a:ext>
                  </a:extLst>
                </a:gridCol>
                <a:gridCol w="2880705">
                  <a:extLst>
                    <a:ext uri="{9D8B030D-6E8A-4147-A177-3AD203B41FA5}">
                      <a16:colId xmlns:a16="http://schemas.microsoft.com/office/drawing/2014/main" val="1373016964"/>
                    </a:ext>
                  </a:extLst>
                </a:gridCol>
                <a:gridCol w="1410919">
                  <a:extLst>
                    <a:ext uri="{9D8B030D-6E8A-4147-A177-3AD203B41FA5}">
                      <a16:colId xmlns:a16="http://schemas.microsoft.com/office/drawing/2014/main" val="2773422181"/>
                    </a:ext>
                  </a:extLst>
                </a:gridCol>
                <a:gridCol w="1414632">
                  <a:extLst>
                    <a:ext uri="{9D8B030D-6E8A-4147-A177-3AD203B41FA5}">
                      <a16:colId xmlns:a16="http://schemas.microsoft.com/office/drawing/2014/main" val="3086979206"/>
                    </a:ext>
                  </a:extLst>
                </a:gridCol>
                <a:gridCol w="1236410">
                  <a:extLst>
                    <a:ext uri="{9D8B030D-6E8A-4147-A177-3AD203B41FA5}">
                      <a16:colId xmlns:a16="http://schemas.microsoft.com/office/drawing/2014/main" val="896809343"/>
                    </a:ext>
                  </a:extLst>
                </a:gridCol>
              </a:tblGrid>
              <a:tr h="445801">
                <a:tc>
                  <a:txBody>
                    <a:bodyPr/>
                    <a:lstStyle/>
                    <a:p>
                      <a:pPr algn="ctr" fontAlgn="ctr"/>
                      <a:r>
                        <a:rPr lang="es-MX" sz="1600" b="1" i="0" u="none" strike="noStrike">
                          <a:solidFill>
                            <a:srgbClr val="FFFFFF"/>
                          </a:solidFill>
                          <a:effectLst/>
                          <a:latin typeface="Calibri Light" panose="020F0302020204030204" pitchFamily="34" charset="0"/>
                        </a:rPr>
                        <a:t>Área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600" b="1" i="0" u="none" strike="noStrike">
                          <a:solidFill>
                            <a:srgbClr val="FFFFFF"/>
                          </a:solidFill>
                          <a:effectLst/>
                          <a:latin typeface="Calibri Light" panose="020F0302020204030204" pitchFamily="34" charset="0"/>
                        </a:rPr>
                        <a:t>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600" b="1" i="0" u="none" strike="noStrike">
                          <a:solidFill>
                            <a:srgbClr val="FFFFFF"/>
                          </a:solidFill>
                          <a:effectLst/>
                          <a:latin typeface="Calibri Light" panose="020F0302020204030204" pitchFamily="34" charset="0"/>
                        </a:rPr>
                        <a:t> Centro Gestor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600" b="1" i="0" u="none" strike="noStrike">
                          <a:solidFill>
                            <a:srgbClr val="FFFFFF"/>
                          </a:solidFill>
                          <a:effectLst/>
                          <a:latin typeface="Calibri Light" panose="020F0302020204030204" pitchFamily="34" charset="0"/>
                        </a:rPr>
                        <a:t>Liberación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600" b="1" i="0" u="none" strike="noStrike">
                          <a:solidFill>
                            <a:srgbClr val="FFFFFF"/>
                          </a:solidFill>
                          <a:effectLst/>
                          <a:latin typeface="Calibri Light" panose="020F0302020204030204" pitchFamily="34" charset="0"/>
                        </a:rPr>
                        <a:t>Requerimientos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600" b="1" i="0" u="none" strike="noStrike">
                          <a:solidFill>
                            <a:srgbClr val="FFFFFF"/>
                          </a:solidFill>
                          <a:effectLst/>
                          <a:latin typeface="Calibri Light" panose="020F0302020204030204" pitchFamily="34" charset="0"/>
                        </a:rPr>
                        <a:t>Reformas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extLst>
                  <a:ext uri="{0D108BD9-81ED-4DB2-BD59-A6C34878D82A}">
                    <a16:rowId xmlns:a16="http://schemas.microsoft.com/office/drawing/2014/main" val="3660693310"/>
                  </a:ext>
                </a:extLst>
              </a:tr>
              <a:tr h="282340">
                <a:tc rowSpan="8">
                  <a:txBody>
                    <a:bodyPr/>
                    <a:lstStyle/>
                    <a:p>
                      <a:pPr algn="ctr" fontAlgn="ctr"/>
                      <a:r>
                        <a:rPr lang="es-MX" sz="1600" b="1" i="0" u="none" strike="noStrike">
                          <a:effectLst/>
                          <a:latin typeface="Calibri Light" panose="020F0302020204030204" pitchFamily="34" charset="0"/>
                        </a:rPr>
                        <a:t>GENERALES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6">
                  <a:txBody>
                    <a:bodyPr/>
                    <a:lstStyle/>
                    <a:p>
                      <a:pPr algn="ctr" fontAlgn="ctr"/>
                      <a:r>
                        <a:rPr lang="es-MX" sz="1600" b="1" i="0" u="none" strike="noStrike" dirty="0" smtClean="0">
                          <a:effectLst/>
                          <a:latin typeface="Calibri Light" panose="020F0302020204030204" pitchFamily="34" charset="0"/>
                        </a:rPr>
                        <a:t>ADMINISTRACIÓN </a:t>
                      </a:r>
                      <a:r>
                        <a:rPr lang="es-MX" sz="1600" b="1" i="0" u="none" strike="noStrike" dirty="0">
                          <a:effectLst/>
                          <a:latin typeface="Calibri Light" panose="020F0302020204030204" pitchFamily="34" charset="0"/>
                        </a:rPr>
                        <a:t>GENERAL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a:effectLst/>
                          <a:latin typeface="Calibri Light" panose="020F0302020204030204" pitchFamily="34" charset="0"/>
                        </a:rPr>
                        <a:t>DM Administrativa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a:effectLst/>
                          <a:latin typeface="Calibri Light" panose="020F03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163.892,22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163.892,22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1466981"/>
                  </a:ext>
                </a:extLst>
              </a:tr>
              <a:tr h="554067">
                <a:tc vMerge="1">
                  <a:txBody>
                    <a:bodyPr/>
                    <a:lstStyle/>
                    <a:p>
                      <a:endParaRPr lang="es-MX"/>
                    </a:p>
                  </a:txBody>
                  <a:tcPr/>
                </a:tc>
                <a:tc vMerge="1">
                  <a:txBody>
                    <a:bodyPr/>
                    <a:lstStyle/>
                    <a:p>
                      <a:endParaRPr lang="es-MX"/>
                    </a:p>
                  </a:txBody>
                  <a:tcPr/>
                </a:tc>
                <a:tc>
                  <a:txBody>
                    <a:bodyPr/>
                    <a:lstStyle/>
                    <a:p>
                      <a:pPr algn="l" fontAlgn="ctr"/>
                      <a:r>
                        <a:rPr lang="es-MX" sz="1600" b="0" i="0" u="none" strike="noStrike" dirty="0">
                          <a:effectLst/>
                          <a:latin typeface="Calibri Light" panose="020F0302020204030204" pitchFamily="34" charset="0"/>
                        </a:rPr>
                        <a:t>DM de Gestión de Bienes Inmuebles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-88.516,72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a:effectLst/>
                          <a:latin typeface="Calibri Light" panose="020F03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-88.516,72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288825"/>
                  </a:ext>
                </a:extLst>
              </a:tr>
              <a:tr h="554067">
                <a:tc vMerge="1">
                  <a:txBody>
                    <a:bodyPr/>
                    <a:lstStyle/>
                    <a:p>
                      <a:endParaRPr lang="es-MX"/>
                    </a:p>
                  </a:txBody>
                  <a:tcPr/>
                </a:tc>
                <a:tc vMerge="1">
                  <a:txBody>
                    <a:bodyPr/>
                    <a:lstStyle/>
                    <a:p>
                      <a:endParaRPr lang="es-MX"/>
                    </a:p>
                  </a:txBody>
                  <a:tcPr/>
                </a:tc>
                <a:tc>
                  <a:txBody>
                    <a:bodyPr/>
                    <a:lstStyle/>
                    <a:p>
                      <a:pPr algn="l" fontAlgn="ctr"/>
                      <a:r>
                        <a:rPr lang="es-MX" sz="1600" b="0" i="0" u="none" strike="noStrike">
                          <a:effectLst/>
                          <a:latin typeface="Calibri Light" panose="020F0302020204030204" pitchFamily="34" charset="0"/>
                        </a:rPr>
                        <a:t>DM de Servicios Ciudadanos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-11.000,00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a:effectLst/>
                          <a:latin typeface="Calibri Light" panose="020F03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-11.000,00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4027587"/>
                  </a:ext>
                </a:extLst>
              </a:tr>
              <a:tr h="445801">
                <a:tc vMerge="1">
                  <a:txBody>
                    <a:bodyPr/>
                    <a:lstStyle/>
                    <a:p>
                      <a:endParaRPr lang="es-MX"/>
                    </a:p>
                  </a:txBody>
                  <a:tcPr/>
                </a:tc>
                <a:tc vMerge="1">
                  <a:txBody>
                    <a:bodyPr/>
                    <a:lstStyle/>
                    <a:p>
                      <a:endParaRPr lang="es-MX"/>
                    </a:p>
                  </a:txBody>
                  <a:tcPr/>
                </a:tc>
                <a:tc>
                  <a:txBody>
                    <a:bodyPr/>
                    <a:lstStyle/>
                    <a:p>
                      <a:pPr algn="l" fontAlgn="ctr"/>
                      <a:r>
                        <a:rPr lang="es-MX" sz="1600" b="0" i="0" u="none" strike="noStrike" dirty="0">
                          <a:effectLst/>
                          <a:latin typeface="Calibri Light" panose="020F0302020204030204" pitchFamily="34" charset="0"/>
                        </a:rPr>
                        <a:t>DM Financiera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-6.616.987,79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635.789,96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-5.981.197,83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6933087"/>
                  </a:ext>
                </a:extLst>
              </a:tr>
              <a:tr h="554067">
                <a:tc vMerge="1">
                  <a:txBody>
                    <a:bodyPr/>
                    <a:lstStyle/>
                    <a:p>
                      <a:endParaRPr lang="es-MX"/>
                    </a:p>
                  </a:txBody>
                  <a:tcPr/>
                </a:tc>
                <a:tc vMerge="1">
                  <a:txBody>
                    <a:bodyPr/>
                    <a:lstStyle/>
                    <a:p>
                      <a:endParaRPr lang="es-MX"/>
                    </a:p>
                  </a:txBody>
                  <a:tcPr/>
                </a:tc>
                <a:tc>
                  <a:txBody>
                    <a:bodyPr/>
                    <a:lstStyle/>
                    <a:p>
                      <a:pPr algn="l" fontAlgn="ctr"/>
                      <a:r>
                        <a:rPr lang="es-MX" sz="1600" b="0" i="0" u="none" strike="noStrike" dirty="0">
                          <a:effectLst/>
                          <a:latin typeface="Calibri Light" panose="020F0302020204030204" pitchFamily="34" charset="0"/>
                        </a:rPr>
                        <a:t>DM Relaciones Internacionales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a:effectLst/>
                          <a:latin typeface="Calibri Light" panose="020F03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35.600,00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35.600,00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3675804"/>
                  </a:ext>
                </a:extLst>
              </a:tr>
              <a:tr h="282340">
                <a:tc vMerge="1">
                  <a:txBody>
                    <a:bodyPr/>
                    <a:lstStyle/>
                    <a:p>
                      <a:endParaRPr lang="es-MX"/>
                    </a:p>
                  </a:txBody>
                  <a:tcPr/>
                </a:tc>
                <a:tc vMerge="1">
                  <a:txBody>
                    <a:bodyPr/>
                    <a:lstStyle/>
                    <a:p>
                      <a:endParaRPr lang="es-MX"/>
                    </a:p>
                  </a:txBody>
                  <a:tcPr/>
                </a:tc>
                <a:tc>
                  <a:txBody>
                    <a:bodyPr/>
                    <a:lstStyle/>
                    <a:p>
                      <a:pPr algn="l" fontAlgn="ctr"/>
                      <a:r>
                        <a:rPr lang="es-MX" sz="1600" b="0" i="0" u="none" strike="noStrike">
                          <a:effectLst/>
                          <a:latin typeface="Calibri Light" panose="020F0302020204030204" pitchFamily="34" charset="0"/>
                        </a:rPr>
                        <a:t>DM Tributaria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-500,00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a:effectLst/>
                          <a:latin typeface="Calibri Light" panose="020F03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-500,00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0393171"/>
                  </a:ext>
                </a:extLst>
              </a:tr>
              <a:tr h="554067">
                <a:tc vMerge="1">
                  <a:txBody>
                    <a:bodyPr/>
                    <a:lstStyle/>
                    <a:p>
                      <a:endParaRPr lang="es-MX"/>
                    </a:p>
                  </a:txBody>
                  <a:tcPr/>
                </a:tc>
                <a:tc>
                  <a:txBody>
                    <a:bodyPr/>
                    <a:lstStyle/>
                    <a:p>
                      <a:pPr algn="ctr" fontAlgn="ctr"/>
                      <a:r>
                        <a:rPr lang="es-MX" sz="1600" b="1" i="0" u="none" strike="noStrike">
                          <a:effectLst/>
                          <a:latin typeface="Calibri Light" panose="020F0302020204030204" pitchFamily="34" charset="0"/>
                        </a:rPr>
                        <a:t>COMUNICACIÓN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a:effectLst/>
                          <a:latin typeface="Calibri Light" panose="020F0302020204030204" pitchFamily="34" charset="0"/>
                        </a:rPr>
                        <a:t>Secretaría De Comunicación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a:effectLst/>
                          <a:latin typeface="Calibri Light" panose="020F03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1.300,00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1.300,00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8168174"/>
                  </a:ext>
                </a:extLst>
              </a:tr>
              <a:tr h="554067">
                <a:tc vMerge="1">
                  <a:txBody>
                    <a:bodyPr/>
                    <a:lstStyle/>
                    <a:p>
                      <a:endParaRPr lang="es-MX"/>
                    </a:p>
                  </a:txBody>
                  <a:tcPr/>
                </a:tc>
                <a:tc>
                  <a:txBody>
                    <a:bodyPr/>
                    <a:lstStyle/>
                    <a:p>
                      <a:pPr algn="ctr" fontAlgn="ctr"/>
                      <a:r>
                        <a:rPr lang="es-MX" sz="1600" b="1" i="0" u="none" strike="noStrike">
                          <a:effectLst/>
                          <a:latin typeface="Calibri Light" panose="020F0302020204030204" pitchFamily="34" charset="0"/>
                        </a:rPr>
                        <a:t>PLANIFICACION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a:effectLst/>
                          <a:latin typeface="Calibri Light" panose="020F0302020204030204" pitchFamily="34" charset="0"/>
                        </a:rPr>
                        <a:t>Secretaría General de Planificación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-134,27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a:effectLst/>
                          <a:latin typeface="Calibri Light" panose="020F03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dirty="0">
                          <a:effectLst/>
                          <a:latin typeface="Calibri Light" panose="020F0302020204030204" pitchFamily="34" charset="0"/>
                        </a:rPr>
                        <a:t>-134,27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6072114"/>
                  </a:ext>
                </a:extLst>
              </a:tr>
            </a:tbl>
          </a:graphicData>
        </a:graphic>
      </p:graphicFrame>
    </p:spTree>
    <p:extLst>
      <p:ext uri="{BB962C8B-B14F-4D97-AF65-F5344CB8AC3E}">
        <p14:creationId xmlns:p14="http://schemas.microsoft.com/office/powerpoint/2010/main" val="23805806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ceso alternativo 4"/>
          <p:cNvSpPr/>
          <p:nvPr/>
        </p:nvSpPr>
        <p:spPr>
          <a:xfrm>
            <a:off x="2315990" y="919384"/>
            <a:ext cx="7434939" cy="533085"/>
          </a:xfrm>
          <a:prstGeom prst="flowChartAlternateProcess">
            <a:avLst/>
          </a:prstGeom>
          <a:solidFill>
            <a:srgbClr val="2F2E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500" b="1" dirty="0" smtClean="0">
                <a:solidFill>
                  <a:schemeClr val="bg1"/>
                </a:solidFill>
                <a:effectLst>
                  <a:outerShdw blurRad="38100" dist="38100" dir="2700000" algn="tl">
                    <a:srgbClr val="000000">
                      <a:alpha val="43137"/>
                    </a:srgbClr>
                  </a:outerShdw>
                </a:effectLst>
                <a:latin typeface="Calibri Light"/>
              </a:rPr>
              <a:t>REFORMA PRESUPUESTARIA GASTOS ADMINISTRATIVOS</a:t>
            </a:r>
          </a:p>
        </p:txBody>
      </p:sp>
      <p:sp>
        <p:nvSpPr>
          <p:cNvPr id="6" name="Rectángulo 5"/>
          <p:cNvSpPr/>
          <p:nvPr/>
        </p:nvSpPr>
        <p:spPr>
          <a:xfrm>
            <a:off x="192504" y="6164145"/>
            <a:ext cx="2807370" cy="461665"/>
          </a:xfrm>
          <a:prstGeom prst="rect">
            <a:avLst/>
          </a:prstGeom>
        </p:spPr>
        <p:txBody>
          <a:bodyPr wrap="square">
            <a:spAutoFit/>
          </a:bodyPr>
          <a:lstStyle/>
          <a:p>
            <a:r>
              <a:rPr lang="es-MX" sz="1200" dirty="0">
                <a:solidFill>
                  <a:srgbClr val="000000"/>
                </a:solidFill>
                <a:latin typeface="Calibri" panose="020F0502020204030204" pitchFamily="34" charset="0"/>
              </a:rPr>
              <a:t>Fuente: SIPARI </a:t>
            </a:r>
          </a:p>
          <a:p>
            <a:r>
              <a:rPr lang="es-MX" sz="1200" dirty="0">
                <a:solidFill>
                  <a:srgbClr val="000000"/>
                </a:solidFill>
                <a:latin typeface="Calibri" panose="020F0502020204030204" pitchFamily="34" charset="0"/>
              </a:rPr>
              <a:t>Elaborado: Unidad de </a:t>
            </a:r>
            <a:r>
              <a:rPr lang="es-MX" sz="1200" dirty="0" smtClean="0">
                <a:solidFill>
                  <a:srgbClr val="000000"/>
                </a:solidFill>
                <a:latin typeface="Calibri" panose="020F0502020204030204" pitchFamily="34" charset="0"/>
              </a:rPr>
              <a:t>Presupuesto (DMF) </a:t>
            </a:r>
            <a:endParaRPr lang="es-MX" sz="1200" dirty="0"/>
          </a:p>
        </p:txBody>
      </p:sp>
      <p:graphicFrame>
        <p:nvGraphicFramePr>
          <p:cNvPr id="3" name="Tabla 2"/>
          <p:cNvGraphicFramePr>
            <a:graphicFrameLocks noGrp="1"/>
          </p:cNvGraphicFramePr>
          <p:nvPr>
            <p:extLst/>
          </p:nvPr>
        </p:nvGraphicFramePr>
        <p:xfrm>
          <a:off x="192504" y="1880606"/>
          <a:ext cx="11681913" cy="3588860"/>
        </p:xfrm>
        <a:graphic>
          <a:graphicData uri="http://schemas.openxmlformats.org/drawingml/2006/table">
            <a:tbl>
              <a:tblPr/>
              <a:tblGrid>
                <a:gridCol w="1670163">
                  <a:extLst>
                    <a:ext uri="{9D8B030D-6E8A-4147-A177-3AD203B41FA5}">
                      <a16:colId xmlns:a16="http://schemas.microsoft.com/office/drawing/2014/main" val="2586972047"/>
                    </a:ext>
                  </a:extLst>
                </a:gridCol>
                <a:gridCol w="2252133">
                  <a:extLst>
                    <a:ext uri="{9D8B030D-6E8A-4147-A177-3AD203B41FA5}">
                      <a16:colId xmlns:a16="http://schemas.microsoft.com/office/drawing/2014/main" val="1367562537"/>
                    </a:ext>
                  </a:extLst>
                </a:gridCol>
                <a:gridCol w="3603514">
                  <a:extLst>
                    <a:ext uri="{9D8B030D-6E8A-4147-A177-3AD203B41FA5}">
                      <a16:colId xmlns:a16="http://schemas.microsoft.com/office/drawing/2014/main" val="901698154"/>
                    </a:ext>
                  </a:extLst>
                </a:gridCol>
                <a:gridCol w="1443620">
                  <a:extLst>
                    <a:ext uri="{9D8B030D-6E8A-4147-A177-3AD203B41FA5}">
                      <a16:colId xmlns:a16="http://schemas.microsoft.com/office/drawing/2014/main" val="4270314022"/>
                    </a:ext>
                  </a:extLst>
                </a:gridCol>
                <a:gridCol w="1447418">
                  <a:extLst>
                    <a:ext uri="{9D8B030D-6E8A-4147-A177-3AD203B41FA5}">
                      <a16:colId xmlns:a16="http://schemas.microsoft.com/office/drawing/2014/main" val="2457123169"/>
                    </a:ext>
                  </a:extLst>
                </a:gridCol>
                <a:gridCol w="1265065">
                  <a:extLst>
                    <a:ext uri="{9D8B030D-6E8A-4147-A177-3AD203B41FA5}">
                      <a16:colId xmlns:a16="http://schemas.microsoft.com/office/drawing/2014/main" val="802747839"/>
                    </a:ext>
                  </a:extLst>
                </a:gridCol>
              </a:tblGrid>
              <a:tr h="562014">
                <a:tc>
                  <a:txBody>
                    <a:bodyPr/>
                    <a:lstStyle/>
                    <a:p>
                      <a:pPr algn="ctr" fontAlgn="ctr"/>
                      <a:r>
                        <a:rPr lang="es-MX" sz="1600" b="1" i="0" u="none" strike="noStrike">
                          <a:solidFill>
                            <a:srgbClr val="FFFFFF"/>
                          </a:solidFill>
                          <a:effectLst/>
                          <a:latin typeface="Calibri Light" panose="020F0302020204030204" pitchFamily="34" charset="0"/>
                        </a:rPr>
                        <a:t>Área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600" b="1" i="0" u="none" strike="noStrike">
                          <a:solidFill>
                            <a:srgbClr val="FFFFFF"/>
                          </a:solidFill>
                          <a:effectLst/>
                          <a:latin typeface="Calibri Light" panose="020F0302020204030204" pitchFamily="34" charset="0"/>
                        </a:rPr>
                        <a:t>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600" b="1" i="0" u="none" strike="noStrike">
                          <a:solidFill>
                            <a:srgbClr val="FFFFFF"/>
                          </a:solidFill>
                          <a:effectLst/>
                          <a:latin typeface="Calibri Light" panose="020F0302020204030204" pitchFamily="34" charset="0"/>
                        </a:rPr>
                        <a:t> Centro Gestor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600" b="1" i="0" u="none" strike="noStrike">
                          <a:solidFill>
                            <a:srgbClr val="FFFFFF"/>
                          </a:solidFill>
                          <a:effectLst/>
                          <a:latin typeface="Calibri Light" panose="020F0302020204030204" pitchFamily="34" charset="0"/>
                        </a:rPr>
                        <a:t>Liberación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600" b="1" i="0" u="none" strike="noStrike">
                          <a:solidFill>
                            <a:srgbClr val="FFFFFF"/>
                          </a:solidFill>
                          <a:effectLst/>
                          <a:latin typeface="Calibri Light" panose="020F0302020204030204" pitchFamily="34" charset="0"/>
                        </a:rPr>
                        <a:t>Requerimientos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600" b="1" i="0" u="none" strike="noStrike">
                          <a:solidFill>
                            <a:srgbClr val="FFFFFF"/>
                          </a:solidFill>
                          <a:effectLst/>
                          <a:latin typeface="Calibri Light" panose="020F0302020204030204" pitchFamily="34" charset="0"/>
                        </a:rPr>
                        <a:t>Reformas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extLst>
                  <a:ext uri="{0D108BD9-81ED-4DB2-BD59-A6C34878D82A}">
                    <a16:rowId xmlns:a16="http://schemas.microsoft.com/office/drawing/2014/main" val="4107922580"/>
                  </a:ext>
                </a:extLst>
              </a:tr>
              <a:tr h="355942">
                <a:tc rowSpan="5">
                  <a:txBody>
                    <a:bodyPr/>
                    <a:lstStyle/>
                    <a:p>
                      <a:pPr algn="ctr" fontAlgn="ctr"/>
                      <a:r>
                        <a:rPr lang="es-MX" sz="1600" b="1" i="0" u="none" strike="noStrike">
                          <a:effectLst/>
                          <a:latin typeface="Calibri Light" panose="020F0302020204030204" pitchFamily="34" charset="0"/>
                        </a:rPr>
                        <a:t>SOCIALES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600" b="1" i="0" u="none" strike="noStrike">
                          <a:effectLst/>
                          <a:latin typeface="Calibri Light" panose="020F0302020204030204" pitchFamily="34" charset="0"/>
                        </a:rPr>
                        <a:t>CULTURA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dirty="0">
                          <a:effectLst/>
                          <a:latin typeface="Calibri Light" panose="020F0302020204030204" pitchFamily="34" charset="0"/>
                        </a:rPr>
                        <a:t>Secretaría </a:t>
                      </a:r>
                      <a:r>
                        <a:rPr lang="es-MX" sz="1600" b="0" i="0" u="none" strike="noStrike" dirty="0" smtClean="0">
                          <a:effectLst/>
                          <a:latin typeface="Calibri Light" panose="020F0302020204030204" pitchFamily="34" charset="0"/>
                        </a:rPr>
                        <a:t>de </a:t>
                      </a:r>
                      <a:r>
                        <a:rPr lang="es-MX" sz="1600" b="0" i="0" u="none" strike="noStrike" dirty="0">
                          <a:effectLst/>
                          <a:latin typeface="Calibri Light" panose="020F0302020204030204" pitchFamily="34" charset="0"/>
                        </a:rPr>
                        <a:t>Cultura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a:effectLst/>
                          <a:latin typeface="Calibri Light" panose="020F03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150.000,00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150.000,00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2611216"/>
                  </a:ext>
                </a:extLst>
              </a:tr>
              <a:tr h="562014">
                <a:tc vMerge="1">
                  <a:txBody>
                    <a:bodyPr/>
                    <a:lstStyle/>
                    <a:p>
                      <a:endParaRPr lang="es-MX"/>
                    </a:p>
                  </a:txBody>
                  <a:tcPr/>
                </a:tc>
                <a:tc rowSpan="2">
                  <a:txBody>
                    <a:bodyPr/>
                    <a:lstStyle/>
                    <a:p>
                      <a:pPr algn="ctr" fontAlgn="ctr"/>
                      <a:r>
                        <a:rPr lang="es-MX" sz="1600" b="1" i="0" u="none" strike="noStrike" dirty="0" smtClean="0">
                          <a:effectLst/>
                          <a:latin typeface="Calibri Light" panose="020F0302020204030204" pitchFamily="34" charset="0"/>
                        </a:rPr>
                        <a:t>SALUD</a:t>
                      </a:r>
                      <a:endParaRPr lang="es-MX" sz="1600" b="1" i="0" u="none" strike="noStrike" dirty="0">
                        <a:effectLst/>
                        <a:latin typeface="Calibri Light" panose="020F03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a:effectLst/>
                          <a:latin typeface="Calibri Light" panose="020F0302020204030204" pitchFamily="34" charset="0"/>
                        </a:rPr>
                        <a:t>Unidad de Bienestar Animal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-309.642,86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a:effectLst/>
                          <a:latin typeface="Calibri Light" panose="020F03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-309.642,86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0697615"/>
                  </a:ext>
                </a:extLst>
              </a:tr>
              <a:tr h="355942">
                <a:tc vMerge="1">
                  <a:txBody>
                    <a:bodyPr/>
                    <a:lstStyle/>
                    <a:p>
                      <a:endParaRPr lang="es-MX"/>
                    </a:p>
                  </a:txBody>
                  <a:tcPr/>
                </a:tc>
                <a:tc vMerge="1">
                  <a:txBody>
                    <a:bodyPr/>
                    <a:lstStyle/>
                    <a:p>
                      <a:pPr algn="ctr" fontAlgn="ctr"/>
                      <a:endParaRPr lang="es-MX" sz="1600" b="1" i="0" u="none" strike="noStrike" dirty="0">
                        <a:effectLst/>
                        <a:latin typeface="Calibri Light" panose="020F03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a:effectLst/>
                          <a:latin typeface="Calibri Light" panose="020F0302020204030204" pitchFamily="34" charset="0"/>
                        </a:rPr>
                        <a:t>Unidad de Salud Centro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-14.166,17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a:effectLst/>
                          <a:latin typeface="Calibri Light" panose="020F03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-14.166,17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1594812"/>
                  </a:ext>
                </a:extLst>
              </a:tr>
              <a:tr h="698503">
                <a:tc vMerge="1">
                  <a:txBody>
                    <a:bodyPr/>
                    <a:lstStyle/>
                    <a:p>
                      <a:endParaRPr lang="es-MX"/>
                    </a:p>
                  </a:txBody>
                  <a:tcPr/>
                </a:tc>
                <a:tc rowSpan="2">
                  <a:txBody>
                    <a:bodyPr/>
                    <a:lstStyle/>
                    <a:p>
                      <a:pPr algn="ctr" fontAlgn="ctr"/>
                      <a:r>
                        <a:rPr lang="es-MX" sz="1600" b="1" i="0" u="none" strike="noStrike">
                          <a:effectLst/>
                          <a:latin typeface="Calibri Light" panose="020F0302020204030204" pitchFamily="34" charset="0"/>
                        </a:rPr>
                        <a:t>EDUCACION, RECREACION Y DEPORTE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a:effectLst/>
                          <a:latin typeface="Calibri Light" panose="020F0302020204030204" pitchFamily="34" charset="0"/>
                        </a:rPr>
                        <a:t>Unidad Educativa Julio E.Moreno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a:effectLst/>
                          <a:latin typeface="Calibri Light" panose="020F03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80.661,76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80.661,76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6078089"/>
                  </a:ext>
                </a:extLst>
              </a:tr>
              <a:tr h="698503">
                <a:tc vMerge="1">
                  <a:txBody>
                    <a:bodyPr/>
                    <a:lstStyle/>
                    <a:p>
                      <a:endParaRPr lang="es-MX"/>
                    </a:p>
                  </a:txBody>
                  <a:tcPr/>
                </a:tc>
                <a:tc vMerge="1">
                  <a:txBody>
                    <a:bodyPr/>
                    <a:lstStyle/>
                    <a:p>
                      <a:endParaRPr lang="es-MX"/>
                    </a:p>
                  </a:txBody>
                  <a:tcPr/>
                </a:tc>
                <a:tc>
                  <a:txBody>
                    <a:bodyPr/>
                    <a:lstStyle/>
                    <a:p>
                      <a:pPr algn="l" fontAlgn="ctr"/>
                      <a:r>
                        <a:rPr lang="es-MX" sz="1600" b="0" i="0" u="none" strike="noStrike">
                          <a:effectLst/>
                          <a:latin typeface="Calibri Light" panose="020F0302020204030204" pitchFamily="34" charset="0"/>
                        </a:rPr>
                        <a:t>Unidad Educativa Oswaldo Lombeyda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-31.062,18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a:effectLst/>
                          <a:latin typeface="Calibri Light" panose="020F03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-31.062,18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2805204"/>
                  </a:ext>
                </a:extLst>
              </a:tr>
              <a:tr h="355942">
                <a:tc gridSpan="3">
                  <a:txBody>
                    <a:bodyPr/>
                    <a:lstStyle/>
                    <a:p>
                      <a:pPr algn="ctr" fontAlgn="b"/>
                      <a:r>
                        <a:rPr lang="es-MX" sz="1600" b="0" i="0" u="none" strike="noStrike" dirty="0">
                          <a:solidFill>
                            <a:srgbClr val="FFFFFF"/>
                          </a:solidFill>
                          <a:effectLst/>
                          <a:latin typeface="Calibri Light" panose="020F0302020204030204" pitchFamily="34" charset="0"/>
                        </a:rPr>
                        <a:t> </a:t>
                      </a:r>
                      <a:r>
                        <a:rPr lang="es-MX" sz="1600" b="1" i="0" u="none" strike="noStrike" dirty="0" smtClean="0">
                          <a:solidFill>
                            <a:srgbClr val="FFFFFF"/>
                          </a:solidFill>
                          <a:effectLst/>
                          <a:latin typeface="Calibri Light" panose="020F0302020204030204" pitchFamily="34" charset="0"/>
                        </a:rPr>
                        <a:t>Total </a:t>
                      </a:r>
                      <a:r>
                        <a:rPr lang="es-MX" sz="1600" b="1" i="0" u="none" strike="noStrike" dirty="0">
                          <a:solidFill>
                            <a:srgbClr val="FFFFFF"/>
                          </a:solidFill>
                          <a:effectLst/>
                          <a:latin typeface="Calibri Light" panose="020F0302020204030204" pitchFamily="34" charset="0"/>
                        </a:rPr>
                        <a:t>general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hMerge="1">
                  <a:txBody>
                    <a:bodyPr/>
                    <a:lstStyle/>
                    <a:p>
                      <a:endParaRPr lang="es-MX"/>
                    </a:p>
                  </a:txBody>
                  <a:tcPr/>
                </a:tc>
                <a:tc hMerge="1">
                  <a:txBody>
                    <a:bodyPr/>
                    <a:lstStyle/>
                    <a:p>
                      <a:pPr algn="l" fontAlgn="t"/>
                      <a:endParaRPr lang="es-MX" sz="1600" b="1" i="0" u="none" strike="noStrike" dirty="0">
                        <a:solidFill>
                          <a:srgbClr val="FFFFFF"/>
                        </a:solidFill>
                        <a:effectLst/>
                        <a:latin typeface="Calibri Light" panose="020F0302020204030204"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r" fontAlgn="t"/>
                      <a:r>
                        <a:rPr lang="es-MX" sz="1600" b="1" i="0" u="none" strike="noStrike">
                          <a:solidFill>
                            <a:srgbClr val="FFFFFF"/>
                          </a:solidFill>
                          <a:effectLst/>
                          <a:latin typeface="Calibri Light" panose="020F0302020204030204" pitchFamily="34" charset="0"/>
                        </a:rPr>
                        <a:t>-7.072.009,99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r" fontAlgn="t"/>
                      <a:r>
                        <a:rPr lang="es-MX" sz="1600" b="1" i="0" u="none" strike="noStrike">
                          <a:solidFill>
                            <a:srgbClr val="FFFFFF"/>
                          </a:solidFill>
                          <a:effectLst/>
                          <a:latin typeface="Calibri Light" panose="020F0302020204030204" pitchFamily="34" charset="0"/>
                        </a:rPr>
                        <a:t>4.851.791,27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r" fontAlgn="t"/>
                      <a:r>
                        <a:rPr lang="es-MX" sz="1600" b="1" i="0" u="none" strike="noStrike" dirty="0">
                          <a:solidFill>
                            <a:srgbClr val="FFFFFF"/>
                          </a:solidFill>
                          <a:effectLst/>
                          <a:latin typeface="Calibri Light" panose="020F0302020204030204" pitchFamily="34" charset="0"/>
                        </a:rPr>
                        <a:t>-2.220.218,72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extLst>
                  <a:ext uri="{0D108BD9-81ED-4DB2-BD59-A6C34878D82A}">
                    <a16:rowId xmlns:a16="http://schemas.microsoft.com/office/drawing/2014/main" val="2515597112"/>
                  </a:ext>
                </a:extLst>
              </a:tr>
            </a:tbl>
          </a:graphicData>
        </a:graphic>
      </p:graphicFrame>
    </p:spTree>
    <p:extLst>
      <p:ext uri="{BB962C8B-B14F-4D97-AF65-F5344CB8AC3E}">
        <p14:creationId xmlns:p14="http://schemas.microsoft.com/office/powerpoint/2010/main" val="40571518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ceso alternativo 4"/>
          <p:cNvSpPr/>
          <p:nvPr/>
        </p:nvSpPr>
        <p:spPr>
          <a:xfrm>
            <a:off x="2226366" y="861389"/>
            <a:ext cx="7328921" cy="533085"/>
          </a:xfrm>
          <a:prstGeom prst="flowChartAlternateProcess">
            <a:avLst/>
          </a:prstGeom>
          <a:solidFill>
            <a:srgbClr val="2F2E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500" b="1" dirty="0" smtClean="0">
                <a:solidFill>
                  <a:schemeClr val="bg1"/>
                </a:solidFill>
                <a:effectLst>
                  <a:outerShdw blurRad="38100" dist="38100" dir="2700000" algn="tl">
                    <a:srgbClr val="000000">
                      <a:alpha val="43137"/>
                    </a:srgbClr>
                  </a:outerShdw>
                </a:effectLst>
                <a:latin typeface="Calibri Light"/>
              </a:rPr>
              <a:t>REFORMA PRESUPUESTARIA GASTOS REMUNERACIONES</a:t>
            </a:r>
          </a:p>
        </p:txBody>
      </p:sp>
      <p:sp>
        <p:nvSpPr>
          <p:cNvPr id="6" name="Rectángulo 5"/>
          <p:cNvSpPr/>
          <p:nvPr/>
        </p:nvSpPr>
        <p:spPr>
          <a:xfrm>
            <a:off x="192503" y="6391409"/>
            <a:ext cx="3689686" cy="461665"/>
          </a:xfrm>
          <a:prstGeom prst="rect">
            <a:avLst/>
          </a:prstGeom>
        </p:spPr>
        <p:txBody>
          <a:bodyPr wrap="square">
            <a:spAutoFit/>
          </a:bodyPr>
          <a:lstStyle/>
          <a:p>
            <a:r>
              <a:rPr lang="es-MX" sz="1200" dirty="0">
                <a:solidFill>
                  <a:srgbClr val="000000"/>
                </a:solidFill>
                <a:latin typeface="Calibri" panose="020F0502020204030204" pitchFamily="34" charset="0"/>
              </a:rPr>
              <a:t>Fuente: SIPARI </a:t>
            </a:r>
          </a:p>
          <a:p>
            <a:r>
              <a:rPr lang="es-MX" sz="1200" dirty="0">
                <a:solidFill>
                  <a:srgbClr val="000000"/>
                </a:solidFill>
                <a:latin typeface="Calibri" panose="020F0502020204030204" pitchFamily="34" charset="0"/>
              </a:rPr>
              <a:t>Elaborado: Unidad de </a:t>
            </a:r>
            <a:r>
              <a:rPr lang="es-MX" sz="1200" dirty="0" smtClean="0">
                <a:solidFill>
                  <a:srgbClr val="000000"/>
                </a:solidFill>
                <a:latin typeface="Calibri" panose="020F0502020204030204" pitchFamily="34" charset="0"/>
              </a:rPr>
              <a:t>Presupuesto (DMF) </a:t>
            </a:r>
            <a:endParaRPr lang="es-MX" sz="1200" dirty="0"/>
          </a:p>
        </p:txBody>
      </p:sp>
      <p:graphicFrame>
        <p:nvGraphicFramePr>
          <p:cNvPr id="2" name="Tabla 1"/>
          <p:cNvGraphicFramePr>
            <a:graphicFrameLocks noGrp="1"/>
          </p:cNvGraphicFramePr>
          <p:nvPr>
            <p:extLst/>
          </p:nvPr>
        </p:nvGraphicFramePr>
        <p:xfrm>
          <a:off x="287712" y="1988344"/>
          <a:ext cx="11491496" cy="2682240"/>
        </p:xfrm>
        <a:graphic>
          <a:graphicData uri="http://schemas.openxmlformats.org/drawingml/2006/table">
            <a:tbl>
              <a:tblPr/>
              <a:tblGrid>
                <a:gridCol w="1246829">
                  <a:extLst>
                    <a:ext uri="{9D8B030D-6E8A-4147-A177-3AD203B41FA5}">
                      <a16:colId xmlns:a16="http://schemas.microsoft.com/office/drawing/2014/main" val="3995232648"/>
                    </a:ext>
                  </a:extLst>
                </a:gridCol>
                <a:gridCol w="2929467">
                  <a:extLst>
                    <a:ext uri="{9D8B030D-6E8A-4147-A177-3AD203B41FA5}">
                      <a16:colId xmlns:a16="http://schemas.microsoft.com/office/drawing/2014/main" val="2075988627"/>
                    </a:ext>
                  </a:extLst>
                </a:gridCol>
                <a:gridCol w="2791307">
                  <a:extLst>
                    <a:ext uri="{9D8B030D-6E8A-4147-A177-3AD203B41FA5}">
                      <a16:colId xmlns:a16="http://schemas.microsoft.com/office/drawing/2014/main" val="3571384548"/>
                    </a:ext>
                  </a:extLst>
                </a:gridCol>
                <a:gridCol w="1357168">
                  <a:extLst>
                    <a:ext uri="{9D8B030D-6E8A-4147-A177-3AD203B41FA5}">
                      <a16:colId xmlns:a16="http://schemas.microsoft.com/office/drawing/2014/main" val="4162521519"/>
                    </a:ext>
                  </a:extLst>
                </a:gridCol>
                <a:gridCol w="1534892">
                  <a:extLst>
                    <a:ext uri="{9D8B030D-6E8A-4147-A177-3AD203B41FA5}">
                      <a16:colId xmlns:a16="http://schemas.microsoft.com/office/drawing/2014/main" val="4169347564"/>
                    </a:ext>
                  </a:extLst>
                </a:gridCol>
                <a:gridCol w="1631833">
                  <a:extLst>
                    <a:ext uri="{9D8B030D-6E8A-4147-A177-3AD203B41FA5}">
                      <a16:colId xmlns:a16="http://schemas.microsoft.com/office/drawing/2014/main" val="1596149007"/>
                    </a:ext>
                  </a:extLst>
                </a:gridCol>
              </a:tblGrid>
              <a:tr h="800100">
                <a:tc>
                  <a:txBody>
                    <a:bodyPr/>
                    <a:lstStyle/>
                    <a:p>
                      <a:pPr algn="ctr" fontAlgn="ctr"/>
                      <a:r>
                        <a:rPr lang="es-MX" sz="1600" b="1" i="0" u="none" strike="noStrike">
                          <a:solidFill>
                            <a:srgbClr val="FFFFFF"/>
                          </a:solidFill>
                          <a:effectLst/>
                          <a:latin typeface="Calibri Light" panose="020F0302020204030204" pitchFamily="34" charset="0"/>
                        </a:rPr>
                        <a:t>Area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600" b="1" i="0" u="none" strike="noStrike">
                          <a:solidFill>
                            <a:srgbClr val="FFFFFF"/>
                          </a:solidFill>
                          <a:effectLst/>
                          <a:latin typeface="Calibri Light" panose="020F0302020204030204" pitchFamily="34" charset="0"/>
                        </a:rPr>
                        <a:t>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600" b="1" i="0" u="none" strike="noStrike">
                          <a:solidFill>
                            <a:srgbClr val="FFFFFF"/>
                          </a:solidFill>
                          <a:effectLst/>
                          <a:latin typeface="Calibri Light" panose="020F0302020204030204" pitchFamily="34" charset="0"/>
                        </a:rPr>
                        <a:t>Centro Gestor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600" b="1" i="0" u="none" strike="noStrike">
                          <a:solidFill>
                            <a:srgbClr val="FFFFFF"/>
                          </a:solidFill>
                          <a:effectLst/>
                          <a:latin typeface="Calibri Light" panose="020F0302020204030204" pitchFamily="34" charset="0"/>
                        </a:rPr>
                        <a:t>Liberación / Partidas de Compra de Renuncias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600" b="1" i="0" u="none" strike="noStrike">
                          <a:solidFill>
                            <a:srgbClr val="FFFFFF"/>
                          </a:solidFill>
                          <a:effectLst/>
                          <a:latin typeface="Calibri Light" panose="020F0302020204030204" pitchFamily="34" charset="0"/>
                        </a:rPr>
                        <a:t>Requerimientos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600" b="1" i="0" u="none" strike="noStrike">
                          <a:solidFill>
                            <a:srgbClr val="FFFFFF"/>
                          </a:solidFill>
                          <a:effectLst/>
                          <a:latin typeface="Calibri Light" panose="020F0302020204030204" pitchFamily="34" charset="0"/>
                        </a:rPr>
                        <a:t>Reforma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extLst>
                  <a:ext uri="{0D108BD9-81ED-4DB2-BD59-A6C34878D82A}">
                    <a16:rowId xmlns:a16="http://schemas.microsoft.com/office/drawing/2014/main" val="1555293891"/>
                  </a:ext>
                </a:extLst>
              </a:tr>
              <a:tr h="400050">
                <a:tc rowSpan="3">
                  <a:txBody>
                    <a:bodyPr/>
                    <a:lstStyle/>
                    <a:p>
                      <a:pPr algn="ctr" fontAlgn="ctr"/>
                      <a:r>
                        <a:rPr lang="es-MX" sz="1600" b="1" i="0" u="none" strike="noStrike">
                          <a:effectLst/>
                          <a:latin typeface="Calibri Light" panose="020F0302020204030204" pitchFamily="34" charset="0"/>
                        </a:rPr>
                        <a:t>GENERALES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600" b="1" i="0" u="none" strike="noStrike">
                          <a:effectLst/>
                          <a:latin typeface="Calibri Light" panose="020F0302020204030204" pitchFamily="34" charset="0"/>
                        </a:rPr>
                        <a:t>ADMINISTRACION GENERAL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a:effectLst/>
                          <a:latin typeface="Calibri Light" panose="020F0302020204030204" pitchFamily="34" charset="0"/>
                        </a:rPr>
                        <a:t>Administración General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-482.954,92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322.409,05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-160.545,87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8988518"/>
                  </a:ext>
                </a:extLst>
              </a:tr>
              <a:tr h="800100">
                <a:tc vMerge="1">
                  <a:txBody>
                    <a:bodyPr/>
                    <a:lstStyle/>
                    <a:p>
                      <a:endParaRPr lang="es-MX"/>
                    </a:p>
                  </a:txBody>
                  <a:tcPr/>
                </a:tc>
                <a:tc>
                  <a:txBody>
                    <a:bodyPr/>
                    <a:lstStyle/>
                    <a:p>
                      <a:pPr algn="ctr" fontAlgn="ctr"/>
                      <a:r>
                        <a:rPr lang="es-MX" sz="1600" b="1" i="0" u="none" strike="noStrike">
                          <a:effectLst/>
                          <a:latin typeface="Calibri Light" panose="020F0302020204030204" pitchFamily="34" charset="0"/>
                        </a:rPr>
                        <a:t>COORDINACION DE ALCALDIA Y SECRETARIA DEL CONCEJO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a:effectLst/>
                          <a:latin typeface="Calibri Light" panose="020F0302020204030204" pitchFamily="34" charset="0"/>
                        </a:rPr>
                        <a:t>Concejo Metropolitano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-42.645,99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32.122,22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-10.523,77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6586834"/>
                  </a:ext>
                </a:extLst>
              </a:tr>
              <a:tr h="400050">
                <a:tc vMerge="1">
                  <a:txBody>
                    <a:bodyPr/>
                    <a:lstStyle/>
                    <a:p>
                      <a:endParaRPr lang="es-MX"/>
                    </a:p>
                  </a:txBody>
                  <a:tcPr/>
                </a:tc>
                <a:tc>
                  <a:txBody>
                    <a:bodyPr/>
                    <a:lstStyle/>
                    <a:p>
                      <a:pPr algn="ctr" fontAlgn="ctr"/>
                      <a:r>
                        <a:rPr lang="es-MX" sz="1600" b="1" i="0" u="none" strike="noStrike">
                          <a:effectLst/>
                          <a:latin typeface="Calibri Light" panose="020F0302020204030204" pitchFamily="34" charset="0"/>
                        </a:rPr>
                        <a:t>PLANIFICACION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a:effectLst/>
                          <a:latin typeface="Calibri Light" panose="020F0302020204030204" pitchFamily="34" charset="0"/>
                        </a:rPr>
                        <a:t>Secretaría General de Planificación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-96.924,46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a:effectLst/>
                          <a:latin typeface="Calibri Light" panose="020F03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dirty="0">
                          <a:effectLst/>
                          <a:latin typeface="Calibri Light" panose="020F0302020204030204" pitchFamily="34" charset="0"/>
                        </a:rPr>
                        <a:t>-96.924,46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556856"/>
                  </a:ext>
                </a:extLst>
              </a:tr>
            </a:tbl>
          </a:graphicData>
        </a:graphic>
      </p:graphicFrame>
    </p:spTree>
    <p:extLst>
      <p:ext uri="{BB962C8B-B14F-4D97-AF65-F5344CB8AC3E}">
        <p14:creationId xmlns:p14="http://schemas.microsoft.com/office/powerpoint/2010/main" val="379959628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ceso alternativo 4"/>
          <p:cNvSpPr/>
          <p:nvPr/>
        </p:nvSpPr>
        <p:spPr>
          <a:xfrm>
            <a:off x="2289486" y="798410"/>
            <a:ext cx="7487947" cy="533085"/>
          </a:xfrm>
          <a:prstGeom prst="flowChartAlternateProcess">
            <a:avLst/>
          </a:prstGeom>
          <a:solidFill>
            <a:srgbClr val="2F2E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500" b="1" dirty="0" smtClean="0">
                <a:solidFill>
                  <a:schemeClr val="bg1"/>
                </a:solidFill>
                <a:effectLst>
                  <a:outerShdw blurRad="38100" dist="38100" dir="2700000" algn="tl">
                    <a:srgbClr val="000000">
                      <a:alpha val="43137"/>
                    </a:srgbClr>
                  </a:outerShdw>
                </a:effectLst>
                <a:latin typeface="Calibri Light"/>
              </a:rPr>
              <a:t>REFORMA PRESUPUESTARIA GASTOS REMUNERACIONES</a:t>
            </a:r>
          </a:p>
        </p:txBody>
      </p:sp>
      <p:sp>
        <p:nvSpPr>
          <p:cNvPr id="6" name="Rectángulo 5"/>
          <p:cNvSpPr/>
          <p:nvPr/>
        </p:nvSpPr>
        <p:spPr>
          <a:xfrm>
            <a:off x="192503" y="6391409"/>
            <a:ext cx="3689686" cy="461665"/>
          </a:xfrm>
          <a:prstGeom prst="rect">
            <a:avLst/>
          </a:prstGeom>
        </p:spPr>
        <p:txBody>
          <a:bodyPr wrap="square">
            <a:spAutoFit/>
          </a:bodyPr>
          <a:lstStyle/>
          <a:p>
            <a:r>
              <a:rPr lang="es-MX" sz="1200" dirty="0">
                <a:solidFill>
                  <a:srgbClr val="000000"/>
                </a:solidFill>
                <a:latin typeface="Calibri" panose="020F0502020204030204" pitchFamily="34" charset="0"/>
              </a:rPr>
              <a:t>Fuente: SIPARI </a:t>
            </a:r>
          </a:p>
          <a:p>
            <a:r>
              <a:rPr lang="es-MX" sz="1200" dirty="0">
                <a:solidFill>
                  <a:srgbClr val="000000"/>
                </a:solidFill>
                <a:latin typeface="Calibri" panose="020F0502020204030204" pitchFamily="34" charset="0"/>
              </a:rPr>
              <a:t>Elaborado: Unidad de </a:t>
            </a:r>
            <a:r>
              <a:rPr lang="es-MX" sz="1200" dirty="0" smtClean="0">
                <a:solidFill>
                  <a:srgbClr val="000000"/>
                </a:solidFill>
                <a:latin typeface="Calibri" panose="020F0502020204030204" pitchFamily="34" charset="0"/>
              </a:rPr>
              <a:t>Presupuesto (DMF) </a:t>
            </a:r>
            <a:endParaRPr lang="es-MX" sz="1200" dirty="0"/>
          </a:p>
        </p:txBody>
      </p:sp>
      <p:graphicFrame>
        <p:nvGraphicFramePr>
          <p:cNvPr id="4" name="Tabla 3"/>
          <p:cNvGraphicFramePr>
            <a:graphicFrameLocks noGrp="1"/>
          </p:cNvGraphicFramePr>
          <p:nvPr>
            <p:extLst/>
          </p:nvPr>
        </p:nvGraphicFramePr>
        <p:xfrm>
          <a:off x="192504" y="1556400"/>
          <a:ext cx="11681913" cy="4610104"/>
        </p:xfrm>
        <a:graphic>
          <a:graphicData uri="http://schemas.openxmlformats.org/drawingml/2006/table">
            <a:tbl>
              <a:tblPr/>
              <a:tblGrid>
                <a:gridCol w="1162163">
                  <a:extLst>
                    <a:ext uri="{9D8B030D-6E8A-4147-A177-3AD203B41FA5}">
                      <a16:colId xmlns:a16="http://schemas.microsoft.com/office/drawing/2014/main" val="1830994992"/>
                    </a:ext>
                  </a:extLst>
                </a:gridCol>
                <a:gridCol w="2167466">
                  <a:extLst>
                    <a:ext uri="{9D8B030D-6E8A-4147-A177-3AD203B41FA5}">
                      <a16:colId xmlns:a16="http://schemas.microsoft.com/office/drawing/2014/main" val="3372596152"/>
                    </a:ext>
                  </a:extLst>
                </a:gridCol>
                <a:gridCol w="3753429">
                  <a:extLst>
                    <a:ext uri="{9D8B030D-6E8A-4147-A177-3AD203B41FA5}">
                      <a16:colId xmlns:a16="http://schemas.microsoft.com/office/drawing/2014/main" val="2238577561"/>
                    </a:ext>
                  </a:extLst>
                </a:gridCol>
                <a:gridCol w="1379657">
                  <a:extLst>
                    <a:ext uri="{9D8B030D-6E8A-4147-A177-3AD203B41FA5}">
                      <a16:colId xmlns:a16="http://schemas.microsoft.com/office/drawing/2014/main" val="21080375"/>
                    </a:ext>
                  </a:extLst>
                </a:gridCol>
                <a:gridCol w="1560326">
                  <a:extLst>
                    <a:ext uri="{9D8B030D-6E8A-4147-A177-3AD203B41FA5}">
                      <a16:colId xmlns:a16="http://schemas.microsoft.com/office/drawing/2014/main" val="3662573302"/>
                    </a:ext>
                  </a:extLst>
                </a:gridCol>
                <a:gridCol w="1658872">
                  <a:extLst>
                    <a:ext uri="{9D8B030D-6E8A-4147-A177-3AD203B41FA5}">
                      <a16:colId xmlns:a16="http://schemas.microsoft.com/office/drawing/2014/main" val="1746241313"/>
                    </a:ext>
                  </a:extLst>
                </a:gridCol>
              </a:tblGrid>
              <a:tr h="725223">
                <a:tc>
                  <a:txBody>
                    <a:bodyPr/>
                    <a:lstStyle/>
                    <a:p>
                      <a:pPr algn="ctr" fontAlgn="ctr"/>
                      <a:r>
                        <a:rPr lang="es-MX" sz="1600" b="1" i="0" u="none" strike="noStrike">
                          <a:solidFill>
                            <a:srgbClr val="FFFFFF"/>
                          </a:solidFill>
                          <a:effectLst/>
                          <a:latin typeface="Calibri Light" panose="020F0302020204030204" pitchFamily="34" charset="0"/>
                        </a:rPr>
                        <a:t>Area</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600" b="1" i="0" u="none" strike="noStrike">
                          <a:solidFill>
                            <a:srgbClr val="FFFFFF"/>
                          </a:solidFill>
                          <a:effectLst/>
                          <a:latin typeface="Calibri Light" panose="020F0302020204030204" pitchFamily="34" charset="0"/>
                        </a:rPr>
                        <a:t>Sector</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600" b="1" i="0" u="none" strike="noStrike">
                          <a:solidFill>
                            <a:srgbClr val="FFFFFF"/>
                          </a:solidFill>
                          <a:effectLst/>
                          <a:latin typeface="Calibri Light" panose="020F0302020204030204" pitchFamily="34" charset="0"/>
                        </a:rPr>
                        <a:t>Centro Gestor</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600" b="1" i="0" u="none" strike="noStrike">
                          <a:solidFill>
                            <a:srgbClr val="FFFFFF"/>
                          </a:solidFill>
                          <a:effectLst/>
                          <a:latin typeface="Calibri Light" panose="020F0302020204030204" pitchFamily="34" charset="0"/>
                        </a:rPr>
                        <a:t>Liberación / Partidas de Compra de Renuncias</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600" b="1" i="0" u="none" strike="noStrike">
                          <a:solidFill>
                            <a:srgbClr val="FFFFFF"/>
                          </a:solidFill>
                          <a:effectLst/>
                          <a:latin typeface="Calibri Light" panose="020F0302020204030204" pitchFamily="34" charset="0"/>
                        </a:rPr>
                        <a:t>Requerimientos</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600" b="1" i="0" u="none" strike="noStrike">
                          <a:solidFill>
                            <a:srgbClr val="FFFFFF"/>
                          </a:solidFill>
                          <a:effectLst/>
                          <a:latin typeface="Calibri Light" panose="020F0302020204030204" pitchFamily="34" charset="0"/>
                        </a:rPr>
                        <a:t>Reforma</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extLst>
                  <a:ext uri="{0D108BD9-81ED-4DB2-BD59-A6C34878D82A}">
                    <a16:rowId xmlns:a16="http://schemas.microsoft.com/office/drawing/2014/main" val="932690255"/>
                  </a:ext>
                </a:extLst>
              </a:tr>
              <a:tr h="362611">
                <a:tc rowSpan="10">
                  <a:txBody>
                    <a:bodyPr/>
                    <a:lstStyle/>
                    <a:p>
                      <a:pPr algn="ctr" fontAlgn="ctr"/>
                      <a:r>
                        <a:rPr lang="es-MX" sz="1600" b="1" i="0" u="none" strike="noStrike">
                          <a:effectLst/>
                          <a:latin typeface="Calibri Light" panose="020F0302020204030204" pitchFamily="34" charset="0"/>
                        </a:rPr>
                        <a:t>COMUNALES</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10">
                  <a:txBody>
                    <a:bodyPr/>
                    <a:lstStyle/>
                    <a:p>
                      <a:pPr algn="ctr" fontAlgn="ctr"/>
                      <a:r>
                        <a:rPr lang="es-MX" sz="1600" b="1" i="0" u="none" strike="noStrike">
                          <a:effectLst/>
                          <a:latin typeface="Calibri Light" panose="020F0302020204030204" pitchFamily="34" charset="0"/>
                        </a:rPr>
                        <a:t>COORDINACION TERRITORIAL Y PARTICIPACION CIUDADANA</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a:effectLst/>
                          <a:latin typeface="Calibri Light" panose="020F0302020204030204" pitchFamily="34" charset="0"/>
                        </a:rPr>
                        <a:t>Adm Zonal Equinoccia - La Delicia</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-147.267,38</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67.109,17</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-80.158,21</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3962532"/>
                  </a:ext>
                </a:extLst>
              </a:tr>
              <a:tr h="362611">
                <a:tc vMerge="1">
                  <a:txBody>
                    <a:bodyPr/>
                    <a:lstStyle/>
                    <a:p>
                      <a:endParaRPr lang="es-MX"/>
                    </a:p>
                  </a:txBody>
                  <a:tcPr/>
                </a:tc>
                <a:tc vMerge="1">
                  <a:txBody>
                    <a:bodyPr/>
                    <a:lstStyle/>
                    <a:p>
                      <a:endParaRPr lang="es-MX"/>
                    </a:p>
                  </a:txBody>
                  <a:tcPr/>
                </a:tc>
                <a:tc>
                  <a:txBody>
                    <a:bodyPr/>
                    <a:lstStyle/>
                    <a:p>
                      <a:pPr algn="l" fontAlgn="ctr"/>
                      <a:r>
                        <a:rPr lang="es-MX" sz="1600" b="0" i="0" u="none" strike="noStrike">
                          <a:effectLst/>
                          <a:latin typeface="Calibri Light" panose="020F0302020204030204" pitchFamily="34" charset="0"/>
                        </a:rPr>
                        <a:t>Administración Z Eugenio Espejo (Norte)</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-79.109,80</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33.698,03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-45.411,77</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8346997"/>
                  </a:ext>
                </a:extLst>
              </a:tr>
              <a:tr h="362611">
                <a:tc vMerge="1">
                  <a:txBody>
                    <a:bodyPr/>
                    <a:lstStyle/>
                    <a:p>
                      <a:endParaRPr lang="es-MX"/>
                    </a:p>
                  </a:txBody>
                  <a:tcPr/>
                </a:tc>
                <a:tc vMerge="1">
                  <a:txBody>
                    <a:bodyPr/>
                    <a:lstStyle/>
                    <a:p>
                      <a:endParaRPr lang="es-MX"/>
                    </a:p>
                  </a:txBody>
                  <a:tcPr/>
                </a:tc>
                <a:tc>
                  <a:txBody>
                    <a:bodyPr/>
                    <a:lstStyle/>
                    <a:p>
                      <a:pPr algn="l" fontAlgn="ctr"/>
                      <a:r>
                        <a:rPr lang="es-MX" sz="1600" b="0" i="0" u="none" strike="noStrike">
                          <a:effectLst/>
                          <a:latin typeface="Calibri Light" panose="020F0302020204030204" pitchFamily="34" charset="0"/>
                        </a:rPr>
                        <a:t>Administración Zonal Calderón</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-66.704,90</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11.423,93</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-55.280,97</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8766173"/>
                  </a:ext>
                </a:extLst>
              </a:tr>
              <a:tr h="362611">
                <a:tc vMerge="1">
                  <a:txBody>
                    <a:bodyPr/>
                    <a:lstStyle/>
                    <a:p>
                      <a:endParaRPr lang="es-MX"/>
                    </a:p>
                  </a:txBody>
                  <a:tcPr/>
                </a:tc>
                <a:tc vMerge="1">
                  <a:txBody>
                    <a:bodyPr/>
                    <a:lstStyle/>
                    <a:p>
                      <a:endParaRPr lang="es-MX"/>
                    </a:p>
                  </a:txBody>
                  <a:tcPr/>
                </a:tc>
                <a:tc>
                  <a:txBody>
                    <a:bodyPr/>
                    <a:lstStyle/>
                    <a:p>
                      <a:pPr algn="l" fontAlgn="ctr"/>
                      <a:r>
                        <a:rPr lang="es-MX" sz="1600" b="0" i="0" u="none" strike="noStrike">
                          <a:effectLst/>
                          <a:latin typeface="Calibri Light" panose="020F0302020204030204" pitchFamily="34" charset="0"/>
                        </a:rPr>
                        <a:t>Administración Zonal Eloy Alfaro (Sur)</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-55.299,17</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55.972,12</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672,95</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1655291"/>
                  </a:ext>
                </a:extLst>
              </a:tr>
              <a:tr h="362611">
                <a:tc vMerge="1">
                  <a:txBody>
                    <a:bodyPr/>
                    <a:lstStyle/>
                    <a:p>
                      <a:endParaRPr lang="es-MX"/>
                    </a:p>
                  </a:txBody>
                  <a:tcPr/>
                </a:tc>
                <a:tc vMerge="1">
                  <a:txBody>
                    <a:bodyPr/>
                    <a:lstStyle/>
                    <a:p>
                      <a:endParaRPr lang="es-MX"/>
                    </a:p>
                  </a:txBody>
                  <a:tcPr/>
                </a:tc>
                <a:tc>
                  <a:txBody>
                    <a:bodyPr/>
                    <a:lstStyle/>
                    <a:p>
                      <a:pPr algn="l" fontAlgn="ctr"/>
                      <a:r>
                        <a:rPr lang="es-MX" sz="1600" b="0" i="0" u="none" strike="noStrike">
                          <a:effectLst/>
                          <a:latin typeface="Calibri Light" panose="020F0302020204030204" pitchFamily="34" charset="0"/>
                        </a:rPr>
                        <a:t>Administración Zonal Manuela Sáenz</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-44.942,65</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44.835,07</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-107,58</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6012314"/>
                  </a:ext>
                </a:extLst>
              </a:tr>
              <a:tr h="362611">
                <a:tc vMerge="1">
                  <a:txBody>
                    <a:bodyPr/>
                    <a:lstStyle/>
                    <a:p>
                      <a:endParaRPr lang="es-MX"/>
                    </a:p>
                  </a:txBody>
                  <a:tcPr/>
                </a:tc>
                <a:tc vMerge="1">
                  <a:txBody>
                    <a:bodyPr/>
                    <a:lstStyle/>
                    <a:p>
                      <a:endParaRPr lang="es-MX"/>
                    </a:p>
                  </a:txBody>
                  <a:tcPr/>
                </a:tc>
                <a:tc>
                  <a:txBody>
                    <a:bodyPr/>
                    <a:lstStyle/>
                    <a:p>
                      <a:pPr algn="l" fontAlgn="ctr"/>
                      <a:r>
                        <a:rPr lang="es-MX" sz="1600" b="0" i="0" u="none" strike="noStrike">
                          <a:effectLst/>
                          <a:latin typeface="Calibri Light" panose="020F0302020204030204" pitchFamily="34" charset="0"/>
                        </a:rPr>
                        <a:t>Administración Zonal Quitumbe</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-22.730,38</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67.396,06</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44.665,68</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6768084"/>
                  </a:ext>
                </a:extLst>
              </a:tr>
              <a:tr h="362611">
                <a:tc vMerge="1">
                  <a:txBody>
                    <a:bodyPr/>
                    <a:lstStyle/>
                    <a:p>
                      <a:endParaRPr lang="es-MX"/>
                    </a:p>
                  </a:txBody>
                  <a:tcPr/>
                </a:tc>
                <a:tc vMerge="1">
                  <a:txBody>
                    <a:bodyPr/>
                    <a:lstStyle/>
                    <a:p>
                      <a:endParaRPr lang="es-MX"/>
                    </a:p>
                  </a:txBody>
                  <a:tcPr/>
                </a:tc>
                <a:tc>
                  <a:txBody>
                    <a:bodyPr/>
                    <a:lstStyle/>
                    <a:p>
                      <a:pPr algn="l" fontAlgn="ctr"/>
                      <a:r>
                        <a:rPr lang="es-MX" sz="1600" b="0" i="0" u="none" strike="noStrike">
                          <a:effectLst/>
                          <a:latin typeface="Calibri Light" panose="020F0302020204030204" pitchFamily="34" charset="0"/>
                        </a:rPr>
                        <a:t>Administración Zonal Valle de Tumbaco</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-44.958,17</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22.560,98</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-22.397,19</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2430615"/>
                  </a:ext>
                </a:extLst>
              </a:tr>
              <a:tr h="362611">
                <a:tc vMerge="1">
                  <a:txBody>
                    <a:bodyPr/>
                    <a:lstStyle/>
                    <a:p>
                      <a:endParaRPr lang="es-MX"/>
                    </a:p>
                  </a:txBody>
                  <a:tcPr/>
                </a:tc>
                <a:tc vMerge="1">
                  <a:txBody>
                    <a:bodyPr/>
                    <a:lstStyle/>
                    <a:p>
                      <a:endParaRPr lang="es-MX"/>
                    </a:p>
                  </a:txBody>
                  <a:tcPr/>
                </a:tc>
                <a:tc>
                  <a:txBody>
                    <a:bodyPr/>
                    <a:lstStyle/>
                    <a:p>
                      <a:pPr algn="l" fontAlgn="ctr"/>
                      <a:r>
                        <a:rPr lang="es-MX" sz="1600" b="0" i="0" u="none" strike="noStrike">
                          <a:effectLst/>
                          <a:latin typeface="Calibri Light" panose="020F0302020204030204" pitchFamily="34" charset="0"/>
                        </a:rPr>
                        <a:t>Administración Zonal Valle los Chillos</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-167.251,07</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45.121,96</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-122.129,11</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3068516"/>
                  </a:ext>
                </a:extLst>
              </a:tr>
              <a:tr h="362611">
                <a:tc vMerge="1">
                  <a:txBody>
                    <a:bodyPr/>
                    <a:lstStyle/>
                    <a:p>
                      <a:endParaRPr lang="es-MX"/>
                    </a:p>
                  </a:txBody>
                  <a:tcPr/>
                </a:tc>
                <a:tc vMerge="1">
                  <a:txBody>
                    <a:bodyPr/>
                    <a:lstStyle/>
                    <a:p>
                      <a:endParaRPr lang="es-MX"/>
                    </a:p>
                  </a:txBody>
                  <a:tcPr/>
                </a:tc>
                <a:tc>
                  <a:txBody>
                    <a:bodyPr/>
                    <a:lstStyle/>
                    <a:p>
                      <a:pPr algn="l" fontAlgn="ctr"/>
                      <a:r>
                        <a:rPr lang="es-MX" sz="1600" b="0" i="0" u="none" strike="noStrike">
                          <a:effectLst/>
                          <a:latin typeface="Calibri Light" panose="020F0302020204030204" pitchFamily="34" charset="0"/>
                        </a:rPr>
                        <a:t>Unidad Especial Turística La Mariscal</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-21.110,49</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22.274,09</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1.163,60</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8580695"/>
                  </a:ext>
                </a:extLst>
              </a:tr>
              <a:tr h="362611">
                <a:tc vMerge="1">
                  <a:txBody>
                    <a:bodyPr/>
                    <a:lstStyle/>
                    <a:p>
                      <a:endParaRPr lang="es-MX"/>
                    </a:p>
                  </a:txBody>
                  <a:tcPr/>
                </a:tc>
                <a:tc vMerge="1">
                  <a:txBody>
                    <a:bodyPr/>
                    <a:lstStyle/>
                    <a:p>
                      <a:endParaRPr lang="es-MX"/>
                    </a:p>
                  </a:txBody>
                  <a:tcPr/>
                </a:tc>
                <a:tc>
                  <a:txBody>
                    <a:bodyPr/>
                    <a:lstStyle/>
                    <a:p>
                      <a:pPr algn="l" fontAlgn="ctr"/>
                      <a:r>
                        <a:rPr lang="es-MX" sz="1600" b="0" i="0" u="none" strike="noStrike">
                          <a:effectLst/>
                          <a:latin typeface="Calibri Light" panose="020F0302020204030204" pitchFamily="34" charset="0"/>
                        </a:rPr>
                        <a:t>Secretaría General Coordinac Territorial</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-61.143,44</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a:effectLst/>
                          <a:latin typeface="Calibri Light" panose="020F0302020204030204" pitchFamily="34" charset="0"/>
                        </a:rPr>
                        <a:t> </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dirty="0">
                          <a:effectLst/>
                          <a:latin typeface="Calibri Light" panose="020F0302020204030204" pitchFamily="34" charset="0"/>
                        </a:rPr>
                        <a:t>-61.143,44</a:t>
                      </a:r>
                    </a:p>
                  </a:txBody>
                  <a:tcPr marL="8634" marR="8634" marT="86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4816602"/>
                  </a:ext>
                </a:extLst>
              </a:tr>
            </a:tbl>
          </a:graphicData>
        </a:graphic>
      </p:graphicFrame>
    </p:spTree>
    <p:extLst>
      <p:ext uri="{BB962C8B-B14F-4D97-AF65-F5344CB8AC3E}">
        <p14:creationId xmlns:p14="http://schemas.microsoft.com/office/powerpoint/2010/main" val="297338061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ceso alternativo 4"/>
          <p:cNvSpPr/>
          <p:nvPr/>
        </p:nvSpPr>
        <p:spPr>
          <a:xfrm>
            <a:off x="2213113" y="887014"/>
            <a:ext cx="7395182" cy="444481"/>
          </a:xfrm>
          <a:prstGeom prst="flowChartAlternateProcess">
            <a:avLst/>
          </a:prstGeom>
          <a:solidFill>
            <a:srgbClr val="2F2E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500" b="1" dirty="0" smtClean="0">
                <a:solidFill>
                  <a:schemeClr val="bg1"/>
                </a:solidFill>
                <a:effectLst>
                  <a:outerShdw blurRad="38100" dist="38100" dir="2700000" algn="tl">
                    <a:srgbClr val="000000">
                      <a:alpha val="43137"/>
                    </a:srgbClr>
                  </a:outerShdw>
                </a:effectLst>
                <a:latin typeface="Calibri Light"/>
              </a:rPr>
              <a:t>REFORMA PRESUPUESTARIA GASTOS REMUNERACIONES</a:t>
            </a:r>
          </a:p>
        </p:txBody>
      </p:sp>
      <p:sp>
        <p:nvSpPr>
          <p:cNvPr id="6" name="Rectángulo 5"/>
          <p:cNvSpPr/>
          <p:nvPr/>
        </p:nvSpPr>
        <p:spPr>
          <a:xfrm>
            <a:off x="192503" y="6391409"/>
            <a:ext cx="3689686" cy="461665"/>
          </a:xfrm>
          <a:prstGeom prst="rect">
            <a:avLst/>
          </a:prstGeom>
        </p:spPr>
        <p:txBody>
          <a:bodyPr wrap="square">
            <a:spAutoFit/>
          </a:bodyPr>
          <a:lstStyle/>
          <a:p>
            <a:r>
              <a:rPr lang="es-MX" sz="1200" dirty="0">
                <a:solidFill>
                  <a:srgbClr val="000000"/>
                </a:solidFill>
                <a:latin typeface="Calibri" panose="020F0502020204030204" pitchFamily="34" charset="0"/>
              </a:rPr>
              <a:t>Fuente: SIPARI </a:t>
            </a:r>
          </a:p>
          <a:p>
            <a:r>
              <a:rPr lang="es-MX" sz="1200" dirty="0">
                <a:solidFill>
                  <a:srgbClr val="000000"/>
                </a:solidFill>
                <a:latin typeface="Calibri" panose="020F0502020204030204" pitchFamily="34" charset="0"/>
              </a:rPr>
              <a:t>Elaborado: Unidad de </a:t>
            </a:r>
            <a:r>
              <a:rPr lang="es-MX" sz="1200" dirty="0" smtClean="0">
                <a:solidFill>
                  <a:srgbClr val="000000"/>
                </a:solidFill>
                <a:latin typeface="Calibri" panose="020F0502020204030204" pitchFamily="34" charset="0"/>
              </a:rPr>
              <a:t>Presupuesto (DMF) </a:t>
            </a:r>
            <a:endParaRPr lang="es-MX" sz="1200" dirty="0"/>
          </a:p>
        </p:txBody>
      </p:sp>
      <p:graphicFrame>
        <p:nvGraphicFramePr>
          <p:cNvPr id="2" name="Tabla 1"/>
          <p:cNvGraphicFramePr>
            <a:graphicFrameLocks noGrp="1"/>
          </p:cNvGraphicFramePr>
          <p:nvPr>
            <p:extLst/>
          </p:nvPr>
        </p:nvGraphicFramePr>
        <p:xfrm>
          <a:off x="192503" y="1724290"/>
          <a:ext cx="11681913" cy="3829843"/>
        </p:xfrm>
        <a:graphic>
          <a:graphicData uri="http://schemas.openxmlformats.org/drawingml/2006/table">
            <a:tbl>
              <a:tblPr/>
              <a:tblGrid>
                <a:gridCol w="1433097">
                  <a:extLst>
                    <a:ext uri="{9D8B030D-6E8A-4147-A177-3AD203B41FA5}">
                      <a16:colId xmlns:a16="http://schemas.microsoft.com/office/drawing/2014/main" val="1140796543"/>
                    </a:ext>
                  </a:extLst>
                </a:gridCol>
                <a:gridCol w="2895600">
                  <a:extLst>
                    <a:ext uri="{9D8B030D-6E8A-4147-A177-3AD203B41FA5}">
                      <a16:colId xmlns:a16="http://schemas.microsoft.com/office/drawing/2014/main" val="1164876675"/>
                    </a:ext>
                  </a:extLst>
                </a:gridCol>
                <a:gridCol w="2472267">
                  <a:extLst>
                    <a:ext uri="{9D8B030D-6E8A-4147-A177-3AD203B41FA5}">
                      <a16:colId xmlns:a16="http://schemas.microsoft.com/office/drawing/2014/main" val="314957410"/>
                    </a:ext>
                  </a:extLst>
                </a:gridCol>
                <a:gridCol w="1661750">
                  <a:extLst>
                    <a:ext uri="{9D8B030D-6E8A-4147-A177-3AD203B41FA5}">
                      <a16:colId xmlns:a16="http://schemas.microsoft.com/office/drawing/2014/main" val="1606189134"/>
                    </a:ext>
                  </a:extLst>
                </a:gridCol>
                <a:gridCol w="1560326">
                  <a:extLst>
                    <a:ext uri="{9D8B030D-6E8A-4147-A177-3AD203B41FA5}">
                      <a16:colId xmlns:a16="http://schemas.microsoft.com/office/drawing/2014/main" val="2648658777"/>
                    </a:ext>
                  </a:extLst>
                </a:gridCol>
                <a:gridCol w="1658873">
                  <a:extLst>
                    <a:ext uri="{9D8B030D-6E8A-4147-A177-3AD203B41FA5}">
                      <a16:colId xmlns:a16="http://schemas.microsoft.com/office/drawing/2014/main" val="3779318876"/>
                    </a:ext>
                  </a:extLst>
                </a:gridCol>
              </a:tblGrid>
              <a:tr h="1153071">
                <a:tc>
                  <a:txBody>
                    <a:bodyPr/>
                    <a:lstStyle/>
                    <a:p>
                      <a:pPr algn="ctr" fontAlgn="ctr"/>
                      <a:r>
                        <a:rPr lang="es-MX" sz="1600" b="1" i="0" u="none" strike="noStrike" dirty="0" smtClean="0">
                          <a:solidFill>
                            <a:srgbClr val="FFFFFF"/>
                          </a:solidFill>
                          <a:effectLst/>
                          <a:latin typeface="Calibri Light" panose="020F0302020204030204" pitchFamily="34" charset="0"/>
                        </a:rPr>
                        <a:t>Área</a:t>
                      </a:r>
                      <a:endParaRPr lang="es-MX" sz="1600" b="1" i="0" u="none" strike="noStrike" dirty="0">
                        <a:solidFill>
                          <a:srgbClr val="FFFFFF"/>
                        </a:solidFill>
                        <a:effectLst/>
                        <a:latin typeface="Calibri Light" panose="020F03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600" b="1" i="0" u="none" strike="noStrike" dirty="0">
                          <a:solidFill>
                            <a:srgbClr val="FFFFFF"/>
                          </a:solidFill>
                          <a:effectLst/>
                          <a:latin typeface="Calibri Light" panose="020F0302020204030204" pitchFamily="34" charset="0"/>
                        </a:rPr>
                        <a:t>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600" b="1" i="0" u="none" strike="noStrike" dirty="0">
                          <a:solidFill>
                            <a:srgbClr val="FFFFFF"/>
                          </a:solidFill>
                          <a:effectLst/>
                          <a:latin typeface="Calibri Light" panose="020F0302020204030204" pitchFamily="34" charset="0"/>
                        </a:rPr>
                        <a:t>Centro Gestor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600" b="1" i="0" u="none" strike="noStrike">
                          <a:solidFill>
                            <a:srgbClr val="FFFFFF"/>
                          </a:solidFill>
                          <a:effectLst/>
                          <a:latin typeface="Calibri Light" panose="020F0302020204030204" pitchFamily="34" charset="0"/>
                        </a:rPr>
                        <a:t>Liberación / Partidas de Compra de Renuncias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600" b="1" i="0" u="none" strike="noStrike">
                          <a:solidFill>
                            <a:srgbClr val="FFFFFF"/>
                          </a:solidFill>
                          <a:effectLst/>
                          <a:latin typeface="Calibri Light" panose="020F0302020204030204" pitchFamily="34" charset="0"/>
                        </a:rPr>
                        <a:t>Requerimientos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600" b="1" i="0" u="none" strike="noStrike">
                          <a:solidFill>
                            <a:srgbClr val="FFFFFF"/>
                          </a:solidFill>
                          <a:effectLst/>
                          <a:latin typeface="Calibri Light" panose="020F0302020204030204" pitchFamily="34" charset="0"/>
                        </a:rPr>
                        <a:t>Reforma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extLst>
                  <a:ext uri="{0D108BD9-81ED-4DB2-BD59-A6C34878D82A}">
                    <a16:rowId xmlns:a16="http://schemas.microsoft.com/office/drawing/2014/main" val="3399790025"/>
                  </a:ext>
                </a:extLst>
              </a:tr>
              <a:tr h="576536">
                <a:tc rowSpan="4">
                  <a:txBody>
                    <a:bodyPr/>
                    <a:lstStyle/>
                    <a:p>
                      <a:pPr algn="ctr" fontAlgn="ctr"/>
                      <a:r>
                        <a:rPr lang="es-MX" sz="1600" b="1" i="0" u="none" strike="noStrike" dirty="0">
                          <a:effectLst/>
                          <a:latin typeface="Calibri Light" panose="020F0302020204030204" pitchFamily="34" charset="0"/>
                        </a:rPr>
                        <a:t>COMUNALES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MX" sz="1600" b="1" i="0" u="none" strike="noStrike" dirty="0" smtClean="0">
                          <a:effectLst/>
                          <a:latin typeface="Calibri Light" panose="020F0302020204030204" pitchFamily="34" charset="0"/>
                        </a:rPr>
                        <a:t>SEGURIDAD </a:t>
                      </a:r>
                      <a:r>
                        <a:rPr lang="es-MX" sz="1600" b="1" i="0" u="none" strike="noStrike" dirty="0">
                          <a:effectLst/>
                          <a:latin typeface="Calibri Light" panose="020F0302020204030204" pitchFamily="34" charset="0"/>
                        </a:rPr>
                        <a:t>Y GOBERNABILIDAD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dirty="0">
                          <a:effectLst/>
                          <a:latin typeface="Calibri Light" panose="020F0302020204030204" pitchFamily="34" charset="0"/>
                        </a:rPr>
                        <a:t>Cuerpo de Agentes de Control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-488.165,46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a:effectLst/>
                          <a:latin typeface="Calibri Light" panose="020F03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-488.165,46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7432066"/>
                  </a:ext>
                </a:extLst>
              </a:tr>
              <a:tr h="864803">
                <a:tc vMerge="1">
                  <a:txBody>
                    <a:bodyPr/>
                    <a:lstStyle/>
                    <a:p>
                      <a:endParaRPr lang="es-MX"/>
                    </a:p>
                  </a:txBody>
                  <a:tcPr/>
                </a:tc>
                <a:tc vMerge="1">
                  <a:txBody>
                    <a:bodyPr/>
                    <a:lstStyle/>
                    <a:p>
                      <a:pPr algn="ctr" fontAlgn="ctr"/>
                      <a:endParaRPr lang="es-MX" sz="1600" b="1" i="0" u="none" strike="noStrike" dirty="0">
                        <a:effectLst/>
                        <a:latin typeface="Calibri Light" panose="020F03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dirty="0">
                          <a:effectLst/>
                          <a:latin typeface="Calibri Light" panose="020F0302020204030204" pitchFamily="34" charset="0"/>
                        </a:rPr>
                        <a:t>Secretaría General Seguridad </a:t>
                      </a:r>
                      <a:r>
                        <a:rPr lang="es-MX" sz="1600" b="0" i="0" u="none" strike="noStrike" dirty="0" smtClean="0">
                          <a:effectLst/>
                          <a:latin typeface="Calibri Light" panose="020F0302020204030204" pitchFamily="34" charset="0"/>
                        </a:rPr>
                        <a:t>Gobernabilidad</a:t>
                      </a:r>
                      <a:endParaRPr lang="es-MX" sz="1600" b="0" i="0" u="none" strike="noStrike" dirty="0">
                        <a:effectLst/>
                        <a:latin typeface="Calibri Light" panose="020F03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dirty="0">
                          <a:effectLst/>
                          <a:latin typeface="Calibri Light" panose="020F0302020204030204" pitchFamily="34" charset="0"/>
                        </a:rPr>
                        <a:t>-77.713,18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dirty="0">
                          <a:effectLst/>
                          <a:latin typeface="Calibri Light" panose="020F0302020204030204" pitchFamily="34" charset="0"/>
                        </a:rPr>
                        <a:t>161.000,00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83.286,82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5060070"/>
                  </a:ext>
                </a:extLst>
              </a:tr>
              <a:tr h="288268">
                <a:tc vMerge="1">
                  <a:txBody>
                    <a:bodyPr/>
                    <a:lstStyle/>
                    <a:p>
                      <a:endParaRPr lang="es-MX"/>
                    </a:p>
                  </a:txBody>
                  <a:tcPr/>
                </a:tc>
                <a:tc>
                  <a:txBody>
                    <a:bodyPr/>
                    <a:lstStyle/>
                    <a:p>
                      <a:pPr algn="ctr" fontAlgn="ctr"/>
                      <a:r>
                        <a:rPr lang="es-MX" sz="1600" b="1" i="0" u="none" strike="noStrike">
                          <a:effectLst/>
                          <a:latin typeface="Calibri Light" panose="020F0302020204030204" pitchFamily="34" charset="0"/>
                        </a:rPr>
                        <a:t>MOVILIDAD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a:effectLst/>
                          <a:latin typeface="Calibri Light" panose="020F0302020204030204" pitchFamily="34" charset="0"/>
                        </a:rPr>
                        <a:t>Secretaría De Movilidad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-222.799,50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dirty="0">
                          <a:effectLst/>
                          <a:latin typeface="Calibri Light" panose="020F03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-222.799,50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9066327"/>
                  </a:ext>
                </a:extLst>
              </a:tr>
              <a:tr h="947165">
                <a:tc vMerge="1">
                  <a:txBody>
                    <a:bodyPr/>
                    <a:lstStyle/>
                    <a:p>
                      <a:endParaRPr lang="es-MX"/>
                    </a:p>
                  </a:txBody>
                  <a:tcPr/>
                </a:tc>
                <a:tc>
                  <a:txBody>
                    <a:bodyPr/>
                    <a:lstStyle/>
                    <a:p>
                      <a:pPr algn="ctr" fontAlgn="ctr"/>
                      <a:r>
                        <a:rPr lang="es-MX" sz="1600" b="1" i="0" u="none" strike="noStrike" dirty="0">
                          <a:effectLst/>
                          <a:latin typeface="Calibri Light" panose="020F0302020204030204" pitchFamily="34" charset="0"/>
                        </a:rPr>
                        <a:t>TERRITORIO HABITAT Y VIVIENDA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a:effectLst/>
                          <a:latin typeface="Calibri Light" panose="020F0302020204030204" pitchFamily="34" charset="0"/>
                        </a:rPr>
                        <a:t>Secretaría Territorio, Hábitat  Vivienda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-169.113,23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dirty="0">
                          <a:effectLst/>
                          <a:latin typeface="Calibri Light" panose="020F0302020204030204" pitchFamily="34" charset="0"/>
                        </a:rPr>
                        <a:t>114.026,56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dirty="0">
                          <a:effectLst/>
                          <a:latin typeface="Calibri Light" panose="020F0302020204030204" pitchFamily="34" charset="0"/>
                        </a:rPr>
                        <a:t>-55.086,67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7720604"/>
                  </a:ext>
                </a:extLst>
              </a:tr>
            </a:tbl>
          </a:graphicData>
        </a:graphic>
      </p:graphicFrame>
    </p:spTree>
    <p:extLst>
      <p:ext uri="{BB962C8B-B14F-4D97-AF65-F5344CB8AC3E}">
        <p14:creationId xmlns:p14="http://schemas.microsoft.com/office/powerpoint/2010/main" val="26548881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ceso alternativo 5"/>
          <p:cNvSpPr/>
          <p:nvPr/>
        </p:nvSpPr>
        <p:spPr>
          <a:xfrm>
            <a:off x="304800" y="852406"/>
            <a:ext cx="3365825" cy="746454"/>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000" b="1" dirty="0" smtClean="0">
                <a:solidFill>
                  <a:schemeClr val="bg1"/>
                </a:solidFill>
                <a:effectLst>
                  <a:outerShdw blurRad="38100" dist="38100" dir="2700000" algn="tl">
                    <a:srgbClr val="000000">
                      <a:alpha val="43137"/>
                    </a:srgbClr>
                  </a:outerShdw>
                </a:effectLst>
                <a:latin typeface="Calibri Light"/>
              </a:rPr>
              <a:t>DEFINICIONES</a:t>
            </a:r>
            <a:endParaRPr lang="es-MX" sz="4000" b="1" dirty="0">
              <a:solidFill>
                <a:schemeClr val="bg1"/>
              </a:solidFill>
              <a:effectLst>
                <a:outerShdw blurRad="38100" dist="38100" dir="2700000" algn="tl">
                  <a:srgbClr val="000000">
                    <a:alpha val="43137"/>
                  </a:srgbClr>
                </a:outerShdw>
              </a:effectLst>
              <a:latin typeface="Calibri Light"/>
            </a:endParaRPr>
          </a:p>
        </p:txBody>
      </p:sp>
      <p:sp>
        <p:nvSpPr>
          <p:cNvPr id="8" name="CuadroTexto 7"/>
          <p:cNvSpPr txBox="1"/>
          <p:nvPr/>
        </p:nvSpPr>
        <p:spPr>
          <a:xfrm>
            <a:off x="157225" y="1766469"/>
            <a:ext cx="11623729"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2000" b="1" dirty="0" smtClean="0">
                <a:latin typeface="+mj-lt"/>
              </a:rPr>
              <a:t>Comprometido: </a:t>
            </a:r>
            <a:r>
              <a:rPr lang="es-MX" sz="2000" dirty="0" smtClean="0">
                <a:latin typeface="+mj-lt"/>
              </a:rPr>
              <a:t>Afectación </a:t>
            </a:r>
            <a:r>
              <a:rPr lang="es-MX" sz="2000" dirty="0">
                <a:latin typeface="+mj-lt"/>
              </a:rPr>
              <a:t>a la asignación del presupuesto vigente como consecuencia del acto administrativo expreso</a:t>
            </a:r>
            <a:r>
              <a:rPr lang="es-MX" sz="2000" dirty="0" smtClean="0">
                <a:latin typeface="+mj-lt"/>
              </a:rPr>
              <a:t>, </a:t>
            </a:r>
            <a:r>
              <a:rPr lang="es-MX" sz="2000" dirty="0">
                <a:latin typeface="+mj-lt"/>
              </a:rPr>
              <a:t>por el que conviene con terceros la provisión de bienes, servicios y obras, o la entrega de transferencias o subvenciones sin contraprestación, con cargo al presupuesto vigente</a:t>
            </a:r>
            <a:r>
              <a:rPr lang="es-MX" sz="2000" dirty="0" smtClean="0">
                <a:latin typeface="+mj-lt"/>
              </a:rPr>
              <a:t>.</a:t>
            </a:r>
          </a:p>
        </p:txBody>
      </p:sp>
      <p:sp>
        <p:nvSpPr>
          <p:cNvPr id="7" name="CuadroTexto 6"/>
          <p:cNvSpPr txBox="1"/>
          <p:nvPr/>
        </p:nvSpPr>
        <p:spPr>
          <a:xfrm>
            <a:off x="157224" y="2897192"/>
            <a:ext cx="11623729"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2000" b="1" dirty="0" smtClean="0">
                <a:latin typeface="+mj-lt"/>
              </a:rPr>
              <a:t>Ejecutado: </a:t>
            </a:r>
            <a:r>
              <a:rPr lang="es-MX" sz="2000" dirty="0" smtClean="0">
                <a:latin typeface="+mj-lt"/>
              </a:rPr>
              <a:t>Relación entre el devengado y codificado (%), respecto del uso </a:t>
            </a:r>
            <a:r>
              <a:rPr lang="es-MX" sz="2000" dirty="0">
                <a:latin typeface="+mj-lt"/>
              </a:rPr>
              <a:t>de los recursos humanos, materiales, físicos y financieros asignados en el </a:t>
            </a:r>
            <a:r>
              <a:rPr lang="es-MX" sz="2000" dirty="0" smtClean="0">
                <a:latin typeface="+mj-lt"/>
              </a:rPr>
              <a:t>presupuesto.</a:t>
            </a:r>
            <a:endParaRPr lang="es-MX" sz="2000" dirty="0">
              <a:latin typeface="+mj-lt"/>
            </a:endParaRPr>
          </a:p>
        </p:txBody>
      </p:sp>
      <p:sp>
        <p:nvSpPr>
          <p:cNvPr id="10" name="CuadroTexto 9"/>
          <p:cNvSpPr txBox="1"/>
          <p:nvPr/>
        </p:nvSpPr>
        <p:spPr>
          <a:xfrm>
            <a:off x="157224" y="3733388"/>
            <a:ext cx="11623729" cy="132343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s-MX" sz="2000" b="1" dirty="0" smtClean="0">
                <a:latin typeface="+mj-lt"/>
              </a:rPr>
              <a:t>Modificación (reforma) presupuestaria: </a:t>
            </a:r>
            <a:r>
              <a:rPr lang="es-MX" sz="2000" dirty="0">
                <a:latin typeface="+mj-lt"/>
              </a:rPr>
              <a:t>C</a:t>
            </a:r>
            <a:r>
              <a:rPr lang="es-MX" sz="2000" dirty="0" smtClean="0">
                <a:latin typeface="+mj-lt"/>
              </a:rPr>
              <a:t>ambios </a:t>
            </a:r>
            <a:r>
              <a:rPr lang="es-MX" sz="2000" dirty="0">
                <a:latin typeface="+mj-lt"/>
              </a:rPr>
              <a:t>o variaciones que se producen respecto del presupuesto aprobado, los cuales surgen por necesidades de la ejecución presupuestaria. Pueden implicar la afectación del monto original del presupuesto o la reasignación entre los rubros componentes de los ingresos e ítems de los gastos al nivel de sus estructuras presupuestarias.</a:t>
            </a:r>
          </a:p>
        </p:txBody>
      </p:sp>
      <p:pic>
        <p:nvPicPr>
          <p:cNvPr id="3" name="Imagen 2"/>
          <p:cNvPicPr>
            <a:picLocks noChangeAspect="1"/>
          </p:cNvPicPr>
          <p:nvPr/>
        </p:nvPicPr>
        <p:blipFill>
          <a:blip r:embed="rId3"/>
          <a:stretch>
            <a:fillRect/>
          </a:stretch>
        </p:blipFill>
        <p:spPr>
          <a:xfrm>
            <a:off x="4597882" y="5215994"/>
            <a:ext cx="2943225" cy="1514475"/>
          </a:xfrm>
          <a:prstGeom prst="rect">
            <a:avLst/>
          </a:prstGeom>
        </p:spPr>
      </p:pic>
    </p:spTree>
    <p:extLst>
      <p:ext uri="{BB962C8B-B14F-4D97-AF65-F5344CB8AC3E}">
        <p14:creationId xmlns:p14="http://schemas.microsoft.com/office/powerpoint/2010/main" val="178944262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ceso alternativo 4"/>
          <p:cNvSpPr/>
          <p:nvPr/>
        </p:nvSpPr>
        <p:spPr>
          <a:xfrm>
            <a:off x="2329243" y="869638"/>
            <a:ext cx="7408434" cy="417095"/>
          </a:xfrm>
          <a:prstGeom prst="flowChartAlternateProcess">
            <a:avLst/>
          </a:prstGeom>
          <a:solidFill>
            <a:srgbClr val="2F2E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500" b="1" dirty="0" smtClean="0">
                <a:solidFill>
                  <a:schemeClr val="bg1"/>
                </a:solidFill>
                <a:effectLst>
                  <a:outerShdw blurRad="38100" dist="38100" dir="2700000" algn="tl">
                    <a:srgbClr val="000000">
                      <a:alpha val="43137"/>
                    </a:srgbClr>
                  </a:outerShdw>
                </a:effectLst>
                <a:latin typeface="Calibri Light"/>
              </a:rPr>
              <a:t>REFORMA PRESUPUESTARIA GASTOS REMUNERACIONES</a:t>
            </a:r>
          </a:p>
        </p:txBody>
      </p:sp>
      <p:sp>
        <p:nvSpPr>
          <p:cNvPr id="6" name="Rectángulo 5"/>
          <p:cNvSpPr/>
          <p:nvPr/>
        </p:nvSpPr>
        <p:spPr>
          <a:xfrm>
            <a:off x="192503" y="6120476"/>
            <a:ext cx="3689686" cy="461665"/>
          </a:xfrm>
          <a:prstGeom prst="rect">
            <a:avLst/>
          </a:prstGeom>
        </p:spPr>
        <p:txBody>
          <a:bodyPr wrap="square">
            <a:spAutoFit/>
          </a:bodyPr>
          <a:lstStyle/>
          <a:p>
            <a:r>
              <a:rPr lang="es-MX" sz="1200" dirty="0">
                <a:solidFill>
                  <a:srgbClr val="000000"/>
                </a:solidFill>
                <a:latin typeface="Calibri" panose="020F0502020204030204" pitchFamily="34" charset="0"/>
              </a:rPr>
              <a:t>Fuente: SIPARI </a:t>
            </a:r>
          </a:p>
          <a:p>
            <a:r>
              <a:rPr lang="es-MX" sz="1200" dirty="0">
                <a:solidFill>
                  <a:srgbClr val="000000"/>
                </a:solidFill>
                <a:latin typeface="Calibri" panose="020F0502020204030204" pitchFamily="34" charset="0"/>
              </a:rPr>
              <a:t>Elaborado: Unidad de </a:t>
            </a:r>
            <a:r>
              <a:rPr lang="es-MX" sz="1200" dirty="0" smtClean="0">
                <a:solidFill>
                  <a:srgbClr val="000000"/>
                </a:solidFill>
                <a:latin typeface="Calibri" panose="020F0502020204030204" pitchFamily="34" charset="0"/>
              </a:rPr>
              <a:t>Presupuesto (DMF) </a:t>
            </a:r>
            <a:endParaRPr lang="es-MX" sz="1200" dirty="0"/>
          </a:p>
        </p:txBody>
      </p:sp>
      <p:graphicFrame>
        <p:nvGraphicFramePr>
          <p:cNvPr id="3" name="Tabla 2"/>
          <p:cNvGraphicFramePr>
            <a:graphicFrameLocks noGrp="1"/>
          </p:cNvGraphicFramePr>
          <p:nvPr>
            <p:extLst/>
          </p:nvPr>
        </p:nvGraphicFramePr>
        <p:xfrm>
          <a:off x="192503" y="1542256"/>
          <a:ext cx="11681914" cy="4067175"/>
        </p:xfrm>
        <a:graphic>
          <a:graphicData uri="http://schemas.openxmlformats.org/drawingml/2006/table">
            <a:tbl>
              <a:tblPr/>
              <a:tblGrid>
                <a:gridCol w="1280697">
                  <a:extLst>
                    <a:ext uri="{9D8B030D-6E8A-4147-A177-3AD203B41FA5}">
                      <a16:colId xmlns:a16="http://schemas.microsoft.com/office/drawing/2014/main" val="3242044775"/>
                    </a:ext>
                  </a:extLst>
                </a:gridCol>
                <a:gridCol w="2286000">
                  <a:extLst>
                    <a:ext uri="{9D8B030D-6E8A-4147-A177-3AD203B41FA5}">
                      <a16:colId xmlns:a16="http://schemas.microsoft.com/office/drawing/2014/main" val="2077576201"/>
                    </a:ext>
                  </a:extLst>
                </a:gridCol>
                <a:gridCol w="2523067">
                  <a:extLst>
                    <a:ext uri="{9D8B030D-6E8A-4147-A177-3AD203B41FA5}">
                      <a16:colId xmlns:a16="http://schemas.microsoft.com/office/drawing/2014/main" val="1788843140"/>
                    </a:ext>
                  </a:extLst>
                </a:gridCol>
                <a:gridCol w="2116666">
                  <a:extLst>
                    <a:ext uri="{9D8B030D-6E8A-4147-A177-3AD203B41FA5}">
                      <a16:colId xmlns:a16="http://schemas.microsoft.com/office/drawing/2014/main" val="2428018873"/>
                    </a:ext>
                  </a:extLst>
                </a:gridCol>
                <a:gridCol w="1832778">
                  <a:extLst>
                    <a:ext uri="{9D8B030D-6E8A-4147-A177-3AD203B41FA5}">
                      <a16:colId xmlns:a16="http://schemas.microsoft.com/office/drawing/2014/main" val="447784190"/>
                    </a:ext>
                  </a:extLst>
                </a:gridCol>
                <a:gridCol w="1642706">
                  <a:extLst>
                    <a:ext uri="{9D8B030D-6E8A-4147-A177-3AD203B41FA5}">
                      <a16:colId xmlns:a16="http://schemas.microsoft.com/office/drawing/2014/main" val="2405516245"/>
                    </a:ext>
                  </a:extLst>
                </a:gridCol>
              </a:tblGrid>
              <a:tr h="800100">
                <a:tc>
                  <a:txBody>
                    <a:bodyPr/>
                    <a:lstStyle/>
                    <a:p>
                      <a:pPr algn="ctr" fontAlgn="ctr"/>
                      <a:r>
                        <a:rPr lang="es-MX" sz="1600" b="1" i="0" u="none" strike="noStrike">
                          <a:solidFill>
                            <a:srgbClr val="FFFFFF"/>
                          </a:solidFill>
                          <a:effectLst/>
                          <a:latin typeface="Calibri Light" panose="020F0302020204030204" pitchFamily="34" charset="0"/>
                        </a:rPr>
                        <a:t>Area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600" b="1" i="0" u="none" strike="noStrike">
                          <a:solidFill>
                            <a:srgbClr val="FFFFFF"/>
                          </a:solidFill>
                          <a:effectLst/>
                          <a:latin typeface="Calibri Light" panose="020F0302020204030204" pitchFamily="34" charset="0"/>
                        </a:rPr>
                        <a:t>Sector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600" b="1" i="0" u="none" strike="noStrike">
                          <a:solidFill>
                            <a:srgbClr val="FFFFFF"/>
                          </a:solidFill>
                          <a:effectLst/>
                          <a:latin typeface="Calibri Light" panose="020F0302020204030204" pitchFamily="34" charset="0"/>
                        </a:rPr>
                        <a:t>Centro Gestor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600" b="1" i="0" u="none" strike="noStrike">
                          <a:solidFill>
                            <a:srgbClr val="FFFFFF"/>
                          </a:solidFill>
                          <a:effectLst/>
                          <a:latin typeface="Calibri Light" panose="020F0302020204030204" pitchFamily="34" charset="0"/>
                        </a:rPr>
                        <a:t>Liberación / Partidas de Compra de Renuncias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600" b="1" i="0" u="none" strike="noStrike">
                          <a:solidFill>
                            <a:srgbClr val="FFFFFF"/>
                          </a:solidFill>
                          <a:effectLst/>
                          <a:latin typeface="Calibri Light" panose="020F0302020204030204" pitchFamily="34" charset="0"/>
                        </a:rPr>
                        <a:t>Requerimientos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ctr" fontAlgn="ctr"/>
                      <a:r>
                        <a:rPr lang="es-MX" sz="1600" b="1" i="0" u="none" strike="noStrike">
                          <a:solidFill>
                            <a:srgbClr val="FFFFFF"/>
                          </a:solidFill>
                          <a:effectLst/>
                          <a:latin typeface="Calibri Light" panose="020F0302020204030204" pitchFamily="34" charset="0"/>
                        </a:rPr>
                        <a:t>Reforma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extLst>
                  <a:ext uri="{0D108BD9-81ED-4DB2-BD59-A6C34878D82A}">
                    <a16:rowId xmlns:a16="http://schemas.microsoft.com/office/drawing/2014/main" val="747585053"/>
                  </a:ext>
                </a:extLst>
              </a:tr>
              <a:tr h="200025">
                <a:tc rowSpan="6">
                  <a:txBody>
                    <a:bodyPr/>
                    <a:lstStyle/>
                    <a:p>
                      <a:pPr algn="ctr" fontAlgn="ctr"/>
                      <a:r>
                        <a:rPr lang="es-MX" sz="1600" b="1" i="0" u="none" strike="noStrike">
                          <a:effectLst/>
                          <a:latin typeface="Calibri Light" panose="020F0302020204030204" pitchFamily="34" charset="0"/>
                        </a:rPr>
                        <a:t>SOCIALES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MX" sz="1600" b="1" i="0" u="none" strike="noStrike">
                          <a:effectLst/>
                          <a:latin typeface="Calibri Light" panose="020F0302020204030204" pitchFamily="34" charset="0"/>
                        </a:rPr>
                        <a:t>CULTURA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a:effectLst/>
                          <a:latin typeface="Calibri Light" panose="020F0302020204030204" pitchFamily="34" charset="0"/>
                        </a:rPr>
                        <a:t>Secretaría De Cultura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-219.927,70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a:effectLst/>
                          <a:latin typeface="Calibri Light" panose="020F03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-219.927,70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5517866"/>
                  </a:ext>
                </a:extLst>
              </a:tr>
              <a:tr h="400050">
                <a:tc vMerge="1">
                  <a:txBody>
                    <a:bodyPr/>
                    <a:lstStyle/>
                    <a:p>
                      <a:endParaRPr lang="es-MX"/>
                    </a:p>
                  </a:txBody>
                  <a:tcPr/>
                </a:tc>
                <a:tc>
                  <a:txBody>
                    <a:bodyPr/>
                    <a:lstStyle/>
                    <a:p>
                      <a:pPr algn="ctr" fontAlgn="ctr"/>
                      <a:r>
                        <a:rPr lang="es-MX" sz="1600" b="1" i="0" u="none" strike="noStrike">
                          <a:effectLst/>
                          <a:latin typeface="Calibri Light" panose="020F0302020204030204" pitchFamily="34" charset="0"/>
                        </a:rPr>
                        <a:t>INCLUSION SOCIAL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a:effectLst/>
                          <a:latin typeface="Calibri Light" panose="020F0302020204030204" pitchFamily="34" charset="0"/>
                        </a:rPr>
                        <a:t>Secretaría De Inclusión Social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-160.168,85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325.350,04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165.181,19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6997623"/>
                  </a:ext>
                </a:extLst>
              </a:tr>
              <a:tr h="1600200">
                <a:tc vMerge="1">
                  <a:txBody>
                    <a:bodyPr/>
                    <a:lstStyle/>
                    <a:p>
                      <a:endParaRPr lang="es-MX"/>
                    </a:p>
                  </a:txBody>
                  <a:tcPr/>
                </a:tc>
                <a:tc>
                  <a:txBody>
                    <a:bodyPr/>
                    <a:lstStyle/>
                    <a:p>
                      <a:pPr algn="ctr" fontAlgn="ctr"/>
                      <a:r>
                        <a:rPr lang="es-MX" sz="1600" b="1" i="0" u="none" strike="noStrike" dirty="0">
                          <a:effectLst/>
                          <a:latin typeface="Calibri Light" panose="020F0302020204030204" pitchFamily="34" charset="0"/>
                        </a:rPr>
                        <a:t>EDUCACION, RECREACION Y DEPORTE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dirty="0">
                          <a:effectLst/>
                          <a:latin typeface="Calibri Light" panose="020F0302020204030204" pitchFamily="34" charset="0"/>
                        </a:rPr>
                        <a:t>Secretaría Educación, Recreación Deporte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-180.664,38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4.207.705,38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4.027.041,00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4764139"/>
                  </a:ext>
                </a:extLst>
              </a:tr>
              <a:tr h="200025">
                <a:tc vMerge="1">
                  <a:txBody>
                    <a:bodyPr/>
                    <a:lstStyle/>
                    <a:p>
                      <a:endParaRPr lang="es-MX"/>
                    </a:p>
                  </a:txBody>
                  <a:tcPr/>
                </a:tc>
                <a:tc rowSpan="3">
                  <a:txBody>
                    <a:bodyPr/>
                    <a:lstStyle/>
                    <a:p>
                      <a:pPr algn="ctr" fontAlgn="ctr"/>
                      <a:r>
                        <a:rPr lang="es-MX" sz="1600" b="1" i="0" u="none" strike="noStrike">
                          <a:effectLst/>
                          <a:latin typeface="Calibri Light" panose="020F0302020204030204" pitchFamily="34" charset="0"/>
                        </a:rPr>
                        <a:t>SALUD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a:effectLst/>
                          <a:latin typeface="Calibri Light" panose="020F0302020204030204" pitchFamily="34" charset="0"/>
                        </a:rPr>
                        <a:t>Unidad de Salud Centro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-50.451,54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a:effectLst/>
                          <a:latin typeface="Calibri Light" panose="020F03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-50.451,54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6911414"/>
                  </a:ext>
                </a:extLst>
              </a:tr>
              <a:tr h="200025">
                <a:tc vMerge="1">
                  <a:txBody>
                    <a:bodyPr/>
                    <a:lstStyle/>
                    <a:p>
                      <a:endParaRPr lang="es-MX"/>
                    </a:p>
                  </a:txBody>
                  <a:tcPr/>
                </a:tc>
                <a:tc vMerge="1">
                  <a:txBody>
                    <a:bodyPr/>
                    <a:lstStyle/>
                    <a:p>
                      <a:endParaRPr lang="es-MX"/>
                    </a:p>
                  </a:txBody>
                  <a:tcPr/>
                </a:tc>
                <a:tc>
                  <a:txBody>
                    <a:bodyPr/>
                    <a:lstStyle/>
                    <a:p>
                      <a:pPr algn="l" fontAlgn="ctr"/>
                      <a:r>
                        <a:rPr lang="es-MX" sz="1600" b="0" i="0" u="none" strike="noStrike">
                          <a:effectLst/>
                          <a:latin typeface="Calibri Light" panose="020F0302020204030204" pitchFamily="34" charset="0"/>
                        </a:rPr>
                        <a:t>Unidad de Salud Norte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-24.369,27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a:effectLst/>
                          <a:latin typeface="Calibri Light" panose="020F03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-24.369,27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1083199"/>
                  </a:ext>
                </a:extLst>
              </a:tr>
              <a:tr h="200025">
                <a:tc vMerge="1">
                  <a:txBody>
                    <a:bodyPr/>
                    <a:lstStyle/>
                    <a:p>
                      <a:endParaRPr lang="es-MX"/>
                    </a:p>
                  </a:txBody>
                  <a:tcPr/>
                </a:tc>
                <a:tc vMerge="1">
                  <a:txBody>
                    <a:bodyPr/>
                    <a:lstStyle/>
                    <a:p>
                      <a:endParaRPr lang="es-MX"/>
                    </a:p>
                  </a:txBody>
                  <a:tcPr/>
                </a:tc>
                <a:tc>
                  <a:txBody>
                    <a:bodyPr/>
                    <a:lstStyle/>
                    <a:p>
                      <a:pPr algn="l" fontAlgn="ctr"/>
                      <a:r>
                        <a:rPr lang="es-MX" sz="1600" b="0" i="0" u="none" strike="noStrike">
                          <a:effectLst/>
                          <a:latin typeface="Calibri Light" panose="020F0302020204030204" pitchFamily="34" charset="0"/>
                        </a:rPr>
                        <a:t>Unidad de Salud Sur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-22.336,42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MX" sz="1600" b="0" i="0" u="none" strike="noStrike">
                          <a:effectLst/>
                          <a:latin typeface="Calibri Light" panose="020F03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s-MX" sz="1600" b="0" i="0" u="none" strike="noStrike">
                          <a:effectLst/>
                          <a:latin typeface="Calibri Light" panose="020F0302020204030204" pitchFamily="34" charset="0"/>
                        </a:rPr>
                        <a:t>-22.336,42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3176559"/>
                  </a:ext>
                </a:extLst>
              </a:tr>
              <a:tr h="200025">
                <a:tc>
                  <a:txBody>
                    <a:bodyPr/>
                    <a:lstStyle/>
                    <a:p>
                      <a:pPr algn="l" fontAlgn="t"/>
                      <a:r>
                        <a:rPr lang="es-MX" sz="1600" b="1" i="0" u="none" strike="noStrike">
                          <a:solidFill>
                            <a:srgbClr val="FFFFFF"/>
                          </a:solidFill>
                          <a:effectLst/>
                          <a:latin typeface="Calibri Light" panose="020F03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l" fontAlgn="t"/>
                      <a:r>
                        <a:rPr lang="es-MX" sz="1600" b="1" i="0" u="none" strike="noStrike">
                          <a:solidFill>
                            <a:srgbClr val="FFFFFF"/>
                          </a:solidFill>
                          <a:effectLst/>
                          <a:latin typeface="Calibri Light" panose="020F0302020204030204" pitchFamily="34" charset="0"/>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l" fontAlgn="t"/>
                      <a:r>
                        <a:rPr lang="es-MX" sz="1600" b="1" i="0" u="none" strike="noStrike">
                          <a:solidFill>
                            <a:srgbClr val="FFFFFF"/>
                          </a:solidFill>
                          <a:effectLst/>
                          <a:latin typeface="Calibri Light" panose="020F0302020204030204" pitchFamily="34" charset="0"/>
                        </a:rPr>
                        <a:t>Total general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r" fontAlgn="t"/>
                      <a:r>
                        <a:rPr lang="es-MX" sz="1600" b="1" i="0" u="none" strike="noStrike">
                          <a:solidFill>
                            <a:srgbClr val="FFFFFF"/>
                          </a:solidFill>
                          <a:effectLst/>
                          <a:latin typeface="Calibri Light" panose="020F0302020204030204" pitchFamily="34" charset="0"/>
                        </a:rPr>
                        <a:t>-2.948.752,35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r" fontAlgn="t"/>
                      <a:r>
                        <a:rPr lang="es-MX" sz="1600" b="1" i="0" u="none" strike="noStrike">
                          <a:solidFill>
                            <a:srgbClr val="FFFFFF"/>
                          </a:solidFill>
                          <a:effectLst/>
                          <a:latin typeface="Calibri Light" panose="020F0302020204030204" pitchFamily="34" charset="0"/>
                        </a:rPr>
                        <a:t>5.533.004,66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tc>
                  <a:txBody>
                    <a:bodyPr/>
                    <a:lstStyle/>
                    <a:p>
                      <a:pPr algn="r" fontAlgn="t"/>
                      <a:r>
                        <a:rPr lang="es-MX" sz="1600" b="1" i="0" u="none" strike="noStrike" dirty="0">
                          <a:solidFill>
                            <a:srgbClr val="FFFFFF"/>
                          </a:solidFill>
                          <a:effectLst/>
                          <a:latin typeface="Calibri Light" panose="020F0302020204030204" pitchFamily="34" charset="0"/>
                        </a:rPr>
                        <a:t>2.584.252,31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05496"/>
                    </a:solidFill>
                  </a:tcPr>
                </a:tc>
                <a:extLst>
                  <a:ext uri="{0D108BD9-81ED-4DB2-BD59-A6C34878D82A}">
                    <a16:rowId xmlns:a16="http://schemas.microsoft.com/office/drawing/2014/main" val="2702737513"/>
                  </a:ext>
                </a:extLst>
              </a:tr>
            </a:tbl>
          </a:graphicData>
        </a:graphic>
      </p:graphicFrame>
    </p:spTree>
    <p:extLst>
      <p:ext uri="{BB962C8B-B14F-4D97-AF65-F5344CB8AC3E}">
        <p14:creationId xmlns:p14="http://schemas.microsoft.com/office/powerpoint/2010/main" val="168720029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ceso alternativo 4"/>
          <p:cNvSpPr/>
          <p:nvPr/>
        </p:nvSpPr>
        <p:spPr>
          <a:xfrm>
            <a:off x="477078" y="980661"/>
            <a:ext cx="2605568" cy="430347"/>
          </a:xfrm>
          <a:prstGeom prst="flowChartAlternateProcess">
            <a:avLst/>
          </a:prstGeom>
          <a:solidFill>
            <a:srgbClr val="2F2E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500" b="1" dirty="0" smtClean="0">
                <a:solidFill>
                  <a:schemeClr val="bg1"/>
                </a:solidFill>
                <a:effectLst>
                  <a:outerShdw blurRad="38100" dist="38100" dir="2700000" algn="tl">
                    <a:srgbClr val="000000">
                      <a:alpha val="43137"/>
                    </a:srgbClr>
                  </a:outerShdw>
                </a:effectLst>
                <a:latin typeface="Calibri Light"/>
              </a:rPr>
              <a:t>CONCLUSIONES</a:t>
            </a:r>
          </a:p>
        </p:txBody>
      </p:sp>
      <p:sp>
        <p:nvSpPr>
          <p:cNvPr id="3" name="Rectángulo 2"/>
          <p:cNvSpPr/>
          <p:nvPr/>
        </p:nvSpPr>
        <p:spPr>
          <a:xfrm>
            <a:off x="770021" y="2690336"/>
            <a:ext cx="10732167" cy="1431161"/>
          </a:xfrm>
          <a:prstGeom prst="rect">
            <a:avLst/>
          </a:prstGeom>
        </p:spPr>
        <p:txBody>
          <a:bodyPr wrap="square">
            <a:spAutoFit/>
          </a:bodyPr>
          <a:lstStyle/>
          <a:p>
            <a:pPr algn="just"/>
            <a:r>
              <a:rPr lang="es-MX" sz="2900" dirty="0"/>
              <a:t>La reforma presupuestaria del GADDMQ es de USD 130.903.361,61, desglosado en </a:t>
            </a:r>
            <a:r>
              <a:rPr lang="es-MX" sz="2900" dirty="0" smtClean="0"/>
              <a:t>USD 94.059.878,77 </a:t>
            </a:r>
            <a:r>
              <a:rPr lang="es-MX" sz="2900" dirty="0"/>
              <a:t>correspondiente al GADDMQ y USD 36.843.482,84, para el Proyecto </a:t>
            </a:r>
            <a:r>
              <a:rPr lang="es-MX" sz="2900" dirty="0" smtClean="0"/>
              <a:t>Primera Línea </a:t>
            </a:r>
            <a:r>
              <a:rPr lang="es-MX" sz="2900" dirty="0"/>
              <a:t>del Metro de Quito.</a:t>
            </a:r>
          </a:p>
        </p:txBody>
      </p:sp>
      <p:sp>
        <p:nvSpPr>
          <p:cNvPr id="4" name="Rectángulo redondeado 3"/>
          <p:cNvSpPr/>
          <p:nvPr/>
        </p:nvSpPr>
        <p:spPr>
          <a:xfrm>
            <a:off x="635292" y="2103602"/>
            <a:ext cx="10732167" cy="222776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732080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ceso alternativo 5"/>
          <p:cNvSpPr/>
          <p:nvPr/>
        </p:nvSpPr>
        <p:spPr>
          <a:xfrm>
            <a:off x="304800" y="852406"/>
            <a:ext cx="4267200" cy="746454"/>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000" b="1" dirty="0" smtClean="0">
                <a:solidFill>
                  <a:schemeClr val="bg1"/>
                </a:solidFill>
                <a:effectLst>
                  <a:outerShdw blurRad="38100" dist="38100" dir="2700000" algn="tl">
                    <a:srgbClr val="000000">
                      <a:alpha val="43137"/>
                    </a:srgbClr>
                  </a:outerShdw>
                </a:effectLst>
                <a:latin typeface="Calibri Light"/>
              </a:rPr>
              <a:t>SEMAFORIZACIÓN</a:t>
            </a:r>
            <a:endParaRPr lang="es-MX" sz="4000" b="1" dirty="0">
              <a:solidFill>
                <a:schemeClr val="bg1"/>
              </a:solidFill>
              <a:effectLst>
                <a:outerShdw blurRad="38100" dist="38100" dir="2700000" algn="tl">
                  <a:srgbClr val="000000">
                    <a:alpha val="43137"/>
                  </a:srgbClr>
                </a:outerShdw>
              </a:effectLst>
              <a:latin typeface="Calibri Light"/>
            </a:endParaRPr>
          </a:p>
        </p:txBody>
      </p:sp>
      <p:pic>
        <p:nvPicPr>
          <p:cNvPr id="14" name="Imagen 13"/>
          <p:cNvPicPr>
            <a:picLocks noChangeAspect="1"/>
          </p:cNvPicPr>
          <p:nvPr/>
        </p:nvPicPr>
        <p:blipFill>
          <a:blip r:embed="rId3"/>
          <a:stretch>
            <a:fillRect/>
          </a:stretch>
        </p:blipFill>
        <p:spPr>
          <a:xfrm>
            <a:off x="2147325" y="2795587"/>
            <a:ext cx="7248466" cy="2226987"/>
          </a:xfrm>
          <a:prstGeom prst="rect">
            <a:avLst/>
          </a:prstGeom>
        </p:spPr>
      </p:pic>
    </p:spTree>
    <p:extLst>
      <p:ext uri="{BB962C8B-B14F-4D97-AF65-F5344CB8AC3E}">
        <p14:creationId xmlns:p14="http://schemas.microsoft.com/office/powerpoint/2010/main" val="1254087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p:nvPr/>
        </p:nvPicPr>
        <p:blipFill rotWithShape="1">
          <a:blip r:embed="rId2"/>
          <a:srcRect l="20027" t="15999" r="63340" b="71927"/>
          <a:stretch/>
        </p:blipFill>
        <p:spPr bwMode="auto">
          <a:xfrm>
            <a:off x="3876004" y="1118703"/>
            <a:ext cx="4048667" cy="1608999"/>
          </a:xfrm>
          <a:prstGeom prst="rect">
            <a:avLst/>
          </a:prstGeom>
          <a:ln>
            <a:noFill/>
          </a:ln>
          <a:extLst>
            <a:ext uri="{53640926-AAD7-44D8-BBD7-CCE9431645EC}">
              <a14:shadowObscured xmlns:a14="http://schemas.microsoft.com/office/drawing/2010/main"/>
            </a:ext>
          </a:extLst>
        </p:spPr>
      </p:pic>
      <p:sp>
        <p:nvSpPr>
          <p:cNvPr id="3" name="Proceso alternativo 2"/>
          <p:cNvSpPr/>
          <p:nvPr/>
        </p:nvSpPr>
        <p:spPr>
          <a:xfrm>
            <a:off x="2268687" y="2900717"/>
            <a:ext cx="7836207" cy="3034861"/>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b="1" dirty="0" smtClean="0">
                <a:solidFill>
                  <a:schemeClr val="bg1"/>
                </a:solidFill>
                <a:effectLst>
                  <a:outerShdw blurRad="38100" dist="38100" dir="2700000" algn="tl">
                    <a:srgbClr val="000000">
                      <a:alpha val="43137"/>
                    </a:srgbClr>
                  </a:outerShdw>
                </a:effectLst>
                <a:latin typeface="Calibri Light"/>
              </a:rPr>
              <a:t>EJECUCIÓN PRESUPUESTARIA INGRESOS</a:t>
            </a:r>
            <a:endParaRPr lang="es-MX" sz="6000" b="1" dirty="0">
              <a:solidFill>
                <a:schemeClr val="bg1"/>
              </a:solidFill>
              <a:effectLst>
                <a:outerShdw blurRad="38100" dist="38100" dir="2700000" algn="tl">
                  <a:srgbClr val="000000">
                    <a:alpha val="43137"/>
                  </a:srgbClr>
                </a:outerShdw>
              </a:effectLst>
              <a:latin typeface="Calibri Light"/>
            </a:endParaRPr>
          </a:p>
        </p:txBody>
      </p:sp>
    </p:spTree>
    <p:extLst>
      <p:ext uri="{BB962C8B-B14F-4D97-AF65-F5344CB8AC3E}">
        <p14:creationId xmlns:p14="http://schemas.microsoft.com/office/powerpoint/2010/main" val="30167339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ceso alternativo 5"/>
          <p:cNvSpPr/>
          <p:nvPr/>
        </p:nvSpPr>
        <p:spPr>
          <a:xfrm>
            <a:off x="1126435" y="945170"/>
            <a:ext cx="9687341" cy="746454"/>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4000" b="1" dirty="0" smtClean="0">
                <a:solidFill>
                  <a:schemeClr val="bg1"/>
                </a:solidFill>
                <a:effectLst>
                  <a:outerShdw blurRad="38100" dist="38100" dir="2700000" algn="tl">
                    <a:srgbClr val="000000">
                      <a:alpha val="43137"/>
                    </a:srgbClr>
                  </a:outerShdw>
                </a:effectLst>
                <a:latin typeface="Calibri Light"/>
              </a:rPr>
              <a:t>COMPOSICIÓN PRESUPUESTARIA INGRESOS</a:t>
            </a:r>
            <a:endParaRPr lang="es-MX" sz="4000" b="1" dirty="0">
              <a:solidFill>
                <a:schemeClr val="bg1"/>
              </a:solidFill>
              <a:effectLst>
                <a:outerShdw blurRad="38100" dist="38100" dir="2700000" algn="tl">
                  <a:srgbClr val="000000">
                    <a:alpha val="43137"/>
                  </a:srgbClr>
                </a:outerShdw>
              </a:effectLst>
              <a:latin typeface="Calibri Light"/>
            </a:endParaRPr>
          </a:p>
        </p:txBody>
      </p:sp>
      <p:sp>
        <p:nvSpPr>
          <p:cNvPr id="3" name="Rectángulo 2"/>
          <p:cNvSpPr/>
          <p:nvPr/>
        </p:nvSpPr>
        <p:spPr>
          <a:xfrm>
            <a:off x="490017" y="5225396"/>
            <a:ext cx="2431934" cy="461665"/>
          </a:xfrm>
          <a:prstGeom prst="rect">
            <a:avLst/>
          </a:prstGeom>
        </p:spPr>
        <p:txBody>
          <a:bodyPr wrap="square">
            <a:spAutoFit/>
          </a:bodyPr>
          <a:lstStyle/>
          <a:p>
            <a:r>
              <a:rPr lang="es-MX" sz="1200" dirty="0">
                <a:solidFill>
                  <a:srgbClr val="000000"/>
                </a:solidFill>
                <a:latin typeface="Calibri" panose="020F0502020204030204" pitchFamily="34" charset="0"/>
              </a:rPr>
              <a:t>Fuente: SIPARI </a:t>
            </a:r>
          </a:p>
          <a:p>
            <a:r>
              <a:rPr lang="es-MX" sz="1200" dirty="0">
                <a:solidFill>
                  <a:srgbClr val="000000"/>
                </a:solidFill>
                <a:latin typeface="Calibri" panose="020F0502020204030204" pitchFamily="34" charset="0"/>
              </a:rPr>
              <a:t>Elaborado: Unidad de Presupuesto </a:t>
            </a:r>
            <a:endParaRPr lang="es-MX" sz="1200" dirty="0"/>
          </a:p>
        </p:txBody>
      </p:sp>
      <p:graphicFrame>
        <p:nvGraphicFramePr>
          <p:cNvPr id="9" name="Gráfico 8"/>
          <p:cNvGraphicFramePr>
            <a:graphicFrameLocks/>
          </p:cNvGraphicFramePr>
          <p:nvPr>
            <p:extLst/>
          </p:nvPr>
        </p:nvGraphicFramePr>
        <p:xfrm>
          <a:off x="7222208" y="2180567"/>
          <a:ext cx="4572000" cy="387864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Tabla 9"/>
          <p:cNvGraphicFramePr>
            <a:graphicFrameLocks noGrp="1"/>
          </p:cNvGraphicFramePr>
          <p:nvPr>
            <p:extLst>
              <p:ext uri="{D42A27DB-BD31-4B8C-83A1-F6EECF244321}">
                <p14:modId xmlns:p14="http://schemas.microsoft.com/office/powerpoint/2010/main" val="2386155529"/>
              </p:ext>
            </p:extLst>
          </p:nvPr>
        </p:nvGraphicFramePr>
        <p:xfrm>
          <a:off x="467782" y="2782957"/>
          <a:ext cx="6593417" cy="2349961"/>
        </p:xfrm>
        <a:graphic>
          <a:graphicData uri="http://schemas.openxmlformats.org/drawingml/2006/table">
            <a:tbl>
              <a:tblPr/>
              <a:tblGrid>
                <a:gridCol w="2275418">
                  <a:extLst>
                    <a:ext uri="{9D8B030D-6E8A-4147-A177-3AD203B41FA5}">
                      <a16:colId xmlns:a16="http://schemas.microsoft.com/office/drawing/2014/main" val="2672106361"/>
                    </a:ext>
                  </a:extLst>
                </a:gridCol>
                <a:gridCol w="2472267">
                  <a:extLst>
                    <a:ext uri="{9D8B030D-6E8A-4147-A177-3AD203B41FA5}">
                      <a16:colId xmlns:a16="http://schemas.microsoft.com/office/drawing/2014/main" val="620364338"/>
                    </a:ext>
                  </a:extLst>
                </a:gridCol>
                <a:gridCol w="1845732">
                  <a:extLst>
                    <a:ext uri="{9D8B030D-6E8A-4147-A177-3AD203B41FA5}">
                      <a16:colId xmlns:a16="http://schemas.microsoft.com/office/drawing/2014/main" val="663529320"/>
                    </a:ext>
                  </a:extLst>
                </a:gridCol>
              </a:tblGrid>
              <a:tr h="864419">
                <a:tc>
                  <a:txBody>
                    <a:bodyPr/>
                    <a:lstStyle/>
                    <a:p>
                      <a:pPr algn="ctr" rtl="0" fontAlgn="t"/>
                      <a:r>
                        <a:rPr lang="es-MX" sz="2500" b="1" i="0" u="none" strike="noStrike" dirty="0">
                          <a:solidFill>
                            <a:schemeClr val="bg1"/>
                          </a:solidFill>
                          <a:effectLst/>
                          <a:latin typeface="Calibri Light" panose="020F0302020204030204" pitchFamily="34" charset="0"/>
                        </a:rPr>
                        <a:t>INGRESOS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75000"/>
                      </a:schemeClr>
                    </a:solidFill>
                  </a:tcPr>
                </a:tc>
                <a:tc>
                  <a:txBody>
                    <a:bodyPr/>
                    <a:lstStyle/>
                    <a:p>
                      <a:pPr algn="ctr" rtl="0" fontAlgn="t"/>
                      <a:r>
                        <a:rPr lang="es-MX" sz="2500" b="1" i="0" u="none" strike="noStrike" dirty="0">
                          <a:solidFill>
                            <a:schemeClr val="bg1"/>
                          </a:solidFill>
                          <a:effectLst/>
                          <a:latin typeface="Calibri Light" panose="020F0302020204030204" pitchFamily="34" charset="0"/>
                        </a:rPr>
                        <a:t>PRESUPUESTO 2022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75000"/>
                      </a:schemeClr>
                    </a:solidFill>
                  </a:tcPr>
                </a:tc>
                <a:tc>
                  <a:txBody>
                    <a:bodyPr/>
                    <a:lstStyle/>
                    <a:p>
                      <a:pPr algn="ctr" rtl="0" fontAlgn="t"/>
                      <a:r>
                        <a:rPr lang="es-MX" sz="2500" b="1" i="0" u="none" strike="noStrike" dirty="0">
                          <a:solidFill>
                            <a:schemeClr val="bg1"/>
                          </a:solidFill>
                          <a:effectLst/>
                          <a:latin typeface="Calibri Light" panose="020F0302020204030204" pitchFamily="34" charset="0"/>
                        </a:rPr>
                        <a: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1093466660"/>
                  </a:ext>
                </a:extLst>
              </a:tr>
              <a:tr h="437545">
                <a:tc>
                  <a:txBody>
                    <a:bodyPr/>
                    <a:lstStyle/>
                    <a:p>
                      <a:pPr algn="l" rtl="0" fontAlgn="t"/>
                      <a:r>
                        <a:rPr lang="es-MX" sz="2500" b="0" i="0" u="none" strike="noStrike">
                          <a:solidFill>
                            <a:srgbClr val="000000"/>
                          </a:solidFill>
                          <a:effectLst/>
                          <a:latin typeface="Calibri Light" panose="020F0302020204030204" pitchFamily="34" charset="0"/>
                        </a:rPr>
                        <a:t>GADDMQ</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MX" sz="2500" b="0" i="0" u="none" strike="noStrike" dirty="0">
                          <a:solidFill>
                            <a:srgbClr val="000000"/>
                          </a:solidFill>
                          <a:effectLst/>
                          <a:latin typeface="Calibri Light" panose="020F0302020204030204" pitchFamily="34" charset="0"/>
                        </a:rPr>
                        <a:t>728.969.643,13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MX" sz="2500" b="0" i="0" u="none" strike="noStrike">
                          <a:effectLst/>
                          <a:latin typeface="Calibri Light" panose="020F0302020204030204" pitchFamily="34" charset="0"/>
                        </a:rPr>
                        <a:t>87,73%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4388472"/>
                  </a:ext>
                </a:extLst>
              </a:tr>
              <a:tr h="437545">
                <a:tc>
                  <a:txBody>
                    <a:bodyPr/>
                    <a:lstStyle/>
                    <a:p>
                      <a:pPr algn="l" rtl="0" fontAlgn="t"/>
                      <a:r>
                        <a:rPr lang="es-MX" sz="2500" b="0" i="0" u="none" strike="noStrike" dirty="0">
                          <a:solidFill>
                            <a:srgbClr val="000000"/>
                          </a:solidFill>
                          <a:effectLst/>
                          <a:latin typeface="Calibri Light" panose="020F0302020204030204" pitchFamily="34" charset="0"/>
                        </a:rPr>
                        <a:t>PPLMQ</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MX" sz="2500" b="0" i="0" u="none" strike="noStrike" dirty="0">
                          <a:solidFill>
                            <a:srgbClr val="000000"/>
                          </a:solidFill>
                          <a:effectLst/>
                          <a:latin typeface="Calibri Light" panose="020F0302020204030204" pitchFamily="34" charset="0"/>
                        </a:rPr>
                        <a:t>101.989.892,28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MX" sz="2500" b="0" i="0" u="none" strike="noStrike" dirty="0">
                          <a:effectLst/>
                          <a:latin typeface="Calibri Light" panose="020F0302020204030204" pitchFamily="34" charset="0"/>
                        </a:rPr>
                        <a:t>12,27%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2137977"/>
                  </a:ext>
                </a:extLst>
              </a:tr>
              <a:tr h="610452">
                <a:tc>
                  <a:txBody>
                    <a:bodyPr/>
                    <a:lstStyle/>
                    <a:p>
                      <a:pPr algn="l" rtl="0" fontAlgn="t"/>
                      <a:r>
                        <a:rPr lang="es-MX" sz="2500" b="1" i="0" u="none" strike="noStrike">
                          <a:solidFill>
                            <a:srgbClr val="000000"/>
                          </a:solidFill>
                          <a:effectLst/>
                          <a:latin typeface="Calibri Light" panose="020F0302020204030204" pitchFamily="34" charset="0"/>
                        </a:rPr>
                        <a:t>TOTAL GADDMQ</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t"/>
                      <a:r>
                        <a:rPr lang="es-MX" sz="2500" b="1" i="0" u="none" strike="noStrike" dirty="0">
                          <a:solidFill>
                            <a:srgbClr val="000000"/>
                          </a:solidFill>
                          <a:effectLst/>
                          <a:latin typeface="Calibri Light" panose="020F0302020204030204" pitchFamily="34" charset="0"/>
                        </a:rPr>
                        <a:t>830.959.535,41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s-MX" sz="2500" b="1" i="0" u="none" strike="noStrike" dirty="0">
                          <a:effectLst/>
                          <a:latin typeface="Calibri Light" panose="020F0302020204030204" pitchFamily="34" charset="0"/>
                        </a:rPr>
                        <a:t>100,00%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6695737"/>
                  </a:ext>
                </a:extLst>
              </a:tr>
            </a:tbl>
          </a:graphicData>
        </a:graphic>
      </p:graphicFrame>
      <p:cxnSp>
        <p:nvCxnSpPr>
          <p:cNvPr id="4" name="Conector recto 3"/>
          <p:cNvCxnSpPr/>
          <p:nvPr/>
        </p:nvCxnSpPr>
        <p:spPr>
          <a:xfrm>
            <a:off x="7222208" y="2180567"/>
            <a:ext cx="0" cy="381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39063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ceso alternativo 5"/>
          <p:cNvSpPr/>
          <p:nvPr/>
        </p:nvSpPr>
        <p:spPr>
          <a:xfrm>
            <a:off x="2676939" y="810404"/>
            <a:ext cx="6400572" cy="594326"/>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smtClean="0">
                <a:solidFill>
                  <a:schemeClr val="bg1"/>
                </a:solidFill>
                <a:effectLst>
                  <a:outerShdw blurRad="38100" dist="38100" dir="2700000" algn="tl">
                    <a:srgbClr val="000000">
                      <a:alpha val="43137"/>
                    </a:srgbClr>
                  </a:outerShdw>
                </a:effectLst>
                <a:latin typeface="Calibri Light"/>
              </a:rPr>
              <a:t>EJECUCIÓN PRESUPUESTARIA INGRESOS INCLUIDO PPLMQ</a:t>
            </a:r>
          </a:p>
          <a:p>
            <a:pPr algn="ctr"/>
            <a:r>
              <a:rPr lang="es-MX" sz="2000" b="1" dirty="0" smtClean="0">
                <a:solidFill>
                  <a:schemeClr val="bg1"/>
                </a:solidFill>
                <a:effectLst>
                  <a:outerShdw blurRad="38100" dist="38100" dir="2700000" algn="tl">
                    <a:srgbClr val="000000">
                      <a:alpha val="43137"/>
                    </a:srgbClr>
                  </a:outerShdw>
                </a:effectLst>
                <a:latin typeface="Calibri Light"/>
              </a:rPr>
              <a:t>AL 31 DE JULIO DE 2022</a:t>
            </a:r>
            <a:endParaRPr lang="es-MX" sz="2000" b="1" dirty="0">
              <a:solidFill>
                <a:schemeClr val="bg1"/>
              </a:solidFill>
              <a:effectLst>
                <a:outerShdw blurRad="38100" dist="38100" dir="2700000" algn="tl">
                  <a:srgbClr val="000000">
                    <a:alpha val="43137"/>
                  </a:srgbClr>
                </a:outerShdw>
              </a:effectLst>
              <a:latin typeface="Calibri Light"/>
            </a:endParaRPr>
          </a:p>
        </p:txBody>
      </p:sp>
      <p:sp>
        <p:nvSpPr>
          <p:cNvPr id="8" name="Rectángulo 7"/>
          <p:cNvSpPr/>
          <p:nvPr/>
        </p:nvSpPr>
        <p:spPr>
          <a:xfrm>
            <a:off x="363193" y="5745809"/>
            <a:ext cx="2774198" cy="461665"/>
          </a:xfrm>
          <a:prstGeom prst="rect">
            <a:avLst/>
          </a:prstGeom>
        </p:spPr>
        <p:txBody>
          <a:bodyPr wrap="square">
            <a:spAutoFit/>
          </a:bodyPr>
          <a:lstStyle/>
          <a:p>
            <a:r>
              <a:rPr lang="es-MX" sz="1200" dirty="0">
                <a:solidFill>
                  <a:srgbClr val="000000"/>
                </a:solidFill>
                <a:latin typeface="Calibri" panose="020F0502020204030204" pitchFamily="34" charset="0"/>
              </a:rPr>
              <a:t>Fuente: SIPARI </a:t>
            </a:r>
          </a:p>
          <a:p>
            <a:r>
              <a:rPr lang="es-MX" sz="1200" dirty="0">
                <a:solidFill>
                  <a:srgbClr val="000000"/>
                </a:solidFill>
                <a:latin typeface="Calibri" panose="020F0502020204030204" pitchFamily="34" charset="0"/>
              </a:rPr>
              <a:t>Elaborado: Unidad de Presupuesto </a:t>
            </a:r>
            <a:endParaRPr lang="es-MX" sz="1200" dirty="0"/>
          </a:p>
        </p:txBody>
      </p:sp>
      <p:pic>
        <p:nvPicPr>
          <p:cNvPr id="3" name="Imagen 2"/>
          <p:cNvPicPr>
            <a:picLocks noChangeAspect="1"/>
          </p:cNvPicPr>
          <p:nvPr/>
        </p:nvPicPr>
        <p:blipFill>
          <a:blip r:embed="rId3"/>
          <a:stretch>
            <a:fillRect/>
          </a:stretch>
        </p:blipFill>
        <p:spPr>
          <a:xfrm>
            <a:off x="363193" y="1713050"/>
            <a:ext cx="10848146" cy="3955272"/>
          </a:xfrm>
          <a:prstGeom prst="rect">
            <a:avLst/>
          </a:prstGeom>
        </p:spPr>
      </p:pic>
    </p:spTree>
    <p:extLst>
      <p:ext uri="{BB962C8B-B14F-4D97-AF65-F5344CB8AC3E}">
        <p14:creationId xmlns:p14="http://schemas.microsoft.com/office/powerpoint/2010/main" val="9023527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ceso alternativo 5"/>
          <p:cNvSpPr/>
          <p:nvPr/>
        </p:nvSpPr>
        <p:spPr>
          <a:xfrm>
            <a:off x="2822713" y="852406"/>
            <a:ext cx="6572850" cy="712924"/>
          </a:xfrm>
          <a:prstGeom prst="flowChartAlternateProcess">
            <a:avLst/>
          </a:prstGeom>
          <a:solidFill>
            <a:srgbClr val="2C2D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smtClean="0">
                <a:solidFill>
                  <a:schemeClr val="bg1"/>
                </a:solidFill>
                <a:effectLst>
                  <a:outerShdw blurRad="38100" dist="38100" dir="2700000" algn="tl">
                    <a:srgbClr val="000000">
                      <a:alpha val="43137"/>
                    </a:srgbClr>
                  </a:outerShdw>
                </a:effectLst>
                <a:latin typeface="Calibri Light"/>
              </a:rPr>
              <a:t>EJECUCIÓN PRESUPUESTARIA INGRESOS </a:t>
            </a:r>
            <a:r>
              <a:rPr lang="es-MX" sz="2000" b="1" dirty="0">
                <a:solidFill>
                  <a:schemeClr val="bg1"/>
                </a:solidFill>
                <a:effectLst>
                  <a:outerShdw blurRad="38100" dist="38100" dir="2700000" algn="tl">
                    <a:srgbClr val="000000">
                      <a:alpha val="43137"/>
                    </a:srgbClr>
                  </a:outerShdw>
                </a:effectLst>
                <a:latin typeface="Calibri Light"/>
              </a:rPr>
              <a:t>- NO INCLUYE PPLMQ</a:t>
            </a:r>
          </a:p>
          <a:p>
            <a:pPr algn="ctr"/>
            <a:r>
              <a:rPr lang="es-MX" sz="2000" b="1" dirty="0" smtClean="0">
                <a:solidFill>
                  <a:schemeClr val="bg1"/>
                </a:solidFill>
                <a:effectLst>
                  <a:outerShdw blurRad="38100" dist="38100" dir="2700000" algn="tl">
                    <a:srgbClr val="000000">
                      <a:alpha val="43137"/>
                    </a:srgbClr>
                  </a:outerShdw>
                </a:effectLst>
                <a:latin typeface="Calibri Light"/>
              </a:rPr>
              <a:t>AL 31 DE JULIO DE 2022</a:t>
            </a:r>
            <a:endParaRPr lang="es-MX" sz="2000" b="1" dirty="0">
              <a:solidFill>
                <a:schemeClr val="bg1"/>
              </a:solidFill>
              <a:effectLst>
                <a:outerShdw blurRad="38100" dist="38100" dir="2700000" algn="tl">
                  <a:srgbClr val="000000">
                    <a:alpha val="43137"/>
                  </a:srgbClr>
                </a:outerShdw>
              </a:effectLst>
              <a:latin typeface="Calibri Light"/>
            </a:endParaRPr>
          </a:p>
        </p:txBody>
      </p:sp>
      <p:sp>
        <p:nvSpPr>
          <p:cNvPr id="8" name="Rectángulo 7"/>
          <p:cNvSpPr/>
          <p:nvPr/>
        </p:nvSpPr>
        <p:spPr>
          <a:xfrm>
            <a:off x="422620" y="5777948"/>
            <a:ext cx="2774198" cy="461665"/>
          </a:xfrm>
          <a:prstGeom prst="rect">
            <a:avLst/>
          </a:prstGeom>
        </p:spPr>
        <p:txBody>
          <a:bodyPr wrap="square">
            <a:spAutoFit/>
          </a:bodyPr>
          <a:lstStyle/>
          <a:p>
            <a:r>
              <a:rPr lang="es-MX" sz="1200" dirty="0">
                <a:solidFill>
                  <a:srgbClr val="000000"/>
                </a:solidFill>
                <a:latin typeface="Calibri" panose="020F0502020204030204" pitchFamily="34" charset="0"/>
              </a:rPr>
              <a:t>Fuente: SIPARI </a:t>
            </a:r>
          </a:p>
          <a:p>
            <a:r>
              <a:rPr lang="es-MX" sz="1200" dirty="0">
                <a:solidFill>
                  <a:srgbClr val="000000"/>
                </a:solidFill>
                <a:latin typeface="Calibri" panose="020F0502020204030204" pitchFamily="34" charset="0"/>
              </a:rPr>
              <a:t>Elaborado: Unidad de Presupuesto </a:t>
            </a:r>
            <a:endParaRPr lang="es-MX" sz="1200" dirty="0"/>
          </a:p>
        </p:txBody>
      </p:sp>
      <p:pic>
        <p:nvPicPr>
          <p:cNvPr id="3" name="Imagen 2"/>
          <p:cNvPicPr>
            <a:picLocks noChangeAspect="1"/>
          </p:cNvPicPr>
          <p:nvPr/>
        </p:nvPicPr>
        <p:blipFill>
          <a:blip r:embed="rId3"/>
          <a:stretch>
            <a:fillRect/>
          </a:stretch>
        </p:blipFill>
        <p:spPr>
          <a:xfrm>
            <a:off x="422620" y="1871870"/>
            <a:ext cx="11042289" cy="3906078"/>
          </a:xfrm>
          <a:prstGeom prst="rect">
            <a:avLst/>
          </a:prstGeom>
        </p:spPr>
      </p:pic>
    </p:spTree>
    <p:extLst>
      <p:ext uri="{BB962C8B-B14F-4D97-AF65-F5344CB8AC3E}">
        <p14:creationId xmlns:p14="http://schemas.microsoft.com/office/powerpoint/2010/main" val="38568722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2080</TotalTime>
  <Words>3397</Words>
  <Application>Microsoft Office PowerPoint</Application>
  <PresentationFormat>Panorámica</PresentationFormat>
  <Paragraphs>503</Paragraphs>
  <Slides>41</Slides>
  <Notes>21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41</vt:i4>
      </vt:variant>
    </vt:vector>
  </HeadingPairs>
  <TitlesOfParts>
    <vt:vector size="45"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Quito</dc:creator>
  <cp:lastModifiedBy>Carlos David Moya Cepeda</cp:lastModifiedBy>
  <cp:revision>244</cp:revision>
  <dcterms:created xsi:type="dcterms:W3CDTF">2021-11-10T13:34:17Z</dcterms:created>
  <dcterms:modified xsi:type="dcterms:W3CDTF">2022-08-08T17:02:36Z</dcterms:modified>
</cp:coreProperties>
</file>