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2.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sldIdLst>
    <p:sldId id="446" r:id="rId5"/>
    <p:sldId id="457" r:id="rId6"/>
    <p:sldId id="458" r:id="rId7"/>
    <p:sldId id="2466" r:id="rId8"/>
    <p:sldId id="444" r:id="rId9"/>
    <p:sldId id="2461" r:id="rId10"/>
    <p:sldId id="2460" r:id="rId11"/>
    <p:sldId id="2465" r:id="rId12"/>
    <p:sldId id="2459" r:id="rId13"/>
    <p:sldId id="453" r:id="rId14"/>
    <p:sldId id="450" r:id="rId15"/>
    <p:sldId id="2467" r:id="rId16"/>
    <p:sldId id="460" r:id="rId17"/>
    <p:sldId id="2468" r:id="rId18"/>
    <p:sldId id="2469" r:id="rId19"/>
    <p:sldId id="2464" r:id="rId20"/>
  </p:sldIdLst>
  <p:sldSz cx="18286413" cy="10287000"/>
  <p:notesSz cx="6807200" cy="9906000"/>
  <p:defaultText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8">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587C"/>
    <a:srgbClr val="1F3864"/>
    <a:srgbClr val="CCFF99"/>
    <a:srgbClr val="006600"/>
    <a:srgbClr val="6EA92D"/>
    <a:srgbClr val="0060A8"/>
    <a:srgbClr val="C00000"/>
    <a:srgbClr val="FFFF8F"/>
    <a:srgbClr val="97D694"/>
    <a:srgbClr val="E62E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1A1EB1-FC74-4613-A9C5-88FC260406DF}" v="77" dt="2022-04-27T17:19:29.530"/>
    <p1510:client id="{5A3C1822-A9D2-4EE9-B435-37C6CEFFE92D}" v="66" dt="2022-04-28T00:13:36.461"/>
    <p1510:client id="{8D279E41-5134-4BCF-B99B-D458222D52B4}" v="12" dt="2022-04-27T23:53:19.64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58" autoAdjust="0"/>
    <p:restoredTop sz="94434" autoAdjust="0"/>
  </p:normalViewPr>
  <p:slideViewPr>
    <p:cSldViewPr snapToGrid="0">
      <p:cViewPr varScale="1">
        <p:scale>
          <a:sx n="48" d="100"/>
          <a:sy n="48" d="100"/>
        </p:scale>
        <p:origin x="96" y="66"/>
      </p:cViewPr>
      <p:guideLst>
        <p:guide orient="horz" pos="3238"/>
        <p:guide pos="5759"/>
      </p:guideLst>
    </p:cSldViewPr>
  </p:slideViewPr>
  <p:notesTextViewPr>
    <p:cViewPr>
      <p:scale>
        <a:sx n="3" d="2"/>
        <a:sy n="3" d="2"/>
      </p:scale>
      <p:origin x="0" y="0"/>
    </p:cViewPr>
  </p:notesTextViewPr>
  <p:sorterViewPr>
    <p:cViewPr>
      <p:scale>
        <a:sx n="100" d="100"/>
        <a:sy n="100" d="100"/>
      </p:scale>
      <p:origin x="0" y="4836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Cecilia Carrillo Tipanluisa" userId="4cccee8f-8517-4d99-90ae-78eec505dfd2" providerId="ADAL" clId="{5A3C1822-A9D2-4EE9-B435-37C6CEFFE92D}"/>
    <pc:docChg chg="undo custSel modSld">
      <pc:chgData name="Maria Cecilia Carrillo Tipanluisa" userId="4cccee8f-8517-4d99-90ae-78eec505dfd2" providerId="ADAL" clId="{5A3C1822-A9D2-4EE9-B435-37C6CEFFE92D}" dt="2022-04-28T00:43:29.403" v="87" actId="20577"/>
      <pc:docMkLst>
        <pc:docMk/>
      </pc:docMkLst>
      <pc:sldChg chg="modSp">
        <pc:chgData name="Maria Cecilia Carrillo Tipanluisa" userId="4cccee8f-8517-4d99-90ae-78eec505dfd2" providerId="ADAL" clId="{5A3C1822-A9D2-4EE9-B435-37C6CEFFE92D}" dt="2022-04-28T00:13:36.461" v="81"/>
        <pc:sldMkLst>
          <pc:docMk/>
          <pc:sldMk cId="556444160" sldId="453"/>
        </pc:sldMkLst>
        <pc:graphicFrameChg chg="mod">
          <ac:chgData name="Maria Cecilia Carrillo Tipanluisa" userId="4cccee8f-8517-4d99-90ae-78eec505dfd2" providerId="ADAL" clId="{5A3C1822-A9D2-4EE9-B435-37C6CEFFE92D}" dt="2022-04-28T00:13:36.461" v="81"/>
          <ac:graphicFrameMkLst>
            <pc:docMk/>
            <pc:sldMk cId="556444160" sldId="453"/>
            <ac:graphicFrameMk id="4" creationId="{C3CC7F12-DDA8-4267-A6D3-0030978ED149}"/>
          </ac:graphicFrameMkLst>
        </pc:graphicFrameChg>
      </pc:sldChg>
      <pc:sldChg chg="modSp mod">
        <pc:chgData name="Maria Cecilia Carrillo Tipanluisa" userId="4cccee8f-8517-4d99-90ae-78eec505dfd2" providerId="ADAL" clId="{5A3C1822-A9D2-4EE9-B435-37C6CEFFE92D}" dt="2022-04-28T00:12:33.933" v="79" actId="255"/>
        <pc:sldMkLst>
          <pc:docMk/>
          <pc:sldMk cId="3080298399" sldId="458"/>
        </pc:sldMkLst>
        <pc:spChg chg="mod">
          <ac:chgData name="Maria Cecilia Carrillo Tipanluisa" userId="4cccee8f-8517-4d99-90ae-78eec505dfd2" providerId="ADAL" clId="{5A3C1822-A9D2-4EE9-B435-37C6CEFFE92D}" dt="2022-04-28T00:07:29.053" v="54" actId="20577"/>
          <ac:spMkLst>
            <pc:docMk/>
            <pc:sldMk cId="3080298399" sldId="458"/>
            <ac:spMk id="3" creationId="{A13EF11F-252D-4B35-9334-1470F6D8D406}"/>
          </ac:spMkLst>
        </pc:spChg>
        <pc:graphicFrameChg chg="mod">
          <ac:chgData name="Maria Cecilia Carrillo Tipanluisa" userId="4cccee8f-8517-4d99-90ae-78eec505dfd2" providerId="ADAL" clId="{5A3C1822-A9D2-4EE9-B435-37C6CEFFE92D}" dt="2022-04-28T00:12:33.933" v="79" actId="255"/>
          <ac:graphicFrameMkLst>
            <pc:docMk/>
            <pc:sldMk cId="3080298399" sldId="458"/>
            <ac:graphicFrameMk id="7" creationId="{97DB6851-0B7A-4C85-9889-0231F34771F8}"/>
          </ac:graphicFrameMkLst>
        </pc:graphicFrameChg>
      </pc:sldChg>
      <pc:sldChg chg="modSp mod">
        <pc:chgData name="Maria Cecilia Carrillo Tipanluisa" userId="4cccee8f-8517-4d99-90ae-78eec505dfd2" providerId="ADAL" clId="{5A3C1822-A9D2-4EE9-B435-37C6CEFFE92D}" dt="2022-04-28T00:43:29.403" v="87" actId="20577"/>
        <pc:sldMkLst>
          <pc:docMk/>
          <pc:sldMk cId="2181405017" sldId="2464"/>
        </pc:sldMkLst>
        <pc:spChg chg="mod">
          <ac:chgData name="Maria Cecilia Carrillo Tipanluisa" userId="4cccee8f-8517-4d99-90ae-78eec505dfd2" providerId="ADAL" clId="{5A3C1822-A9D2-4EE9-B435-37C6CEFFE92D}" dt="2022-04-28T00:43:29.403" v="87" actId="20577"/>
          <ac:spMkLst>
            <pc:docMk/>
            <pc:sldMk cId="2181405017" sldId="2464"/>
            <ac:spMk id="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560600765752818E-2"/>
          <c:y val="0.16690201870668084"/>
          <c:w val="0.93543939923424702"/>
          <c:h val="0.75450802929487826"/>
        </c:manualLayout>
      </c:layout>
      <c:barChart>
        <c:barDir val="col"/>
        <c:grouping val="clustered"/>
        <c:varyColors val="0"/>
        <c:ser>
          <c:idx val="0"/>
          <c:order val="0"/>
          <c:tx>
            <c:strRef>
              <c:f>Hoja1!$B$1</c:f>
              <c:strCache>
                <c:ptCount val="1"/>
                <c:pt idx="0">
                  <c:v>presupuesto</c:v>
                </c:pt>
              </c:strCache>
            </c:strRef>
          </c:tx>
          <c:spPr>
            <a:solidFill>
              <a:srgbClr val="006600"/>
            </a:solidFill>
            <a:ln w="19050">
              <a:solidFill>
                <a:schemeClr val="lt1"/>
              </a:solidFill>
            </a:ln>
            <a:effectLst/>
          </c:spPr>
          <c:invertIfNegative val="0"/>
          <c:dPt>
            <c:idx val="0"/>
            <c:invertIfNegative val="0"/>
            <c:bubble3D val="0"/>
            <c:spPr>
              <a:solidFill>
                <a:srgbClr val="006600"/>
              </a:solidFill>
              <a:ln w="19050">
                <a:solidFill>
                  <a:schemeClr val="lt1"/>
                </a:solidFill>
              </a:ln>
              <a:effectLst/>
            </c:spPr>
            <c:extLst>
              <c:ext xmlns:c16="http://schemas.microsoft.com/office/drawing/2014/chart" uri="{C3380CC4-5D6E-409C-BE32-E72D297353CC}">
                <c16:uniqueId val="{00000001-0CCD-4425-99E7-824835D49AEE}"/>
              </c:ext>
            </c:extLst>
          </c:dPt>
          <c:dPt>
            <c:idx val="1"/>
            <c:invertIfNegative val="0"/>
            <c:bubble3D val="0"/>
            <c:spPr>
              <a:solidFill>
                <a:srgbClr val="6EA92D"/>
              </a:solidFill>
              <a:ln w="19050">
                <a:solidFill>
                  <a:schemeClr val="lt1"/>
                </a:solidFill>
              </a:ln>
              <a:effectLst/>
            </c:spPr>
            <c:extLst>
              <c:ext xmlns:c16="http://schemas.microsoft.com/office/drawing/2014/chart" uri="{C3380CC4-5D6E-409C-BE32-E72D297353CC}">
                <c16:uniqueId val="{00000002-0CCD-4425-99E7-824835D49AEE}"/>
              </c:ext>
            </c:extLst>
          </c:dPt>
          <c:dLbls>
            <c:dLbl>
              <c:idx val="0"/>
              <c:layout>
                <c:manualLayout>
                  <c:x val="-8.0293778020494831E-3"/>
                  <c:y val="3.4601718158038933E-2"/>
                </c:manualLayout>
              </c:layout>
              <c:tx>
                <c:rich>
                  <a:bodyPr/>
                  <a:lstStyle/>
                  <a:p>
                    <a:fld id="{D9B0A8F1-E5D8-4082-ABB1-80FBBCEB9999}" type="CATEGORYNAME">
                      <a:rPr lang="en-US"/>
                      <a:pPr/>
                      <a:t>[NOMBRE DE CATEGORÍA]</a:t>
                    </a:fld>
                    <a:r>
                      <a:rPr lang="en-US" dirty="0"/>
                      <a:t>; </a:t>
                    </a:r>
                  </a:p>
                  <a:p>
                    <a:r>
                      <a:rPr lang="en-US" dirty="0"/>
                      <a:t>USD $</a:t>
                    </a:r>
                    <a:fld id="{2D3F7615-46AA-4C43-A2B7-805AC81CF383}" type="VALUE">
                      <a:rPr lang="en-US"/>
                      <a:pPr/>
                      <a:t>[VALOR]</a:t>
                    </a:fld>
                    <a:r>
                      <a:rPr lang="en-US" dirty="0"/>
                      <a:t>; </a:t>
                    </a:r>
                  </a:p>
                </c:rich>
              </c:tx>
              <c:showLegendKey val="0"/>
              <c:showVal val="1"/>
              <c:showCatName val="1"/>
              <c:showSerName val="0"/>
              <c:showPercent val="0"/>
              <c:showBubbleSize val="0"/>
              <c:extLst>
                <c:ext xmlns:c15="http://schemas.microsoft.com/office/drawing/2012/chart" uri="{CE6537A1-D6FC-4f65-9D91-7224C49458BB}">
                  <c15:layout>
                    <c:manualLayout>
                      <c:w val="0.29259343772115304"/>
                      <c:h val="0.2863552391030883"/>
                    </c:manualLayout>
                  </c15:layout>
                  <c15:dlblFieldTable/>
                  <c15:showDataLabelsRange val="0"/>
                </c:ext>
                <c:ext xmlns:c16="http://schemas.microsoft.com/office/drawing/2014/chart" uri="{C3380CC4-5D6E-409C-BE32-E72D297353CC}">
                  <c16:uniqueId val="{00000001-0CCD-4425-99E7-824835D49AEE}"/>
                </c:ext>
              </c:extLst>
            </c:dLbl>
            <c:dLbl>
              <c:idx val="1"/>
              <c:layout>
                <c:manualLayout>
                  <c:x val="-2.3226904544572456E-2"/>
                  <c:y val="-1.181957624745607E-2"/>
                </c:manualLayout>
              </c:layout>
              <c:tx>
                <c:rich>
                  <a:bodyPr/>
                  <a:lstStyle/>
                  <a:p>
                    <a:fld id="{D3131536-33E9-413E-B9E3-9BCFCDAA23D3}" type="CATEGORYNAME">
                      <a:rPr lang="en-US"/>
                      <a:pPr/>
                      <a:t>[NOMBRE DE CATEGORÍA]</a:t>
                    </a:fld>
                    <a:r>
                      <a:rPr lang="en-US" dirty="0"/>
                      <a:t>; </a:t>
                    </a:r>
                  </a:p>
                  <a:p>
                    <a:r>
                      <a:rPr lang="en-US" dirty="0"/>
                      <a:t>USD $</a:t>
                    </a:r>
                    <a:r>
                      <a:rPr kumimoji="1" lang="en-US" sz="1800" b="1" i="0" u="none" strike="noStrike" kern="1200" dirty="0">
                        <a:solidFill>
                          <a:srgbClr val="000000"/>
                        </a:solidFill>
                        <a:effectLst/>
                        <a:latin typeface="Calibri" panose="020F0502020204030204" pitchFamily="34" charset="0"/>
                      </a:rPr>
                      <a:t>12.388.525,33</a:t>
                    </a:r>
                  </a:p>
                  <a:p>
                    <a:r>
                      <a:rPr lang="en-US" dirty="0"/>
                      <a:t> </a:t>
                    </a:r>
                  </a:p>
                </c:rich>
              </c:tx>
              <c:showLegendKey val="0"/>
              <c:showVal val="1"/>
              <c:showCatName val="1"/>
              <c:showSerName val="0"/>
              <c:showPercent val="0"/>
              <c:showBubbleSize val="0"/>
              <c:extLst>
                <c:ext xmlns:c15="http://schemas.microsoft.com/office/drawing/2012/chart" uri="{CE6537A1-D6FC-4f65-9D91-7224C49458BB}">
                  <c15:layout>
                    <c:manualLayout>
                      <c:w val="0.29581742163187874"/>
                      <c:h val="0.25902138746638603"/>
                    </c:manualLayout>
                  </c15:layout>
                  <c15:dlblFieldTable/>
                  <c15:showDataLabelsRange val="0"/>
                </c:ext>
                <c:ext xmlns:c16="http://schemas.microsoft.com/office/drawing/2014/chart" uri="{C3380CC4-5D6E-409C-BE32-E72D297353CC}">
                  <c16:uniqueId val="{00000002-0CCD-4425-99E7-824835D49AEE}"/>
                </c:ext>
              </c:extLst>
            </c:dLbl>
            <c:dLbl>
              <c:idx val="2"/>
              <c:layout>
                <c:manualLayout>
                  <c:x val="8.5161025939059498E-3"/>
                  <c:y val="1.4621155335711993E-2"/>
                </c:manualLayout>
              </c:layout>
              <c:tx>
                <c:rich>
                  <a:bodyPr/>
                  <a:lstStyle/>
                  <a:p>
                    <a:fld id="{3CB60685-B39A-4448-8D1A-DB1491A6D4DF}" type="CATEGORYNAME">
                      <a:rPr lang="en-US" sz="1400"/>
                      <a:pPr/>
                      <a:t>[NOMBRE DE CATEGORÍA]</a:t>
                    </a:fld>
                    <a:r>
                      <a:rPr lang="en-US" baseline="0" dirty="0"/>
                      <a:t>; </a:t>
                    </a:r>
                  </a:p>
                  <a:p>
                    <a:r>
                      <a:rPr lang="en-US" baseline="0" dirty="0"/>
                      <a:t>USD $</a:t>
                    </a:r>
                  </a:p>
                  <a:p>
                    <a:r>
                      <a:rPr lang="en-US" sz="1800" baseline="0" dirty="0"/>
                      <a:t> </a:t>
                    </a:r>
                    <a:fld id="{14970663-D32E-4DE8-9632-E08DF62C99EE}" type="VALUE">
                      <a:rPr lang="en-US" sz="1800" baseline="0" smtClean="0"/>
                      <a:pPr/>
                      <a:t>[VALOR]</a:t>
                    </a:fld>
                    <a:r>
                      <a:rPr lang="en-US" sz="1800" baseline="0" dirty="0"/>
                      <a:t>,33</a:t>
                    </a:r>
                  </a:p>
                </c:rich>
              </c:tx>
              <c:showLegendKey val="0"/>
              <c:showVal val="1"/>
              <c:showCatName val="1"/>
              <c:showSerName val="0"/>
              <c:showPercent val="0"/>
              <c:showBubbleSize val="0"/>
              <c:extLst>
                <c:ext xmlns:c15="http://schemas.microsoft.com/office/drawing/2012/chart" uri="{CE6537A1-D6FC-4f65-9D91-7224C49458BB}">
                  <c15:layout>
                    <c:manualLayout>
                      <c:w val="0.29279002372564195"/>
                      <c:h val="0.20269444029085887"/>
                    </c:manualLayout>
                  </c15:layout>
                  <c15:dlblFieldTable/>
                  <c15:showDataLabelsRange val="0"/>
                </c:ext>
                <c:ext xmlns:c16="http://schemas.microsoft.com/office/drawing/2014/chart" uri="{C3380CC4-5D6E-409C-BE32-E72D297353CC}">
                  <c16:uniqueId val="{00000004-39AD-4108-B983-FB10112BEA50}"/>
                </c:ext>
              </c:extLst>
            </c:dLbl>
            <c:numFmt formatCode="#,##0" sourceLinked="0"/>
            <c:spPr>
              <a:noFill/>
              <a:ln>
                <a:noFill/>
              </a:ln>
              <a:effectLst/>
            </c:spPr>
            <c:txPr>
              <a:bodyPr rot="0" spcFirstLastPara="1" vertOverflow="ellipsis" vert="horz" wrap="square" anchor="ctr" anchorCtr="1"/>
              <a:lstStyle/>
              <a:p>
                <a:pPr>
                  <a:defRPr sz="19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EC"/>
              </a:p>
            </c:txPr>
            <c:showLegendKey val="0"/>
            <c:showVal val="1"/>
            <c:showCatName val="1"/>
            <c:showSerName val="0"/>
            <c:showPercent val="0"/>
            <c:showBubbleSize val="0"/>
            <c:showLeaderLines val="0"/>
            <c:extLst>
              <c:ext xmlns:c15="http://schemas.microsoft.com/office/drawing/2012/chart" uri="{CE6537A1-D6FC-4f65-9D91-7224C49458BB}">
                <c15:showLeaderLines val="0"/>
              </c:ext>
            </c:extLst>
          </c:dLbls>
          <c:cat>
            <c:strRef>
              <c:f>Hoja1!$A$2:$A$4</c:f>
              <c:strCache>
                <c:ptCount val="3"/>
                <c:pt idx="0">
                  <c:v>Codificado</c:v>
                </c:pt>
                <c:pt idx="1">
                  <c:v>Devengado</c:v>
                </c:pt>
                <c:pt idx="2">
                  <c:v>Recaudado</c:v>
                </c:pt>
              </c:strCache>
            </c:strRef>
          </c:cat>
          <c:val>
            <c:numRef>
              <c:f>Hoja1!$B$2:$B$4</c:f>
              <c:numCache>
                <c:formatCode>General</c:formatCode>
                <c:ptCount val="3"/>
                <c:pt idx="0" formatCode="#,##0.00">
                  <c:v>27052322.91</c:v>
                </c:pt>
                <c:pt idx="1">
                  <c:v>12388525.33</c:v>
                </c:pt>
                <c:pt idx="2">
                  <c:v>12388525.33</c:v>
                </c:pt>
              </c:numCache>
            </c:numRef>
          </c:val>
          <c:extLst>
            <c:ext xmlns:c16="http://schemas.microsoft.com/office/drawing/2014/chart" uri="{C3380CC4-5D6E-409C-BE32-E72D297353CC}">
              <c16:uniqueId val="{00000000-0CCD-4425-99E7-824835D49AEE}"/>
            </c:ext>
          </c:extLst>
        </c:ser>
        <c:dLbls>
          <c:showLegendKey val="0"/>
          <c:showVal val="0"/>
          <c:showCatName val="0"/>
          <c:showSerName val="0"/>
          <c:showPercent val="0"/>
          <c:showBubbleSize val="0"/>
        </c:dLbls>
        <c:gapWidth val="55"/>
        <c:overlap val="-5"/>
        <c:axId val="429327280"/>
        <c:axId val="429327936"/>
      </c:barChart>
      <c:catAx>
        <c:axId val="429327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EC"/>
          </a:p>
        </c:txPr>
        <c:crossAx val="429327936"/>
        <c:crosses val="autoZero"/>
        <c:auto val="1"/>
        <c:lblAlgn val="ctr"/>
        <c:lblOffset val="100"/>
        <c:noMultiLvlLbl val="0"/>
      </c:catAx>
      <c:valAx>
        <c:axId val="429327936"/>
        <c:scaling>
          <c:orientation val="minMax"/>
        </c:scaling>
        <c:delete val="1"/>
        <c:axPos val="l"/>
        <c:numFmt formatCode="#,##0.00" sourceLinked="1"/>
        <c:majorTickMark val="out"/>
        <c:minorTickMark val="none"/>
        <c:tickLblPos val="nextTo"/>
        <c:crossAx val="429327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solidFill>
            <a:schemeClr val="bg1"/>
          </a:solidFill>
          <a:latin typeface="Calibri" panose="020F0502020204030204" pitchFamily="34" charset="0"/>
          <a:cs typeface="Calibri" panose="020F0502020204030204" pitchFamily="34" charset="0"/>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71369339328075E-2"/>
          <c:y val="5.0305104824647775E-3"/>
          <c:w val="1"/>
          <c:h val="0.99496944701313705"/>
        </c:manualLayout>
      </c:layout>
      <c:pieChart>
        <c:varyColors val="1"/>
        <c:ser>
          <c:idx val="0"/>
          <c:order val="0"/>
          <c:tx>
            <c:strRef>
              <c:f>Hoja1!$B$1</c:f>
              <c:strCache>
                <c:ptCount val="1"/>
                <c:pt idx="0">
                  <c:v>presupuesto</c:v>
                </c:pt>
              </c:strCache>
            </c:strRef>
          </c:tx>
          <c:spPr>
            <a:solidFill>
              <a:srgbClr val="C00000"/>
            </a:solidFill>
          </c:spPr>
          <c:dPt>
            <c:idx val="0"/>
            <c:bubble3D val="0"/>
            <c:spPr>
              <a:solidFill>
                <a:schemeClr val="accent6"/>
              </a:solidFill>
              <a:ln w="19050">
                <a:solidFill>
                  <a:schemeClr val="lt1"/>
                </a:solidFill>
              </a:ln>
              <a:effectLst/>
            </c:spPr>
            <c:extLst>
              <c:ext xmlns:c16="http://schemas.microsoft.com/office/drawing/2014/chart" uri="{C3380CC4-5D6E-409C-BE32-E72D297353CC}">
                <c16:uniqueId val="{00000001-0CCD-4425-99E7-824835D49AEE}"/>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2-0CCD-4425-99E7-824835D49AEE}"/>
              </c:ext>
            </c:extLst>
          </c:dPt>
          <c:dPt>
            <c:idx val="2"/>
            <c:bubble3D val="0"/>
            <c:spPr>
              <a:solidFill>
                <a:srgbClr val="C00000"/>
              </a:solidFill>
              <a:ln w="19050">
                <a:solidFill>
                  <a:schemeClr val="lt1"/>
                </a:solidFill>
              </a:ln>
              <a:effectLst/>
            </c:spPr>
            <c:extLst>
              <c:ext xmlns:c16="http://schemas.microsoft.com/office/drawing/2014/chart" uri="{C3380CC4-5D6E-409C-BE32-E72D297353CC}">
                <c16:uniqueId val="{00000004-39AD-4108-B983-FB10112BEA50}"/>
              </c:ext>
            </c:extLst>
          </c:dPt>
          <c:dLbls>
            <c:dLbl>
              <c:idx val="0"/>
              <c:layout>
                <c:manualLayout>
                  <c:x val="7.2464870704411793E-2"/>
                  <c:y val="-6.597384913871053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fld id="{D9B0A8F1-E5D8-4082-ABB1-80FBBCEB9999}" type="CATEGORYNAME">
                      <a:rPr lang="en-US" sz="2000" smtClean="0"/>
                      <a:pPr>
                        <a:defRPr sz="2000" b="1">
                          <a:solidFill>
                            <a:schemeClr val="bg1"/>
                          </a:solidFill>
                          <a:latin typeface="Calibri" panose="020F0502020204030204" pitchFamily="34" charset="0"/>
                          <a:cs typeface="Calibri" panose="020F0502020204030204" pitchFamily="34" charset="0"/>
                        </a:defRPr>
                      </a:pPr>
                      <a:t>[NOMBRE DE CATEGORÍA]</a:t>
                    </a:fld>
                    <a:r>
                      <a:rPr lang="en-US" sz="2000" baseline="0" dirty="0"/>
                      <a:t>:</a:t>
                    </a:r>
                  </a:p>
                  <a:p>
                    <a:pPr>
                      <a:defRPr sz="2000" b="1">
                        <a:solidFill>
                          <a:schemeClr val="bg1"/>
                        </a:solidFill>
                        <a:latin typeface="Calibri" panose="020F0502020204030204" pitchFamily="34" charset="0"/>
                        <a:cs typeface="Calibri" panose="020F0502020204030204" pitchFamily="34" charset="0"/>
                      </a:defRPr>
                    </a:pPr>
                    <a:r>
                      <a:rPr lang="en-US" sz="2000" baseline="0" dirty="0"/>
                      <a:t>USD $</a:t>
                    </a:r>
                    <a:fld id="{2D3F7615-46AA-4C43-A2B7-805AC81CF383}" type="VALUE">
                      <a:rPr lang="en-US" sz="2000" baseline="0" smtClean="0"/>
                      <a:pPr>
                        <a:defRPr sz="2000" b="1">
                          <a:solidFill>
                            <a:schemeClr val="bg1"/>
                          </a:solidFill>
                          <a:latin typeface="Calibri" panose="020F0502020204030204" pitchFamily="34" charset="0"/>
                          <a:cs typeface="Calibri" panose="020F0502020204030204" pitchFamily="34" charset="0"/>
                        </a:defRPr>
                      </a:pPr>
                      <a:t>[VALOR]</a:t>
                    </a:fld>
                    <a:r>
                      <a:rPr lang="en-US" sz="2000" baseline="0" dirty="0"/>
                      <a:t>; </a:t>
                    </a:r>
                  </a:p>
                  <a:p>
                    <a:pPr>
                      <a:defRPr sz="2000" b="1">
                        <a:solidFill>
                          <a:schemeClr val="bg1"/>
                        </a:solidFill>
                        <a:latin typeface="Calibri" panose="020F0502020204030204" pitchFamily="34" charset="0"/>
                        <a:cs typeface="Calibri" panose="020F0502020204030204" pitchFamily="34" charset="0"/>
                      </a:defRPr>
                    </a:pPr>
                    <a:endParaRPr lang="es-EC"/>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EC"/>
                </a:p>
              </c:txPr>
              <c:showLegendKey val="0"/>
              <c:showVal val="1"/>
              <c:showCatName val="1"/>
              <c:showSerName val="0"/>
              <c:showPercent val="1"/>
              <c:showBubbleSize val="0"/>
              <c:extLst>
                <c:ext xmlns:c15="http://schemas.microsoft.com/office/drawing/2012/chart" uri="{CE6537A1-D6FC-4f65-9D91-7224C49458BB}">
                  <c15:layout>
                    <c:manualLayout>
                      <c:w val="0.39677640322596691"/>
                      <c:h val="0.46284275033283884"/>
                    </c:manualLayout>
                  </c15:layout>
                  <c15:dlblFieldTable/>
                  <c15:showDataLabelsRange val="0"/>
                </c:ext>
                <c:ext xmlns:c16="http://schemas.microsoft.com/office/drawing/2014/chart" uri="{C3380CC4-5D6E-409C-BE32-E72D297353CC}">
                  <c16:uniqueId val="{00000001-0CCD-4425-99E7-824835D49AEE}"/>
                </c:ext>
              </c:extLst>
            </c:dLbl>
            <c:dLbl>
              <c:idx val="1"/>
              <c:layout>
                <c:manualLayout>
                  <c:x val="0.32400151220856777"/>
                  <c:y val="0.11303746206210318"/>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fld id="{D3131536-33E9-413E-B9E3-9BCFCDAA23D3}" type="CATEGORYNAME">
                      <a:rPr lang="en-US" sz="2000" smtClean="0">
                        <a:solidFill>
                          <a:schemeClr val="tx1"/>
                        </a:solidFill>
                      </a:rPr>
                      <a:pPr>
                        <a:defRPr sz="2000" b="1">
                          <a:solidFill>
                            <a:schemeClr val="tx1"/>
                          </a:solidFill>
                          <a:latin typeface="Calibri" panose="020F0502020204030204" pitchFamily="34" charset="0"/>
                          <a:cs typeface="Calibri" panose="020F0502020204030204" pitchFamily="34" charset="0"/>
                        </a:defRPr>
                      </a:pPr>
                      <a:t>[NOMBRE DE CATEGORÍA]</a:t>
                    </a:fld>
                    <a:r>
                      <a:rPr lang="en-US" sz="2000" baseline="0" dirty="0">
                        <a:solidFill>
                          <a:schemeClr val="tx1"/>
                        </a:solidFill>
                      </a:rPr>
                      <a:t>: </a:t>
                    </a:r>
                  </a:p>
                  <a:p>
                    <a:pPr>
                      <a:defRPr sz="2000" b="1">
                        <a:solidFill>
                          <a:schemeClr val="tx1"/>
                        </a:solidFill>
                        <a:latin typeface="Calibri" panose="020F0502020204030204" pitchFamily="34" charset="0"/>
                        <a:cs typeface="Calibri" panose="020F0502020204030204" pitchFamily="34" charset="0"/>
                      </a:defRPr>
                    </a:pPr>
                    <a:r>
                      <a:rPr lang="en-US" sz="2000" baseline="0" dirty="0">
                        <a:solidFill>
                          <a:schemeClr val="tx1"/>
                        </a:solidFill>
                      </a:rPr>
                      <a:t>USD $</a:t>
                    </a:r>
                    <a:fld id="{77BC4CFD-1ED9-434F-8BF5-70DE11C15C34}" type="VALUE">
                      <a:rPr lang="en-US" sz="2000" baseline="0" smtClean="0">
                        <a:solidFill>
                          <a:schemeClr val="tx1"/>
                        </a:solidFill>
                      </a:rPr>
                      <a:pPr>
                        <a:defRPr sz="2000" b="1">
                          <a:solidFill>
                            <a:schemeClr val="tx1"/>
                          </a:solidFill>
                          <a:latin typeface="Calibri" panose="020F0502020204030204" pitchFamily="34" charset="0"/>
                          <a:cs typeface="Calibri" panose="020F0502020204030204" pitchFamily="34" charset="0"/>
                        </a:defRPr>
                      </a:pPr>
                      <a:t>[VALOR]</a:t>
                    </a:fld>
                    <a:r>
                      <a:rPr lang="en-US" sz="2000" baseline="0" dirty="0">
                        <a:solidFill>
                          <a:schemeClr val="tx1"/>
                        </a:solidFill>
                      </a:rPr>
                      <a:t>; </a:t>
                    </a:r>
                  </a:p>
                  <a:p>
                    <a:pPr>
                      <a:defRPr sz="2000" b="1">
                        <a:solidFill>
                          <a:schemeClr val="tx1"/>
                        </a:solidFill>
                        <a:latin typeface="Calibri" panose="020F0502020204030204" pitchFamily="34" charset="0"/>
                        <a:cs typeface="Calibri" panose="020F0502020204030204" pitchFamily="34" charset="0"/>
                      </a:defRPr>
                    </a:pPr>
                    <a:endParaRPr lang="es-EC"/>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EC"/>
                </a:p>
              </c:txPr>
              <c:showLegendKey val="0"/>
              <c:showVal val="1"/>
              <c:showCatName val="1"/>
              <c:showSerName val="0"/>
              <c:showPercent val="1"/>
              <c:showBubbleSize val="0"/>
              <c:extLst>
                <c:ext xmlns:c15="http://schemas.microsoft.com/office/drawing/2012/chart" uri="{CE6537A1-D6FC-4f65-9D91-7224C49458BB}">
                  <c15:layout>
                    <c:manualLayout>
                      <c:w val="0.32474533694249058"/>
                      <c:h val="0.28344594323395228"/>
                    </c:manualLayout>
                  </c15:layout>
                  <c15:dlblFieldTable/>
                  <c15:showDataLabelsRange val="0"/>
                </c:ext>
                <c:ext xmlns:c16="http://schemas.microsoft.com/office/drawing/2014/chart" uri="{C3380CC4-5D6E-409C-BE32-E72D297353CC}">
                  <c16:uniqueId val="{00000002-0CCD-4425-99E7-824835D49AEE}"/>
                </c:ext>
              </c:extLst>
            </c:dLbl>
            <c:dLbl>
              <c:idx val="2"/>
              <c:layout>
                <c:manualLayout>
                  <c:x val="-0.17744902879809266"/>
                  <c:y val="-0.15031058136937295"/>
                </c:manualLayout>
              </c:layout>
              <c:tx>
                <c:rich>
                  <a:bodyPr/>
                  <a:lstStyle/>
                  <a:p>
                    <a:r>
                      <a:rPr lang="es-ES" dirty="0"/>
                      <a:t>Comprometido sin Ejecutar</a:t>
                    </a:r>
                    <a:r>
                      <a:rPr lang="es-ES" baseline="0" dirty="0"/>
                      <a:t>: USD $ </a:t>
                    </a:r>
                    <a:fld id="{05F5D6EF-804A-4536-BEFE-9606EF727697}" type="VALUE">
                      <a:rPr lang="es-ES" baseline="0"/>
                      <a:pPr/>
                      <a:t>[VALOR]</a:t>
                    </a:fld>
                    <a:r>
                      <a:rPr lang="es-ES" baseline="0" dirty="0"/>
                      <a:t>; </a:t>
                    </a:r>
                  </a:p>
                </c:rich>
              </c:tx>
              <c:showLegendKey val="0"/>
              <c:showVal val="1"/>
              <c:showCatName val="1"/>
              <c:showSerName val="0"/>
              <c:showPercent val="1"/>
              <c:showBubbleSize val="0"/>
              <c:extLst>
                <c:ext xmlns:c15="http://schemas.microsoft.com/office/drawing/2012/chart" uri="{CE6537A1-D6FC-4f65-9D91-7224C49458BB}">
                  <c15:layout>
                    <c:manualLayout>
                      <c:w val="0.30432290334681483"/>
                      <c:h val="0.27130450721443983"/>
                    </c:manualLayout>
                  </c15:layout>
                  <c15:dlblFieldTable/>
                  <c15:showDataLabelsRange val="0"/>
                </c:ext>
                <c:ext xmlns:c16="http://schemas.microsoft.com/office/drawing/2014/chart" uri="{C3380CC4-5D6E-409C-BE32-E72D297353CC}">
                  <c16:uniqueId val="{00000004-39AD-4108-B983-FB10112BEA50}"/>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Calibri" panose="020F0502020204030204" pitchFamily="34" charset="0"/>
                  </a:defRPr>
                </a:pPr>
                <a:endParaRPr lang="es-EC"/>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Devengado</c:v>
                </c:pt>
                <c:pt idx="1">
                  <c:v>Comprometido</c:v>
                </c:pt>
                <c:pt idx="2">
                  <c:v>Sin ejecutar</c:v>
                </c:pt>
              </c:strCache>
            </c:strRef>
          </c:cat>
          <c:val>
            <c:numRef>
              <c:f>Hoja1!$B$2:$B$4</c:f>
              <c:numCache>
                <c:formatCode>#,##0.00</c:formatCode>
                <c:ptCount val="3"/>
                <c:pt idx="0">
                  <c:v>1382036.63</c:v>
                </c:pt>
                <c:pt idx="1">
                  <c:v>5170024.8899999997</c:v>
                </c:pt>
                <c:pt idx="2">
                  <c:v>3787988.26</c:v>
                </c:pt>
              </c:numCache>
            </c:numRef>
          </c:val>
          <c:extLst>
            <c:ext xmlns:c16="http://schemas.microsoft.com/office/drawing/2014/chart" uri="{C3380CC4-5D6E-409C-BE32-E72D297353CC}">
              <c16:uniqueId val="{00000000-0CCD-4425-99E7-824835D49AEE}"/>
            </c:ext>
          </c:extLst>
        </c:ser>
        <c:dLbls>
          <c:showLegendKey val="0"/>
          <c:showVal val="0"/>
          <c:showCatName val="0"/>
          <c:showSerName val="0"/>
          <c:showPercent val="0"/>
          <c:showBubbleSize val="0"/>
          <c:showLeaderLines val="1"/>
        </c:dLbls>
        <c:firstSliceAng val="202"/>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75272537844267E-2"/>
          <c:y val="3.6655521569468684E-2"/>
          <c:w val="0.94231115372582319"/>
          <c:h val="0.80205549020109557"/>
        </c:manualLayout>
      </c:layout>
      <c:barChart>
        <c:barDir val="col"/>
        <c:grouping val="clustered"/>
        <c:varyColors val="0"/>
        <c:ser>
          <c:idx val="0"/>
          <c:order val="0"/>
          <c:tx>
            <c:strRef>
              <c:f>Hoja1!$B$1</c:f>
              <c:strCache>
                <c:ptCount val="1"/>
                <c:pt idx="0">
                  <c:v>Planificado</c:v>
                </c:pt>
              </c:strCache>
            </c:strRef>
          </c:tx>
          <c:spPr>
            <a:solidFill>
              <a:schemeClr val="accent1"/>
            </a:solidFill>
            <a:ln>
              <a:noFill/>
            </a:ln>
            <a:effectLst/>
          </c:spPr>
          <c:invertIfNegative val="0"/>
          <c:dLbls>
            <c:dLbl>
              <c:idx val="0"/>
              <c:layout>
                <c:manualLayout>
                  <c:x val="0"/>
                  <c:y val="1.1786341340665172E-2"/>
                </c:manualLayout>
              </c:layout>
              <c:tx>
                <c:rich>
                  <a:bodyPr/>
                  <a:lstStyle/>
                  <a:p>
                    <a:fld id="{54D290ED-A01D-4863-A516-C9A83DFE9FEF}" type="SERIESNAME">
                      <a:rPr lang="en-US"/>
                      <a:pPr/>
                      <a:t>[NOMBRE DE LA SERIE]</a:t>
                    </a:fld>
                    <a:r>
                      <a:rPr lang="en-US" baseline="0"/>
                      <a:t>; </a:t>
                    </a:r>
                  </a:p>
                  <a:p>
                    <a:fld id="{5A1A1F41-BFCD-4305-AA07-FC031DFD14F2}" type="VALUE">
                      <a:rPr lang="en-US" baseline="0" smtClean="0"/>
                      <a:pPr/>
                      <a:t>[VALOR]</a:t>
                    </a:fld>
                    <a:endParaRPr lang="es-EC"/>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BC5A-48D7-8EA2-C0CC2BF2A891}"/>
                </c:ext>
              </c:extLst>
            </c:dLbl>
            <c:dLbl>
              <c:idx val="1"/>
              <c:tx>
                <c:rich>
                  <a:bodyPr/>
                  <a:lstStyle/>
                  <a:p>
                    <a:fld id="{1CC3B2B5-D35C-4A95-847E-D33FDB8A1AE3}" type="SERIESNAME">
                      <a:rPr lang="en-US"/>
                      <a:pPr/>
                      <a:t>[NOMBRE DE LA SERIE]</a:t>
                    </a:fld>
                    <a:r>
                      <a:rPr lang="en-US" baseline="0"/>
                      <a:t>; </a:t>
                    </a:r>
                  </a:p>
                  <a:p>
                    <a:fld id="{2A79F371-590A-4A51-A6F3-EAF1F9A2E9B7}" type="VALUE">
                      <a:rPr lang="en-US" baseline="0" smtClean="0"/>
                      <a:pPr/>
                      <a:t>[VALOR]</a:t>
                    </a:fld>
                    <a:endParaRPr lang="es-EC"/>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C5A-48D7-8EA2-C0CC2BF2A891}"/>
                </c:ext>
              </c:extLst>
            </c:dLbl>
            <c:dLbl>
              <c:idx val="2"/>
              <c:layout>
                <c:manualLayout>
                  <c:x val="-5.8756479482352282E-17"/>
                  <c:y val="-6.7350521946658434E-3"/>
                </c:manualLayout>
              </c:layout>
              <c:tx>
                <c:rich>
                  <a:bodyPr/>
                  <a:lstStyle/>
                  <a:p>
                    <a:fld id="{CB752976-56A6-4828-8768-F99CC8BFDAA4}" type="SERIESNAME">
                      <a:rPr lang="en-US"/>
                      <a:pPr/>
                      <a:t>[NOMBRE DE LA SERIE]</a:t>
                    </a:fld>
                    <a:r>
                      <a:rPr lang="en-US" baseline="0"/>
                      <a:t>; </a:t>
                    </a:r>
                  </a:p>
                  <a:p>
                    <a:fld id="{6C4E2DA0-62F0-49E6-8ACE-970DC276943E}" type="VALUE">
                      <a:rPr lang="en-US" baseline="0" smtClean="0"/>
                      <a:pPr/>
                      <a:t>[VALOR]</a:t>
                    </a:fld>
                    <a:endParaRPr lang="es-EC"/>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BC5A-48D7-8EA2-C0CC2BF2A891}"/>
                </c:ext>
              </c:extLst>
            </c:dLbl>
            <c:dLbl>
              <c:idx val="3"/>
              <c:layout>
                <c:manualLayout>
                  <c:x val="8.0123397603023387E-3"/>
                  <c:y val="-1.683763048666453E-3"/>
                </c:manualLayout>
              </c:layout>
              <c:tx>
                <c:rich>
                  <a:bodyPr/>
                  <a:lstStyle/>
                  <a:p>
                    <a:fld id="{471BF872-D940-421D-B808-72EDDD85D8B1}" type="SERIESNAME">
                      <a:rPr lang="en-US"/>
                      <a:pPr/>
                      <a:t>[NOMBRE DE LA SERIE]</a:t>
                    </a:fld>
                    <a:r>
                      <a:rPr lang="en-US" baseline="0"/>
                      <a:t>;</a:t>
                    </a:r>
                  </a:p>
                  <a:p>
                    <a:r>
                      <a:rPr lang="en-US" baseline="0"/>
                      <a:t> </a:t>
                    </a:r>
                    <a:fld id="{846B6D64-5B90-4F83-B234-AB1F1C1DF374}" type="VALUE">
                      <a:rPr lang="en-US" baseline="0"/>
                      <a:pPr/>
                      <a:t>[VALOR]</a:t>
                    </a:fld>
                    <a:endParaRPr lang="en-US" baseline="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BC5A-48D7-8EA2-C0CC2BF2A89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1B587C"/>
                    </a:solidFill>
                    <a:latin typeface="Calibri" panose="020F0502020204030204" pitchFamily="34" charset="0"/>
                    <a:ea typeface="+mn-ea"/>
                    <a:cs typeface="Calibri" panose="020F0502020204030204" pitchFamily="34" charset="0"/>
                  </a:defRPr>
                </a:pPr>
                <a:endParaRPr lang="es-EC"/>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1er Trimestre</c:v>
                </c:pt>
                <c:pt idx="1">
                  <c:v>2do Trimestre</c:v>
                </c:pt>
                <c:pt idx="2">
                  <c:v>3er Trimestre</c:v>
                </c:pt>
                <c:pt idx="3">
                  <c:v>4to Trimestre</c:v>
                </c:pt>
              </c:strCache>
            </c:strRef>
          </c:cat>
          <c:val>
            <c:numRef>
              <c:f>Hoja1!$B$2:$B$5</c:f>
              <c:numCache>
                <c:formatCode>#,##0.00</c:formatCode>
                <c:ptCount val="4"/>
                <c:pt idx="0">
                  <c:v>1419108.64</c:v>
                </c:pt>
                <c:pt idx="1">
                  <c:v>2227222.4</c:v>
                </c:pt>
                <c:pt idx="2">
                  <c:v>7373957.3399999999</c:v>
                </c:pt>
                <c:pt idx="3">
                  <c:v>16032034.529999999</c:v>
                </c:pt>
              </c:numCache>
            </c:numRef>
          </c:val>
          <c:extLst>
            <c:ext xmlns:c16="http://schemas.microsoft.com/office/drawing/2014/chart" uri="{C3380CC4-5D6E-409C-BE32-E72D297353CC}">
              <c16:uniqueId val="{00000000-BC5A-48D7-8EA2-C0CC2BF2A891}"/>
            </c:ext>
          </c:extLst>
        </c:ser>
        <c:ser>
          <c:idx val="1"/>
          <c:order val="1"/>
          <c:tx>
            <c:strRef>
              <c:f>Hoja1!$C$1</c:f>
              <c:strCache>
                <c:ptCount val="1"/>
                <c:pt idx="0">
                  <c:v>Ejecutado</c:v>
                </c:pt>
              </c:strCache>
            </c:strRef>
          </c:tx>
          <c:spPr>
            <a:solidFill>
              <a:schemeClr val="accent2"/>
            </a:solidFill>
            <a:ln>
              <a:noFill/>
            </a:ln>
            <a:effectLst/>
          </c:spPr>
          <c:invertIfNegative val="0"/>
          <c:dLbls>
            <c:dLbl>
              <c:idx val="0"/>
              <c:layout>
                <c:manualLayout>
                  <c:x val="7.0451989774542008E-3"/>
                  <c:y val="-1.6837630486665834E-3"/>
                </c:manualLayout>
              </c:layout>
              <c:tx>
                <c:rich>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Calibri" panose="020F0502020204030204" pitchFamily="34" charset="0"/>
                        <a:ea typeface="+mn-ea"/>
                        <a:cs typeface="Calibri" panose="020F0502020204030204" pitchFamily="34" charset="0"/>
                      </a:defRPr>
                    </a:pPr>
                    <a:r>
                      <a:rPr lang="en-US" sz="1800" baseline="0" dirty="0" err="1"/>
                      <a:t>Devengado</a:t>
                    </a:r>
                    <a:r>
                      <a:rPr lang="en-US" sz="1800" baseline="0" dirty="0"/>
                      <a:t> </a:t>
                    </a:r>
                  </a:p>
                  <a:p>
                    <a:pPr>
                      <a:defRPr sz="1800" b="1">
                        <a:solidFill>
                          <a:srgbClr val="C00000"/>
                        </a:solidFill>
                        <a:latin typeface="Calibri" panose="020F0502020204030204" pitchFamily="34" charset="0"/>
                        <a:cs typeface="Calibri" panose="020F0502020204030204" pitchFamily="34" charset="0"/>
                      </a:defRPr>
                    </a:pPr>
                    <a:fld id="{BD721C44-A473-4563-8BA5-76DCFA53735B}" type="VALUE">
                      <a:rPr lang="en-US" sz="1800" baseline="0" smtClean="0"/>
                      <a:pPr>
                        <a:defRPr sz="1800" b="1">
                          <a:solidFill>
                            <a:srgbClr val="C00000"/>
                          </a:solidFill>
                          <a:latin typeface="Calibri" panose="020F0502020204030204" pitchFamily="34" charset="0"/>
                          <a:cs typeface="Calibri" panose="020F0502020204030204" pitchFamily="34" charset="0"/>
                        </a:defRPr>
                      </a:pPr>
                      <a:t>[VALOR]</a:t>
                    </a:fld>
                    <a:endParaRPr lang="es-EC"/>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EC"/>
                </a:p>
              </c:txPr>
              <c:showLegendKey val="0"/>
              <c:showVal val="1"/>
              <c:showCatName val="0"/>
              <c:showSerName val="1"/>
              <c:showPercent val="0"/>
              <c:showBubbleSize val="0"/>
              <c:extLst>
                <c:ext xmlns:c15="http://schemas.microsoft.com/office/drawing/2012/chart" uri="{CE6537A1-D6FC-4f65-9D91-7224C49458BB}">
                  <c15:layout>
                    <c:manualLayout>
                      <c:w val="8.1329693778983705E-2"/>
                      <c:h val="7.6025001619275848E-2"/>
                    </c:manualLayout>
                  </c15:layout>
                  <c15:dlblFieldTable/>
                  <c15:showDataLabelsRange val="0"/>
                </c:ext>
                <c:ext xmlns:c16="http://schemas.microsoft.com/office/drawing/2014/chart" uri="{C3380CC4-5D6E-409C-BE32-E72D297353CC}">
                  <c16:uniqueId val="{00000006-BC5A-48D7-8EA2-C0CC2BF2A891}"/>
                </c:ext>
              </c:extLst>
            </c:dLbl>
            <c:dLbl>
              <c:idx val="1"/>
              <c:tx>
                <c:rich>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Calibri" panose="020F0502020204030204" pitchFamily="34" charset="0"/>
                        <a:ea typeface="+mn-ea"/>
                        <a:cs typeface="Calibri" panose="020F0502020204030204" pitchFamily="34" charset="0"/>
                      </a:defRPr>
                    </a:pPr>
                    <a:r>
                      <a:rPr lang="en-US" dirty="0" err="1"/>
                      <a:t>Devengado</a:t>
                    </a:r>
                    <a:r>
                      <a:rPr lang="en-US" baseline="0" dirty="0"/>
                      <a:t> </a:t>
                    </a:r>
                  </a:p>
                  <a:p>
                    <a:pPr>
                      <a:defRPr sz="1800" b="1">
                        <a:solidFill>
                          <a:srgbClr val="C00000"/>
                        </a:solidFill>
                        <a:latin typeface="Calibri" panose="020F0502020204030204" pitchFamily="34" charset="0"/>
                        <a:cs typeface="Calibri" panose="020F0502020204030204" pitchFamily="34" charset="0"/>
                      </a:defRPr>
                    </a:pPr>
                    <a:fld id="{97E18A9F-7168-4894-8191-DAEC33E043E3}" type="VALUE">
                      <a:rPr lang="en-US" baseline="0" smtClean="0"/>
                      <a:pPr>
                        <a:defRPr sz="1800" b="1">
                          <a:solidFill>
                            <a:srgbClr val="C00000"/>
                          </a:solidFill>
                          <a:latin typeface="Calibri" panose="020F0502020204030204" pitchFamily="34" charset="0"/>
                          <a:cs typeface="Calibri" panose="020F0502020204030204" pitchFamily="34" charset="0"/>
                        </a:defRPr>
                      </a:pPr>
                      <a:t>[VALOR]</a:t>
                    </a:fld>
                    <a:endParaRPr lang="es-EC"/>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EC"/>
                </a:p>
              </c:txPr>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F3-4785-B33E-12AFBAB120C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EC"/>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1er Trimestre</c:v>
                </c:pt>
                <c:pt idx="1">
                  <c:v>2do Trimestre</c:v>
                </c:pt>
                <c:pt idx="2">
                  <c:v>3er Trimestre</c:v>
                </c:pt>
                <c:pt idx="3">
                  <c:v>4to Trimestre</c:v>
                </c:pt>
              </c:strCache>
            </c:strRef>
          </c:cat>
          <c:val>
            <c:numRef>
              <c:f>Hoja1!$C$2:$C$5</c:f>
              <c:numCache>
                <c:formatCode>#,##0.00</c:formatCode>
                <c:ptCount val="4"/>
                <c:pt idx="0">
                  <c:v>1226600.45</c:v>
                </c:pt>
                <c:pt idx="1">
                  <c:v>155436.17999999993</c:v>
                </c:pt>
              </c:numCache>
            </c:numRef>
          </c:val>
          <c:extLst>
            <c:ext xmlns:c16="http://schemas.microsoft.com/office/drawing/2014/chart" uri="{C3380CC4-5D6E-409C-BE32-E72D297353CC}">
              <c16:uniqueId val="{00000001-BC5A-48D7-8EA2-C0CC2BF2A891}"/>
            </c:ext>
          </c:extLst>
        </c:ser>
        <c:ser>
          <c:idx val="2"/>
          <c:order val="2"/>
          <c:tx>
            <c:strRef>
              <c:f>Hoja1!$D$1</c:f>
              <c:strCache>
                <c:ptCount val="1"/>
                <c:pt idx="0">
                  <c:v>% cumplimiento</c:v>
                </c:pt>
              </c:strCache>
            </c:strRef>
          </c:tx>
          <c:spPr>
            <a:solidFill>
              <a:schemeClr val="tx1"/>
            </a:solidFill>
            <a:ln>
              <a:noFill/>
            </a:ln>
            <a:effectLst/>
          </c:spPr>
          <c:invertIfNegative val="0"/>
          <c:dLbls>
            <c:dLbl>
              <c:idx val="0"/>
              <c:layout>
                <c:manualLayout>
                  <c:x val="7.4289407196265916E-4"/>
                  <c:y val="-3.5359024021995512E-2"/>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C5A-48D7-8EA2-C0CC2BF2A891}"/>
                </c:ext>
              </c:extLst>
            </c:dLbl>
            <c:dLbl>
              <c:idx val="1"/>
              <c:layout>
                <c:manualLayout>
                  <c:x val="9.2882897226283252E-3"/>
                  <c:y val="-3.7042787070662088E-2"/>
                </c:manualLayout>
              </c:layout>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CA8-4792-BCB8-D778A854BF07}"/>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Hoja1!$A$2:$A$5</c:f>
              <c:strCache>
                <c:ptCount val="4"/>
                <c:pt idx="0">
                  <c:v>1er Trimestre</c:v>
                </c:pt>
                <c:pt idx="1">
                  <c:v>2do Trimestre</c:v>
                </c:pt>
                <c:pt idx="2">
                  <c:v>3er Trimestre</c:v>
                </c:pt>
                <c:pt idx="3">
                  <c:v>4to Trimestre</c:v>
                </c:pt>
              </c:strCache>
            </c:strRef>
          </c:cat>
          <c:val>
            <c:numRef>
              <c:f>Hoja1!$D$2:$D$5</c:f>
              <c:numCache>
                <c:formatCode>0%</c:formatCode>
                <c:ptCount val="4"/>
                <c:pt idx="0">
                  <c:v>0.86434569942439365</c:v>
                </c:pt>
                <c:pt idx="1">
                  <c:v>6.9789249605248196E-2</c:v>
                </c:pt>
                <c:pt idx="2">
                  <c:v>0</c:v>
                </c:pt>
                <c:pt idx="3">
                  <c:v>0</c:v>
                </c:pt>
              </c:numCache>
            </c:numRef>
          </c:val>
          <c:extLst>
            <c:ext xmlns:c16="http://schemas.microsoft.com/office/drawing/2014/chart" uri="{C3380CC4-5D6E-409C-BE32-E72D297353CC}">
              <c16:uniqueId val="{00000003-BC5A-48D7-8EA2-C0CC2BF2A891}"/>
            </c:ext>
          </c:extLst>
        </c:ser>
        <c:dLbls>
          <c:showLegendKey val="0"/>
          <c:showVal val="0"/>
          <c:showCatName val="0"/>
          <c:showSerName val="0"/>
          <c:showPercent val="0"/>
          <c:showBubbleSize val="0"/>
        </c:dLbls>
        <c:gapWidth val="75"/>
        <c:overlap val="-7"/>
        <c:axId val="432618600"/>
        <c:axId val="432622208"/>
      </c:barChart>
      <c:catAx>
        <c:axId val="432618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C"/>
          </a:p>
        </c:txPr>
        <c:crossAx val="432622208"/>
        <c:crosses val="autoZero"/>
        <c:auto val="1"/>
        <c:lblAlgn val="ctr"/>
        <c:lblOffset val="100"/>
        <c:noMultiLvlLbl val="0"/>
      </c:catAx>
      <c:valAx>
        <c:axId val="432622208"/>
        <c:scaling>
          <c:orientation val="minMax"/>
        </c:scaling>
        <c:delete val="1"/>
        <c:axPos val="l"/>
        <c:numFmt formatCode="#,##0.00" sourceLinked="1"/>
        <c:majorTickMark val="none"/>
        <c:minorTickMark val="none"/>
        <c:tickLblPos val="nextTo"/>
        <c:crossAx val="432618600"/>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s-EC"/>
          </a:p>
        </c:txPr>
      </c:legendEntry>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EC"/>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EC"/>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Codificado</c:v>
                </c:pt>
              </c:strCache>
            </c:strRef>
          </c:tx>
          <c:spPr>
            <a:solidFill>
              <a:schemeClr val="accent1"/>
            </a:solidFill>
            <a:ln>
              <a:noFill/>
            </a:ln>
            <a:effectLst/>
          </c:spPr>
          <c:invertIfNegative val="0"/>
          <c:dLbls>
            <c:dLbl>
              <c:idx val="0"/>
              <c:layout>
                <c:manualLayout>
                  <c:x val="1.09254520276732E-3"/>
                  <c:y val="-1.6393793903419101E-3"/>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EC"/>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1B2-4523-95E6-03D74A132FA9}"/>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Planificación</c:v>
                </c:pt>
              </c:strCache>
            </c:strRef>
          </c:cat>
          <c:val>
            <c:numRef>
              <c:f>Hoja1!$B$2</c:f>
              <c:numCache>
                <c:formatCode>_-* #,##0\ _€_-;\-* #,##0\ _€_-;_-* "-"??\ _€_-;_-@_-</c:formatCode>
                <c:ptCount val="1"/>
                <c:pt idx="0">
                  <c:v>2102025.06</c:v>
                </c:pt>
              </c:numCache>
            </c:numRef>
          </c:val>
          <c:extLst>
            <c:ext xmlns:c16="http://schemas.microsoft.com/office/drawing/2014/chart" uri="{C3380CC4-5D6E-409C-BE32-E72D297353CC}">
              <c16:uniqueId val="{00000001-D1B2-4523-95E6-03D74A132FA9}"/>
            </c:ext>
          </c:extLst>
        </c:ser>
        <c:ser>
          <c:idx val="1"/>
          <c:order val="1"/>
          <c:tx>
            <c:strRef>
              <c:f>Hoja1!$C$1</c:f>
              <c:strCache>
                <c:ptCount val="1"/>
                <c:pt idx="0">
                  <c:v>Devengado</c:v>
                </c:pt>
              </c:strCache>
            </c:strRef>
          </c:tx>
          <c:spPr>
            <a:solidFill>
              <a:schemeClr val="accent2"/>
            </a:solidFill>
            <a:ln>
              <a:noFill/>
            </a:ln>
            <a:effectLst/>
          </c:spPr>
          <c:invertIfNegative val="0"/>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EC"/>
                </a:p>
              </c:txPr>
              <c:showLegendKey val="0"/>
              <c:showVal val="1"/>
              <c:showCatName val="0"/>
              <c:showSerName val="0"/>
              <c:showPercent val="0"/>
              <c:showBubbleSize val="0"/>
              <c:extLst>
                <c:ext xmlns:c16="http://schemas.microsoft.com/office/drawing/2014/chart" uri="{C3380CC4-5D6E-409C-BE32-E72D297353CC}">
                  <c16:uniqueId val="{00000000-C271-44D6-A2FE-6384A326236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Planificación</c:v>
                </c:pt>
              </c:strCache>
            </c:strRef>
          </c:cat>
          <c:val>
            <c:numRef>
              <c:f>Hoja1!$C$2</c:f>
              <c:numCache>
                <c:formatCode>_-* #,##0\ _€_-;\-* #,##0\ _€_-;_-* "-"??\ _€_-;_-@_-</c:formatCode>
                <c:ptCount val="1"/>
                <c:pt idx="0">
                  <c:v>1382036.63</c:v>
                </c:pt>
              </c:numCache>
            </c:numRef>
          </c:val>
          <c:extLst>
            <c:ext xmlns:c16="http://schemas.microsoft.com/office/drawing/2014/chart" uri="{C3380CC4-5D6E-409C-BE32-E72D297353CC}">
              <c16:uniqueId val="{00000003-D1B2-4523-95E6-03D74A132FA9}"/>
            </c:ext>
          </c:extLst>
        </c:ser>
        <c:ser>
          <c:idx val="2"/>
          <c:order val="2"/>
          <c:tx>
            <c:strRef>
              <c:f>Hoja1!$D$1</c:f>
              <c:strCache>
                <c:ptCount val="1"/>
                <c:pt idx="0">
                  <c:v>% Ejecución presupuestaria</c:v>
                </c:pt>
              </c:strCache>
            </c:strRef>
          </c:tx>
          <c:spPr>
            <a:solidFill>
              <a:schemeClr val="accent3"/>
            </a:solidFill>
            <a:ln>
              <a:noFill/>
            </a:ln>
            <a:effectLst/>
          </c:spPr>
          <c:invertIfNegative val="0"/>
          <c:dLbls>
            <c:dLbl>
              <c:idx val="0"/>
              <c:numFmt formatCode="0.00%" sourceLinked="0"/>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rgbClr val="C00000"/>
                      </a:solidFill>
                      <a:latin typeface="Calibri" panose="020F0502020204030204" pitchFamily="34" charset="0"/>
                      <a:ea typeface="+mn-ea"/>
                      <a:cs typeface="Calibri" panose="020F0502020204030204" pitchFamily="34" charset="0"/>
                    </a:defRPr>
                  </a:pPr>
                  <a:endParaRPr lang="es-EC"/>
                </a:p>
              </c:txPr>
              <c:showLegendKey val="0"/>
              <c:showVal val="1"/>
              <c:showCatName val="0"/>
              <c:showSerName val="0"/>
              <c:showPercent val="0"/>
              <c:showBubbleSize val="0"/>
              <c:extLst>
                <c:ext xmlns:c16="http://schemas.microsoft.com/office/drawing/2014/chart" uri="{C3380CC4-5D6E-409C-BE32-E72D297353CC}">
                  <c16:uniqueId val="{00000001-C271-44D6-A2FE-6384A326236A}"/>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c:f>
              <c:strCache>
                <c:ptCount val="1"/>
                <c:pt idx="0">
                  <c:v>Planificación</c:v>
                </c:pt>
              </c:strCache>
            </c:strRef>
          </c:cat>
          <c:val>
            <c:numRef>
              <c:f>Hoja1!$D$2</c:f>
              <c:numCache>
                <c:formatCode>General</c:formatCode>
                <c:ptCount val="1"/>
                <c:pt idx="0">
                  <c:v>0.65747866488328155</c:v>
                </c:pt>
              </c:numCache>
            </c:numRef>
          </c:val>
          <c:extLst>
            <c:ext xmlns:c16="http://schemas.microsoft.com/office/drawing/2014/chart" uri="{C3380CC4-5D6E-409C-BE32-E72D297353CC}">
              <c16:uniqueId val="{00000005-D1B2-4523-95E6-03D74A132FA9}"/>
            </c:ext>
          </c:extLst>
        </c:ser>
        <c:dLbls>
          <c:showLegendKey val="0"/>
          <c:showVal val="0"/>
          <c:showCatName val="0"/>
          <c:showSerName val="0"/>
          <c:showPercent val="0"/>
          <c:showBubbleSize val="0"/>
        </c:dLbls>
        <c:gapWidth val="219"/>
        <c:overlap val="-27"/>
        <c:axId val="-1897861248"/>
        <c:axId val="-1897852000"/>
      </c:barChart>
      <c:catAx>
        <c:axId val="-1897861248"/>
        <c:scaling>
          <c:orientation val="minMax"/>
        </c:scaling>
        <c:delete val="1"/>
        <c:axPos val="b"/>
        <c:numFmt formatCode="General" sourceLinked="1"/>
        <c:majorTickMark val="none"/>
        <c:minorTickMark val="none"/>
        <c:tickLblPos val="nextTo"/>
        <c:crossAx val="-1897852000"/>
        <c:crosses val="autoZero"/>
        <c:auto val="1"/>
        <c:lblAlgn val="ctr"/>
        <c:lblOffset val="100"/>
        <c:noMultiLvlLbl val="0"/>
      </c:catAx>
      <c:valAx>
        <c:axId val="-1897852000"/>
        <c:scaling>
          <c:orientation val="minMax"/>
        </c:scaling>
        <c:delete val="1"/>
        <c:axPos val="l"/>
        <c:numFmt formatCode="_-* #,##0\ _€_-;\-* #,##0\ _€_-;_-* &quot;-&quot;??\ _€_-;_-@_-" sourceLinked="1"/>
        <c:majorTickMark val="none"/>
        <c:minorTickMark val="none"/>
        <c:tickLblPos val="nextTo"/>
        <c:crossAx val="-1897861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1" i="0" u="none" strike="noStrike" kern="1200" spc="0" baseline="0">
                <a:solidFill>
                  <a:schemeClr val="accent1">
                    <a:lumMod val="50000"/>
                  </a:schemeClr>
                </a:solidFill>
                <a:latin typeface="Calibri" panose="020F0502020204030204" pitchFamily="34" charset="0"/>
                <a:ea typeface="+mn-ea"/>
                <a:cs typeface="Calibri" panose="020F0502020204030204" pitchFamily="34" charset="0"/>
              </a:defRPr>
            </a:pPr>
            <a:r>
              <a:rPr lang="es-EC" sz="2400" b="1">
                <a:solidFill>
                  <a:schemeClr val="accent1">
                    <a:lumMod val="50000"/>
                  </a:schemeClr>
                </a:solidFill>
                <a:latin typeface="Calibri" panose="020F0502020204030204" pitchFamily="34" charset="0"/>
                <a:cs typeface="Calibri" panose="020F0502020204030204" pitchFamily="34" charset="0"/>
              </a:rPr>
              <a:t>EJECUCIÓN PAC PRIMER CUATRIMESTRE</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1">
                  <a:lumMod val="50000"/>
                </a:schemeClr>
              </a:solidFill>
              <a:latin typeface="Calibri" panose="020F0502020204030204" pitchFamily="34" charset="0"/>
              <a:ea typeface="+mn-ea"/>
              <a:cs typeface="Calibri" panose="020F0502020204030204" pitchFamily="34" charset="0"/>
            </a:defRPr>
          </a:pPr>
          <a:endParaRPr lang="es-EC"/>
        </a:p>
      </c:txPr>
    </c:title>
    <c:autoTitleDeleted val="0"/>
    <c:plotArea>
      <c:layout/>
      <c:pieChart>
        <c:varyColors val="1"/>
        <c:ser>
          <c:idx val="0"/>
          <c:order val="0"/>
          <c:tx>
            <c:strRef>
              <c:f>Hoja1!$B$4</c:f>
              <c:strCache>
                <c:ptCount val="1"/>
                <c:pt idx="0">
                  <c:v>NÚMERO</c:v>
                </c:pt>
              </c:strCache>
            </c:strRef>
          </c:tx>
          <c:explosion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937-4029-AD1C-A11641BB99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937-4029-AD1C-A11641BB99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937-4029-AD1C-A11641BB99C9}"/>
              </c:ext>
            </c:extLst>
          </c:dPt>
          <c:dLbls>
            <c:dLbl>
              <c:idx val="0"/>
              <c:layout>
                <c:manualLayout>
                  <c:x val="-0.18943973446097176"/>
                  <c:y val="1.260273836665526E-2"/>
                </c:manualLayout>
              </c:layout>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fld id="{0BB2454D-0EC6-4206-95FC-064B958494B7}" type="CELLRANGE">
                      <a:rPr lang="en-US" sz="2000" baseline="0"/>
                      <a:pPr>
                        <a:defRPr sz="2000">
                          <a:latin typeface="Calibri" panose="020F0502020204030204" pitchFamily="34" charset="0"/>
                          <a:cs typeface="Calibri" panose="020F0502020204030204" pitchFamily="34" charset="0"/>
                        </a:defRPr>
                      </a:pPr>
                      <a:t>[CELLRANGE]</a:t>
                    </a:fld>
                    <a:r>
                      <a:rPr lang="en-US" sz="2000" baseline="0"/>
                      <a:t> </a:t>
                    </a:r>
                    <a:fld id="{B4AFD2C9-3870-4B14-8D65-AF393A152FD1}" type="PERCENTAGE">
                      <a:rPr lang="en-US" sz="2000" baseline="0"/>
                      <a:pPr>
                        <a:defRPr sz="2000">
                          <a:latin typeface="Calibri" panose="020F0502020204030204" pitchFamily="34" charset="0"/>
                          <a:cs typeface="Calibri" panose="020F0502020204030204" pitchFamily="34" charset="0"/>
                        </a:defRPr>
                      </a:pPr>
                      <a:t>[PORCENTAJE]</a:t>
                    </a:fld>
                    <a:endParaRPr lang="en-US" sz="2000" baseline="0"/>
                  </a:p>
                </c:rich>
              </c:tx>
              <c:spPr>
                <a:noFill/>
                <a:ln>
                  <a:no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s-EC"/>
                </a:p>
              </c:txPr>
              <c:dLblPos val="bestFit"/>
              <c:showLegendKey val="0"/>
              <c:showVal val="0"/>
              <c:showCatName val="0"/>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1"/>
                </c:ext>
                <c:ext xmlns:c16="http://schemas.microsoft.com/office/drawing/2014/chart" uri="{C3380CC4-5D6E-409C-BE32-E72D297353CC}">
                  <c16:uniqueId val="{00000001-B937-4029-AD1C-A11641BB99C9}"/>
                </c:ext>
              </c:extLst>
            </c:dLbl>
            <c:dLbl>
              <c:idx val="1"/>
              <c:layout>
                <c:manualLayout>
                  <c:x val="0.15282533200212842"/>
                  <c:y val="0.10922373251101293"/>
                </c:manualLayout>
              </c:layout>
              <c:tx>
                <c:rich>
                  <a:bodyPr rot="0" spcFirstLastPara="1" vertOverflow="clip" horzOverflow="clip" vert="horz" wrap="square" lIns="36576" tIns="18288" rIns="36576" bIns="18288" anchor="ctr" anchorCtr="1">
                    <a:spAutoFit/>
                  </a:bodyPr>
                  <a:lstStyle/>
                  <a:p>
                    <a:pPr>
                      <a:defRPr sz="2000" b="1"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fld id="{18C2D10F-4855-4123-B7B5-50F28061397C}" type="CELLRANGE">
                      <a:rPr lang="en-US" sz="2000" b="1" baseline="0"/>
                      <a:pPr>
                        <a:defRPr sz="2000" b="1">
                          <a:latin typeface="Calibri" panose="020F0502020204030204" pitchFamily="34" charset="0"/>
                          <a:cs typeface="Calibri" panose="020F0502020204030204" pitchFamily="34" charset="0"/>
                        </a:defRPr>
                      </a:pPr>
                      <a:t>[CELLRANGE]</a:t>
                    </a:fld>
                    <a:r>
                      <a:rPr lang="en-US" sz="2000" b="1" baseline="0"/>
                      <a:t> </a:t>
                    </a:r>
                    <a:fld id="{E99EC420-A3FB-4C4F-A9CA-77CFE865E8ED}" type="PERCENTAGE">
                      <a:rPr lang="en-US" sz="2000" b="1" baseline="0"/>
                      <a:pPr>
                        <a:defRPr sz="2000" b="1">
                          <a:latin typeface="Calibri" panose="020F0502020204030204" pitchFamily="34" charset="0"/>
                          <a:cs typeface="Calibri" panose="020F0502020204030204" pitchFamily="34" charset="0"/>
                        </a:defRPr>
                      </a:pPr>
                      <a:t>[PORCENTAJE]</a:t>
                    </a:fld>
                    <a:endParaRPr lang="en-US" sz="2000" b="1" baseline="0"/>
                  </a:p>
                </c:rich>
              </c:tx>
              <c:spPr>
                <a:noFill/>
                <a:ln>
                  <a:noFill/>
                </a:ln>
                <a:effectLst/>
              </c:spPr>
              <c:txPr>
                <a:bodyPr rot="0" spcFirstLastPara="1" vertOverflow="clip" horzOverflow="clip" vert="horz" wrap="square" lIns="36576" tIns="18288" rIns="36576" bIns="18288" anchor="ctr" anchorCtr="1">
                  <a:spAutoFit/>
                </a:bodyPr>
                <a:lstStyle/>
                <a:p>
                  <a:pPr>
                    <a:defRPr sz="2000" b="1"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s-EC"/>
                </a:p>
              </c:txPr>
              <c:dLblPos val="bestFit"/>
              <c:showLegendKey val="0"/>
              <c:showVal val="0"/>
              <c:showCatName val="0"/>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3265362913157683"/>
                      <c:h val="0.16145877523545371"/>
                    </c:manualLayout>
                  </c15:layout>
                  <c15:dlblFieldTable/>
                  <c15:showDataLabelsRange val="1"/>
                </c:ext>
                <c:ext xmlns:c16="http://schemas.microsoft.com/office/drawing/2014/chart" uri="{C3380CC4-5D6E-409C-BE32-E72D297353CC}">
                  <c16:uniqueId val="{00000003-B937-4029-AD1C-A11641BB99C9}"/>
                </c:ext>
              </c:extLst>
            </c:dLbl>
            <c:dLbl>
              <c:idx val="2"/>
              <c:layout>
                <c:manualLayout>
                  <c:x val="3.343054137546559E-2"/>
                  <c:y val="0"/>
                </c:manualLayout>
              </c:layout>
              <c:tx>
                <c:rich>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fld id="{6C9F153F-04E2-4A0B-9C87-7217550A46A9}" type="CELLRANGE">
                      <a:rPr lang="en-US" sz="2000" baseline="0"/>
                      <a:pPr>
                        <a:defRPr sz="2000">
                          <a:latin typeface="Calibri" panose="020F0502020204030204" pitchFamily="34" charset="0"/>
                          <a:cs typeface="Calibri" panose="020F0502020204030204" pitchFamily="34" charset="0"/>
                        </a:defRPr>
                      </a:pPr>
                      <a:t>[CELLRANGE]</a:t>
                    </a:fld>
                    <a:r>
                      <a:rPr lang="en-US" sz="2000" baseline="0"/>
                      <a:t> </a:t>
                    </a:r>
                    <a:fld id="{6B251CE3-CFAE-414F-A85F-27D75E648BF7}" type="PERCENTAGE">
                      <a:rPr lang="en-US" sz="2000" baseline="0"/>
                      <a:pPr>
                        <a:defRPr sz="2000">
                          <a:latin typeface="Calibri" panose="020F0502020204030204" pitchFamily="34" charset="0"/>
                          <a:cs typeface="Calibri" panose="020F0502020204030204" pitchFamily="34" charset="0"/>
                        </a:defRPr>
                      </a:pPr>
                      <a:t>[PORCENTAJE]</a:t>
                    </a:fld>
                    <a:endParaRPr lang="en-US" sz="2000" baseline="0"/>
                  </a:p>
                </c:rich>
              </c:tx>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0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s-EC"/>
                </a:p>
              </c:txPr>
              <c:dLblPos val="bestFit"/>
              <c:showLegendKey val="0"/>
              <c:showVal val="0"/>
              <c:showCatName val="0"/>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dlblFieldTable/>
                  <c15:showDataLabelsRange val="1"/>
                </c:ext>
                <c:ext xmlns:c16="http://schemas.microsoft.com/office/drawing/2014/chart" uri="{C3380CC4-5D6E-409C-BE32-E72D297353CC}">
                  <c16:uniqueId val="{00000005-B937-4029-AD1C-A11641BB99C9}"/>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2800" b="0" i="0" u="none" strike="noStrike" kern="1200" baseline="0">
                    <a:solidFill>
                      <a:schemeClr val="dk1">
                        <a:lumMod val="65000"/>
                        <a:lumOff val="35000"/>
                      </a:schemeClr>
                    </a:solidFill>
                    <a:latin typeface="Calibri" panose="020F0502020204030204" pitchFamily="34" charset="0"/>
                    <a:ea typeface="+mn-ea"/>
                    <a:cs typeface="Calibri" panose="020F0502020204030204" pitchFamily="34" charset="0"/>
                  </a:defRPr>
                </a:pPr>
                <a:endParaRPr lang="es-EC"/>
              </a:p>
            </c:txPr>
            <c:dLblPos val="outEnd"/>
            <c:showLegendKey val="0"/>
            <c:showVal val="0"/>
            <c:showCatName val="0"/>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DataLabelsRange val="1"/>
              </c:ext>
            </c:extLst>
          </c:dLbls>
          <c:cat>
            <c:strRef>
              <c:f>Hoja1!$A$5:$A$7</c:f>
              <c:strCache>
                <c:ptCount val="3"/>
                <c:pt idx="0">
                  <c:v>PUBLICADOS</c:v>
                </c:pt>
                <c:pt idx="1">
                  <c:v>FASE PREPARATORIA</c:v>
                </c:pt>
                <c:pt idx="2">
                  <c:v>FIN DE FASE PREPARATORIA-PARA PUBLICACIÓN</c:v>
                </c:pt>
              </c:strCache>
            </c:strRef>
          </c:cat>
          <c:val>
            <c:numRef>
              <c:f>Hoja1!$B$5:$B$7</c:f>
              <c:numCache>
                <c:formatCode>General</c:formatCode>
                <c:ptCount val="3"/>
                <c:pt idx="0">
                  <c:v>8</c:v>
                </c:pt>
                <c:pt idx="1">
                  <c:v>55</c:v>
                </c:pt>
                <c:pt idx="2">
                  <c:v>4</c:v>
                </c:pt>
              </c:numCache>
            </c:numRef>
          </c:val>
          <c:extLst>
            <c:ext xmlns:c15="http://schemas.microsoft.com/office/drawing/2012/chart" uri="{02D57815-91ED-43cb-92C2-25804820EDAC}">
              <c15:datalabelsRange>
                <c15:f>Hoja1!$C$5:$C$7</c15:f>
                <c15:dlblRangeCache>
                  <c:ptCount val="3"/>
                  <c:pt idx="0">
                    <c:v> $85.862,64 </c:v>
                  </c:pt>
                  <c:pt idx="1">
                    <c:v> $17.262.911,23 </c:v>
                  </c:pt>
                  <c:pt idx="2">
                    <c:v> $20.000,00 </c:v>
                  </c:pt>
                </c15:dlblRangeCache>
              </c15:datalabelsRange>
            </c:ext>
            <c:ext xmlns:c16="http://schemas.microsoft.com/office/drawing/2014/chart" uri="{C3380CC4-5D6E-409C-BE32-E72D297353CC}">
              <c16:uniqueId val="{00000006-B937-4029-AD1C-A11641BB99C9}"/>
            </c:ext>
          </c:extLst>
        </c:ser>
        <c:ser>
          <c:idx val="1"/>
          <c:order val="1"/>
          <c:tx>
            <c:strRef>
              <c:f>Hoja1!$C$4</c:f>
              <c:strCache>
                <c:ptCount val="1"/>
                <c:pt idx="0">
                  <c:v>VALOR</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8-B937-4029-AD1C-A11641BB99C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B937-4029-AD1C-A11641BB99C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B937-4029-AD1C-A11641BB99C9}"/>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C"/>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Hoja1!$A$5:$A$7</c:f>
              <c:strCache>
                <c:ptCount val="3"/>
                <c:pt idx="0">
                  <c:v>PUBLICADOS</c:v>
                </c:pt>
                <c:pt idx="1">
                  <c:v>FASE PREPARATORIA</c:v>
                </c:pt>
                <c:pt idx="2">
                  <c:v>FIN DE FASE PREPARATORIA-PARA PUBLICACIÓN</c:v>
                </c:pt>
              </c:strCache>
            </c:strRef>
          </c:cat>
          <c:val>
            <c:numRef>
              <c:f>Hoja1!$C$5:$C$7</c:f>
              <c:numCache>
                <c:formatCode>_("$"* #,##0.00_);_("$"* \(#,##0.00\);_("$"* "-"??_);_(@_)</c:formatCode>
                <c:ptCount val="3"/>
                <c:pt idx="0">
                  <c:v>85862.64</c:v>
                </c:pt>
                <c:pt idx="1">
                  <c:v>17262911.23</c:v>
                </c:pt>
                <c:pt idx="2">
                  <c:v>20000</c:v>
                </c:pt>
              </c:numCache>
            </c:numRef>
          </c:val>
          <c:extLst>
            <c:ext xmlns:c16="http://schemas.microsoft.com/office/drawing/2014/chart" uri="{C3380CC4-5D6E-409C-BE32-E72D297353CC}">
              <c16:uniqueId val="{0000000D-B937-4029-AD1C-A11641BB99C9}"/>
            </c:ext>
          </c:extLst>
        </c:ser>
        <c:dLbls>
          <c:showLegendKey val="0"/>
          <c:showVal val="0"/>
          <c:showCatName val="0"/>
          <c:showSerName val="0"/>
          <c:showPercent val="1"/>
          <c:showBubbleSize val="0"/>
          <c:showLeaderLines val="0"/>
        </c:dLbls>
        <c:firstSliceAng val="68"/>
      </c:pieChart>
      <c:spPr>
        <a:noFill/>
        <a:ln>
          <a:noFill/>
        </a:ln>
        <a:effectLst/>
      </c:spPr>
    </c:plotArea>
    <c:legend>
      <c:legendPos val="r"/>
      <c:layout>
        <c:manualLayout>
          <c:xMode val="edge"/>
          <c:yMode val="edge"/>
          <c:x val="0.65872531489200881"/>
          <c:y val="0.46720997369467798"/>
          <c:w val="0.29351676885732603"/>
          <c:h val="0.3902580170864685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EC"/>
        </a:p>
      </c:txPr>
    </c:legend>
    <c:plotVisOnly val="1"/>
    <c:dispBlanksAs val="gap"/>
    <c:showDLblsOverMax val="0"/>
  </c:chart>
  <c:spPr>
    <a:noFill/>
    <a:ln>
      <a:noFill/>
    </a:ln>
    <a:effectLst/>
  </c:spPr>
  <c:txPr>
    <a:bodyPr/>
    <a:lstStyle/>
    <a:p>
      <a:pPr>
        <a:defRPr sz="1200"/>
      </a:pPr>
      <a:endParaRPr lang="es-EC"/>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0.42303</cdr:x>
      <cdr:y>0.63403</cdr:y>
    </cdr:from>
    <cdr:to>
      <cdr:x>0.5205</cdr:x>
      <cdr:y>0.72789</cdr:y>
    </cdr:to>
    <cdr:sp macro="" textlink="">
      <cdr:nvSpPr>
        <cdr:cNvPr id="2" name="CuadroTexto 4">
          <a:extLst xmlns:a="http://schemas.openxmlformats.org/drawingml/2006/main">
            <a:ext uri="{FF2B5EF4-FFF2-40B4-BE49-F238E27FC236}">
              <a16:creationId xmlns:a16="http://schemas.microsoft.com/office/drawing/2014/main" id="{B5EA1F9C-BCBD-40B0-9BCA-DA90A5C2A027}"/>
            </a:ext>
          </a:extLst>
        </cdr:cNvPr>
        <cdr:cNvSpPr txBox="1"/>
      </cdr:nvSpPr>
      <cdr:spPr>
        <a:xfrm xmlns:a="http://schemas.openxmlformats.org/drawingml/2006/main">
          <a:off x="7519454" y="4782290"/>
          <a:ext cx="1732548" cy="7078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xmlns:a="http://schemas.openxmlformats.org/drawingml/2006/main">
          <a:pPr algn="ctr"/>
          <a:r>
            <a:rPr lang="es-EC" sz="2000" dirty="0">
              <a:latin typeface="Calibri" panose="020F0502020204030204" pitchFamily="34" charset="0"/>
              <a:cs typeface="Calibri" panose="020F0502020204030204" pitchFamily="34" charset="0"/>
            </a:rPr>
            <a:t>% de cumplimiento</a:t>
          </a:r>
        </a:p>
      </cdr:txBody>
    </cdr:sp>
  </cdr:relSizeAnchor>
</c:userShapes>
</file>

<file path=ppt/drawings/drawing2.xml><?xml version="1.0" encoding="utf-8"?>
<c:userShapes xmlns:c="http://schemas.openxmlformats.org/drawingml/2006/chart">
  <cdr:relSizeAnchor xmlns:cdr="http://schemas.openxmlformats.org/drawingml/2006/chartDrawing">
    <cdr:from>
      <cdr:x>0.20424</cdr:x>
      <cdr:y>0.28229</cdr:y>
    </cdr:from>
    <cdr:to>
      <cdr:x>0.36177</cdr:x>
      <cdr:y>0.60859</cdr:y>
    </cdr:to>
    <cdr:sp macro="" textlink="">
      <cdr:nvSpPr>
        <cdr:cNvPr id="2" name="CuadroTexto 1"/>
        <cdr:cNvSpPr txBox="1"/>
      </cdr:nvSpPr>
      <cdr:spPr>
        <a:xfrm xmlns:a="http://schemas.openxmlformats.org/drawingml/2006/main">
          <a:off x="2374138" y="1064790"/>
          <a:ext cx="1831161" cy="123080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ES" sz="2400" b="1" dirty="0">
              <a:solidFill>
                <a:schemeClr val="bg1"/>
              </a:solidFill>
              <a:latin typeface="Calibri" panose="020F0502020204030204" pitchFamily="34" charset="0"/>
              <a:cs typeface="Calibri" panose="020F0502020204030204" pitchFamily="34" charset="0"/>
            </a:rPr>
            <a:t>Planificado</a:t>
          </a:r>
        </a:p>
        <a:p xmlns:a="http://schemas.openxmlformats.org/drawingml/2006/main">
          <a:pPr algn="ctr"/>
          <a:r>
            <a:rPr lang="es-ES" sz="2400" b="1" dirty="0">
              <a:solidFill>
                <a:schemeClr val="bg1"/>
              </a:solidFill>
              <a:latin typeface="Calibri" panose="020F0502020204030204" pitchFamily="34" charset="0"/>
              <a:cs typeface="Calibri" panose="020F0502020204030204" pitchFamily="34" charset="0"/>
            </a:rPr>
            <a:t>(al 30 de abril)</a:t>
          </a:r>
        </a:p>
      </cdr:txBody>
    </cdr:sp>
  </cdr:relSizeAnchor>
  <cdr:relSizeAnchor xmlns:cdr="http://schemas.openxmlformats.org/drawingml/2006/chartDrawing">
    <cdr:from>
      <cdr:x>0.41769</cdr:x>
      <cdr:y>0.54937</cdr:y>
    </cdr:from>
    <cdr:to>
      <cdr:x>0.58035</cdr:x>
      <cdr:y>0.91173</cdr:y>
    </cdr:to>
    <cdr:sp macro="" textlink="">
      <cdr:nvSpPr>
        <cdr:cNvPr id="3" name="CuadroTexto 1"/>
        <cdr:cNvSpPr txBox="1"/>
      </cdr:nvSpPr>
      <cdr:spPr>
        <a:xfrm xmlns:a="http://schemas.openxmlformats.org/drawingml/2006/main">
          <a:off x="4855326" y="2072209"/>
          <a:ext cx="1890787" cy="1366810"/>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xmlns:a="http://schemas.openxmlformats.org/drawingml/2006/main">
          <a:pPr algn="ctr"/>
          <a:r>
            <a:rPr lang="es-ES" sz="2400" b="1" dirty="0">
              <a:solidFill>
                <a:schemeClr val="bg1"/>
              </a:solidFill>
              <a:latin typeface="Calibri" panose="020F0502020204030204" pitchFamily="34" charset="0"/>
              <a:cs typeface="Calibri" panose="020F0502020204030204" pitchFamily="34" charset="0"/>
            </a:rPr>
            <a:t>Devengado </a:t>
          </a:r>
        </a:p>
        <a:p xmlns:a="http://schemas.openxmlformats.org/drawingml/2006/main">
          <a:pPr algn="ctr"/>
          <a:r>
            <a:rPr lang="es-ES" sz="2400" b="1" dirty="0">
              <a:solidFill>
                <a:schemeClr val="bg1"/>
              </a:solidFill>
              <a:latin typeface="Calibri" panose="020F0502020204030204" pitchFamily="34" charset="0"/>
              <a:cs typeface="Calibri" panose="020F0502020204030204" pitchFamily="34" charset="0"/>
            </a:rPr>
            <a:t>(al 15 de abril)</a:t>
          </a:r>
        </a:p>
      </cdr:txBody>
    </cdr:sp>
  </cdr:relSizeAnchor>
  <cdr:relSizeAnchor xmlns:cdr="http://schemas.openxmlformats.org/drawingml/2006/chartDrawing">
    <cdr:from>
      <cdr:x>0.60203</cdr:x>
      <cdr:y>0.38084</cdr:y>
    </cdr:from>
    <cdr:to>
      <cdr:x>0.81199</cdr:x>
      <cdr:y>0.70741</cdr:y>
    </cdr:to>
    <cdr:sp macro="" textlink="">
      <cdr:nvSpPr>
        <cdr:cNvPr id="4" name="CuadroTexto 1"/>
        <cdr:cNvSpPr txBox="1"/>
      </cdr:nvSpPr>
      <cdr:spPr>
        <a:xfrm xmlns:a="http://schemas.openxmlformats.org/drawingml/2006/main">
          <a:off x="6998178" y="1302521"/>
          <a:ext cx="2440624" cy="1116902"/>
        </a:xfrm>
        <a:prstGeom xmlns:a="http://schemas.openxmlformats.org/drawingml/2006/main" prst="rect">
          <a:avLst/>
        </a:prstGeom>
      </cdr:spPr>
      <cdr:txBody>
        <a:bodyPr xmlns:a="http://schemas.openxmlformats.org/drawingml/2006/main" wrap="square" rtlCol="0"/>
        <a:lstStyle xmlns:a="http://schemas.openxmlformats.org/drawingml/2006/main">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a:lstStyle>
        <a:p xmlns:a="http://schemas.openxmlformats.org/drawingml/2006/main">
          <a:pPr algn="ctr"/>
          <a:r>
            <a:rPr lang="es-ES" sz="2800" b="1" dirty="0">
              <a:solidFill>
                <a:srgbClr val="C00000"/>
              </a:solidFill>
              <a:latin typeface="Calibri" panose="020F0502020204030204" pitchFamily="34" charset="0"/>
              <a:cs typeface="Calibri" panose="020F0502020204030204" pitchFamily="34" charset="0"/>
            </a:rPr>
            <a:t>% de cumplimiento</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6" cy="495300"/>
          </a:xfrm>
          <a:prstGeom prst="rect">
            <a:avLst/>
          </a:prstGeom>
        </p:spPr>
        <p:txBody>
          <a:bodyPr vert="horz" lIns="93466" tIns="46733" rIns="93466" bIns="4673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6" cy="495300"/>
          </a:xfrm>
          <a:prstGeom prst="rect">
            <a:avLst/>
          </a:prstGeom>
        </p:spPr>
        <p:txBody>
          <a:bodyPr vert="horz" lIns="93466" tIns="46733" rIns="93466" bIns="46733" rtlCol="0"/>
          <a:lstStyle>
            <a:lvl1pPr algn="r">
              <a:defRPr sz="1200"/>
            </a:lvl1pPr>
          </a:lstStyle>
          <a:p>
            <a:fld id="{C440410B-B5DF-44D5-B438-62561615F79B}" type="datetimeFigureOut">
              <a:rPr kumimoji="1" lang="ja-JP" altLang="en-US" smtClean="0"/>
              <a:t>2022/4/27</a:t>
            </a:fld>
            <a:endParaRPr kumimoji="1" lang="ja-JP" altLang="en-US"/>
          </a:p>
        </p:txBody>
      </p:sp>
      <p:sp>
        <p:nvSpPr>
          <p:cNvPr id="4" name="スライド イメージ プレースホルダー 3"/>
          <p:cNvSpPr>
            <a:spLocks noGrp="1" noRot="1" noChangeAspect="1"/>
          </p:cNvSpPr>
          <p:nvPr>
            <p:ph type="sldImg" idx="2"/>
          </p:nvPr>
        </p:nvSpPr>
        <p:spPr>
          <a:xfrm>
            <a:off x="103188" y="742950"/>
            <a:ext cx="6600825" cy="3714750"/>
          </a:xfrm>
          <a:prstGeom prst="rect">
            <a:avLst/>
          </a:prstGeom>
          <a:noFill/>
          <a:ln w="12700">
            <a:solidFill>
              <a:prstClr val="black"/>
            </a:solidFill>
          </a:ln>
        </p:spPr>
        <p:txBody>
          <a:bodyPr vert="horz" lIns="93466" tIns="46733" rIns="93466" bIns="46733" rtlCol="0" anchor="ctr"/>
          <a:lstStyle/>
          <a:p>
            <a:endParaRPr lang="ja-JP" altLang="en-US"/>
          </a:p>
        </p:txBody>
      </p:sp>
      <p:sp>
        <p:nvSpPr>
          <p:cNvPr id="5" name="ノート プレースホルダー 4"/>
          <p:cNvSpPr>
            <a:spLocks noGrp="1"/>
          </p:cNvSpPr>
          <p:nvPr>
            <p:ph type="body" sz="quarter" idx="3"/>
          </p:nvPr>
        </p:nvSpPr>
        <p:spPr>
          <a:xfrm>
            <a:off x="680720" y="4705350"/>
            <a:ext cx="5445760" cy="4457700"/>
          </a:xfrm>
          <a:prstGeom prst="rect">
            <a:avLst/>
          </a:prstGeom>
        </p:spPr>
        <p:txBody>
          <a:bodyPr vert="horz" lIns="93466" tIns="46733" rIns="93466" bIns="4673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08983"/>
            <a:ext cx="2949786" cy="495300"/>
          </a:xfrm>
          <a:prstGeom prst="rect">
            <a:avLst/>
          </a:prstGeom>
        </p:spPr>
        <p:txBody>
          <a:bodyPr vert="horz" lIns="93466" tIns="46733" rIns="93466" bIns="4673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08983"/>
            <a:ext cx="2949786" cy="495300"/>
          </a:xfrm>
          <a:prstGeom prst="rect">
            <a:avLst/>
          </a:prstGeom>
        </p:spPr>
        <p:txBody>
          <a:bodyPr vert="horz" lIns="93466" tIns="46733" rIns="93466" bIns="46733" rtlCol="0" anchor="b"/>
          <a:lstStyle>
            <a:lvl1pPr algn="r">
              <a:defRPr sz="1200"/>
            </a:lvl1pPr>
          </a:lstStyle>
          <a:p>
            <a:fld id="{BA0F6D12-D0E5-42E3-AE9E-4CBB24513023}" type="slidenum">
              <a:rPr kumimoji="1" lang="ja-JP" altLang="en-US" smtClean="0"/>
              <a:t>‹Nº›</a:t>
            </a:fld>
            <a:endParaRPr kumimoji="1" lang="ja-JP" altLang="en-US"/>
          </a:p>
        </p:txBody>
      </p:sp>
    </p:spTree>
    <p:extLst>
      <p:ext uri="{BB962C8B-B14F-4D97-AF65-F5344CB8AC3E}">
        <p14:creationId xmlns:p14="http://schemas.microsoft.com/office/powerpoint/2010/main" val="632614945"/>
      </p:ext>
    </p:extLst>
  </p:cSld>
  <p:clrMap bg1="lt1" tx1="dk1" bg2="lt2" tx2="dk2" accent1="accent1" accent2="accent2" accent3="accent3" accent4="accent4" accent5="accent5" accent6="accent6" hlink="hlink" folHlink="folHlink"/>
  <p:notesStyle>
    <a:lvl1pPr marL="0" algn="l" defTabSz="1632753" rtl="0" eaLnBrk="1" latinLnBrk="0" hangingPunct="1">
      <a:defRPr kumimoji="1" sz="2100" kern="1200">
        <a:solidFill>
          <a:schemeClr val="tx1"/>
        </a:solidFill>
        <a:latin typeface="+mn-lt"/>
        <a:ea typeface="+mn-ea"/>
        <a:cs typeface="+mn-cs"/>
      </a:defRPr>
    </a:lvl1pPr>
    <a:lvl2pPr marL="816376" algn="l" defTabSz="1632753" rtl="0" eaLnBrk="1" latinLnBrk="0" hangingPunct="1">
      <a:defRPr kumimoji="1" sz="2100" kern="1200">
        <a:solidFill>
          <a:schemeClr val="tx1"/>
        </a:solidFill>
        <a:latin typeface="+mn-lt"/>
        <a:ea typeface="+mn-ea"/>
        <a:cs typeface="+mn-cs"/>
      </a:defRPr>
    </a:lvl2pPr>
    <a:lvl3pPr marL="1632753" algn="l" defTabSz="1632753" rtl="0" eaLnBrk="1" latinLnBrk="0" hangingPunct="1">
      <a:defRPr kumimoji="1" sz="2100" kern="1200">
        <a:solidFill>
          <a:schemeClr val="tx1"/>
        </a:solidFill>
        <a:latin typeface="+mn-lt"/>
        <a:ea typeface="+mn-ea"/>
        <a:cs typeface="+mn-cs"/>
      </a:defRPr>
    </a:lvl3pPr>
    <a:lvl4pPr marL="2449129" algn="l" defTabSz="1632753" rtl="0" eaLnBrk="1" latinLnBrk="0" hangingPunct="1">
      <a:defRPr kumimoji="1" sz="2100" kern="1200">
        <a:solidFill>
          <a:schemeClr val="tx1"/>
        </a:solidFill>
        <a:latin typeface="+mn-lt"/>
        <a:ea typeface="+mn-ea"/>
        <a:cs typeface="+mn-cs"/>
      </a:defRPr>
    </a:lvl4pPr>
    <a:lvl5pPr marL="3265505" algn="l" defTabSz="1632753" rtl="0" eaLnBrk="1" latinLnBrk="0" hangingPunct="1">
      <a:defRPr kumimoji="1" sz="2100" kern="1200">
        <a:solidFill>
          <a:schemeClr val="tx1"/>
        </a:solidFill>
        <a:latin typeface="+mn-lt"/>
        <a:ea typeface="+mn-ea"/>
        <a:cs typeface="+mn-cs"/>
      </a:defRPr>
    </a:lvl5pPr>
    <a:lvl6pPr marL="4081882" algn="l" defTabSz="1632753" rtl="0" eaLnBrk="1" latinLnBrk="0" hangingPunct="1">
      <a:defRPr kumimoji="1" sz="2100" kern="1200">
        <a:solidFill>
          <a:schemeClr val="tx1"/>
        </a:solidFill>
        <a:latin typeface="+mn-lt"/>
        <a:ea typeface="+mn-ea"/>
        <a:cs typeface="+mn-cs"/>
      </a:defRPr>
    </a:lvl6pPr>
    <a:lvl7pPr marL="4898258" algn="l" defTabSz="1632753" rtl="0" eaLnBrk="1" latinLnBrk="0" hangingPunct="1">
      <a:defRPr kumimoji="1" sz="2100" kern="1200">
        <a:solidFill>
          <a:schemeClr val="tx1"/>
        </a:solidFill>
        <a:latin typeface="+mn-lt"/>
        <a:ea typeface="+mn-ea"/>
        <a:cs typeface="+mn-cs"/>
      </a:defRPr>
    </a:lvl7pPr>
    <a:lvl8pPr marL="5714634" algn="l" defTabSz="1632753" rtl="0" eaLnBrk="1" latinLnBrk="0" hangingPunct="1">
      <a:defRPr kumimoji="1" sz="2100" kern="1200">
        <a:solidFill>
          <a:schemeClr val="tx1"/>
        </a:solidFill>
        <a:latin typeface="+mn-lt"/>
        <a:ea typeface="+mn-ea"/>
        <a:cs typeface="+mn-cs"/>
      </a:defRPr>
    </a:lvl8pPr>
    <a:lvl9pPr marL="6531011" algn="l" defTabSz="1632753" rtl="0" eaLnBrk="1" latinLnBrk="0" hangingPunct="1">
      <a:defRPr kumimoji="1" sz="2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xt Only">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B3FE0617-96A0-4CFF-B816-C7CA81672EE6}"/>
              </a:ext>
            </a:extLst>
          </p:cNvPr>
          <p:cNvSpPr/>
          <p:nvPr userDrawn="1"/>
        </p:nvSpPr>
        <p:spPr>
          <a:xfrm>
            <a:off x="0" y="1731527"/>
            <a:ext cx="18286413" cy="1011673"/>
          </a:xfrm>
          <a:prstGeom prst="rect">
            <a:avLst/>
          </a:prstGeom>
          <a:solidFill>
            <a:srgbClr val="0060A8"/>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kumimoji="1" lang="es-EC" dirty="0">
              <a:solidFill>
                <a:schemeClr val="bg1"/>
              </a:solidFill>
            </a:endParaRPr>
          </a:p>
        </p:txBody>
      </p:sp>
      <p:sp>
        <p:nvSpPr>
          <p:cNvPr id="2" name="タイトル 1"/>
          <p:cNvSpPr>
            <a:spLocks noGrp="1"/>
          </p:cNvSpPr>
          <p:nvPr>
            <p:ph type="title" hasCustomPrompt="1"/>
          </p:nvPr>
        </p:nvSpPr>
        <p:spPr>
          <a:xfrm>
            <a:off x="914320" y="1731527"/>
            <a:ext cx="16236850" cy="1011673"/>
          </a:xfrm>
        </p:spPr>
        <p:txBody>
          <a:bodyPr/>
          <a:lstStyle>
            <a:lvl1pPr>
              <a:defRPr>
                <a:solidFill>
                  <a:schemeClr val="bg1"/>
                </a:solidFill>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a:xfrm>
            <a:off x="17278623" y="9432788"/>
            <a:ext cx="952666" cy="547688"/>
          </a:xfrm>
          <a:prstGeom prst="rect">
            <a:avLst/>
          </a:prstGeom>
        </p:spPr>
        <p:txBody>
          <a:bodyPr/>
          <a:lstStyle/>
          <a:p>
            <a:fld id="{E6459DFB-86F3-43FA-8567-2EA6E426AE90}" type="slidenum">
              <a:rPr lang="ja-JP" altLang="en-US" smtClean="0"/>
              <a:pPr/>
              <a:t>‹Nº›</a:t>
            </a:fld>
            <a:endParaRPr lang="ja-JP" altLang="en-US" dirty="0"/>
          </a:p>
        </p:txBody>
      </p:sp>
      <p:sp>
        <p:nvSpPr>
          <p:cNvPr id="5" name="テキスト プレースホルダー 6"/>
          <p:cNvSpPr>
            <a:spLocks noGrp="1"/>
          </p:cNvSpPr>
          <p:nvPr>
            <p:ph type="body" sz="quarter" idx="14" hasCustomPrompt="1"/>
          </p:nvPr>
        </p:nvSpPr>
        <p:spPr>
          <a:xfrm>
            <a:off x="1078310" y="3054927"/>
            <a:ext cx="16200313" cy="5964382"/>
          </a:xfrm>
        </p:spPr>
        <p:txBody>
          <a:bodyPr anchor="t">
            <a:normAutofit/>
          </a:bodyPr>
          <a:lstStyle>
            <a:lvl1pPr algn="l">
              <a:defRPr sz="2000"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spTree>
    <p:extLst>
      <p:ext uri="{BB962C8B-B14F-4D97-AF65-F5344CB8AC3E}">
        <p14:creationId xmlns:p14="http://schemas.microsoft.com/office/powerpoint/2010/main" val="90367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11" name="図プレースホルダー 9"/>
          <p:cNvSpPr>
            <a:spLocks noGrp="1"/>
          </p:cNvSpPr>
          <p:nvPr>
            <p:ph type="pic" sz="quarter" idx="16" hasCustomPrompt="1"/>
          </p:nvPr>
        </p:nvSpPr>
        <p:spPr>
          <a:xfrm>
            <a:off x="0" y="3138831"/>
            <a:ext cx="18286412" cy="4640826"/>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8157264"/>
            <a:ext cx="15303069" cy="1189936"/>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テキスト プレースホルダー 13"/>
          <p:cNvSpPr>
            <a:spLocks noGrp="1"/>
          </p:cNvSpPr>
          <p:nvPr>
            <p:ph type="body" sz="quarter" idx="19" hasCustomPrompt="1"/>
          </p:nvPr>
        </p:nvSpPr>
        <p:spPr>
          <a:xfrm>
            <a:off x="0" y="6647543"/>
            <a:ext cx="18286413" cy="1146629"/>
          </a:xfrm>
          <a:solidFill>
            <a:schemeClr val="accent1">
              <a:lumMod val="75000"/>
              <a:alpha val="80000"/>
            </a:schemeClr>
          </a:solidFill>
        </p:spPr>
        <p:txBody>
          <a:bodyPr anchor="ctr">
            <a:noAutofit/>
          </a:bodyPr>
          <a:lstStyle>
            <a:lvl1pPr algn="ctr">
              <a:defRPr sz="4800">
                <a:solidFill>
                  <a:schemeClr val="bg1"/>
                </a:solidFill>
                <a:latin typeface="Route 159 Light" pitchFamily="50" charset="0"/>
              </a:defRPr>
            </a:lvl1pPr>
          </a:lstStyle>
          <a:p>
            <a:pPr lvl="0"/>
            <a:r>
              <a:rPr kumimoji="1" lang="en-US" altLang="ja-JP" dirty="0"/>
              <a:t>TEXT</a:t>
            </a:r>
            <a:endParaRPr kumimoji="1" lang="ja-JP" altLang="en-US" dirty="0"/>
          </a:p>
        </p:txBody>
      </p:sp>
    </p:spTree>
    <p:extLst>
      <p:ext uri="{BB962C8B-B14F-4D97-AF65-F5344CB8AC3E}">
        <p14:creationId xmlns:p14="http://schemas.microsoft.com/office/powerpoint/2010/main" val="3850565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Wide Image 1">
    <p:spTree>
      <p:nvGrpSpPr>
        <p:cNvPr id="1" name=""/>
        <p:cNvGrpSpPr/>
        <p:nvPr/>
      </p:nvGrpSpPr>
      <p:grpSpPr>
        <a:xfrm>
          <a:off x="0" y="0"/>
          <a:ext cx="0" cy="0"/>
          <a:chOff x="0" y="0"/>
          <a:chExt cx="0" cy="0"/>
        </a:xfrm>
      </p:grpSpPr>
      <p:sp>
        <p:nvSpPr>
          <p:cNvPr id="10" name="図プレースホルダー 9"/>
          <p:cNvSpPr>
            <a:spLocks noGrp="1"/>
          </p:cNvSpPr>
          <p:nvPr>
            <p:ph type="pic" sz="quarter" idx="14" hasCustomPrompt="1"/>
          </p:nvPr>
        </p:nvSpPr>
        <p:spPr>
          <a:xfrm>
            <a:off x="8988356" y="3163058"/>
            <a:ext cx="9317417" cy="3903671"/>
          </a:xfrm>
          <a:solidFill>
            <a:schemeClr val="bg1">
              <a:lumMod val="95000"/>
            </a:schemeClr>
          </a:solidFill>
        </p:spPr>
        <p:txBody>
          <a:bodyPr/>
          <a:lstStyle>
            <a:lvl1pPr>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11" name="テキスト プレースホルダー 6"/>
          <p:cNvSpPr>
            <a:spLocks noGrp="1"/>
          </p:cNvSpPr>
          <p:nvPr>
            <p:ph type="body" sz="quarter" idx="15" hasCustomPrompt="1"/>
          </p:nvPr>
        </p:nvSpPr>
        <p:spPr>
          <a:xfrm>
            <a:off x="1078311" y="7663779"/>
            <a:ext cx="15322524"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0" y="3163058"/>
            <a:ext cx="9824936" cy="390367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6"/>
          <p:cNvSpPr>
            <a:spLocks noGrp="1"/>
          </p:cNvSpPr>
          <p:nvPr>
            <p:ph type="body" sz="quarter" idx="16" hasCustomPrompt="1"/>
          </p:nvPr>
        </p:nvSpPr>
        <p:spPr>
          <a:xfrm>
            <a:off x="1078311" y="3540867"/>
            <a:ext cx="5400599" cy="3129285"/>
          </a:xfrm>
        </p:spPr>
        <p:txBody>
          <a:bodyPr anchor="b">
            <a:normAutofit/>
          </a:bodyPr>
          <a:lstStyle>
            <a:lvl1pPr algn="r">
              <a:defRPr sz="3600" baseline="0">
                <a:solidFill>
                  <a:schemeClr val="bg1"/>
                </a:solidFill>
                <a:latin typeface="Route 159 Light"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11427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 Horisontal Image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9" name="図プレースホルダー 9"/>
          <p:cNvSpPr>
            <a:spLocks noGrp="1"/>
          </p:cNvSpPr>
          <p:nvPr>
            <p:ph type="pic" sz="quarter" idx="14" hasCustomPrompt="1"/>
          </p:nvPr>
        </p:nvSpPr>
        <p:spPr>
          <a:xfrm>
            <a:off x="-1" y="3189280"/>
            <a:ext cx="4462687" cy="3898436"/>
          </a:xfrm>
          <a:solidFill>
            <a:schemeClr val="accent2">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0" name="図プレースホルダー 9"/>
          <p:cNvSpPr>
            <a:spLocks noGrp="1"/>
          </p:cNvSpPr>
          <p:nvPr>
            <p:ph type="pic" sz="quarter" idx="15" hasCustomPrompt="1"/>
          </p:nvPr>
        </p:nvSpPr>
        <p:spPr>
          <a:xfrm>
            <a:off x="4462687" y="3189280"/>
            <a:ext cx="8568950" cy="3898436"/>
          </a:xfrm>
          <a:solidFill>
            <a:schemeClr val="accent3">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1" name="図プレースホルダー 9"/>
          <p:cNvSpPr>
            <a:spLocks noGrp="1"/>
          </p:cNvSpPr>
          <p:nvPr>
            <p:ph type="pic" sz="quarter" idx="16" hasCustomPrompt="1"/>
          </p:nvPr>
        </p:nvSpPr>
        <p:spPr>
          <a:xfrm>
            <a:off x="13031638" y="3189280"/>
            <a:ext cx="5254774" cy="3898436"/>
          </a:xfrm>
          <a:solidFill>
            <a:schemeClr val="accent1">
              <a:lumMod val="20000"/>
              <a:lumOff val="80000"/>
            </a:schemeClr>
          </a:solidFill>
        </p:spPr>
        <p:txBody>
          <a:bodyPr/>
          <a:lstStyle>
            <a:lvl1pPr>
              <a:defRPr/>
            </a:lvl1pPr>
          </a:lstStyle>
          <a:p>
            <a:r>
              <a:rPr kumimoji="1" lang="en-US" altLang="ja-JP" dirty="0"/>
              <a:t>Add an image</a:t>
            </a:r>
            <a:endParaRPr kumimoji="1" lang="ja-JP" altLang="en-US" dirty="0"/>
          </a:p>
        </p:txBody>
      </p:sp>
      <p:sp>
        <p:nvSpPr>
          <p:cNvPr id="12" name="テキスト プレースホルダー 6"/>
          <p:cNvSpPr>
            <a:spLocks noGrp="1"/>
          </p:cNvSpPr>
          <p:nvPr>
            <p:ph type="body" sz="quarter" idx="17" hasCustomPrompt="1"/>
          </p:nvPr>
        </p:nvSpPr>
        <p:spPr>
          <a:xfrm>
            <a:off x="1078310" y="7663779"/>
            <a:ext cx="16200313" cy="1530553"/>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4" name="正方形/長方形 13"/>
          <p:cNvSpPr/>
          <p:nvPr userDrawn="1"/>
        </p:nvSpPr>
        <p:spPr>
          <a:xfrm>
            <a:off x="-2" y="7087716"/>
            <a:ext cx="4463523"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userDrawn="1"/>
        </p:nvSpPr>
        <p:spPr>
          <a:xfrm>
            <a:off x="4463522" y="7087716"/>
            <a:ext cx="8568007"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13031637" y="7087716"/>
            <a:ext cx="5254774" cy="1440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84445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 Icons and Items">
    <p:spTree>
      <p:nvGrpSpPr>
        <p:cNvPr id="1" name=""/>
        <p:cNvGrpSpPr/>
        <p:nvPr/>
      </p:nvGrpSpPr>
      <p:grpSpPr>
        <a:xfrm>
          <a:off x="0" y="0"/>
          <a:ext cx="0" cy="0"/>
          <a:chOff x="0" y="0"/>
          <a:chExt cx="0" cy="0"/>
        </a:xfrm>
      </p:grpSpPr>
      <p:sp>
        <p:nvSpPr>
          <p:cNvPr id="53" name="円/楕円 52"/>
          <p:cNvSpPr/>
          <p:nvPr userDrawn="1"/>
        </p:nvSpPr>
        <p:spPr>
          <a:xfrm>
            <a:off x="6076328" y="3034060"/>
            <a:ext cx="2367069" cy="236706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0005897" y="3034059"/>
            <a:ext cx="2367069" cy="236706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13935465" y="3034058"/>
            <a:ext cx="2367069" cy="2367069"/>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143915" y="3034057"/>
            <a:ext cx="2367069" cy="236706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5923928" y="2932460"/>
            <a:ext cx="2367069" cy="236706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9853497" y="2932459"/>
            <a:ext cx="2367069" cy="236706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楕円 50"/>
          <p:cNvSpPr/>
          <p:nvPr userDrawn="1"/>
        </p:nvSpPr>
        <p:spPr>
          <a:xfrm>
            <a:off x="13783065" y="2932458"/>
            <a:ext cx="2367069" cy="236706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1991515" y="2932457"/>
            <a:ext cx="2367069" cy="236706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5994888" y="2983263"/>
            <a:ext cx="2367069" cy="23670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9924457" y="2983262"/>
            <a:ext cx="2367069" cy="236706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userDrawn="1"/>
        </p:nvSpPr>
        <p:spPr>
          <a:xfrm>
            <a:off x="13854025" y="2983261"/>
            <a:ext cx="2367069" cy="236706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062475" y="2983260"/>
            <a:ext cx="2367069" cy="23670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11" name="図プレースホルダー 12"/>
          <p:cNvSpPr>
            <a:spLocks noGrp="1"/>
          </p:cNvSpPr>
          <p:nvPr userDrawn="1">
            <p:ph type="pic" sz="quarter" idx="17" hasCustomPrompt="1"/>
          </p:nvPr>
        </p:nvSpPr>
        <p:spPr>
          <a:xfrm>
            <a:off x="6754393" y="3742768"/>
            <a:ext cx="848058" cy="848058"/>
          </a:xfrm>
        </p:spPr>
        <p:txBody>
          <a:bodyPr>
            <a:normAutofit/>
          </a:bodyPr>
          <a:lstStyle>
            <a:lvl1pPr>
              <a:defRPr sz="1600"/>
            </a:lvl1pPr>
          </a:lstStyle>
          <a:p>
            <a:r>
              <a:rPr kumimoji="1" lang="en-US" altLang="ja-JP" dirty="0"/>
              <a:t>Icon</a:t>
            </a:r>
            <a:endParaRPr kumimoji="1" lang="ja-JP" altLang="en-US" dirty="0"/>
          </a:p>
        </p:txBody>
      </p:sp>
      <p:sp>
        <p:nvSpPr>
          <p:cNvPr id="14" name="図プレースホルダー 12"/>
          <p:cNvSpPr>
            <a:spLocks noGrp="1"/>
          </p:cNvSpPr>
          <p:nvPr userDrawn="1">
            <p:ph type="pic" sz="quarter" idx="18" hasCustomPrompt="1"/>
          </p:nvPr>
        </p:nvSpPr>
        <p:spPr>
          <a:xfrm>
            <a:off x="10683962" y="3742767"/>
            <a:ext cx="848058" cy="848058"/>
          </a:xfrm>
        </p:spPr>
        <p:txBody>
          <a:bodyPr>
            <a:normAutofit/>
          </a:bodyPr>
          <a:lstStyle>
            <a:lvl1pPr>
              <a:defRPr sz="1600"/>
            </a:lvl1pPr>
          </a:lstStyle>
          <a:p>
            <a:r>
              <a:rPr kumimoji="1" lang="en-US" altLang="ja-JP" dirty="0"/>
              <a:t>Icon</a:t>
            </a:r>
            <a:endParaRPr kumimoji="1" lang="ja-JP" altLang="en-US" dirty="0"/>
          </a:p>
        </p:txBody>
      </p:sp>
      <p:sp>
        <p:nvSpPr>
          <p:cNvPr id="15" name="図プレースホルダー 12"/>
          <p:cNvSpPr>
            <a:spLocks noGrp="1"/>
          </p:cNvSpPr>
          <p:nvPr userDrawn="1">
            <p:ph type="pic" sz="quarter" idx="19" hasCustomPrompt="1"/>
          </p:nvPr>
        </p:nvSpPr>
        <p:spPr>
          <a:xfrm>
            <a:off x="14613530" y="3742766"/>
            <a:ext cx="848058" cy="848058"/>
          </a:xfrm>
        </p:spPr>
        <p:txBody>
          <a:bodyPr>
            <a:normAutofit/>
          </a:bodyPr>
          <a:lstStyle>
            <a:lvl1pPr>
              <a:defRPr sz="1600"/>
            </a:lvl1pPr>
          </a:lstStyle>
          <a:p>
            <a:r>
              <a:rPr kumimoji="1" lang="en-US" altLang="ja-JP" dirty="0"/>
              <a:t>Icon</a:t>
            </a:r>
            <a:endParaRPr kumimoji="1" lang="ja-JP" altLang="en-US" dirty="0"/>
          </a:p>
        </p:txBody>
      </p:sp>
      <p:sp>
        <p:nvSpPr>
          <p:cNvPr id="20" name="図プレースホルダー 12"/>
          <p:cNvSpPr>
            <a:spLocks noGrp="1"/>
          </p:cNvSpPr>
          <p:nvPr userDrawn="1">
            <p:ph type="pic" sz="quarter" idx="20" hasCustomPrompt="1"/>
          </p:nvPr>
        </p:nvSpPr>
        <p:spPr>
          <a:xfrm>
            <a:off x="2821980" y="3742765"/>
            <a:ext cx="848058" cy="848058"/>
          </a:xfrm>
        </p:spPr>
        <p:txBody>
          <a:bodyPr>
            <a:normAutofit/>
          </a:bodyPr>
          <a:lstStyle>
            <a:lvl1pPr>
              <a:defRPr sz="1600"/>
            </a:lvl1pPr>
          </a:lstStyle>
          <a:p>
            <a:r>
              <a:rPr kumimoji="1" lang="en-US" altLang="ja-JP" dirty="0"/>
              <a:t>Icon</a:t>
            </a:r>
            <a:endParaRPr kumimoji="1" lang="ja-JP" altLang="en-US" dirty="0"/>
          </a:p>
        </p:txBody>
      </p:sp>
      <p:sp>
        <p:nvSpPr>
          <p:cNvPr id="23" name="テキスト プレースホルダー 6"/>
          <p:cNvSpPr>
            <a:spLocks noGrp="1"/>
          </p:cNvSpPr>
          <p:nvPr>
            <p:ph type="body" sz="quarter" idx="21" hasCustomPrompt="1"/>
          </p:nvPr>
        </p:nvSpPr>
        <p:spPr>
          <a:xfrm>
            <a:off x="1404504" y="5501527"/>
            <a:ext cx="3683011"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38817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1625829" y="6293615"/>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5307798" y="5499183"/>
            <a:ext cx="3715678"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5318687" y="6378536"/>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5556346" y="6291271"/>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9243759" y="5501527"/>
            <a:ext cx="3715678"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9249204"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9486863" y="6293615"/>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プレースホルダー 6"/>
          <p:cNvSpPr>
            <a:spLocks noGrp="1"/>
          </p:cNvSpPr>
          <p:nvPr>
            <p:ph type="body" sz="quarter" idx="29" hasCustomPrompt="1"/>
          </p:nvPr>
        </p:nvSpPr>
        <p:spPr>
          <a:xfrm>
            <a:off x="13179720" y="5501527"/>
            <a:ext cx="3715678" cy="720080"/>
          </a:xfrm>
        </p:spPr>
        <p:txBody>
          <a:bodyPr anchor="t">
            <a:noAutofit/>
          </a:bodyPr>
          <a:lstStyle>
            <a:lvl1pPr algn="ctr">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30" hasCustomPrompt="1"/>
          </p:nvPr>
        </p:nvSpPr>
        <p:spPr>
          <a:xfrm>
            <a:off x="13179720" y="6380880"/>
            <a:ext cx="371567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0" name="正方形/長方形 39"/>
          <p:cNvSpPr/>
          <p:nvPr userDrawn="1"/>
        </p:nvSpPr>
        <p:spPr>
          <a:xfrm>
            <a:off x="13417379" y="6293615"/>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038835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 Points">
    <p:spTree>
      <p:nvGrpSpPr>
        <p:cNvPr id="1" name=""/>
        <p:cNvGrpSpPr/>
        <p:nvPr/>
      </p:nvGrpSpPr>
      <p:grpSpPr>
        <a:xfrm>
          <a:off x="0" y="0"/>
          <a:ext cx="0" cy="0"/>
          <a:chOff x="0" y="0"/>
          <a:chExt cx="0" cy="0"/>
        </a:xfrm>
      </p:grpSpPr>
      <p:sp>
        <p:nvSpPr>
          <p:cNvPr id="53" name="円/楕円 52"/>
          <p:cNvSpPr/>
          <p:nvPr userDrawn="1"/>
        </p:nvSpPr>
        <p:spPr>
          <a:xfrm>
            <a:off x="7746028" y="2928135"/>
            <a:ext cx="2950599" cy="2950599"/>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userDrawn="1"/>
        </p:nvSpPr>
        <p:spPr>
          <a:xfrm>
            <a:off x="12906466" y="2928134"/>
            <a:ext cx="2950599" cy="295059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userDrawn="1"/>
        </p:nvSpPr>
        <p:spPr>
          <a:xfrm>
            <a:off x="2585589" y="2928132"/>
            <a:ext cx="2950599" cy="295059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楕円 48"/>
          <p:cNvSpPr/>
          <p:nvPr userDrawn="1"/>
        </p:nvSpPr>
        <p:spPr>
          <a:xfrm>
            <a:off x="7593628" y="2826535"/>
            <a:ext cx="2950599" cy="295059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12754066" y="2826534"/>
            <a:ext cx="2950599" cy="295059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円/楕円 51"/>
          <p:cNvSpPr/>
          <p:nvPr userDrawn="1"/>
        </p:nvSpPr>
        <p:spPr>
          <a:xfrm>
            <a:off x="2433189" y="2826532"/>
            <a:ext cx="2950599" cy="295059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userDrawn="1"/>
        </p:nvSpPr>
        <p:spPr>
          <a:xfrm>
            <a:off x="7664588" y="2877338"/>
            <a:ext cx="2950599" cy="295059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userDrawn="1"/>
        </p:nvSpPr>
        <p:spPr>
          <a:xfrm>
            <a:off x="12825026" y="2877337"/>
            <a:ext cx="2950599" cy="295059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userDrawn="1"/>
        </p:nvSpPr>
        <p:spPr>
          <a:xfrm>
            <a:off x="2504149" y="2877335"/>
            <a:ext cx="2950599" cy="295059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23" name="テキスト プレースホルダー 6"/>
          <p:cNvSpPr>
            <a:spLocks noGrp="1"/>
          </p:cNvSpPr>
          <p:nvPr>
            <p:ph type="body" sz="quarter" idx="21" hasCustomPrompt="1"/>
          </p:nvPr>
        </p:nvSpPr>
        <p:spPr>
          <a:xfrm>
            <a:off x="1644014" y="5856370"/>
            <a:ext cx="4635777" cy="720080"/>
          </a:xfrm>
        </p:spPr>
        <p:txBody>
          <a:bodyPr anchor="t">
            <a:noAutofit/>
          </a:bodyPr>
          <a:lstStyle>
            <a:lvl1pPr algn="ctr">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4" hasCustomPrompt="1"/>
          </p:nvPr>
        </p:nvSpPr>
        <p:spPr>
          <a:xfrm>
            <a:off x="1611086"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29" name="正方形/長方形 28"/>
          <p:cNvSpPr/>
          <p:nvPr userDrawn="1"/>
        </p:nvSpPr>
        <p:spPr>
          <a:xfrm>
            <a:off x="2366057" y="6648458"/>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プレースホルダー 6"/>
          <p:cNvSpPr>
            <a:spLocks noGrp="1"/>
          </p:cNvSpPr>
          <p:nvPr>
            <p:ph type="body" sz="quarter" idx="25" hasCustomPrompt="1"/>
          </p:nvPr>
        </p:nvSpPr>
        <p:spPr>
          <a:xfrm>
            <a:off x="6801600" y="5854026"/>
            <a:ext cx="4676895" cy="720080"/>
          </a:xfrm>
        </p:spPr>
        <p:txBody>
          <a:bodyPr anchor="t">
            <a:noAutofit/>
          </a:bodyPr>
          <a:lstStyle>
            <a:lvl1pPr algn="ctr">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33" name="テキスト プレースホルダー 6"/>
          <p:cNvSpPr>
            <a:spLocks noGrp="1"/>
          </p:cNvSpPr>
          <p:nvPr>
            <p:ph type="body" sz="quarter" idx="26" hasCustomPrompt="1"/>
          </p:nvPr>
        </p:nvSpPr>
        <p:spPr>
          <a:xfrm>
            <a:off x="6804346" y="6733379"/>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4" name="正方形/長方形 33"/>
          <p:cNvSpPr/>
          <p:nvPr userDrawn="1"/>
        </p:nvSpPr>
        <p:spPr>
          <a:xfrm>
            <a:off x="7559317" y="6646114"/>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プレースホルダー 6"/>
          <p:cNvSpPr>
            <a:spLocks noGrp="1"/>
          </p:cNvSpPr>
          <p:nvPr>
            <p:ph type="body" sz="quarter" idx="27" hasCustomPrompt="1"/>
          </p:nvPr>
        </p:nvSpPr>
        <p:spPr>
          <a:xfrm>
            <a:off x="11961877" y="5856370"/>
            <a:ext cx="4676895" cy="720080"/>
          </a:xfrm>
        </p:spPr>
        <p:txBody>
          <a:bodyPr anchor="t">
            <a:noAutofit/>
          </a:bodyPr>
          <a:lstStyle>
            <a:lvl1pPr algn="ctr">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6" name="テキスト プレースホルダー 6"/>
          <p:cNvSpPr>
            <a:spLocks noGrp="1"/>
          </p:cNvSpPr>
          <p:nvPr>
            <p:ph type="body" sz="quarter" idx="28" hasCustomPrompt="1"/>
          </p:nvPr>
        </p:nvSpPr>
        <p:spPr>
          <a:xfrm>
            <a:off x="11959179" y="6735723"/>
            <a:ext cx="4702628" cy="2143030"/>
          </a:xfrm>
        </p:spPr>
        <p:txBody>
          <a:bodyPr anchor="t">
            <a:noAutofit/>
          </a:bodyPr>
          <a:lstStyle>
            <a:lvl1pPr algn="ctr">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7" name="正方形/長方形 36"/>
          <p:cNvSpPr/>
          <p:nvPr userDrawn="1"/>
        </p:nvSpPr>
        <p:spPr>
          <a:xfrm>
            <a:off x="12714150" y="6648458"/>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プレースホルダー 6"/>
          <p:cNvSpPr>
            <a:spLocks noGrp="1"/>
          </p:cNvSpPr>
          <p:nvPr>
            <p:ph type="body" sz="quarter" idx="29" hasCustomPrompt="1"/>
          </p:nvPr>
        </p:nvSpPr>
        <p:spPr>
          <a:xfrm>
            <a:off x="2571075"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2" name="テキスト プレースホルダー 6"/>
          <p:cNvSpPr>
            <a:spLocks noGrp="1"/>
          </p:cNvSpPr>
          <p:nvPr>
            <p:ph type="body" sz="quarter" idx="30" hasCustomPrompt="1"/>
          </p:nvPr>
        </p:nvSpPr>
        <p:spPr>
          <a:xfrm>
            <a:off x="7736150"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
        <p:nvSpPr>
          <p:cNvPr id="43" name="テキスト プレースホルダー 6"/>
          <p:cNvSpPr>
            <a:spLocks noGrp="1"/>
          </p:cNvSpPr>
          <p:nvPr>
            <p:ph type="body" sz="quarter" idx="31" hasCustomPrompt="1"/>
          </p:nvPr>
        </p:nvSpPr>
        <p:spPr>
          <a:xfrm>
            <a:off x="12901225" y="3941791"/>
            <a:ext cx="2798199" cy="720080"/>
          </a:xfrm>
        </p:spPr>
        <p:txBody>
          <a:bodyPr anchor="t">
            <a:noAutofit/>
          </a:bodyPr>
          <a:lstStyle>
            <a:lvl1pPr algn="ctr">
              <a:defRPr sz="3200" i="0" baseline="0">
                <a:solidFill>
                  <a:schemeClr val="bg1"/>
                </a:solidFill>
                <a:latin typeface="Route 159 SemiBold" pitchFamily="50" charset="0"/>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670873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6 Iconic List">
    <p:spTree>
      <p:nvGrpSpPr>
        <p:cNvPr id="1" name=""/>
        <p:cNvGrpSpPr/>
        <p:nvPr/>
      </p:nvGrpSpPr>
      <p:grpSpPr>
        <a:xfrm>
          <a:off x="0" y="0"/>
          <a:ext cx="0" cy="0"/>
          <a:chOff x="0" y="0"/>
          <a:chExt cx="0" cy="0"/>
        </a:xfrm>
      </p:grpSpPr>
      <p:sp>
        <p:nvSpPr>
          <p:cNvPr id="19" name="円/楕円 18"/>
          <p:cNvSpPr/>
          <p:nvPr userDrawn="1"/>
        </p:nvSpPr>
        <p:spPr>
          <a:xfrm>
            <a:off x="574254" y="286830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20" name="図プレースホルダー 12"/>
          <p:cNvSpPr>
            <a:spLocks noGrp="1"/>
          </p:cNvSpPr>
          <p:nvPr userDrawn="1">
            <p:ph type="pic" sz="quarter" idx="20" hasCustomPrompt="1"/>
          </p:nvPr>
        </p:nvSpPr>
        <p:spPr>
          <a:xfrm>
            <a:off x="889851" y="3183901"/>
            <a:ext cx="552341" cy="552341"/>
          </a:xfrm>
        </p:spPr>
        <p:txBody>
          <a:bodyPr>
            <a:normAutofit/>
          </a:bodyPr>
          <a:lstStyle>
            <a:lvl1pPr>
              <a:defRPr sz="1600"/>
            </a:lvl1pPr>
          </a:lstStyle>
          <a:p>
            <a:r>
              <a:rPr kumimoji="1" lang="en-US" altLang="ja-JP" dirty="0"/>
              <a:t> </a:t>
            </a:r>
            <a:endParaRPr kumimoji="1" lang="ja-JP" altLang="en-US" dirty="0"/>
          </a:p>
        </p:txBody>
      </p:sp>
      <p:sp>
        <p:nvSpPr>
          <p:cNvPr id="27" name="テキスト プレースホルダー 6"/>
          <p:cNvSpPr>
            <a:spLocks noGrp="1"/>
          </p:cNvSpPr>
          <p:nvPr>
            <p:ph type="body" sz="quarter" idx="21" hasCustomPrompt="1"/>
          </p:nvPr>
        </p:nvSpPr>
        <p:spPr>
          <a:xfrm>
            <a:off x="1807154" y="311346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90555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86830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図プレースホルダー 12"/>
          <p:cNvSpPr>
            <a:spLocks noGrp="1"/>
          </p:cNvSpPr>
          <p:nvPr>
            <p:ph type="pic" sz="quarter" idx="25" hasCustomPrompt="1"/>
          </p:nvPr>
        </p:nvSpPr>
        <p:spPr>
          <a:xfrm>
            <a:off x="6635464" y="3183901"/>
            <a:ext cx="552341" cy="552341"/>
          </a:xfrm>
        </p:spPr>
        <p:txBody>
          <a:bodyPr>
            <a:normAutofit/>
          </a:bodyPr>
          <a:lstStyle>
            <a:lvl1pPr>
              <a:defRPr sz="1600"/>
            </a:lvl1pPr>
          </a:lstStyle>
          <a:p>
            <a:r>
              <a:rPr kumimoji="1" lang="en-US" altLang="ja-JP" dirty="0"/>
              <a:t> </a:t>
            </a:r>
            <a:endParaRPr kumimoji="1" lang="ja-JP" altLang="en-US" dirty="0"/>
          </a:p>
        </p:txBody>
      </p:sp>
      <p:sp>
        <p:nvSpPr>
          <p:cNvPr id="42" name="テキスト プレースホルダー 6"/>
          <p:cNvSpPr>
            <a:spLocks noGrp="1"/>
          </p:cNvSpPr>
          <p:nvPr>
            <p:ph type="body" sz="quarter" idx="26" hasCustomPrompt="1"/>
          </p:nvPr>
        </p:nvSpPr>
        <p:spPr>
          <a:xfrm>
            <a:off x="7552767" y="311346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90555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86830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図プレースホルダー 12"/>
          <p:cNvSpPr>
            <a:spLocks noGrp="1"/>
          </p:cNvSpPr>
          <p:nvPr>
            <p:ph type="pic" sz="quarter" idx="28" hasCustomPrompt="1"/>
          </p:nvPr>
        </p:nvSpPr>
        <p:spPr>
          <a:xfrm>
            <a:off x="12375884" y="3183901"/>
            <a:ext cx="552341" cy="552341"/>
          </a:xfrm>
        </p:spPr>
        <p:txBody>
          <a:bodyPr>
            <a:normAutofit/>
          </a:bodyPr>
          <a:lstStyle>
            <a:lvl1pPr>
              <a:defRPr sz="1600"/>
            </a:lvl1pPr>
          </a:lstStyle>
          <a:p>
            <a:r>
              <a:rPr kumimoji="1" lang="en-US" altLang="ja-JP" dirty="0"/>
              <a:t> </a:t>
            </a:r>
            <a:endParaRPr kumimoji="1" lang="ja-JP" altLang="en-US" dirty="0"/>
          </a:p>
        </p:txBody>
      </p:sp>
      <p:sp>
        <p:nvSpPr>
          <p:cNvPr id="47" name="テキスト プレースホルダー 6"/>
          <p:cNvSpPr>
            <a:spLocks noGrp="1"/>
          </p:cNvSpPr>
          <p:nvPr>
            <p:ph type="body" sz="quarter" idx="29" hasCustomPrompt="1"/>
          </p:nvPr>
        </p:nvSpPr>
        <p:spPr>
          <a:xfrm>
            <a:off x="13293187" y="311346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3992816"/>
            <a:ext cx="4308618" cy="1556672"/>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90555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611704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図プレースホルダー 12"/>
          <p:cNvSpPr>
            <a:spLocks noGrp="1"/>
          </p:cNvSpPr>
          <p:nvPr>
            <p:ph type="pic" sz="quarter" idx="31" hasCustomPrompt="1"/>
          </p:nvPr>
        </p:nvSpPr>
        <p:spPr>
          <a:xfrm>
            <a:off x="901713" y="6432645"/>
            <a:ext cx="552341" cy="552341"/>
          </a:xfrm>
        </p:spPr>
        <p:txBody>
          <a:bodyPr>
            <a:normAutofit/>
          </a:bodyPr>
          <a:lstStyle>
            <a:lvl1pPr>
              <a:defRPr sz="1600"/>
            </a:lvl1pPr>
          </a:lstStyle>
          <a:p>
            <a:r>
              <a:rPr kumimoji="1" lang="en-US" altLang="ja-JP" dirty="0"/>
              <a:t> </a:t>
            </a:r>
            <a:endParaRPr kumimoji="1" lang="ja-JP" altLang="en-US" dirty="0"/>
          </a:p>
        </p:txBody>
      </p:sp>
      <p:sp>
        <p:nvSpPr>
          <p:cNvPr id="52" name="テキスト プレースホルダー 6"/>
          <p:cNvSpPr>
            <a:spLocks noGrp="1"/>
          </p:cNvSpPr>
          <p:nvPr>
            <p:ph type="body" sz="quarter" idx="32" hasCustomPrompt="1"/>
          </p:nvPr>
        </p:nvSpPr>
        <p:spPr>
          <a:xfrm>
            <a:off x="1819016" y="636220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715429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611704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図プレースホルダー 12"/>
          <p:cNvSpPr>
            <a:spLocks noGrp="1"/>
          </p:cNvSpPr>
          <p:nvPr>
            <p:ph type="pic" sz="quarter" idx="34" hasCustomPrompt="1"/>
          </p:nvPr>
        </p:nvSpPr>
        <p:spPr>
          <a:xfrm>
            <a:off x="6647326" y="6432645"/>
            <a:ext cx="552341" cy="552341"/>
          </a:xfrm>
        </p:spPr>
        <p:txBody>
          <a:bodyPr>
            <a:normAutofit/>
          </a:bodyPr>
          <a:lstStyle>
            <a:lvl1pPr>
              <a:defRPr sz="1600"/>
            </a:lvl1pPr>
          </a:lstStyle>
          <a:p>
            <a:r>
              <a:rPr kumimoji="1" lang="en-US" altLang="ja-JP" dirty="0"/>
              <a:t> </a:t>
            </a:r>
            <a:endParaRPr kumimoji="1" lang="ja-JP" altLang="en-US" dirty="0"/>
          </a:p>
        </p:txBody>
      </p:sp>
      <p:sp>
        <p:nvSpPr>
          <p:cNvPr id="57" name="テキスト プレースホルダー 6"/>
          <p:cNvSpPr>
            <a:spLocks noGrp="1"/>
          </p:cNvSpPr>
          <p:nvPr>
            <p:ph type="body" sz="quarter" idx="35" hasCustomPrompt="1"/>
          </p:nvPr>
        </p:nvSpPr>
        <p:spPr>
          <a:xfrm>
            <a:off x="7564629" y="636220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715429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611704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図プレースホルダー 12"/>
          <p:cNvSpPr>
            <a:spLocks noGrp="1"/>
          </p:cNvSpPr>
          <p:nvPr>
            <p:ph type="pic" sz="quarter" idx="37" hasCustomPrompt="1"/>
          </p:nvPr>
        </p:nvSpPr>
        <p:spPr>
          <a:xfrm>
            <a:off x="12387746" y="6432645"/>
            <a:ext cx="552341" cy="552341"/>
          </a:xfrm>
        </p:spPr>
        <p:txBody>
          <a:bodyPr>
            <a:normAutofit/>
          </a:bodyPr>
          <a:lstStyle>
            <a:lvl1pPr>
              <a:defRPr sz="1600"/>
            </a:lvl1pPr>
          </a:lstStyle>
          <a:p>
            <a:r>
              <a:rPr kumimoji="1" lang="en-US" altLang="ja-JP" dirty="0"/>
              <a:t> </a:t>
            </a:r>
            <a:endParaRPr kumimoji="1" lang="ja-JP" altLang="en-US" dirty="0"/>
          </a:p>
        </p:txBody>
      </p:sp>
      <p:sp>
        <p:nvSpPr>
          <p:cNvPr id="62" name="テキスト プレースホルダー 6"/>
          <p:cNvSpPr>
            <a:spLocks noGrp="1"/>
          </p:cNvSpPr>
          <p:nvPr>
            <p:ph type="body" sz="quarter" idx="38" hasCustomPrompt="1"/>
          </p:nvPr>
        </p:nvSpPr>
        <p:spPr>
          <a:xfrm>
            <a:off x="13305049" y="636220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724156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715429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0544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 numeric List">
    <p:spTree>
      <p:nvGrpSpPr>
        <p:cNvPr id="1" name=""/>
        <p:cNvGrpSpPr/>
        <p:nvPr/>
      </p:nvGrpSpPr>
      <p:grpSpPr>
        <a:xfrm>
          <a:off x="0" y="0"/>
          <a:ext cx="0" cy="0"/>
          <a:chOff x="0" y="0"/>
          <a:chExt cx="0" cy="0"/>
        </a:xfrm>
      </p:grpSpPr>
      <p:sp>
        <p:nvSpPr>
          <p:cNvPr id="19" name="円/楕円 18"/>
          <p:cNvSpPr/>
          <p:nvPr userDrawn="1"/>
        </p:nvSpPr>
        <p:spPr>
          <a:xfrm>
            <a:off x="574254" y="2887764"/>
            <a:ext cx="1183534" cy="11835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1</a:t>
            </a:r>
            <a:endParaRPr kumimoji="1" lang="ja-JP" altLang="en-US" sz="3600" dirty="0"/>
          </a:p>
        </p:txBody>
      </p:sp>
      <p:sp>
        <p:nvSpPr>
          <p:cNvPr id="2" name="タイトル 1"/>
          <p:cNvSpPr>
            <a:spLocks noGrp="1"/>
          </p:cNvSpPr>
          <p:nvPr userDrawn="1">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userDrawn="1">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27" name="テキスト プレースホルダー 6"/>
          <p:cNvSpPr>
            <a:spLocks noGrp="1"/>
          </p:cNvSpPr>
          <p:nvPr>
            <p:ph type="body" sz="quarter" idx="21" hasCustomPrompt="1"/>
          </p:nvPr>
        </p:nvSpPr>
        <p:spPr>
          <a:xfrm>
            <a:off x="1807154" y="3132922"/>
            <a:ext cx="4270738" cy="720080"/>
          </a:xfrm>
        </p:spPr>
        <p:txBody>
          <a:bodyPr anchor="t">
            <a:noAutofit/>
          </a:bodyPr>
          <a:lstStyle>
            <a:lvl1pPr algn="l">
              <a:defRPr sz="3200" i="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28" name="テキスト プレースホルダー 6"/>
          <p:cNvSpPr>
            <a:spLocks noGrp="1"/>
          </p:cNvSpPr>
          <p:nvPr>
            <p:ph type="body" sz="quarter" idx="24" hasCustomPrompt="1"/>
          </p:nvPr>
        </p:nvSpPr>
        <p:spPr>
          <a:xfrm>
            <a:off x="1833637"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30" name="正方形/長方形 29"/>
          <p:cNvSpPr/>
          <p:nvPr userDrawn="1"/>
        </p:nvSpPr>
        <p:spPr>
          <a:xfrm>
            <a:off x="1977653" y="3925010"/>
            <a:ext cx="3240360" cy="72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円/楕円 30"/>
          <p:cNvSpPr/>
          <p:nvPr userDrawn="1"/>
        </p:nvSpPr>
        <p:spPr>
          <a:xfrm>
            <a:off x="6319867" y="2887764"/>
            <a:ext cx="1183534" cy="11835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2</a:t>
            </a:r>
            <a:endParaRPr kumimoji="1" lang="ja-JP" altLang="en-US" sz="3600" dirty="0"/>
          </a:p>
        </p:txBody>
      </p:sp>
      <p:sp>
        <p:nvSpPr>
          <p:cNvPr id="42" name="テキスト プレースホルダー 6"/>
          <p:cNvSpPr>
            <a:spLocks noGrp="1"/>
          </p:cNvSpPr>
          <p:nvPr>
            <p:ph type="body" sz="quarter" idx="26" hasCustomPrompt="1"/>
          </p:nvPr>
        </p:nvSpPr>
        <p:spPr>
          <a:xfrm>
            <a:off x="7552767" y="3132922"/>
            <a:ext cx="4270738" cy="720080"/>
          </a:xfrm>
        </p:spPr>
        <p:txBody>
          <a:bodyPr anchor="t">
            <a:noAutofit/>
          </a:bodyPr>
          <a:lstStyle>
            <a:lvl1pPr algn="l">
              <a:defRPr sz="3200" i="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3" name="テキスト プレースホルダー 6"/>
          <p:cNvSpPr>
            <a:spLocks noGrp="1"/>
          </p:cNvSpPr>
          <p:nvPr>
            <p:ph type="body" sz="quarter" idx="27" hasCustomPrompt="1"/>
          </p:nvPr>
        </p:nvSpPr>
        <p:spPr>
          <a:xfrm>
            <a:off x="7579250"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4" name="正方形/長方形 43"/>
          <p:cNvSpPr/>
          <p:nvPr userDrawn="1"/>
        </p:nvSpPr>
        <p:spPr>
          <a:xfrm>
            <a:off x="7723266" y="3925010"/>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円/楕円 44"/>
          <p:cNvSpPr/>
          <p:nvPr userDrawn="1"/>
        </p:nvSpPr>
        <p:spPr>
          <a:xfrm>
            <a:off x="12060287" y="2887764"/>
            <a:ext cx="1183534" cy="11835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3</a:t>
            </a:r>
            <a:endParaRPr kumimoji="1" lang="ja-JP" altLang="en-US" sz="3600" dirty="0"/>
          </a:p>
        </p:txBody>
      </p:sp>
      <p:sp>
        <p:nvSpPr>
          <p:cNvPr id="47" name="テキスト プレースホルダー 6"/>
          <p:cNvSpPr>
            <a:spLocks noGrp="1"/>
          </p:cNvSpPr>
          <p:nvPr>
            <p:ph type="body" sz="quarter" idx="29" hasCustomPrompt="1"/>
          </p:nvPr>
        </p:nvSpPr>
        <p:spPr>
          <a:xfrm>
            <a:off x="13293187" y="3132922"/>
            <a:ext cx="4270738" cy="720080"/>
          </a:xfrm>
        </p:spPr>
        <p:txBody>
          <a:bodyPr anchor="t">
            <a:noAutofit/>
          </a:bodyPr>
          <a:lstStyle>
            <a:lvl1pPr algn="l">
              <a:defRPr sz="3200" i="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8" name="テキスト プレースホルダー 6"/>
          <p:cNvSpPr>
            <a:spLocks noGrp="1"/>
          </p:cNvSpPr>
          <p:nvPr>
            <p:ph type="body" sz="quarter" idx="30" hasCustomPrompt="1"/>
          </p:nvPr>
        </p:nvSpPr>
        <p:spPr>
          <a:xfrm>
            <a:off x="13319670" y="4012276"/>
            <a:ext cx="4308618" cy="1700688"/>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49" name="正方形/長方形 48"/>
          <p:cNvSpPr/>
          <p:nvPr userDrawn="1"/>
        </p:nvSpPr>
        <p:spPr>
          <a:xfrm>
            <a:off x="13463686" y="3925010"/>
            <a:ext cx="324036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userDrawn="1"/>
        </p:nvSpPr>
        <p:spPr>
          <a:xfrm>
            <a:off x="586116" y="6136508"/>
            <a:ext cx="1183534" cy="11835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4</a:t>
            </a:r>
            <a:endParaRPr kumimoji="1" lang="ja-JP" altLang="en-US" sz="3600" dirty="0"/>
          </a:p>
        </p:txBody>
      </p:sp>
      <p:sp>
        <p:nvSpPr>
          <p:cNvPr id="52" name="テキスト プレースホルダー 6"/>
          <p:cNvSpPr>
            <a:spLocks noGrp="1"/>
          </p:cNvSpPr>
          <p:nvPr>
            <p:ph type="body" sz="quarter" idx="32" hasCustomPrompt="1"/>
          </p:nvPr>
        </p:nvSpPr>
        <p:spPr>
          <a:xfrm>
            <a:off x="1819016" y="6381666"/>
            <a:ext cx="4270738" cy="720080"/>
          </a:xfrm>
        </p:spPr>
        <p:txBody>
          <a:bodyPr anchor="t">
            <a:noAutofit/>
          </a:bodyPr>
          <a:lstStyle>
            <a:lvl1pPr algn="l">
              <a:defRPr sz="3200" i="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53" name="テキスト プレースホルダー 6"/>
          <p:cNvSpPr>
            <a:spLocks noGrp="1"/>
          </p:cNvSpPr>
          <p:nvPr>
            <p:ph type="body" sz="quarter" idx="33" hasCustomPrompt="1"/>
          </p:nvPr>
        </p:nvSpPr>
        <p:spPr>
          <a:xfrm>
            <a:off x="1845499"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4" name="正方形/長方形 53"/>
          <p:cNvSpPr/>
          <p:nvPr userDrawn="1"/>
        </p:nvSpPr>
        <p:spPr>
          <a:xfrm>
            <a:off x="1989515" y="7173754"/>
            <a:ext cx="324036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円/楕円 54"/>
          <p:cNvSpPr/>
          <p:nvPr userDrawn="1"/>
        </p:nvSpPr>
        <p:spPr>
          <a:xfrm>
            <a:off x="6331729" y="6136508"/>
            <a:ext cx="1183534" cy="118353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5</a:t>
            </a:r>
            <a:endParaRPr kumimoji="1" lang="ja-JP" altLang="en-US" sz="3600" dirty="0"/>
          </a:p>
        </p:txBody>
      </p:sp>
      <p:sp>
        <p:nvSpPr>
          <p:cNvPr id="57" name="テキスト プレースホルダー 6"/>
          <p:cNvSpPr>
            <a:spLocks noGrp="1"/>
          </p:cNvSpPr>
          <p:nvPr>
            <p:ph type="body" sz="quarter" idx="35" hasCustomPrompt="1"/>
          </p:nvPr>
        </p:nvSpPr>
        <p:spPr>
          <a:xfrm>
            <a:off x="7564629" y="6381666"/>
            <a:ext cx="4270738" cy="720080"/>
          </a:xfrm>
        </p:spPr>
        <p:txBody>
          <a:bodyPr anchor="t">
            <a:noAutofit/>
          </a:bodyPr>
          <a:lstStyle>
            <a:lvl1pPr algn="l">
              <a:defRPr sz="3200" i="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58" name="テキスト プレースホルダー 6"/>
          <p:cNvSpPr>
            <a:spLocks noGrp="1"/>
          </p:cNvSpPr>
          <p:nvPr>
            <p:ph type="body" sz="quarter" idx="36" hasCustomPrompt="1"/>
          </p:nvPr>
        </p:nvSpPr>
        <p:spPr>
          <a:xfrm>
            <a:off x="7591112"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59" name="正方形/長方形 58"/>
          <p:cNvSpPr/>
          <p:nvPr userDrawn="1"/>
        </p:nvSpPr>
        <p:spPr>
          <a:xfrm>
            <a:off x="7735128" y="7173754"/>
            <a:ext cx="3240360" cy="720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userDrawn="1"/>
        </p:nvSpPr>
        <p:spPr>
          <a:xfrm>
            <a:off x="12072149" y="6136508"/>
            <a:ext cx="1183534" cy="118353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3600" dirty="0"/>
              <a:t>6</a:t>
            </a:r>
            <a:endParaRPr kumimoji="1" lang="ja-JP" altLang="en-US" sz="3600" dirty="0"/>
          </a:p>
        </p:txBody>
      </p:sp>
      <p:sp>
        <p:nvSpPr>
          <p:cNvPr id="62" name="テキスト プレースホルダー 6"/>
          <p:cNvSpPr>
            <a:spLocks noGrp="1"/>
          </p:cNvSpPr>
          <p:nvPr>
            <p:ph type="body" sz="quarter" idx="38" hasCustomPrompt="1"/>
          </p:nvPr>
        </p:nvSpPr>
        <p:spPr>
          <a:xfrm>
            <a:off x="13305049" y="6381666"/>
            <a:ext cx="4270738" cy="720080"/>
          </a:xfrm>
        </p:spPr>
        <p:txBody>
          <a:bodyPr anchor="t">
            <a:noAutofit/>
          </a:bodyPr>
          <a:lstStyle>
            <a:lvl1pPr algn="l">
              <a:defRPr sz="3200" i="0" baseline="0">
                <a:solidFill>
                  <a:schemeClr val="accent6"/>
                </a:solidFill>
                <a:latin typeface="Route 159 SemiBold" pitchFamily="50" charset="0"/>
              </a:defRPr>
            </a:lvl1pPr>
          </a:lstStyle>
          <a:p>
            <a:pPr lvl="0"/>
            <a:r>
              <a:rPr kumimoji="1" lang="en-US" altLang="ja-JP" dirty="0"/>
              <a:t>Text goes here</a:t>
            </a:r>
            <a:endParaRPr kumimoji="1" lang="ja-JP" altLang="en-US" dirty="0"/>
          </a:p>
        </p:txBody>
      </p:sp>
      <p:sp>
        <p:nvSpPr>
          <p:cNvPr id="63" name="テキスト プレースホルダー 6"/>
          <p:cNvSpPr>
            <a:spLocks noGrp="1"/>
          </p:cNvSpPr>
          <p:nvPr>
            <p:ph type="body" sz="quarter" idx="39" hasCustomPrompt="1"/>
          </p:nvPr>
        </p:nvSpPr>
        <p:spPr>
          <a:xfrm>
            <a:off x="13331532" y="7261020"/>
            <a:ext cx="4308618" cy="1724400"/>
          </a:xfrm>
        </p:spPr>
        <p:txBody>
          <a:bodyPr anchor="t">
            <a:noAutofit/>
          </a:bodyPr>
          <a:lstStyle>
            <a:lvl1pPr algn="l">
              <a:defRPr sz="1800" i="0" baseline="0">
                <a:solidFill>
                  <a:schemeClr val="tx2"/>
                </a:solidFill>
                <a:latin typeface="+mn-lt"/>
              </a:defRPr>
            </a:lvl1pPr>
          </a:lstStyle>
          <a:p>
            <a:pPr lvl="0"/>
            <a:r>
              <a:rPr kumimoji="1" lang="en-US" altLang="ja-JP" dirty="0"/>
              <a:t>Text goes here</a:t>
            </a:r>
            <a:endParaRPr kumimoji="1" lang="ja-JP" altLang="en-US" dirty="0"/>
          </a:p>
        </p:txBody>
      </p:sp>
      <p:sp>
        <p:nvSpPr>
          <p:cNvPr id="64" name="正方形/長方形 63"/>
          <p:cNvSpPr/>
          <p:nvPr userDrawn="1"/>
        </p:nvSpPr>
        <p:spPr>
          <a:xfrm>
            <a:off x="13475548" y="7173754"/>
            <a:ext cx="3240360" cy="720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03488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 Image and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39" name="円/楕円 38"/>
          <p:cNvSpPr/>
          <p:nvPr userDrawn="1"/>
        </p:nvSpPr>
        <p:spPr>
          <a:xfrm>
            <a:off x="6297509" y="6867671"/>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0" name="円/楕円 39"/>
          <p:cNvSpPr/>
          <p:nvPr userDrawn="1"/>
        </p:nvSpPr>
        <p:spPr>
          <a:xfrm>
            <a:off x="2067923" y="3358231"/>
            <a:ext cx="5060429" cy="5060429"/>
          </a:xfrm>
          <a:prstGeom prst="ellipse">
            <a:avLst/>
          </a:prstGeom>
          <a:solidFill>
            <a:schemeClr val="accent1">
              <a:lumMod val="75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円/楕円 40"/>
          <p:cNvSpPr/>
          <p:nvPr userDrawn="1"/>
        </p:nvSpPr>
        <p:spPr>
          <a:xfrm>
            <a:off x="1465789" y="3951134"/>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2" name="円/楕円 41"/>
          <p:cNvSpPr/>
          <p:nvPr userDrawn="1"/>
        </p:nvSpPr>
        <p:spPr>
          <a:xfrm>
            <a:off x="1904038" y="3234084"/>
            <a:ext cx="5060429" cy="5060429"/>
          </a:xfrm>
          <a:prstGeom prst="ellipse">
            <a:avLst/>
          </a:prstGeom>
          <a:solidFill>
            <a:schemeClr val="accent1">
              <a:lumMod val="60000"/>
              <a:lumOff val="40000"/>
            </a:schemeClr>
          </a:solid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図プレースホルダー 5"/>
          <p:cNvSpPr>
            <a:spLocks noGrp="1"/>
          </p:cNvSpPr>
          <p:nvPr>
            <p:ph type="pic" sz="quarter" idx="14" hasCustomPrompt="1"/>
          </p:nvPr>
        </p:nvSpPr>
        <p:spPr>
          <a:xfrm>
            <a:off x="2067923" y="3358231"/>
            <a:ext cx="4916413" cy="491641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44" name="円/楕円 43"/>
          <p:cNvSpPr/>
          <p:nvPr userDrawn="1"/>
        </p:nvSpPr>
        <p:spPr>
          <a:xfrm>
            <a:off x="771779" y="3214215"/>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5" name="円/楕円 44"/>
          <p:cNvSpPr/>
          <p:nvPr userDrawn="1"/>
        </p:nvSpPr>
        <p:spPr>
          <a:xfrm>
            <a:off x="2149865" y="3262021"/>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円/楕円 45"/>
          <p:cNvSpPr/>
          <p:nvPr userDrawn="1"/>
        </p:nvSpPr>
        <p:spPr>
          <a:xfrm>
            <a:off x="7300185" y="6483521"/>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47" name="テキスト プレースホルダー 6"/>
          <p:cNvSpPr>
            <a:spLocks noGrp="1"/>
          </p:cNvSpPr>
          <p:nvPr>
            <p:ph type="body" sz="quarter" idx="15" hasCustomPrompt="1"/>
          </p:nvPr>
        </p:nvSpPr>
        <p:spPr>
          <a:xfrm>
            <a:off x="8011062" y="4417112"/>
            <a:ext cx="8732894" cy="386702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8" name="正方形/長方形 47"/>
          <p:cNvSpPr/>
          <p:nvPr userDrawn="1"/>
        </p:nvSpPr>
        <p:spPr>
          <a:xfrm>
            <a:off x="8155077" y="4233719"/>
            <a:ext cx="324036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プレースホルダー 6"/>
          <p:cNvSpPr>
            <a:spLocks noGrp="1"/>
          </p:cNvSpPr>
          <p:nvPr>
            <p:ph type="body" sz="quarter" idx="16" hasCustomPrompt="1"/>
          </p:nvPr>
        </p:nvSpPr>
        <p:spPr>
          <a:xfrm>
            <a:off x="8011061" y="3265908"/>
            <a:ext cx="8732894" cy="936104"/>
          </a:xfrm>
        </p:spPr>
        <p:txBody>
          <a:bodyPr anchor="b">
            <a:norm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26881940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s and Text">
    <p:spTree>
      <p:nvGrpSpPr>
        <p:cNvPr id="1" name=""/>
        <p:cNvGrpSpPr/>
        <p:nvPr/>
      </p:nvGrpSpPr>
      <p:grpSpPr>
        <a:xfrm>
          <a:off x="0" y="0"/>
          <a:ext cx="0" cy="0"/>
          <a:chOff x="0" y="0"/>
          <a:chExt cx="0" cy="0"/>
        </a:xfrm>
      </p:grpSpPr>
      <p:sp>
        <p:nvSpPr>
          <p:cNvPr id="40" name="円/楕円 39"/>
          <p:cNvSpPr/>
          <p:nvPr userDrawn="1"/>
        </p:nvSpPr>
        <p:spPr>
          <a:xfrm>
            <a:off x="4458345" y="3801727"/>
            <a:ext cx="4022085" cy="4022085"/>
          </a:xfrm>
          <a:prstGeom prst="ellipse">
            <a:avLst/>
          </a:prstGeom>
          <a:solidFill>
            <a:schemeClr val="accent3">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1" name="円/楕円 40"/>
          <p:cNvSpPr/>
          <p:nvPr userDrawn="1"/>
        </p:nvSpPr>
        <p:spPr>
          <a:xfrm>
            <a:off x="2445722" y="6454122"/>
            <a:ext cx="2917180" cy="2917180"/>
          </a:xfrm>
          <a:prstGeom prst="ellipse">
            <a:avLst/>
          </a:prstGeom>
          <a:solidFill>
            <a:schemeClr val="accent2">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5" name="円/楕円 4"/>
          <p:cNvSpPr/>
          <p:nvPr userDrawn="1"/>
        </p:nvSpPr>
        <p:spPr>
          <a:xfrm>
            <a:off x="1869641" y="3181763"/>
            <a:ext cx="3079949" cy="3079949"/>
          </a:xfrm>
          <a:prstGeom prst="ellipse">
            <a:avLst/>
          </a:prstGeom>
          <a:solidFill>
            <a:schemeClr val="accent1">
              <a:lumMod val="75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0" name="円/楕円 29"/>
          <p:cNvSpPr/>
          <p:nvPr userDrawn="1"/>
        </p:nvSpPr>
        <p:spPr>
          <a:xfrm>
            <a:off x="7175549" y="7649933"/>
            <a:ext cx="811957" cy="81195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31" name="円/楕円 30"/>
          <p:cNvSpPr/>
          <p:nvPr userDrawn="1"/>
        </p:nvSpPr>
        <p:spPr>
          <a:xfrm>
            <a:off x="1574220" y="6554409"/>
            <a:ext cx="1368152" cy="1368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11" name="図プレースホルダー 5"/>
          <p:cNvSpPr>
            <a:spLocks noGrp="1"/>
          </p:cNvSpPr>
          <p:nvPr>
            <p:ph type="pic" sz="quarter" idx="14" hasCustomPrompt="1"/>
          </p:nvPr>
        </p:nvSpPr>
        <p:spPr>
          <a:xfrm>
            <a:off x="1768041" y="3074492"/>
            <a:ext cx="3063073" cy="3063073"/>
          </a:xfrm>
          <a:prstGeom prst="ellipse">
            <a:avLst/>
          </a:prstGeom>
          <a:solidFill>
            <a:schemeClr val="bg1"/>
          </a:solidFill>
          <a:ln w="28575" cmpd="sng">
            <a:solidFill>
              <a:schemeClr val="accent1"/>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4" name="図プレースホルダー 5"/>
          <p:cNvSpPr>
            <a:spLocks noGrp="1"/>
          </p:cNvSpPr>
          <p:nvPr>
            <p:ph type="pic" sz="quarter" idx="15" hasCustomPrompt="1"/>
          </p:nvPr>
        </p:nvSpPr>
        <p:spPr>
          <a:xfrm>
            <a:off x="4379821" y="3717409"/>
            <a:ext cx="3976216" cy="3976216"/>
          </a:xfrm>
          <a:prstGeom prst="ellipse">
            <a:avLst/>
          </a:prstGeom>
          <a:solidFill>
            <a:schemeClr val="bg1"/>
          </a:solidFill>
          <a:ln w="28575" cmpd="sng">
            <a:solidFill>
              <a:schemeClr val="accent3"/>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17" name="図プレースホルダー 5"/>
          <p:cNvSpPr>
            <a:spLocks noGrp="1"/>
          </p:cNvSpPr>
          <p:nvPr>
            <p:ph type="pic" sz="quarter" idx="16" hasCustomPrompt="1"/>
          </p:nvPr>
        </p:nvSpPr>
        <p:spPr>
          <a:xfrm>
            <a:off x="2409803" y="6407254"/>
            <a:ext cx="2843075" cy="2843075"/>
          </a:xfrm>
          <a:prstGeom prst="ellipse">
            <a:avLst/>
          </a:prstGeom>
          <a:solidFill>
            <a:schemeClr val="bg1"/>
          </a:solidFill>
          <a:ln w="28575" cmpd="sng">
            <a:solidFill>
              <a:schemeClr val="accent2"/>
            </a:solidFill>
          </a:ln>
          <a:effectLst/>
        </p:spPr>
        <p:txBody>
          <a:bodyPr>
            <a:normAutofit/>
          </a:bodyPr>
          <a:lstStyle>
            <a:lvl1pPr>
              <a:defRPr sz="1800" baseline="0"/>
            </a:lvl1pPr>
          </a:lstStyle>
          <a:p>
            <a:r>
              <a:rPr kumimoji="1" lang="en-US" altLang="ja-JP" dirty="0"/>
              <a:t>Add an image</a:t>
            </a:r>
            <a:endParaRPr kumimoji="1" lang="ja-JP" altLang="en-US" dirty="0"/>
          </a:p>
        </p:txBody>
      </p:sp>
      <p:sp>
        <p:nvSpPr>
          <p:cNvPr id="32" name="円/楕円 31"/>
          <p:cNvSpPr/>
          <p:nvPr userDrawn="1"/>
        </p:nvSpPr>
        <p:spPr>
          <a:xfrm>
            <a:off x="903945" y="5705517"/>
            <a:ext cx="864096" cy="8640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3" name="円/楕円 32"/>
          <p:cNvSpPr/>
          <p:nvPr userDrawn="1"/>
        </p:nvSpPr>
        <p:spPr>
          <a:xfrm>
            <a:off x="2064474" y="6045688"/>
            <a:ext cx="432048" cy="43204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4" name="円/楕円 33"/>
          <p:cNvSpPr/>
          <p:nvPr userDrawn="1"/>
        </p:nvSpPr>
        <p:spPr>
          <a:xfrm>
            <a:off x="6367929" y="8245016"/>
            <a:ext cx="486995" cy="4869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solidFill>
            </a:endParaRPr>
          </a:p>
        </p:txBody>
      </p:sp>
      <p:sp>
        <p:nvSpPr>
          <p:cNvPr id="21" name="アーチ 20"/>
          <p:cNvSpPr/>
          <p:nvPr userDrawn="1"/>
        </p:nvSpPr>
        <p:spPr>
          <a:xfrm rot="3600000">
            <a:off x="9163259" y="2809521"/>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アーチ 21"/>
          <p:cNvSpPr/>
          <p:nvPr userDrawn="1"/>
        </p:nvSpPr>
        <p:spPr>
          <a:xfrm rot="6618510">
            <a:off x="9279847" y="2926109"/>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3" name="テキスト プレースホルダー 6"/>
          <p:cNvSpPr>
            <a:spLocks noGrp="1"/>
          </p:cNvSpPr>
          <p:nvPr>
            <p:ph type="body" sz="quarter" idx="17" hasCustomPrompt="1"/>
          </p:nvPr>
        </p:nvSpPr>
        <p:spPr>
          <a:xfrm>
            <a:off x="10020638" y="3044991"/>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35" name="テキスト プレースホルダー 6"/>
          <p:cNvSpPr>
            <a:spLocks noGrp="1"/>
          </p:cNvSpPr>
          <p:nvPr>
            <p:ph type="body" sz="quarter" idx="18" hasCustomPrompt="1"/>
          </p:nvPr>
        </p:nvSpPr>
        <p:spPr>
          <a:xfrm>
            <a:off x="10706654" y="3751168"/>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6" name="アーチ 35"/>
          <p:cNvSpPr/>
          <p:nvPr userDrawn="1"/>
        </p:nvSpPr>
        <p:spPr>
          <a:xfrm rot="3600000">
            <a:off x="9163259" y="6224560"/>
            <a:ext cx="1492195" cy="1492195"/>
          </a:xfrm>
          <a:prstGeom prst="blockArc">
            <a:avLst>
              <a:gd name="adj1" fmla="val 18941412"/>
              <a:gd name="adj2" fmla="val 11732646"/>
              <a:gd name="adj3" fmla="val 4340"/>
            </a:avLst>
          </a:prstGeom>
          <a:solidFill>
            <a:schemeClr val="accent5">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7" name="アーチ 36"/>
          <p:cNvSpPr/>
          <p:nvPr userDrawn="1"/>
        </p:nvSpPr>
        <p:spPr>
          <a:xfrm rot="6618510">
            <a:off x="9279847" y="6341148"/>
            <a:ext cx="1259018" cy="1259018"/>
          </a:xfrm>
          <a:prstGeom prst="blockArc">
            <a:avLst>
              <a:gd name="adj1" fmla="val 19452122"/>
              <a:gd name="adj2" fmla="val 11742259"/>
              <a:gd name="adj3" fmla="val 4894"/>
            </a:avLst>
          </a:prstGeom>
          <a:solidFill>
            <a:schemeClr val="accent5"/>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8" name="テキスト プレースホルダー 6"/>
          <p:cNvSpPr>
            <a:spLocks noGrp="1"/>
          </p:cNvSpPr>
          <p:nvPr>
            <p:ph type="body" sz="quarter" idx="19" hasCustomPrompt="1"/>
          </p:nvPr>
        </p:nvSpPr>
        <p:spPr>
          <a:xfrm>
            <a:off x="10020638" y="6460030"/>
            <a:ext cx="7119363" cy="790352"/>
          </a:xfrm>
        </p:spPr>
        <p:txBody>
          <a:bodyPr anchor="b">
            <a:noAutofit/>
          </a:bodyPr>
          <a:lstStyle>
            <a:lvl1pPr algn="l">
              <a:defRPr sz="3600" baseline="0">
                <a:solidFill>
                  <a:schemeClr val="accent5"/>
                </a:solidFill>
                <a:latin typeface="Route 159 SemiBold" pitchFamily="50" charset="0"/>
              </a:defRPr>
            </a:lvl1pPr>
          </a:lstStyle>
          <a:p>
            <a:pPr lvl="0"/>
            <a:r>
              <a:rPr kumimoji="1" lang="en-US" altLang="ja-JP" dirty="0"/>
              <a:t>Text goes here</a:t>
            </a:r>
            <a:endParaRPr kumimoji="1" lang="ja-JP" altLang="en-US" dirty="0"/>
          </a:p>
        </p:txBody>
      </p:sp>
      <p:sp>
        <p:nvSpPr>
          <p:cNvPr id="39" name="テキスト プレースホルダー 6"/>
          <p:cNvSpPr>
            <a:spLocks noGrp="1"/>
          </p:cNvSpPr>
          <p:nvPr>
            <p:ph type="body" sz="quarter" idx="20" hasCustomPrompt="1"/>
          </p:nvPr>
        </p:nvSpPr>
        <p:spPr>
          <a:xfrm>
            <a:off x="10706654" y="71662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7853946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 Images and Text">
    <p:spTree>
      <p:nvGrpSpPr>
        <p:cNvPr id="1" name=""/>
        <p:cNvGrpSpPr/>
        <p:nvPr/>
      </p:nvGrpSpPr>
      <p:grpSpPr>
        <a:xfrm>
          <a:off x="0" y="0"/>
          <a:ext cx="0" cy="0"/>
          <a:chOff x="0" y="0"/>
          <a:chExt cx="0" cy="0"/>
        </a:xfrm>
      </p:grpSpPr>
      <p:sp>
        <p:nvSpPr>
          <p:cNvPr id="11" name="円/楕円 10"/>
          <p:cNvSpPr/>
          <p:nvPr userDrawn="1"/>
        </p:nvSpPr>
        <p:spPr>
          <a:xfrm>
            <a:off x="1045031" y="5921829"/>
            <a:ext cx="1756228" cy="1756228"/>
          </a:xfrm>
          <a:prstGeom prst="ellipse">
            <a:avLst/>
          </a:prstGeom>
          <a:solidFill>
            <a:schemeClr val="accent3">
              <a:lumMod val="20000"/>
              <a:lumOff val="8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38" name="図プレースホルダー 5"/>
          <p:cNvSpPr>
            <a:spLocks noGrp="1"/>
          </p:cNvSpPr>
          <p:nvPr>
            <p:ph type="pic" sz="quarter" idx="15" hasCustomPrompt="1"/>
          </p:nvPr>
        </p:nvSpPr>
        <p:spPr>
          <a:xfrm>
            <a:off x="9519784" y="4240334"/>
            <a:ext cx="8766629" cy="3140181"/>
          </a:xfrm>
          <a:solidFill>
            <a:schemeClr val="accent2">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55" name="テキスト プレースホルダー 6"/>
          <p:cNvSpPr>
            <a:spLocks noGrp="1"/>
          </p:cNvSpPr>
          <p:nvPr>
            <p:ph type="body" sz="quarter" idx="16" hasCustomPrompt="1"/>
          </p:nvPr>
        </p:nvSpPr>
        <p:spPr>
          <a:xfrm>
            <a:off x="1940796" y="6513388"/>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56" name="テキスト プレースホルダー 6"/>
          <p:cNvSpPr>
            <a:spLocks noGrp="1"/>
          </p:cNvSpPr>
          <p:nvPr>
            <p:ph type="body" sz="quarter" idx="17" hasCustomPrompt="1"/>
          </p:nvPr>
        </p:nvSpPr>
        <p:spPr>
          <a:xfrm>
            <a:off x="2709066" y="7271656"/>
            <a:ext cx="6086591" cy="2119087"/>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59" name="テキスト プレースホルダー 6"/>
          <p:cNvSpPr>
            <a:spLocks noGrp="1"/>
          </p:cNvSpPr>
          <p:nvPr>
            <p:ph type="body" sz="quarter" idx="18" hasCustomPrompt="1"/>
          </p:nvPr>
        </p:nvSpPr>
        <p:spPr>
          <a:xfrm>
            <a:off x="10647831" y="3300407"/>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60" name="テキスト プレースホルダー 6"/>
          <p:cNvSpPr>
            <a:spLocks noGrp="1"/>
          </p:cNvSpPr>
          <p:nvPr>
            <p:ph type="body" sz="quarter" idx="19" hasCustomPrompt="1"/>
          </p:nvPr>
        </p:nvSpPr>
        <p:spPr>
          <a:xfrm>
            <a:off x="9509009" y="7467596"/>
            <a:ext cx="7762991" cy="1632861"/>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6" name="図プレースホルダー 5"/>
          <p:cNvSpPr>
            <a:spLocks noGrp="1"/>
          </p:cNvSpPr>
          <p:nvPr>
            <p:ph type="pic" sz="quarter" idx="14" hasCustomPrompt="1"/>
          </p:nvPr>
        </p:nvSpPr>
        <p:spPr>
          <a:xfrm>
            <a:off x="0" y="3246105"/>
            <a:ext cx="8766629" cy="3140181"/>
          </a:xfrm>
          <a:solidFill>
            <a:schemeClr val="accent3">
              <a:lumMod val="20000"/>
              <a:lumOff val="80000"/>
            </a:schemeClr>
          </a:solidFill>
        </p:spPr>
        <p:txBody>
          <a:bodyPr>
            <a:normAutofit/>
          </a:bodyPr>
          <a:lstStyle>
            <a:lvl1pPr>
              <a:defRPr sz="1800"/>
            </a:lvl1pPr>
          </a:lstStyle>
          <a:p>
            <a:r>
              <a:rPr kumimoji="1" lang="en-US" altLang="ja-JP" dirty="0"/>
              <a:t>Add an image</a:t>
            </a:r>
            <a:endParaRPr kumimoji="1" lang="ja-JP" altLang="en-US" dirty="0"/>
          </a:p>
        </p:txBody>
      </p:sp>
      <p:sp>
        <p:nvSpPr>
          <p:cNvPr id="65" name="円/楕円 64"/>
          <p:cNvSpPr/>
          <p:nvPr userDrawn="1"/>
        </p:nvSpPr>
        <p:spPr>
          <a:xfrm>
            <a:off x="540658" y="7173684"/>
            <a:ext cx="1008745" cy="1008745"/>
          </a:xfrm>
          <a:prstGeom prst="ellipse">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2" name="正方形/長方形 11"/>
          <p:cNvSpPr/>
          <p:nvPr userDrawn="1"/>
        </p:nvSpPr>
        <p:spPr>
          <a:xfrm>
            <a:off x="0" y="6386286"/>
            <a:ext cx="8766630" cy="94343"/>
          </a:xfrm>
          <a:prstGeom prst="rect">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8" name="正方形/長方形 67"/>
          <p:cNvSpPr/>
          <p:nvPr userDrawn="1"/>
        </p:nvSpPr>
        <p:spPr>
          <a:xfrm>
            <a:off x="9519784" y="4196112"/>
            <a:ext cx="8766630" cy="94343"/>
          </a:xfrm>
          <a:prstGeom prst="rect">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Tree>
    <p:extLst>
      <p:ext uri="{BB962C8B-B14F-4D97-AF65-F5344CB8AC3E}">
        <p14:creationId xmlns:p14="http://schemas.microsoft.com/office/powerpoint/2010/main" val="267390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a:lvl1pPr>
          </a:lstStyle>
          <a:p>
            <a:r>
              <a:rPr kumimoji="1" lang="en-US" altLang="ja-JP" dirty="0" err="1"/>
              <a:t>Título</a:t>
            </a:r>
            <a:r>
              <a:rPr kumimoji="1" lang="en-US" altLang="ja-JP" dirty="0"/>
              <a:t> de la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a:xfrm>
            <a:off x="17372092" y="9432788"/>
            <a:ext cx="859198" cy="547688"/>
          </a:xfrm>
          <a:prstGeom prst="rect">
            <a:avLst/>
          </a:prstGeom>
        </p:spPr>
        <p:txBody>
          <a:bodyPr/>
          <a:lstStyle/>
          <a:p>
            <a:fld id="{E6459DFB-86F3-43FA-8567-2EA6E426AE90}" type="slidenum">
              <a:rPr lang="ja-JP" altLang="en-US" smtClean="0"/>
              <a:pPr/>
              <a:t>‹Nº›</a:t>
            </a:fld>
            <a:endParaRPr lang="ja-JP" altLang="en-US"/>
          </a:p>
        </p:txBody>
      </p:sp>
      <p:sp>
        <p:nvSpPr>
          <p:cNvPr id="5" name="アーチ 4"/>
          <p:cNvSpPr/>
          <p:nvPr userDrawn="1"/>
        </p:nvSpPr>
        <p:spPr>
          <a:xfrm rot="3600000">
            <a:off x="943779" y="2897018"/>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3" name="アーチ 12"/>
          <p:cNvSpPr/>
          <p:nvPr userDrawn="1"/>
        </p:nvSpPr>
        <p:spPr>
          <a:xfrm rot="6618510">
            <a:off x="1060367" y="3013606"/>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15" name="テキスト プレースホルダー 6"/>
          <p:cNvSpPr>
            <a:spLocks noGrp="1"/>
          </p:cNvSpPr>
          <p:nvPr>
            <p:ph type="body" sz="quarter" idx="15" hasCustomPrompt="1"/>
          </p:nvPr>
        </p:nvSpPr>
        <p:spPr>
          <a:xfrm>
            <a:off x="1964684" y="308988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err="1"/>
              <a:t>Texto</a:t>
            </a:r>
            <a:endParaRPr kumimoji="1" lang="ja-JP" altLang="en-US" dirty="0"/>
          </a:p>
        </p:txBody>
      </p:sp>
      <p:sp>
        <p:nvSpPr>
          <p:cNvPr id="17" name="テキスト プレースホルダー 6"/>
          <p:cNvSpPr>
            <a:spLocks noGrp="1"/>
          </p:cNvSpPr>
          <p:nvPr>
            <p:ph type="body" sz="quarter" idx="14" hasCustomPrompt="1"/>
          </p:nvPr>
        </p:nvSpPr>
        <p:spPr>
          <a:xfrm>
            <a:off x="2709065" y="4451978"/>
            <a:ext cx="13938025" cy="4262434"/>
          </a:xfrm>
        </p:spPr>
        <p:txBody>
          <a:bodyPr anchor="t">
            <a:normAutofit/>
          </a:bodyPr>
          <a:lstStyle>
            <a:lvl1pPr algn="l">
              <a:defRPr sz="2000" baseline="0">
                <a:solidFill>
                  <a:schemeClr val="tx2"/>
                </a:solidFill>
              </a:defRPr>
            </a:lvl1pPr>
          </a:lstStyle>
          <a:p>
            <a:pPr lvl="0"/>
            <a:r>
              <a:rPr kumimoji="1" lang="en-US" altLang="ja-JP" dirty="0" err="1"/>
              <a:t>Texto</a:t>
            </a:r>
            <a:r>
              <a:rPr kumimoji="1" lang="en-US" altLang="ja-JP" dirty="0"/>
              <a:t> principal</a:t>
            </a:r>
            <a:endParaRPr kumimoji="1" lang="ja-JP" altLang="en-US" dirty="0"/>
          </a:p>
        </p:txBody>
      </p:sp>
    </p:spTree>
    <p:extLst>
      <p:ext uri="{BB962C8B-B14F-4D97-AF65-F5344CB8AC3E}">
        <p14:creationId xmlns:p14="http://schemas.microsoft.com/office/powerpoint/2010/main" val="3909533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grpSp>
        <p:nvGrpSpPr>
          <p:cNvPr id="9" name="グループ化 8"/>
          <p:cNvGrpSpPr/>
          <p:nvPr userDrawn="1"/>
        </p:nvGrpSpPr>
        <p:grpSpPr>
          <a:xfrm>
            <a:off x="7798236" y="3354576"/>
            <a:ext cx="2688353" cy="4554631"/>
            <a:chOff x="7305638" y="3002101"/>
            <a:chExt cx="2688353" cy="4554631"/>
          </a:xfrm>
        </p:grpSpPr>
        <p:grpSp>
          <p:nvGrpSpPr>
            <p:cNvPr id="10" name="グループ化 9"/>
            <p:cNvGrpSpPr/>
            <p:nvPr userDrawn="1"/>
          </p:nvGrpSpPr>
          <p:grpSpPr>
            <a:xfrm>
              <a:off x="8267831" y="5345989"/>
              <a:ext cx="763508" cy="2210743"/>
              <a:chOff x="8267831" y="5345989"/>
              <a:chExt cx="763508" cy="2210743"/>
            </a:xfrm>
          </p:grpSpPr>
          <p:sp>
            <p:nvSpPr>
              <p:cNvPr id="34" name="円/楕円 33"/>
              <p:cNvSpPr/>
              <p:nvPr userDrawn="1"/>
            </p:nvSpPr>
            <p:spPr>
              <a:xfrm>
                <a:off x="8267831" y="5345989"/>
                <a:ext cx="763508" cy="2210743"/>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userDrawn="1"/>
            </p:nvSpPr>
            <p:spPr>
              <a:xfrm>
                <a:off x="8366877" y="5498390"/>
                <a:ext cx="566334" cy="163982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弦 8"/>
            <p:cNvSpPr/>
            <p:nvPr userDrawn="1"/>
          </p:nvSpPr>
          <p:spPr>
            <a:xfrm rot="10800000">
              <a:off x="7932506" y="3996103"/>
              <a:ext cx="1435076" cy="2370993"/>
            </a:xfrm>
            <a:custGeom>
              <a:avLst/>
              <a:gdLst/>
              <a:ahLst/>
              <a:cxnLst/>
              <a:rect l="l" t="t" r="r" b="b"/>
              <a:pathLst>
                <a:path w="1969479" h="3253919">
                  <a:moveTo>
                    <a:pt x="984740" y="3253919"/>
                  </a:moveTo>
                  <a:cubicBezTo>
                    <a:pt x="362425" y="2811676"/>
                    <a:pt x="-3869" y="2109952"/>
                    <a:pt x="30" y="1362802"/>
                  </a:cubicBezTo>
                  <a:cubicBezTo>
                    <a:pt x="2628" y="865042"/>
                    <a:pt x="169314" y="389014"/>
                    <a:pt x="468726" y="0"/>
                  </a:cubicBezTo>
                  <a:lnTo>
                    <a:pt x="984740" y="0"/>
                  </a:lnTo>
                  <a:lnTo>
                    <a:pt x="1500508" y="0"/>
                  </a:lnTo>
                  <a:cubicBezTo>
                    <a:pt x="1805017" y="395392"/>
                    <a:pt x="1972090" y="880450"/>
                    <a:pt x="1969449" y="1386333"/>
                  </a:cubicBezTo>
                  <a:cubicBezTo>
                    <a:pt x="1965591" y="2125578"/>
                    <a:pt x="1599814" y="2816889"/>
                    <a:pt x="984740" y="3253919"/>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userDrawn="1"/>
          </p:nvGrpSpPr>
          <p:grpSpPr>
            <a:xfrm flipH="1">
              <a:off x="8650044" y="5266273"/>
              <a:ext cx="1343947" cy="1366912"/>
              <a:chOff x="7305639" y="5547570"/>
              <a:chExt cx="1343947" cy="1366912"/>
            </a:xfrm>
            <a:solidFill>
              <a:schemeClr val="accent2">
                <a:lumMod val="50000"/>
              </a:schemeClr>
            </a:solidFill>
          </p:grpSpPr>
          <p:sp>
            <p:nvSpPr>
              <p:cNvPr id="30" name="直角三角形 29"/>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直角三角形 30"/>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3" name="グループ化 12"/>
            <p:cNvGrpSpPr/>
            <p:nvPr userDrawn="1"/>
          </p:nvGrpSpPr>
          <p:grpSpPr>
            <a:xfrm>
              <a:off x="7305638" y="5266273"/>
              <a:ext cx="1343947" cy="1366912"/>
              <a:chOff x="7305639" y="5547570"/>
              <a:chExt cx="1343947" cy="1366912"/>
            </a:xfrm>
            <a:solidFill>
              <a:schemeClr val="accent2">
                <a:lumMod val="50000"/>
              </a:schemeClr>
            </a:solidFill>
          </p:grpSpPr>
          <p:sp>
            <p:nvSpPr>
              <p:cNvPr id="26" name="直角三角形 25"/>
              <p:cNvSpPr/>
              <p:nvPr userDrawn="1"/>
            </p:nvSpPr>
            <p:spPr>
              <a:xfrm rot="5400000">
                <a:off x="7305639" y="6450248"/>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直角三角形 26"/>
              <p:cNvSpPr/>
              <p:nvPr userDrawn="1"/>
            </p:nvSpPr>
            <p:spPr>
              <a:xfrm rot="16200000">
                <a:off x="7305639" y="5547571"/>
                <a:ext cx="464234" cy="46423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userDrawn="1"/>
            </p:nvSpPr>
            <p:spPr>
              <a:xfrm>
                <a:off x="7305639" y="6011805"/>
                <a:ext cx="464234" cy="4384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userDrawn="1"/>
            </p:nvSpPr>
            <p:spPr>
              <a:xfrm>
                <a:off x="7769874" y="5547570"/>
                <a:ext cx="879712" cy="9026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 name="グループ化 13"/>
            <p:cNvGrpSpPr/>
            <p:nvPr userDrawn="1"/>
          </p:nvGrpSpPr>
          <p:grpSpPr>
            <a:xfrm>
              <a:off x="7665303" y="3002101"/>
              <a:ext cx="1969480" cy="3253919"/>
              <a:chOff x="7665303" y="3002101"/>
              <a:chExt cx="1969480" cy="3253919"/>
            </a:xfrm>
          </p:grpSpPr>
          <p:sp>
            <p:nvSpPr>
              <p:cNvPr id="24" name="弦 8"/>
              <p:cNvSpPr/>
              <p:nvPr userDrawn="1"/>
            </p:nvSpPr>
            <p:spPr>
              <a:xfrm rot="10800000">
                <a:off x="8650043" y="3002101"/>
                <a:ext cx="984740" cy="3253919"/>
              </a:xfrm>
              <a:custGeom>
                <a:avLst/>
                <a:gdLst/>
                <a:ahLst/>
                <a:cxnLst/>
                <a:rect l="l" t="t" r="r" b="b"/>
                <a:pathLst>
                  <a:path w="984740" h="3253919">
                    <a:moveTo>
                      <a:pt x="984740" y="3253919"/>
                    </a:moveTo>
                    <a:cubicBezTo>
                      <a:pt x="362425" y="2811676"/>
                      <a:pt x="-3869" y="2109952"/>
                      <a:pt x="30" y="1362802"/>
                    </a:cubicBezTo>
                    <a:cubicBezTo>
                      <a:pt x="2628" y="865042"/>
                      <a:pt x="169314" y="389014"/>
                      <a:pt x="468726" y="0"/>
                    </a:cubicBezTo>
                    <a:lnTo>
                      <a:pt x="98474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弦 8"/>
              <p:cNvSpPr/>
              <p:nvPr userDrawn="1"/>
            </p:nvSpPr>
            <p:spPr>
              <a:xfrm>
                <a:off x="7665303" y="3002101"/>
                <a:ext cx="984740" cy="3253919"/>
              </a:xfrm>
              <a:custGeom>
                <a:avLst/>
                <a:gdLst/>
                <a:ahLst/>
                <a:cxnLst/>
                <a:rect l="l" t="t" r="r" b="b"/>
                <a:pathLst>
                  <a:path w="984740" h="3253919">
                    <a:moveTo>
                      <a:pt x="984740" y="0"/>
                    </a:moveTo>
                    <a:lnTo>
                      <a:pt x="984740" y="3253919"/>
                    </a:lnTo>
                    <a:lnTo>
                      <a:pt x="468972" y="3253919"/>
                    </a:lnTo>
                    <a:cubicBezTo>
                      <a:pt x="164463" y="2858527"/>
                      <a:pt x="-2610" y="2373469"/>
                      <a:pt x="31" y="1867586"/>
                    </a:cubicBezTo>
                    <a:cubicBezTo>
                      <a:pt x="3889" y="1128341"/>
                      <a:pt x="369666" y="437030"/>
                      <a:pt x="984740"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p:cNvGrpSpPr/>
            <p:nvPr userDrawn="1"/>
          </p:nvGrpSpPr>
          <p:grpSpPr>
            <a:xfrm>
              <a:off x="7830833" y="3002102"/>
              <a:ext cx="1639326" cy="1035326"/>
              <a:chOff x="7830833" y="3002102"/>
              <a:chExt cx="1639326" cy="1035326"/>
            </a:xfrm>
          </p:grpSpPr>
          <p:sp>
            <p:nvSpPr>
              <p:cNvPr id="22" name="弦 8"/>
              <p:cNvSpPr/>
              <p:nvPr userDrawn="1"/>
            </p:nvSpPr>
            <p:spPr>
              <a:xfrm rot="10800000">
                <a:off x="8650043" y="3002102"/>
                <a:ext cx="820116" cy="1035325"/>
              </a:xfrm>
              <a:custGeom>
                <a:avLst/>
                <a:gdLst/>
                <a:ahLst/>
                <a:cxnLst/>
                <a:rect l="l" t="t" r="r" b="b"/>
                <a:pathLst>
                  <a:path w="820116" h="1035325">
                    <a:moveTo>
                      <a:pt x="820116" y="1035325"/>
                    </a:moveTo>
                    <a:cubicBezTo>
                      <a:pt x="445216" y="768905"/>
                      <a:pt x="163231" y="408315"/>
                      <a:pt x="0" y="0"/>
                    </a:cubicBezTo>
                    <a:lnTo>
                      <a:pt x="820116"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弦 8"/>
              <p:cNvSpPr/>
              <p:nvPr userDrawn="1"/>
            </p:nvSpPr>
            <p:spPr>
              <a:xfrm>
                <a:off x="7830833" y="3002102"/>
                <a:ext cx="819211" cy="1035326"/>
              </a:xfrm>
              <a:custGeom>
                <a:avLst/>
                <a:gdLst/>
                <a:ahLst/>
                <a:cxnLst/>
                <a:rect l="l" t="t" r="r" b="b"/>
                <a:pathLst>
                  <a:path w="819211" h="1035326">
                    <a:moveTo>
                      <a:pt x="819211" y="0"/>
                    </a:moveTo>
                    <a:lnTo>
                      <a:pt x="819211" y="1035326"/>
                    </a:lnTo>
                    <a:lnTo>
                      <a:pt x="0" y="1035326"/>
                    </a:lnTo>
                    <a:cubicBezTo>
                      <a:pt x="162564" y="626542"/>
                      <a:pt x="444666" y="266126"/>
                      <a:pt x="819211"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6" name="グループ化 15"/>
            <p:cNvGrpSpPr/>
            <p:nvPr userDrawn="1"/>
          </p:nvGrpSpPr>
          <p:grpSpPr>
            <a:xfrm>
              <a:off x="8239071" y="3682019"/>
              <a:ext cx="821030" cy="821030"/>
              <a:chOff x="11914174" y="3199309"/>
              <a:chExt cx="990518" cy="990518"/>
            </a:xfrm>
          </p:grpSpPr>
          <p:sp>
            <p:nvSpPr>
              <p:cNvPr id="20" name="円/楕円 19"/>
              <p:cNvSpPr/>
              <p:nvPr userDrawn="1"/>
            </p:nvSpPr>
            <p:spPr>
              <a:xfrm>
                <a:off x="11914174" y="3199309"/>
                <a:ext cx="990518" cy="990518"/>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円/楕円 20"/>
              <p:cNvSpPr/>
              <p:nvPr userDrawn="1"/>
            </p:nvSpPr>
            <p:spPr>
              <a:xfrm>
                <a:off x="12002891" y="3288026"/>
                <a:ext cx="813084" cy="81308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p:cNvGrpSpPr/>
            <p:nvPr userDrawn="1"/>
          </p:nvGrpSpPr>
          <p:grpSpPr>
            <a:xfrm>
              <a:off x="8562396" y="5264781"/>
              <a:ext cx="174376" cy="1354190"/>
              <a:chOff x="8562396" y="5264781"/>
              <a:chExt cx="174376" cy="1354190"/>
            </a:xfrm>
          </p:grpSpPr>
          <p:sp>
            <p:nvSpPr>
              <p:cNvPr id="18" name="台形 59"/>
              <p:cNvSpPr/>
              <p:nvPr userDrawn="1"/>
            </p:nvSpPr>
            <p:spPr>
              <a:xfrm rot="10800000">
                <a:off x="8649584"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台形 59"/>
              <p:cNvSpPr/>
              <p:nvPr userDrawn="1"/>
            </p:nvSpPr>
            <p:spPr>
              <a:xfrm rot="10800000" flipH="1">
                <a:off x="8562396" y="5264781"/>
                <a:ext cx="87188" cy="1354190"/>
              </a:xfrm>
              <a:custGeom>
                <a:avLst/>
                <a:gdLst/>
                <a:ahLst/>
                <a:cxnLst/>
                <a:rect l="l" t="t" r="r" b="b"/>
                <a:pathLst>
                  <a:path w="232411" h="2119037">
                    <a:moveTo>
                      <a:pt x="232411" y="2119037"/>
                    </a:moveTo>
                    <a:lnTo>
                      <a:pt x="0" y="2119037"/>
                    </a:lnTo>
                    <a:lnTo>
                      <a:pt x="116205" y="0"/>
                    </a:lnTo>
                    <a:lnTo>
                      <a:pt x="232411"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Tree>
    <p:extLst>
      <p:ext uri="{BB962C8B-B14F-4D97-AF65-F5344CB8AC3E}">
        <p14:creationId xmlns:p14="http://schemas.microsoft.com/office/powerpoint/2010/main" val="611619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pic>
        <p:nvPicPr>
          <p:cNvPr id="5" name="object 2">
            <a:extLst>
              <a:ext uri="{FF2B5EF4-FFF2-40B4-BE49-F238E27FC236}">
                <a16:creationId xmlns:a16="http://schemas.microsoft.com/office/drawing/2014/main" id="{2632B25F-DDFB-4954-8197-C600D075AB5D}"/>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1" y="0"/>
            <a:ext cx="18286413" cy="10292206"/>
          </a:xfrm>
          <a:prstGeom prst="rect">
            <a:avLst/>
          </a:prstGeom>
        </p:spPr>
      </p:pic>
    </p:spTree>
    <p:extLst>
      <p:ext uri="{BB962C8B-B14F-4D97-AF65-F5344CB8AC3E}">
        <p14:creationId xmlns:p14="http://schemas.microsoft.com/office/powerpoint/2010/main" val="2749436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00" b="1" i="0">
                <a:solidFill>
                  <a:srgbClr val="1F3863"/>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32935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cSld name="Two Content">
    <p:spTree>
      <p:nvGrpSpPr>
        <p:cNvPr id="1" name=""/>
        <p:cNvGrpSpPr/>
        <p:nvPr/>
      </p:nvGrpSpPr>
      <p:grpSpPr>
        <a:xfrm>
          <a:off x="0" y="0"/>
          <a:ext cx="0" cy="0"/>
          <a:chOff x="0" y="0"/>
          <a:chExt cx="0" cy="0"/>
        </a:xfrm>
      </p:grpSpPr>
      <p:pic>
        <p:nvPicPr>
          <p:cNvPr id="16" name="bg object 16"/>
          <p:cNvPicPr/>
          <p:nvPr/>
        </p:nvPicPr>
        <p:blipFill>
          <a:blip r:embed="rId2" cstate="email">
            <a:extLst>
              <a:ext uri="{28A0092B-C50C-407E-A947-70E740481C1C}">
                <a14:useLocalDpi xmlns:a14="http://schemas.microsoft.com/office/drawing/2010/main"/>
              </a:ext>
            </a:extLst>
          </a:blip>
          <a:stretch>
            <a:fillRect/>
          </a:stretch>
        </p:blipFill>
        <p:spPr>
          <a:xfrm>
            <a:off x="0" y="1"/>
            <a:ext cx="18286413" cy="10286999"/>
          </a:xfrm>
          <a:prstGeom prst="rect">
            <a:avLst/>
          </a:prstGeom>
        </p:spPr>
      </p:pic>
      <p:pic>
        <p:nvPicPr>
          <p:cNvPr id="17" name="bg object 17"/>
          <p:cNvPicPr/>
          <p:nvPr/>
        </p:nvPicPr>
        <p:blipFill>
          <a:blip r:embed="rId3" cstate="email">
            <a:extLst>
              <a:ext uri="{28A0092B-C50C-407E-A947-70E740481C1C}">
                <a14:useLocalDpi xmlns:a14="http://schemas.microsoft.com/office/drawing/2010/main"/>
              </a:ext>
            </a:extLst>
          </a:blip>
          <a:stretch>
            <a:fillRect/>
          </a:stretch>
        </p:blipFill>
        <p:spPr>
          <a:xfrm>
            <a:off x="1072040" y="2361457"/>
            <a:ext cx="1368051" cy="766934"/>
          </a:xfrm>
          <a:prstGeom prst="rect">
            <a:avLst/>
          </a:prstGeom>
        </p:spPr>
      </p:pic>
      <p:sp>
        <p:nvSpPr>
          <p:cNvPr id="2" name="Holder 2"/>
          <p:cNvSpPr>
            <a:spLocks noGrp="1"/>
          </p:cNvSpPr>
          <p:nvPr>
            <p:ph type="title"/>
          </p:nvPr>
        </p:nvSpPr>
        <p:spPr/>
        <p:txBody>
          <a:bodyPr lIns="0" tIns="0" rIns="0" bIns="0"/>
          <a:lstStyle>
            <a:lvl1pPr>
              <a:defRPr sz="5700" b="1" i="0">
                <a:solidFill>
                  <a:srgbClr val="1F3863"/>
                </a:solidFill>
                <a:latin typeface="Calibri"/>
                <a:cs typeface="Calibri"/>
              </a:defRPr>
            </a:lvl1pPr>
          </a:lstStyle>
          <a:p>
            <a:endParaRPr/>
          </a:p>
        </p:txBody>
      </p:sp>
      <p:sp>
        <p:nvSpPr>
          <p:cNvPr id="3" name="Holder 3"/>
          <p:cNvSpPr>
            <a:spLocks noGrp="1"/>
          </p:cNvSpPr>
          <p:nvPr>
            <p:ph sz="half" idx="2"/>
          </p:nvPr>
        </p:nvSpPr>
        <p:spPr>
          <a:xfrm>
            <a:off x="914320" y="2366010"/>
            <a:ext cx="7954590" cy="4118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7503" y="2366010"/>
            <a:ext cx="7954590" cy="4118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3257457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700" b="1" i="0">
                <a:solidFill>
                  <a:srgbClr val="1F3863"/>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4/27/2022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801218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tor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914320" y="1572588"/>
            <a:ext cx="16457772" cy="547689"/>
          </a:xfrm>
        </p:spPr>
        <p:txBody>
          <a:bodyPr/>
          <a:lstStyle>
            <a:lvl1pPr>
              <a:defRPr/>
            </a:lvl1pPr>
          </a:lstStyle>
          <a:p>
            <a:r>
              <a:rPr kumimoji="1" lang="en-US" altLang="ja-JP" dirty="0" err="1"/>
              <a:t>Título</a:t>
            </a:r>
            <a:r>
              <a:rPr kumimoji="1" lang="en-US" altLang="ja-JP" dirty="0"/>
              <a:t> de </a:t>
            </a:r>
            <a:r>
              <a:rPr kumimoji="1" lang="en-US" altLang="ja-JP" dirty="0" err="1"/>
              <a:t>lámina</a:t>
            </a:r>
            <a:endParaRPr kumimoji="1" lang="ja-JP" altLang="en-US" dirty="0"/>
          </a:p>
        </p:txBody>
      </p:sp>
      <p:sp>
        <p:nvSpPr>
          <p:cNvPr id="4" name="スライド番号プレースホルダー 3"/>
          <p:cNvSpPr>
            <a:spLocks noGrp="1"/>
          </p:cNvSpPr>
          <p:nvPr>
            <p:ph type="sldNum" sz="quarter" idx="11"/>
          </p:nvPr>
        </p:nvSpPr>
        <p:spPr>
          <a:xfrm>
            <a:off x="17372092" y="9432788"/>
            <a:ext cx="859198" cy="547688"/>
          </a:xfrm>
          <a:prstGeom prst="rect">
            <a:avLst/>
          </a:prstGeom>
        </p:spPr>
        <p:txBody>
          <a:bodyPr/>
          <a:lstStyle/>
          <a:p>
            <a:fld id="{E6459DFB-86F3-43FA-8567-2EA6E426AE90}" type="slidenum">
              <a:rPr lang="ja-JP" altLang="en-US" smtClean="0"/>
              <a:pPr/>
              <a:t>‹Nº›</a:t>
            </a:fld>
            <a:endParaRPr lang="ja-JP" altLang="en-US"/>
          </a:p>
        </p:txBody>
      </p:sp>
    </p:spTree>
    <p:extLst>
      <p:ext uri="{BB962C8B-B14F-4D97-AF65-F5344CB8AC3E}">
        <p14:creationId xmlns:p14="http://schemas.microsoft.com/office/powerpoint/2010/main" val="2732614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F1ED71-0B2B-4516-86B6-5FB4C46C91AA}"/>
              </a:ext>
            </a:extLst>
          </p:cNvPr>
          <p:cNvSpPr>
            <a:spLocks noGrp="1"/>
          </p:cNvSpPr>
          <p:nvPr>
            <p:ph type="title"/>
          </p:nvPr>
        </p:nvSpPr>
        <p:spPr>
          <a:xfrm>
            <a:off x="6443329" y="5818908"/>
            <a:ext cx="11398103" cy="2098964"/>
          </a:xfrm>
        </p:spPr>
        <p:txBody>
          <a:bodyPr/>
          <a:lstStyle>
            <a:lvl1pPr algn="ctr">
              <a:defRPr/>
            </a:lvl1pPr>
          </a:lstStyle>
          <a:p>
            <a:r>
              <a:rPr lang="es-ES" dirty="0"/>
              <a:t>Haga clic para modificar el estilo de título del patrón</a:t>
            </a:r>
            <a:endParaRPr lang="es-EC" dirty="0"/>
          </a:p>
        </p:txBody>
      </p:sp>
      <p:sp>
        <p:nvSpPr>
          <p:cNvPr id="5" name="テキスト プレースホルダー 6">
            <a:extLst>
              <a:ext uri="{FF2B5EF4-FFF2-40B4-BE49-F238E27FC236}">
                <a16:creationId xmlns:a16="http://schemas.microsoft.com/office/drawing/2014/main" id="{966F3A14-C3F3-48A1-B6A7-A08D01E79DFD}"/>
              </a:ext>
            </a:extLst>
          </p:cNvPr>
          <p:cNvSpPr>
            <a:spLocks noGrp="1"/>
          </p:cNvSpPr>
          <p:nvPr>
            <p:ph type="body" sz="quarter" idx="20" hasCustomPrompt="1"/>
          </p:nvPr>
        </p:nvSpPr>
        <p:spPr>
          <a:xfrm>
            <a:off x="6443328" y="8354291"/>
            <a:ext cx="11398103" cy="1033666"/>
          </a:xfrm>
        </p:spPr>
        <p:txBody>
          <a:bodyPr anchor="t">
            <a:normAutofit/>
          </a:bodyPr>
          <a:lstStyle>
            <a:lvl1pPr algn="l">
              <a:defRPr sz="2000" baseline="0">
                <a:solidFill>
                  <a:schemeClr val="tx2"/>
                </a:solidFill>
              </a:defRPr>
            </a:lvl1pPr>
          </a:lstStyle>
          <a:p>
            <a:pPr lvl="0"/>
            <a:r>
              <a:rPr kumimoji="1" lang="en-US" altLang="ja-JP" dirty="0" err="1"/>
              <a:t>Texto</a:t>
            </a:r>
            <a:endParaRPr kumimoji="1" lang="ja-JP" altLang="en-US" dirty="0"/>
          </a:p>
        </p:txBody>
      </p:sp>
      <p:pic>
        <p:nvPicPr>
          <p:cNvPr id="7" name="Gráfico 6">
            <a:extLst>
              <a:ext uri="{FF2B5EF4-FFF2-40B4-BE49-F238E27FC236}">
                <a16:creationId xmlns:a16="http://schemas.microsoft.com/office/drawing/2014/main" id="{64B06248-1E4B-4F6C-86E2-2FF67DADF40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074873" y="4780881"/>
            <a:ext cx="10480146" cy="819817"/>
          </a:xfrm>
          <a:prstGeom prst="rect">
            <a:avLst/>
          </a:prstGeom>
        </p:spPr>
      </p:pic>
      <p:pic>
        <p:nvPicPr>
          <p:cNvPr id="14" name="Imagen 13">
            <a:extLst>
              <a:ext uri="{FF2B5EF4-FFF2-40B4-BE49-F238E27FC236}">
                <a16:creationId xmlns:a16="http://schemas.microsoft.com/office/drawing/2014/main" id="{F646E781-23BD-4119-8431-19F381690F82}"/>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t="-157"/>
          <a:stretch/>
        </p:blipFill>
        <p:spPr>
          <a:xfrm>
            <a:off x="0" y="0"/>
            <a:ext cx="6188149" cy="10287000"/>
          </a:xfrm>
          <a:prstGeom prst="rect">
            <a:avLst/>
          </a:prstGeom>
        </p:spPr>
      </p:pic>
      <p:pic>
        <p:nvPicPr>
          <p:cNvPr id="4" name="Imagen 3">
            <a:extLst>
              <a:ext uri="{FF2B5EF4-FFF2-40B4-BE49-F238E27FC236}">
                <a16:creationId xmlns:a16="http://schemas.microsoft.com/office/drawing/2014/main" id="{206AC40E-148B-4748-89F9-FDF108C17FDC}"/>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1732" t="10251" r="10506" b="19156"/>
          <a:stretch/>
        </p:blipFill>
        <p:spPr>
          <a:xfrm>
            <a:off x="6443328" y="2463708"/>
            <a:ext cx="9165266" cy="2098964"/>
          </a:xfrm>
          <a:prstGeom prst="rect">
            <a:avLst/>
          </a:prstGeom>
        </p:spPr>
      </p:pic>
    </p:spTree>
    <p:extLst>
      <p:ext uri="{BB962C8B-B14F-4D97-AF65-F5344CB8AC3E}">
        <p14:creationId xmlns:p14="http://schemas.microsoft.com/office/powerpoint/2010/main" val="280454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372092" y="9432788"/>
            <a:ext cx="859198" cy="547688"/>
          </a:xfrm>
          <a:prstGeom prst="rect">
            <a:avLst/>
          </a:prstGeom>
        </p:spPr>
        <p:txBody>
          <a:bodyPr/>
          <a:lstStyle/>
          <a:p>
            <a:fld id="{E6459DFB-86F3-43FA-8567-2EA6E426AE90}" type="slidenum">
              <a:rPr lang="ja-JP" altLang="en-US" smtClean="0"/>
              <a:pPr/>
              <a:t>‹Nº›</a:t>
            </a:fld>
            <a:endParaRPr lang="ja-JP" altLang="en-US"/>
          </a:p>
        </p:txBody>
      </p:sp>
      <p:sp>
        <p:nvSpPr>
          <p:cNvPr id="20" name="アーチ 19"/>
          <p:cNvSpPr/>
          <p:nvPr userDrawn="1"/>
        </p:nvSpPr>
        <p:spPr>
          <a:xfrm rot="3600000">
            <a:off x="1165671" y="294313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アーチ 20"/>
          <p:cNvSpPr/>
          <p:nvPr userDrawn="1"/>
        </p:nvSpPr>
        <p:spPr>
          <a:xfrm rot="6618510">
            <a:off x="1282259" y="305972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2" name="テキスト プレースホルダー 6"/>
          <p:cNvSpPr>
            <a:spLocks noGrp="1"/>
          </p:cNvSpPr>
          <p:nvPr>
            <p:ph type="body" sz="quarter" idx="15" hasCustomPrompt="1"/>
          </p:nvPr>
        </p:nvSpPr>
        <p:spPr>
          <a:xfrm>
            <a:off x="2023051" y="3178605"/>
            <a:ext cx="6833566"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23" name="テキスト プレースホルダー 6"/>
          <p:cNvSpPr>
            <a:spLocks noGrp="1"/>
          </p:cNvSpPr>
          <p:nvPr>
            <p:ph type="body" sz="quarter" idx="14" hasCustomPrompt="1"/>
          </p:nvPr>
        </p:nvSpPr>
        <p:spPr>
          <a:xfrm>
            <a:off x="2709066" y="3884782"/>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7" name="アーチ 26"/>
          <p:cNvSpPr/>
          <p:nvPr userDrawn="1"/>
        </p:nvSpPr>
        <p:spPr>
          <a:xfrm rot="3600000">
            <a:off x="9415504" y="294003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8" name="アーチ 27"/>
          <p:cNvSpPr/>
          <p:nvPr userDrawn="1"/>
        </p:nvSpPr>
        <p:spPr>
          <a:xfrm rot="6618510">
            <a:off x="9532092" y="305662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9" name="テキスト プレースホルダー 6"/>
          <p:cNvSpPr>
            <a:spLocks noGrp="1"/>
          </p:cNvSpPr>
          <p:nvPr>
            <p:ph type="body" sz="quarter" idx="16" hasCustomPrompt="1"/>
          </p:nvPr>
        </p:nvSpPr>
        <p:spPr>
          <a:xfrm>
            <a:off x="10272884" y="3175508"/>
            <a:ext cx="6833566"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30" name="テキスト プレースホルダー 6"/>
          <p:cNvSpPr>
            <a:spLocks noGrp="1"/>
          </p:cNvSpPr>
          <p:nvPr>
            <p:ph type="body" sz="quarter" idx="17" hasCustomPrompt="1"/>
          </p:nvPr>
        </p:nvSpPr>
        <p:spPr>
          <a:xfrm>
            <a:off x="10958899" y="3881685"/>
            <a:ext cx="6147552" cy="472674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789019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 Columns 2">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grpSp>
        <p:nvGrpSpPr>
          <p:cNvPr id="9" name="グループ化 8"/>
          <p:cNvGrpSpPr/>
          <p:nvPr userDrawn="1"/>
        </p:nvGrpSpPr>
        <p:grpSpPr>
          <a:xfrm>
            <a:off x="0" y="3086974"/>
            <a:ext cx="9664975" cy="3312368"/>
            <a:chOff x="0" y="2839244"/>
            <a:chExt cx="9664975" cy="3312368"/>
          </a:xfrm>
          <a:solidFill>
            <a:schemeClr val="accent3"/>
          </a:solidFill>
        </p:grpSpPr>
        <p:sp>
          <p:nvSpPr>
            <p:cNvPr id="5" name="正方形/長方形 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6" name="直角三角形 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grpSp>
        <p:nvGrpSpPr>
          <p:cNvPr id="34" name="グループ化 33"/>
          <p:cNvGrpSpPr/>
          <p:nvPr userDrawn="1"/>
        </p:nvGrpSpPr>
        <p:grpSpPr>
          <a:xfrm rot="10800000">
            <a:off x="8621438" y="3575440"/>
            <a:ext cx="9664975" cy="3312368"/>
            <a:chOff x="0" y="2839244"/>
            <a:chExt cx="9664975" cy="3312368"/>
          </a:xfrm>
          <a:solidFill>
            <a:schemeClr val="accent2"/>
          </a:solidFill>
        </p:grpSpPr>
        <p:sp>
          <p:nvSpPr>
            <p:cNvPr id="35" name="正方形/長方形 34"/>
            <p:cNvSpPr/>
            <p:nvPr userDrawn="1"/>
          </p:nvSpPr>
          <p:spPr>
            <a:xfrm>
              <a:off x="0" y="2839244"/>
              <a:ext cx="8441633" cy="331236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直角三角形 35"/>
            <p:cNvSpPr/>
            <p:nvPr userDrawn="1"/>
          </p:nvSpPr>
          <p:spPr>
            <a:xfrm>
              <a:off x="8441633" y="2839244"/>
              <a:ext cx="1223342" cy="3312368"/>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37" name="テキスト プレースホルダー 6"/>
          <p:cNvSpPr>
            <a:spLocks noGrp="1"/>
          </p:cNvSpPr>
          <p:nvPr>
            <p:ph type="body" sz="quarter" idx="27" hasCustomPrompt="1"/>
          </p:nvPr>
        </p:nvSpPr>
        <p:spPr>
          <a:xfrm>
            <a:off x="834889" y="3376011"/>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sp>
        <p:nvSpPr>
          <p:cNvPr id="38" name="テキスト プレースホルダー 6"/>
          <p:cNvSpPr>
            <a:spLocks noGrp="1"/>
          </p:cNvSpPr>
          <p:nvPr>
            <p:ph type="body" sz="quarter" idx="28" hasCustomPrompt="1"/>
          </p:nvPr>
        </p:nvSpPr>
        <p:spPr>
          <a:xfrm>
            <a:off x="10065028" y="3877728"/>
            <a:ext cx="7401338" cy="2823902"/>
          </a:xfrm>
        </p:spPr>
        <p:txBody>
          <a:bodyPr anchor="b">
            <a:noAutofit/>
          </a:bodyPr>
          <a:lstStyle>
            <a:lvl1pPr algn="l">
              <a:lnSpc>
                <a:spcPct val="100000"/>
              </a:lnSpc>
              <a:spcBef>
                <a:spcPts val="0"/>
              </a:spcBef>
              <a:defRPr sz="6600" i="0" baseline="0">
                <a:solidFill>
                  <a:schemeClr val="bg1"/>
                </a:solidFill>
                <a:latin typeface="+mj-lt"/>
              </a:defRPr>
            </a:lvl1pPr>
          </a:lstStyle>
          <a:p>
            <a:pPr lvl="0"/>
            <a:r>
              <a:rPr kumimoji="1" lang="en-US" altLang="ja-JP" dirty="0"/>
              <a:t>Text goes here</a:t>
            </a:r>
            <a:endParaRPr kumimoji="1" lang="ja-JP" altLang="en-US" dirty="0"/>
          </a:p>
        </p:txBody>
      </p:sp>
      <p:grpSp>
        <p:nvGrpSpPr>
          <p:cNvPr id="11" name="グループ化 10"/>
          <p:cNvGrpSpPr/>
          <p:nvPr userDrawn="1"/>
        </p:nvGrpSpPr>
        <p:grpSpPr>
          <a:xfrm>
            <a:off x="0" y="6383811"/>
            <a:ext cx="9701241" cy="119030"/>
            <a:chOff x="0" y="6111441"/>
            <a:chExt cx="9701241" cy="119030"/>
          </a:xfrm>
          <a:solidFill>
            <a:schemeClr val="accent3">
              <a:lumMod val="60000"/>
              <a:lumOff val="40000"/>
            </a:schemeClr>
          </a:solidFill>
        </p:grpSpPr>
        <p:sp>
          <p:nvSpPr>
            <p:cNvPr id="40" name="正方形/長方形 39"/>
            <p:cNvSpPr/>
            <p:nvPr userDrawn="1"/>
          </p:nvSpPr>
          <p:spPr>
            <a:xfrm>
              <a:off x="0" y="6126973"/>
              <a:ext cx="9657281" cy="103498"/>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sp>
          <p:nvSpPr>
            <p:cNvPr id="41" name="直角三角形 40"/>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2">
                    <a:lumMod val="20000"/>
                    <a:lumOff val="80000"/>
                  </a:schemeClr>
                </a:solidFill>
              </a:endParaRPr>
            </a:p>
          </p:txBody>
        </p:sp>
      </p:grpSp>
      <p:grpSp>
        <p:nvGrpSpPr>
          <p:cNvPr id="42" name="グループ化 41"/>
          <p:cNvGrpSpPr/>
          <p:nvPr userDrawn="1"/>
        </p:nvGrpSpPr>
        <p:grpSpPr>
          <a:xfrm rot="10800000">
            <a:off x="8581997" y="3472285"/>
            <a:ext cx="9704415" cy="119030"/>
            <a:chOff x="-3174" y="6111441"/>
            <a:chExt cx="9704415" cy="119030"/>
          </a:xfrm>
          <a:solidFill>
            <a:schemeClr val="accent2">
              <a:lumMod val="60000"/>
              <a:lumOff val="40000"/>
            </a:schemeClr>
          </a:solidFill>
        </p:grpSpPr>
        <p:sp>
          <p:nvSpPr>
            <p:cNvPr id="43" name="正方形/長方形 42"/>
            <p:cNvSpPr/>
            <p:nvPr userDrawn="1"/>
          </p:nvSpPr>
          <p:spPr>
            <a:xfrm>
              <a:off x="-3174" y="6111441"/>
              <a:ext cx="9660456" cy="119030"/>
            </a:xfrm>
            <a:prstGeom prst="rect">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直角三角形 43"/>
            <p:cNvSpPr/>
            <p:nvPr userDrawn="1"/>
          </p:nvSpPr>
          <p:spPr>
            <a:xfrm>
              <a:off x="9657281" y="6111441"/>
              <a:ext cx="43960" cy="119029"/>
            </a:xfrm>
            <a:prstGeom prst="rtTriangle">
              <a:avLst/>
            </a:prstGeom>
            <a:grp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grpSp>
      <p:sp>
        <p:nvSpPr>
          <p:cNvPr id="45" name="テキスト プレースホルダー 6"/>
          <p:cNvSpPr>
            <a:spLocks noGrp="1"/>
          </p:cNvSpPr>
          <p:nvPr>
            <p:ph type="body" sz="quarter" idx="14" hasCustomPrompt="1"/>
          </p:nvPr>
        </p:nvSpPr>
        <p:spPr>
          <a:xfrm>
            <a:off x="829466" y="6620952"/>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6" name="テキスト プレースホルダー 6"/>
          <p:cNvSpPr>
            <a:spLocks noGrp="1"/>
          </p:cNvSpPr>
          <p:nvPr>
            <p:ph type="body" sz="quarter" idx="29" hasCustomPrompt="1"/>
          </p:nvPr>
        </p:nvSpPr>
        <p:spPr>
          <a:xfrm>
            <a:off x="10054379" y="7002108"/>
            <a:ext cx="7412834" cy="189371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903557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38" name="アーチ 37"/>
          <p:cNvSpPr/>
          <p:nvPr userDrawn="1"/>
        </p:nvSpPr>
        <p:spPr>
          <a:xfrm rot="3600000">
            <a:off x="1360223" y="331334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476811" y="342992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217602" y="3548810"/>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903617" y="4254987"/>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42" name="アーチ 41"/>
          <p:cNvSpPr/>
          <p:nvPr userDrawn="1"/>
        </p:nvSpPr>
        <p:spPr>
          <a:xfrm rot="3600000">
            <a:off x="1360223" y="5523693"/>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3" name="アーチ 42"/>
          <p:cNvSpPr/>
          <p:nvPr userDrawn="1"/>
        </p:nvSpPr>
        <p:spPr>
          <a:xfrm rot="6618510">
            <a:off x="1476811" y="5640281"/>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4" name="テキスト プレースホルダー 6"/>
          <p:cNvSpPr>
            <a:spLocks noGrp="1"/>
          </p:cNvSpPr>
          <p:nvPr>
            <p:ph type="body" sz="quarter" idx="16" hasCustomPrompt="1"/>
          </p:nvPr>
        </p:nvSpPr>
        <p:spPr>
          <a:xfrm>
            <a:off x="2217602" y="5759163"/>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45" name="テキスト プレースホルダー 6"/>
          <p:cNvSpPr>
            <a:spLocks noGrp="1"/>
          </p:cNvSpPr>
          <p:nvPr>
            <p:ph type="body" sz="quarter" idx="17" hasCustomPrompt="1"/>
          </p:nvPr>
        </p:nvSpPr>
        <p:spPr>
          <a:xfrm>
            <a:off x="2903617" y="6465340"/>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538724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Columns 2">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7" name="テキスト プレースホルダー 6"/>
          <p:cNvSpPr>
            <a:spLocks noGrp="1"/>
          </p:cNvSpPr>
          <p:nvPr>
            <p:ph type="body" sz="quarter" idx="13" hasCustomPrompt="1"/>
          </p:nvPr>
        </p:nvSpPr>
        <p:spPr>
          <a:xfrm>
            <a:off x="505838" y="1543100"/>
            <a:ext cx="16990296" cy="504056"/>
          </a:xfrm>
        </p:spPr>
        <p:txBody>
          <a:bodyPr vert="horz" lIns="163275" tIns="81638" rIns="163275" bIns="81638" rtlCol="0">
            <a:normAutofit/>
          </a:bodyPr>
          <a:lstStyle>
            <a:lvl1pPr>
              <a:defRPr lang="ja-JP" altLang="en-US" i="1" dirty="0">
                <a:solidFill>
                  <a:schemeClr val="tx1">
                    <a:lumMod val="50000"/>
                    <a:lumOff val="50000"/>
                  </a:schemeClr>
                </a:solidFill>
                <a:cs typeface="Open Sans Light" panose="020B0306030504020204" pitchFamily="34" charset="0"/>
              </a:defRPr>
            </a:lvl1pPr>
          </a:lstStyle>
          <a:p>
            <a:pPr lvl="0"/>
            <a:r>
              <a:rPr kumimoji="1" lang="en-US" altLang="ja-JP" dirty="0"/>
              <a:t>Short description goes here</a:t>
            </a:r>
            <a:endParaRPr kumimoji="1" lang="ja-JP" altLang="en-US" dirty="0"/>
          </a:p>
        </p:txBody>
      </p:sp>
      <p:sp>
        <p:nvSpPr>
          <p:cNvPr id="34" name="アーチ 33"/>
          <p:cNvSpPr/>
          <p:nvPr userDrawn="1"/>
        </p:nvSpPr>
        <p:spPr>
          <a:xfrm rot="3600000">
            <a:off x="1165671" y="2420421"/>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2537009"/>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2655891"/>
            <a:ext cx="74268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5" y="3362068"/>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4630775"/>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39" name="アーチ 38"/>
          <p:cNvSpPr/>
          <p:nvPr userDrawn="1"/>
        </p:nvSpPr>
        <p:spPr>
          <a:xfrm rot="6618510">
            <a:off x="1282259" y="4747363"/>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4866245"/>
            <a:ext cx="74268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5" y="5572422"/>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1164538" y="6846952"/>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accent6"/>
              </a:solidFill>
            </a:endParaRPr>
          </a:p>
        </p:txBody>
      </p:sp>
      <p:sp>
        <p:nvSpPr>
          <p:cNvPr id="20" name="アーチ 19"/>
          <p:cNvSpPr/>
          <p:nvPr userDrawn="1"/>
        </p:nvSpPr>
        <p:spPr>
          <a:xfrm rot="6618510">
            <a:off x="1281126" y="6963540"/>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2021917" y="7082422"/>
            <a:ext cx="74268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2707932" y="7788599"/>
            <a:ext cx="13938025" cy="1275244"/>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1032270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a:xfrm>
            <a:off x="17151170" y="9432788"/>
            <a:ext cx="1080120" cy="547688"/>
          </a:xfrm>
          <a:prstGeom prst="rect">
            <a:avLst/>
          </a:prstGeom>
        </p:spPr>
        <p:txBody>
          <a:bodyPr/>
          <a:lstStyle/>
          <a:p>
            <a:fld id="{E6459DFB-86F3-43FA-8567-2EA6E426AE90}" type="slidenum">
              <a:rPr lang="ja-JP" altLang="en-US" smtClean="0"/>
              <a:pPr/>
              <a:t>‹Nº›</a:t>
            </a:fld>
            <a:endParaRPr lang="ja-JP" altLang="en-US"/>
          </a:p>
        </p:txBody>
      </p:sp>
      <p:sp>
        <p:nvSpPr>
          <p:cNvPr id="34" name="アーチ 33"/>
          <p:cNvSpPr/>
          <p:nvPr userDrawn="1"/>
        </p:nvSpPr>
        <p:spPr>
          <a:xfrm rot="3600000">
            <a:off x="1165671" y="2887348"/>
            <a:ext cx="1492195" cy="1492195"/>
          </a:xfrm>
          <a:prstGeom prst="blockArc">
            <a:avLst>
              <a:gd name="adj1" fmla="val 18941412"/>
              <a:gd name="adj2" fmla="val 11732646"/>
              <a:gd name="adj3" fmla="val 4340"/>
            </a:avLst>
          </a:prstGeom>
          <a:solidFill>
            <a:schemeClr val="accent1">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5" name="アーチ 34"/>
          <p:cNvSpPr/>
          <p:nvPr userDrawn="1"/>
        </p:nvSpPr>
        <p:spPr>
          <a:xfrm rot="6618510">
            <a:off x="1282259" y="3003936"/>
            <a:ext cx="1259018" cy="1259018"/>
          </a:xfrm>
          <a:prstGeom prst="blockArc">
            <a:avLst>
              <a:gd name="adj1" fmla="val 19452122"/>
              <a:gd name="adj2" fmla="val 11742259"/>
              <a:gd name="adj3" fmla="val 4894"/>
            </a:avLst>
          </a:prstGeom>
          <a:solidFill>
            <a:schemeClr val="accent1"/>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6" name="テキスト プレースホルダー 6"/>
          <p:cNvSpPr>
            <a:spLocks noGrp="1"/>
          </p:cNvSpPr>
          <p:nvPr>
            <p:ph type="body" sz="quarter" idx="15" hasCustomPrompt="1"/>
          </p:nvPr>
        </p:nvSpPr>
        <p:spPr>
          <a:xfrm>
            <a:off x="2023050" y="3122818"/>
            <a:ext cx="7119363" cy="790352"/>
          </a:xfrm>
        </p:spPr>
        <p:txBody>
          <a:bodyPr anchor="b">
            <a:noAutofit/>
          </a:bodyPr>
          <a:lstStyle>
            <a:lvl1pPr algn="l">
              <a:defRPr sz="3600" baseline="0">
                <a:solidFill>
                  <a:schemeClr val="accent1"/>
                </a:solidFill>
                <a:latin typeface="Route 159 SemiBold" pitchFamily="50" charset="0"/>
              </a:defRPr>
            </a:lvl1pPr>
          </a:lstStyle>
          <a:p>
            <a:pPr lvl="0"/>
            <a:r>
              <a:rPr kumimoji="1" lang="en-US" altLang="ja-JP" dirty="0"/>
              <a:t>Text goes here</a:t>
            </a:r>
            <a:endParaRPr kumimoji="1" lang="ja-JP" altLang="en-US" dirty="0"/>
          </a:p>
        </p:txBody>
      </p:sp>
      <p:sp>
        <p:nvSpPr>
          <p:cNvPr id="37" name="テキスト プレースホルダー 6"/>
          <p:cNvSpPr>
            <a:spLocks noGrp="1"/>
          </p:cNvSpPr>
          <p:nvPr>
            <p:ph type="body" sz="quarter" idx="14" hasCustomPrompt="1"/>
          </p:nvPr>
        </p:nvSpPr>
        <p:spPr>
          <a:xfrm>
            <a:off x="2709066" y="3828995"/>
            <a:ext cx="6433348" cy="1781432"/>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38" name="アーチ 37"/>
          <p:cNvSpPr/>
          <p:nvPr userDrawn="1"/>
        </p:nvSpPr>
        <p:spPr>
          <a:xfrm rot="3600000">
            <a:off x="1165671" y="5835460"/>
            <a:ext cx="1492195" cy="1492195"/>
          </a:xfrm>
          <a:prstGeom prst="blockArc">
            <a:avLst>
              <a:gd name="adj1" fmla="val 18941412"/>
              <a:gd name="adj2" fmla="val 11732646"/>
              <a:gd name="adj3" fmla="val 4340"/>
            </a:avLst>
          </a:prstGeom>
          <a:solidFill>
            <a:schemeClr val="accent3">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39" name="アーチ 38"/>
          <p:cNvSpPr/>
          <p:nvPr userDrawn="1"/>
        </p:nvSpPr>
        <p:spPr>
          <a:xfrm rot="6618510">
            <a:off x="1282259" y="5952048"/>
            <a:ext cx="1259018" cy="1259018"/>
          </a:xfrm>
          <a:prstGeom prst="blockArc">
            <a:avLst>
              <a:gd name="adj1" fmla="val 19452122"/>
              <a:gd name="adj2" fmla="val 11742259"/>
              <a:gd name="adj3" fmla="val 4894"/>
            </a:avLst>
          </a:prstGeom>
          <a:solidFill>
            <a:schemeClr val="accent3"/>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40" name="テキスト プレースホルダー 6"/>
          <p:cNvSpPr>
            <a:spLocks noGrp="1"/>
          </p:cNvSpPr>
          <p:nvPr>
            <p:ph type="body" sz="quarter" idx="16" hasCustomPrompt="1"/>
          </p:nvPr>
        </p:nvSpPr>
        <p:spPr>
          <a:xfrm>
            <a:off x="2023050" y="6070930"/>
            <a:ext cx="7119363" cy="790352"/>
          </a:xfrm>
        </p:spPr>
        <p:txBody>
          <a:bodyPr anchor="b">
            <a:noAutofit/>
          </a:bodyPr>
          <a:lstStyle>
            <a:lvl1pPr algn="l">
              <a:defRPr sz="3600" baseline="0">
                <a:solidFill>
                  <a:schemeClr val="accent3"/>
                </a:solidFill>
                <a:latin typeface="Route 159 SemiBold" pitchFamily="50" charset="0"/>
              </a:defRPr>
            </a:lvl1pPr>
          </a:lstStyle>
          <a:p>
            <a:pPr lvl="0"/>
            <a:r>
              <a:rPr kumimoji="1" lang="en-US" altLang="ja-JP" dirty="0"/>
              <a:t>Text goes here</a:t>
            </a:r>
            <a:endParaRPr kumimoji="1" lang="ja-JP" altLang="en-US" dirty="0"/>
          </a:p>
        </p:txBody>
      </p:sp>
      <p:sp>
        <p:nvSpPr>
          <p:cNvPr id="41" name="テキスト プレースホルダー 6"/>
          <p:cNvSpPr>
            <a:spLocks noGrp="1"/>
          </p:cNvSpPr>
          <p:nvPr>
            <p:ph type="body" sz="quarter" idx="17" hasCustomPrompt="1"/>
          </p:nvPr>
        </p:nvSpPr>
        <p:spPr>
          <a:xfrm>
            <a:off x="2709066" y="677710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19" name="アーチ 18"/>
          <p:cNvSpPr/>
          <p:nvPr userDrawn="1"/>
        </p:nvSpPr>
        <p:spPr>
          <a:xfrm rot="3600000">
            <a:off x="9371957" y="2890398"/>
            <a:ext cx="1492195" cy="1492195"/>
          </a:xfrm>
          <a:prstGeom prst="blockArc">
            <a:avLst>
              <a:gd name="adj1" fmla="val 18941412"/>
              <a:gd name="adj2" fmla="val 11732646"/>
              <a:gd name="adj3" fmla="val 4340"/>
            </a:avLst>
          </a:prstGeom>
          <a:solidFill>
            <a:schemeClr val="accent2">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0" name="アーチ 19"/>
          <p:cNvSpPr/>
          <p:nvPr userDrawn="1"/>
        </p:nvSpPr>
        <p:spPr>
          <a:xfrm rot="6618510">
            <a:off x="9488545" y="3006986"/>
            <a:ext cx="1259018" cy="1259018"/>
          </a:xfrm>
          <a:prstGeom prst="blockArc">
            <a:avLst>
              <a:gd name="adj1" fmla="val 19452122"/>
              <a:gd name="adj2" fmla="val 11742259"/>
              <a:gd name="adj3" fmla="val 4894"/>
            </a:avLst>
          </a:prstGeom>
          <a:solidFill>
            <a:schemeClr val="accent2"/>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1" name="テキスト プレースホルダー 6"/>
          <p:cNvSpPr>
            <a:spLocks noGrp="1"/>
          </p:cNvSpPr>
          <p:nvPr>
            <p:ph type="body" sz="quarter" idx="18" hasCustomPrompt="1"/>
          </p:nvPr>
        </p:nvSpPr>
        <p:spPr>
          <a:xfrm>
            <a:off x="10229336" y="3125868"/>
            <a:ext cx="7119363" cy="790352"/>
          </a:xfrm>
        </p:spPr>
        <p:txBody>
          <a:bodyPr anchor="b">
            <a:noAutofit/>
          </a:bodyPr>
          <a:lstStyle>
            <a:lvl1pPr algn="l">
              <a:defRPr sz="3600" baseline="0">
                <a:solidFill>
                  <a:schemeClr val="accent2"/>
                </a:solidFill>
                <a:latin typeface="Route 159 SemiBold" pitchFamily="50" charset="0"/>
              </a:defRPr>
            </a:lvl1pPr>
          </a:lstStyle>
          <a:p>
            <a:pPr lvl="0"/>
            <a:r>
              <a:rPr kumimoji="1" lang="en-US" altLang="ja-JP" dirty="0"/>
              <a:t>Text goes here</a:t>
            </a:r>
            <a:endParaRPr kumimoji="1" lang="ja-JP" altLang="en-US" dirty="0"/>
          </a:p>
        </p:txBody>
      </p:sp>
      <p:sp>
        <p:nvSpPr>
          <p:cNvPr id="22" name="テキスト プレースホルダー 6"/>
          <p:cNvSpPr>
            <a:spLocks noGrp="1"/>
          </p:cNvSpPr>
          <p:nvPr>
            <p:ph type="body" sz="quarter" idx="19" hasCustomPrompt="1"/>
          </p:nvPr>
        </p:nvSpPr>
        <p:spPr>
          <a:xfrm>
            <a:off x="10915352" y="3832045"/>
            <a:ext cx="6433348" cy="2035308"/>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
        <p:nvSpPr>
          <p:cNvPr id="23" name="アーチ 22"/>
          <p:cNvSpPr/>
          <p:nvPr userDrawn="1"/>
        </p:nvSpPr>
        <p:spPr>
          <a:xfrm rot="3600000">
            <a:off x="9371957" y="5838510"/>
            <a:ext cx="1492195" cy="1492195"/>
          </a:xfrm>
          <a:prstGeom prst="blockArc">
            <a:avLst>
              <a:gd name="adj1" fmla="val 18941412"/>
              <a:gd name="adj2" fmla="val 11732646"/>
              <a:gd name="adj3" fmla="val 4340"/>
            </a:avLst>
          </a:prstGeom>
          <a:solidFill>
            <a:schemeClr val="accent4">
              <a:lumMod val="60000"/>
              <a:lumOff val="40000"/>
            </a:schemeClr>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4" name="アーチ 23"/>
          <p:cNvSpPr/>
          <p:nvPr userDrawn="1"/>
        </p:nvSpPr>
        <p:spPr>
          <a:xfrm rot="6618510">
            <a:off x="9488545" y="5955098"/>
            <a:ext cx="1259018" cy="1259018"/>
          </a:xfrm>
          <a:prstGeom prst="blockArc">
            <a:avLst>
              <a:gd name="adj1" fmla="val 19452122"/>
              <a:gd name="adj2" fmla="val 11742259"/>
              <a:gd name="adj3" fmla="val 4894"/>
            </a:avLst>
          </a:prstGeom>
          <a:solidFill>
            <a:schemeClr val="accent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chemeClr val="accent6"/>
              </a:solidFill>
            </a:endParaRPr>
          </a:p>
        </p:txBody>
      </p:sp>
      <p:sp>
        <p:nvSpPr>
          <p:cNvPr id="25" name="テキスト プレースホルダー 6"/>
          <p:cNvSpPr>
            <a:spLocks noGrp="1"/>
          </p:cNvSpPr>
          <p:nvPr>
            <p:ph type="body" sz="quarter" idx="20" hasCustomPrompt="1"/>
          </p:nvPr>
        </p:nvSpPr>
        <p:spPr>
          <a:xfrm>
            <a:off x="10229336" y="6073980"/>
            <a:ext cx="7119363" cy="790352"/>
          </a:xfrm>
        </p:spPr>
        <p:txBody>
          <a:bodyPr anchor="b">
            <a:noAutofit/>
          </a:bodyPr>
          <a:lstStyle>
            <a:lvl1pPr algn="l">
              <a:defRPr sz="3600" baseline="0">
                <a:solidFill>
                  <a:schemeClr val="accent4"/>
                </a:solidFill>
                <a:latin typeface="Route 159 SemiBold" pitchFamily="50" charset="0"/>
              </a:defRPr>
            </a:lvl1pPr>
          </a:lstStyle>
          <a:p>
            <a:pPr lvl="0"/>
            <a:r>
              <a:rPr kumimoji="1" lang="en-US" altLang="ja-JP" dirty="0"/>
              <a:t>Text goes here</a:t>
            </a:r>
            <a:endParaRPr kumimoji="1" lang="ja-JP" altLang="en-US" dirty="0"/>
          </a:p>
        </p:txBody>
      </p:sp>
      <p:sp>
        <p:nvSpPr>
          <p:cNvPr id="26" name="テキスト プレースホルダー 6"/>
          <p:cNvSpPr>
            <a:spLocks noGrp="1"/>
          </p:cNvSpPr>
          <p:nvPr>
            <p:ph type="body" sz="quarter" idx="21" hasCustomPrompt="1"/>
          </p:nvPr>
        </p:nvSpPr>
        <p:spPr>
          <a:xfrm>
            <a:off x="10915352" y="6780157"/>
            <a:ext cx="6433348" cy="2221750"/>
          </a:xfrm>
        </p:spPr>
        <p:txBody>
          <a:bodyPr anchor="t">
            <a:normAutofit/>
          </a:bodyPr>
          <a:lstStyle>
            <a:lvl1pPr algn="l">
              <a:defRPr sz="2000" baseline="0">
                <a:solidFill>
                  <a:schemeClr val="tx2"/>
                </a:solidFill>
              </a:defRPr>
            </a:lvl1pPr>
          </a:lstStyle>
          <a:p>
            <a:pPr lvl="0"/>
            <a:r>
              <a:rPr kumimoji="1" lang="en-US" altLang="ja-JP" dirty="0"/>
              <a:t>Text goes here</a:t>
            </a:r>
            <a:endParaRPr kumimoji="1" lang="ja-JP" altLang="en-US" dirty="0"/>
          </a:p>
        </p:txBody>
      </p:sp>
    </p:spTree>
    <p:extLst>
      <p:ext uri="{BB962C8B-B14F-4D97-AF65-F5344CB8AC3E}">
        <p14:creationId xmlns:p14="http://schemas.microsoft.com/office/powerpoint/2010/main" val="384238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6">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831EB54B-63EC-4B59-99D8-32CEEF4A0BFF}"/>
              </a:ext>
            </a:extLst>
          </p:cNvPr>
          <p:cNvSpPr/>
          <p:nvPr userDrawn="1"/>
        </p:nvSpPr>
        <p:spPr>
          <a:xfrm>
            <a:off x="17372092" y="9192126"/>
            <a:ext cx="914320" cy="1094874"/>
          </a:xfrm>
          <a:prstGeom prst="rect">
            <a:avLst/>
          </a:prstGeom>
          <a:solidFill>
            <a:srgbClr val="E62E34"/>
          </a:solid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es-EC" sz="2400">
              <a:solidFill>
                <a:schemeClr val="bg1"/>
              </a:solidFill>
            </a:endParaRPr>
          </a:p>
        </p:txBody>
      </p:sp>
      <p:sp>
        <p:nvSpPr>
          <p:cNvPr id="2" name="タイトル プレースホルダー 1"/>
          <p:cNvSpPr>
            <a:spLocks noGrp="1"/>
          </p:cNvSpPr>
          <p:nvPr>
            <p:ph type="title"/>
          </p:nvPr>
        </p:nvSpPr>
        <p:spPr>
          <a:xfrm>
            <a:off x="914320" y="1572588"/>
            <a:ext cx="16457772" cy="1203151"/>
          </a:xfrm>
          <a:prstGeom prst="rect">
            <a:avLst/>
          </a:prstGeom>
        </p:spPr>
        <p:txBody>
          <a:bodyPr vert="horz" lIns="163275" tIns="81638" rIns="163275" bIns="81638" rtlCol="0" anchor="ctr">
            <a:normAutofit/>
          </a:bodyPr>
          <a:lstStyle/>
          <a:p>
            <a:r>
              <a:rPr kumimoji="1" lang="en-US" altLang="ja-JP" dirty="0" err="1"/>
              <a:t>Título</a:t>
            </a:r>
            <a:r>
              <a:rPr kumimoji="1" lang="en-US" altLang="ja-JP" dirty="0"/>
              <a:t> principal</a:t>
            </a:r>
            <a:endParaRPr kumimoji="1" lang="ja-JP" altLang="en-US" dirty="0"/>
          </a:p>
        </p:txBody>
      </p:sp>
      <p:sp>
        <p:nvSpPr>
          <p:cNvPr id="3" name="テキスト プレースホルダー 2"/>
          <p:cNvSpPr>
            <a:spLocks noGrp="1"/>
          </p:cNvSpPr>
          <p:nvPr>
            <p:ph type="body" idx="1"/>
          </p:nvPr>
        </p:nvSpPr>
        <p:spPr>
          <a:xfrm>
            <a:off x="914321" y="3250574"/>
            <a:ext cx="16457772" cy="5282886"/>
          </a:xfrm>
          <a:prstGeom prst="rect">
            <a:avLst/>
          </a:prstGeom>
        </p:spPr>
        <p:txBody>
          <a:bodyPr vert="horz" lIns="163275" tIns="81638" rIns="163275" bIns="81638" rtlCol="0">
            <a:normAutofit/>
          </a:bodyPr>
          <a:lstStyle/>
          <a:p>
            <a:pPr lvl="0"/>
            <a:r>
              <a:rPr kumimoji="1" lang="en-US" altLang="ja-JP" dirty="0" err="1"/>
              <a:t>Texto</a:t>
            </a:r>
            <a:r>
              <a:rPr kumimoji="1" lang="en-US" altLang="ja-JP" dirty="0"/>
              <a:t> principal</a:t>
            </a:r>
            <a:endParaRPr kumimoji="1" lang="ja-JP" altLang="en-US" dirty="0"/>
          </a:p>
        </p:txBody>
      </p:sp>
      <p:pic>
        <p:nvPicPr>
          <p:cNvPr id="9" name="Gráfico 8">
            <a:extLst>
              <a:ext uri="{FF2B5EF4-FFF2-40B4-BE49-F238E27FC236}">
                <a16:creationId xmlns:a16="http://schemas.microsoft.com/office/drawing/2014/main" id="{A70BFE03-39FC-429D-A245-70BE0AF7A8CA}"/>
              </a:ext>
            </a:extLst>
          </p:cNvPr>
          <p:cNvPicPr>
            <a:picLocks noChangeAspect="1"/>
          </p:cNvPicPr>
          <p:nvPr userDrawn="1"/>
        </p:nvPicPr>
        <p:blipFill>
          <a:blip r:embed="rId27" cstate="email">
            <a:extLst>
              <a:ext uri="{28A0092B-C50C-407E-A947-70E740481C1C}">
                <a14:useLocalDpi xmlns:a14="http://schemas.microsoft.com/office/drawing/2010/main"/>
              </a:ext>
              <a:ext uri="{96DAC541-7B7A-43D3-8B79-37D633B846F1}">
                <asvg:svgBlip xmlns:asvg="http://schemas.microsoft.com/office/drawing/2016/SVG/main" r:embed="rId28"/>
              </a:ext>
            </a:extLst>
          </a:blip>
          <a:stretch>
            <a:fillRect/>
          </a:stretch>
        </p:blipFill>
        <p:spPr>
          <a:xfrm>
            <a:off x="0" y="0"/>
            <a:ext cx="10590028" cy="1412732"/>
          </a:xfrm>
          <a:prstGeom prst="rect">
            <a:avLst/>
          </a:prstGeom>
        </p:spPr>
      </p:pic>
      <p:sp>
        <p:nvSpPr>
          <p:cNvPr id="15" name="スライド番号プレースホルダー 5">
            <a:extLst>
              <a:ext uri="{FF2B5EF4-FFF2-40B4-BE49-F238E27FC236}">
                <a16:creationId xmlns:a16="http://schemas.microsoft.com/office/drawing/2014/main" id="{F061ECA1-3082-4973-9CAC-A03948D4ACD3}"/>
              </a:ext>
            </a:extLst>
          </p:cNvPr>
          <p:cNvSpPr>
            <a:spLocks noGrp="1"/>
          </p:cNvSpPr>
          <p:nvPr>
            <p:ph type="sldNum" sz="quarter" idx="4"/>
          </p:nvPr>
        </p:nvSpPr>
        <p:spPr>
          <a:xfrm>
            <a:off x="17372092" y="9432788"/>
            <a:ext cx="859198" cy="547688"/>
          </a:xfrm>
          <a:prstGeom prst="rect">
            <a:avLst/>
          </a:prstGeom>
        </p:spPr>
        <p:txBody>
          <a:bodyPr vert="horz" lIns="163275" tIns="81638" rIns="163275" bIns="81638" rtlCol="0" anchor="ctr"/>
          <a:lstStyle>
            <a:lvl1pPr algn="ctr">
              <a:defRPr sz="2000" b="0">
                <a:solidFill>
                  <a:schemeClr val="bg1"/>
                </a:solidFill>
                <a:latin typeface="Arial Black" panose="020B0A04020102020204" pitchFamily="34" charset="0"/>
              </a:defRPr>
            </a:lvl1pPr>
          </a:lstStyle>
          <a:p>
            <a:fld id="{E6459DFB-86F3-43FA-8567-2EA6E426AE90}" type="slidenum">
              <a:rPr lang="ja-JP" altLang="en-US" smtClean="0"/>
              <a:pPr/>
              <a:t>‹Nº›</a:t>
            </a:fld>
            <a:endParaRPr lang="ja-JP" altLang="en-US" dirty="0"/>
          </a:p>
        </p:txBody>
      </p:sp>
      <p:pic>
        <p:nvPicPr>
          <p:cNvPr id="8" name="object 3">
            <a:extLst>
              <a:ext uri="{FF2B5EF4-FFF2-40B4-BE49-F238E27FC236}">
                <a16:creationId xmlns:a16="http://schemas.microsoft.com/office/drawing/2014/main" id="{9F5AAFFC-5D56-40DE-BBE2-C37FEDC43A4B}"/>
              </a:ext>
            </a:extLst>
          </p:cNvPr>
          <p:cNvPicPr/>
          <p:nvPr userDrawn="1"/>
        </p:nvPicPr>
        <p:blipFill>
          <a:blip r:embed="rId29" cstate="email">
            <a:extLst>
              <a:ext uri="{28A0092B-C50C-407E-A947-70E740481C1C}">
                <a14:useLocalDpi xmlns:a14="http://schemas.microsoft.com/office/drawing/2010/main"/>
              </a:ext>
            </a:extLst>
          </a:blip>
          <a:stretch>
            <a:fillRect/>
          </a:stretch>
        </p:blipFill>
        <p:spPr>
          <a:xfrm>
            <a:off x="12725400" y="292667"/>
            <a:ext cx="2604781" cy="1027719"/>
          </a:xfrm>
          <a:prstGeom prst="rect">
            <a:avLst/>
          </a:prstGeom>
        </p:spPr>
      </p:pic>
    </p:spTree>
    <p:extLst>
      <p:ext uri="{BB962C8B-B14F-4D97-AF65-F5344CB8AC3E}">
        <p14:creationId xmlns:p14="http://schemas.microsoft.com/office/powerpoint/2010/main" val="3105312062"/>
      </p:ext>
    </p:extLst>
  </p:cSld>
  <p:clrMap bg1="lt1" tx1="dk1" bg2="lt2" tx2="dk2" accent1="accent1" accent2="accent2" accent3="accent3" accent4="accent4" accent5="accent5" accent6="accent6" hlink="hlink" folHlink="folHlink"/>
  <p:sldLayoutIdLst>
    <p:sldLayoutId id="2147483659" r:id="rId1"/>
    <p:sldLayoutId id="2147483748" r:id="rId2"/>
    <p:sldLayoutId id="2147483774" r:id="rId3"/>
    <p:sldLayoutId id="2147483775" r:id="rId4"/>
    <p:sldLayoutId id="2147483675" r:id="rId5"/>
    <p:sldLayoutId id="2147483751" r:id="rId6"/>
    <p:sldLayoutId id="2147483676" r:id="rId7"/>
    <p:sldLayoutId id="2147483773" r:id="rId8"/>
    <p:sldLayoutId id="2147483752" r:id="rId9"/>
    <p:sldLayoutId id="2147483706" r:id="rId10"/>
    <p:sldLayoutId id="2147483660" r:id="rId11"/>
    <p:sldLayoutId id="2147483704" r:id="rId12"/>
    <p:sldLayoutId id="2147483671" r:id="rId13"/>
    <p:sldLayoutId id="2147483718" r:id="rId14"/>
    <p:sldLayoutId id="2147483680" r:id="rId15"/>
    <p:sldLayoutId id="2147483757" r:id="rId16"/>
    <p:sldLayoutId id="2147483691" r:id="rId17"/>
    <p:sldLayoutId id="2147483702" r:id="rId18"/>
    <p:sldLayoutId id="2147483750" r:id="rId19"/>
    <p:sldLayoutId id="2147483714" r:id="rId20"/>
    <p:sldLayoutId id="2147483776" r:id="rId21"/>
    <p:sldLayoutId id="2147483777" r:id="rId22"/>
    <p:sldLayoutId id="2147483779" r:id="rId23"/>
    <p:sldLayoutId id="2147483780" r:id="rId24"/>
  </p:sldLayoutIdLst>
  <p:hf hdr="0" dt="0"/>
  <p:txStyles>
    <p:title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0" indent="0" algn="l" defTabSz="1632753" rtl="0" eaLnBrk="1" latinLnBrk="0" hangingPunct="1">
        <a:lnSpc>
          <a:spcPct val="120000"/>
        </a:lnSpc>
        <a:spcBef>
          <a:spcPts val="1200"/>
        </a:spcBef>
        <a:buFont typeface="Arial" panose="020B0604020202020204" pitchFamily="34" charset="0"/>
        <a:buNone/>
        <a:defRPr kumimoji="1" sz="2400" kern="1200" baseline="0">
          <a:solidFill>
            <a:schemeClr val="tx2"/>
          </a:solidFill>
          <a:latin typeface="+mn-lt"/>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753" rtl="0" eaLnBrk="1" latinLnBrk="0" hangingPunct="1">
        <a:defRPr kumimoji="1" sz="3200" kern="1200">
          <a:solidFill>
            <a:schemeClr val="tx1"/>
          </a:solidFill>
          <a:latin typeface="+mn-lt"/>
          <a:ea typeface="+mn-ea"/>
          <a:cs typeface="+mn-cs"/>
        </a:defRPr>
      </a:lvl1pPr>
      <a:lvl2pPr marL="816376" algn="l" defTabSz="1632753" rtl="0" eaLnBrk="1" latinLnBrk="0" hangingPunct="1">
        <a:defRPr kumimoji="1" sz="3200" kern="1200">
          <a:solidFill>
            <a:schemeClr val="tx1"/>
          </a:solidFill>
          <a:latin typeface="+mn-lt"/>
          <a:ea typeface="+mn-ea"/>
          <a:cs typeface="+mn-cs"/>
        </a:defRPr>
      </a:lvl2pPr>
      <a:lvl3pPr marL="1632753" algn="l" defTabSz="1632753" rtl="0" eaLnBrk="1" latinLnBrk="0" hangingPunct="1">
        <a:defRPr kumimoji="1" sz="3200" kern="1200">
          <a:solidFill>
            <a:schemeClr val="tx1"/>
          </a:solidFill>
          <a:latin typeface="+mn-lt"/>
          <a:ea typeface="+mn-ea"/>
          <a:cs typeface="+mn-cs"/>
        </a:defRPr>
      </a:lvl3pPr>
      <a:lvl4pPr marL="2449129" algn="l" defTabSz="1632753" rtl="0" eaLnBrk="1" latinLnBrk="0" hangingPunct="1">
        <a:defRPr kumimoji="1" sz="3200" kern="1200">
          <a:solidFill>
            <a:schemeClr val="tx1"/>
          </a:solidFill>
          <a:latin typeface="+mn-lt"/>
          <a:ea typeface="+mn-ea"/>
          <a:cs typeface="+mn-cs"/>
        </a:defRPr>
      </a:lvl4pPr>
      <a:lvl5pPr marL="3265505" algn="l" defTabSz="1632753" rtl="0" eaLnBrk="1" latinLnBrk="0" hangingPunct="1">
        <a:defRPr kumimoji="1" sz="3200" kern="1200">
          <a:solidFill>
            <a:schemeClr val="tx1"/>
          </a:solidFill>
          <a:latin typeface="+mn-lt"/>
          <a:ea typeface="+mn-ea"/>
          <a:cs typeface="+mn-cs"/>
        </a:defRPr>
      </a:lvl5pPr>
      <a:lvl6pPr marL="4081882" algn="l" defTabSz="1632753" rtl="0" eaLnBrk="1" latinLnBrk="0" hangingPunct="1">
        <a:defRPr kumimoji="1" sz="3200" kern="1200">
          <a:solidFill>
            <a:schemeClr val="tx1"/>
          </a:solidFill>
          <a:latin typeface="+mn-lt"/>
          <a:ea typeface="+mn-ea"/>
          <a:cs typeface="+mn-cs"/>
        </a:defRPr>
      </a:lvl6pPr>
      <a:lvl7pPr marL="4898258" algn="l" defTabSz="1632753" rtl="0" eaLnBrk="1" latinLnBrk="0" hangingPunct="1">
        <a:defRPr kumimoji="1" sz="3200" kern="1200">
          <a:solidFill>
            <a:schemeClr val="tx1"/>
          </a:solidFill>
          <a:latin typeface="+mn-lt"/>
          <a:ea typeface="+mn-ea"/>
          <a:cs typeface="+mn-cs"/>
        </a:defRPr>
      </a:lvl7pPr>
      <a:lvl8pPr marL="5714634" algn="l" defTabSz="1632753" rtl="0" eaLnBrk="1" latinLnBrk="0" hangingPunct="1">
        <a:defRPr kumimoji="1" sz="3200" kern="1200">
          <a:solidFill>
            <a:schemeClr val="tx1"/>
          </a:solidFill>
          <a:latin typeface="+mn-lt"/>
          <a:ea typeface="+mn-ea"/>
          <a:cs typeface="+mn-cs"/>
        </a:defRPr>
      </a:lvl8pPr>
      <a:lvl9pPr marL="6531011" algn="l" defTabSz="1632753"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4.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email">
            <a:extLst>
              <a:ext uri="{28A0092B-C50C-407E-A947-70E740481C1C}">
                <a14:useLocalDpi xmlns:a14="http://schemas.microsoft.com/office/drawing/2010/main"/>
              </a:ext>
            </a:extLst>
          </a:blip>
          <a:stretch>
            <a:fillRect/>
          </a:stretch>
        </p:blipFill>
        <p:spPr>
          <a:xfrm>
            <a:off x="-1" y="447"/>
            <a:ext cx="18286413" cy="10286106"/>
          </a:xfrm>
          <a:prstGeom prst="rect">
            <a:avLst/>
          </a:prstGeom>
        </p:spPr>
      </p:pic>
      <p:pic>
        <p:nvPicPr>
          <p:cNvPr id="3" name="object 3"/>
          <p:cNvPicPr/>
          <p:nvPr/>
        </p:nvPicPr>
        <p:blipFill>
          <a:blip r:embed="rId3" cstate="email">
            <a:extLst>
              <a:ext uri="{28A0092B-C50C-407E-A947-70E740481C1C}">
                <a14:useLocalDpi xmlns:a14="http://schemas.microsoft.com/office/drawing/2010/main"/>
              </a:ext>
            </a:extLst>
          </a:blip>
          <a:stretch>
            <a:fillRect/>
          </a:stretch>
        </p:blipFill>
        <p:spPr>
          <a:xfrm>
            <a:off x="5095052" y="3289714"/>
            <a:ext cx="9396929" cy="3707570"/>
          </a:xfrm>
          <a:prstGeom prst="rect">
            <a:avLst/>
          </a:prstGeom>
        </p:spPr>
      </p:pic>
    </p:spTree>
    <p:extLst>
      <p:ext uri="{BB962C8B-B14F-4D97-AF65-F5344CB8AC3E}">
        <p14:creationId xmlns:p14="http://schemas.microsoft.com/office/powerpoint/2010/main" val="145274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ítulo 1">
            <a:extLst>
              <a:ext uri="{FF2B5EF4-FFF2-40B4-BE49-F238E27FC236}">
                <a16:creationId xmlns:a16="http://schemas.microsoft.com/office/drawing/2014/main" id="{4BA5719D-B454-4C10-8B49-387EE0EE7CB6}"/>
              </a:ext>
            </a:extLst>
          </p:cNvPr>
          <p:cNvSpPr txBox="1">
            <a:spLocks/>
          </p:cNvSpPr>
          <p:nvPr/>
        </p:nvSpPr>
        <p:spPr>
          <a:xfrm>
            <a:off x="457200" y="406927"/>
            <a:ext cx="17397663" cy="1165546"/>
          </a:xfrm>
          <a:prstGeom prst="rect">
            <a:avLst/>
          </a:prstGeom>
        </p:spPr>
        <p:txBody>
          <a:bodyPr vert="horz" lIns="163275" tIns="81638" rIns="163275" bIns="81638" rtlCol="0" anchor="ctr">
            <a:no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S" sz="4400" u="sng" dirty="0">
                <a:solidFill>
                  <a:srgbClr val="1B587C"/>
                </a:solidFill>
                <a:latin typeface="Calibri" panose="020F0502020204030204" pitchFamily="34" charset="0"/>
                <a:cs typeface="Calibri" panose="020F0502020204030204" pitchFamily="34" charset="0"/>
              </a:rPr>
              <a:t>CUMPLIMIENTO DEL PLAN OPERATIVO ANUAL (POA)</a:t>
            </a:r>
          </a:p>
          <a:p>
            <a:pPr algn="ctr"/>
            <a:r>
              <a:rPr lang="es-ES" sz="4400" dirty="0">
                <a:solidFill>
                  <a:srgbClr val="1B587C"/>
                </a:solidFill>
                <a:latin typeface="Calibri" panose="020F0502020204030204" pitchFamily="34" charset="0"/>
                <a:cs typeface="Calibri" panose="020F0502020204030204" pitchFamily="34" charset="0"/>
              </a:rPr>
              <a:t>Programación del gasto trimestrales</a:t>
            </a:r>
            <a:endParaRPr lang="es-ES" sz="1800" dirty="0">
              <a:solidFill>
                <a:srgbClr val="1B587C"/>
              </a:solidFill>
              <a:latin typeface="Calibri" panose="020F0502020204030204" pitchFamily="34" charset="0"/>
              <a:cs typeface="Calibri" panose="020F0502020204030204" pitchFamily="34" charset="0"/>
            </a:endParaRPr>
          </a:p>
        </p:txBody>
      </p:sp>
      <p:sp>
        <p:nvSpPr>
          <p:cNvPr id="12" name="Marcador de número de diapositiva 2">
            <a:extLst>
              <a:ext uri="{FF2B5EF4-FFF2-40B4-BE49-F238E27FC236}">
                <a16:creationId xmlns:a16="http://schemas.microsoft.com/office/drawing/2014/main" id="{FFDD8D84-312E-410B-85D3-E39C7C83F971}"/>
              </a:ext>
            </a:extLst>
          </p:cNvPr>
          <p:cNvSpPr>
            <a:spLocks noGrp="1"/>
          </p:cNvSpPr>
          <p:nvPr>
            <p:ph type="sldNum" sz="quarter" idx="11"/>
          </p:nvPr>
        </p:nvSpPr>
        <p:spPr/>
        <p:txBody>
          <a:bodyPr/>
          <a:lstStyle/>
          <a:p>
            <a:fld id="{E6459DFB-86F3-43FA-8567-2EA6E426AE90}" type="slidenum">
              <a:rPr lang="ja-JP" altLang="en-US" smtClean="0">
                <a:solidFill>
                  <a:srgbClr val="1B587C"/>
                </a:solidFill>
              </a:rPr>
              <a:pPr/>
              <a:t>10</a:t>
            </a:fld>
            <a:endParaRPr lang="ja-JP" altLang="en-US" dirty="0">
              <a:solidFill>
                <a:srgbClr val="1B587C"/>
              </a:solidFill>
            </a:endParaRPr>
          </a:p>
        </p:txBody>
      </p:sp>
      <p:graphicFrame>
        <p:nvGraphicFramePr>
          <p:cNvPr id="4" name="Gráfico 3">
            <a:extLst>
              <a:ext uri="{FF2B5EF4-FFF2-40B4-BE49-F238E27FC236}">
                <a16:creationId xmlns:a16="http://schemas.microsoft.com/office/drawing/2014/main" id="{C3CC7F12-DDA8-4267-A6D3-0030978ED149}"/>
              </a:ext>
            </a:extLst>
          </p:cNvPr>
          <p:cNvGraphicFramePr/>
          <p:nvPr>
            <p:extLst>
              <p:ext uri="{D42A27DB-BD31-4B8C-83A1-F6EECF244321}">
                <p14:modId xmlns:p14="http://schemas.microsoft.com/office/powerpoint/2010/main" val="1591776060"/>
              </p:ext>
            </p:extLst>
          </p:nvPr>
        </p:nvGraphicFramePr>
        <p:xfrm>
          <a:off x="210017" y="1727201"/>
          <a:ext cx="17775070" cy="7843012"/>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a:extLst>
              <a:ext uri="{FF2B5EF4-FFF2-40B4-BE49-F238E27FC236}">
                <a16:creationId xmlns:a16="http://schemas.microsoft.com/office/drawing/2014/main" id="{B5EA1F9C-BCBD-40B0-9BCA-DA90A5C2A027}"/>
              </a:ext>
            </a:extLst>
          </p:cNvPr>
          <p:cNvSpPr txBox="1"/>
          <p:nvPr/>
        </p:nvSpPr>
        <p:spPr>
          <a:xfrm>
            <a:off x="3644799" y="6809873"/>
            <a:ext cx="1732548" cy="707886"/>
          </a:xfrm>
          <a:prstGeom prst="rect">
            <a:avLst/>
          </a:prstGeom>
          <a:noFill/>
        </p:spPr>
        <p:txBody>
          <a:bodyPr wrap="square" rtlCol="0">
            <a:spAutoFit/>
          </a:bodyPr>
          <a:lstStyle/>
          <a:p>
            <a:pPr algn="ctr"/>
            <a:r>
              <a:rPr lang="es-EC" sz="2000" dirty="0">
                <a:latin typeface="Calibri" panose="020F0502020204030204" pitchFamily="34" charset="0"/>
                <a:cs typeface="Calibri" panose="020F0502020204030204" pitchFamily="34" charset="0"/>
              </a:rPr>
              <a:t>% de cumplimiento</a:t>
            </a:r>
          </a:p>
        </p:txBody>
      </p:sp>
      <p:sp>
        <p:nvSpPr>
          <p:cNvPr id="6" name="Rectángulo 5">
            <a:extLst>
              <a:ext uri="{FF2B5EF4-FFF2-40B4-BE49-F238E27FC236}">
                <a16:creationId xmlns:a16="http://schemas.microsoft.com/office/drawing/2014/main" id="{2201FFF4-F3F4-48C8-8667-9C183DAF4E4A}"/>
              </a:ext>
            </a:extLst>
          </p:cNvPr>
          <p:cNvSpPr/>
          <p:nvPr/>
        </p:nvSpPr>
        <p:spPr>
          <a:xfrm>
            <a:off x="7343037" y="1886288"/>
            <a:ext cx="3600345" cy="523220"/>
          </a:xfrm>
          <a:prstGeom prst="rect">
            <a:avLst/>
          </a:prstGeom>
        </p:spPr>
        <p:txBody>
          <a:bodyPr wrap="none">
            <a:spAutoFit/>
          </a:bodyPr>
          <a:lstStyle/>
          <a:p>
            <a:pPr algn="ctr">
              <a:defRPr sz="1862" b="1" i="0" u="none" strike="noStrike" kern="1200" spc="0" baseline="0">
                <a:solidFill>
                  <a:srgbClr val="0060A8"/>
                </a:solidFill>
                <a:latin typeface="+mn-lt"/>
                <a:ea typeface="+mn-ea"/>
                <a:cs typeface="+mn-cs"/>
              </a:defRPr>
            </a:pPr>
            <a:r>
              <a:rPr lang="es-EC" sz="2800" b="1" dirty="0">
                <a:latin typeface="Calibri" panose="020F0502020204030204" pitchFamily="34" charset="0"/>
                <a:cs typeface="Calibri" panose="020F0502020204030204" pitchFamily="34" charset="0"/>
              </a:rPr>
              <a:t>EN RECURSOS TOTALES</a:t>
            </a:r>
          </a:p>
        </p:txBody>
      </p:sp>
      <p:sp>
        <p:nvSpPr>
          <p:cNvPr id="8" name="Rectángulo 7">
            <a:extLst>
              <a:ext uri="{FF2B5EF4-FFF2-40B4-BE49-F238E27FC236}">
                <a16:creationId xmlns:a16="http://schemas.microsoft.com/office/drawing/2014/main" id="{B20DD612-8E9B-4CED-934B-C76BB0BF0CEE}"/>
              </a:ext>
            </a:extLst>
          </p:cNvPr>
          <p:cNvSpPr/>
          <p:nvPr/>
        </p:nvSpPr>
        <p:spPr>
          <a:xfrm>
            <a:off x="800101" y="9475799"/>
            <a:ext cx="6339735" cy="461665"/>
          </a:xfrm>
          <a:prstGeom prst="rect">
            <a:avLst/>
          </a:prstGeom>
        </p:spPr>
        <p:txBody>
          <a:bodyPr wrap="square">
            <a:spAutoFit/>
          </a:bodyPr>
          <a:lstStyle/>
          <a:p>
            <a:r>
              <a:rPr lang="es-ES" sz="1200" b="1" dirty="0">
                <a:latin typeface="Calibri" panose="020F0502020204030204" pitchFamily="34" charset="0"/>
                <a:cs typeface="Calibri" panose="020F0502020204030204" pitchFamily="34" charset="0"/>
              </a:rPr>
              <a:t>Fuente:</a:t>
            </a:r>
            <a:r>
              <a:rPr lang="es-ES" sz="1200" dirty="0">
                <a:latin typeface="Calibri" panose="020F0502020204030204" pitchFamily="34" charset="0"/>
                <a:cs typeface="Calibri" panose="020F0502020204030204" pitchFamily="34" charset="0"/>
              </a:rPr>
              <a:t> Cédula Presupuestaria de Gastos por Auxiliar – CG/IFS Web </a:t>
            </a:r>
            <a:r>
              <a:rPr lang="es-ES" sz="1200" dirty="0" err="1">
                <a:latin typeface="Calibri" panose="020F0502020204030204" pitchFamily="34" charset="0"/>
                <a:cs typeface="Calibri" panose="020F0502020204030204" pitchFamily="34" charset="0"/>
              </a:rPr>
              <a:t>Report</a:t>
            </a:r>
            <a:r>
              <a:rPr lang="es-ES" sz="1200" dirty="0">
                <a:latin typeface="Calibri" panose="020F0502020204030204" pitchFamily="34" charset="0"/>
                <a:cs typeface="Calibri" panose="020F0502020204030204" pitchFamily="34" charset="0"/>
              </a:rPr>
              <a:t>. </a:t>
            </a:r>
          </a:p>
          <a:p>
            <a:r>
              <a:rPr lang="es-ES" sz="1200" dirty="0">
                <a:latin typeface="Calibri" panose="020F0502020204030204" pitchFamily="34" charset="0"/>
                <a:cs typeface="Calibri" panose="020F0502020204030204" pitchFamily="34" charset="0"/>
              </a:rPr>
              <a:t>               Fecha de corte al 15 de abril de 2022</a:t>
            </a:r>
          </a:p>
        </p:txBody>
      </p:sp>
    </p:spTree>
    <p:extLst>
      <p:ext uri="{BB962C8B-B14F-4D97-AF65-F5344CB8AC3E}">
        <p14:creationId xmlns:p14="http://schemas.microsoft.com/office/powerpoint/2010/main" val="556444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a:xfrm>
            <a:off x="17354549" y="9805056"/>
            <a:ext cx="931863" cy="547688"/>
          </a:xfrm>
        </p:spPr>
        <p:txBody>
          <a:bodyPr/>
          <a:lstStyle/>
          <a:p>
            <a:fld id="{E6459DFB-86F3-43FA-8567-2EA6E426AE90}" type="slidenum">
              <a:rPr lang="ja-JP" altLang="en-US" smtClean="0">
                <a:solidFill>
                  <a:srgbClr val="1B587C"/>
                </a:solidFill>
              </a:rPr>
              <a:pPr/>
              <a:t>11</a:t>
            </a:fld>
            <a:endParaRPr lang="ja-JP" altLang="en-US" dirty="0">
              <a:solidFill>
                <a:srgbClr val="1B587C"/>
              </a:solidFill>
            </a:endParaRPr>
          </a:p>
        </p:txBody>
      </p:sp>
      <p:graphicFrame>
        <p:nvGraphicFramePr>
          <p:cNvPr id="7" name="Gráfico 6"/>
          <p:cNvGraphicFramePr/>
          <p:nvPr>
            <p:extLst>
              <p:ext uri="{D42A27DB-BD31-4B8C-83A1-F6EECF244321}">
                <p14:modId xmlns:p14="http://schemas.microsoft.com/office/powerpoint/2010/main" val="2518946566"/>
              </p:ext>
            </p:extLst>
          </p:nvPr>
        </p:nvGraphicFramePr>
        <p:xfrm>
          <a:off x="-1559750" y="2076377"/>
          <a:ext cx="11624233" cy="377197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Tabla 18">
            <a:extLst>
              <a:ext uri="{FF2B5EF4-FFF2-40B4-BE49-F238E27FC236}">
                <a16:creationId xmlns:a16="http://schemas.microsoft.com/office/drawing/2014/main" id="{BD91D4CE-4BE0-44C6-874E-5EE22AE16AC0}"/>
              </a:ext>
            </a:extLst>
          </p:cNvPr>
          <p:cNvGraphicFramePr>
            <a:graphicFrameLocks noGrp="1"/>
          </p:cNvGraphicFramePr>
          <p:nvPr>
            <p:extLst>
              <p:ext uri="{D42A27DB-BD31-4B8C-83A1-F6EECF244321}">
                <p14:modId xmlns:p14="http://schemas.microsoft.com/office/powerpoint/2010/main" val="1554358383"/>
              </p:ext>
            </p:extLst>
          </p:nvPr>
        </p:nvGraphicFramePr>
        <p:xfrm>
          <a:off x="590551" y="6924349"/>
          <a:ext cx="7930872" cy="2864990"/>
        </p:xfrm>
        <a:graphic>
          <a:graphicData uri="http://schemas.openxmlformats.org/drawingml/2006/table">
            <a:tbl>
              <a:tblPr/>
              <a:tblGrid>
                <a:gridCol w="2512867">
                  <a:extLst>
                    <a:ext uri="{9D8B030D-6E8A-4147-A177-3AD203B41FA5}">
                      <a16:colId xmlns:a16="http://schemas.microsoft.com/office/drawing/2014/main" val="20000"/>
                    </a:ext>
                  </a:extLst>
                </a:gridCol>
                <a:gridCol w="1981493">
                  <a:extLst>
                    <a:ext uri="{9D8B030D-6E8A-4147-A177-3AD203B41FA5}">
                      <a16:colId xmlns:a16="http://schemas.microsoft.com/office/drawing/2014/main" val="20001"/>
                    </a:ext>
                  </a:extLst>
                </a:gridCol>
                <a:gridCol w="1718256">
                  <a:extLst>
                    <a:ext uri="{9D8B030D-6E8A-4147-A177-3AD203B41FA5}">
                      <a16:colId xmlns:a16="http://schemas.microsoft.com/office/drawing/2014/main" val="20002"/>
                    </a:ext>
                  </a:extLst>
                </a:gridCol>
                <a:gridCol w="1718256">
                  <a:extLst>
                    <a:ext uri="{9D8B030D-6E8A-4147-A177-3AD203B41FA5}">
                      <a16:colId xmlns:a16="http://schemas.microsoft.com/office/drawing/2014/main" val="20003"/>
                    </a:ext>
                  </a:extLst>
                </a:gridCol>
              </a:tblGrid>
              <a:tr h="1111287">
                <a:tc>
                  <a:txBody>
                    <a:bodyPr/>
                    <a:lstStyle/>
                    <a:p>
                      <a:pPr algn="ctr" fontAlgn="ctr"/>
                      <a:r>
                        <a:rPr lang="es-ES" sz="2400" b="1" i="0" u="none" strike="noStrike" dirty="0">
                          <a:solidFill>
                            <a:srgbClr val="FFFFFF"/>
                          </a:solidFill>
                          <a:effectLst/>
                          <a:latin typeface="Calibri" panose="020F0502020204030204" pitchFamily="34" charset="0"/>
                          <a:cs typeface="Calibri" panose="020F0502020204030204" pitchFamily="34" charset="0"/>
                        </a:rPr>
                        <a:t>EPMMQ</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S" sz="1800" b="1" i="0" u="none" strike="noStrike" dirty="0">
                          <a:solidFill>
                            <a:srgbClr val="FFFFFF"/>
                          </a:solidFill>
                          <a:effectLst/>
                          <a:latin typeface="Calibri" panose="020F0502020204030204" pitchFamily="34" charset="0"/>
                          <a:cs typeface="Calibri" panose="020F0502020204030204" pitchFamily="34" charset="0"/>
                        </a:rPr>
                        <a:t>Presupuesto Planificado</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S" sz="1800" b="1" i="0" u="none" strike="noStrike" dirty="0">
                          <a:solidFill>
                            <a:srgbClr val="FFFFFF"/>
                          </a:solidFill>
                          <a:effectLst/>
                          <a:latin typeface="Calibri" panose="020F0502020204030204" pitchFamily="34" charset="0"/>
                          <a:cs typeface="Calibri" panose="020F0502020204030204" pitchFamily="34" charset="0"/>
                        </a:rPr>
                        <a:t>Presupuesto</a:t>
                      </a:r>
                    </a:p>
                    <a:p>
                      <a:pPr algn="ctr" fontAlgn="ctr"/>
                      <a:r>
                        <a:rPr lang="es-ES" sz="1800" b="1" i="0" u="none" strike="noStrike" dirty="0">
                          <a:solidFill>
                            <a:srgbClr val="FFFFFF"/>
                          </a:solidFill>
                          <a:effectLst/>
                          <a:latin typeface="Calibri" panose="020F0502020204030204" pitchFamily="34" charset="0"/>
                          <a:cs typeface="Calibri" panose="020F0502020204030204" pitchFamily="34" charset="0"/>
                        </a:rPr>
                        <a:t>Ejecutado</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S" sz="1800" b="1" i="0" u="none" strike="noStrike" dirty="0">
                          <a:solidFill>
                            <a:srgbClr val="FFFFFF"/>
                          </a:solidFill>
                          <a:effectLst/>
                          <a:latin typeface="Calibri" panose="020F0502020204030204" pitchFamily="34" charset="0"/>
                          <a:cs typeface="Calibri" panose="020F0502020204030204" pitchFamily="34" charset="0"/>
                        </a:rPr>
                        <a:t>% de cumplimiento de metas de gasto</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10000"/>
                  </a:ext>
                </a:extLst>
              </a:tr>
              <a:tr h="628736">
                <a:tc>
                  <a:txBody>
                    <a:bodyPr/>
                    <a:lstStyle/>
                    <a:p>
                      <a:pPr algn="l" fontAlgn="b"/>
                      <a:r>
                        <a:rPr lang="es-ES" sz="1800" b="0" i="0" u="none" strike="noStrike" dirty="0">
                          <a:solidFill>
                            <a:srgbClr val="000000"/>
                          </a:solidFill>
                          <a:effectLst/>
                          <a:latin typeface="Calibri" panose="020F0502020204030204" pitchFamily="34" charset="0"/>
                        </a:rPr>
                        <a:t>Corriente</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8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800" b="0"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2400" b="1"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28736">
                <a:tc>
                  <a:txBody>
                    <a:bodyPr/>
                    <a:lstStyle/>
                    <a:p>
                      <a:pPr marL="0" marR="0" lvl="0" indent="0" algn="l" defTabSz="1632753" rtl="0" eaLnBrk="1" fontAlgn="b" latinLnBrk="0" hangingPunct="1">
                        <a:lnSpc>
                          <a:spcPct val="100000"/>
                        </a:lnSpc>
                        <a:spcBef>
                          <a:spcPts val="0"/>
                        </a:spcBef>
                        <a:spcAft>
                          <a:spcPts val="0"/>
                        </a:spcAft>
                        <a:buClrTx/>
                        <a:buSzTx/>
                        <a:buFontTx/>
                        <a:buNone/>
                        <a:tabLst/>
                        <a:defRPr/>
                      </a:pPr>
                      <a:r>
                        <a:rPr kumimoji="1" lang="es-ES" sz="1800" b="0" i="0" u="none" strike="noStrike" kern="1200" cap="none" spc="0" normalizeH="0" baseline="0" noProof="0" dirty="0">
                          <a:ln>
                            <a:noFill/>
                          </a:ln>
                          <a:solidFill>
                            <a:srgbClr val="000000"/>
                          </a:solidFill>
                          <a:effectLst/>
                          <a:uLnTx/>
                          <a:uFillTx/>
                          <a:latin typeface="Calibri" panose="020F0502020204030204" pitchFamily="34" charset="0"/>
                          <a:cs typeface="+mn-cs"/>
                        </a:rPr>
                        <a:t>Inversión</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s-ES" sz="1800" b="0" i="0" u="none" strike="noStrike" dirty="0">
                          <a:solidFill>
                            <a:srgbClr val="000000"/>
                          </a:solidFill>
                          <a:effectLst/>
                          <a:latin typeface="Calibri" panose="020F0502020204030204" pitchFamily="34" charset="0"/>
                        </a:rPr>
                        <a:t>2.102.025,06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s-ES" sz="1800" b="0" i="0" u="none" strike="noStrike" dirty="0">
                          <a:solidFill>
                            <a:srgbClr val="000000"/>
                          </a:solidFill>
                          <a:effectLst/>
                          <a:latin typeface="Calibri" panose="020F0502020204030204" pitchFamily="34" charset="0"/>
                        </a:rPr>
                        <a:t>1.382.036,63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s-ES" sz="2400" b="1" i="0" u="none" strike="noStrike" dirty="0">
                          <a:solidFill>
                            <a:srgbClr val="000000"/>
                          </a:solidFill>
                          <a:effectLst/>
                          <a:latin typeface="Calibri" panose="020F0502020204030204" pitchFamily="34" charset="0"/>
                        </a:rPr>
                        <a:t>65,75%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96231">
                <a:tc>
                  <a:txBody>
                    <a:bodyPr/>
                    <a:lstStyle/>
                    <a:p>
                      <a:pPr algn="l" fontAlgn="b"/>
                      <a:r>
                        <a:rPr lang="es-ES" sz="2400" b="1" i="0" u="none" strike="noStrike" dirty="0">
                          <a:solidFill>
                            <a:schemeClr val="bg1"/>
                          </a:solidFill>
                          <a:effectLst/>
                          <a:latin typeface="Calibri" panose="020F0502020204030204" pitchFamily="34" charset="0"/>
                          <a:cs typeface="Calibri" panose="020F0502020204030204" pitchFamily="34" charset="0"/>
                        </a:rPr>
                        <a:t>Cumplimiento</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ES" sz="1800" b="1" i="0" u="none" strike="noStrike" dirty="0">
                          <a:solidFill>
                            <a:srgbClr val="FFFFFF"/>
                          </a:solidFill>
                          <a:effectLst/>
                          <a:latin typeface="Calibri" panose="020F0502020204030204" pitchFamily="34" charset="0"/>
                        </a:rPr>
                        <a:t>2.102.025,06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ES" sz="1800" b="1" i="0" u="none" strike="noStrike" dirty="0">
                          <a:solidFill>
                            <a:srgbClr val="FFFFFF"/>
                          </a:solidFill>
                          <a:effectLst/>
                          <a:latin typeface="Calibri" panose="020F0502020204030204" pitchFamily="34" charset="0"/>
                        </a:rPr>
                        <a:t>1.382.036,63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ES" sz="2400" b="1" i="0" u="none" strike="noStrike" dirty="0">
                          <a:solidFill>
                            <a:srgbClr val="FFFFFF"/>
                          </a:solidFill>
                          <a:effectLst/>
                          <a:latin typeface="Calibri" panose="020F0502020204030204" pitchFamily="34" charset="0"/>
                        </a:rPr>
                        <a:t>65,75%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4"/>
                  </a:ext>
                </a:extLst>
              </a:tr>
            </a:tbl>
          </a:graphicData>
        </a:graphic>
      </p:graphicFrame>
      <p:graphicFrame>
        <p:nvGraphicFramePr>
          <p:cNvPr id="22" name="Tabla 21">
            <a:extLst>
              <a:ext uri="{FF2B5EF4-FFF2-40B4-BE49-F238E27FC236}">
                <a16:creationId xmlns:a16="http://schemas.microsoft.com/office/drawing/2014/main" id="{789CDB53-F139-4990-B90E-68E8BA02A30D}"/>
              </a:ext>
            </a:extLst>
          </p:cNvPr>
          <p:cNvGraphicFramePr>
            <a:graphicFrameLocks noGrp="1"/>
          </p:cNvGraphicFramePr>
          <p:nvPr>
            <p:extLst>
              <p:ext uri="{D42A27DB-BD31-4B8C-83A1-F6EECF244321}">
                <p14:modId xmlns:p14="http://schemas.microsoft.com/office/powerpoint/2010/main" val="3002108918"/>
              </p:ext>
            </p:extLst>
          </p:nvPr>
        </p:nvGraphicFramePr>
        <p:xfrm>
          <a:off x="9763813" y="6924349"/>
          <a:ext cx="7930872" cy="2809573"/>
        </p:xfrm>
        <a:graphic>
          <a:graphicData uri="http://schemas.openxmlformats.org/drawingml/2006/table">
            <a:tbl>
              <a:tblPr/>
              <a:tblGrid>
                <a:gridCol w="2661441">
                  <a:extLst>
                    <a:ext uri="{9D8B030D-6E8A-4147-A177-3AD203B41FA5}">
                      <a16:colId xmlns:a16="http://schemas.microsoft.com/office/drawing/2014/main" val="20000"/>
                    </a:ext>
                  </a:extLst>
                </a:gridCol>
                <a:gridCol w="1756477">
                  <a:extLst>
                    <a:ext uri="{9D8B030D-6E8A-4147-A177-3AD203B41FA5}">
                      <a16:colId xmlns:a16="http://schemas.microsoft.com/office/drawing/2014/main" val="20001"/>
                    </a:ext>
                  </a:extLst>
                </a:gridCol>
                <a:gridCol w="1756477">
                  <a:extLst>
                    <a:ext uri="{9D8B030D-6E8A-4147-A177-3AD203B41FA5}">
                      <a16:colId xmlns:a16="http://schemas.microsoft.com/office/drawing/2014/main" val="20002"/>
                    </a:ext>
                  </a:extLst>
                </a:gridCol>
                <a:gridCol w="1756477">
                  <a:extLst>
                    <a:ext uri="{9D8B030D-6E8A-4147-A177-3AD203B41FA5}">
                      <a16:colId xmlns:a16="http://schemas.microsoft.com/office/drawing/2014/main" val="20003"/>
                    </a:ext>
                  </a:extLst>
                </a:gridCol>
              </a:tblGrid>
              <a:tr h="1097434">
                <a:tc>
                  <a:txBody>
                    <a:bodyPr/>
                    <a:lstStyle/>
                    <a:p>
                      <a:pPr algn="ctr" fontAlgn="ctr"/>
                      <a:r>
                        <a:rPr lang="es-ES" sz="2400" b="1" i="0" u="none" strike="noStrike" dirty="0">
                          <a:solidFill>
                            <a:srgbClr val="FFFFFF"/>
                          </a:solidFill>
                          <a:effectLst/>
                          <a:latin typeface="Calibri" panose="020F0502020204030204" pitchFamily="34" charset="0"/>
                          <a:cs typeface="Calibri" panose="020F0502020204030204" pitchFamily="34" charset="0"/>
                        </a:rPr>
                        <a:t>EPMMQ</a:t>
                      </a:r>
                    </a:p>
                    <a:p>
                      <a:pPr algn="ctr" fontAlgn="ctr"/>
                      <a:r>
                        <a:rPr lang="es-ES" sz="1800" b="1" i="0" u="none" strike="noStrike" dirty="0">
                          <a:solidFill>
                            <a:srgbClr val="FFFFFF"/>
                          </a:solidFill>
                          <a:effectLst/>
                          <a:latin typeface="Calibri" panose="020F0502020204030204" pitchFamily="34" charset="0"/>
                          <a:cs typeface="Calibri" panose="020F0502020204030204" pitchFamily="34" charset="0"/>
                        </a:rPr>
                        <a:t>Fuente de financiamiento</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S" sz="1800" b="1" i="0" u="none" strike="noStrike" dirty="0">
                          <a:solidFill>
                            <a:srgbClr val="FFFFFF"/>
                          </a:solidFill>
                          <a:effectLst/>
                          <a:latin typeface="Calibri" panose="020F0502020204030204" pitchFamily="34" charset="0"/>
                          <a:cs typeface="Calibri" panose="020F0502020204030204" pitchFamily="34" charset="0"/>
                        </a:rPr>
                        <a:t>Presupuesto Planificado</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S" sz="1800" b="1" i="0" u="none" strike="noStrike" dirty="0">
                          <a:solidFill>
                            <a:srgbClr val="FFFFFF"/>
                          </a:solidFill>
                          <a:effectLst/>
                          <a:latin typeface="Calibri" panose="020F0502020204030204" pitchFamily="34" charset="0"/>
                          <a:cs typeface="Calibri" panose="020F0502020204030204" pitchFamily="34" charset="0"/>
                        </a:rPr>
                        <a:t>Presupuesto</a:t>
                      </a:r>
                    </a:p>
                    <a:p>
                      <a:pPr algn="ctr" fontAlgn="ctr"/>
                      <a:r>
                        <a:rPr lang="es-ES" sz="1800" b="1" i="0" u="none" strike="noStrike" dirty="0">
                          <a:solidFill>
                            <a:srgbClr val="FFFFFF"/>
                          </a:solidFill>
                          <a:effectLst/>
                          <a:latin typeface="Calibri" panose="020F0502020204030204" pitchFamily="34" charset="0"/>
                          <a:cs typeface="Calibri" panose="020F0502020204030204" pitchFamily="34" charset="0"/>
                        </a:rPr>
                        <a:t>Ejecutado</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S" sz="1800" b="1" i="0" u="none" strike="noStrike" dirty="0">
                          <a:solidFill>
                            <a:srgbClr val="FFFFFF"/>
                          </a:solidFill>
                          <a:effectLst/>
                          <a:latin typeface="Calibri" panose="020F0502020204030204" pitchFamily="34" charset="0"/>
                          <a:cs typeface="Calibri" panose="020F0502020204030204" pitchFamily="34" charset="0"/>
                        </a:rPr>
                        <a:t>% de cumplimiento de metas de gasto</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10000"/>
                  </a:ext>
                </a:extLst>
              </a:tr>
              <a:tr h="607954">
                <a:tc>
                  <a:txBody>
                    <a:bodyPr/>
                    <a:lstStyle/>
                    <a:p>
                      <a:pPr algn="l" fontAlgn="b"/>
                      <a:r>
                        <a:rPr lang="es-ES" sz="1800" b="0" i="0" u="none" strike="noStrike" dirty="0">
                          <a:solidFill>
                            <a:srgbClr val="000000"/>
                          </a:solidFill>
                          <a:effectLst/>
                          <a:latin typeface="Calibri" panose="020F0502020204030204" pitchFamily="34" charset="0"/>
                        </a:rPr>
                        <a:t>Asignación municipal </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800" b="0" i="0" u="none" strike="noStrike" dirty="0">
                          <a:solidFill>
                            <a:srgbClr val="000000"/>
                          </a:solidFill>
                          <a:effectLst/>
                          <a:latin typeface="Calibri" panose="020F0502020204030204" pitchFamily="34" charset="0"/>
                        </a:rPr>
                        <a:t>1.685.619,40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800" b="0" i="0" u="none" strike="noStrike" dirty="0">
                          <a:solidFill>
                            <a:srgbClr val="000000"/>
                          </a:solidFill>
                          <a:effectLst/>
                          <a:latin typeface="Calibri" panose="020F0502020204030204" pitchFamily="34" charset="0"/>
                        </a:rPr>
                        <a:t>1.213.278,06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2400" b="1" i="0" u="none" strike="noStrike" dirty="0">
                          <a:solidFill>
                            <a:srgbClr val="000000"/>
                          </a:solidFill>
                          <a:effectLst/>
                          <a:latin typeface="Calibri" panose="020F0502020204030204" pitchFamily="34" charset="0"/>
                        </a:rPr>
                        <a:t>71,98%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607954">
                <a:tc>
                  <a:txBody>
                    <a:bodyPr/>
                    <a:lstStyle/>
                    <a:p>
                      <a:pPr marL="0" marR="0" lvl="0" indent="0" algn="l" defTabSz="1632753" rtl="0" eaLnBrk="1" fontAlgn="b" latinLnBrk="0" hangingPunct="1">
                        <a:lnSpc>
                          <a:spcPct val="100000"/>
                        </a:lnSpc>
                        <a:spcBef>
                          <a:spcPts val="0"/>
                        </a:spcBef>
                        <a:spcAft>
                          <a:spcPts val="0"/>
                        </a:spcAft>
                        <a:buClrTx/>
                        <a:buSzTx/>
                        <a:buFontTx/>
                        <a:buNone/>
                        <a:tabLst/>
                        <a:defRPr/>
                      </a:pPr>
                      <a:r>
                        <a:rPr kumimoji="1" lang="es-ES" sz="1800" b="0" i="0" u="none" strike="noStrike" kern="1200" cap="none" spc="0" normalizeH="0" baseline="0" noProof="0" dirty="0">
                          <a:ln>
                            <a:noFill/>
                          </a:ln>
                          <a:solidFill>
                            <a:srgbClr val="000000"/>
                          </a:solidFill>
                          <a:effectLst/>
                          <a:uLnTx/>
                          <a:uFillTx/>
                          <a:latin typeface="Calibri" panose="020F0502020204030204" pitchFamily="34" charset="0"/>
                          <a:cs typeface="+mn-cs"/>
                        </a:rPr>
                        <a:t>Fondos Propios</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s-ES" sz="1800" b="0" i="0" u="none" strike="noStrike" dirty="0">
                          <a:solidFill>
                            <a:srgbClr val="000000"/>
                          </a:solidFill>
                          <a:effectLst/>
                          <a:latin typeface="Calibri" panose="020F0502020204030204" pitchFamily="34" charset="0"/>
                        </a:rPr>
                        <a:t>416.405,66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s-ES" sz="1800" b="0" i="0" u="none" strike="noStrike" dirty="0">
                          <a:solidFill>
                            <a:srgbClr val="000000"/>
                          </a:solidFill>
                          <a:effectLst/>
                          <a:latin typeface="Calibri" panose="020F0502020204030204" pitchFamily="34" charset="0"/>
                        </a:rPr>
                        <a:t>168.758,57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es-ES" sz="2400" b="1" i="0" u="none" strike="noStrike" dirty="0">
                          <a:solidFill>
                            <a:srgbClr val="000000"/>
                          </a:solidFill>
                          <a:effectLst/>
                          <a:latin typeface="Calibri" panose="020F0502020204030204" pitchFamily="34" charset="0"/>
                        </a:rPr>
                        <a:t>40,53%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r h="496231">
                <a:tc>
                  <a:txBody>
                    <a:bodyPr/>
                    <a:lstStyle/>
                    <a:p>
                      <a:pPr algn="l" fontAlgn="b"/>
                      <a:r>
                        <a:rPr lang="es-ES" sz="2400" b="1" i="0" u="none" strike="noStrike" dirty="0">
                          <a:solidFill>
                            <a:schemeClr val="bg1"/>
                          </a:solidFill>
                          <a:effectLst/>
                          <a:latin typeface="Calibri" panose="020F0502020204030204" pitchFamily="34" charset="0"/>
                          <a:cs typeface="Calibri" panose="020F0502020204030204" pitchFamily="34" charset="0"/>
                        </a:rPr>
                        <a:t>Cumplimiento</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ES" sz="1800" b="1" i="0" u="none" strike="noStrike" dirty="0">
                          <a:solidFill>
                            <a:srgbClr val="FFFFFF"/>
                          </a:solidFill>
                          <a:effectLst/>
                          <a:latin typeface="Calibri" panose="020F0502020204030204" pitchFamily="34" charset="0"/>
                        </a:rPr>
                        <a:t>2.102.025,06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ES" sz="1800" b="1" i="0" u="none" strike="noStrike" dirty="0">
                          <a:solidFill>
                            <a:srgbClr val="FFFFFF"/>
                          </a:solidFill>
                          <a:effectLst/>
                          <a:latin typeface="Calibri" panose="020F0502020204030204" pitchFamily="34" charset="0"/>
                        </a:rPr>
                        <a:t>1.382.036,63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ES" sz="2400" b="1" i="0" u="none" strike="noStrike" dirty="0">
                          <a:solidFill>
                            <a:srgbClr val="FFFFFF"/>
                          </a:solidFill>
                          <a:effectLst/>
                          <a:latin typeface="Calibri" panose="020F0502020204030204" pitchFamily="34" charset="0"/>
                        </a:rPr>
                        <a:t>65,75%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4"/>
                  </a:ext>
                </a:extLst>
              </a:tr>
            </a:tbl>
          </a:graphicData>
        </a:graphic>
      </p:graphicFrame>
      <p:sp>
        <p:nvSpPr>
          <p:cNvPr id="23" name="Título 1">
            <a:extLst>
              <a:ext uri="{FF2B5EF4-FFF2-40B4-BE49-F238E27FC236}">
                <a16:creationId xmlns:a16="http://schemas.microsoft.com/office/drawing/2014/main" id="{57C92F8A-20A2-4193-B1FB-32C4A1E16033}"/>
              </a:ext>
            </a:extLst>
          </p:cNvPr>
          <p:cNvSpPr txBox="1">
            <a:spLocks/>
          </p:cNvSpPr>
          <p:nvPr/>
        </p:nvSpPr>
        <p:spPr>
          <a:xfrm>
            <a:off x="591730" y="6112183"/>
            <a:ext cx="7930871" cy="812166"/>
          </a:xfrm>
          <a:prstGeom prst="rect">
            <a:avLst/>
          </a:prstGeom>
        </p:spPr>
        <p:txBody>
          <a:bodyPr vert="horz" lIns="163275" tIns="81638" rIns="163275" bIns="81638" rtlCol="0" anchor="ctr">
            <a:no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S" sz="2400" dirty="0">
                <a:solidFill>
                  <a:srgbClr val="203764"/>
                </a:solidFill>
                <a:latin typeface="Calibri" panose="020F0502020204030204" pitchFamily="34" charset="0"/>
                <a:cs typeface="Calibri" panose="020F0502020204030204" pitchFamily="34" charset="0"/>
              </a:rPr>
              <a:t>Cumplimiento de programación por Corriente o Inversión</a:t>
            </a:r>
            <a:endParaRPr lang="es-ES" sz="1600" dirty="0">
              <a:solidFill>
                <a:srgbClr val="203764"/>
              </a:solidFill>
              <a:latin typeface="Calibri" panose="020F0502020204030204" pitchFamily="34" charset="0"/>
              <a:cs typeface="Calibri" panose="020F0502020204030204" pitchFamily="34" charset="0"/>
            </a:endParaRPr>
          </a:p>
        </p:txBody>
      </p:sp>
      <p:sp>
        <p:nvSpPr>
          <p:cNvPr id="24" name="Título 1">
            <a:extLst>
              <a:ext uri="{FF2B5EF4-FFF2-40B4-BE49-F238E27FC236}">
                <a16:creationId xmlns:a16="http://schemas.microsoft.com/office/drawing/2014/main" id="{74ED78FF-9442-4448-B7DA-919445523A66}"/>
              </a:ext>
            </a:extLst>
          </p:cNvPr>
          <p:cNvSpPr txBox="1">
            <a:spLocks/>
          </p:cNvSpPr>
          <p:nvPr/>
        </p:nvSpPr>
        <p:spPr>
          <a:xfrm>
            <a:off x="9846084" y="6112294"/>
            <a:ext cx="7930871" cy="812166"/>
          </a:xfrm>
          <a:prstGeom prst="rect">
            <a:avLst/>
          </a:prstGeom>
        </p:spPr>
        <p:txBody>
          <a:bodyPr vert="horz" lIns="163275" tIns="81638" rIns="163275" bIns="81638" rtlCol="0" anchor="ctr">
            <a:no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S" sz="2400" dirty="0">
                <a:solidFill>
                  <a:srgbClr val="203764"/>
                </a:solidFill>
                <a:latin typeface="Calibri" panose="020F0502020204030204" pitchFamily="34" charset="0"/>
                <a:cs typeface="Calibri" panose="020F0502020204030204" pitchFamily="34" charset="0"/>
              </a:rPr>
              <a:t>Cumplimiento de programación por tipo de fuente</a:t>
            </a:r>
            <a:endParaRPr lang="es-ES" sz="1600" dirty="0">
              <a:solidFill>
                <a:srgbClr val="203764"/>
              </a:solidFill>
              <a:latin typeface="Calibri" panose="020F0502020204030204" pitchFamily="34" charset="0"/>
              <a:cs typeface="Calibri" panose="020F0502020204030204" pitchFamily="34" charset="0"/>
            </a:endParaRPr>
          </a:p>
        </p:txBody>
      </p:sp>
      <p:graphicFrame>
        <p:nvGraphicFramePr>
          <p:cNvPr id="25" name="Tabla 24">
            <a:extLst>
              <a:ext uri="{FF2B5EF4-FFF2-40B4-BE49-F238E27FC236}">
                <a16:creationId xmlns:a16="http://schemas.microsoft.com/office/drawing/2014/main" id="{72F83EE3-BE04-4475-B719-D765E4532AD4}"/>
              </a:ext>
            </a:extLst>
          </p:cNvPr>
          <p:cNvGraphicFramePr>
            <a:graphicFrameLocks noGrp="1"/>
          </p:cNvGraphicFramePr>
          <p:nvPr>
            <p:extLst>
              <p:ext uri="{D42A27DB-BD31-4B8C-83A1-F6EECF244321}">
                <p14:modId xmlns:p14="http://schemas.microsoft.com/office/powerpoint/2010/main" val="790184176"/>
              </p:ext>
            </p:extLst>
          </p:nvPr>
        </p:nvGraphicFramePr>
        <p:xfrm>
          <a:off x="9386888" y="3141169"/>
          <a:ext cx="8379342" cy="2374227"/>
        </p:xfrm>
        <a:graphic>
          <a:graphicData uri="http://schemas.openxmlformats.org/drawingml/2006/table">
            <a:tbl>
              <a:tblPr/>
              <a:tblGrid>
                <a:gridCol w="2906307">
                  <a:extLst>
                    <a:ext uri="{9D8B030D-6E8A-4147-A177-3AD203B41FA5}">
                      <a16:colId xmlns:a16="http://schemas.microsoft.com/office/drawing/2014/main" val="20000"/>
                    </a:ext>
                  </a:extLst>
                </a:gridCol>
                <a:gridCol w="1824345">
                  <a:extLst>
                    <a:ext uri="{9D8B030D-6E8A-4147-A177-3AD203B41FA5}">
                      <a16:colId xmlns:a16="http://schemas.microsoft.com/office/drawing/2014/main" val="20001"/>
                    </a:ext>
                  </a:extLst>
                </a:gridCol>
                <a:gridCol w="1824345">
                  <a:extLst>
                    <a:ext uri="{9D8B030D-6E8A-4147-A177-3AD203B41FA5}">
                      <a16:colId xmlns:a16="http://schemas.microsoft.com/office/drawing/2014/main" val="20002"/>
                    </a:ext>
                  </a:extLst>
                </a:gridCol>
                <a:gridCol w="1824345">
                  <a:extLst>
                    <a:ext uri="{9D8B030D-6E8A-4147-A177-3AD203B41FA5}">
                      <a16:colId xmlns:a16="http://schemas.microsoft.com/office/drawing/2014/main" val="20003"/>
                    </a:ext>
                  </a:extLst>
                </a:gridCol>
              </a:tblGrid>
              <a:tr h="940625">
                <a:tc>
                  <a:txBody>
                    <a:bodyPr/>
                    <a:lstStyle/>
                    <a:p>
                      <a:pPr algn="ctr" fontAlgn="ctr"/>
                      <a:r>
                        <a:rPr lang="es-ES" sz="2400" b="1" i="0" u="none" strike="noStrike" dirty="0">
                          <a:solidFill>
                            <a:srgbClr val="FFFFFF"/>
                          </a:solidFill>
                          <a:effectLst/>
                          <a:latin typeface="Calibri" panose="020F0502020204030204" pitchFamily="34" charset="0"/>
                          <a:cs typeface="Calibri" panose="020F0502020204030204" pitchFamily="34" charset="0"/>
                        </a:rPr>
                        <a:t>EPMMQ</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S" sz="1800" b="1" i="0" u="none" strike="noStrike" dirty="0">
                          <a:solidFill>
                            <a:srgbClr val="FFFFFF"/>
                          </a:solidFill>
                          <a:effectLst/>
                          <a:latin typeface="Calibri" panose="020F0502020204030204" pitchFamily="34" charset="0"/>
                          <a:cs typeface="Calibri" panose="020F0502020204030204" pitchFamily="34" charset="0"/>
                        </a:rPr>
                        <a:t>Presupuesto Planificado</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S" sz="1800" b="1" i="0" u="none" strike="noStrike" dirty="0">
                          <a:solidFill>
                            <a:srgbClr val="FFFFFF"/>
                          </a:solidFill>
                          <a:effectLst/>
                          <a:latin typeface="Calibri" panose="020F0502020204030204" pitchFamily="34" charset="0"/>
                          <a:cs typeface="Calibri" panose="020F0502020204030204" pitchFamily="34" charset="0"/>
                        </a:rPr>
                        <a:t>Presupuesto</a:t>
                      </a:r>
                    </a:p>
                    <a:p>
                      <a:pPr algn="ctr" fontAlgn="ctr"/>
                      <a:r>
                        <a:rPr lang="es-ES" sz="1800" b="1" i="0" u="none" strike="noStrike" dirty="0">
                          <a:solidFill>
                            <a:srgbClr val="FFFFFF"/>
                          </a:solidFill>
                          <a:effectLst/>
                          <a:latin typeface="Calibri" panose="020F0502020204030204" pitchFamily="34" charset="0"/>
                          <a:cs typeface="Calibri" panose="020F0502020204030204" pitchFamily="34" charset="0"/>
                        </a:rPr>
                        <a:t>Ejecutado</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S" sz="1800" b="1" i="0" u="none" strike="noStrike" dirty="0">
                          <a:solidFill>
                            <a:srgbClr val="FFFFFF"/>
                          </a:solidFill>
                          <a:effectLst/>
                          <a:latin typeface="Calibri" panose="020F0502020204030204" pitchFamily="34" charset="0"/>
                          <a:cs typeface="Calibri" panose="020F0502020204030204" pitchFamily="34" charset="0"/>
                        </a:rPr>
                        <a:t>% de cumplimiento de metas de gasto</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10000"/>
                  </a:ext>
                </a:extLst>
              </a:tr>
              <a:tr h="995842">
                <a:tc>
                  <a:txBody>
                    <a:bodyPr/>
                    <a:lstStyle/>
                    <a:p>
                      <a:pPr algn="l" fontAlgn="b"/>
                      <a:r>
                        <a:rPr lang="es-ES" sz="1800" b="0" i="0" u="none" strike="noStrike" dirty="0">
                          <a:solidFill>
                            <a:srgbClr val="000000"/>
                          </a:solidFill>
                          <a:effectLst/>
                          <a:latin typeface="Calibri" panose="020F0502020204030204" pitchFamily="34" charset="0"/>
                        </a:rPr>
                        <a:t>Proyecto Primera Línea del Metro de Quito - EPMMQ</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800" b="0" i="0" u="none" strike="noStrike" dirty="0">
                          <a:solidFill>
                            <a:srgbClr val="000000"/>
                          </a:solidFill>
                          <a:effectLst/>
                          <a:latin typeface="Calibri" panose="020F0502020204030204" pitchFamily="34" charset="0"/>
                        </a:rPr>
                        <a:t>2.102.025,06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1800" b="0" i="0" u="none" strike="noStrike" dirty="0">
                          <a:solidFill>
                            <a:srgbClr val="000000"/>
                          </a:solidFill>
                          <a:effectLst/>
                          <a:latin typeface="Calibri" panose="020F0502020204030204" pitchFamily="34" charset="0"/>
                        </a:rPr>
                        <a:t>1.382.036,63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ES" sz="2400" b="1" i="0" u="none" strike="noStrike" dirty="0">
                          <a:solidFill>
                            <a:srgbClr val="000000"/>
                          </a:solidFill>
                          <a:effectLst/>
                          <a:latin typeface="Calibri" panose="020F0502020204030204" pitchFamily="34" charset="0"/>
                        </a:rPr>
                        <a:t>65,75%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28354">
                <a:tc>
                  <a:txBody>
                    <a:bodyPr/>
                    <a:lstStyle/>
                    <a:p>
                      <a:pPr algn="l" fontAlgn="b"/>
                      <a:r>
                        <a:rPr lang="es-ES" sz="2400" b="1" i="0" u="none" strike="noStrike" dirty="0">
                          <a:solidFill>
                            <a:schemeClr val="bg1"/>
                          </a:solidFill>
                          <a:effectLst/>
                          <a:latin typeface="Calibri" panose="020F0502020204030204" pitchFamily="34" charset="0"/>
                          <a:cs typeface="Calibri" panose="020F0502020204030204" pitchFamily="34" charset="0"/>
                        </a:rPr>
                        <a:t>Cumplimiento</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ES" sz="1800" b="1" i="0" u="none" strike="noStrike" dirty="0">
                          <a:solidFill>
                            <a:srgbClr val="FFFFFF"/>
                          </a:solidFill>
                          <a:effectLst/>
                          <a:latin typeface="Calibri" panose="020F0502020204030204" pitchFamily="34" charset="0"/>
                        </a:rPr>
                        <a:t>2.102.025,06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ES" sz="1800" b="1" i="0" u="none" strike="noStrike" dirty="0">
                          <a:solidFill>
                            <a:srgbClr val="FFFFFF"/>
                          </a:solidFill>
                          <a:effectLst/>
                          <a:latin typeface="Calibri" panose="020F0502020204030204" pitchFamily="34" charset="0"/>
                        </a:rPr>
                        <a:t>1.382.036,63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ctr" fontAlgn="ctr"/>
                      <a:r>
                        <a:rPr lang="es-ES" sz="2400" b="1" i="0" u="none" strike="noStrike" dirty="0">
                          <a:solidFill>
                            <a:srgbClr val="FFFFFF"/>
                          </a:solidFill>
                          <a:effectLst/>
                          <a:latin typeface="Calibri" panose="020F0502020204030204" pitchFamily="34" charset="0"/>
                        </a:rPr>
                        <a:t>65,75%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4"/>
                  </a:ext>
                </a:extLst>
              </a:tr>
            </a:tbl>
          </a:graphicData>
        </a:graphic>
      </p:graphicFrame>
      <p:sp>
        <p:nvSpPr>
          <p:cNvPr id="26" name="Título 1">
            <a:extLst>
              <a:ext uri="{FF2B5EF4-FFF2-40B4-BE49-F238E27FC236}">
                <a16:creationId xmlns:a16="http://schemas.microsoft.com/office/drawing/2014/main" id="{EB0EAD15-792A-4C03-A58D-9E0DD96E7410}"/>
              </a:ext>
            </a:extLst>
          </p:cNvPr>
          <p:cNvSpPr txBox="1">
            <a:spLocks/>
          </p:cNvSpPr>
          <p:nvPr/>
        </p:nvSpPr>
        <p:spPr>
          <a:xfrm>
            <a:off x="9272588" y="2243669"/>
            <a:ext cx="8504367" cy="812166"/>
          </a:xfrm>
          <a:prstGeom prst="rect">
            <a:avLst/>
          </a:prstGeom>
        </p:spPr>
        <p:txBody>
          <a:bodyPr vert="horz" lIns="163275" tIns="81638" rIns="163275" bIns="81638" rtlCol="0" anchor="ctr">
            <a:no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S" sz="2800" dirty="0">
                <a:solidFill>
                  <a:srgbClr val="203764"/>
                </a:solidFill>
                <a:latin typeface="Calibri" panose="020F0502020204030204" pitchFamily="34" charset="0"/>
                <a:cs typeface="Calibri" panose="020F0502020204030204" pitchFamily="34" charset="0"/>
              </a:rPr>
              <a:t>Cumplimiento de programación del gasto por proyecto</a:t>
            </a:r>
          </a:p>
          <a:p>
            <a:pPr algn="ctr"/>
            <a:r>
              <a:rPr lang="es-ES" sz="1800" dirty="0">
                <a:solidFill>
                  <a:srgbClr val="203764"/>
                </a:solidFill>
                <a:latin typeface="Calibri" panose="020F0502020204030204" pitchFamily="34" charset="0"/>
                <a:cs typeface="Calibri" panose="020F0502020204030204" pitchFamily="34" charset="0"/>
              </a:rPr>
              <a:t>(Recursos totales = Asignación municipal + Fondos propios)</a:t>
            </a:r>
          </a:p>
        </p:txBody>
      </p:sp>
      <p:sp>
        <p:nvSpPr>
          <p:cNvPr id="27" name="Título 1">
            <a:extLst>
              <a:ext uri="{FF2B5EF4-FFF2-40B4-BE49-F238E27FC236}">
                <a16:creationId xmlns:a16="http://schemas.microsoft.com/office/drawing/2014/main" id="{20B1B954-6AFD-4BBD-9131-A0B3B4E5C179}"/>
              </a:ext>
            </a:extLst>
          </p:cNvPr>
          <p:cNvSpPr txBox="1">
            <a:spLocks/>
          </p:cNvSpPr>
          <p:nvPr/>
        </p:nvSpPr>
        <p:spPr>
          <a:xfrm>
            <a:off x="457200" y="406927"/>
            <a:ext cx="17397663" cy="1165546"/>
          </a:xfrm>
          <a:prstGeom prst="rect">
            <a:avLst/>
          </a:prstGeom>
        </p:spPr>
        <p:txBody>
          <a:bodyPr vert="horz" lIns="163275" tIns="81638" rIns="163275" bIns="81638" rtlCol="0" anchor="ctr">
            <a:no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S" sz="4400" u="sng" dirty="0">
                <a:solidFill>
                  <a:srgbClr val="1B587C"/>
                </a:solidFill>
                <a:latin typeface="Calibri" panose="020F0502020204030204" pitchFamily="34" charset="0"/>
                <a:cs typeface="Calibri" panose="020F0502020204030204" pitchFamily="34" charset="0"/>
              </a:rPr>
              <a:t>CUMPLIMIENTO DEL PLAN OPERATIVO ANUAL (POA)</a:t>
            </a:r>
          </a:p>
          <a:p>
            <a:pPr algn="ctr"/>
            <a:r>
              <a:rPr lang="es-ES" sz="4400" dirty="0">
                <a:solidFill>
                  <a:srgbClr val="1B587C"/>
                </a:solidFill>
                <a:latin typeface="Calibri" panose="020F0502020204030204" pitchFamily="34" charset="0"/>
                <a:cs typeface="Calibri" panose="020F0502020204030204" pitchFamily="34" charset="0"/>
              </a:rPr>
              <a:t>Programación acumulada del gasto a la fecha (15 de abril 2022)</a:t>
            </a:r>
            <a:endParaRPr lang="es-ES" sz="1800" dirty="0">
              <a:solidFill>
                <a:srgbClr val="1B587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55663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1"/>
          </p:nvPr>
        </p:nvSpPr>
        <p:spPr>
          <a:xfrm>
            <a:off x="17373599" y="9519306"/>
            <a:ext cx="912813" cy="547688"/>
          </a:xfrm>
        </p:spPr>
        <p:txBody>
          <a:bodyPr/>
          <a:lstStyle/>
          <a:p>
            <a:fld id="{E6459DFB-86F3-43FA-8567-2EA6E426AE90}" type="slidenum">
              <a:rPr lang="ja-JP" altLang="en-US" smtClean="0"/>
              <a:pPr/>
              <a:t>12</a:t>
            </a:fld>
            <a:endParaRPr lang="ja-JP" altLang="en-US" dirty="0"/>
          </a:p>
        </p:txBody>
      </p:sp>
      <p:sp>
        <p:nvSpPr>
          <p:cNvPr id="13" name="Título 1"/>
          <p:cNvSpPr txBox="1">
            <a:spLocks/>
          </p:cNvSpPr>
          <p:nvPr/>
        </p:nvSpPr>
        <p:spPr>
          <a:xfrm>
            <a:off x="11237109" y="2246318"/>
            <a:ext cx="6843964" cy="812166"/>
          </a:xfrm>
          <a:prstGeom prst="rect">
            <a:avLst/>
          </a:prstGeom>
        </p:spPr>
        <p:txBody>
          <a:bodyPr vert="horz" lIns="163275" tIns="81638" rIns="163275" bIns="81638" rtlCol="0" anchor="ctr">
            <a:no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S" sz="2800" dirty="0">
                <a:solidFill>
                  <a:srgbClr val="203764"/>
                </a:solidFill>
                <a:latin typeface="Calibri" panose="020F0502020204030204" pitchFamily="34" charset="0"/>
                <a:cs typeface="Calibri" panose="020F0502020204030204" pitchFamily="34" charset="0"/>
              </a:rPr>
              <a:t>Cumplimiento de Metas</a:t>
            </a:r>
          </a:p>
          <a:p>
            <a:pPr algn="ctr"/>
            <a:r>
              <a:rPr lang="es-ES" sz="1800" dirty="0">
                <a:solidFill>
                  <a:srgbClr val="203764"/>
                </a:solidFill>
                <a:latin typeface="Calibri" panose="020F0502020204030204" pitchFamily="34" charset="0"/>
                <a:cs typeface="Calibri" panose="020F0502020204030204" pitchFamily="34" charset="0"/>
              </a:rPr>
              <a:t>(Cumplimento promedio de las metas de proyectos por entidades)</a:t>
            </a:r>
          </a:p>
        </p:txBody>
      </p:sp>
      <p:sp>
        <p:nvSpPr>
          <p:cNvPr id="14" name="CuadroTexto 13"/>
          <p:cNvSpPr txBox="1"/>
          <p:nvPr/>
        </p:nvSpPr>
        <p:spPr>
          <a:xfrm>
            <a:off x="11113878" y="6421116"/>
            <a:ext cx="5559631" cy="338554"/>
          </a:xfrm>
          <a:prstGeom prst="rect">
            <a:avLst/>
          </a:prstGeom>
          <a:noFill/>
        </p:spPr>
        <p:txBody>
          <a:bodyPr wrap="square" rtlCol="0">
            <a:spAutoFit/>
          </a:bodyPr>
          <a:lstStyle/>
          <a:p>
            <a:r>
              <a:rPr lang="es-ES" sz="1600" dirty="0">
                <a:latin typeface="Calibri" panose="020F0502020204030204" pitchFamily="34" charset="0"/>
                <a:cs typeface="Calibri" panose="020F0502020204030204" pitchFamily="34" charset="0"/>
              </a:rPr>
              <a:t>Fuente: Sistema Mi Ciudad, corte al 31 de marzo del 2022.</a:t>
            </a:r>
          </a:p>
        </p:txBody>
      </p:sp>
      <p:sp>
        <p:nvSpPr>
          <p:cNvPr id="5" name="Esquina doblada 4"/>
          <p:cNvSpPr/>
          <p:nvPr/>
        </p:nvSpPr>
        <p:spPr>
          <a:xfrm>
            <a:off x="328571" y="1960260"/>
            <a:ext cx="10501839" cy="8288640"/>
          </a:xfrm>
          <a:prstGeom prst="foldedCorner">
            <a:avLst>
              <a:gd name="adj" fmla="val 10031"/>
            </a:avLst>
          </a:prstGeom>
          <a:noFill/>
          <a:ln>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s-ES" b="1" dirty="0">
                <a:solidFill>
                  <a:schemeClr val="accent6"/>
                </a:solidFill>
              </a:rPr>
              <a:t>Principales resultados alcanzados de la EPMMQ:</a:t>
            </a:r>
          </a:p>
          <a:p>
            <a:pPr marL="342900" indent="-342900">
              <a:buFont typeface="Arial" panose="020B0604020202020204" pitchFamily="34" charset="0"/>
              <a:buChar char="•"/>
            </a:pPr>
            <a:endParaRPr lang="es-ES" sz="1600" b="1" dirty="0">
              <a:solidFill>
                <a:schemeClr val="accent6"/>
              </a:solidFill>
            </a:endParaRPr>
          </a:p>
          <a:p>
            <a:pPr marL="342900" indent="-342900">
              <a:buFont typeface="Arial" panose="020B0604020202020204" pitchFamily="34" charset="0"/>
              <a:buChar char="•"/>
            </a:pPr>
            <a:r>
              <a:rPr lang="es-ES" sz="2000" b="1" dirty="0">
                <a:solidFill>
                  <a:schemeClr val="accent6"/>
                </a:solidFill>
              </a:rPr>
              <a:t>Avance de la Obra previo a la operación de la PLMQ</a:t>
            </a:r>
          </a:p>
          <a:p>
            <a:pPr marL="895350" lvl="1" indent="-361950" algn="just">
              <a:buFont typeface="Wingdings" panose="05000000000000000000" pitchFamily="2" charset="2"/>
              <a:buChar char="§"/>
            </a:pPr>
            <a:r>
              <a:rPr lang="es-ES" sz="2000" dirty="0">
                <a:solidFill>
                  <a:schemeClr val="tx1"/>
                </a:solidFill>
                <a:latin typeface="Calibri" panose="020F0502020204030204" pitchFamily="34" charset="0"/>
                <a:cs typeface="Calibri" panose="020F0502020204030204" pitchFamily="34" charset="0"/>
              </a:rPr>
              <a:t>Se alcanzó el 98,65% de avance físico de la Obra Civil y 97,28% de avance económico de la PLMQ.</a:t>
            </a:r>
            <a:endParaRPr lang="es-EC" sz="20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S" sz="2000" b="1" dirty="0">
                <a:solidFill>
                  <a:schemeClr val="accent6"/>
                </a:solidFill>
              </a:rPr>
              <a:t>Avance del material rodante previo a la operación de la PLMQ</a:t>
            </a:r>
          </a:p>
          <a:p>
            <a:pPr marL="895350" lvl="1" indent="-361950" algn="just">
              <a:buFont typeface="Wingdings" panose="05000000000000000000" pitchFamily="2" charset="2"/>
              <a:buChar char="§"/>
            </a:pPr>
            <a:r>
              <a:rPr lang="es-ES" sz="2000" dirty="0">
                <a:solidFill>
                  <a:schemeClr val="tx1"/>
                </a:solidFill>
                <a:latin typeface="Calibri" panose="020F0502020204030204" pitchFamily="34" charset="0"/>
                <a:cs typeface="Calibri" panose="020F0502020204030204" pitchFamily="34" charset="0"/>
              </a:rPr>
              <a:t>Se alcanzó el 99,53% de avance físico y 94,68% de avance económico  de material rodante. </a:t>
            </a:r>
          </a:p>
          <a:p>
            <a:pPr marL="895350" lvl="1" indent="-361950" algn="just">
              <a:buFont typeface="Wingdings" panose="05000000000000000000" pitchFamily="2" charset="2"/>
              <a:buChar char="§"/>
            </a:pPr>
            <a:r>
              <a:rPr lang="es-ES" sz="2000" dirty="0">
                <a:solidFill>
                  <a:schemeClr val="tx1"/>
                </a:solidFill>
                <a:latin typeface="Calibri" panose="020F0502020204030204" pitchFamily="34" charset="0"/>
                <a:cs typeface="Calibri" panose="020F0502020204030204" pitchFamily="34" charset="0"/>
              </a:rPr>
              <a:t>Ejecución de las pruebas de integración del sistema de señalización ferroviaria con los trenes. </a:t>
            </a:r>
          </a:p>
          <a:p>
            <a:pPr marL="895350" lvl="1" indent="-361950" algn="just">
              <a:buFont typeface="Wingdings" panose="05000000000000000000" pitchFamily="2" charset="2"/>
              <a:buChar char="§"/>
            </a:pPr>
            <a:r>
              <a:rPr lang="es-ES" sz="2000" dirty="0">
                <a:solidFill>
                  <a:schemeClr val="tx1"/>
                </a:solidFill>
                <a:latin typeface="Calibri" panose="020F0502020204030204" pitchFamily="34" charset="0"/>
                <a:cs typeface="Calibri" panose="020F0502020204030204" pitchFamily="34" charset="0"/>
              </a:rPr>
              <a:t>Elaboración del plan de mantenimiento de los trenes.</a:t>
            </a:r>
          </a:p>
          <a:p>
            <a:pPr marL="895350" lvl="1" indent="-361950" algn="just">
              <a:buFont typeface="Wingdings" panose="05000000000000000000" pitchFamily="2" charset="2"/>
              <a:buChar char="§"/>
            </a:pPr>
            <a:r>
              <a:rPr lang="es-ES" sz="2000" dirty="0">
                <a:solidFill>
                  <a:schemeClr val="tx1"/>
                </a:solidFill>
                <a:latin typeface="Calibri" panose="020F0502020204030204" pitchFamily="34" charset="0"/>
                <a:cs typeface="Calibri" panose="020F0502020204030204" pitchFamily="34" charset="0"/>
              </a:rPr>
              <a:t>Modificaciones de software del material rodante relacionadas al equipamiento embarcado en tren del sistema de señalización ferroviaria. </a:t>
            </a:r>
          </a:p>
          <a:p>
            <a:pPr marL="273050" indent="-273050">
              <a:buFont typeface="Arial" panose="020B0604020202020204" pitchFamily="34" charset="0"/>
              <a:buChar char="•"/>
            </a:pPr>
            <a:r>
              <a:rPr lang="es-ES" sz="2000" b="1" dirty="0">
                <a:solidFill>
                  <a:schemeClr val="accent6"/>
                </a:solidFill>
              </a:rPr>
              <a:t>Implementación de Zonas Metro</a:t>
            </a:r>
            <a:endParaRPr lang="es-EC" sz="2000" dirty="0">
              <a:solidFill>
                <a:schemeClr val="tx1"/>
              </a:solidFill>
              <a:latin typeface="Calibri" panose="020F0502020204030204" pitchFamily="34" charset="0"/>
              <a:cs typeface="Calibri" panose="020F0502020204030204" pitchFamily="34" charset="0"/>
            </a:endParaRPr>
          </a:p>
          <a:p>
            <a:pPr marL="895350" lvl="1" indent="-361950" algn="just">
              <a:buFont typeface="Wingdings" panose="05000000000000000000" pitchFamily="2" charset="2"/>
              <a:buChar char="§"/>
            </a:pPr>
            <a:r>
              <a:rPr lang="es-ES" sz="2000" dirty="0">
                <a:solidFill>
                  <a:schemeClr val="tx1"/>
                </a:solidFill>
                <a:latin typeface="Calibri" panose="020F0502020204030204" pitchFamily="34" charset="0"/>
                <a:cs typeface="Calibri" panose="020F0502020204030204" pitchFamily="34" charset="0"/>
              </a:rPr>
              <a:t>Se entregó la propuesta urbano - arquitectónica “Primera Fase de Implementación de las Zonas Metro en las estaciones: Quitumbe, Cardenal de la Torre, San Francisco, La Pradera, y el Recreo”.</a:t>
            </a:r>
          </a:p>
          <a:p>
            <a:pPr marL="273050" indent="-273050">
              <a:buFont typeface="Arial" panose="020B0604020202020204" pitchFamily="34" charset="0"/>
              <a:buChar char="•"/>
            </a:pPr>
            <a:r>
              <a:rPr lang="es-ES" sz="2000" b="1" dirty="0">
                <a:solidFill>
                  <a:schemeClr val="accent6"/>
                </a:solidFill>
              </a:rPr>
              <a:t>Preoperación y operación de la Primera Línea del Metro de Quito</a:t>
            </a:r>
            <a:endParaRPr lang="es-EC" sz="2000" b="1" dirty="0">
              <a:solidFill>
                <a:schemeClr val="accent6"/>
              </a:solidFill>
            </a:endParaRPr>
          </a:p>
          <a:p>
            <a:pPr marL="895350" lvl="1" indent="-361950" algn="just">
              <a:buFont typeface="Wingdings" panose="05000000000000000000" pitchFamily="2" charset="2"/>
              <a:buChar char="§"/>
            </a:pPr>
            <a:r>
              <a:rPr lang="es-ES" sz="2000" dirty="0">
                <a:solidFill>
                  <a:schemeClr val="tx1"/>
                </a:solidFill>
                <a:latin typeface="Calibri" panose="020F0502020204030204" pitchFamily="34" charset="0"/>
                <a:cs typeface="Calibri" panose="020F0502020204030204" pitchFamily="34" charset="0"/>
              </a:rPr>
              <a:t>Se realizó la Convocatoria Oficial el 30 de marzo de 2022, para participar en el procedimiento para la contratación de un operador de la PLMQ. Se encuentra en la fase preparatoria (preguntas y respuestas).</a:t>
            </a:r>
          </a:p>
          <a:p>
            <a:pPr marL="273050" indent="-273050">
              <a:buFont typeface="Arial" panose="020B0604020202020204" pitchFamily="34" charset="0"/>
              <a:buChar char="•"/>
            </a:pPr>
            <a:r>
              <a:rPr lang="es-ES" sz="2000" b="1" dirty="0">
                <a:solidFill>
                  <a:schemeClr val="accent6"/>
                </a:solidFill>
              </a:rPr>
              <a:t>Metrocultura</a:t>
            </a:r>
            <a:endParaRPr lang="es-EC" sz="2000" b="1" dirty="0">
              <a:solidFill>
                <a:schemeClr val="accent6"/>
              </a:solidFill>
            </a:endParaRPr>
          </a:p>
          <a:p>
            <a:pPr marL="895350" lvl="1" indent="-361950" algn="just">
              <a:buFont typeface="Wingdings" panose="05000000000000000000" pitchFamily="2" charset="2"/>
              <a:buChar char="§"/>
            </a:pPr>
            <a:r>
              <a:rPr lang="es-ES" sz="2000" dirty="0">
                <a:solidFill>
                  <a:schemeClr val="tx1"/>
                </a:solidFill>
                <a:latin typeface="Calibri" panose="020F0502020204030204" pitchFamily="34" charset="0"/>
                <a:cs typeface="Calibri" panose="020F0502020204030204" pitchFamily="34" charset="0"/>
              </a:rPr>
              <a:t>Se realizaron talleres de construcción del Protocolo de Actuación en caso de violencia y acoso sexual en el Metro de Quito con la asistencia de ONU-Mujeres.</a:t>
            </a:r>
          </a:p>
          <a:p>
            <a:pPr marL="895350" lvl="1" indent="-361950" algn="just">
              <a:buFont typeface="Wingdings" panose="05000000000000000000" pitchFamily="2" charset="2"/>
              <a:buChar char="§"/>
            </a:pPr>
            <a:r>
              <a:rPr lang="es-ES" sz="2000" dirty="0">
                <a:solidFill>
                  <a:schemeClr val="tx1"/>
                </a:solidFill>
                <a:latin typeface="Calibri" panose="020F0502020204030204" pitchFamily="34" charset="0"/>
                <a:cs typeface="Calibri" panose="020F0502020204030204" pitchFamily="34" charset="0"/>
              </a:rPr>
              <a:t>Reuniones interinstitucionales para la elaboración de los protocolos de atención y prevención de violencia de género en el transporte público. </a:t>
            </a:r>
            <a:endParaRPr lang="es-EC" sz="2000" b="1" dirty="0">
              <a:solidFill>
                <a:schemeClr val="accent6"/>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2758159079"/>
              </p:ext>
            </p:extLst>
          </p:nvPr>
        </p:nvGraphicFramePr>
        <p:xfrm>
          <a:off x="11113878" y="3058484"/>
          <a:ext cx="6843964" cy="3102285"/>
        </p:xfrm>
        <a:graphic>
          <a:graphicData uri="http://schemas.openxmlformats.org/drawingml/2006/table">
            <a:tbl>
              <a:tblPr/>
              <a:tblGrid>
                <a:gridCol w="4763480">
                  <a:extLst>
                    <a:ext uri="{9D8B030D-6E8A-4147-A177-3AD203B41FA5}">
                      <a16:colId xmlns:a16="http://schemas.microsoft.com/office/drawing/2014/main" val="20000"/>
                    </a:ext>
                  </a:extLst>
                </a:gridCol>
                <a:gridCol w="2080484">
                  <a:extLst>
                    <a:ext uri="{9D8B030D-6E8A-4147-A177-3AD203B41FA5}">
                      <a16:colId xmlns:a16="http://schemas.microsoft.com/office/drawing/2014/main" val="20001"/>
                    </a:ext>
                  </a:extLst>
                </a:gridCol>
              </a:tblGrid>
              <a:tr h="1061916">
                <a:tc>
                  <a:txBody>
                    <a:bodyPr/>
                    <a:lstStyle/>
                    <a:p>
                      <a:pPr algn="l" fontAlgn="ctr"/>
                      <a:r>
                        <a:rPr lang="es-ES" sz="2400" b="1" i="0" u="none" strike="noStrike" dirty="0">
                          <a:solidFill>
                            <a:srgbClr val="FFFFFF"/>
                          </a:solidFill>
                          <a:effectLst/>
                          <a:latin typeface="Calibri" panose="020F0502020204030204" pitchFamily="34" charset="0"/>
                          <a:cs typeface="Calibri" panose="020F0502020204030204" pitchFamily="34" charset="0"/>
                        </a:rPr>
                        <a:t>Empresa Pública Metropolitana Metro de Quito</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tc>
                  <a:txBody>
                    <a:bodyPr/>
                    <a:lstStyle/>
                    <a:p>
                      <a:pPr algn="ctr" fontAlgn="ctr"/>
                      <a:r>
                        <a:rPr lang="es-ES" sz="1800" b="1" i="0" u="none" strike="noStrike" dirty="0">
                          <a:solidFill>
                            <a:srgbClr val="FFFFFF"/>
                          </a:solidFill>
                          <a:effectLst/>
                          <a:latin typeface="Calibri" panose="020F0502020204030204" pitchFamily="34" charset="0"/>
                          <a:cs typeface="Calibri" panose="020F0502020204030204" pitchFamily="34" charset="0"/>
                        </a:rPr>
                        <a:t>% de Cumplimiento promedio</a:t>
                      </a:r>
                      <a:r>
                        <a:rPr lang="es-ES" sz="1800" b="1" i="0" u="none" strike="noStrike" baseline="0" dirty="0">
                          <a:solidFill>
                            <a:srgbClr val="FFFFFF"/>
                          </a:solidFill>
                          <a:effectLst/>
                          <a:latin typeface="Calibri" panose="020F0502020204030204" pitchFamily="34" charset="0"/>
                          <a:cs typeface="Calibri" panose="020F0502020204030204" pitchFamily="34" charset="0"/>
                        </a:rPr>
                        <a:t> de metas</a:t>
                      </a:r>
                      <a:endParaRPr lang="es-ES" sz="1800" b="1" i="0" u="none" strike="noStrike" dirty="0">
                        <a:solidFill>
                          <a:srgbClr val="FFFFFF"/>
                        </a:solidFill>
                        <a:effectLst/>
                        <a:latin typeface="Calibri" panose="020F0502020204030204" pitchFamily="34" charset="0"/>
                        <a:cs typeface="Calibri" panose="020F0502020204030204" pitchFamily="34" charset="0"/>
                      </a:endParaRP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203764"/>
                    </a:solidFill>
                  </a:tcPr>
                </a:tc>
                <a:extLst>
                  <a:ext uri="{0D108BD9-81ED-4DB2-BD59-A6C34878D82A}">
                    <a16:rowId xmlns:a16="http://schemas.microsoft.com/office/drawing/2014/main" val="10000"/>
                  </a:ext>
                </a:extLst>
              </a:tr>
              <a:tr h="1461834">
                <a:tc>
                  <a:txBody>
                    <a:bodyPr/>
                    <a:lstStyle/>
                    <a:p>
                      <a:pPr algn="l" fontAlgn="b"/>
                      <a:r>
                        <a:rPr lang="es-ES" sz="2400" b="0" i="0" u="none" strike="noStrike" dirty="0">
                          <a:solidFill>
                            <a:srgbClr val="000000"/>
                          </a:solidFill>
                          <a:effectLst/>
                          <a:latin typeface="Calibri" panose="020F0502020204030204" pitchFamily="34" charset="0"/>
                        </a:rPr>
                        <a:t>Primera Línea del Metro de Quito</a:t>
                      </a:r>
                    </a:p>
                  </a:txBody>
                  <a:tcPr marL="857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1632753" rtl="0" eaLnBrk="1" fontAlgn="b" latinLnBrk="0" hangingPunct="1">
                        <a:lnSpc>
                          <a:spcPct val="100000"/>
                        </a:lnSpc>
                        <a:spcBef>
                          <a:spcPts val="0"/>
                        </a:spcBef>
                        <a:spcAft>
                          <a:spcPts val="0"/>
                        </a:spcAft>
                        <a:buClrTx/>
                        <a:buSzTx/>
                        <a:buFontTx/>
                        <a:buNone/>
                        <a:tabLst/>
                        <a:defRPr/>
                      </a:pPr>
                      <a:r>
                        <a:rPr lang="es-ES" sz="2400" b="1" i="0" u="none" strike="noStrike" dirty="0">
                          <a:solidFill>
                            <a:srgbClr val="000000"/>
                          </a:solidFill>
                          <a:effectLst/>
                          <a:latin typeface="Calibri" panose="020F0502020204030204" pitchFamily="34" charset="0"/>
                          <a:cs typeface="Calibri" panose="020F0502020204030204" pitchFamily="34" charset="0"/>
                        </a:rPr>
                        <a:t>20%</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78535">
                <a:tc>
                  <a:txBody>
                    <a:bodyPr/>
                    <a:lstStyle/>
                    <a:p>
                      <a:pPr algn="l" fontAlgn="b"/>
                      <a:r>
                        <a:rPr lang="es-ES" sz="2400" b="1" i="0" u="none" strike="noStrike" dirty="0">
                          <a:solidFill>
                            <a:schemeClr val="bg1"/>
                          </a:solidFill>
                          <a:effectLst/>
                          <a:latin typeface="Calibri" panose="020F0502020204030204" pitchFamily="34" charset="0"/>
                          <a:cs typeface="Calibri" panose="020F0502020204030204" pitchFamily="34" charset="0"/>
                        </a:rPr>
                        <a:t>Total</a:t>
                      </a:r>
                      <a:r>
                        <a:rPr lang="es-ES" sz="2400" b="1" i="0" u="none" strike="noStrike" baseline="0" dirty="0">
                          <a:solidFill>
                            <a:schemeClr val="bg1"/>
                          </a:solidFill>
                          <a:effectLst/>
                          <a:latin typeface="Calibri" panose="020F0502020204030204" pitchFamily="34" charset="0"/>
                          <a:cs typeface="Calibri" panose="020F0502020204030204" pitchFamily="34" charset="0"/>
                        </a:rPr>
                        <a:t> de cumplimiento de metas </a:t>
                      </a:r>
                      <a:endParaRPr lang="es-ES" sz="2400" b="1" i="0" u="none" strike="noStrike" dirty="0">
                        <a:solidFill>
                          <a:schemeClr val="bg1"/>
                        </a:solidFill>
                        <a:effectLst/>
                        <a:latin typeface="Calibri" panose="020F0502020204030204" pitchFamily="34" charset="0"/>
                        <a:cs typeface="Calibri" panose="020F0502020204030204" pitchFamily="34" charset="0"/>
                      </a:endParaRP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marL="0" marR="0" lvl="0" indent="0" algn="ctr" defTabSz="1632753" rtl="0" eaLnBrk="1" fontAlgn="ctr" latinLnBrk="0" hangingPunct="1">
                        <a:lnSpc>
                          <a:spcPct val="100000"/>
                        </a:lnSpc>
                        <a:spcBef>
                          <a:spcPts val="0"/>
                        </a:spcBef>
                        <a:spcAft>
                          <a:spcPts val="0"/>
                        </a:spcAft>
                        <a:buClrTx/>
                        <a:buSzTx/>
                        <a:buFontTx/>
                        <a:buNone/>
                        <a:tabLst/>
                        <a:defRPr/>
                      </a:pPr>
                      <a:r>
                        <a:rPr kumimoji="1" lang="es-ES" sz="2400" b="1" i="0" u="none" strike="noStrike" kern="1200" baseline="0" dirty="0">
                          <a:solidFill>
                            <a:schemeClr val="bg1"/>
                          </a:solidFill>
                          <a:effectLst/>
                          <a:latin typeface="Calibri" panose="020F0502020204030204" pitchFamily="34" charset="0"/>
                          <a:ea typeface="+mn-ea"/>
                          <a:cs typeface="Calibri" panose="020F0502020204030204" pitchFamily="34" charset="0"/>
                        </a:rPr>
                        <a:t>20%</a:t>
                      </a:r>
                    </a:p>
                  </a:txBody>
                  <a:tcPr marL="72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10004"/>
                  </a:ext>
                </a:extLst>
              </a:tr>
            </a:tbl>
          </a:graphicData>
        </a:graphic>
      </p:graphicFrame>
      <p:sp>
        <p:nvSpPr>
          <p:cNvPr id="11" name="Título 1">
            <a:extLst>
              <a:ext uri="{FF2B5EF4-FFF2-40B4-BE49-F238E27FC236}">
                <a16:creationId xmlns:a16="http://schemas.microsoft.com/office/drawing/2014/main" id="{D100B70F-1952-4011-A596-697010C731AA}"/>
              </a:ext>
            </a:extLst>
          </p:cNvPr>
          <p:cNvSpPr txBox="1">
            <a:spLocks/>
          </p:cNvSpPr>
          <p:nvPr/>
        </p:nvSpPr>
        <p:spPr>
          <a:xfrm>
            <a:off x="457200" y="406927"/>
            <a:ext cx="17397663" cy="1165546"/>
          </a:xfrm>
          <a:prstGeom prst="rect">
            <a:avLst/>
          </a:prstGeom>
        </p:spPr>
        <p:txBody>
          <a:bodyPr vert="horz" lIns="163275" tIns="81638" rIns="163275" bIns="81638" rtlCol="0" anchor="ctr">
            <a:no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S" sz="4400" u="sng" dirty="0">
                <a:solidFill>
                  <a:srgbClr val="1B587C"/>
                </a:solidFill>
                <a:latin typeface="Calibri" panose="020F0502020204030204" pitchFamily="34" charset="0"/>
                <a:cs typeface="Calibri" panose="020F0502020204030204" pitchFamily="34" charset="0"/>
              </a:rPr>
              <a:t>CUMPLIMIENTO DEL PLAN OPERATIVO ANUAL (POA)</a:t>
            </a:r>
          </a:p>
          <a:p>
            <a:pPr algn="ctr"/>
            <a:r>
              <a:rPr lang="es-ES" sz="4400" dirty="0">
                <a:solidFill>
                  <a:srgbClr val="1B587C"/>
                </a:solidFill>
                <a:latin typeface="Calibri" panose="020F0502020204030204" pitchFamily="34" charset="0"/>
                <a:cs typeface="Calibri" panose="020F0502020204030204" pitchFamily="34" charset="0"/>
              </a:rPr>
              <a:t>Metas físicas a la fecha</a:t>
            </a:r>
            <a:endParaRPr lang="es-ES" sz="1800" dirty="0">
              <a:solidFill>
                <a:srgbClr val="1B587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7850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2AF6571-15B6-4D59-B767-E1A6781837EC}"/>
              </a:ext>
            </a:extLst>
          </p:cNvPr>
          <p:cNvSpPr>
            <a:spLocks noGrp="1"/>
          </p:cNvSpPr>
          <p:nvPr>
            <p:ph type="sldNum" sz="quarter" idx="11"/>
          </p:nvPr>
        </p:nvSpPr>
        <p:spPr/>
        <p:txBody>
          <a:bodyPr/>
          <a:lstStyle/>
          <a:p>
            <a:fld id="{E6459DFB-86F3-43FA-8567-2EA6E426AE90}" type="slidenum">
              <a:rPr lang="ja-JP" altLang="en-US" smtClean="0"/>
              <a:pPr/>
              <a:t>13</a:t>
            </a:fld>
            <a:endParaRPr lang="ja-JP" altLang="en-US"/>
          </a:p>
        </p:txBody>
      </p:sp>
      <p:sp>
        <p:nvSpPr>
          <p:cNvPr id="5" name="Título 4">
            <a:extLst>
              <a:ext uri="{FF2B5EF4-FFF2-40B4-BE49-F238E27FC236}">
                <a16:creationId xmlns:a16="http://schemas.microsoft.com/office/drawing/2014/main" id="{3B959B33-B081-48F2-9A4D-8FB7FF2BD781}"/>
              </a:ext>
            </a:extLst>
          </p:cNvPr>
          <p:cNvSpPr txBox="1">
            <a:spLocks/>
          </p:cNvSpPr>
          <p:nvPr/>
        </p:nvSpPr>
        <p:spPr>
          <a:xfrm>
            <a:off x="3560124" y="4360249"/>
            <a:ext cx="11166164" cy="1180533"/>
          </a:xfrm>
          <a:prstGeom prst="rect">
            <a:avLst/>
          </a:prstGeom>
        </p:spPr>
        <p:txBody>
          <a:bodyPr vert="horz" wrap="square" lIns="163275" tIns="81638" rIns="163275" bIns="81638" rtlCol="0" anchor="ctr">
            <a:sp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C" sz="6600" dirty="0">
                <a:solidFill>
                  <a:srgbClr val="16419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CUMPLIMIENTO DEL PAC</a:t>
            </a:r>
          </a:p>
        </p:txBody>
      </p:sp>
    </p:spTree>
    <p:extLst>
      <p:ext uri="{BB962C8B-B14F-4D97-AF65-F5344CB8AC3E}">
        <p14:creationId xmlns:p14="http://schemas.microsoft.com/office/powerpoint/2010/main" val="504722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7 CuadroTexto">
            <a:extLst>
              <a:ext uri="{FF2B5EF4-FFF2-40B4-BE49-F238E27FC236}">
                <a16:creationId xmlns:a16="http://schemas.microsoft.com/office/drawing/2014/main" id="{1069C6CF-2160-4D7B-8C4B-66824BD1FF55}"/>
              </a:ext>
            </a:extLst>
          </p:cNvPr>
          <p:cNvSpPr txBox="1">
            <a:spLocks noChangeArrowheads="1"/>
          </p:cNvSpPr>
          <p:nvPr/>
        </p:nvSpPr>
        <p:spPr bwMode="auto">
          <a:xfrm>
            <a:off x="1283144" y="248126"/>
            <a:ext cx="15848844" cy="1197770"/>
          </a:xfrm>
          <a:prstGeom prst="rect">
            <a:avLst/>
          </a:prstGeom>
          <a:noFill/>
          <a:ln>
            <a:noFill/>
          </a:ln>
        </p:spPr>
        <p:txBody>
          <a:bodyPr spcFirstLastPara="1" wrap="square" lIns="123398" tIns="61682" rIns="123398" bIns="61682" anchor="ctr" anchorCtr="0">
            <a:normAutofit/>
          </a:bodyPr>
          <a:lstStyle>
            <a:defPPr>
              <a:defRPr lang="es-ES_tradnl"/>
            </a:defPPr>
            <a:lvl1pPr algn="ctr" defTabSz="914400">
              <a:lnSpc>
                <a:spcPct val="90000"/>
              </a:lnSpc>
              <a:spcBef>
                <a:spcPts val="0"/>
              </a:spcBef>
              <a:buClr>
                <a:srgbClr val="2F2C81"/>
              </a:buClr>
              <a:buSzPts val="4400"/>
              <a:buNone/>
              <a:defRPr sz="2800" b="1">
                <a:solidFill>
                  <a:srgbClr val="2F2C81"/>
                </a:solidFill>
                <a:latin typeface="Arial"/>
                <a:ea typeface="Arial"/>
                <a:cs typeface="Arial"/>
              </a:defRPr>
            </a:lvl1pPr>
          </a:lstStyle>
          <a:p>
            <a:r>
              <a:rPr lang="es-ES" altLang="es-MX" sz="4400" u="sng" dirty="0">
                <a:solidFill>
                  <a:srgbClr val="1B587C"/>
                </a:solidFill>
                <a:latin typeface="Calibri" panose="020F0502020204030204" pitchFamily="34" charset="0"/>
                <a:cs typeface="Calibri" panose="020F0502020204030204" pitchFamily="34" charset="0"/>
              </a:rPr>
              <a:t>ESTADO DE EJECUCIÓN PAC A LA FECHA </a:t>
            </a:r>
            <a:r>
              <a:rPr lang="es-ES" sz="4400" u="sng" dirty="0">
                <a:solidFill>
                  <a:srgbClr val="1B587C"/>
                </a:solidFill>
                <a:latin typeface="Calibri" panose="020F0502020204030204" pitchFamily="34" charset="0"/>
                <a:cs typeface="Calibri" panose="020F0502020204030204" pitchFamily="34" charset="0"/>
              </a:rPr>
              <a:t> (15 de abril 2022)</a:t>
            </a:r>
            <a:endParaRPr lang="es-MX" altLang="es-MX" sz="4400" u="sng" dirty="0">
              <a:solidFill>
                <a:srgbClr val="1B587C"/>
              </a:solidFill>
              <a:latin typeface="Calibri" panose="020F0502020204030204" pitchFamily="34" charset="0"/>
              <a:cs typeface="Calibri" panose="020F0502020204030204" pitchFamily="34" charset="0"/>
            </a:endParaRPr>
          </a:p>
        </p:txBody>
      </p:sp>
      <p:pic>
        <p:nvPicPr>
          <p:cNvPr id="30" name="Gráfico 29" descr="Monedas contorno">
            <a:extLst>
              <a:ext uri="{FF2B5EF4-FFF2-40B4-BE49-F238E27FC236}">
                <a16:creationId xmlns:a16="http://schemas.microsoft.com/office/drawing/2014/main" id="{ACDDA3D7-F3E7-4CAA-9DCD-CAA8D8EBF8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3102" y="7495257"/>
            <a:ext cx="913262" cy="913262"/>
          </a:xfrm>
          <a:prstGeom prst="rect">
            <a:avLst/>
          </a:prstGeom>
        </p:spPr>
      </p:pic>
      <p:graphicFrame>
        <p:nvGraphicFramePr>
          <p:cNvPr id="33" name="Gráfico 32"/>
          <p:cNvGraphicFramePr>
            <a:graphicFrameLocks/>
          </p:cNvGraphicFramePr>
          <p:nvPr>
            <p:extLst>
              <p:ext uri="{D42A27DB-BD31-4B8C-83A1-F6EECF244321}">
                <p14:modId xmlns:p14="http://schemas.microsoft.com/office/powerpoint/2010/main" val="2524261846"/>
              </p:ext>
            </p:extLst>
          </p:nvPr>
        </p:nvGraphicFramePr>
        <p:xfrm>
          <a:off x="435422" y="2664557"/>
          <a:ext cx="7977735" cy="6046305"/>
        </p:xfrm>
        <a:graphic>
          <a:graphicData uri="http://schemas.openxmlformats.org/drawingml/2006/chart">
            <c:chart xmlns:c="http://schemas.openxmlformats.org/drawingml/2006/chart" xmlns:r="http://schemas.openxmlformats.org/officeDocument/2006/relationships" r:id="rId4"/>
          </a:graphicData>
        </a:graphic>
      </p:graphicFrame>
      <p:sp>
        <p:nvSpPr>
          <p:cNvPr id="34" name="Rectángulo 33"/>
          <p:cNvSpPr/>
          <p:nvPr/>
        </p:nvSpPr>
        <p:spPr>
          <a:xfrm rot="5400000" flipV="1">
            <a:off x="4478525" y="5640592"/>
            <a:ext cx="8019471" cy="45719"/>
          </a:xfrm>
          <a:prstGeom prst="rect">
            <a:avLst/>
          </a:prstGeom>
          <a:solidFill>
            <a:schemeClr val="accent1">
              <a:lumMod val="75000"/>
            </a:schemeClr>
          </a:solidFill>
          <a:ln w="12700" cap="flat" cmpd="sng" algn="ctr">
            <a:noFill/>
            <a:prstDash val="solid"/>
            <a:miter lim="800000"/>
          </a:ln>
          <a:effectLst/>
        </p:spPr>
        <p:txBody>
          <a:bodyPr rtlCol="0" anchor="ctr"/>
          <a:lstStyle/>
          <a:p>
            <a:pPr algn="ctr" defTabSz="1234012"/>
            <a:endParaRPr lang="es-EC" sz="3644" kern="0">
              <a:solidFill>
                <a:schemeClr val="tx1">
                  <a:lumMod val="75000"/>
                  <a:lumOff val="25000"/>
                </a:schemeClr>
              </a:solidFill>
              <a:latin typeface="Calibri" panose="020F0502020204030204" pitchFamily="34" charset="0"/>
              <a:cs typeface="Calibri" panose="020F0502020204030204" pitchFamily="34" charset="0"/>
            </a:endParaRPr>
          </a:p>
        </p:txBody>
      </p:sp>
      <p:graphicFrame>
        <p:nvGraphicFramePr>
          <p:cNvPr id="5" name="Tabla 4">
            <a:extLst>
              <a:ext uri="{FF2B5EF4-FFF2-40B4-BE49-F238E27FC236}">
                <a16:creationId xmlns:a16="http://schemas.microsoft.com/office/drawing/2014/main" id="{DFC0E0A0-642E-455D-BC95-37CD65214738}"/>
              </a:ext>
            </a:extLst>
          </p:cNvPr>
          <p:cNvGraphicFramePr>
            <a:graphicFrameLocks noGrp="1"/>
          </p:cNvGraphicFramePr>
          <p:nvPr>
            <p:extLst>
              <p:ext uri="{D42A27DB-BD31-4B8C-83A1-F6EECF244321}">
                <p14:modId xmlns:p14="http://schemas.microsoft.com/office/powerpoint/2010/main" val="2328448226"/>
              </p:ext>
            </p:extLst>
          </p:nvPr>
        </p:nvGraphicFramePr>
        <p:xfrm>
          <a:off x="9462656" y="5527965"/>
          <a:ext cx="8114605" cy="4008550"/>
        </p:xfrm>
        <a:graphic>
          <a:graphicData uri="http://schemas.openxmlformats.org/drawingml/2006/table">
            <a:tbl>
              <a:tblPr>
                <a:tableStyleId>{BC89EF96-8CEA-46FF-86C4-4CE0E7609802}</a:tableStyleId>
              </a:tblPr>
              <a:tblGrid>
                <a:gridCol w="4256731">
                  <a:extLst>
                    <a:ext uri="{9D8B030D-6E8A-4147-A177-3AD203B41FA5}">
                      <a16:colId xmlns:a16="http://schemas.microsoft.com/office/drawing/2014/main" val="720605412"/>
                    </a:ext>
                  </a:extLst>
                </a:gridCol>
                <a:gridCol w="1610375">
                  <a:extLst>
                    <a:ext uri="{9D8B030D-6E8A-4147-A177-3AD203B41FA5}">
                      <a16:colId xmlns:a16="http://schemas.microsoft.com/office/drawing/2014/main" val="2429248554"/>
                    </a:ext>
                  </a:extLst>
                </a:gridCol>
                <a:gridCol w="2247499">
                  <a:extLst>
                    <a:ext uri="{9D8B030D-6E8A-4147-A177-3AD203B41FA5}">
                      <a16:colId xmlns:a16="http://schemas.microsoft.com/office/drawing/2014/main" val="4176912674"/>
                    </a:ext>
                  </a:extLst>
                </a:gridCol>
              </a:tblGrid>
              <a:tr h="308350">
                <a:tc gridSpan="3">
                  <a:txBody>
                    <a:bodyPr/>
                    <a:lstStyle/>
                    <a:p>
                      <a:pPr algn="ctr" rtl="0" fontAlgn="b"/>
                      <a:r>
                        <a:rPr lang="es-EC" sz="1800" u="none" strike="noStrike" dirty="0">
                          <a:ln>
                            <a:noFill/>
                          </a:ln>
                          <a:solidFill>
                            <a:schemeClr val="bg1"/>
                          </a:solidFill>
                          <a:effectLst/>
                          <a:latin typeface="Calibri" panose="020F0502020204030204" pitchFamily="34" charset="0"/>
                          <a:cs typeface="Calibri" panose="020F0502020204030204" pitchFamily="34" charset="0"/>
                        </a:rPr>
                        <a:t>PAC REFORMADO (REFORMA 2)</a:t>
                      </a:r>
                      <a:endParaRPr lang="es-EC" sz="1800" b="1" i="0" u="none" strike="noStrike" dirty="0">
                        <a:ln>
                          <a:noFill/>
                        </a:ln>
                        <a:solidFill>
                          <a:schemeClr val="bg1"/>
                        </a:solidFill>
                        <a:effectLst/>
                        <a:latin typeface="Calibri" panose="020F0502020204030204" pitchFamily="34"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286228163"/>
                  </a:ext>
                </a:extLst>
              </a:tr>
              <a:tr h="308350">
                <a:tc>
                  <a:txBody>
                    <a:bodyPr/>
                    <a:lstStyle/>
                    <a:p>
                      <a:pPr algn="ctr" rtl="0" fontAlgn="b"/>
                      <a:r>
                        <a:rPr lang="es-EC" sz="1800" u="none" strike="noStrike" dirty="0">
                          <a:ln>
                            <a:noFill/>
                          </a:ln>
                          <a:solidFill>
                            <a:schemeClr val="bg1"/>
                          </a:solidFill>
                          <a:effectLst/>
                          <a:latin typeface="Calibri" panose="020F0502020204030204" pitchFamily="34" charset="0"/>
                          <a:cs typeface="Calibri" panose="020F0502020204030204" pitchFamily="34" charset="0"/>
                        </a:rPr>
                        <a:t>POR TIPO DE PROCEDIMIENTO </a:t>
                      </a:r>
                      <a:endParaRPr lang="es-EC" sz="1800" b="1" i="0" u="none" strike="noStrike" dirty="0">
                        <a:ln>
                          <a:noFill/>
                        </a:ln>
                        <a:solidFill>
                          <a:schemeClr val="bg1"/>
                        </a:solidFill>
                        <a:effectLst/>
                        <a:latin typeface="Calibri" panose="020F0502020204030204" pitchFamily="34"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b"/>
                      <a:r>
                        <a:rPr lang="es-EC" sz="1800" u="none" strike="noStrike" dirty="0">
                          <a:ln>
                            <a:noFill/>
                          </a:ln>
                          <a:solidFill>
                            <a:schemeClr val="bg1"/>
                          </a:solidFill>
                          <a:effectLst/>
                          <a:latin typeface="Calibri" panose="020F0502020204030204" pitchFamily="34" charset="0"/>
                          <a:cs typeface="Calibri" panose="020F0502020204030204" pitchFamily="34" charset="0"/>
                        </a:rPr>
                        <a:t>NÚMERO</a:t>
                      </a:r>
                      <a:endParaRPr lang="es-EC" sz="1800" b="1" i="0" u="none" strike="noStrike" dirty="0">
                        <a:ln>
                          <a:noFill/>
                        </a:ln>
                        <a:solidFill>
                          <a:schemeClr val="bg1"/>
                        </a:solidFill>
                        <a:effectLst/>
                        <a:latin typeface="Calibri" panose="020F0502020204030204" pitchFamily="34"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b"/>
                      <a:r>
                        <a:rPr lang="es-EC" sz="1800" u="none" strike="noStrike" dirty="0">
                          <a:ln>
                            <a:noFill/>
                          </a:ln>
                          <a:solidFill>
                            <a:schemeClr val="bg1"/>
                          </a:solidFill>
                          <a:effectLst/>
                          <a:latin typeface="Calibri" panose="020F0502020204030204" pitchFamily="34" charset="0"/>
                          <a:cs typeface="Calibri" panose="020F0502020204030204" pitchFamily="34" charset="0"/>
                        </a:rPr>
                        <a:t>VALOR</a:t>
                      </a:r>
                      <a:endParaRPr lang="es-EC" sz="1800" b="1" i="0" u="none" strike="noStrike" dirty="0">
                        <a:ln>
                          <a:noFill/>
                        </a:ln>
                        <a:solidFill>
                          <a:schemeClr val="bg1"/>
                        </a:solidFill>
                        <a:effectLst/>
                        <a:latin typeface="Calibri" panose="020F0502020204030204" pitchFamily="34"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405202886"/>
                  </a:ext>
                </a:extLst>
              </a:tr>
              <a:tr h="308350">
                <a:tc>
                  <a:txBody>
                    <a:bodyPr/>
                    <a:lstStyle/>
                    <a:p>
                      <a:pPr algn="ctr" rtl="0" fontAlgn="ctr"/>
                      <a:r>
                        <a:rPr lang="es-EC" sz="1800" u="none" strike="noStrike" dirty="0">
                          <a:ln>
                            <a:noFill/>
                          </a:ln>
                          <a:effectLst/>
                          <a:latin typeface="Calibri" panose="020F0502020204030204" pitchFamily="34" charset="0"/>
                          <a:cs typeface="Calibri" panose="020F0502020204030204" pitchFamily="34" charset="0"/>
                        </a:rPr>
                        <a:t>ASESORÍA Y PATROCINIO JURÍDICO</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C" sz="1800" u="none" strike="noStrike" dirty="0">
                          <a:ln>
                            <a:noFill/>
                          </a:ln>
                          <a:effectLst/>
                          <a:latin typeface="Calibri" panose="020F0502020204030204" pitchFamily="34" charset="0"/>
                          <a:cs typeface="Calibri" panose="020F0502020204030204" pitchFamily="34" charset="0"/>
                        </a:rPr>
                        <a:t>2</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EC" sz="1800" u="none" strike="noStrike" dirty="0">
                          <a:ln>
                            <a:noFill/>
                          </a:ln>
                          <a:effectLst/>
                          <a:latin typeface="Calibri" panose="020F0502020204030204" pitchFamily="34" charset="0"/>
                          <a:cs typeface="Calibri" panose="020F0502020204030204" pitchFamily="34" charset="0"/>
                        </a:rPr>
                        <a:t>$444.200,00</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7628665"/>
                  </a:ext>
                </a:extLst>
              </a:tr>
              <a:tr h="308350">
                <a:tc>
                  <a:txBody>
                    <a:bodyPr/>
                    <a:lstStyle/>
                    <a:p>
                      <a:pPr algn="ctr" rtl="0" fontAlgn="ctr"/>
                      <a:r>
                        <a:rPr lang="es-EC" sz="1800" u="none" strike="noStrike" dirty="0">
                          <a:ln>
                            <a:noFill/>
                          </a:ln>
                          <a:effectLst/>
                          <a:latin typeface="Calibri" panose="020F0502020204030204" pitchFamily="34" charset="0"/>
                          <a:cs typeface="Calibri" panose="020F0502020204030204" pitchFamily="34" charset="0"/>
                        </a:rPr>
                        <a:t>BIENES Y SERVICIOS ÚNICOS</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C" sz="1800" u="none" strike="noStrike" dirty="0">
                          <a:ln>
                            <a:noFill/>
                          </a:ln>
                          <a:effectLst/>
                          <a:latin typeface="Calibri" panose="020F0502020204030204" pitchFamily="34" charset="0"/>
                          <a:cs typeface="Calibri" panose="020F0502020204030204" pitchFamily="34" charset="0"/>
                        </a:rPr>
                        <a:t>11</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EC" sz="1800" u="none" strike="noStrike" dirty="0">
                          <a:ln>
                            <a:noFill/>
                          </a:ln>
                          <a:effectLst/>
                          <a:latin typeface="Calibri" panose="020F0502020204030204" pitchFamily="34" charset="0"/>
                          <a:cs typeface="Calibri" panose="020F0502020204030204" pitchFamily="34" charset="0"/>
                        </a:rPr>
                        <a:t>$12.765.850,58</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2364257"/>
                  </a:ext>
                </a:extLst>
              </a:tr>
              <a:tr h="308350">
                <a:tc>
                  <a:txBody>
                    <a:bodyPr/>
                    <a:lstStyle/>
                    <a:p>
                      <a:pPr algn="ctr" rtl="0" fontAlgn="ctr"/>
                      <a:r>
                        <a:rPr lang="es-EC" sz="1800" u="none" strike="noStrike" dirty="0">
                          <a:ln>
                            <a:noFill/>
                          </a:ln>
                          <a:effectLst/>
                          <a:latin typeface="Calibri" panose="020F0502020204030204" pitchFamily="34" charset="0"/>
                          <a:cs typeface="Calibri" panose="020F0502020204030204" pitchFamily="34" charset="0"/>
                        </a:rPr>
                        <a:t>CATALOGO ELECTRONICO</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C" sz="1800" u="none" strike="noStrike" dirty="0">
                          <a:ln>
                            <a:noFill/>
                          </a:ln>
                          <a:effectLst/>
                          <a:latin typeface="Calibri" panose="020F0502020204030204" pitchFamily="34" charset="0"/>
                          <a:cs typeface="Calibri" panose="020F0502020204030204" pitchFamily="34" charset="0"/>
                        </a:rPr>
                        <a:t>5</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EC" sz="1800" u="none" strike="noStrike">
                          <a:ln>
                            <a:noFill/>
                          </a:ln>
                          <a:effectLst/>
                          <a:latin typeface="Calibri" panose="020F0502020204030204" pitchFamily="34" charset="0"/>
                          <a:cs typeface="Calibri" panose="020F0502020204030204" pitchFamily="34" charset="0"/>
                        </a:rPr>
                        <a:t>$1.218.568,08</a:t>
                      </a:r>
                      <a:endParaRPr lang="es-EC" sz="1800" b="0" i="0" u="none" strike="noStrike">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6502957"/>
                  </a:ext>
                </a:extLst>
              </a:tr>
              <a:tr h="308350">
                <a:tc>
                  <a:txBody>
                    <a:bodyPr/>
                    <a:lstStyle/>
                    <a:p>
                      <a:pPr algn="ctr" rtl="0" fontAlgn="ctr"/>
                      <a:r>
                        <a:rPr lang="es-EC" sz="1800" u="none" strike="noStrike" dirty="0">
                          <a:ln>
                            <a:noFill/>
                          </a:ln>
                          <a:effectLst/>
                          <a:latin typeface="Calibri" panose="020F0502020204030204" pitchFamily="34" charset="0"/>
                          <a:cs typeface="Calibri" panose="020F0502020204030204" pitchFamily="34" charset="0"/>
                        </a:rPr>
                        <a:t>COMUNICACIÓN SOCIAL - SELECCIÓN</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C" sz="1800" u="none" strike="noStrike" dirty="0">
                          <a:ln>
                            <a:noFill/>
                          </a:ln>
                          <a:effectLst/>
                          <a:latin typeface="Calibri" panose="020F0502020204030204" pitchFamily="34" charset="0"/>
                          <a:cs typeface="Calibri" panose="020F0502020204030204" pitchFamily="34" charset="0"/>
                        </a:rPr>
                        <a:t>4</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EC" sz="1800" u="none" strike="noStrike" dirty="0">
                          <a:ln>
                            <a:noFill/>
                          </a:ln>
                          <a:effectLst/>
                          <a:latin typeface="Calibri" panose="020F0502020204030204" pitchFamily="34" charset="0"/>
                          <a:cs typeface="Calibri" panose="020F0502020204030204" pitchFamily="34" charset="0"/>
                        </a:rPr>
                        <a:t>$616.000,00</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4887034"/>
                  </a:ext>
                </a:extLst>
              </a:tr>
              <a:tr h="308350">
                <a:tc>
                  <a:txBody>
                    <a:bodyPr/>
                    <a:lstStyle/>
                    <a:p>
                      <a:pPr algn="ctr" rtl="0" fontAlgn="ctr"/>
                      <a:r>
                        <a:rPr lang="es-EC" sz="1800" u="none" strike="noStrike" dirty="0">
                          <a:ln>
                            <a:noFill/>
                          </a:ln>
                          <a:effectLst/>
                          <a:latin typeface="Calibri" panose="020F0502020204030204" pitchFamily="34" charset="0"/>
                          <a:cs typeface="Calibri" panose="020F0502020204030204" pitchFamily="34" charset="0"/>
                        </a:rPr>
                        <a:t>COMUNICACIÓN SOCIAL - DIRECTA</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C" sz="1800" u="none" strike="noStrike" dirty="0">
                          <a:ln>
                            <a:noFill/>
                          </a:ln>
                          <a:effectLst/>
                          <a:latin typeface="Calibri" panose="020F0502020204030204" pitchFamily="34" charset="0"/>
                          <a:cs typeface="Calibri" panose="020F0502020204030204" pitchFamily="34" charset="0"/>
                        </a:rPr>
                        <a:t>3</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EC" sz="1800" u="none" strike="noStrike">
                          <a:ln>
                            <a:noFill/>
                          </a:ln>
                          <a:effectLst/>
                          <a:latin typeface="Calibri" panose="020F0502020204030204" pitchFamily="34" charset="0"/>
                          <a:cs typeface="Calibri" panose="020F0502020204030204" pitchFamily="34" charset="0"/>
                        </a:rPr>
                        <a:t>$80.000,00</a:t>
                      </a:r>
                      <a:endParaRPr lang="es-EC" sz="1800" b="0" i="0" u="none" strike="noStrike">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3562417"/>
                  </a:ext>
                </a:extLst>
              </a:tr>
              <a:tr h="308350">
                <a:tc>
                  <a:txBody>
                    <a:bodyPr/>
                    <a:lstStyle/>
                    <a:p>
                      <a:pPr algn="ctr" rtl="0" fontAlgn="ctr"/>
                      <a:r>
                        <a:rPr lang="es-EC" sz="1800" u="none" strike="noStrike" dirty="0">
                          <a:ln>
                            <a:noFill/>
                          </a:ln>
                          <a:effectLst/>
                          <a:latin typeface="Calibri" panose="020F0502020204030204" pitchFamily="34" charset="0"/>
                          <a:cs typeface="Calibri" panose="020F0502020204030204" pitchFamily="34" charset="0"/>
                        </a:rPr>
                        <a:t>INFIMA CUANTIA</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C" sz="1800" u="none" strike="noStrike" dirty="0">
                          <a:ln>
                            <a:noFill/>
                          </a:ln>
                          <a:effectLst/>
                          <a:latin typeface="Calibri" panose="020F0502020204030204" pitchFamily="34" charset="0"/>
                          <a:cs typeface="Calibri" panose="020F0502020204030204" pitchFamily="34" charset="0"/>
                        </a:rPr>
                        <a:t>18</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EC" sz="1800" u="none" strike="noStrike" dirty="0">
                          <a:ln>
                            <a:noFill/>
                          </a:ln>
                          <a:effectLst/>
                          <a:latin typeface="Calibri" panose="020F0502020204030204" pitchFamily="34" charset="0"/>
                          <a:cs typeface="Calibri" panose="020F0502020204030204" pitchFamily="34" charset="0"/>
                        </a:rPr>
                        <a:t>$68.713,33</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5810848"/>
                  </a:ext>
                </a:extLst>
              </a:tr>
              <a:tr h="308350">
                <a:tc>
                  <a:txBody>
                    <a:bodyPr/>
                    <a:lstStyle/>
                    <a:p>
                      <a:pPr algn="ctr" rtl="0" fontAlgn="ctr"/>
                      <a:r>
                        <a:rPr lang="es-EC" sz="1800" u="none" strike="noStrike" dirty="0">
                          <a:ln>
                            <a:noFill/>
                          </a:ln>
                          <a:effectLst/>
                          <a:latin typeface="Calibri" panose="020F0502020204030204" pitchFamily="34" charset="0"/>
                          <a:cs typeface="Calibri" panose="020F0502020204030204" pitchFamily="34" charset="0"/>
                        </a:rPr>
                        <a:t>LICITACIÓN</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C" sz="1800" u="none" strike="noStrike" dirty="0">
                          <a:ln>
                            <a:noFill/>
                          </a:ln>
                          <a:effectLst/>
                          <a:latin typeface="Calibri" panose="020F0502020204030204" pitchFamily="34" charset="0"/>
                          <a:cs typeface="Calibri" panose="020F0502020204030204" pitchFamily="34" charset="0"/>
                        </a:rPr>
                        <a:t>1</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EC" sz="1800" u="none" strike="noStrike" dirty="0">
                          <a:ln>
                            <a:noFill/>
                          </a:ln>
                          <a:effectLst/>
                          <a:latin typeface="Calibri" panose="020F0502020204030204" pitchFamily="34" charset="0"/>
                          <a:cs typeface="Calibri" panose="020F0502020204030204" pitchFamily="34" charset="0"/>
                        </a:rPr>
                        <a:t>$22.700,00</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75855674"/>
                  </a:ext>
                </a:extLst>
              </a:tr>
              <a:tr h="308350">
                <a:tc>
                  <a:txBody>
                    <a:bodyPr/>
                    <a:lstStyle/>
                    <a:p>
                      <a:pPr algn="ctr" rtl="0" fontAlgn="ctr"/>
                      <a:r>
                        <a:rPr lang="es-EC" sz="1800" u="none" strike="noStrike">
                          <a:ln>
                            <a:noFill/>
                          </a:ln>
                          <a:effectLst/>
                          <a:latin typeface="Calibri" panose="020F0502020204030204" pitchFamily="34" charset="0"/>
                          <a:cs typeface="Calibri" panose="020F0502020204030204" pitchFamily="34" charset="0"/>
                        </a:rPr>
                        <a:t>LISTA CORTA - CONSULTORIA</a:t>
                      </a:r>
                      <a:endParaRPr lang="es-EC" sz="1800" b="0" i="0" u="none" strike="noStrike">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C" sz="1800" u="none" strike="noStrike" dirty="0">
                          <a:ln>
                            <a:noFill/>
                          </a:ln>
                          <a:effectLst/>
                          <a:latin typeface="Calibri" panose="020F0502020204030204" pitchFamily="34" charset="0"/>
                          <a:cs typeface="Calibri" panose="020F0502020204030204" pitchFamily="34" charset="0"/>
                        </a:rPr>
                        <a:t>4</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EC" sz="1800" u="none" strike="noStrike" dirty="0">
                          <a:ln>
                            <a:noFill/>
                          </a:ln>
                          <a:effectLst/>
                          <a:latin typeface="Calibri" panose="020F0502020204030204" pitchFamily="34" charset="0"/>
                          <a:cs typeface="Calibri" panose="020F0502020204030204" pitchFamily="34" charset="0"/>
                        </a:rPr>
                        <a:t>$712.000,00</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16950876"/>
                  </a:ext>
                </a:extLst>
              </a:tr>
              <a:tr h="308350">
                <a:tc>
                  <a:txBody>
                    <a:bodyPr/>
                    <a:lstStyle/>
                    <a:p>
                      <a:pPr algn="ctr" rtl="0" fontAlgn="ctr"/>
                      <a:r>
                        <a:rPr lang="es-EC" sz="1800" u="none" strike="noStrike">
                          <a:ln>
                            <a:noFill/>
                          </a:ln>
                          <a:effectLst/>
                          <a:latin typeface="Calibri" panose="020F0502020204030204" pitchFamily="34" charset="0"/>
                          <a:cs typeface="Calibri" panose="020F0502020204030204" pitchFamily="34" charset="0"/>
                        </a:rPr>
                        <a:t>MENOR CUANTIA</a:t>
                      </a:r>
                      <a:endParaRPr lang="es-EC" sz="1800" b="0" i="0" u="none" strike="noStrike">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C" sz="1800" u="none" strike="noStrike">
                          <a:ln>
                            <a:noFill/>
                          </a:ln>
                          <a:effectLst/>
                          <a:latin typeface="Calibri" panose="020F0502020204030204" pitchFamily="34" charset="0"/>
                          <a:cs typeface="Calibri" panose="020F0502020204030204" pitchFamily="34" charset="0"/>
                        </a:rPr>
                        <a:t>1</a:t>
                      </a:r>
                      <a:endParaRPr lang="es-EC" sz="1800" b="0" i="0" u="none" strike="noStrike">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EC" sz="1800" u="none" strike="noStrike" dirty="0">
                          <a:ln>
                            <a:noFill/>
                          </a:ln>
                          <a:effectLst/>
                          <a:latin typeface="Calibri" panose="020F0502020204030204" pitchFamily="34" charset="0"/>
                          <a:cs typeface="Calibri" panose="020F0502020204030204" pitchFamily="34" charset="0"/>
                        </a:rPr>
                        <a:t>$18.500,00</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5932662"/>
                  </a:ext>
                </a:extLst>
              </a:tr>
              <a:tr h="308350">
                <a:tc>
                  <a:txBody>
                    <a:bodyPr/>
                    <a:lstStyle/>
                    <a:p>
                      <a:pPr algn="ctr" rtl="0" fontAlgn="ctr"/>
                      <a:r>
                        <a:rPr lang="es-EC" sz="1800" u="none" strike="noStrike">
                          <a:ln>
                            <a:noFill/>
                          </a:ln>
                          <a:effectLst/>
                          <a:latin typeface="Calibri" panose="020F0502020204030204" pitchFamily="34" charset="0"/>
                          <a:cs typeface="Calibri" panose="020F0502020204030204" pitchFamily="34" charset="0"/>
                        </a:rPr>
                        <a:t>SUBASTA INVERSA ELECTRONICA</a:t>
                      </a:r>
                      <a:endParaRPr lang="es-EC" sz="1800" b="0" i="0" u="none" strike="noStrike">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s-EC" sz="1800" u="none" strike="noStrike">
                          <a:ln>
                            <a:noFill/>
                          </a:ln>
                          <a:effectLst/>
                          <a:latin typeface="Calibri" panose="020F0502020204030204" pitchFamily="34" charset="0"/>
                          <a:cs typeface="Calibri" panose="020F0502020204030204" pitchFamily="34" charset="0"/>
                        </a:rPr>
                        <a:t>15</a:t>
                      </a:r>
                      <a:endParaRPr lang="es-EC" sz="1800" b="0" i="0" u="none" strike="noStrike">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r>
                        <a:rPr lang="es-EC" sz="1800" u="none" strike="noStrike" dirty="0">
                          <a:ln>
                            <a:noFill/>
                          </a:ln>
                          <a:effectLst/>
                          <a:latin typeface="Calibri" panose="020F0502020204030204" pitchFamily="34" charset="0"/>
                          <a:cs typeface="Calibri" panose="020F0502020204030204" pitchFamily="34" charset="0"/>
                        </a:rPr>
                        <a:t>$1.422.241,88</a:t>
                      </a:r>
                      <a:endParaRPr lang="es-EC" sz="1800" b="0" i="0" u="none" strike="noStrike" dirty="0">
                        <a:ln>
                          <a:noFill/>
                        </a:ln>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6854870"/>
                  </a:ext>
                </a:extLst>
              </a:tr>
              <a:tr h="308350">
                <a:tc>
                  <a:txBody>
                    <a:bodyPr/>
                    <a:lstStyle/>
                    <a:p>
                      <a:pPr algn="ctr" rtl="0" fontAlgn="ctr"/>
                      <a:r>
                        <a:rPr lang="es-EC" sz="1800" u="none" strike="noStrike" dirty="0">
                          <a:ln>
                            <a:noFill/>
                          </a:ln>
                          <a:solidFill>
                            <a:schemeClr val="bg1"/>
                          </a:solidFill>
                          <a:effectLst/>
                          <a:latin typeface="Calibri" panose="020F0502020204030204" pitchFamily="34" charset="0"/>
                          <a:cs typeface="Calibri" panose="020F0502020204030204" pitchFamily="34" charset="0"/>
                        </a:rPr>
                        <a:t>TOTAL</a:t>
                      </a:r>
                      <a:endParaRPr lang="es-EC" sz="1800" b="1" i="0" u="none" strike="noStrike" dirty="0">
                        <a:ln>
                          <a:noFill/>
                        </a:ln>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ctr"/>
                      <a:r>
                        <a:rPr lang="es-EC" sz="1800" u="none" strike="noStrike" dirty="0">
                          <a:ln>
                            <a:noFill/>
                          </a:ln>
                          <a:solidFill>
                            <a:schemeClr val="bg1"/>
                          </a:solidFill>
                          <a:effectLst/>
                          <a:latin typeface="Calibri" panose="020F0502020204030204" pitchFamily="34" charset="0"/>
                          <a:cs typeface="Calibri" panose="020F0502020204030204" pitchFamily="34" charset="0"/>
                        </a:rPr>
                        <a:t>64</a:t>
                      </a:r>
                      <a:endParaRPr lang="es-EC" sz="1800" b="1" i="0" u="none" strike="noStrike" dirty="0">
                        <a:ln>
                          <a:noFill/>
                        </a:ln>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r" rtl="0" fontAlgn="ctr"/>
                      <a:r>
                        <a:rPr lang="es-EC" sz="1800" u="none" strike="noStrike" dirty="0">
                          <a:ln>
                            <a:noFill/>
                          </a:ln>
                          <a:solidFill>
                            <a:schemeClr val="bg1"/>
                          </a:solidFill>
                          <a:effectLst/>
                          <a:latin typeface="Calibri" panose="020F0502020204030204" pitchFamily="34" charset="0"/>
                          <a:cs typeface="Calibri" panose="020F0502020204030204" pitchFamily="34" charset="0"/>
                        </a:rPr>
                        <a:t>$17.368.773,87</a:t>
                      </a:r>
                      <a:endParaRPr lang="es-EC" sz="1800" b="1" i="0" u="none" strike="noStrike" dirty="0">
                        <a:ln>
                          <a:noFill/>
                        </a:ln>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927788001"/>
                  </a:ext>
                </a:extLst>
              </a:tr>
            </a:tbl>
          </a:graphicData>
        </a:graphic>
      </p:graphicFrame>
      <p:graphicFrame>
        <p:nvGraphicFramePr>
          <p:cNvPr id="6" name="Tabla 5">
            <a:extLst>
              <a:ext uri="{FF2B5EF4-FFF2-40B4-BE49-F238E27FC236}">
                <a16:creationId xmlns:a16="http://schemas.microsoft.com/office/drawing/2014/main" id="{409BE504-8538-4983-AD61-8EFAD45FC016}"/>
              </a:ext>
            </a:extLst>
          </p:cNvPr>
          <p:cNvGraphicFramePr>
            <a:graphicFrameLocks noGrp="1"/>
          </p:cNvGraphicFramePr>
          <p:nvPr>
            <p:extLst>
              <p:ext uri="{D42A27DB-BD31-4B8C-83A1-F6EECF244321}">
                <p14:modId xmlns:p14="http://schemas.microsoft.com/office/powerpoint/2010/main" val="2946559067"/>
              </p:ext>
            </p:extLst>
          </p:nvPr>
        </p:nvGraphicFramePr>
        <p:xfrm>
          <a:off x="9462655" y="1653716"/>
          <a:ext cx="8114605" cy="3489780"/>
        </p:xfrm>
        <a:graphic>
          <a:graphicData uri="http://schemas.openxmlformats.org/drawingml/2006/table">
            <a:tbl>
              <a:tblPr>
                <a:tableStyleId>{5C22544A-7EE6-4342-B048-85BDC9FD1C3A}</a:tableStyleId>
              </a:tblPr>
              <a:tblGrid>
                <a:gridCol w="4260023">
                  <a:extLst>
                    <a:ext uri="{9D8B030D-6E8A-4147-A177-3AD203B41FA5}">
                      <a16:colId xmlns:a16="http://schemas.microsoft.com/office/drawing/2014/main" val="4081348390"/>
                    </a:ext>
                  </a:extLst>
                </a:gridCol>
                <a:gridCol w="1761573">
                  <a:extLst>
                    <a:ext uri="{9D8B030D-6E8A-4147-A177-3AD203B41FA5}">
                      <a16:colId xmlns:a16="http://schemas.microsoft.com/office/drawing/2014/main" val="2054309971"/>
                    </a:ext>
                  </a:extLst>
                </a:gridCol>
                <a:gridCol w="2093009">
                  <a:extLst>
                    <a:ext uri="{9D8B030D-6E8A-4147-A177-3AD203B41FA5}">
                      <a16:colId xmlns:a16="http://schemas.microsoft.com/office/drawing/2014/main" val="723645523"/>
                    </a:ext>
                  </a:extLst>
                </a:gridCol>
              </a:tblGrid>
              <a:tr h="290815">
                <a:tc gridSpan="3">
                  <a:txBody>
                    <a:bodyPr/>
                    <a:lstStyle/>
                    <a:p>
                      <a:pPr algn="ctr" rtl="0" fontAlgn="b"/>
                      <a:r>
                        <a:rPr lang="es-EC" sz="1800" b="1" u="none" strike="noStrike" dirty="0">
                          <a:solidFill>
                            <a:schemeClr val="bg1"/>
                          </a:solidFill>
                          <a:effectLst/>
                          <a:latin typeface="Calibri" panose="020F0502020204030204" pitchFamily="34" charset="0"/>
                          <a:cs typeface="Calibri" panose="020F0502020204030204" pitchFamily="34" charset="0"/>
                        </a:rPr>
                        <a:t>PAC INICIAL</a:t>
                      </a:r>
                      <a:endParaRPr lang="es-EC"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76565504"/>
                  </a:ext>
                </a:extLst>
              </a:tr>
              <a:tr h="290815">
                <a:tc>
                  <a:txBody>
                    <a:bodyPr/>
                    <a:lstStyle/>
                    <a:p>
                      <a:pPr algn="ctr" rtl="0" fontAlgn="b"/>
                      <a:r>
                        <a:rPr lang="es-EC" sz="1800" b="1" u="none" strike="noStrike" dirty="0">
                          <a:solidFill>
                            <a:schemeClr val="bg1"/>
                          </a:solidFill>
                          <a:effectLst/>
                          <a:latin typeface="Calibri" panose="020F0502020204030204" pitchFamily="34" charset="0"/>
                          <a:cs typeface="Calibri" panose="020F0502020204030204" pitchFamily="34" charset="0"/>
                        </a:rPr>
                        <a:t>POR TIPO DE PROCEDIMIENTO </a:t>
                      </a:r>
                      <a:endParaRPr lang="es-EC"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b"/>
                      <a:r>
                        <a:rPr lang="es-EC" sz="1800" b="1" u="none" strike="noStrike" dirty="0">
                          <a:solidFill>
                            <a:schemeClr val="bg1"/>
                          </a:solidFill>
                          <a:effectLst/>
                          <a:latin typeface="Calibri" panose="020F0502020204030204" pitchFamily="34" charset="0"/>
                          <a:cs typeface="Calibri" panose="020F0502020204030204" pitchFamily="34" charset="0"/>
                        </a:rPr>
                        <a:t>NÚMERO</a:t>
                      </a:r>
                      <a:endParaRPr lang="es-EC"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b"/>
                      <a:r>
                        <a:rPr lang="es-EC" sz="1800" b="1" u="none" strike="noStrike" dirty="0">
                          <a:solidFill>
                            <a:schemeClr val="bg1"/>
                          </a:solidFill>
                          <a:effectLst/>
                          <a:latin typeface="Calibri" panose="020F0502020204030204" pitchFamily="34" charset="0"/>
                          <a:cs typeface="Calibri" panose="020F0502020204030204" pitchFamily="34" charset="0"/>
                        </a:rPr>
                        <a:t>VALOR</a:t>
                      </a:r>
                      <a:endParaRPr lang="es-EC"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3236156642"/>
                  </a:ext>
                </a:extLst>
              </a:tr>
              <a:tr h="290815">
                <a:tc>
                  <a:txBody>
                    <a:bodyPr/>
                    <a:lstStyle/>
                    <a:p>
                      <a:pPr algn="ctr" rtl="0" fontAlgn="ctr"/>
                      <a:r>
                        <a:rPr lang="es-EC" sz="1800" u="none" strike="noStrike" dirty="0">
                          <a:effectLst/>
                          <a:latin typeface="Calibri" panose="020F0502020204030204" pitchFamily="34" charset="0"/>
                          <a:cs typeface="Calibri" panose="020F0502020204030204" pitchFamily="34" charset="0"/>
                        </a:rPr>
                        <a:t>ASESORÍA Y PATROCINIO JURÍDICO</a:t>
                      </a:r>
                      <a:endParaRPr lang="es-EC" sz="1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C" sz="1800" u="none" strike="noStrike" dirty="0">
                          <a:effectLst/>
                          <a:latin typeface="Calibri" panose="020F0502020204030204" pitchFamily="34" charset="0"/>
                          <a:cs typeface="Calibri" panose="020F0502020204030204" pitchFamily="34" charset="0"/>
                        </a:rPr>
                        <a:t>2</a:t>
                      </a:r>
                      <a:endParaRPr lang="es-EC" sz="1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EC" sz="1800" u="none" strike="noStrike">
                          <a:effectLst/>
                          <a:latin typeface="Calibri" panose="020F0502020204030204" pitchFamily="34" charset="0"/>
                          <a:cs typeface="Calibri" panose="020F0502020204030204" pitchFamily="34" charset="0"/>
                        </a:rPr>
                        <a:t>$444.200,00</a:t>
                      </a:r>
                      <a:endParaRPr lang="es-EC" sz="18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2409630"/>
                  </a:ext>
                </a:extLst>
              </a:tr>
              <a:tr h="290815">
                <a:tc>
                  <a:txBody>
                    <a:bodyPr/>
                    <a:lstStyle/>
                    <a:p>
                      <a:pPr algn="ctr" rtl="0" fontAlgn="ctr"/>
                      <a:r>
                        <a:rPr lang="es-EC" sz="1800" u="none" strike="noStrike">
                          <a:effectLst/>
                          <a:latin typeface="Calibri" panose="020F0502020204030204" pitchFamily="34" charset="0"/>
                          <a:cs typeface="Calibri" panose="020F0502020204030204" pitchFamily="34" charset="0"/>
                        </a:rPr>
                        <a:t>BIENES Y SERVICIOS ÚNICOS</a:t>
                      </a:r>
                      <a:endParaRPr lang="es-EC" sz="18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C" sz="1800" u="none" strike="noStrike" dirty="0">
                          <a:effectLst/>
                          <a:latin typeface="Calibri" panose="020F0502020204030204" pitchFamily="34" charset="0"/>
                          <a:cs typeface="Calibri" panose="020F0502020204030204" pitchFamily="34" charset="0"/>
                        </a:rPr>
                        <a:t>11</a:t>
                      </a:r>
                      <a:endParaRPr lang="es-EC" sz="1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EC" sz="1800" u="none" strike="noStrike">
                          <a:effectLst/>
                          <a:latin typeface="Calibri" panose="020F0502020204030204" pitchFamily="34" charset="0"/>
                          <a:cs typeface="Calibri" panose="020F0502020204030204" pitchFamily="34" charset="0"/>
                        </a:rPr>
                        <a:t>$12.765.850,58</a:t>
                      </a:r>
                      <a:endParaRPr lang="es-EC" sz="18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3299035"/>
                  </a:ext>
                </a:extLst>
              </a:tr>
              <a:tr h="290815">
                <a:tc>
                  <a:txBody>
                    <a:bodyPr/>
                    <a:lstStyle/>
                    <a:p>
                      <a:pPr algn="ctr" rtl="0" fontAlgn="ctr"/>
                      <a:r>
                        <a:rPr lang="es-EC" sz="1800" u="none" strike="noStrike">
                          <a:effectLst/>
                          <a:latin typeface="Calibri" panose="020F0502020204030204" pitchFamily="34" charset="0"/>
                          <a:cs typeface="Calibri" panose="020F0502020204030204" pitchFamily="34" charset="0"/>
                        </a:rPr>
                        <a:t>CATALOGO ELECTRONICO</a:t>
                      </a:r>
                      <a:endParaRPr lang="es-EC" sz="18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C" sz="1800" u="none" strike="noStrike" dirty="0">
                          <a:effectLst/>
                          <a:latin typeface="Calibri" panose="020F0502020204030204" pitchFamily="34" charset="0"/>
                          <a:cs typeface="Calibri" panose="020F0502020204030204" pitchFamily="34" charset="0"/>
                        </a:rPr>
                        <a:t>5</a:t>
                      </a:r>
                      <a:endParaRPr lang="es-EC" sz="1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EC" sz="1800" u="none" strike="noStrike">
                          <a:effectLst/>
                          <a:latin typeface="Calibri" panose="020F0502020204030204" pitchFamily="34" charset="0"/>
                          <a:cs typeface="Calibri" panose="020F0502020204030204" pitchFamily="34" charset="0"/>
                        </a:rPr>
                        <a:t>$1.218.549,48</a:t>
                      </a:r>
                      <a:endParaRPr lang="es-EC" sz="18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4023311"/>
                  </a:ext>
                </a:extLst>
              </a:tr>
              <a:tr h="290815">
                <a:tc>
                  <a:txBody>
                    <a:bodyPr/>
                    <a:lstStyle/>
                    <a:p>
                      <a:pPr algn="ctr" rtl="0" fontAlgn="ctr"/>
                      <a:r>
                        <a:rPr lang="es-EC" sz="1800" u="none" strike="noStrike" dirty="0">
                          <a:effectLst/>
                          <a:latin typeface="Calibri" panose="020F0502020204030204" pitchFamily="34" charset="0"/>
                          <a:cs typeface="Calibri" panose="020F0502020204030204" pitchFamily="34" charset="0"/>
                        </a:rPr>
                        <a:t>COMUNICACIÓN SOCIAL - SELECCIÓN</a:t>
                      </a:r>
                      <a:endParaRPr lang="es-EC" sz="1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C" sz="1800" u="none" strike="noStrike" dirty="0">
                          <a:effectLst/>
                          <a:latin typeface="Calibri" panose="020F0502020204030204" pitchFamily="34" charset="0"/>
                          <a:cs typeface="Calibri" panose="020F0502020204030204" pitchFamily="34" charset="0"/>
                        </a:rPr>
                        <a:t>4</a:t>
                      </a:r>
                      <a:endParaRPr lang="es-EC" sz="1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EC" sz="1800" u="none" strike="noStrike">
                          <a:effectLst/>
                          <a:latin typeface="Calibri" panose="020F0502020204030204" pitchFamily="34" charset="0"/>
                          <a:cs typeface="Calibri" panose="020F0502020204030204" pitchFamily="34" charset="0"/>
                        </a:rPr>
                        <a:t>$630.000,00</a:t>
                      </a:r>
                      <a:endParaRPr lang="es-EC" sz="18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4520607"/>
                  </a:ext>
                </a:extLst>
              </a:tr>
              <a:tr h="290815">
                <a:tc>
                  <a:txBody>
                    <a:bodyPr/>
                    <a:lstStyle/>
                    <a:p>
                      <a:pPr algn="ctr" rtl="0" fontAlgn="ctr"/>
                      <a:r>
                        <a:rPr lang="es-EC" sz="1800" u="none" strike="noStrike">
                          <a:effectLst/>
                          <a:latin typeface="Calibri" panose="020F0502020204030204" pitchFamily="34" charset="0"/>
                          <a:cs typeface="Calibri" panose="020F0502020204030204" pitchFamily="34" charset="0"/>
                        </a:rPr>
                        <a:t>COMUNICACIÓN SOCIAL - DIRECTA</a:t>
                      </a:r>
                      <a:endParaRPr lang="es-EC" sz="18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C" sz="1800" u="none" strike="noStrike" dirty="0">
                          <a:effectLst/>
                          <a:latin typeface="Calibri" panose="020F0502020204030204" pitchFamily="34" charset="0"/>
                          <a:cs typeface="Calibri" panose="020F0502020204030204" pitchFamily="34" charset="0"/>
                        </a:rPr>
                        <a:t>3</a:t>
                      </a:r>
                      <a:endParaRPr lang="es-EC" sz="1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EC" sz="1800" u="none" strike="noStrike" dirty="0">
                          <a:effectLst/>
                          <a:latin typeface="Calibri" panose="020F0502020204030204" pitchFamily="34" charset="0"/>
                          <a:cs typeface="Calibri" panose="020F0502020204030204" pitchFamily="34" charset="0"/>
                        </a:rPr>
                        <a:t>$140.000,00</a:t>
                      </a:r>
                      <a:endParaRPr lang="es-EC" sz="1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08573225"/>
                  </a:ext>
                </a:extLst>
              </a:tr>
              <a:tr h="290815">
                <a:tc>
                  <a:txBody>
                    <a:bodyPr/>
                    <a:lstStyle/>
                    <a:p>
                      <a:pPr algn="ctr" rtl="0" fontAlgn="ctr"/>
                      <a:r>
                        <a:rPr lang="es-EC" sz="1800" u="none" strike="noStrike" dirty="0">
                          <a:effectLst/>
                          <a:latin typeface="Calibri" panose="020F0502020204030204" pitchFamily="34" charset="0"/>
                          <a:cs typeface="Calibri" panose="020F0502020204030204" pitchFamily="34" charset="0"/>
                        </a:rPr>
                        <a:t>INFIMA CUANTIA</a:t>
                      </a:r>
                      <a:endParaRPr lang="es-EC" sz="1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C" sz="1800" u="none" strike="noStrike" dirty="0">
                          <a:effectLst/>
                          <a:latin typeface="Calibri" panose="020F0502020204030204" pitchFamily="34" charset="0"/>
                          <a:cs typeface="Calibri" panose="020F0502020204030204" pitchFamily="34" charset="0"/>
                        </a:rPr>
                        <a:t>18</a:t>
                      </a:r>
                      <a:endParaRPr lang="es-EC" sz="1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EC" sz="1800" u="none" strike="noStrike" dirty="0">
                          <a:effectLst/>
                          <a:latin typeface="Calibri" panose="020F0502020204030204" pitchFamily="34" charset="0"/>
                          <a:cs typeface="Calibri" panose="020F0502020204030204" pitchFamily="34" charset="0"/>
                        </a:rPr>
                        <a:t>$68.713,33</a:t>
                      </a:r>
                      <a:endParaRPr lang="es-EC" sz="1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9969223"/>
                  </a:ext>
                </a:extLst>
              </a:tr>
              <a:tr h="290815">
                <a:tc>
                  <a:txBody>
                    <a:bodyPr/>
                    <a:lstStyle/>
                    <a:p>
                      <a:pPr algn="ctr" rtl="0" fontAlgn="ctr"/>
                      <a:r>
                        <a:rPr lang="es-EC" sz="1800" u="none" strike="noStrike" dirty="0">
                          <a:effectLst/>
                          <a:latin typeface="Calibri" panose="020F0502020204030204" pitchFamily="34" charset="0"/>
                          <a:cs typeface="Calibri" panose="020F0502020204030204" pitchFamily="34" charset="0"/>
                        </a:rPr>
                        <a:t>LISTA CORTA - CONSULTORIA</a:t>
                      </a:r>
                      <a:endParaRPr lang="es-EC" sz="1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C" sz="1800" u="none" strike="noStrike">
                          <a:effectLst/>
                          <a:latin typeface="Calibri" panose="020F0502020204030204" pitchFamily="34" charset="0"/>
                          <a:cs typeface="Calibri" panose="020F0502020204030204" pitchFamily="34" charset="0"/>
                        </a:rPr>
                        <a:t>4</a:t>
                      </a:r>
                      <a:endParaRPr lang="es-EC" sz="18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EC" sz="1800" u="none" strike="noStrike" dirty="0">
                          <a:effectLst/>
                          <a:latin typeface="Calibri" panose="020F0502020204030204" pitchFamily="34" charset="0"/>
                          <a:cs typeface="Calibri" panose="020F0502020204030204" pitchFamily="34" charset="0"/>
                        </a:rPr>
                        <a:t>$712.000,00</a:t>
                      </a:r>
                      <a:endParaRPr lang="es-EC" sz="1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3063635"/>
                  </a:ext>
                </a:extLst>
              </a:tr>
              <a:tr h="290815">
                <a:tc>
                  <a:txBody>
                    <a:bodyPr/>
                    <a:lstStyle/>
                    <a:p>
                      <a:pPr algn="ctr" rtl="0" fontAlgn="ctr"/>
                      <a:r>
                        <a:rPr lang="es-EC" sz="1800" u="none" strike="noStrike">
                          <a:effectLst/>
                          <a:latin typeface="Calibri" panose="020F0502020204030204" pitchFamily="34" charset="0"/>
                          <a:cs typeface="Calibri" panose="020F0502020204030204" pitchFamily="34" charset="0"/>
                        </a:rPr>
                        <a:t>MENOR CUANTIA</a:t>
                      </a:r>
                      <a:endParaRPr lang="es-EC" sz="18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C" sz="1800" u="none" strike="noStrike">
                          <a:effectLst/>
                          <a:latin typeface="Calibri" panose="020F0502020204030204" pitchFamily="34" charset="0"/>
                          <a:cs typeface="Calibri" panose="020F0502020204030204" pitchFamily="34" charset="0"/>
                        </a:rPr>
                        <a:t>1</a:t>
                      </a:r>
                      <a:endParaRPr lang="es-EC" sz="18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EC" sz="1800" u="none" strike="noStrike" dirty="0">
                          <a:effectLst/>
                          <a:latin typeface="Calibri" panose="020F0502020204030204" pitchFamily="34" charset="0"/>
                          <a:cs typeface="Calibri" panose="020F0502020204030204" pitchFamily="34" charset="0"/>
                        </a:rPr>
                        <a:t>$25.000,00</a:t>
                      </a:r>
                      <a:endParaRPr lang="es-EC" sz="1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7479619"/>
                  </a:ext>
                </a:extLst>
              </a:tr>
              <a:tr h="290815">
                <a:tc>
                  <a:txBody>
                    <a:bodyPr/>
                    <a:lstStyle/>
                    <a:p>
                      <a:pPr algn="ctr" rtl="0" fontAlgn="ctr"/>
                      <a:r>
                        <a:rPr lang="es-EC" sz="1800" u="none" strike="noStrike">
                          <a:effectLst/>
                          <a:latin typeface="Calibri" panose="020F0502020204030204" pitchFamily="34" charset="0"/>
                          <a:cs typeface="Calibri" panose="020F0502020204030204" pitchFamily="34" charset="0"/>
                        </a:rPr>
                        <a:t>SUBASTA INVERSA ELECTRONICA</a:t>
                      </a:r>
                      <a:endParaRPr lang="es-EC" sz="18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fontAlgn="ctr"/>
                      <a:r>
                        <a:rPr lang="es-EC" sz="1800" u="none" strike="noStrike">
                          <a:effectLst/>
                          <a:latin typeface="Calibri" panose="020F0502020204030204" pitchFamily="34" charset="0"/>
                          <a:cs typeface="Calibri" panose="020F0502020204030204" pitchFamily="34" charset="0"/>
                        </a:rPr>
                        <a:t>15</a:t>
                      </a:r>
                      <a:endParaRPr lang="es-EC" sz="18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r>
                        <a:rPr lang="es-EC" sz="1800" u="none" strike="noStrike" dirty="0">
                          <a:effectLst/>
                          <a:latin typeface="Calibri" panose="020F0502020204030204" pitchFamily="34" charset="0"/>
                          <a:cs typeface="Calibri" panose="020F0502020204030204" pitchFamily="34" charset="0"/>
                        </a:rPr>
                        <a:t>$1.422.249,78</a:t>
                      </a:r>
                      <a:endParaRPr lang="es-EC" sz="18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9339238"/>
                  </a:ext>
                </a:extLst>
              </a:tr>
              <a:tr h="290815">
                <a:tc>
                  <a:txBody>
                    <a:bodyPr/>
                    <a:lstStyle/>
                    <a:p>
                      <a:pPr algn="ctr" rtl="0" fontAlgn="ctr"/>
                      <a:r>
                        <a:rPr lang="es-EC" sz="1800" u="none" strike="noStrike">
                          <a:solidFill>
                            <a:schemeClr val="bg1"/>
                          </a:solidFill>
                          <a:effectLst/>
                          <a:latin typeface="Calibri" panose="020F0502020204030204" pitchFamily="34" charset="0"/>
                          <a:cs typeface="Calibri" panose="020F0502020204030204" pitchFamily="34" charset="0"/>
                        </a:rPr>
                        <a:t>TOTAL</a:t>
                      </a:r>
                      <a:endParaRPr lang="es-EC" sz="18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rtl="0" fontAlgn="ctr"/>
                      <a:r>
                        <a:rPr lang="es-EC" sz="1800" u="none" strike="noStrike">
                          <a:solidFill>
                            <a:schemeClr val="bg1"/>
                          </a:solidFill>
                          <a:effectLst/>
                          <a:latin typeface="Calibri" panose="020F0502020204030204" pitchFamily="34" charset="0"/>
                          <a:cs typeface="Calibri" panose="020F0502020204030204" pitchFamily="34" charset="0"/>
                        </a:rPr>
                        <a:t>63</a:t>
                      </a:r>
                      <a:endParaRPr lang="es-EC" sz="1800" b="1" i="0" u="none" strike="noStrike">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r" rtl="0" fontAlgn="ctr"/>
                      <a:r>
                        <a:rPr lang="es-EC" sz="1800" u="none" strike="noStrike" dirty="0">
                          <a:solidFill>
                            <a:schemeClr val="bg1"/>
                          </a:solidFill>
                          <a:effectLst/>
                          <a:latin typeface="Calibri" panose="020F0502020204030204" pitchFamily="34" charset="0"/>
                          <a:cs typeface="Calibri" panose="020F0502020204030204" pitchFamily="34" charset="0"/>
                        </a:rPr>
                        <a:t>$17.426.563,17</a:t>
                      </a:r>
                      <a:endParaRPr lang="es-EC" sz="18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675950460"/>
                  </a:ext>
                </a:extLst>
              </a:tr>
            </a:tbl>
          </a:graphicData>
        </a:graphic>
      </p:graphicFrame>
    </p:spTree>
    <p:extLst>
      <p:ext uri="{BB962C8B-B14F-4D97-AF65-F5344CB8AC3E}">
        <p14:creationId xmlns:p14="http://schemas.microsoft.com/office/powerpoint/2010/main" val="1142089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áfico 29" descr="Monedas contorno">
            <a:extLst>
              <a:ext uri="{FF2B5EF4-FFF2-40B4-BE49-F238E27FC236}">
                <a16:creationId xmlns:a16="http://schemas.microsoft.com/office/drawing/2014/main" id="{ACDDA3D7-F3E7-4CAA-9DCD-CAA8D8EBF8B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673102" y="7495257"/>
            <a:ext cx="913262" cy="913262"/>
          </a:xfrm>
          <a:prstGeom prst="rect">
            <a:avLst/>
          </a:prstGeom>
        </p:spPr>
      </p:pic>
      <p:graphicFrame>
        <p:nvGraphicFramePr>
          <p:cNvPr id="3" name="Tabla 2"/>
          <p:cNvGraphicFramePr>
            <a:graphicFrameLocks noGrp="1"/>
          </p:cNvGraphicFramePr>
          <p:nvPr>
            <p:extLst>
              <p:ext uri="{D42A27DB-BD31-4B8C-83A1-F6EECF244321}">
                <p14:modId xmlns:p14="http://schemas.microsoft.com/office/powerpoint/2010/main" val="2570023448"/>
              </p:ext>
            </p:extLst>
          </p:nvPr>
        </p:nvGraphicFramePr>
        <p:xfrm>
          <a:off x="659254" y="3780972"/>
          <a:ext cx="6461982" cy="3403944"/>
        </p:xfrm>
        <a:graphic>
          <a:graphicData uri="http://schemas.openxmlformats.org/drawingml/2006/table">
            <a:tbl>
              <a:tblPr/>
              <a:tblGrid>
                <a:gridCol w="2707400">
                  <a:extLst>
                    <a:ext uri="{9D8B030D-6E8A-4147-A177-3AD203B41FA5}">
                      <a16:colId xmlns:a16="http://schemas.microsoft.com/office/drawing/2014/main" val="2579446950"/>
                    </a:ext>
                  </a:extLst>
                </a:gridCol>
                <a:gridCol w="1385455">
                  <a:extLst>
                    <a:ext uri="{9D8B030D-6E8A-4147-A177-3AD203B41FA5}">
                      <a16:colId xmlns:a16="http://schemas.microsoft.com/office/drawing/2014/main" val="49213006"/>
                    </a:ext>
                  </a:extLst>
                </a:gridCol>
                <a:gridCol w="2369127">
                  <a:extLst>
                    <a:ext uri="{9D8B030D-6E8A-4147-A177-3AD203B41FA5}">
                      <a16:colId xmlns:a16="http://schemas.microsoft.com/office/drawing/2014/main" val="733989467"/>
                    </a:ext>
                  </a:extLst>
                </a:gridCol>
              </a:tblGrid>
              <a:tr h="525787">
                <a:tc gridSpan="3">
                  <a:txBody>
                    <a:bodyPr/>
                    <a:lstStyle/>
                    <a:p>
                      <a:pPr algn="ctr" fontAlgn="b"/>
                      <a:r>
                        <a:rPr lang="es-EC" sz="2000" b="1" i="0" u="none" strike="noStrike" dirty="0">
                          <a:solidFill>
                            <a:srgbClr val="FFFFFF"/>
                          </a:solidFill>
                          <a:effectLst/>
                          <a:latin typeface="Calibri" panose="020F0502020204030204" pitchFamily="34" charset="0"/>
                        </a:rPr>
                        <a:t>PROCESOS DE CONTRATACIÓN</a:t>
                      </a: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4264618961"/>
                  </a:ext>
                </a:extLst>
              </a:tr>
              <a:tr h="472666">
                <a:tc>
                  <a:txBody>
                    <a:bodyPr/>
                    <a:lstStyle/>
                    <a:p>
                      <a:pPr algn="ctr" fontAlgn="b"/>
                      <a:r>
                        <a:rPr lang="es-EC" sz="2000" b="1" i="0" u="none" strike="noStrike" dirty="0">
                          <a:solidFill>
                            <a:srgbClr val="FFFFFF"/>
                          </a:solidFill>
                          <a:effectLst/>
                          <a:latin typeface="Calibri" panose="020F0502020204030204" pitchFamily="34" charset="0"/>
                        </a:rPr>
                        <a:t>ESTADO</a:t>
                      </a: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b"/>
                      <a:r>
                        <a:rPr lang="es-EC" sz="2000" b="1" i="0" u="none" strike="noStrike" dirty="0">
                          <a:solidFill>
                            <a:srgbClr val="FFFFFF"/>
                          </a:solidFill>
                          <a:effectLst/>
                          <a:latin typeface="Calibri" panose="020F0502020204030204" pitchFamily="34" charset="0"/>
                        </a:rPr>
                        <a:t>NÚMERO</a:t>
                      </a: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b"/>
                      <a:r>
                        <a:rPr lang="es-EC" sz="2000" b="1" i="0" u="none" strike="noStrike" dirty="0">
                          <a:solidFill>
                            <a:srgbClr val="FFFFFF"/>
                          </a:solidFill>
                          <a:effectLst/>
                          <a:latin typeface="Calibri" panose="020F0502020204030204" pitchFamily="34" charset="0"/>
                        </a:rPr>
                        <a:t>VALOR</a:t>
                      </a: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extLst>
                  <a:ext uri="{0D108BD9-81ED-4DB2-BD59-A6C34878D82A}">
                    <a16:rowId xmlns:a16="http://schemas.microsoft.com/office/drawing/2014/main" val="2351935355"/>
                  </a:ext>
                </a:extLst>
              </a:tr>
              <a:tr h="493602">
                <a:tc>
                  <a:txBody>
                    <a:bodyPr/>
                    <a:lstStyle/>
                    <a:p>
                      <a:pPr algn="ctr" fontAlgn="b"/>
                      <a:r>
                        <a:rPr lang="es-EC" sz="2000" b="0" i="0" u="none" strike="noStrike" dirty="0">
                          <a:solidFill>
                            <a:srgbClr val="000000"/>
                          </a:solidFill>
                          <a:effectLst/>
                          <a:latin typeface="Calibri" panose="020F0502020204030204" pitchFamily="34" charset="0"/>
                        </a:rPr>
                        <a:t>PUBLICADOS</a:t>
                      </a: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8</a:t>
                      </a:r>
                      <a:endParaRPr lang="es-EC" sz="2000" b="0" i="0" u="none" strike="noStrike" dirty="0">
                        <a:solidFill>
                          <a:srgbClr val="000000"/>
                        </a:solidFill>
                        <a:effectLst/>
                        <a:latin typeface="Calibri" panose="020F0502020204030204" pitchFamily="34" charset="0"/>
                      </a:endParaRP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2000" b="0" i="0" u="none" strike="noStrike" dirty="0">
                          <a:solidFill>
                            <a:srgbClr val="000000"/>
                          </a:solidFill>
                          <a:effectLst/>
                          <a:latin typeface="Calibri" panose="020F0502020204030204" pitchFamily="34" charset="0"/>
                        </a:rPr>
                        <a:t> $ 85.862,64</a:t>
                      </a: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1030018"/>
                  </a:ext>
                </a:extLst>
              </a:tr>
              <a:tr h="493602">
                <a:tc>
                  <a:txBody>
                    <a:bodyPr/>
                    <a:lstStyle/>
                    <a:p>
                      <a:pPr algn="ctr" fontAlgn="b"/>
                      <a:r>
                        <a:rPr lang="es-EC" sz="2000" b="0" i="0" u="none" strike="noStrike" dirty="0">
                          <a:solidFill>
                            <a:srgbClr val="000000"/>
                          </a:solidFill>
                          <a:effectLst/>
                          <a:latin typeface="Calibri" panose="020F0502020204030204" pitchFamily="34" charset="0"/>
                        </a:rPr>
                        <a:t>FASE</a:t>
                      </a:r>
                      <a:r>
                        <a:rPr lang="es-EC" sz="2000" b="0" i="0" u="none" strike="noStrike" baseline="0" dirty="0">
                          <a:solidFill>
                            <a:srgbClr val="000000"/>
                          </a:solidFill>
                          <a:effectLst/>
                          <a:latin typeface="Calibri" panose="020F0502020204030204" pitchFamily="34" charset="0"/>
                        </a:rPr>
                        <a:t> PREPARATORIA</a:t>
                      </a:r>
                      <a:endParaRPr lang="es-EC" sz="2000" b="0" i="0" u="none" strike="noStrike" dirty="0">
                        <a:solidFill>
                          <a:srgbClr val="000000"/>
                        </a:solidFill>
                        <a:effectLst/>
                        <a:latin typeface="Calibri" panose="020F0502020204030204" pitchFamily="34" charset="0"/>
                      </a:endParaRP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2000" b="0" i="0" u="none" strike="noStrike" dirty="0">
                          <a:solidFill>
                            <a:srgbClr val="000000"/>
                          </a:solidFill>
                          <a:effectLst/>
                          <a:latin typeface="Calibri" panose="020F0502020204030204" pitchFamily="34" charset="0"/>
                        </a:rPr>
                        <a:t>55</a:t>
                      </a: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2000" b="0" i="0" u="none" strike="noStrike" dirty="0">
                          <a:solidFill>
                            <a:srgbClr val="000000"/>
                          </a:solidFill>
                          <a:effectLst/>
                          <a:latin typeface="Calibri" panose="020F0502020204030204" pitchFamily="34" charset="0"/>
                        </a:rPr>
                        <a:t> $   17.262.911,23 </a:t>
                      </a: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8549940"/>
                  </a:ext>
                </a:extLst>
              </a:tr>
              <a:tr h="503958">
                <a:tc>
                  <a:txBody>
                    <a:bodyPr/>
                    <a:lstStyle/>
                    <a:p>
                      <a:pPr algn="ctr" fontAlgn="b"/>
                      <a:r>
                        <a:rPr lang="es-EC" sz="2000" b="0" i="0" u="none" strike="noStrike" dirty="0">
                          <a:solidFill>
                            <a:srgbClr val="000000"/>
                          </a:solidFill>
                          <a:effectLst/>
                          <a:latin typeface="Calibri" panose="020F0502020204030204" pitchFamily="34" charset="0"/>
                        </a:rPr>
                        <a:t>FIN</a:t>
                      </a:r>
                      <a:r>
                        <a:rPr lang="es-EC" sz="2000" b="0" i="0" u="none" strike="noStrike" baseline="0" dirty="0">
                          <a:solidFill>
                            <a:srgbClr val="000000"/>
                          </a:solidFill>
                          <a:effectLst/>
                          <a:latin typeface="Calibri" panose="020F0502020204030204" pitchFamily="34" charset="0"/>
                        </a:rPr>
                        <a:t> DE FASE PREPARATORIA-PARA PUBLICACIÓN</a:t>
                      </a:r>
                      <a:endParaRPr lang="es-EC" sz="2000" b="0" i="0" u="none" strike="noStrike" dirty="0">
                        <a:solidFill>
                          <a:srgbClr val="000000"/>
                        </a:solidFill>
                        <a:effectLst/>
                        <a:latin typeface="Calibri" panose="020F0502020204030204" pitchFamily="34" charset="0"/>
                      </a:endParaRP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2000" b="0" i="0" u="none" strike="noStrike" dirty="0">
                          <a:solidFill>
                            <a:srgbClr val="000000"/>
                          </a:solidFill>
                          <a:effectLst/>
                          <a:latin typeface="Calibri" panose="020F0502020204030204" pitchFamily="34" charset="0"/>
                        </a:rPr>
                        <a:t>1</a:t>
                      </a:r>
                      <a:endParaRPr lang="es-EC" sz="2000" b="0" i="0" u="none" strike="noStrike" dirty="0">
                        <a:solidFill>
                          <a:srgbClr val="000000"/>
                        </a:solidFill>
                        <a:effectLst/>
                        <a:latin typeface="Calibri" panose="020F0502020204030204" pitchFamily="34" charset="0"/>
                      </a:endParaRP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2000" b="0" i="0" u="none" strike="noStrike" dirty="0">
                          <a:solidFill>
                            <a:srgbClr val="000000"/>
                          </a:solidFill>
                          <a:effectLst/>
                          <a:latin typeface="Calibri" panose="020F0502020204030204" pitchFamily="34" charset="0"/>
                        </a:rPr>
                        <a:t> $   20.000,00 </a:t>
                      </a: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4160893"/>
                  </a:ext>
                </a:extLst>
              </a:tr>
              <a:tr h="493602">
                <a:tc>
                  <a:txBody>
                    <a:bodyPr/>
                    <a:lstStyle/>
                    <a:p>
                      <a:pPr algn="ctr" fontAlgn="ctr"/>
                      <a:r>
                        <a:rPr lang="es-EC" sz="2000" b="1" i="0" u="none" strike="noStrike" dirty="0">
                          <a:solidFill>
                            <a:srgbClr val="FFFFFF"/>
                          </a:solidFill>
                          <a:effectLst/>
                          <a:latin typeface="Calibri" panose="020F0502020204030204" pitchFamily="34" charset="0"/>
                        </a:rPr>
                        <a:t>TOTAL</a:t>
                      </a: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s-EC" sz="2000" b="1" i="0" u="none" strike="noStrike" dirty="0">
                          <a:solidFill>
                            <a:srgbClr val="FFFFFF"/>
                          </a:solidFill>
                          <a:effectLst/>
                          <a:latin typeface="Calibri" panose="020F0502020204030204" pitchFamily="34" charset="0"/>
                        </a:rPr>
                        <a:t>64</a:t>
                      </a: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tc>
                  <a:txBody>
                    <a:bodyPr/>
                    <a:lstStyle/>
                    <a:p>
                      <a:pPr algn="ctr" fontAlgn="ctr"/>
                      <a:r>
                        <a:rPr lang="es-EC" sz="2000" b="1" i="0" u="none" strike="noStrike" dirty="0">
                          <a:solidFill>
                            <a:srgbClr val="FFFFFF"/>
                          </a:solidFill>
                          <a:effectLst/>
                          <a:latin typeface="Calibri" panose="020F0502020204030204" pitchFamily="34" charset="0"/>
                        </a:rPr>
                        <a:t> $   17.368.773,87 </a:t>
                      </a:r>
                    </a:p>
                  </a:txBody>
                  <a:tcPr marL="10285" marR="10285" marT="102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4E78"/>
                    </a:solidFill>
                  </a:tcPr>
                </a:tc>
                <a:extLst>
                  <a:ext uri="{0D108BD9-81ED-4DB2-BD59-A6C34878D82A}">
                    <a16:rowId xmlns:a16="http://schemas.microsoft.com/office/drawing/2014/main" val="653047438"/>
                  </a:ext>
                </a:extLst>
              </a:tr>
            </a:tbl>
          </a:graphicData>
        </a:graphic>
      </p:graphicFrame>
      <p:sp>
        <p:nvSpPr>
          <p:cNvPr id="34" name="Rectángulo 33"/>
          <p:cNvSpPr/>
          <p:nvPr/>
        </p:nvSpPr>
        <p:spPr>
          <a:xfrm rot="5400000">
            <a:off x="3550296" y="5661530"/>
            <a:ext cx="8061347" cy="45719"/>
          </a:xfrm>
          <a:prstGeom prst="rect">
            <a:avLst/>
          </a:prstGeom>
          <a:solidFill>
            <a:schemeClr val="accent1">
              <a:lumMod val="75000"/>
            </a:schemeClr>
          </a:solidFill>
          <a:ln w="12700" cap="flat" cmpd="sng" algn="ctr">
            <a:noFill/>
            <a:prstDash val="solid"/>
            <a:miter lim="800000"/>
          </a:ln>
          <a:effectLst/>
        </p:spPr>
        <p:txBody>
          <a:bodyPr rtlCol="0" anchor="ctr"/>
          <a:lstStyle/>
          <a:p>
            <a:pPr algn="ctr" defTabSz="1234012"/>
            <a:endParaRPr lang="es-EC" sz="3644" kern="0">
              <a:solidFill>
                <a:schemeClr val="tx1">
                  <a:lumMod val="75000"/>
                  <a:lumOff val="25000"/>
                </a:schemeClr>
              </a:solidFill>
              <a:latin typeface="Calibri" panose="020F0502020204030204" pitchFamily="34" charset="0"/>
              <a:cs typeface="Calibri" panose="020F0502020204030204" pitchFamily="34" charset="0"/>
            </a:endParaRPr>
          </a:p>
        </p:txBody>
      </p:sp>
      <p:sp>
        <p:nvSpPr>
          <p:cNvPr id="36" name="Rectángulo 3">
            <a:extLst>
              <a:ext uri="{FF2B5EF4-FFF2-40B4-BE49-F238E27FC236}">
                <a16:creationId xmlns:a16="http://schemas.microsoft.com/office/drawing/2014/main" id="{1961028F-15C1-4FC0-B27F-828661EC3C1A}"/>
              </a:ext>
            </a:extLst>
          </p:cNvPr>
          <p:cNvSpPr>
            <a:spLocks noChangeArrowheads="1"/>
          </p:cNvSpPr>
          <p:nvPr/>
        </p:nvSpPr>
        <p:spPr bwMode="auto">
          <a:xfrm>
            <a:off x="9538011" y="1422883"/>
            <a:ext cx="643526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Clr>
                <a:srgbClr val="5B9BD5"/>
              </a:buClr>
              <a:buFontTx/>
              <a:buNone/>
            </a:pPr>
            <a:r>
              <a:rPr lang="es-EC" altLang="es-MX" sz="2400" b="1" dirty="0">
                <a:solidFill>
                  <a:srgbClr val="1B587C"/>
                </a:solidFill>
                <a:ea typeface="Helvetica Neue"/>
                <a:cs typeface="Calibri" panose="020F0502020204030204" pitchFamily="34" charset="0"/>
              </a:rPr>
              <a:t>PROCESOS PUBLICADOS</a:t>
            </a:r>
          </a:p>
        </p:txBody>
      </p:sp>
      <p:graphicFrame>
        <p:nvGraphicFramePr>
          <p:cNvPr id="2" name="Tabla 1">
            <a:extLst>
              <a:ext uri="{FF2B5EF4-FFF2-40B4-BE49-F238E27FC236}">
                <a16:creationId xmlns:a16="http://schemas.microsoft.com/office/drawing/2014/main" id="{7CD50C90-1462-4AE6-93AB-EEA9C580DFDA}"/>
              </a:ext>
            </a:extLst>
          </p:cNvPr>
          <p:cNvGraphicFramePr>
            <a:graphicFrameLocks noGrp="1"/>
          </p:cNvGraphicFramePr>
          <p:nvPr>
            <p:extLst>
              <p:ext uri="{D42A27DB-BD31-4B8C-83A1-F6EECF244321}">
                <p14:modId xmlns:p14="http://schemas.microsoft.com/office/powerpoint/2010/main" val="3837523832"/>
              </p:ext>
            </p:extLst>
          </p:nvPr>
        </p:nvGraphicFramePr>
        <p:xfrm>
          <a:off x="8040704" y="2144046"/>
          <a:ext cx="9429878" cy="7687008"/>
        </p:xfrm>
        <a:graphic>
          <a:graphicData uri="http://schemas.openxmlformats.org/drawingml/2006/table">
            <a:tbl>
              <a:tblPr>
                <a:tableStyleId>{5C22544A-7EE6-4342-B048-85BDC9FD1C3A}</a:tableStyleId>
              </a:tblPr>
              <a:tblGrid>
                <a:gridCol w="2206309">
                  <a:extLst>
                    <a:ext uri="{9D8B030D-6E8A-4147-A177-3AD203B41FA5}">
                      <a16:colId xmlns:a16="http://schemas.microsoft.com/office/drawing/2014/main" val="3184933232"/>
                    </a:ext>
                  </a:extLst>
                </a:gridCol>
                <a:gridCol w="5574878">
                  <a:extLst>
                    <a:ext uri="{9D8B030D-6E8A-4147-A177-3AD203B41FA5}">
                      <a16:colId xmlns:a16="http://schemas.microsoft.com/office/drawing/2014/main" val="4121933222"/>
                    </a:ext>
                  </a:extLst>
                </a:gridCol>
                <a:gridCol w="1648691">
                  <a:extLst>
                    <a:ext uri="{9D8B030D-6E8A-4147-A177-3AD203B41FA5}">
                      <a16:colId xmlns:a16="http://schemas.microsoft.com/office/drawing/2014/main" val="4005095432"/>
                    </a:ext>
                  </a:extLst>
                </a:gridCol>
              </a:tblGrid>
              <a:tr h="224246">
                <a:tc>
                  <a:txBody>
                    <a:bodyPr/>
                    <a:lstStyle/>
                    <a:p>
                      <a:pPr algn="ctr" fontAlgn="ctr"/>
                      <a:r>
                        <a:rPr lang="es-EC" sz="2000" b="1" u="none" strike="noStrike" dirty="0">
                          <a:solidFill>
                            <a:schemeClr val="bg1"/>
                          </a:solidFill>
                          <a:effectLst/>
                          <a:latin typeface="Calibri" panose="020F0502020204030204" pitchFamily="34" charset="0"/>
                          <a:cs typeface="Calibri" panose="020F0502020204030204" pitchFamily="34" charset="0"/>
                        </a:rPr>
                        <a:t>Procedimiento</a:t>
                      </a:r>
                      <a:endParaRPr lang="es-EC" sz="20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s-ES" sz="2000" b="1" i="0" u="none" strike="noStrike" dirty="0">
                          <a:solidFill>
                            <a:schemeClr val="bg1"/>
                          </a:solidFill>
                          <a:effectLst/>
                          <a:latin typeface="Calibri" panose="020F0502020204030204" pitchFamily="34" charset="0"/>
                          <a:cs typeface="Calibri" panose="020F0502020204030204" pitchFamily="34" charset="0"/>
                        </a:rPr>
                        <a:t>P</a:t>
                      </a:r>
                      <a:r>
                        <a:rPr lang="es-EC" sz="2000" b="1" i="0" u="none" strike="noStrike" dirty="0">
                          <a:solidFill>
                            <a:schemeClr val="bg1"/>
                          </a:solidFill>
                          <a:effectLst/>
                          <a:latin typeface="Calibri" panose="020F0502020204030204" pitchFamily="34" charset="0"/>
                          <a:cs typeface="Calibri" panose="020F0502020204030204" pitchFamily="34" charset="0"/>
                        </a:rPr>
                        <a:t>ROCESO</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lang="es-EC" sz="2000" b="1" u="none" strike="noStrike" dirty="0">
                          <a:solidFill>
                            <a:schemeClr val="bg1"/>
                          </a:solidFill>
                          <a:effectLst/>
                          <a:latin typeface="Calibri" panose="020F0502020204030204" pitchFamily="34" charset="0"/>
                          <a:cs typeface="Calibri" panose="020F0502020204030204" pitchFamily="34" charset="0"/>
                        </a:rPr>
                        <a:t>VALOR $ (PLANIFICADO PAC)</a:t>
                      </a:r>
                      <a:endParaRPr lang="es-EC" sz="2000" b="1" i="0" u="none" strike="noStrike"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1337340487"/>
                  </a:ext>
                </a:extLst>
              </a:tr>
              <a:tr h="824203">
                <a:tc>
                  <a:txBody>
                    <a:bodyPr/>
                    <a:lstStyle/>
                    <a:p>
                      <a:pPr algn="ctr" fontAlgn="ctr"/>
                      <a:r>
                        <a:rPr lang="es-EC" sz="2000" u="none" strike="noStrike" dirty="0">
                          <a:effectLst/>
                          <a:latin typeface="Calibri" panose="020F0502020204030204" pitchFamily="34" charset="0"/>
                          <a:cs typeface="Calibri" panose="020F0502020204030204" pitchFamily="34" charset="0"/>
                        </a:rPr>
                        <a:t>Catálogo Electrónico</a:t>
                      </a:r>
                      <a:endParaRPr lang="es-EC"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S" sz="2000" u="none" strike="noStrike" dirty="0">
                          <a:effectLst/>
                          <a:latin typeface="Calibri" panose="020F0502020204030204" pitchFamily="34" charset="0"/>
                          <a:cs typeface="Calibri" panose="020F0502020204030204" pitchFamily="34" charset="0"/>
                        </a:rPr>
                        <a:t>Adquisición de neumáticos para los vehículos de la EPMMQ </a:t>
                      </a:r>
                      <a:endParaRPr lang="es-E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2000" u="none" strike="noStrike" dirty="0">
                          <a:effectLst/>
                          <a:latin typeface="Calibri" panose="020F0502020204030204" pitchFamily="34" charset="0"/>
                          <a:cs typeface="Calibri" panose="020F0502020204030204" pitchFamily="34" charset="0"/>
                        </a:rPr>
                        <a:t>598,60 </a:t>
                      </a:r>
                      <a:endParaRPr lang="es-EC"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2912370"/>
                  </a:ext>
                </a:extLst>
              </a:tr>
              <a:tr h="824203">
                <a:tc>
                  <a:txBody>
                    <a:bodyPr/>
                    <a:lstStyle/>
                    <a:p>
                      <a:pPr algn="ctr" fontAlgn="ctr"/>
                      <a:r>
                        <a:rPr lang="es-EC" sz="2000" u="none" strike="noStrike" dirty="0">
                          <a:effectLst/>
                          <a:latin typeface="Calibri" panose="020F0502020204030204" pitchFamily="34" charset="0"/>
                          <a:cs typeface="Calibri" panose="020F0502020204030204" pitchFamily="34" charset="0"/>
                        </a:rPr>
                        <a:t>Catálogo Electrónico</a:t>
                      </a:r>
                      <a:endParaRPr lang="es-EC"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S" sz="2000" u="none" strike="noStrike" dirty="0">
                          <a:effectLst/>
                          <a:latin typeface="Calibri" panose="020F0502020204030204" pitchFamily="34" charset="0"/>
                          <a:cs typeface="Calibri" panose="020F0502020204030204" pitchFamily="34" charset="0"/>
                        </a:rPr>
                        <a:t>Adquisición de materiales de limpieza vehículos</a:t>
                      </a:r>
                      <a:endParaRPr lang="es-E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2000" u="none" strike="noStrike" dirty="0">
                          <a:effectLst/>
                          <a:latin typeface="Calibri" panose="020F0502020204030204" pitchFamily="34" charset="0"/>
                          <a:cs typeface="Calibri" panose="020F0502020204030204" pitchFamily="34" charset="0"/>
                        </a:rPr>
                        <a:t>350,00 </a:t>
                      </a:r>
                      <a:endParaRPr lang="es-EC"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4695193"/>
                  </a:ext>
                </a:extLst>
              </a:tr>
              <a:tr h="824203">
                <a:tc>
                  <a:txBody>
                    <a:bodyPr/>
                    <a:lstStyle/>
                    <a:p>
                      <a:pPr algn="ctr" fontAlgn="ctr"/>
                      <a:r>
                        <a:rPr lang="es-EC" sz="2000" u="none" strike="noStrike">
                          <a:effectLst/>
                          <a:latin typeface="Calibri" panose="020F0502020204030204" pitchFamily="34" charset="0"/>
                          <a:cs typeface="Calibri" panose="020F0502020204030204" pitchFamily="34" charset="0"/>
                        </a:rPr>
                        <a:t>Catálogo Electrónico</a:t>
                      </a:r>
                      <a:endParaRPr lang="es-EC" sz="20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S" sz="2000" u="none" strike="noStrike" dirty="0">
                          <a:effectLst/>
                          <a:latin typeface="Calibri" panose="020F0502020204030204" pitchFamily="34" charset="0"/>
                          <a:cs typeface="Calibri" panose="020F0502020204030204" pitchFamily="34" charset="0"/>
                        </a:rPr>
                        <a:t>Adquisición de suministros y materiales de oficina para la EPMMQ</a:t>
                      </a:r>
                      <a:endParaRPr lang="es-E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2000" u="none" strike="noStrike" dirty="0">
                          <a:effectLst/>
                          <a:latin typeface="Calibri" panose="020F0502020204030204" pitchFamily="34" charset="0"/>
                          <a:cs typeface="Calibri" panose="020F0502020204030204" pitchFamily="34" charset="0"/>
                        </a:rPr>
                        <a:t>5.000,00 </a:t>
                      </a:r>
                      <a:endParaRPr lang="es-EC"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9395040"/>
                  </a:ext>
                </a:extLst>
              </a:tr>
              <a:tr h="824203">
                <a:tc>
                  <a:txBody>
                    <a:bodyPr/>
                    <a:lstStyle/>
                    <a:p>
                      <a:pPr algn="ctr" fontAlgn="ctr"/>
                      <a:r>
                        <a:rPr lang="es-EC" sz="2000" u="none" strike="noStrike" dirty="0">
                          <a:effectLst/>
                          <a:latin typeface="Calibri" panose="020F0502020204030204" pitchFamily="34" charset="0"/>
                          <a:cs typeface="Calibri" panose="020F0502020204030204" pitchFamily="34" charset="0"/>
                        </a:rPr>
                        <a:t>Ínfima Cuantía</a:t>
                      </a:r>
                      <a:endParaRPr lang="es-EC"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S" sz="2000" u="none" strike="noStrike" dirty="0">
                          <a:effectLst/>
                          <a:latin typeface="Calibri" panose="020F0502020204030204" pitchFamily="34" charset="0"/>
                          <a:cs typeface="Calibri" panose="020F0502020204030204" pitchFamily="34" charset="0"/>
                        </a:rPr>
                        <a:t>Servicio de mantenimiento preventivo y correctivo de maquinarias y equipos eléctricos </a:t>
                      </a:r>
                      <a:endParaRPr lang="es-E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2000" u="none" strike="noStrike" dirty="0">
                          <a:effectLst/>
                          <a:latin typeface="Calibri" panose="020F0502020204030204" pitchFamily="34" charset="0"/>
                          <a:cs typeface="Calibri" panose="020F0502020204030204" pitchFamily="34" charset="0"/>
                        </a:rPr>
                        <a:t>6.500,00 </a:t>
                      </a:r>
                      <a:endParaRPr lang="es-EC"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6843017"/>
                  </a:ext>
                </a:extLst>
              </a:tr>
              <a:tr h="824203">
                <a:tc>
                  <a:txBody>
                    <a:bodyPr/>
                    <a:lstStyle/>
                    <a:p>
                      <a:pPr algn="ctr" fontAlgn="ctr"/>
                      <a:r>
                        <a:rPr lang="es-EC" sz="2000" u="none" strike="noStrike" dirty="0">
                          <a:effectLst/>
                          <a:latin typeface="Calibri" panose="020F0502020204030204" pitchFamily="34" charset="0"/>
                          <a:cs typeface="Calibri" panose="020F0502020204030204" pitchFamily="34" charset="0"/>
                        </a:rPr>
                        <a:t>Subasta Inversa Electrónica</a:t>
                      </a:r>
                      <a:endParaRPr lang="es-EC"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S" sz="2000" u="none" strike="noStrike" dirty="0">
                          <a:effectLst/>
                          <a:latin typeface="Calibri" panose="020F0502020204030204" pitchFamily="34" charset="0"/>
                          <a:cs typeface="Calibri" panose="020F0502020204030204" pitchFamily="34" charset="0"/>
                        </a:rPr>
                        <a:t>Servicio de transporte institucional para los funcionarios de la EPMMQ</a:t>
                      </a:r>
                      <a:endParaRPr lang="es-E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2000" u="none" strike="noStrike" dirty="0">
                          <a:effectLst/>
                          <a:latin typeface="Calibri" panose="020F0502020204030204" pitchFamily="34" charset="0"/>
                          <a:cs typeface="Calibri" panose="020F0502020204030204" pitchFamily="34" charset="0"/>
                        </a:rPr>
                        <a:t>50.000,00 </a:t>
                      </a:r>
                      <a:endParaRPr lang="es-EC"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2976169"/>
                  </a:ext>
                </a:extLst>
              </a:tr>
              <a:tr h="586129">
                <a:tc>
                  <a:txBody>
                    <a:bodyPr/>
                    <a:lstStyle/>
                    <a:p>
                      <a:pPr algn="ctr" fontAlgn="ctr"/>
                      <a:r>
                        <a:rPr lang="es-EC" sz="2000" u="none" strike="noStrike">
                          <a:effectLst/>
                          <a:latin typeface="Calibri" panose="020F0502020204030204" pitchFamily="34" charset="0"/>
                          <a:cs typeface="Calibri" panose="020F0502020204030204" pitchFamily="34" charset="0"/>
                        </a:rPr>
                        <a:t>Ínfima Cuantía</a:t>
                      </a:r>
                      <a:endParaRPr lang="es-EC" sz="20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S" sz="2000" u="none" strike="noStrike" dirty="0">
                          <a:effectLst/>
                          <a:latin typeface="Calibri" panose="020F0502020204030204" pitchFamily="34" charset="0"/>
                          <a:cs typeface="Calibri" panose="020F0502020204030204" pitchFamily="34" charset="0"/>
                        </a:rPr>
                        <a:t>Sistema de consulta jurídica en línea</a:t>
                      </a:r>
                      <a:endParaRPr lang="es-E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2000" u="none" strike="noStrike" dirty="0">
                          <a:effectLst/>
                          <a:latin typeface="Calibri" panose="020F0502020204030204" pitchFamily="34" charset="0"/>
                          <a:cs typeface="Calibri" panose="020F0502020204030204" pitchFamily="34" charset="0"/>
                        </a:rPr>
                        <a:t>2.016,00 </a:t>
                      </a:r>
                      <a:endParaRPr lang="es-EC"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6021002"/>
                  </a:ext>
                </a:extLst>
              </a:tr>
              <a:tr h="1032732">
                <a:tc>
                  <a:txBody>
                    <a:bodyPr/>
                    <a:lstStyle/>
                    <a:p>
                      <a:pPr algn="ctr" fontAlgn="ctr"/>
                      <a:r>
                        <a:rPr lang="es-EC" sz="2000" u="none" strike="noStrike" dirty="0">
                          <a:effectLst/>
                          <a:latin typeface="Calibri" panose="020F0502020204030204" pitchFamily="34" charset="0"/>
                          <a:cs typeface="Calibri" panose="020F0502020204030204" pitchFamily="34" charset="0"/>
                        </a:rPr>
                        <a:t>Ínfima Cuantía</a:t>
                      </a:r>
                      <a:endParaRPr lang="es-EC"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S" sz="2000" u="none" strike="noStrike" dirty="0">
                          <a:effectLst/>
                          <a:latin typeface="Calibri" panose="020F0502020204030204" pitchFamily="34" charset="0"/>
                          <a:cs typeface="Calibri" panose="020F0502020204030204" pitchFamily="34" charset="0"/>
                        </a:rPr>
                        <a:t>Renovación garantía extendida y soporte para la plataforma de almacenamiento de la EPMMQ</a:t>
                      </a:r>
                      <a:endParaRPr lang="es-E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2000" u="none" strike="noStrike" dirty="0">
                          <a:effectLst/>
                          <a:latin typeface="Calibri" panose="020F0502020204030204" pitchFamily="34" charset="0"/>
                          <a:cs typeface="Calibri" panose="020F0502020204030204" pitchFamily="34" charset="0"/>
                        </a:rPr>
                        <a:t>6.398,04 </a:t>
                      </a:r>
                      <a:endParaRPr lang="es-EC"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1891947"/>
                  </a:ext>
                </a:extLst>
              </a:tr>
              <a:tr h="1032732">
                <a:tc>
                  <a:txBody>
                    <a:bodyPr/>
                    <a:lstStyle/>
                    <a:p>
                      <a:pPr algn="ctr" fontAlgn="ctr"/>
                      <a:r>
                        <a:rPr lang="es-EC" sz="2000" u="none" strike="noStrike">
                          <a:effectLst/>
                          <a:latin typeface="Calibri" panose="020F0502020204030204" pitchFamily="34" charset="0"/>
                          <a:cs typeface="Calibri" panose="020F0502020204030204" pitchFamily="34" charset="0"/>
                        </a:rPr>
                        <a:t>Bienes y Servicios Unicos</a:t>
                      </a:r>
                      <a:endParaRPr lang="es-EC" sz="2000" b="0" i="0" u="none" strike="noStrike">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S" sz="2000" u="none" strike="noStrike" dirty="0">
                          <a:effectLst/>
                          <a:latin typeface="Calibri" panose="020F0502020204030204" pitchFamily="34" charset="0"/>
                          <a:cs typeface="Calibri" panose="020F0502020204030204" pitchFamily="34" charset="0"/>
                        </a:rPr>
                        <a:t>Renovación de actualización, soporte y mantenimiento del Sistema Financiero Contable CGWEB para la EPMMQ</a:t>
                      </a:r>
                      <a:endParaRPr lang="es-ES"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C" sz="2000" u="none" strike="noStrike" dirty="0">
                          <a:effectLst/>
                          <a:latin typeface="Calibri" panose="020F0502020204030204" pitchFamily="34" charset="0"/>
                          <a:cs typeface="Calibri" panose="020F0502020204030204" pitchFamily="34" charset="0"/>
                        </a:rPr>
                        <a:t>15.000,00 </a:t>
                      </a:r>
                      <a:endParaRPr lang="es-EC" sz="2000" b="0" i="0" u="none" strike="noStrike" dirty="0">
                        <a:solidFill>
                          <a:srgbClr val="000000"/>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270683"/>
                  </a:ext>
                </a:extLst>
              </a:tr>
            </a:tbl>
          </a:graphicData>
        </a:graphic>
      </p:graphicFrame>
      <p:sp>
        <p:nvSpPr>
          <p:cNvPr id="8" name="7 CuadroTexto">
            <a:extLst>
              <a:ext uri="{FF2B5EF4-FFF2-40B4-BE49-F238E27FC236}">
                <a16:creationId xmlns:a16="http://schemas.microsoft.com/office/drawing/2014/main" id="{8ADB1342-CD85-46D2-A4BF-407265EB2B0C}"/>
              </a:ext>
            </a:extLst>
          </p:cNvPr>
          <p:cNvSpPr txBox="1">
            <a:spLocks noChangeArrowheads="1"/>
          </p:cNvSpPr>
          <p:nvPr/>
        </p:nvSpPr>
        <p:spPr bwMode="auto">
          <a:xfrm>
            <a:off x="1283144" y="248126"/>
            <a:ext cx="15848844" cy="1197770"/>
          </a:xfrm>
          <a:prstGeom prst="rect">
            <a:avLst/>
          </a:prstGeom>
          <a:noFill/>
          <a:ln>
            <a:noFill/>
          </a:ln>
        </p:spPr>
        <p:txBody>
          <a:bodyPr spcFirstLastPara="1" wrap="square" lIns="123398" tIns="61682" rIns="123398" bIns="61682" anchor="ctr" anchorCtr="0">
            <a:normAutofit/>
          </a:bodyPr>
          <a:lstStyle>
            <a:defPPr>
              <a:defRPr lang="es-ES_tradnl"/>
            </a:defPPr>
            <a:lvl1pPr algn="ctr" defTabSz="914400">
              <a:lnSpc>
                <a:spcPct val="90000"/>
              </a:lnSpc>
              <a:spcBef>
                <a:spcPts val="0"/>
              </a:spcBef>
              <a:buClr>
                <a:srgbClr val="2F2C81"/>
              </a:buClr>
              <a:buSzPts val="4400"/>
              <a:buNone/>
              <a:defRPr sz="2800" b="1">
                <a:solidFill>
                  <a:srgbClr val="2F2C81"/>
                </a:solidFill>
                <a:latin typeface="Arial"/>
                <a:ea typeface="Arial"/>
                <a:cs typeface="Arial"/>
              </a:defRPr>
            </a:lvl1pPr>
          </a:lstStyle>
          <a:p>
            <a:r>
              <a:rPr lang="es-ES" altLang="es-MX" sz="4400" u="sng" dirty="0">
                <a:solidFill>
                  <a:srgbClr val="1B587C"/>
                </a:solidFill>
                <a:latin typeface="Calibri" panose="020F0502020204030204" pitchFamily="34" charset="0"/>
                <a:cs typeface="Calibri" panose="020F0502020204030204" pitchFamily="34" charset="0"/>
              </a:rPr>
              <a:t>ESTADO DE EJECUCIÓN PAC A LA FECHA </a:t>
            </a:r>
            <a:r>
              <a:rPr lang="es-ES" sz="4400" u="sng" dirty="0">
                <a:solidFill>
                  <a:srgbClr val="1B587C"/>
                </a:solidFill>
                <a:latin typeface="Calibri" panose="020F0502020204030204" pitchFamily="34" charset="0"/>
                <a:cs typeface="Calibri" panose="020F0502020204030204" pitchFamily="34" charset="0"/>
              </a:rPr>
              <a:t> (15 de abril 2022)</a:t>
            </a:r>
            <a:endParaRPr lang="es-MX" altLang="es-MX" sz="4400" u="sng" dirty="0">
              <a:solidFill>
                <a:srgbClr val="1B587C"/>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83737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MX" dirty="0"/>
              <a:t>DOCUMENTOS ANEXOS</a:t>
            </a:r>
            <a:endParaRPr lang="es-EC" dirty="0"/>
          </a:p>
        </p:txBody>
      </p:sp>
      <p:sp>
        <p:nvSpPr>
          <p:cNvPr id="3" name="Marcador de número de diapositiva 2"/>
          <p:cNvSpPr>
            <a:spLocks noGrp="1"/>
          </p:cNvSpPr>
          <p:nvPr>
            <p:ph type="sldNum" sz="quarter" idx="11"/>
          </p:nvPr>
        </p:nvSpPr>
        <p:spPr/>
        <p:txBody>
          <a:bodyPr/>
          <a:lstStyle/>
          <a:p>
            <a:fld id="{E6459DFB-86F3-43FA-8567-2EA6E426AE90}" type="slidenum">
              <a:rPr lang="ja-JP" altLang="en-US" smtClean="0"/>
              <a:pPr/>
              <a:t>16</a:t>
            </a:fld>
            <a:endParaRPr lang="ja-JP" altLang="en-US"/>
          </a:p>
        </p:txBody>
      </p:sp>
      <p:sp>
        <p:nvSpPr>
          <p:cNvPr id="4" name="CuadroTexto 3"/>
          <p:cNvSpPr txBox="1"/>
          <p:nvPr/>
        </p:nvSpPr>
        <p:spPr>
          <a:xfrm>
            <a:off x="1117600" y="2844800"/>
            <a:ext cx="15199360" cy="3046988"/>
          </a:xfrm>
          <a:prstGeom prst="rect">
            <a:avLst/>
          </a:prstGeom>
          <a:noFill/>
        </p:spPr>
        <p:txBody>
          <a:bodyPr wrap="square" rtlCol="0">
            <a:spAutoFit/>
          </a:bodyPr>
          <a:lstStyle/>
          <a:p>
            <a:pPr marL="514350" indent="-514350">
              <a:buAutoNum type="arabicPeriod"/>
            </a:pPr>
            <a:r>
              <a:rPr lang="es-MX" dirty="0"/>
              <a:t>Cédula Presupuestaria de ingresos con corte al 15 de abril</a:t>
            </a:r>
          </a:p>
          <a:p>
            <a:pPr marL="514350" indent="-514350">
              <a:buAutoNum type="arabicPeriod"/>
            </a:pPr>
            <a:endParaRPr lang="es-MX" dirty="0"/>
          </a:p>
          <a:p>
            <a:pPr marL="514350" indent="-514350">
              <a:buFontTx/>
              <a:buAutoNum type="arabicPeriod"/>
            </a:pPr>
            <a:r>
              <a:rPr lang="es-MX" dirty="0"/>
              <a:t>Cédula Presupuestaria de egresos con corte al 15 de abril</a:t>
            </a:r>
          </a:p>
          <a:p>
            <a:pPr marL="514350" indent="-514350">
              <a:buAutoNum type="arabicPeriod"/>
            </a:pPr>
            <a:endParaRPr lang="es-MX" dirty="0"/>
          </a:p>
          <a:p>
            <a:pPr marL="514350" indent="-514350">
              <a:buAutoNum type="arabicPeriod"/>
            </a:pPr>
            <a:r>
              <a:rPr lang="es-MX" dirty="0"/>
              <a:t>Resolución PAC inicial</a:t>
            </a:r>
          </a:p>
          <a:p>
            <a:pPr marL="514350" indent="-514350">
              <a:buAutoNum type="arabicPeriod"/>
            </a:pPr>
            <a:endParaRPr lang="es-MX" dirty="0"/>
          </a:p>
        </p:txBody>
      </p:sp>
    </p:spTree>
    <p:extLst>
      <p:ext uri="{BB962C8B-B14F-4D97-AF65-F5344CB8AC3E}">
        <p14:creationId xmlns:p14="http://schemas.microsoft.com/office/powerpoint/2010/main" val="2181405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2AF6571-15B6-4D59-B767-E1A6781837EC}"/>
              </a:ext>
            </a:extLst>
          </p:cNvPr>
          <p:cNvSpPr>
            <a:spLocks noGrp="1"/>
          </p:cNvSpPr>
          <p:nvPr>
            <p:ph type="sldNum" sz="quarter" idx="11"/>
          </p:nvPr>
        </p:nvSpPr>
        <p:spPr/>
        <p:txBody>
          <a:bodyPr/>
          <a:lstStyle/>
          <a:p>
            <a:fld id="{E6459DFB-86F3-43FA-8567-2EA6E426AE90}" type="slidenum">
              <a:rPr lang="ja-JP" altLang="en-US" smtClean="0">
                <a:solidFill>
                  <a:schemeClr val="accent3">
                    <a:lumMod val="50000"/>
                  </a:schemeClr>
                </a:solidFill>
              </a:rPr>
              <a:pPr/>
              <a:t>2</a:t>
            </a:fld>
            <a:endParaRPr lang="ja-JP" altLang="en-US">
              <a:solidFill>
                <a:schemeClr val="accent3">
                  <a:lumMod val="50000"/>
                </a:schemeClr>
              </a:solidFill>
            </a:endParaRPr>
          </a:p>
        </p:txBody>
      </p:sp>
      <p:sp>
        <p:nvSpPr>
          <p:cNvPr id="5" name="Título 4">
            <a:extLst>
              <a:ext uri="{FF2B5EF4-FFF2-40B4-BE49-F238E27FC236}">
                <a16:creationId xmlns:a16="http://schemas.microsoft.com/office/drawing/2014/main" id="{3B959B33-B081-48F2-9A4D-8FB7FF2BD781}"/>
              </a:ext>
            </a:extLst>
          </p:cNvPr>
          <p:cNvSpPr txBox="1">
            <a:spLocks/>
          </p:cNvSpPr>
          <p:nvPr/>
        </p:nvSpPr>
        <p:spPr>
          <a:xfrm>
            <a:off x="3560124" y="3852418"/>
            <a:ext cx="11166164" cy="2196196"/>
          </a:xfrm>
          <a:prstGeom prst="rect">
            <a:avLst/>
          </a:prstGeom>
        </p:spPr>
        <p:txBody>
          <a:bodyPr vert="horz" wrap="square" lIns="163275" tIns="81638" rIns="163275" bIns="81638" rtlCol="0" anchor="ctr">
            <a:sp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C" sz="6600" dirty="0">
                <a:solidFill>
                  <a:srgbClr val="16419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EJECUCIÓN PRESUPUESTARIA DE INGRESOS</a:t>
            </a:r>
          </a:p>
        </p:txBody>
      </p:sp>
      <p:sp>
        <p:nvSpPr>
          <p:cNvPr id="4" name="CuadroTexto 3">
            <a:extLst>
              <a:ext uri="{FF2B5EF4-FFF2-40B4-BE49-F238E27FC236}">
                <a16:creationId xmlns:a16="http://schemas.microsoft.com/office/drawing/2014/main" id="{C50ABA63-823E-40EB-B124-8363140CF498}"/>
              </a:ext>
            </a:extLst>
          </p:cNvPr>
          <p:cNvSpPr txBox="1"/>
          <p:nvPr/>
        </p:nvSpPr>
        <p:spPr>
          <a:xfrm>
            <a:off x="4273033" y="6735872"/>
            <a:ext cx="9740346" cy="584775"/>
          </a:xfrm>
          <a:prstGeom prst="rect">
            <a:avLst/>
          </a:prstGeom>
          <a:noFill/>
        </p:spPr>
        <p:txBody>
          <a:bodyPr wrap="square" rtlCol="0">
            <a:spAutoFit/>
          </a:bodyPr>
          <a:lstStyle/>
          <a:p>
            <a:pPr algn="ctr"/>
            <a:r>
              <a:rPr lang="es-ES" b="1" dirty="0">
                <a:solidFill>
                  <a:srgbClr val="C00000"/>
                </a:solidFill>
                <a:latin typeface="Calibri" panose="020F0502020204030204" pitchFamily="34" charset="0"/>
                <a:cs typeface="Calibri" panose="020F0502020204030204" pitchFamily="34" charset="0"/>
              </a:rPr>
              <a:t>Empresa Pública Metropolitana Metro de Quito </a:t>
            </a:r>
          </a:p>
        </p:txBody>
      </p:sp>
    </p:spTree>
    <p:extLst>
      <p:ext uri="{BB962C8B-B14F-4D97-AF65-F5344CB8AC3E}">
        <p14:creationId xmlns:p14="http://schemas.microsoft.com/office/powerpoint/2010/main" val="1835328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object 2">
            <a:extLst>
              <a:ext uri="{FF2B5EF4-FFF2-40B4-BE49-F238E27FC236}">
                <a16:creationId xmlns:a16="http://schemas.microsoft.com/office/drawing/2014/main" id="{3864626C-E168-4075-98DE-036A88B2834D}"/>
              </a:ext>
            </a:extLst>
          </p:cNvPr>
          <p:cNvPicPr/>
          <p:nvPr/>
        </p:nvPicPr>
        <p:blipFill>
          <a:blip r:embed="rId2" cstate="email">
            <a:extLst>
              <a:ext uri="{28A0092B-C50C-407E-A947-70E740481C1C}">
                <a14:useLocalDpi xmlns:a14="http://schemas.microsoft.com/office/drawing/2010/main"/>
              </a:ext>
            </a:extLst>
          </a:blip>
          <a:stretch>
            <a:fillRect/>
          </a:stretch>
        </p:blipFill>
        <p:spPr>
          <a:xfrm>
            <a:off x="55123" y="447"/>
            <a:ext cx="18286413" cy="10286106"/>
          </a:xfrm>
          <a:prstGeom prst="rect">
            <a:avLst/>
          </a:prstGeom>
        </p:spPr>
      </p:pic>
      <p:graphicFrame>
        <p:nvGraphicFramePr>
          <p:cNvPr id="7" name="Gráfico 6">
            <a:extLst>
              <a:ext uri="{FF2B5EF4-FFF2-40B4-BE49-F238E27FC236}">
                <a16:creationId xmlns:a16="http://schemas.microsoft.com/office/drawing/2014/main" id="{97DB6851-0B7A-4C85-9889-0231F34771F8}"/>
              </a:ext>
            </a:extLst>
          </p:cNvPr>
          <p:cNvGraphicFramePr/>
          <p:nvPr>
            <p:extLst>
              <p:ext uri="{D42A27DB-BD31-4B8C-83A1-F6EECF244321}">
                <p14:modId xmlns:p14="http://schemas.microsoft.com/office/powerpoint/2010/main" val="3394864558"/>
              </p:ext>
            </p:extLst>
          </p:nvPr>
        </p:nvGraphicFramePr>
        <p:xfrm>
          <a:off x="-214924" y="2072773"/>
          <a:ext cx="6101837" cy="6239589"/>
        </p:xfrm>
        <a:graphic>
          <a:graphicData uri="http://schemas.openxmlformats.org/drawingml/2006/chart">
            <c:chart xmlns:c="http://schemas.openxmlformats.org/drawingml/2006/chart" xmlns:r="http://schemas.openxmlformats.org/officeDocument/2006/relationships" r:id="rId3"/>
          </a:graphicData>
        </a:graphic>
      </p:graphicFrame>
      <p:sp>
        <p:nvSpPr>
          <p:cNvPr id="9" name="Título 1">
            <a:extLst>
              <a:ext uri="{FF2B5EF4-FFF2-40B4-BE49-F238E27FC236}">
                <a16:creationId xmlns:a16="http://schemas.microsoft.com/office/drawing/2014/main" id="{4BA5719D-B454-4C10-8B49-387EE0EE7CB6}"/>
              </a:ext>
            </a:extLst>
          </p:cNvPr>
          <p:cNvSpPr txBox="1">
            <a:spLocks/>
          </p:cNvSpPr>
          <p:nvPr/>
        </p:nvSpPr>
        <p:spPr>
          <a:xfrm>
            <a:off x="457200" y="166297"/>
            <a:ext cx="17253283" cy="1165546"/>
          </a:xfrm>
          <a:prstGeom prst="rect">
            <a:avLst/>
          </a:prstGeom>
        </p:spPr>
        <p:txBody>
          <a:bodyPr vert="horz" lIns="163275" tIns="81638" rIns="163275" bIns="81638" rtlCol="0" anchor="ctr">
            <a:no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S" sz="4400" u="sng" dirty="0">
                <a:solidFill>
                  <a:srgbClr val="1B587C"/>
                </a:solidFill>
                <a:latin typeface="Calibri" panose="020F0502020204030204" pitchFamily="34" charset="0"/>
                <a:cs typeface="Calibri" panose="020F0502020204030204" pitchFamily="34" charset="0"/>
              </a:rPr>
              <a:t>Ejecución presupuestaria de ingresos a la fecha (15 de abril de 2022)</a:t>
            </a:r>
            <a:endParaRPr lang="es-ES" sz="1800" u="sng" dirty="0">
              <a:solidFill>
                <a:srgbClr val="1B587C"/>
              </a:solidFill>
              <a:latin typeface="Calibri" panose="020F0502020204030204" pitchFamily="34" charset="0"/>
              <a:cs typeface="Calibri" panose="020F0502020204030204" pitchFamily="34" charset="0"/>
            </a:endParaRPr>
          </a:p>
        </p:txBody>
      </p:sp>
      <p:sp>
        <p:nvSpPr>
          <p:cNvPr id="12" name="Marcador de número de diapositiva 2">
            <a:extLst>
              <a:ext uri="{FF2B5EF4-FFF2-40B4-BE49-F238E27FC236}">
                <a16:creationId xmlns:a16="http://schemas.microsoft.com/office/drawing/2014/main" id="{FFDD8D84-312E-410B-85D3-E39C7C83F971}"/>
              </a:ext>
            </a:extLst>
          </p:cNvPr>
          <p:cNvSpPr>
            <a:spLocks noGrp="1"/>
          </p:cNvSpPr>
          <p:nvPr>
            <p:ph type="sldNum" sz="quarter" idx="11"/>
          </p:nvPr>
        </p:nvSpPr>
        <p:spPr/>
        <p:txBody>
          <a:bodyPr/>
          <a:lstStyle/>
          <a:p>
            <a:fld id="{E6459DFB-86F3-43FA-8567-2EA6E426AE90}" type="slidenum">
              <a:rPr lang="ja-JP" altLang="en-US" smtClean="0">
                <a:solidFill>
                  <a:srgbClr val="1B587C"/>
                </a:solidFill>
              </a:rPr>
              <a:pPr/>
              <a:t>3</a:t>
            </a:fld>
            <a:endParaRPr lang="ja-JP" altLang="en-US" dirty="0">
              <a:solidFill>
                <a:srgbClr val="1B587C"/>
              </a:solidFill>
            </a:endParaRPr>
          </a:p>
        </p:txBody>
      </p:sp>
      <p:sp>
        <p:nvSpPr>
          <p:cNvPr id="13" name="Rectángulo 12">
            <a:extLst>
              <a:ext uri="{FF2B5EF4-FFF2-40B4-BE49-F238E27FC236}">
                <a16:creationId xmlns:a16="http://schemas.microsoft.com/office/drawing/2014/main" id="{B774C7E2-DE5B-4741-AB22-5CCDC5342109}"/>
              </a:ext>
            </a:extLst>
          </p:cNvPr>
          <p:cNvSpPr/>
          <p:nvPr/>
        </p:nvSpPr>
        <p:spPr>
          <a:xfrm>
            <a:off x="7284304" y="5945006"/>
            <a:ext cx="11327278" cy="646331"/>
          </a:xfrm>
          <a:prstGeom prst="rect">
            <a:avLst/>
          </a:prstGeom>
        </p:spPr>
        <p:txBody>
          <a:bodyPr wrap="square">
            <a:spAutoFit/>
          </a:bodyPr>
          <a:lstStyle/>
          <a:p>
            <a:r>
              <a:rPr lang="es-ES" sz="1800" b="1" dirty="0">
                <a:latin typeface="Calibri" panose="020F0502020204030204" pitchFamily="34" charset="0"/>
                <a:cs typeface="Calibri" panose="020F0502020204030204" pitchFamily="34" charset="0"/>
              </a:rPr>
              <a:t>Fuente:</a:t>
            </a:r>
            <a:r>
              <a:rPr lang="es-ES" sz="1800" dirty="0">
                <a:latin typeface="Calibri" panose="020F0502020204030204" pitchFamily="34" charset="0"/>
                <a:cs typeface="Calibri" panose="020F0502020204030204" pitchFamily="34" charset="0"/>
              </a:rPr>
              <a:t> Cédula Presupuestaria de Ingresos por Auxiliar – CG/IFS Web </a:t>
            </a:r>
            <a:r>
              <a:rPr lang="es-ES" sz="1800" dirty="0" err="1">
                <a:latin typeface="Calibri" panose="020F0502020204030204" pitchFamily="34" charset="0"/>
                <a:cs typeface="Calibri" panose="020F0502020204030204" pitchFamily="34" charset="0"/>
              </a:rPr>
              <a:t>Report</a:t>
            </a:r>
            <a:r>
              <a:rPr lang="es-ES" sz="1800" dirty="0">
                <a:latin typeface="Calibri" panose="020F0502020204030204" pitchFamily="34" charset="0"/>
                <a:cs typeface="Calibri" panose="020F0502020204030204" pitchFamily="34" charset="0"/>
              </a:rPr>
              <a:t>. </a:t>
            </a:r>
          </a:p>
          <a:p>
            <a:r>
              <a:rPr lang="es-ES" sz="1800" dirty="0">
                <a:latin typeface="Calibri" panose="020F0502020204030204" pitchFamily="34" charset="0"/>
                <a:cs typeface="Calibri" panose="020F0502020204030204" pitchFamily="34" charset="0"/>
              </a:rPr>
              <a:t>               Incluye los saldos bancarios que corresponden a USD </a:t>
            </a:r>
            <a:r>
              <a:rPr lang="es-EC" sz="1800" b="0" i="0" u="none" strike="noStrike" dirty="0">
                <a:solidFill>
                  <a:srgbClr val="000000"/>
                </a:solidFill>
                <a:effectLst/>
                <a:latin typeface="Calibri" panose="020F0502020204030204" pitchFamily="34" charset="0"/>
              </a:rPr>
              <a:t>12.387.633,41. </a:t>
            </a:r>
            <a:endParaRPr lang="es-ES" sz="1800" dirty="0">
              <a:latin typeface="Calibri" panose="020F0502020204030204" pitchFamily="34" charset="0"/>
              <a:cs typeface="Calibri" panose="020F0502020204030204" pitchFamily="34" charset="0"/>
            </a:endParaRPr>
          </a:p>
        </p:txBody>
      </p:sp>
      <p:sp>
        <p:nvSpPr>
          <p:cNvPr id="10" name="Rectángulo 9">
            <a:extLst>
              <a:ext uri="{FF2B5EF4-FFF2-40B4-BE49-F238E27FC236}">
                <a16:creationId xmlns:a16="http://schemas.microsoft.com/office/drawing/2014/main" id="{61D80744-9A6D-4309-8BCD-A727AA15DF68}"/>
              </a:ext>
            </a:extLst>
          </p:cNvPr>
          <p:cNvSpPr/>
          <p:nvPr/>
        </p:nvSpPr>
        <p:spPr>
          <a:xfrm>
            <a:off x="1056765" y="2105250"/>
            <a:ext cx="5810373" cy="523220"/>
          </a:xfrm>
          <a:prstGeom prst="rect">
            <a:avLst/>
          </a:prstGeom>
        </p:spPr>
        <p:txBody>
          <a:bodyPr wrap="square">
            <a:spAutoFit/>
          </a:bodyPr>
          <a:lstStyle/>
          <a:p>
            <a:r>
              <a:rPr lang="es-ES" sz="2800" b="1" dirty="0">
                <a:latin typeface="Calibri" panose="020F0502020204030204" pitchFamily="34" charset="0"/>
                <a:cs typeface="Calibri" panose="020F0502020204030204" pitchFamily="34" charset="0"/>
              </a:rPr>
              <a:t>Recursos Totales de la EPMMQ</a:t>
            </a:r>
          </a:p>
        </p:txBody>
      </p:sp>
      <p:graphicFrame>
        <p:nvGraphicFramePr>
          <p:cNvPr id="2" name="Tabla 1">
            <a:extLst>
              <a:ext uri="{FF2B5EF4-FFF2-40B4-BE49-F238E27FC236}">
                <a16:creationId xmlns:a16="http://schemas.microsoft.com/office/drawing/2014/main" id="{BE4F2F9C-80AC-4549-82DC-DE43E6154453}"/>
              </a:ext>
            </a:extLst>
          </p:cNvPr>
          <p:cNvGraphicFramePr>
            <a:graphicFrameLocks noGrp="1"/>
          </p:cNvGraphicFramePr>
          <p:nvPr>
            <p:extLst>
              <p:ext uri="{D42A27DB-BD31-4B8C-83A1-F6EECF244321}">
                <p14:modId xmlns:p14="http://schemas.microsoft.com/office/powerpoint/2010/main" val="1098096491"/>
              </p:ext>
            </p:extLst>
          </p:nvPr>
        </p:nvGraphicFramePr>
        <p:xfrm>
          <a:off x="6156960" y="2964093"/>
          <a:ext cx="10421510" cy="2645290"/>
        </p:xfrm>
        <a:graphic>
          <a:graphicData uri="http://schemas.openxmlformats.org/drawingml/2006/table">
            <a:tbl>
              <a:tblPr firstRow="1" bandRow="1">
                <a:tableStyleId>{5C22544A-7EE6-4342-B048-85BDC9FD1C3A}</a:tableStyleId>
              </a:tblPr>
              <a:tblGrid>
                <a:gridCol w="1706453">
                  <a:extLst>
                    <a:ext uri="{9D8B030D-6E8A-4147-A177-3AD203B41FA5}">
                      <a16:colId xmlns:a16="http://schemas.microsoft.com/office/drawing/2014/main" val="1152036434"/>
                    </a:ext>
                  </a:extLst>
                </a:gridCol>
                <a:gridCol w="1920561">
                  <a:extLst>
                    <a:ext uri="{9D8B030D-6E8A-4147-A177-3AD203B41FA5}">
                      <a16:colId xmlns:a16="http://schemas.microsoft.com/office/drawing/2014/main" val="2028101236"/>
                    </a:ext>
                  </a:extLst>
                </a:gridCol>
                <a:gridCol w="1872702">
                  <a:extLst>
                    <a:ext uri="{9D8B030D-6E8A-4147-A177-3AD203B41FA5}">
                      <a16:colId xmlns:a16="http://schemas.microsoft.com/office/drawing/2014/main" val="4150909714"/>
                    </a:ext>
                  </a:extLst>
                </a:gridCol>
                <a:gridCol w="1511908">
                  <a:extLst>
                    <a:ext uri="{9D8B030D-6E8A-4147-A177-3AD203B41FA5}">
                      <a16:colId xmlns:a16="http://schemas.microsoft.com/office/drawing/2014/main" val="3638723211"/>
                    </a:ext>
                  </a:extLst>
                </a:gridCol>
                <a:gridCol w="1704943">
                  <a:extLst>
                    <a:ext uri="{9D8B030D-6E8A-4147-A177-3AD203B41FA5}">
                      <a16:colId xmlns:a16="http://schemas.microsoft.com/office/drawing/2014/main" val="1022159330"/>
                    </a:ext>
                  </a:extLst>
                </a:gridCol>
                <a:gridCol w="1704943">
                  <a:extLst>
                    <a:ext uri="{9D8B030D-6E8A-4147-A177-3AD203B41FA5}">
                      <a16:colId xmlns:a16="http://schemas.microsoft.com/office/drawing/2014/main" val="3854262101"/>
                    </a:ext>
                  </a:extLst>
                </a:gridCol>
              </a:tblGrid>
              <a:tr h="1653723">
                <a:tc>
                  <a:txBody>
                    <a:bodyPr/>
                    <a:lstStyle/>
                    <a:p>
                      <a:pPr algn="ctr"/>
                      <a:r>
                        <a:rPr lang="es-EC" sz="2000" dirty="0">
                          <a:latin typeface="Calibri" panose="020F0502020204030204" pitchFamily="34" charset="0"/>
                          <a:cs typeface="Calibri" panose="020F0502020204030204" pitchFamily="34" charset="0"/>
                        </a:rPr>
                        <a:t>Codificado</a:t>
                      </a:r>
                    </a:p>
                  </a:txBody>
                  <a:tcPr anchor="ctr">
                    <a:solidFill>
                      <a:srgbClr val="006600"/>
                    </a:solidFill>
                  </a:tcPr>
                </a:tc>
                <a:tc>
                  <a:txBody>
                    <a:bodyPr/>
                    <a:lstStyle/>
                    <a:p>
                      <a:pPr algn="ctr"/>
                      <a:r>
                        <a:rPr lang="es-EC" sz="2000" dirty="0">
                          <a:latin typeface="Calibri" panose="020F0502020204030204" pitchFamily="34" charset="0"/>
                          <a:cs typeface="Calibri" panose="020F0502020204030204" pitchFamily="34" charset="0"/>
                        </a:rPr>
                        <a:t>Devengado</a:t>
                      </a:r>
                    </a:p>
                  </a:txBody>
                  <a:tcPr anchor="ctr">
                    <a:solidFill>
                      <a:srgbClr val="006600"/>
                    </a:solidFill>
                  </a:tcPr>
                </a:tc>
                <a:tc>
                  <a:txBody>
                    <a:bodyPr/>
                    <a:lstStyle/>
                    <a:p>
                      <a:pPr algn="ctr"/>
                      <a:r>
                        <a:rPr lang="es-EC" sz="2000" dirty="0">
                          <a:latin typeface="Calibri" panose="020F0502020204030204" pitchFamily="34" charset="0"/>
                          <a:cs typeface="Calibri" panose="020F0502020204030204" pitchFamily="34" charset="0"/>
                        </a:rPr>
                        <a:t>Recaudado</a:t>
                      </a:r>
                    </a:p>
                  </a:txBody>
                  <a:tcPr anchor="ctr">
                    <a:solidFill>
                      <a:srgbClr val="006600"/>
                    </a:solidFill>
                  </a:tcPr>
                </a:tc>
                <a:tc>
                  <a:txBody>
                    <a:bodyPr/>
                    <a:lstStyle/>
                    <a:p>
                      <a:pPr algn="ctr"/>
                      <a:r>
                        <a:rPr lang="es-EC" sz="2000" dirty="0">
                          <a:latin typeface="Calibri" panose="020F0502020204030204" pitchFamily="34" charset="0"/>
                          <a:cs typeface="Calibri" panose="020F0502020204030204" pitchFamily="34" charset="0"/>
                        </a:rPr>
                        <a:t>Monto</a:t>
                      </a:r>
                      <a:r>
                        <a:rPr lang="es-EC" sz="2000" baseline="0" dirty="0">
                          <a:latin typeface="Calibri" panose="020F0502020204030204" pitchFamily="34" charset="0"/>
                          <a:cs typeface="Calibri" panose="020F0502020204030204" pitchFamily="34" charset="0"/>
                        </a:rPr>
                        <a:t> </a:t>
                      </a:r>
                      <a:r>
                        <a:rPr lang="es-EC" sz="2000" dirty="0">
                          <a:latin typeface="Calibri" panose="020F0502020204030204" pitchFamily="34" charset="0"/>
                          <a:cs typeface="Calibri" panose="020F0502020204030204" pitchFamily="34" charset="0"/>
                        </a:rPr>
                        <a:t>de  ingresos </a:t>
                      </a:r>
                    </a:p>
                    <a:p>
                      <a:pPr algn="ctr"/>
                      <a:r>
                        <a:rPr lang="es-MX" sz="2000" dirty="0">
                          <a:latin typeface="Calibri" panose="020F0502020204030204" pitchFamily="34" charset="0"/>
                          <a:cs typeface="Calibri" panose="020F0502020204030204" pitchFamily="34" charset="0"/>
                        </a:rPr>
                        <a:t>Anual proyectado</a:t>
                      </a:r>
                      <a:endParaRPr lang="es-EC" sz="2000" dirty="0">
                        <a:latin typeface="Calibri" panose="020F0502020204030204" pitchFamily="34" charset="0"/>
                        <a:cs typeface="Calibri" panose="020F0502020204030204" pitchFamily="34" charset="0"/>
                      </a:endParaRPr>
                    </a:p>
                  </a:txBody>
                  <a:tcPr anchor="ctr">
                    <a:solidFill>
                      <a:srgbClr val="006600"/>
                    </a:solidFill>
                  </a:tcPr>
                </a:tc>
                <a:tc>
                  <a:txBody>
                    <a:bodyPr/>
                    <a:lstStyle/>
                    <a:p>
                      <a:pPr algn="ctr"/>
                      <a:r>
                        <a:rPr lang="es-EC" sz="2000" dirty="0">
                          <a:latin typeface="Calibri" panose="020F0502020204030204" pitchFamily="34" charset="0"/>
                          <a:cs typeface="Calibri" panose="020F0502020204030204" pitchFamily="34" charset="0"/>
                        </a:rPr>
                        <a:t>% de ejecución de ingresos a la fecha</a:t>
                      </a:r>
                    </a:p>
                    <a:p>
                      <a:pPr algn="ctr"/>
                      <a:endParaRPr lang="es-EC" sz="2000" dirty="0">
                        <a:latin typeface="Calibri" panose="020F0502020204030204" pitchFamily="34" charset="0"/>
                        <a:cs typeface="Calibri" panose="020F0502020204030204" pitchFamily="34" charset="0"/>
                      </a:endParaRPr>
                    </a:p>
                  </a:txBody>
                  <a:tcPr anchor="ctr">
                    <a:solidFill>
                      <a:srgbClr val="006600"/>
                    </a:solidFill>
                  </a:tcPr>
                </a:tc>
                <a:tc>
                  <a:txBody>
                    <a:bodyPr/>
                    <a:lstStyle/>
                    <a:p>
                      <a:pPr algn="ctr"/>
                      <a:r>
                        <a:rPr lang="es-EC" sz="2000" dirty="0">
                          <a:latin typeface="Calibri" panose="020F0502020204030204" pitchFamily="34" charset="0"/>
                          <a:cs typeface="Calibri" panose="020F0502020204030204" pitchFamily="34" charset="0"/>
                        </a:rPr>
                        <a:t>% de ejecución de ingresos al año anterior en</a:t>
                      </a:r>
                      <a:r>
                        <a:rPr lang="es-EC" sz="2000" baseline="0" dirty="0">
                          <a:latin typeface="Calibri" panose="020F0502020204030204" pitchFamily="34" charset="0"/>
                          <a:cs typeface="Calibri" panose="020F0502020204030204" pitchFamily="34" charset="0"/>
                        </a:rPr>
                        <a:t> el mismo periodo</a:t>
                      </a:r>
                      <a:endParaRPr lang="es-EC" sz="2000" dirty="0">
                        <a:latin typeface="Calibri" panose="020F0502020204030204" pitchFamily="34" charset="0"/>
                        <a:cs typeface="Calibri" panose="020F0502020204030204" pitchFamily="34" charset="0"/>
                      </a:endParaRPr>
                    </a:p>
                  </a:txBody>
                  <a:tcPr anchor="ctr">
                    <a:solidFill>
                      <a:srgbClr val="006600"/>
                    </a:solidFill>
                  </a:tcPr>
                </a:tc>
                <a:extLst>
                  <a:ext uri="{0D108BD9-81ED-4DB2-BD59-A6C34878D82A}">
                    <a16:rowId xmlns:a16="http://schemas.microsoft.com/office/drawing/2014/main" val="4095379558"/>
                  </a:ext>
                </a:extLst>
              </a:tr>
              <a:tr h="725050">
                <a:tc>
                  <a:txBody>
                    <a:bodyPr/>
                    <a:lstStyle/>
                    <a:p>
                      <a:pPr marL="0" algn="ctr" defTabSz="1632753" rtl="0" eaLnBrk="1" fontAlgn="b" latinLnBrk="0" hangingPunct="1"/>
                      <a:r>
                        <a:rPr kumimoji="1" lang="es-EC" sz="2000" b="1" i="0" u="none" strike="noStrike" kern="1200" dirty="0">
                          <a:solidFill>
                            <a:srgbClr val="000000"/>
                          </a:solidFill>
                          <a:effectLst/>
                          <a:latin typeface="Calibri" panose="020F0502020204030204" pitchFamily="34" charset="0"/>
                          <a:ea typeface="+mn-ea"/>
                          <a:cs typeface="+mn-cs"/>
                        </a:rPr>
                        <a:t>27.052.322,91</a:t>
                      </a:r>
                    </a:p>
                  </a:txBody>
                  <a:tcPr marL="9525" marR="9525" marT="9525" marB="0" anchor="ctr">
                    <a:solidFill>
                      <a:schemeClr val="bg1">
                        <a:lumMod val="85000"/>
                      </a:schemeClr>
                    </a:solidFill>
                  </a:tcPr>
                </a:tc>
                <a:tc>
                  <a:txBody>
                    <a:bodyPr/>
                    <a:lstStyle/>
                    <a:p>
                      <a:pPr marL="0" algn="ctr" defTabSz="1632753" rtl="0" eaLnBrk="1" fontAlgn="b" latinLnBrk="0" hangingPunct="1"/>
                      <a:r>
                        <a:rPr kumimoji="1" lang="es-EC" sz="2000" b="1" i="0" u="none" strike="noStrike" kern="1200" dirty="0">
                          <a:solidFill>
                            <a:srgbClr val="000000"/>
                          </a:solidFill>
                          <a:effectLst/>
                          <a:latin typeface="Calibri" panose="020F0502020204030204" pitchFamily="34" charset="0"/>
                          <a:ea typeface="+mn-ea"/>
                          <a:cs typeface="+mn-cs"/>
                        </a:rPr>
                        <a:t>12.388.525,33</a:t>
                      </a:r>
                    </a:p>
                  </a:txBody>
                  <a:tcPr marL="9525" marR="9525" marT="9525" marB="0" anchor="ctr">
                    <a:solidFill>
                      <a:schemeClr val="bg1">
                        <a:lumMod val="85000"/>
                      </a:schemeClr>
                    </a:solidFill>
                  </a:tcPr>
                </a:tc>
                <a:tc>
                  <a:txBody>
                    <a:bodyPr/>
                    <a:lstStyle/>
                    <a:p>
                      <a:pPr marL="0" algn="ctr" defTabSz="1632753" rtl="0" eaLnBrk="1" fontAlgn="b" latinLnBrk="0" hangingPunct="1"/>
                      <a:r>
                        <a:rPr kumimoji="1" lang="es-EC" sz="2000" b="1" i="0" u="none" strike="noStrike" kern="1200" dirty="0">
                          <a:solidFill>
                            <a:srgbClr val="000000"/>
                          </a:solidFill>
                          <a:effectLst/>
                          <a:latin typeface="Calibri" panose="020F0502020204030204" pitchFamily="34" charset="0"/>
                          <a:ea typeface="+mn-ea"/>
                          <a:cs typeface="+mn-cs"/>
                        </a:rPr>
                        <a:t>12.388.525,33</a:t>
                      </a:r>
                    </a:p>
                  </a:txBody>
                  <a:tcPr anchor="ctr">
                    <a:solidFill>
                      <a:schemeClr val="bg1">
                        <a:lumMod val="85000"/>
                      </a:schemeClr>
                    </a:solidFill>
                  </a:tcPr>
                </a:tc>
                <a:tc>
                  <a:txBody>
                    <a:bodyPr/>
                    <a:lstStyle/>
                    <a:p>
                      <a:pPr marL="0" algn="ctr" defTabSz="1632753" rtl="0" eaLnBrk="1" fontAlgn="b" latinLnBrk="0" hangingPunct="1"/>
                      <a:r>
                        <a:rPr kumimoji="1" lang="es-EC" sz="2000" b="1" i="0" u="none" strike="noStrike" kern="1200" dirty="0">
                          <a:solidFill>
                            <a:srgbClr val="000000"/>
                          </a:solidFill>
                          <a:effectLst/>
                          <a:latin typeface="Calibri" panose="020F0502020204030204" pitchFamily="34" charset="0"/>
                          <a:ea typeface="+mn-ea"/>
                          <a:cs typeface="+mn-cs"/>
                        </a:rPr>
                        <a:t>27.052.322,91</a:t>
                      </a:r>
                    </a:p>
                  </a:txBody>
                  <a:tcPr marL="9525" marR="9525" marT="9525" marB="0" anchor="ctr">
                    <a:solidFill>
                      <a:schemeClr val="bg1">
                        <a:lumMod val="85000"/>
                      </a:schemeClr>
                    </a:solidFill>
                  </a:tcPr>
                </a:tc>
                <a:tc>
                  <a:txBody>
                    <a:bodyPr/>
                    <a:lstStyle/>
                    <a:p>
                      <a:pPr algn="ctr"/>
                      <a:r>
                        <a:rPr lang="es-ES" sz="2000" b="1" dirty="0">
                          <a:latin typeface="Calibri" panose="020F0502020204030204" pitchFamily="34" charset="0"/>
                          <a:cs typeface="Calibri" panose="020F0502020204030204" pitchFamily="34" charset="0"/>
                        </a:rPr>
                        <a:t>46%</a:t>
                      </a:r>
                      <a:endParaRPr lang="es-EC" sz="2000" b="1" dirty="0">
                        <a:latin typeface="Calibri" panose="020F0502020204030204" pitchFamily="34" charset="0"/>
                        <a:cs typeface="Calibri" panose="020F0502020204030204" pitchFamily="34" charset="0"/>
                      </a:endParaRPr>
                    </a:p>
                  </a:txBody>
                  <a:tcPr anchor="ctr">
                    <a:solidFill>
                      <a:schemeClr val="bg1">
                        <a:lumMod val="85000"/>
                      </a:schemeClr>
                    </a:solidFill>
                  </a:tcPr>
                </a:tc>
                <a:tc>
                  <a:txBody>
                    <a:bodyPr/>
                    <a:lstStyle/>
                    <a:p>
                      <a:pPr algn="ctr"/>
                      <a:r>
                        <a:rPr lang="es-ES" sz="2000" b="1" dirty="0">
                          <a:latin typeface="Calibri" panose="020F0502020204030204" pitchFamily="34" charset="0"/>
                          <a:cs typeface="Calibri" panose="020F0502020204030204" pitchFamily="34" charset="0"/>
                        </a:rPr>
                        <a:t>9,18%</a:t>
                      </a:r>
                      <a:endParaRPr lang="es-EC" sz="2000" b="1" dirty="0">
                        <a:latin typeface="Calibri" panose="020F0502020204030204" pitchFamily="34" charset="0"/>
                        <a:cs typeface="Calibri" panose="020F0502020204030204" pitchFamily="34" charset="0"/>
                      </a:endParaRPr>
                    </a:p>
                  </a:txBody>
                  <a:tcPr anchor="ctr">
                    <a:solidFill>
                      <a:schemeClr val="bg1">
                        <a:lumMod val="85000"/>
                      </a:schemeClr>
                    </a:solidFill>
                  </a:tcPr>
                </a:tc>
                <a:extLst>
                  <a:ext uri="{0D108BD9-81ED-4DB2-BD59-A6C34878D82A}">
                    <a16:rowId xmlns:a16="http://schemas.microsoft.com/office/drawing/2014/main" val="1214256446"/>
                  </a:ext>
                </a:extLst>
              </a:tr>
            </a:tbl>
          </a:graphicData>
        </a:graphic>
      </p:graphicFrame>
      <p:sp>
        <p:nvSpPr>
          <p:cNvPr id="3" name="Rectángulo 2">
            <a:extLst>
              <a:ext uri="{FF2B5EF4-FFF2-40B4-BE49-F238E27FC236}">
                <a16:creationId xmlns:a16="http://schemas.microsoft.com/office/drawing/2014/main" id="{A13EF11F-252D-4B35-9334-1470F6D8D406}"/>
              </a:ext>
            </a:extLst>
          </p:cNvPr>
          <p:cNvSpPr/>
          <p:nvPr/>
        </p:nvSpPr>
        <p:spPr>
          <a:xfrm>
            <a:off x="2014366" y="8777087"/>
            <a:ext cx="15498381" cy="738664"/>
          </a:xfrm>
          <a:prstGeom prst="rect">
            <a:avLst/>
          </a:prstGeom>
        </p:spPr>
        <p:txBody>
          <a:bodyPr wrap="square">
            <a:spAutoFit/>
          </a:bodyPr>
          <a:lstStyle/>
          <a:p>
            <a:r>
              <a:rPr lang="es-ES" sz="1400" dirty="0"/>
              <a:t>Con Resolución No. DEPMMQ-023-2021 se  aprobó el Presupuesto de la EPMMQ para el ejercicio económico 2022 por el valor de USD $28.508.182,33. </a:t>
            </a:r>
          </a:p>
          <a:p>
            <a:r>
              <a:rPr lang="es-ES" sz="1400" dirty="0"/>
              <a:t>Se han </a:t>
            </a:r>
            <a:r>
              <a:rPr lang="es-ES" sz="1400" dirty="0" err="1"/>
              <a:t>realiz</a:t>
            </a:r>
            <a:r>
              <a:rPr lang="es-ES" sz="1400" dirty="0"/>
              <a:t> 4 reformas presupuestarias, entre , reducciones y traspasos de créditos, generando un presupuesto codificado por USD $27.052.322,91, el más significativo es la reducción de USD 1´600.000,00  que la Secretaría de Movilidad asignó a la Empresa Pública Metropolitana de Pasajeros.</a:t>
            </a:r>
            <a:endParaRPr lang="es-EC" dirty="0"/>
          </a:p>
        </p:txBody>
      </p:sp>
    </p:spTree>
    <p:extLst>
      <p:ext uri="{BB962C8B-B14F-4D97-AF65-F5344CB8AC3E}">
        <p14:creationId xmlns:p14="http://schemas.microsoft.com/office/powerpoint/2010/main" val="3080298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2AF6571-15B6-4D59-B767-E1A6781837EC}"/>
              </a:ext>
            </a:extLst>
          </p:cNvPr>
          <p:cNvSpPr>
            <a:spLocks noGrp="1"/>
          </p:cNvSpPr>
          <p:nvPr>
            <p:ph type="sldNum" sz="quarter" idx="11"/>
          </p:nvPr>
        </p:nvSpPr>
        <p:spPr/>
        <p:txBody>
          <a:bodyPr/>
          <a:lstStyle/>
          <a:p>
            <a:fld id="{E6459DFB-86F3-43FA-8567-2EA6E426AE90}" type="slidenum">
              <a:rPr lang="ja-JP" altLang="en-US" smtClean="0">
                <a:solidFill>
                  <a:schemeClr val="accent3">
                    <a:lumMod val="50000"/>
                  </a:schemeClr>
                </a:solidFill>
              </a:rPr>
              <a:pPr/>
              <a:t>4</a:t>
            </a:fld>
            <a:endParaRPr lang="ja-JP" altLang="en-US">
              <a:solidFill>
                <a:schemeClr val="accent3">
                  <a:lumMod val="50000"/>
                </a:schemeClr>
              </a:solidFill>
            </a:endParaRPr>
          </a:p>
        </p:txBody>
      </p:sp>
      <p:sp>
        <p:nvSpPr>
          <p:cNvPr id="5" name="Título 4">
            <a:extLst>
              <a:ext uri="{FF2B5EF4-FFF2-40B4-BE49-F238E27FC236}">
                <a16:creationId xmlns:a16="http://schemas.microsoft.com/office/drawing/2014/main" id="{3B959B33-B081-48F2-9A4D-8FB7FF2BD781}"/>
              </a:ext>
            </a:extLst>
          </p:cNvPr>
          <p:cNvSpPr txBox="1">
            <a:spLocks/>
          </p:cNvSpPr>
          <p:nvPr/>
        </p:nvSpPr>
        <p:spPr>
          <a:xfrm>
            <a:off x="3560124" y="3852418"/>
            <a:ext cx="11166164" cy="2196196"/>
          </a:xfrm>
          <a:prstGeom prst="rect">
            <a:avLst/>
          </a:prstGeom>
        </p:spPr>
        <p:txBody>
          <a:bodyPr vert="horz" wrap="square" lIns="163275" tIns="81638" rIns="163275" bIns="81638" rtlCol="0" anchor="ctr">
            <a:sp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C" sz="6600" dirty="0">
                <a:solidFill>
                  <a:srgbClr val="16419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EJECUCIÓN PRESUPUESTARIA DE EGRESOS</a:t>
            </a:r>
          </a:p>
        </p:txBody>
      </p:sp>
      <p:sp>
        <p:nvSpPr>
          <p:cNvPr id="4" name="CuadroTexto 3">
            <a:extLst>
              <a:ext uri="{FF2B5EF4-FFF2-40B4-BE49-F238E27FC236}">
                <a16:creationId xmlns:a16="http://schemas.microsoft.com/office/drawing/2014/main" id="{C50ABA63-823E-40EB-B124-8363140CF498}"/>
              </a:ext>
            </a:extLst>
          </p:cNvPr>
          <p:cNvSpPr txBox="1"/>
          <p:nvPr/>
        </p:nvSpPr>
        <p:spPr>
          <a:xfrm>
            <a:off x="4273033" y="6735872"/>
            <a:ext cx="9740346" cy="584775"/>
          </a:xfrm>
          <a:prstGeom prst="rect">
            <a:avLst/>
          </a:prstGeom>
          <a:noFill/>
        </p:spPr>
        <p:txBody>
          <a:bodyPr wrap="square" rtlCol="0">
            <a:spAutoFit/>
          </a:bodyPr>
          <a:lstStyle/>
          <a:p>
            <a:pPr algn="ctr"/>
            <a:r>
              <a:rPr lang="es-ES" b="1" dirty="0">
                <a:solidFill>
                  <a:srgbClr val="C00000"/>
                </a:solidFill>
                <a:latin typeface="Calibri" panose="020F0502020204030204" pitchFamily="34" charset="0"/>
                <a:cs typeface="Calibri" panose="020F0502020204030204" pitchFamily="34" charset="0"/>
              </a:rPr>
              <a:t>Empresa Pública Metropolitana Metro de Quito </a:t>
            </a:r>
          </a:p>
        </p:txBody>
      </p:sp>
    </p:spTree>
    <p:extLst>
      <p:ext uri="{BB962C8B-B14F-4D97-AF65-F5344CB8AC3E}">
        <p14:creationId xmlns:p14="http://schemas.microsoft.com/office/powerpoint/2010/main" val="2290106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Gráfico 6">
            <a:extLst>
              <a:ext uri="{FF2B5EF4-FFF2-40B4-BE49-F238E27FC236}">
                <a16:creationId xmlns:a16="http://schemas.microsoft.com/office/drawing/2014/main" id="{97DB6851-0B7A-4C85-9889-0231F34771F8}"/>
              </a:ext>
            </a:extLst>
          </p:cNvPr>
          <p:cNvGraphicFramePr/>
          <p:nvPr>
            <p:extLst>
              <p:ext uri="{D42A27DB-BD31-4B8C-83A1-F6EECF244321}">
                <p14:modId xmlns:p14="http://schemas.microsoft.com/office/powerpoint/2010/main" val="543809994"/>
              </p:ext>
            </p:extLst>
          </p:nvPr>
        </p:nvGraphicFramePr>
        <p:xfrm>
          <a:off x="304800" y="2982038"/>
          <a:ext cx="6835036" cy="6110315"/>
        </p:xfrm>
        <a:graphic>
          <a:graphicData uri="http://schemas.openxmlformats.org/drawingml/2006/chart">
            <c:chart xmlns:c="http://schemas.openxmlformats.org/drawingml/2006/chart" xmlns:r="http://schemas.openxmlformats.org/officeDocument/2006/relationships" r:id="rId2"/>
          </a:graphicData>
        </a:graphic>
      </p:graphicFrame>
      <p:sp>
        <p:nvSpPr>
          <p:cNvPr id="9" name="Título 1">
            <a:extLst>
              <a:ext uri="{FF2B5EF4-FFF2-40B4-BE49-F238E27FC236}">
                <a16:creationId xmlns:a16="http://schemas.microsoft.com/office/drawing/2014/main" id="{4BA5719D-B454-4C10-8B49-387EE0EE7CB6}"/>
              </a:ext>
            </a:extLst>
          </p:cNvPr>
          <p:cNvSpPr txBox="1">
            <a:spLocks/>
          </p:cNvSpPr>
          <p:nvPr/>
        </p:nvSpPr>
        <p:spPr>
          <a:xfrm>
            <a:off x="457200" y="358801"/>
            <a:ext cx="17372011" cy="1165546"/>
          </a:xfrm>
          <a:prstGeom prst="rect">
            <a:avLst/>
          </a:prstGeom>
        </p:spPr>
        <p:txBody>
          <a:bodyPr vert="horz" lIns="163275" tIns="81638" rIns="163275" bIns="81638" rtlCol="0" anchor="ctr">
            <a:no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S" sz="4400" u="sng" dirty="0">
                <a:solidFill>
                  <a:srgbClr val="1B587C"/>
                </a:solidFill>
                <a:latin typeface="Calibri" panose="020F0502020204030204" pitchFamily="34" charset="0"/>
                <a:cs typeface="Calibri" panose="020F0502020204030204" pitchFamily="34" charset="0"/>
              </a:rPr>
              <a:t>Ejecución presupuestaria de Egresos a la fecha (15 de abril de 2022)</a:t>
            </a:r>
          </a:p>
        </p:txBody>
      </p:sp>
      <p:sp>
        <p:nvSpPr>
          <p:cNvPr id="12" name="Marcador de número de diapositiva 2">
            <a:extLst>
              <a:ext uri="{FF2B5EF4-FFF2-40B4-BE49-F238E27FC236}">
                <a16:creationId xmlns:a16="http://schemas.microsoft.com/office/drawing/2014/main" id="{FFDD8D84-312E-410B-85D3-E39C7C83F971}"/>
              </a:ext>
            </a:extLst>
          </p:cNvPr>
          <p:cNvSpPr>
            <a:spLocks noGrp="1"/>
          </p:cNvSpPr>
          <p:nvPr>
            <p:ph type="sldNum" sz="quarter" idx="11"/>
          </p:nvPr>
        </p:nvSpPr>
        <p:spPr/>
        <p:txBody>
          <a:bodyPr/>
          <a:lstStyle/>
          <a:p>
            <a:fld id="{E6459DFB-86F3-43FA-8567-2EA6E426AE90}" type="slidenum">
              <a:rPr lang="ja-JP" altLang="en-US" smtClean="0">
                <a:solidFill>
                  <a:srgbClr val="1B587C"/>
                </a:solidFill>
              </a:rPr>
              <a:pPr/>
              <a:t>5</a:t>
            </a:fld>
            <a:endParaRPr lang="ja-JP" altLang="en-US" dirty="0">
              <a:solidFill>
                <a:srgbClr val="1B587C"/>
              </a:solidFill>
            </a:endParaRPr>
          </a:p>
        </p:txBody>
      </p:sp>
      <p:sp>
        <p:nvSpPr>
          <p:cNvPr id="13" name="Rectángulo 12">
            <a:extLst>
              <a:ext uri="{FF2B5EF4-FFF2-40B4-BE49-F238E27FC236}">
                <a16:creationId xmlns:a16="http://schemas.microsoft.com/office/drawing/2014/main" id="{B774C7E2-DE5B-4741-AB22-5CCDC5342109}"/>
              </a:ext>
            </a:extLst>
          </p:cNvPr>
          <p:cNvSpPr/>
          <p:nvPr/>
        </p:nvSpPr>
        <p:spPr>
          <a:xfrm>
            <a:off x="800101" y="9298522"/>
            <a:ext cx="6339735" cy="461665"/>
          </a:xfrm>
          <a:prstGeom prst="rect">
            <a:avLst/>
          </a:prstGeom>
        </p:spPr>
        <p:txBody>
          <a:bodyPr wrap="square">
            <a:spAutoFit/>
          </a:bodyPr>
          <a:lstStyle/>
          <a:p>
            <a:r>
              <a:rPr lang="es-ES" sz="1200" b="1" dirty="0">
                <a:latin typeface="Calibri" panose="020F0502020204030204" pitchFamily="34" charset="0"/>
                <a:cs typeface="Calibri" panose="020F0502020204030204" pitchFamily="34" charset="0"/>
              </a:rPr>
              <a:t>Fuente:</a:t>
            </a:r>
            <a:r>
              <a:rPr lang="es-ES" sz="1200" dirty="0">
                <a:latin typeface="Calibri" panose="020F0502020204030204" pitchFamily="34" charset="0"/>
                <a:cs typeface="Calibri" panose="020F0502020204030204" pitchFamily="34" charset="0"/>
              </a:rPr>
              <a:t> Cédula Presupuestaria de Gastos por Auxiliar – CG/IFS Web </a:t>
            </a:r>
            <a:r>
              <a:rPr lang="es-ES" sz="1200" dirty="0" err="1">
                <a:latin typeface="Calibri" panose="020F0502020204030204" pitchFamily="34" charset="0"/>
                <a:cs typeface="Calibri" panose="020F0502020204030204" pitchFamily="34" charset="0"/>
              </a:rPr>
              <a:t>Report</a:t>
            </a:r>
            <a:r>
              <a:rPr lang="es-ES" sz="1200" dirty="0">
                <a:latin typeface="Calibri" panose="020F0502020204030204" pitchFamily="34" charset="0"/>
                <a:cs typeface="Calibri" panose="020F0502020204030204" pitchFamily="34" charset="0"/>
              </a:rPr>
              <a:t>. </a:t>
            </a:r>
          </a:p>
          <a:p>
            <a:r>
              <a:rPr lang="es-ES" sz="1200" dirty="0">
                <a:latin typeface="Calibri" panose="020F0502020204030204" pitchFamily="34" charset="0"/>
                <a:cs typeface="Calibri" panose="020F0502020204030204" pitchFamily="34" charset="0"/>
              </a:rPr>
              <a:t>               Fecha de corte al 15 de abril de 2022</a:t>
            </a:r>
          </a:p>
        </p:txBody>
      </p:sp>
      <p:sp>
        <p:nvSpPr>
          <p:cNvPr id="10" name="Rectángulo 9">
            <a:extLst>
              <a:ext uri="{FF2B5EF4-FFF2-40B4-BE49-F238E27FC236}">
                <a16:creationId xmlns:a16="http://schemas.microsoft.com/office/drawing/2014/main" id="{61D80744-9A6D-4309-8BCD-A727AA15DF68}"/>
              </a:ext>
            </a:extLst>
          </p:cNvPr>
          <p:cNvSpPr/>
          <p:nvPr/>
        </p:nvSpPr>
        <p:spPr>
          <a:xfrm>
            <a:off x="8977746" y="1837694"/>
            <a:ext cx="7105650" cy="830997"/>
          </a:xfrm>
          <a:prstGeom prst="rect">
            <a:avLst/>
          </a:prstGeom>
        </p:spPr>
        <p:txBody>
          <a:bodyPr wrap="square">
            <a:spAutoFit/>
          </a:bodyPr>
          <a:lstStyle/>
          <a:p>
            <a:pPr algn="ctr"/>
            <a:r>
              <a:rPr lang="es-ES" sz="2800" b="1" dirty="0">
                <a:latin typeface="Calibri" panose="020F0502020204030204" pitchFamily="34" charset="0"/>
                <a:cs typeface="Calibri" panose="020F0502020204030204" pitchFamily="34" charset="0"/>
              </a:rPr>
              <a:t>Recursos Totales de la EPMMQ</a:t>
            </a:r>
          </a:p>
          <a:p>
            <a:pPr algn="ctr"/>
            <a:r>
              <a:rPr lang="es-ES" sz="2000" b="1" dirty="0">
                <a:latin typeface="Calibri" panose="020F0502020204030204" pitchFamily="34" charset="0"/>
                <a:cs typeface="Calibri" panose="020F0502020204030204" pitchFamily="34" charset="0"/>
              </a:rPr>
              <a:t>(</a:t>
            </a:r>
            <a:r>
              <a:rPr lang="es-ES" sz="2000" dirty="0">
                <a:latin typeface="Calibri" panose="020F0502020204030204" pitchFamily="34" charset="0"/>
                <a:cs typeface="Calibri" panose="020F0502020204030204" pitchFamily="34" charset="0"/>
              </a:rPr>
              <a:t>Recursos totales = Asignación municipal  +  Fondos propios)</a:t>
            </a:r>
            <a:endParaRPr lang="es-ES" sz="2000" b="1" dirty="0">
              <a:latin typeface="Calibri" panose="020F0502020204030204" pitchFamily="34" charset="0"/>
              <a:cs typeface="Calibri" panose="020F0502020204030204" pitchFamily="34" charset="0"/>
            </a:endParaRPr>
          </a:p>
        </p:txBody>
      </p:sp>
      <p:graphicFrame>
        <p:nvGraphicFramePr>
          <p:cNvPr id="14" name="Tabla 13">
            <a:extLst>
              <a:ext uri="{FF2B5EF4-FFF2-40B4-BE49-F238E27FC236}">
                <a16:creationId xmlns:a16="http://schemas.microsoft.com/office/drawing/2014/main" id="{167BFD45-197B-4DDF-B897-3A20EDD007A9}"/>
              </a:ext>
            </a:extLst>
          </p:cNvPr>
          <p:cNvGraphicFramePr>
            <a:graphicFrameLocks noGrp="1"/>
          </p:cNvGraphicFramePr>
          <p:nvPr>
            <p:extLst>
              <p:ext uri="{D42A27DB-BD31-4B8C-83A1-F6EECF244321}">
                <p14:modId xmlns:p14="http://schemas.microsoft.com/office/powerpoint/2010/main" val="839680956"/>
              </p:ext>
            </p:extLst>
          </p:nvPr>
        </p:nvGraphicFramePr>
        <p:xfrm>
          <a:off x="7622115" y="2982038"/>
          <a:ext cx="8940393" cy="2208430"/>
        </p:xfrm>
        <a:graphic>
          <a:graphicData uri="http://schemas.openxmlformats.org/drawingml/2006/table">
            <a:tbl>
              <a:tblPr/>
              <a:tblGrid>
                <a:gridCol w="1793038">
                  <a:extLst>
                    <a:ext uri="{9D8B030D-6E8A-4147-A177-3AD203B41FA5}">
                      <a16:colId xmlns:a16="http://schemas.microsoft.com/office/drawing/2014/main" val="264940086"/>
                    </a:ext>
                  </a:extLst>
                </a:gridCol>
                <a:gridCol w="1612524">
                  <a:extLst>
                    <a:ext uri="{9D8B030D-6E8A-4147-A177-3AD203B41FA5}">
                      <a16:colId xmlns:a16="http://schemas.microsoft.com/office/drawing/2014/main" val="2194973159"/>
                    </a:ext>
                  </a:extLst>
                </a:gridCol>
                <a:gridCol w="1391296">
                  <a:extLst>
                    <a:ext uri="{9D8B030D-6E8A-4147-A177-3AD203B41FA5}">
                      <a16:colId xmlns:a16="http://schemas.microsoft.com/office/drawing/2014/main" val="2613417370"/>
                    </a:ext>
                  </a:extLst>
                </a:gridCol>
                <a:gridCol w="1372745">
                  <a:extLst>
                    <a:ext uri="{9D8B030D-6E8A-4147-A177-3AD203B41FA5}">
                      <a16:colId xmlns:a16="http://schemas.microsoft.com/office/drawing/2014/main" val="4143521042"/>
                    </a:ext>
                  </a:extLst>
                </a:gridCol>
                <a:gridCol w="1385395">
                  <a:extLst>
                    <a:ext uri="{9D8B030D-6E8A-4147-A177-3AD203B41FA5}">
                      <a16:colId xmlns:a16="http://schemas.microsoft.com/office/drawing/2014/main" val="2947022031"/>
                    </a:ext>
                  </a:extLst>
                </a:gridCol>
                <a:gridCol w="1385395">
                  <a:extLst>
                    <a:ext uri="{9D8B030D-6E8A-4147-A177-3AD203B41FA5}">
                      <a16:colId xmlns:a16="http://schemas.microsoft.com/office/drawing/2014/main" val="2340390922"/>
                    </a:ext>
                  </a:extLst>
                </a:gridCol>
              </a:tblGrid>
              <a:tr h="1259647">
                <a:tc>
                  <a:txBody>
                    <a:bodyPr/>
                    <a:lstStyle/>
                    <a:p>
                      <a:pPr algn="ctr" fontAlgn="ctr"/>
                      <a:r>
                        <a:rPr lang="es-EC" sz="1800" b="1" i="0" u="none" strike="noStrike" dirty="0">
                          <a:solidFill>
                            <a:srgbClr val="FFFFFF"/>
                          </a:solidFill>
                          <a:effectLst/>
                          <a:latin typeface="Calibri" panose="020F0502020204030204" pitchFamily="34" charset="0"/>
                        </a:rPr>
                        <a:t>Tipo de Gasto</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3864"/>
                    </a:solidFill>
                  </a:tcPr>
                </a:tc>
                <a:tc>
                  <a:txBody>
                    <a:bodyPr/>
                    <a:lstStyle/>
                    <a:p>
                      <a:pPr algn="ctr" fontAlgn="ctr"/>
                      <a:r>
                        <a:rPr lang="es-EC" sz="1700" b="1" i="0" u="none" strike="noStrike" dirty="0">
                          <a:solidFill>
                            <a:srgbClr val="FFFFFF"/>
                          </a:solidFill>
                          <a:effectLst/>
                          <a:latin typeface="Calibri" panose="020F0502020204030204" pitchFamily="34" charset="0"/>
                        </a:rPr>
                        <a:t>Codificado</a:t>
                      </a:r>
                      <a:br>
                        <a:rPr lang="es-EC" sz="1700" b="1" i="0" u="none" strike="noStrike" dirty="0">
                          <a:solidFill>
                            <a:srgbClr val="FFFFFF"/>
                          </a:solidFill>
                          <a:effectLst/>
                          <a:latin typeface="Calibri" panose="020F0502020204030204" pitchFamily="34" charset="0"/>
                        </a:rPr>
                      </a:br>
                      <a:r>
                        <a:rPr lang="es-EC" sz="1700" b="1" i="0" u="none" strike="noStrike" dirty="0">
                          <a:solidFill>
                            <a:srgbClr val="FFFFFF"/>
                          </a:solidFill>
                          <a:effectLst/>
                          <a:latin typeface="Calibri" panose="020F0502020204030204" pitchFamily="34" charset="0"/>
                        </a:rPr>
                        <a:t>(a)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3864"/>
                    </a:solidFill>
                  </a:tcPr>
                </a:tc>
                <a:tc>
                  <a:txBody>
                    <a:bodyPr/>
                    <a:lstStyle/>
                    <a:p>
                      <a:pPr algn="ctr" fontAlgn="ctr"/>
                      <a:r>
                        <a:rPr lang="es-EC" sz="1700" b="1" i="0" u="none" strike="noStrike" dirty="0">
                          <a:solidFill>
                            <a:srgbClr val="FFFFFF"/>
                          </a:solidFill>
                          <a:effectLst/>
                          <a:latin typeface="Calibri" panose="020F0502020204030204" pitchFamily="34" charset="0"/>
                        </a:rPr>
                        <a:t>Comprometido</a:t>
                      </a:r>
                      <a:br>
                        <a:rPr lang="es-EC" sz="1700" b="1" i="0" u="none" strike="noStrike" dirty="0">
                          <a:solidFill>
                            <a:srgbClr val="FFFFFF"/>
                          </a:solidFill>
                          <a:effectLst/>
                          <a:latin typeface="Calibri" panose="020F0502020204030204" pitchFamily="34" charset="0"/>
                        </a:rPr>
                      </a:br>
                      <a:r>
                        <a:rPr lang="es-EC" sz="1700" b="1" i="0" u="none" strike="noStrike" dirty="0">
                          <a:solidFill>
                            <a:srgbClr val="FFFFFF"/>
                          </a:solidFill>
                          <a:effectLst/>
                          <a:latin typeface="Calibri" panose="020F0502020204030204" pitchFamily="34" charset="0"/>
                        </a:rPr>
                        <a:t>(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3864"/>
                    </a:solidFill>
                  </a:tcPr>
                </a:tc>
                <a:tc>
                  <a:txBody>
                    <a:bodyPr/>
                    <a:lstStyle/>
                    <a:p>
                      <a:pPr algn="ctr" fontAlgn="ctr"/>
                      <a:r>
                        <a:rPr lang="es-EC" sz="1700" b="1" i="0" u="none" strike="noStrike" dirty="0">
                          <a:solidFill>
                            <a:srgbClr val="FFFFFF"/>
                          </a:solidFill>
                          <a:effectLst/>
                          <a:latin typeface="Calibri" panose="020F0502020204030204" pitchFamily="34" charset="0"/>
                        </a:rPr>
                        <a:t>Devengado</a:t>
                      </a:r>
                      <a:br>
                        <a:rPr lang="es-EC" sz="1700" b="1" i="0" u="none" strike="noStrike" dirty="0">
                          <a:solidFill>
                            <a:srgbClr val="FFFFFF"/>
                          </a:solidFill>
                          <a:effectLst/>
                          <a:latin typeface="Calibri" panose="020F0502020204030204" pitchFamily="34" charset="0"/>
                        </a:rPr>
                      </a:br>
                      <a:r>
                        <a:rPr lang="es-EC" sz="1700" b="1" i="0" u="none" strike="noStrike" dirty="0">
                          <a:solidFill>
                            <a:srgbClr val="FFFFFF"/>
                          </a:solidFill>
                          <a:effectLst/>
                          <a:latin typeface="Calibri" panose="020F0502020204030204" pitchFamily="34" charset="0"/>
                        </a:rPr>
                        <a:t>( c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3864"/>
                    </a:solidFill>
                  </a:tcPr>
                </a:tc>
                <a:tc>
                  <a:txBody>
                    <a:bodyPr/>
                    <a:lstStyle/>
                    <a:p>
                      <a:pPr algn="ctr" fontAlgn="ctr"/>
                      <a:r>
                        <a:rPr lang="es-EC" sz="1700" b="1" i="0" u="none" strike="noStrike" dirty="0">
                          <a:solidFill>
                            <a:srgbClr val="FFFFFF"/>
                          </a:solidFill>
                          <a:effectLst/>
                          <a:latin typeface="Calibri" panose="020F0502020204030204" pitchFamily="34" charset="0"/>
                        </a:rPr>
                        <a:t>% de comprometido</a:t>
                      </a:r>
                      <a:br>
                        <a:rPr lang="es-EC" sz="1700" b="1" i="0" u="none" strike="noStrike" dirty="0">
                          <a:solidFill>
                            <a:srgbClr val="FFFFFF"/>
                          </a:solidFill>
                          <a:effectLst/>
                          <a:latin typeface="Calibri" panose="020F0502020204030204" pitchFamily="34" charset="0"/>
                        </a:rPr>
                      </a:br>
                      <a:r>
                        <a:rPr lang="es-EC" sz="1700" b="1" i="0" u="none" strike="noStrike" dirty="0">
                          <a:solidFill>
                            <a:srgbClr val="FFFFFF"/>
                          </a:solidFill>
                          <a:effectLst/>
                          <a:latin typeface="Calibri" panose="020F0502020204030204" pitchFamily="34" charset="0"/>
                        </a:rPr>
                        <a:t> ( b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3864"/>
                    </a:solidFill>
                  </a:tcPr>
                </a:tc>
                <a:tc>
                  <a:txBody>
                    <a:bodyPr/>
                    <a:lstStyle/>
                    <a:p>
                      <a:pPr algn="ctr" fontAlgn="ctr"/>
                      <a:r>
                        <a:rPr lang="es-EC" sz="1700" b="1" i="0" u="none" strike="noStrike" dirty="0">
                          <a:solidFill>
                            <a:srgbClr val="FFFFFF"/>
                          </a:solidFill>
                          <a:effectLst/>
                          <a:latin typeface="Calibri" panose="020F0502020204030204" pitchFamily="34" charset="0"/>
                        </a:rPr>
                        <a:t>% de ejecución presupuestaria</a:t>
                      </a:r>
                      <a:br>
                        <a:rPr lang="es-EC" sz="1700" b="1" i="0" u="none" strike="noStrike" dirty="0">
                          <a:solidFill>
                            <a:srgbClr val="FFFFFF"/>
                          </a:solidFill>
                          <a:effectLst/>
                          <a:latin typeface="Calibri" panose="020F0502020204030204" pitchFamily="34" charset="0"/>
                        </a:rPr>
                      </a:br>
                      <a:r>
                        <a:rPr lang="es-EC" sz="1700" b="1" i="0" u="none" strike="noStrike" dirty="0">
                          <a:solidFill>
                            <a:srgbClr val="FFFFFF"/>
                          </a:solidFill>
                          <a:effectLst/>
                          <a:latin typeface="Calibri" panose="020F0502020204030204" pitchFamily="34" charset="0"/>
                        </a:rPr>
                        <a:t> ( c / 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3864"/>
                    </a:solidFill>
                  </a:tcPr>
                </a:tc>
                <a:extLst>
                  <a:ext uri="{0D108BD9-81ED-4DB2-BD59-A6C34878D82A}">
                    <a16:rowId xmlns:a16="http://schemas.microsoft.com/office/drawing/2014/main" val="2940464852"/>
                  </a:ext>
                </a:extLst>
              </a:tr>
              <a:tr h="948783">
                <a:tc>
                  <a:txBody>
                    <a:bodyPr/>
                    <a:lstStyle/>
                    <a:p>
                      <a:pPr algn="ctr" fontAlgn="ctr"/>
                      <a:r>
                        <a:rPr lang="es-EC" sz="1800" b="1" i="0" u="none" strike="noStrike" dirty="0">
                          <a:solidFill>
                            <a:srgbClr val="000000"/>
                          </a:solidFill>
                          <a:effectLst/>
                          <a:latin typeface="Calibri" panose="020F0502020204030204" pitchFamily="34" charset="0"/>
                        </a:rPr>
                        <a:t>Inversión</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800" b="1" i="0" u="none" strike="noStrike" dirty="0">
                          <a:solidFill>
                            <a:srgbClr val="000000"/>
                          </a:solidFill>
                          <a:effectLst/>
                          <a:latin typeface="Calibri" panose="020F0502020204030204" pitchFamily="34" charset="0"/>
                        </a:rPr>
                        <a:t>27.052.322,91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800" b="1" i="0" u="none" strike="noStrike" dirty="0">
                          <a:solidFill>
                            <a:srgbClr val="000000"/>
                          </a:solidFill>
                          <a:effectLst/>
                          <a:latin typeface="Calibri" panose="020F0502020204030204" pitchFamily="34" charset="0"/>
                        </a:rPr>
                        <a:t>5.170.024,89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b"/>
                      <a:r>
                        <a:rPr lang="es-EC" sz="1800" b="1" i="0" u="none" strike="noStrike" dirty="0">
                          <a:solidFill>
                            <a:srgbClr val="000000"/>
                          </a:solidFill>
                          <a:effectLst/>
                          <a:latin typeface="Calibri" panose="020F0502020204030204" pitchFamily="34" charset="0"/>
                        </a:rPr>
                        <a:t>1.382.036,63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1800" b="1" i="0" u="none" strike="noStrike" dirty="0">
                          <a:solidFill>
                            <a:srgbClr val="000000"/>
                          </a:solidFill>
                          <a:effectLst/>
                          <a:latin typeface="Calibri" panose="020F0502020204030204" pitchFamily="34" charset="0"/>
                        </a:rPr>
                        <a:t>19,11%</a:t>
                      </a:r>
                      <a:endParaRPr lang="es-EC"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s-ES" sz="1800" b="1" i="0" u="none" strike="noStrike" dirty="0">
                          <a:solidFill>
                            <a:srgbClr val="000000"/>
                          </a:solidFill>
                          <a:effectLst/>
                          <a:latin typeface="Calibri" panose="020F0502020204030204" pitchFamily="34" charset="0"/>
                        </a:rPr>
                        <a:t>5,11%</a:t>
                      </a:r>
                      <a:endParaRPr lang="es-EC" sz="1800" b="1" i="0" u="none" strike="noStrike" dirty="0">
                        <a:solidFill>
                          <a:srgbClr val="000000"/>
                        </a:solidFill>
                        <a:effectLst/>
                        <a:latin typeface="Calibri" panose="020F050202020403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054247944"/>
                  </a:ext>
                </a:extLst>
              </a:tr>
            </a:tbl>
          </a:graphicData>
        </a:graphic>
      </p:graphicFrame>
      <p:sp>
        <p:nvSpPr>
          <p:cNvPr id="8" name="Rectángulo 7">
            <a:extLst>
              <a:ext uri="{FF2B5EF4-FFF2-40B4-BE49-F238E27FC236}">
                <a16:creationId xmlns:a16="http://schemas.microsoft.com/office/drawing/2014/main" id="{E53AC12A-9623-4D60-B4F0-8E73FAC98192}"/>
              </a:ext>
            </a:extLst>
          </p:cNvPr>
          <p:cNvSpPr/>
          <p:nvPr/>
        </p:nvSpPr>
        <p:spPr>
          <a:xfrm>
            <a:off x="457200" y="2145666"/>
            <a:ext cx="6553200" cy="830997"/>
          </a:xfrm>
          <a:prstGeom prst="rect">
            <a:avLst/>
          </a:prstGeom>
        </p:spPr>
        <p:txBody>
          <a:bodyPr wrap="square">
            <a:spAutoFit/>
          </a:bodyPr>
          <a:lstStyle/>
          <a:p>
            <a:pPr algn="ctr"/>
            <a:r>
              <a:rPr lang="es-ES" sz="2400" b="1" dirty="0">
                <a:latin typeface="Calibri" panose="020F0502020204030204" pitchFamily="34" charset="0"/>
                <a:cs typeface="Calibri" panose="020F0502020204030204" pitchFamily="34" charset="0"/>
              </a:rPr>
              <a:t>Presupuesto devengado con relación al comprometido</a:t>
            </a:r>
            <a:endParaRPr lang="es-ES" sz="1800" b="1" dirty="0">
              <a:latin typeface="Calibri" panose="020F0502020204030204" pitchFamily="34" charset="0"/>
              <a:cs typeface="Calibri" panose="020F0502020204030204" pitchFamily="34" charset="0"/>
            </a:endParaRPr>
          </a:p>
        </p:txBody>
      </p:sp>
      <p:cxnSp>
        <p:nvCxnSpPr>
          <p:cNvPr id="3" name="Conector recto 2">
            <a:extLst>
              <a:ext uri="{FF2B5EF4-FFF2-40B4-BE49-F238E27FC236}">
                <a16:creationId xmlns:a16="http://schemas.microsoft.com/office/drawing/2014/main" id="{A3959498-936F-4CC3-BF17-46ACC6233308}"/>
              </a:ext>
            </a:extLst>
          </p:cNvPr>
          <p:cNvCxnSpPr>
            <a:cxnSpLocks/>
          </p:cNvCxnSpPr>
          <p:nvPr/>
        </p:nvCxnSpPr>
        <p:spPr>
          <a:xfrm>
            <a:off x="7139836" y="1726854"/>
            <a:ext cx="0" cy="7915910"/>
          </a:xfrm>
          <a:prstGeom prst="line">
            <a:avLst/>
          </a:prstGeom>
          <a:ln w="38100">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6141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2AF6571-15B6-4D59-B767-E1A6781837EC}"/>
              </a:ext>
            </a:extLst>
          </p:cNvPr>
          <p:cNvSpPr>
            <a:spLocks noGrp="1"/>
          </p:cNvSpPr>
          <p:nvPr>
            <p:ph type="sldNum" sz="quarter" idx="11"/>
          </p:nvPr>
        </p:nvSpPr>
        <p:spPr/>
        <p:txBody>
          <a:bodyPr/>
          <a:lstStyle/>
          <a:p>
            <a:fld id="{E6459DFB-86F3-43FA-8567-2EA6E426AE90}" type="slidenum">
              <a:rPr lang="ja-JP" altLang="en-US" smtClean="0">
                <a:solidFill>
                  <a:srgbClr val="1B587C"/>
                </a:solidFill>
              </a:rPr>
              <a:pPr/>
              <a:t>6</a:t>
            </a:fld>
            <a:endParaRPr lang="ja-JP" altLang="en-US">
              <a:solidFill>
                <a:srgbClr val="1B587C"/>
              </a:solidFill>
            </a:endParaRPr>
          </a:p>
        </p:txBody>
      </p:sp>
      <p:graphicFrame>
        <p:nvGraphicFramePr>
          <p:cNvPr id="2" name="Tabla 1">
            <a:extLst>
              <a:ext uri="{FF2B5EF4-FFF2-40B4-BE49-F238E27FC236}">
                <a16:creationId xmlns:a16="http://schemas.microsoft.com/office/drawing/2014/main" id="{978C2F6F-79C4-459D-8D3E-545B0950B231}"/>
              </a:ext>
            </a:extLst>
          </p:cNvPr>
          <p:cNvGraphicFramePr>
            <a:graphicFrameLocks noGrp="1"/>
          </p:cNvGraphicFramePr>
          <p:nvPr>
            <p:extLst>
              <p:ext uri="{D42A27DB-BD31-4B8C-83A1-F6EECF244321}">
                <p14:modId xmlns:p14="http://schemas.microsoft.com/office/powerpoint/2010/main" val="1209758037"/>
              </p:ext>
            </p:extLst>
          </p:nvPr>
        </p:nvGraphicFramePr>
        <p:xfrm>
          <a:off x="769086" y="2142889"/>
          <a:ext cx="16748239" cy="6827834"/>
        </p:xfrm>
        <a:graphic>
          <a:graphicData uri="http://schemas.openxmlformats.org/drawingml/2006/table">
            <a:tbl>
              <a:tblPr/>
              <a:tblGrid>
                <a:gridCol w="5801272">
                  <a:extLst>
                    <a:ext uri="{9D8B030D-6E8A-4147-A177-3AD203B41FA5}">
                      <a16:colId xmlns:a16="http://schemas.microsoft.com/office/drawing/2014/main" val="264940086"/>
                    </a:ext>
                  </a:extLst>
                </a:gridCol>
                <a:gridCol w="2493819">
                  <a:extLst>
                    <a:ext uri="{9D8B030D-6E8A-4147-A177-3AD203B41FA5}">
                      <a16:colId xmlns:a16="http://schemas.microsoft.com/office/drawing/2014/main" val="2137396825"/>
                    </a:ext>
                  </a:extLst>
                </a:gridCol>
                <a:gridCol w="2258291">
                  <a:extLst>
                    <a:ext uri="{9D8B030D-6E8A-4147-A177-3AD203B41FA5}">
                      <a16:colId xmlns:a16="http://schemas.microsoft.com/office/drawing/2014/main" val="2046904390"/>
                    </a:ext>
                  </a:extLst>
                </a:gridCol>
                <a:gridCol w="2196646">
                  <a:extLst>
                    <a:ext uri="{9D8B030D-6E8A-4147-A177-3AD203B41FA5}">
                      <a16:colId xmlns:a16="http://schemas.microsoft.com/office/drawing/2014/main" val="18762090"/>
                    </a:ext>
                  </a:extLst>
                </a:gridCol>
                <a:gridCol w="2005600">
                  <a:extLst>
                    <a:ext uri="{9D8B030D-6E8A-4147-A177-3AD203B41FA5}">
                      <a16:colId xmlns:a16="http://schemas.microsoft.com/office/drawing/2014/main" val="3075939347"/>
                    </a:ext>
                  </a:extLst>
                </a:gridCol>
                <a:gridCol w="1992611">
                  <a:extLst>
                    <a:ext uri="{9D8B030D-6E8A-4147-A177-3AD203B41FA5}">
                      <a16:colId xmlns:a16="http://schemas.microsoft.com/office/drawing/2014/main" val="3081621573"/>
                    </a:ext>
                  </a:extLst>
                </a:gridCol>
              </a:tblGrid>
              <a:tr h="1255709">
                <a:tc>
                  <a:txBody>
                    <a:bodyPr/>
                    <a:lstStyle/>
                    <a:p>
                      <a:pPr algn="ctr" fontAlgn="ctr"/>
                      <a:r>
                        <a:rPr lang="es-EC" sz="2000" b="1" i="0" u="none" strike="noStrike" dirty="0">
                          <a:solidFill>
                            <a:srgbClr val="FFFFFF"/>
                          </a:solidFill>
                          <a:effectLst/>
                          <a:latin typeface="Calibri" panose="020F0502020204030204" pitchFamily="34" charset="0"/>
                        </a:rPr>
                        <a:t>Grupo de gasto</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F3864"/>
                    </a:solidFill>
                  </a:tcPr>
                </a:tc>
                <a:tc>
                  <a:txBody>
                    <a:bodyPr/>
                    <a:lstStyle/>
                    <a:p>
                      <a:pPr algn="ctr" fontAlgn="ctr"/>
                      <a:r>
                        <a:rPr lang="es-EC" sz="2000" b="1" i="0" u="none" strike="noStrike" dirty="0">
                          <a:solidFill>
                            <a:srgbClr val="FFFFFF"/>
                          </a:solidFill>
                          <a:effectLst/>
                          <a:latin typeface="Calibri" panose="020F0502020204030204" pitchFamily="34" charset="0"/>
                        </a:rPr>
                        <a:t>Codificado</a:t>
                      </a:r>
                      <a:br>
                        <a:rPr lang="es-EC" sz="2000" b="1" i="0" u="none" strike="noStrike" dirty="0">
                          <a:solidFill>
                            <a:srgbClr val="FFFFFF"/>
                          </a:solidFill>
                          <a:effectLst/>
                          <a:latin typeface="Calibri" panose="020F0502020204030204" pitchFamily="34" charset="0"/>
                        </a:rPr>
                      </a:br>
                      <a:r>
                        <a:rPr lang="es-EC" sz="2000" b="1" i="0" u="none" strike="noStrike" dirty="0">
                          <a:solidFill>
                            <a:srgbClr val="FFFFFF"/>
                          </a:solidFill>
                          <a:effectLst/>
                          <a:latin typeface="Calibri" panose="020F0502020204030204" pitchFamily="34" charset="0"/>
                        </a:rPr>
                        <a:t>(a)</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F3864"/>
                    </a:solidFill>
                  </a:tcPr>
                </a:tc>
                <a:tc>
                  <a:txBody>
                    <a:bodyPr/>
                    <a:lstStyle/>
                    <a:p>
                      <a:pPr algn="ctr" fontAlgn="ctr"/>
                      <a:r>
                        <a:rPr lang="es-EC" sz="2000" b="1" i="0" u="none" strike="noStrike" dirty="0">
                          <a:solidFill>
                            <a:srgbClr val="FFFFFF"/>
                          </a:solidFill>
                          <a:effectLst/>
                          <a:latin typeface="Calibri" panose="020F0502020204030204" pitchFamily="34" charset="0"/>
                        </a:rPr>
                        <a:t>Comprometido</a:t>
                      </a:r>
                      <a:br>
                        <a:rPr lang="es-EC" sz="2000" b="1" i="0" u="none" strike="noStrike" dirty="0">
                          <a:solidFill>
                            <a:srgbClr val="FFFFFF"/>
                          </a:solidFill>
                          <a:effectLst/>
                          <a:latin typeface="Calibri" panose="020F0502020204030204" pitchFamily="34" charset="0"/>
                        </a:rPr>
                      </a:br>
                      <a:r>
                        <a:rPr lang="es-EC" sz="2000" b="1" i="0" u="none" strike="noStrike" dirty="0">
                          <a:solidFill>
                            <a:srgbClr val="FFFFFF"/>
                          </a:solidFill>
                          <a:effectLst/>
                          <a:latin typeface="Calibri" panose="020F0502020204030204" pitchFamily="34" charset="0"/>
                        </a:rPr>
                        <a:t>( b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F3864"/>
                    </a:solidFill>
                  </a:tcPr>
                </a:tc>
                <a:tc>
                  <a:txBody>
                    <a:bodyPr/>
                    <a:lstStyle/>
                    <a:p>
                      <a:pPr algn="ctr" fontAlgn="ctr"/>
                      <a:r>
                        <a:rPr lang="es-EC" sz="2000" b="1" i="0" u="none" strike="noStrike" dirty="0">
                          <a:solidFill>
                            <a:srgbClr val="FFFFFF"/>
                          </a:solidFill>
                          <a:effectLst/>
                          <a:latin typeface="Calibri" panose="020F0502020204030204" pitchFamily="34" charset="0"/>
                        </a:rPr>
                        <a:t>Devengado</a:t>
                      </a:r>
                      <a:br>
                        <a:rPr lang="es-EC" sz="2000" b="1" i="0" u="none" strike="noStrike" dirty="0">
                          <a:solidFill>
                            <a:srgbClr val="FFFFFF"/>
                          </a:solidFill>
                          <a:effectLst/>
                          <a:latin typeface="Calibri" panose="020F0502020204030204" pitchFamily="34" charset="0"/>
                        </a:rPr>
                      </a:br>
                      <a:r>
                        <a:rPr lang="es-EC" sz="2000" b="1" i="0" u="none" strike="noStrike" dirty="0">
                          <a:solidFill>
                            <a:srgbClr val="FFFFFF"/>
                          </a:solidFill>
                          <a:effectLst/>
                          <a:latin typeface="Calibri" panose="020F0502020204030204" pitchFamily="34" charset="0"/>
                        </a:rPr>
                        <a:t>( c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F3864"/>
                    </a:solidFill>
                  </a:tcPr>
                </a:tc>
                <a:tc>
                  <a:txBody>
                    <a:bodyPr/>
                    <a:lstStyle/>
                    <a:p>
                      <a:pPr algn="ctr" fontAlgn="ctr"/>
                      <a:r>
                        <a:rPr lang="es-EC" sz="2000" b="1" i="0" u="none" strike="noStrike" dirty="0">
                          <a:solidFill>
                            <a:srgbClr val="FFFFFF"/>
                          </a:solidFill>
                          <a:effectLst/>
                          <a:latin typeface="Calibri" panose="020F0502020204030204" pitchFamily="34" charset="0"/>
                        </a:rPr>
                        <a:t>% de comprometido</a:t>
                      </a:r>
                      <a:br>
                        <a:rPr lang="es-EC" sz="2000" b="1" i="0" u="none" strike="noStrike" dirty="0">
                          <a:solidFill>
                            <a:srgbClr val="FFFFFF"/>
                          </a:solidFill>
                          <a:effectLst/>
                          <a:latin typeface="Calibri" panose="020F0502020204030204" pitchFamily="34" charset="0"/>
                        </a:rPr>
                      </a:br>
                      <a:r>
                        <a:rPr lang="es-EC" sz="2000" b="1" i="0" u="none" strike="noStrike" dirty="0">
                          <a:solidFill>
                            <a:srgbClr val="FFFFFF"/>
                          </a:solidFill>
                          <a:effectLst/>
                          <a:latin typeface="Calibri" panose="020F0502020204030204" pitchFamily="34" charset="0"/>
                        </a:rPr>
                        <a:t> ( b /a)</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F3864"/>
                    </a:solidFill>
                  </a:tcPr>
                </a:tc>
                <a:tc>
                  <a:txBody>
                    <a:bodyPr/>
                    <a:lstStyle/>
                    <a:p>
                      <a:pPr algn="ctr" fontAlgn="ctr"/>
                      <a:r>
                        <a:rPr lang="es-EC" sz="2000" b="1" i="0" u="none" strike="noStrike" dirty="0">
                          <a:solidFill>
                            <a:srgbClr val="FFFFFF"/>
                          </a:solidFill>
                          <a:effectLst/>
                          <a:latin typeface="Calibri" panose="020F0502020204030204" pitchFamily="34" charset="0"/>
                        </a:rPr>
                        <a:t>% de ejecución presupuestaria</a:t>
                      </a:r>
                      <a:br>
                        <a:rPr lang="es-EC" sz="2000" b="1" i="0" u="none" strike="noStrike" dirty="0">
                          <a:solidFill>
                            <a:srgbClr val="FFFFFF"/>
                          </a:solidFill>
                          <a:effectLst/>
                          <a:latin typeface="Calibri" panose="020F0502020204030204" pitchFamily="34" charset="0"/>
                        </a:rPr>
                      </a:br>
                      <a:r>
                        <a:rPr lang="es-EC" sz="2000" b="1" i="0" u="none" strike="noStrike" dirty="0">
                          <a:solidFill>
                            <a:srgbClr val="FFFFFF"/>
                          </a:solidFill>
                          <a:effectLst/>
                          <a:latin typeface="Calibri" panose="020F0502020204030204" pitchFamily="34" charset="0"/>
                        </a:rPr>
                        <a:t> ( c / a)</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F3864"/>
                    </a:solidFill>
                  </a:tcPr>
                </a:tc>
                <a:extLst>
                  <a:ext uri="{0D108BD9-81ED-4DB2-BD59-A6C34878D82A}">
                    <a16:rowId xmlns:a16="http://schemas.microsoft.com/office/drawing/2014/main" val="2940464852"/>
                  </a:ext>
                </a:extLst>
              </a:tr>
              <a:tr h="619125">
                <a:tc>
                  <a:txBody>
                    <a:bodyPr/>
                    <a:lstStyle/>
                    <a:p>
                      <a:pPr marL="0" algn="l" defTabSz="1632753" rtl="0" eaLnBrk="1" fontAlgn="ctr" latinLnBrk="0" hangingPunct="1"/>
                      <a:r>
                        <a:rPr kumimoji="1" lang="es-EC" sz="2000" b="1" i="0" u="none" strike="noStrike" kern="1200" dirty="0">
                          <a:solidFill>
                            <a:srgbClr val="000000"/>
                          </a:solidFill>
                          <a:effectLst/>
                          <a:latin typeface="Calibri" panose="020F0502020204030204" pitchFamily="34" charset="0"/>
                          <a:ea typeface="+mn-ea"/>
                          <a:cs typeface="+mn-cs"/>
                        </a:rPr>
                        <a:t>EGRESOS DE INVERSIÓN</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2000" b="1" i="0" u="none" strike="noStrike" dirty="0">
                          <a:solidFill>
                            <a:srgbClr val="000000"/>
                          </a:solidFill>
                          <a:effectLst/>
                          <a:latin typeface="Calibri" panose="020F0502020204030204" pitchFamily="34" charset="0"/>
                        </a:rPr>
                        <a:t>27.052.322,91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632753" rtl="0" eaLnBrk="1" fontAlgn="b" latinLnBrk="0" hangingPunct="1"/>
                      <a:r>
                        <a:rPr kumimoji="1" lang="es-EC" sz="2000" b="1" i="0" u="none" strike="noStrike" kern="1200" dirty="0">
                          <a:solidFill>
                            <a:srgbClr val="000000"/>
                          </a:solidFill>
                          <a:effectLst/>
                          <a:latin typeface="Calibri" panose="020F0502020204030204" pitchFamily="34" charset="0"/>
                          <a:ea typeface="+mn-ea"/>
                          <a:cs typeface="+mn-cs"/>
                        </a:rPr>
                        <a:t>5.170.024,89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632753" rtl="0" eaLnBrk="1" fontAlgn="b" latinLnBrk="0" hangingPunct="1"/>
                      <a:r>
                        <a:rPr kumimoji="1" lang="es-EC" sz="2000" b="1" i="0" u="none" strike="noStrike" kern="1200" dirty="0">
                          <a:solidFill>
                            <a:srgbClr val="000000"/>
                          </a:solidFill>
                          <a:effectLst/>
                          <a:latin typeface="Calibri" panose="020F0502020204030204" pitchFamily="34" charset="0"/>
                          <a:ea typeface="+mn-ea"/>
                          <a:cs typeface="+mn-cs"/>
                        </a:rPr>
                        <a:t>1.382.036,63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632753" rtl="0" eaLnBrk="1" fontAlgn="b" latinLnBrk="0" hangingPunct="1"/>
                      <a:r>
                        <a:rPr kumimoji="1" lang="es-ES" sz="2000" b="1" i="0" u="none" strike="noStrike" kern="1200" dirty="0">
                          <a:solidFill>
                            <a:srgbClr val="000000"/>
                          </a:solidFill>
                          <a:effectLst/>
                          <a:latin typeface="Calibri" panose="020F0502020204030204" pitchFamily="34" charset="0"/>
                          <a:ea typeface="+mn-ea"/>
                          <a:cs typeface="+mn-cs"/>
                        </a:rPr>
                        <a:t>19,11%</a:t>
                      </a:r>
                      <a:endParaRPr kumimoji="1" lang="es-EC" sz="20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632753" rtl="0" eaLnBrk="1" fontAlgn="b" latinLnBrk="0" hangingPunct="1"/>
                      <a:r>
                        <a:rPr kumimoji="1" lang="es-ES" sz="2000" b="1" i="0" u="none" strike="noStrike" kern="1200" dirty="0">
                          <a:solidFill>
                            <a:srgbClr val="000000"/>
                          </a:solidFill>
                          <a:effectLst/>
                          <a:latin typeface="Calibri" panose="020F0502020204030204" pitchFamily="34" charset="0"/>
                          <a:ea typeface="+mn-ea"/>
                          <a:cs typeface="+mn-cs"/>
                        </a:rPr>
                        <a:t>5,11%</a:t>
                      </a:r>
                      <a:endParaRPr kumimoji="1" lang="es-EC" sz="20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26479558"/>
                  </a:ext>
                </a:extLst>
              </a:tr>
              <a:tr h="619125">
                <a:tc>
                  <a:txBody>
                    <a:bodyPr/>
                    <a:lstStyle/>
                    <a:p>
                      <a:pPr marL="0" algn="l" defTabSz="1632753" rtl="0" eaLnBrk="1" fontAlgn="ctr" latinLnBrk="0" hangingPunct="1"/>
                      <a:r>
                        <a:rPr kumimoji="1" lang="es-EC" sz="2000" b="0" i="0" u="none" strike="noStrike" kern="1200" dirty="0">
                          <a:solidFill>
                            <a:srgbClr val="000000"/>
                          </a:solidFill>
                          <a:effectLst/>
                          <a:latin typeface="Calibri" panose="020F0502020204030204" pitchFamily="34" charset="0"/>
                          <a:ea typeface="+mn-ea"/>
                          <a:cs typeface="+mn-cs"/>
                        </a:rPr>
                        <a:t>Grupo 71 (Egresos en Personal para Inversión)</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s-EC" sz="2000" b="0" i="0" u="none" strike="noStrike" dirty="0">
                          <a:solidFill>
                            <a:srgbClr val="000000"/>
                          </a:solidFill>
                          <a:effectLst/>
                          <a:latin typeface="Calibri" panose="020F0502020204030204" pitchFamily="34" charset="0"/>
                        </a:rPr>
                        <a:t>3.951.501,25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C" sz="2000" b="0" i="0" u="none" strike="noStrike" kern="1200" dirty="0">
                          <a:solidFill>
                            <a:srgbClr val="000000"/>
                          </a:solidFill>
                          <a:effectLst/>
                          <a:latin typeface="Calibri" panose="020F0502020204030204" pitchFamily="34" charset="0"/>
                          <a:ea typeface="+mn-ea"/>
                          <a:cs typeface="+mn-cs"/>
                        </a:rPr>
                        <a:t>1.010.080,20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C" sz="2000" b="0" i="0" u="none" strike="noStrike" kern="1200" dirty="0">
                          <a:solidFill>
                            <a:srgbClr val="000000"/>
                          </a:solidFill>
                          <a:effectLst/>
                          <a:latin typeface="Calibri" panose="020F0502020204030204" pitchFamily="34" charset="0"/>
                          <a:ea typeface="+mn-ea"/>
                          <a:cs typeface="+mn-cs"/>
                        </a:rPr>
                        <a:t>756.895,07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S" sz="2000" b="0" i="0" u="none" strike="noStrike" kern="1200" dirty="0">
                          <a:solidFill>
                            <a:srgbClr val="000000"/>
                          </a:solidFill>
                          <a:effectLst/>
                          <a:latin typeface="Calibri" panose="020F0502020204030204" pitchFamily="34" charset="0"/>
                          <a:ea typeface="+mn-ea"/>
                          <a:cs typeface="+mn-cs"/>
                        </a:rPr>
                        <a:t>25,56%</a:t>
                      </a:r>
                      <a:endParaRPr kumimoji="1" lang="es-EC"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S" sz="2000" b="0" i="0" u="none" strike="noStrike" kern="1200" dirty="0">
                          <a:solidFill>
                            <a:srgbClr val="000000"/>
                          </a:solidFill>
                          <a:effectLst/>
                          <a:latin typeface="Calibri" panose="020F0502020204030204" pitchFamily="34" charset="0"/>
                          <a:ea typeface="+mn-ea"/>
                          <a:cs typeface="+mn-cs"/>
                        </a:rPr>
                        <a:t>19,15%</a:t>
                      </a:r>
                      <a:endParaRPr kumimoji="1" lang="es-EC"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0002886"/>
                  </a:ext>
                </a:extLst>
              </a:tr>
              <a:tr h="619125">
                <a:tc>
                  <a:txBody>
                    <a:bodyPr/>
                    <a:lstStyle/>
                    <a:p>
                      <a:pPr algn="l" fontAlgn="ctr"/>
                      <a:r>
                        <a:rPr lang="es-EC" sz="2000" b="0" i="0" u="none" strike="noStrike" dirty="0">
                          <a:solidFill>
                            <a:srgbClr val="000000"/>
                          </a:solidFill>
                          <a:effectLst/>
                          <a:latin typeface="Calibri" panose="020F0502020204030204" pitchFamily="34" charset="0"/>
                        </a:rPr>
                        <a:t>Grupo 73 (Bienes y Servicios para Inversión)</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s-EC" sz="2000" b="0" i="0" u="none" strike="noStrike" dirty="0">
                          <a:solidFill>
                            <a:srgbClr val="000000"/>
                          </a:solidFill>
                          <a:effectLst/>
                          <a:latin typeface="Calibri" panose="020F0502020204030204" pitchFamily="34" charset="0"/>
                        </a:rPr>
                        <a:t>20.146.937,78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C" sz="2000" b="0" i="0" u="none" strike="noStrike" kern="1200" dirty="0">
                          <a:solidFill>
                            <a:srgbClr val="000000"/>
                          </a:solidFill>
                          <a:effectLst/>
                          <a:latin typeface="Calibri" panose="020F0502020204030204" pitchFamily="34" charset="0"/>
                          <a:ea typeface="+mn-ea"/>
                          <a:cs typeface="+mn-cs"/>
                        </a:rPr>
                        <a:t>4.044.206,78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C" sz="2000" b="0" i="0" u="none" strike="noStrike" kern="1200" dirty="0">
                          <a:solidFill>
                            <a:srgbClr val="000000"/>
                          </a:solidFill>
                          <a:effectLst/>
                          <a:latin typeface="Calibri" panose="020F0502020204030204" pitchFamily="34" charset="0"/>
                          <a:ea typeface="+mn-ea"/>
                          <a:cs typeface="+mn-cs"/>
                        </a:rPr>
                        <a:t>510.492,81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S" sz="2000" b="0" i="0" u="none" strike="noStrike" kern="1200" dirty="0">
                          <a:solidFill>
                            <a:srgbClr val="000000"/>
                          </a:solidFill>
                          <a:effectLst/>
                          <a:latin typeface="Calibri" panose="020F0502020204030204" pitchFamily="34" charset="0"/>
                          <a:ea typeface="+mn-ea"/>
                          <a:cs typeface="+mn-cs"/>
                        </a:rPr>
                        <a:t>20,07%</a:t>
                      </a:r>
                      <a:endParaRPr kumimoji="1" lang="es-EC"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S" sz="2000" b="0" i="0" u="none" strike="noStrike" kern="1200" dirty="0">
                          <a:solidFill>
                            <a:srgbClr val="000000"/>
                          </a:solidFill>
                          <a:effectLst/>
                          <a:latin typeface="Calibri" panose="020F0502020204030204" pitchFamily="34" charset="0"/>
                          <a:ea typeface="+mn-ea"/>
                          <a:cs typeface="+mn-cs"/>
                        </a:rPr>
                        <a:t>2,53%</a:t>
                      </a:r>
                      <a:endParaRPr kumimoji="1" lang="es-EC"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8974042"/>
                  </a:ext>
                </a:extLst>
              </a:tr>
              <a:tr h="619125">
                <a:tc>
                  <a:txBody>
                    <a:bodyPr/>
                    <a:lstStyle/>
                    <a:p>
                      <a:pPr algn="l" fontAlgn="ctr"/>
                      <a:r>
                        <a:rPr lang="es-EC" sz="2000" b="0" i="0" u="none" strike="noStrike" dirty="0">
                          <a:solidFill>
                            <a:srgbClr val="000000"/>
                          </a:solidFill>
                          <a:effectLst/>
                          <a:latin typeface="Calibri" panose="020F0502020204030204" pitchFamily="34" charset="0"/>
                        </a:rPr>
                        <a:t>Grupo 75 (Obras Públicas)</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es-EC" sz="2000" dirty="0"/>
                        <a:t>-</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C" sz="20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C" sz="20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C" sz="20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C" sz="2000" b="0" i="0" u="none" strike="noStrike" kern="1200" dirty="0">
                          <a:solidFill>
                            <a:srgbClr val="000000"/>
                          </a:solidFill>
                          <a:effectLst/>
                          <a:latin typeface="Calibri" panose="020F0502020204030204" pitchFamily="34" charset="0"/>
                          <a:ea typeface="+mn-ea"/>
                          <a:cs typeface="+mn-cs"/>
                        </a:rPr>
                        <a:t>-</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2060224"/>
                  </a:ext>
                </a:extLst>
              </a:tr>
              <a:tr h="619125">
                <a:tc>
                  <a:txBody>
                    <a:bodyPr/>
                    <a:lstStyle/>
                    <a:p>
                      <a:pPr marL="0" marR="0" lvl="0" indent="0" algn="l" defTabSz="1632753" rtl="0" eaLnBrk="1" fontAlgn="ctr" latinLnBrk="0" hangingPunct="1">
                        <a:lnSpc>
                          <a:spcPct val="100000"/>
                        </a:lnSpc>
                        <a:spcBef>
                          <a:spcPts val="0"/>
                        </a:spcBef>
                        <a:spcAft>
                          <a:spcPts val="0"/>
                        </a:spcAft>
                        <a:buClrTx/>
                        <a:buSzTx/>
                        <a:buFontTx/>
                        <a:buNone/>
                        <a:tabLst/>
                        <a:defRPr/>
                      </a:pPr>
                      <a:r>
                        <a:rPr lang="es-EC" sz="2000" b="0" i="0" u="none" strike="noStrike" dirty="0">
                          <a:solidFill>
                            <a:srgbClr val="000000"/>
                          </a:solidFill>
                          <a:effectLst/>
                          <a:latin typeface="Calibri" panose="020F0502020204030204" pitchFamily="34" charset="0"/>
                        </a:rPr>
                        <a:t>Grupo 77 (Otros Egresos de Inversión)</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s-EC" sz="2000" b="0" i="0" u="none" strike="noStrike" dirty="0">
                          <a:solidFill>
                            <a:srgbClr val="000000"/>
                          </a:solidFill>
                          <a:effectLst/>
                          <a:latin typeface="Calibri" panose="020F0502020204030204" pitchFamily="34" charset="0"/>
                        </a:rPr>
                        <a:t>69.861,17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C" sz="2000" b="0" i="0" u="none" strike="noStrike" kern="1200" dirty="0">
                          <a:solidFill>
                            <a:srgbClr val="000000"/>
                          </a:solidFill>
                          <a:effectLst/>
                          <a:latin typeface="Calibri" panose="020F0502020204030204" pitchFamily="34" charset="0"/>
                          <a:ea typeface="+mn-ea"/>
                          <a:cs typeface="+mn-cs"/>
                        </a:rPr>
                        <a:t>1.707,50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C" sz="2000" b="0" i="0" u="none" strike="noStrike" kern="1200" dirty="0">
                          <a:solidFill>
                            <a:srgbClr val="000000"/>
                          </a:solidFill>
                          <a:effectLst/>
                          <a:latin typeface="Calibri" panose="020F0502020204030204" pitchFamily="34" charset="0"/>
                          <a:ea typeface="+mn-ea"/>
                          <a:cs typeface="+mn-cs"/>
                        </a:rPr>
                        <a:t>618,34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S" sz="2000" b="0" i="0" u="none" strike="noStrike" kern="1200" dirty="0">
                          <a:solidFill>
                            <a:srgbClr val="000000"/>
                          </a:solidFill>
                          <a:effectLst/>
                          <a:latin typeface="Calibri" panose="020F0502020204030204" pitchFamily="34" charset="0"/>
                          <a:ea typeface="+mn-ea"/>
                          <a:cs typeface="+mn-cs"/>
                        </a:rPr>
                        <a:t>2,44%</a:t>
                      </a:r>
                      <a:endParaRPr kumimoji="1" lang="es-EC"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S" sz="2000" b="0" i="0" u="none" strike="noStrike" kern="1200" dirty="0">
                          <a:solidFill>
                            <a:srgbClr val="000000"/>
                          </a:solidFill>
                          <a:effectLst/>
                          <a:latin typeface="Calibri" panose="020F0502020204030204" pitchFamily="34" charset="0"/>
                          <a:ea typeface="+mn-ea"/>
                          <a:cs typeface="+mn-cs"/>
                        </a:rPr>
                        <a:t>0,89%</a:t>
                      </a:r>
                      <a:endParaRPr kumimoji="1" lang="es-EC"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50711967"/>
                  </a:ext>
                </a:extLst>
              </a:tr>
              <a:tr h="619125">
                <a:tc>
                  <a:txBody>
                    <a:bodyPr/>
                    <a:lstStyle/>
                    <a:p>
                      <a:pPr marL="0" marR="0" lvl="0" indent="0" algn="l" defTabSz="1632753" rtl="0" eaLnBrk="1" fontAlgn="ctr" latinLnBrk="0" hangingPunct="1">
                        <a:lnSpc>
                          <a:spcPct val="100000"/>
                        </a:lnSpc>
                        <a:spcBef>
                          <a:spcPts val="0"/>
                        </a:spcBef>
                        <a:spcAft>
                          <a:spcPts val="0"/>
                        </a:spcAft>
                        <a:buClrTx/>
                        <a:buSzTx/>
                        <a:buFontTx/>
                        <a:buNone/>
                        <a:tabLst/>
                        <a:defRPr/>
                      </a:pPr>
                      <a:r>
                        <a:rPr lang="es-EC" sz="2000" b="0" i="0" u="none" strike="noStrike" dirty="0">
                          <a:solidFill>
                            <a:srgbClr val="000000"/>
                          </a:solidFill>
                          <a:effectLst/>
                          <a:latin typeface="Calibri" panose="020F0502020204030204" pitchFamily="34" charset="0"/>
                        </a:rPr>
                        <a:t>Grupo 78 (Transferencias o Donaciones para Inversión)</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s-EC" sz="2000" b="0" i="0" u="none" strike="noStrike" dirty="0">
                          <a:solidFill>
                            <a:srgbClr val="000000"/>
                          </a:solidFill>
                          <a:effectLst/>
                          <a:latin typeface="Calibri" panose="020F0502020204030204" pitchFamily="34" charset="0"/>
                        </a:rPr>
                        <a:t>2.498.801,64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C" sz="2000" b="0" i="0" u="none" strike="noStrike" kern="1200" dirty="0">
                          <a:solidFill>
                            <a:srgbClr val="000000"/>
                          </a:solidFill>
                          <a:effectLst/>
                          <a:latin typeface="Calibri" panose="020F0502020204030204" pitchFamily="34" charset="0"/>
                          <a:ea typeface="+mn-ea"/>
                          <a:cs typeface="+mn-cs"/>
                        </a:rPr>
                        <a:t>0,00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ctr" defTabSz="1632753" rtl="0" eaLnBrk="1" fontAlgn="b" latinLnBrk="0" hangingPunct="1">
                        <a:lnSpc>
                          <a:spcPct val="100000"/>
                        </a:lnSpc>
                        <a:spcBef>
                          <a:spcPts val="0"/>
                        </a:spcBef>
                        <a:spcAft>
                          <a:spcPts val="0"/>
                        </a:spcAft>
                        <a:buClrTx/>
                        <a:buSzTx/>
                        <a:buFontTx/>
                        <a:buNone/>
                        <a:tabLst/>
                        <a:defRPr/>
                      </a:pPr>
                      <a:r>
                        <a:rPr kumimoji="1" lang="es-EC" sz="2000" b="0" i="0" u="none" strike="noStrike" kern="1200" dirty="0">
                          <a:solidFill>
                            <a:srgbClr val="000000"/>
                          </a:solidFill>
                          <a:effectLst/>
                          <a:latin typeface="Calibri" panose="020F0502020204030204" pitchFamily="34" charset="0"/>
                          <a:ea typeface="+mn-ea"/>
                          <a:cs typeface="+mn-cs"/>
                        </a:rPr>
                        <a:t>0,00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C" sz="2000" b="0" i="0" u="none" strike="noStrike" kern="1200" dirty="0">
                          <a:solidFill>
                            <a:srgbClr val="000000"/>
                          </a:solidFill>
                          <a:effectLst/>
                          <a:latin typeface="Calibri" panose="020F0502020204030204" pitchFamily="34" charset="0"/>
                          <a:ea typeface="+mn-ea"/>
                          <a:cs typeface="+mn-cs"/>
                        </a:rPr>
                        <a:t>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C" sz="2000" b="0" i="0" u="none" strike="noStrike" kern="1200" dirty="0">
                          <a:solidFill>
                            <a:srgbClr val="000000"/>
                          </a:solidFill>
                          <a:effectLst/>
                          <a:latin typeface="Calibri" panose="020F0502020204030204" pitchFamily="34" charset="0"/>
                          <a:ea typeface="+mn-ea"/>
                          <a:cs typeface="+mn-cs"/>
                        </a:rPr>
                        <a:t>0%</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1793213"/>
                  </a:ext>
                </a:extLst>
              </a:tr>
              <a:tr h="619125">
                <a:tc>
                  <a:txBody>
                    <a:bodyPr/>
                    <a:lstStyle/>
                    <a:p>
                      <a:pPr marL="0" marR="0" lvl="0" indent="0" algn="l" defTabSz="1632753" rtl="0" eaLnBrk="1" fontAlgn="ctr" latinLnBrk="0" hangingPunct="1">
                        <a:lnSpc>
                          <a:spcPct val="100000"/>
                        </a:lnSpc>
                        <a:spcBef>
                          <a:spcPts val="0"/>
                        </a:spcBef>
                        <a:spcAft>
                          <a:spcPts val="0"/>
                        </a:spcAft>
                        <a:buClrTx/>
                        <a:buSzTx/>
                        <a:buFontTx/>
                        <a:buNone/>
                        <a:tabLst/>
                        <a:defRPr/>
                      </a:pPr>
                      <a:r>
                        <a:rPr lang="es-EC" sz="2000" b="1" i="0" u="none" strike="noStrike" dirty="0">
                          <a:solidFill>
                            <a:srgbClr val="000000"/>
                          </a:solidFill>
                          <a:effectLst/>
                          <a:latin typeface="Calibri" panose="020F0502020204030204" pitchFamily="34" charset="0"/>
                        </a:rPr>
                        <a:t>EGRESOS DE CAPITAL</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s-EC" sz="2000" b="1" i="0" u="none" strike="noStrike" dirty="0">
                          <a:solidFill>
                            <a:srgbClr val="000000"/>
                          </a:solidFill>
                          <a:effectLst/>
                          <a:latin typeface="Calibri" panose="020F0502020204030204" pitchFamily="34" charset="0"/>
                        </a:rPr>
                        <a:t>385.221,07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632753" rtl="0" eaLnBrk="1" fontAlgn="b" latinLnBrk="0" hangingPunct="1"/>
                      <a:r>
                        <a:rPr kumimoji="1" lang="es-EC" sz="2000" b="1" i="0" u="none" strike="noStrike" kern="1200" dirty="0">
                          <a:solidFill>
                            <a:srgbClr val="000000"/>
                          </a:solidFill>
                          <a:effectLst/>
                          <a:latin typeface="Calibri" panose="020F0502020204030204" pitchFamily="34" charset="0"/>
                          <a:ea typeface="+mn-ea"/>
                          <a:cs typeface="+mn-cs"/>
                        </a:rPr>
                        <a:t>114.030,41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632753" rtl="0" eaLnBrk="1" fontAlgn="b" latinLnBrk="0" hangingPunct="1"/>
                      <a:r>
                        <a:rPr kumimoji="1" lang="es-EC" sz="2000" b="1" i="0" u="none" strike="noStrike" kern="1200" dirty="0">
                          <a:solidFill>
                            <a:srgbClr val="000000"/>
                          </a:solidFill>
                          <a:effectLst/>
                          <a:latin typeface="Calibri" panose="020F0502020204030204" pitchFamily="34" charset="0"/>
                          <a:ea typeface="+mn-ea"/>
                          <a:cs typeface="+mn-cs"/>
                        </a:rPr>
                        <a:t>114.030,41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632753" rtl="0" eaLnBrk="1" fontAlgn="b" latinLnBrk="0" hangingPunct="1"/>
                      <a:r>
                        <a:rPr kumimoji="1" lang="es-ES" sz="2000" b="1" i="0" u="none" strike="noStrike" kern="1200" dirty="0">
                          <a:solidFill>
                            <a:srgbClr val="000000"/>
                          </a:solidFill>
                          <a:effectLst/>
                          <a:latin typeface="Calibri" panose="020F0502020204030204" pitchFamily="34" charset="0"/>
                          <a:ea typeface="+mn-ea"/>
                          <a:cs typeface="+mn-cs"/>
                        </a:rPr>
                        <a:t>29,60%</a:t>
                      </a:r>
                      <a:endParaRPr kumimoji="1" lang="es-EC" sz="20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ctr" defTabSz="1632753" rtl="0" eaLnBrk="1" fontAlgn="b" latinLnBrk="0" hangingPunct="1"/>
                      <a:r>
                        <a:rPr kumimoji="1" lang="es-ES" sz="2000" b="1" i="0" u="none" strike="noStrike" kern="1200" dirty="0">
                          <a:solidFill>
                            <a:srgbClr val="000000"/>
                          </a:solidFill>
                          <a:effectLst/>
                          <a:latin typeface="Calibri" panose="020F0502020204030204" pitchFamily="34" charset="0"/>
                          <a:ea typeface="+mn-ea"/>
                          <a:cs typeface="+mn-cs"/>
                        </a:rPr>
                        <a:t>29,60%</a:t>
                      </a:r>
                      <a:endParaRPr kumimoji="1" lang="es-EC" sz="20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81905239"/>
                  </a:ext>
                </a:extLst>
              </a:tr>
              <a:tr h="619125">
                <a:tc>
                  <a:txBody>
                    <a:bodyPr/>
                    <a:lstStyle/>
                    <a:p>
                      <a:pPr marL="0" marR="0" lvl="0" indent="0" algn="l" defTabSz="1632753" rtl="0" eaLnBrk="1" fontAlgn="ctr" latinLnBrk="0" hangingPunct="1">
                        <a:lnSpc>
                          <a:spcPct val="100000"/>
                        </a:lnSpc>
                        <a:spcBef>
                          <a:spcPts val="0"/>
                        </a:spcBef>
                        <a:spcAft>
                          <a:spcPts val="0"/>
                        </a:spcAft>
                        <a:buClrTx/>
                        <a:buSzTx/>
                        <a:buFontTx/>
                        <a:buNone/>
                        <a:tabLst/>
                        <a:defRPr/>
                      </a:pPr>
                      <a:r>
                        <a:rPr lang="es-EC" sz="2000" b="0" i="0" u="none" strike="noStrike" dirty="0">
                          <a:solidFill>
                            <a:srgbClr val="000000"/>
                          </a:solidFill>
                          <a:effectLst/>
                          <a:latin typeface="Calibri" panose="020F0502020204030204" pitchFamily="34" charset="0"/>
                        </a:rPr>
                        <a:t>Grupo 84 (Bienes de Larga Duración)</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s-EC" sz="2000" b="0" i="0" u="none" strike="noStrike" dirty="0">
                          <a:solidFill>
                            <a:srgbClr val="000000"/>
                          </a:solidFill>
                          <a:effectLst/>
                          <a:latin typeface="Calibri" panose="020F0502020204030204" pitchFamily="34" charset="0"/>
                        </a:rPr>
                        <a:t>385.221,07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C" sz="2000" b="0" i="0" u="none" strike="noStrike" kern="1200" dirty="0">
                          <a:solidFill>
                            <a:srgbClr val="000000"/>
                          </a:solidFill>
                          <a:effectLst/>
                          <a:latin typeface="Calibri" panose="020F0502020204030204" pitchFamily="34" charset="0"/>
                          <a:ea typeface="+mn-ea"/>
                          <a:cs typeface="+mn-cs"/>
                        </a:rPr>
                        <a:t>114.030,41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C" sz="2000" b="0" i="0" u="none" strike="noStrike" kern="1200" dirty="0">
                          <a:solidFill>
                            <a:srgbClr val="000000"/>
                          </a:solidFill>
                          <a:effectLst/>
                          <a:latin typeface="Calibri" panose="020F0502020204030204" pitchFamily="34" charset="0"/>
                          <a:ea typeface="+mn-ea"/>
                          <a:cs typeface="+mn-cs"/>
                        </a:rPr>
                        <a:t>114.030,41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S" sz="2000" b="0" i="0" u="none" strike="noStrike" kern="1200" dirty="0">
                          <a:solidFill>
                            <a:srgbClr val="000000"/>
                          </a:solidFill>
                          <a:effectLst/>
                          <a:latin typeface="Calibri" panose="020F0502020204030204" pitchFamily="34" charset="0"/>
                          <a:ea typeface="+mn-ea"/>
                          <a:cs typeface="+mn-cs"/>
                        </a:rPr>
                        <a:t>29,60%</a:t>
                      </a:r>
                      <a:endParaRPr kumimoji="1" lang="es-EC"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1632753" rtl="0" eaLnBrk="1" fontAlgn="b" latinLnBrk="0" hangingPunct="1"/>
                      <a:r>
                        <a:rPr kumimoji="1" lang="es-ES" sz="2000" b="0" i="0" u="none" strike="noStrike" kern="1200" dirty="0">
                          <a:solidFill>
                            <a:srgbClr val="000000"/>
                          </a:solidFill>
                          <a:effectLst/>
                          <a:latin typeface="Calibri" panose="020F0502020204030204" pitchFamily="34" charset="0"/>
                          <a:ea typeface="+mn-ea"/>
                          <a:cs typeface="+mn-cs"/>
                        </a:rPr>
                        <a:t>29,60%</a:t>
                      </a:r>
                      <a:endParaRPr kumimoji="1" lang="es-EC" sz="20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94982816"/>
                  </a:ext>
                </a:extLst>
              </a:tr>
              <a:tr h="619125">
                <a:tc>
                  <a:txBody>
                    <a:bodyPr/>
                    <a:lstStyle/>
                    <a:p>
                      <a:pPr algn="ctr" fontAlgn="ctr"/>
                      <a:r>
                        <a:rPr lang="es-EC" sz="2000" b="1" i="0" u="none" strike="noStrike" dirty="0">
                          <a:solidFill>
                            <a:srgbClr val="000000"/>
                          </a:solidFill>
                          <a:effectLst/>
                          <a:latin typeface="Calibri" panose="020F0502020204030204" pitchFamily="34" charset="0"/>
                        </a:rPr>
                        <a:t>TOTAL:</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algn="ctr" fontAlgn="b"/>
                      <a:r>
                        <a:rPr lang="es-EC" sz="2000" b="1" i="0" u="none" strike="noStrike" dirty="0">
                          <a:solidFill>
                            <a:srgbClr val="000000"/>
                          </a:solidFill>
                          <a:effectLst/>
                          <a:latin typeface="Calibri" panose="020F0502020204030204" pitchFamily="34" charset="0"/>
                        </a:rPr>
                        <a:t>27.052.322,91</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marL="0" algn="ctr" defTabSz="1632753" rtl="0" eaLnBrk="1" fontAlgn="b" latinLnBrk="0" hangingPunct="1"/>
                      <a:r>
                        <a:rPr kumimoji="1" lang="es-EC" sz="2000" b="1" i="0" u="none" strike="noStrike" kern="1200" dirty="0">
                          <a:solidFill>
                            <a:srgbClr val="000000"/>
                          </a:solidFill>
                          <a:effectLst/>
                          <a:latin typeface="Calibri" panose="020F0502020204030204" pitchFamily="34" charset="0"/>
                          <a:ea typeface="+mn-ea"/>
                          <a:cs typeface="+mn-cs"/>
                        </a:rPr>
                        <a:t>5.170.024,89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marL="0" algn="ctr" defTabSz="1632753" rtl="0" eaLnBrk="1" fontAlgn="b" latinLnBrk="0" hangingPunct="1"/>
                      <a:r>
                        <a:rPr kumimoji="1" lang="es-EC" sz="2000" b="1" i="0" u="none" strike="noStrike" kern="1200" dirty="0">
                          <a:solidFill>
                            <a:srgbClr val="000000"/>
                          </a:solidFill>
                          <a:effectLst/>
                          <a:latin typeface="Calibri" panose="020F0502020204030204" pitchFamily="34" charset="0"/>
                          <a:ea typeface="+mn-ea"/>
                          <a:cs typeface="+mn-cs"/>
                        </a:rPr>
                        <a:t>1.382.036,63 </a:t>
                      </a: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marL="0" algn="ctr" defTabSz="1632753" rtl="0" eaLnBrk="1" fontAlgn="b" latinLnBrk="0" hangingPunct="1"/>
                      <a:r>
                        <a:rPr kumimoji="1" lang="es-ES" sz="2000" b="1" i="0" u="none" strike="noStrike" kern="1200" dirty="0">
                          <a:solidFill>
                            <a:srgbClr val="000000"/>
                          </a:solidFill>
                          <a:effectLst/>
                          <a:latin typeface="Calibri" panose="020F0502020204030204" pitchFamily="34" charset="0"/>
                          <a:ea typeface="+mn-ea"/>
                          <a:cs typeface="+mn-cs"/>
                        </a:rPr>
                        <a:t>19,11%</a:t>
                      </a:r>
                      <a:endParaRPr kumimoji="1" lang="es-EC" sz="20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tc>
                  <a:txBody>
                    <a:bodyPr/>
                    <a:lstStyle/>
                    <a:p>
                      <a:pPr marL="0" algn="ctr" defTabSz="1632753" rtl="0" eaLnBrk="1" fontAlgn="b" latinLnBrk="0" hangingPunct="1"/>
                      <a:r>
                        <a:rPr kumimoji="1" lang="es-ES" sz="2000" b="1" i="0" u="none" strike="noStrike" kern="1200" dirty="0">
                          <a:solidFill>
                            <a:srgbClr val="000000"/>
                          </a:solidFill>
                          <a:effectLst/>
                          <a:latin typeface="Calibri" panose="020F0502020204030204" pitchFamily="34" charset="0"/>
                          <a:ea typeface="+mn-ea"/>
                          <a:cs typeface="+mn-cs"/>
                        </a:rPr>
                        <a:t>5,11%</a:t>
                      </a:r>
                      <a:endParaRPr kumimoji="1" lang="es-EC" sz="2000" b="1" i="0" u="none" strike="noStrike" kern="1200" dirty="0">
                        <a:solidFill>
                          <a:srgbClr val="000000"/>
                        </a:solidFill>
                        <a:effectLst/>
                        <a:latin typeface="Calibri" panose="020F0502020204030204" pitchFamily="34" charset="0"/>
                        <a:ea typeface="+mn-ea"/>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750072403"/>
                  </a:ext>
                </a:extLst>
              </a:tr>
            </a:tbl>
          </a:graphicData>
        </a:graphic>
      </p:graphicFrame>
      <p:sp>
        <p:nvSpPr>
          <p:cNvPr id="5" name="Rectángulo 4">
            <a:extLst>
              <a:ext uri="{FF2B5EF4-FFF2-40B4-BE49-F238E27FC236}">
                <a16:creationId xmlns:a16="http://schemas.microsoft.com/office/drawing/2014/main" id="{6575B8A4-F697-4DDE-BFE2-23B28BFC4943}"/>
              </a:ext>
            </a:extLst>
          </p:cNvPr>
          <p:cNvSpPr/>
          <p:nvPr/>
        </p:nvSpPr>
        <p:spPr>
          <a:xfrm>
            <a:off x="2588301" y="1273464"/>
            <a:ext cx="13159914" cy="707886"/>
          </a:xfrm>
          <a:prstGeom prst="rect">
            <a:avLst/>
          </a:prstGeom>
        </p:spPr>
        <p:txBody>
          <a:bodyPr wrap="square">
            <a:spAutoFit/>
          </a:bodyPr>
          <a:lstStyle/>
          <a:p>
            <a:pPr algn="ctr"/>
            <a:r>
              <a:rPr lang="es-ES" sz="2000" b="1" dirty="0">
                <a:latin typeface="Calibri" panose="020F0502020204030204" pitchFamily="34" charset="0"/>
                <a:cs typeface="Calibri" panose="020F0502020204030204" pitchFamily="34" charset="0"/>
              </a:rPr>
              <a:t>Por grupo de gasto</a:t>
            </a:r>
          </a:p>
          <a:p>
            <a:pPr algn="ctr"/>
            <a:r>
              <a:rPr lang="es-ES" sz="2000" b="1" dirty="0">
                <a:latin typeface="Calibri" panose="020F0502020204030204" pitchFamily="34" charset="0"/>
                <a:cs typeface="Calibri" panose="020F0502020204030204" pitchFamily="34" charset="0"/>
              </a:rPr>
              <a:t>(</a:t>
            </a:r>
            <a:r>
              <a:rPr lang="es-ES" sz="2000" dirty="0">
                <a:latin typeface="Calibri" panose="020F0502020204030204" pitchFamily="34" charset="0"/>
                <a:cs typeface="Calibri" panose="020F0502020204030204" pitchFamily="34" charset="0"/>
              </a:rPr>
              <a:t>Recursos totales = Asignación municipal  +  Fondos propios)</a:t>
            </a:r>
            <a:endParaRPr lang="es-ES" sz="2000" b="1" dirty="0">
              <a:latin typeface="Calibri" panose="020F0502020204030204" pitchFamily="34" charset="0"/>
              <a:cs typeface="Calibri" panose="020F0502020204030204" pitchFamily="34" charset="0"/>
            </a:endParaRPr>
          </a:p>
        </p:txBody>
      </p:sp>
      <p:sp>
        <p:nvSpPr>
          <p:cNvPr id="7" name="Rectángulo 6">
            <a:extLst>
              <a:ext uri="{FF2B5EF4-FFF2-40B4-BE49-F238E27FC236}">
                <a16:creationId xmlns:a16="http://schemas.microsoft.com/office/drawing/2014/main" id="{3CB4BFA9-289B-4412-BE1D-F2D0F7BE8D79}"/>
              </a:ext>
            </a:extLst>
          </p:cNvPr>
          <p:cNvSpPr/>
          <p:nvPr/>
        </p:nvSpPr>
        <p:spPr>
          <a:xfrm>
            <a:off x="800101" y="9298522"/>
            <a:ext cx="6339735" cy="461665"/>
          </a:xfrm>
          <a:prstGeom prst="rect">
            <a:avLst/>
          </a:prstGeom>
        </p:spPr>
        <p:txBody>
          <a:bodyPr wrap="square">
            <a:spAutoFit/>
          </a:bodyPr>
          <a:lstStyle/>
          <a:p>
            <a:r>
              <a:rPr lang="es-ES" sz="1200" b="1" dirty="0">
                <a:latin typeface="Calibri" panose="020F0502020204030204" pitchFamily="34" charset="0"/>
                <a:cs typeface="Calibri" panose="020F0502020204030204" pitchFamily="34" charset="0"/>
              </a:rPr>
              <a:t>Fuente:</a:t>
            </a:r>
            <a:r>
              <a:rPr lang="es-ES" sz="1200" dirty="0">
                <a:latin typeface="Calibri" panose="020F0502020204030204" pitchFamily="34" charset="0"/>
                <a:cs typeface="Calibri" panose="020F0502020204030204" pitchFamily="34" charset="0"/>
              </a:rPr>
              <a:t> Cédula Presupuestaria de Gastos por Auxiliar – CG/IFS Web </a:t>
            </a:r>
            <a:r>
              <a:rPr lang="es-ES" sz="1200" dirty="0" err="1">
                <a:latin typeface="Calibri" panose="020F0502020204030204" pitchFamily="34" charset="0"/>
                <a:cs typeface="Calibri" panose="020F0502020204030204" pitchFamily="34" charset="0"/>
              </a:rPr>
              <a:t>Report</a:t>
            </a:r>
            <a:r>
              <a:rPr lang="es-ES" sz="1200" dirty="0">
                <a:latin typeface="Calibri" panose="020F0502020204030204" pitchFamily="34" charset="0"/>
                <a:cs typeface="Calibri" panose="020F0502020204030204" pitchFamily="34" charset="0"/>
              </a:rPr>
              <a:t>. </a:t>
            </a:r>
          </a:p>
          <a:p>
            <a:r>
              <a:rPr lang="es-ES" sz="1200" dirty="0">
                <a:latin typeface="Calibri" panose="020F0502020204030204" pitchFamily="34" charset="0"/>
                <a:cs typeface="Calibri" panose="020F0502020204030204" pitchFamily="34" charset="0"/>
              </a:rPr>
              <a:t>               Fecha de corte al 15 de abril de 2022</a:t>
            </a:r>
          </a:p>
        </p:txBody>
      </p:sp>
      <p:sp>
        <p:nvSpPr>
          <p:cNvPr id="9" name="Título 1">
            <a:extLst>
              <a:ext uri="{FF2B5EF4-FFF2-40B4-BE49-F238E27FC236}">
                <a16:creationId xmlns:a16="http://schemas.microsoft.com/office/drawing/2014/main" id="{B39BBC49-010C-477C-9C47-60B20FDCCFF5}"/>
              </a:ext>
            </a:extLst>
          </p:cNvPr>
          <p:cNvSpPr txBox="1">
            <a:spLocks/>
          </p:cNvSpPr>
          <p:nvPr/>
        </p:nvSpPr>
        <p:spPr>
          <a:xfrm>
            <a:off x="457200" y="358801"/>
            <a:ext cx="17372011" cy="1165546"/>
          </a:xfrm>
          <a:prstGeom prst="rect">
            <a:avLst/>
          </a:prstGeom>
        </p:spPr>
        <p:txBody>
          <a:bodyPr vert="horz" lIns="163275" tIns="81638" rIns="163275" bIns="81638" rtlCol="0" anchor="ctr">
            <a:no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S" sz="4400" u="sng" dirty="0">
                <a:solidFill>
                  <a:srgbClr val="1B587C"/>
                </a:solidFill>
                <a:latin typeface="Calibri" panose="020F0502020204030204" pitchFamily="34" charset="0"/>
                <a:cs typeface="Calibri" panose="020F0502020204030204" pitchFamily="34" charset="0"/>
              </a:rPr>
              <a:t>Ejecución presupuestaria de Egresos a la fecha (15 de abril de 2022)</a:t>
            </a:r>
          </a:p>
        </p:txBody>
      </p:sp>
    </p:spTree>
    <p:extLst>
      <p:ext uri="{BB962C8B-B14F-4D97-AF65-F5344CB8AC3E}">
        <p14:creationId xmlns:p14="http://schemas.microsoft.com/office/powerpoint/2010/main" val="6004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2AF6571-15B6-4D59-B767-E1A6781837EC}"/>
              </a:ext>
            </a:extLst>
          </p:cNvPr>
          <p:cNvSpPr>
            <a:spLocks noGrp="1"/>
          </p:cNvSpPr>
          <p:nvPr>
            <p:ph type="sldNum" sz="quarter" idx="11"/>
          </p:nvPr>
        </p:nvSpPr>
        <p:spPr/>
        <p:txBody>
          <a:bodyPr/>
          <a:lstStyle/>
          <a:p>
            <a:fld id="{E6459DFB-86F3-43FA-8567-2EA6E426AE90}" type="slidenum">
              <a:rPr lang="ja-JP" altLang="en-US" smtClean="0"/>
              <a:pPr/>
              <a:t>7</a:t>
            </a:fld>
            <a:endParaRPr lang="ja-JP" altLang="en-US"/>
          </a:p>
        </p:txBody>
      </p:sp>
      <p:graphicFrame>
        <p:nvGraphicFramePr>
          <p:cNvPr id="2" name="Tabla 1">
            <a:extLst>
              <a:ext uri="{FF2B5EF4-FFF2-40B4-BE49-F238E27FC236}">
                <a16:creationId xmlns:a16="http://schemas.microsoft.com/office/drawing/2014/main" id="{978C2F6F-79C4-459D-8D3E-545B0950B231}"/>
              </a:ext>
            </a:extLst>
          </p:cNvPr>
          <p:cNvGraphicFramePr>
            <a:graphicFrameLocks noGrp="1"/>
          </p:cNvGraphicFramePr>
          <p:nvPr>
            <p:extLst>
              <p:ext uri="{D42A27DB-BD31-4B8C-83A1-F6EECF244321}">
                <p14:modId xmlns:p14="http://schemas.microsoft.com/office/powerpoint/2010/main" val="1335811594"/>
              </p:ext>
            </p:extLst>
          </p:nvPr>
        </p:nvGraphicFramePr>
        <p:xfrm>
          <a:off x="788012" y="2987069"/>
          <a:ext cx="16708802" cy="5541135"/>
        </p:xfrm>
        <a:graphic>
          <a:graphicData uri="http://schemas.openxmlformats.org/drawingml/2006/table">
            <a:tbl>
              <a:tblPr/>
              <a:tblGrid>
                <a:gridCol w="3630111">
                  <a:extLst>
                    <a:ext uri="{9D8B030D-6E8A-4147-A177-3AD203B41FA5}">
                      <a16:colId xmlns:a16="http://schemas.microsoft.com/office/drawing/2014/main" val="264940086"/>
                    </a:ext>
                  </a:extLst>
                </a:gridCol>
                <a:gridCol w="2008909">
                  <a:extLst>
                    <a:ext uri="{9D8B030D-6E8A-4147-A177-3AD203B41FA5}">
                      <a16:colId xmlns:a16="http://schemas.microsoft.com/office/drawing/2014/main" val="2194973159"/>
                    </a:ext>
                  </a:extLst>
                </a:gridCol>
                <a:gridCol w="1759528">
                  <a:extLst>
                    <a:ext uri="{9D8B030D-6E8A-4147-A177-3AD203B41FA5}">
                      <a16:colId xmlns:a16="http://schemas.microsoft.com/office/drawing/2014/main" val="4143521042"/>
                    </a:ext>
                  </a:extLst>
                </a:gridCol>
                <a:gridCol w="1814945">
                  <a:extLst>
                    <a:ext uri="{9D8B030D-6E8A-4147-A177-3AD203B41FA5}">
                      <a16:colId xmlns:a16="http://schemas.microsoft.com/office/drawing/2014/main" val="2340390922"/>
                    </a:ext>
                  </a:extLst>
                </a:gridCol>
                <a:gridCol w="2008909">
                  <a:extLst>
                    <a:ext uri="{9D8B030D-6E8A-4147-A177-3AD203B41FA5}">
                      <a16:colId xmlns:a16="http://schemas.microsoft.com/office/drawing/2014/main" val="1217284629"/>
                    </a:ext>
                  </a:extLst>
                </a:gridCol>
                <a:gridCol w="2036618">
                  <a:extLst>
                    <a:ext uri="{9D8B030D-6E8A-4147-A177-3AD203B41FA5}">
                      <a16:colId xmlns:a16="http://schemas.microsoft.com/office/drawing/2014/main" val="3472190316"/>
                    </a:ext>
                  </a:extLst>
                </a:gridCol>
                <a:gridCol w="1856509">
                  <a:extLst>
                    <a:ext uri="{9D8B030D-6E8A-4147-A177-3AD203B41FA5}">
                      <a16:colId xmlns:a16="http://schemas.microsoft.com/office/drawing/2014/main" val="1727475144"/>
                    </a:ext>
                  </a:extLst>
                </a:gridCol>
                <a:gridCol w="1593273">
                  <a:extLst>
                    <a:ext uri="{9D8B030D-6E8A-4147-A177-3AD203B41FA5}">
                      <a16:colId xmlns:a16="http://schemas.microsoft.com/office/drawing/2014/main" val="3351731228"/>
                    </a:ext>
                  </a:extLst>
                </a:gridCol>
              </a:tblGrid>
              <a:tr h="788143">
                <a:tc>
                  <a:txBody>
                    <a:bodyPr/>
                    <a:lstStyle/>
                    <a:p>
                      <a:pPr algn="ctr" fontAlgn="b"/>
                      <a:r>
                        <a:rPr lang="es-EC" sz="28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ctr" fontAlgn="b"/>
                      <a:r>
                        <a:rPr lang="es-EC" sz="2800" b="1" i="0" u="none" strike="noStrike" dirty="0">
                          <a:solidFill>
                            <a:srgbClr val="1F4E78"/>
                          </a:solidFill>
                          <a:effectLst/>
                          <a:latin typeface="Calibri" panose="020F0502020204030204" pitchFamily="34" charset="0"/>
                        </a:rPr>
                        <a:t>EJECUCIÓN PRESUPUESTARIA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s-EC"/>
                    </a:p>
                  </a:txBody>
                  <a:tcPr/>
                </a:tc>
                <a:tc hMerge="1">
                  <a:txBody>
                    <a:bodyPr/>
                    <a:lstStyle/>
                    <a:p>
                      <a:endParaRPr lang="es-EC"/>
                    </a:p>
                  </a:txBody>
                  <a:tcPr/>
                </a:tc>
                <a:tc gridSpan="2">
                  <a:txBody>
                    <a:bodyPr/>
                    <a:lstStyle/>
                    <a:p>
                      <a:pPr algn="ctr" fontAlgn="b"/>
                      <a:r>
                        <a:rPr lang="es-EC" sz="2800" b="1" i="0" u="none" strike="noStrike">
                          <a:solidFill>
                            <a:srgbClr val="375623"/>
                          </a:solidFill>
                          <a:effectLst/>
                          <a:latin typeface="Calibri" panose="020F0502020204030204" pitchFamily="34" charset="0"/>
                        </a:rPr>
                        <a:t>PAGO DE ARRASTRES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tc gridSpan="2">
                  <a:txBody>
                    <a:bodyPr/>
                    <a:lstStyle/>
                    <a:p>
                      <a:pPr algn="ctr" fontAlgn="b"/>
                      <a:r>
                        <a:rPr lang="es-EC" sz="2800" b="1" i="0" u="none" strike="noStrike">
                          <a:solidFill>
                            <a:srgbClr val="C00000"/>
                          </a:solidFill>
                          <a:effectLst/>
                          <a:latin typeface="Calibri" panose="020F0502020204030204" pitchFamily="34" charset="0"/>
                        </a:rPr>
                        <a:t>CUMPLIMIENTO DEL POA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C"/>
                    </a:p>
                  </a:txBody>
                  <a:tcPr/>
                </a:tc>
                <a:extLst>
                  <a:ext uri="{0D108BD9-81ED-4DB2-BD59-A6C34878D82A}">
                    <a16:rowId xmlns:a16="http://schemas.microsoft.com/office/drawing/2014/main" val="3783705574"/>
                  </a:ext>
                </a:extLst>
              </a:tr>
              <a:tr h="1745511">
                <a:tc>
                  <a:txBody>
                    <a:bodyPr/>
                    <a:lstStyle/>
                    <a:p>
                      <a:pPr algn="ctr" fontAlgn="ctr"/>
                      <a:r>
                        <a:rPr lang="es-EC" sz="1800" b="1" i="0" u="none" strike="noStrike" dirty="0">
                          <a:solidFill>
                            <a:srgbClr val="FFFFFF"/>
                          </a:solidFill>
                          <a:effectLst/>
                          <a:latin typeface="Calibri" panose="020F0502020204030204" pitchFamily="34" charset="0"/>
                        </a:rPr>
                        <a:t>NOMBRE DEL PROYECTO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08080"/>
                    </a:solidFill>
                  </a:tcPr>
                </a:tc>
                <a:tc>
                  <a:txBody>
                    <a:bodyPr/>
                    <a:lstStyle/>
                    <a:p>
                      <a:pPr algn="ctr" fontAlgn="ctr"/>
                      <a:r>
                        <a:rPr lang="es-EC" sz="1800" b="1" i="0" u="none" strike="noStrike" dirty="0">
                          <a:solidFill>
                            <a:srgbClr val="FFFFFF"/>
                          </a:solidFill>
                          <a:effectLst/>
                          <a:latin typeface="Calibri" panose="020F0502020204030204" pitchFamily="34" charset="0"/>
                        </a:rPr>
                        <a:t>Codificado</a:t>
                      </a:r>
                      <a:br>
                        <a:rPr lang="es-EC" sz="1800" b="1" i="0" u="none" strike="noStrike" dirty="0">
                          <a:solidFill>
                            <a:srgbClr val="FFFFFF"/>
                          </a:solidFill>
                          <a:effectLst/>
                          <a:latin typeface="Calibri" panose="020F0502020204030204" pitchFamily="34" charset="0"/>
                        </a:rPr>
                      </a:br>
                      <a:r>
                        <a:rPr lang="es-EC" sz="1800" b="1" i="0" u="none" strike="noStrike" dirty="0">
                          <a:solidFill>
                            <a:srgbClr val="FFFFFF"/>
                          </a:solidFill>
                          <a:effectLst/>
                          <a:latin typeface="Calibri" panose="020F0502020204030204" pitchFamily="34" charset="0"/>
                        </a:rPr>
                        <a:t>(a)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864"/>
                    </a:solidFill>
                  </a:tcPr>
                </a:tc>
                <a:tc>
                  <a:txBody>
                    <a:bodyPr/>
                    <a:lstStyle/>
                    <a:p>
                      <a:pPr algn="ctr" fontAlgn="ctr"/>
                      <a:r>
                        <a:rPr lang="es-EC" sz="1800" b="1" i="0" u="none" strike="noStrike" dirty="0">
                          <a:solidFill>
                            <a:srgbClr val="FFFFFF"/>
                          </a:solidFill>
                          <a:effectLst/>
                          <a:latin typeface="Calibri" panose="020F0502020204030204" pitchFamily="34" charset="0"/>
                        </a:rPr>
                        <a:t>Devengado</a:t>
                      </a:r>
                      <a:br>
                        <a:rPr lang="es-EC" sz="1800" b="1" i="0" u="none" strike="noStrike" dirty="0">
                          <a:solidFill>
                            <a:srgbClr val="FFFFFF"/>
                          </a:solidFill>
                          <a:effectLst/>
                          <a:latin typeface="Calibri" panose="020F0502020204030204" pitchFamily="34" charset="0"/>
                        </a:rPr>
                      </a:br>
                      <a:r>
                        <a:rPr lang="es-EC" sz="1800" b="1" i="0" u="none" strike="noStrike" dirty="0">
                          <a:solidFill>
                            <a:srgbClr val="FFFFFF"/>
                          </a:solidFill>
                          <a:effectLst/>
                          <a:latin typeface="Calibri" panose="020F0502020204030204" pitchFamily="34" charset="0"/>
                        </a:rPr>
                        <a:t>( c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05496"/>
                    </a:solidFill>
                  </a:tcPr>
                </a:tc>
                <a:tc>
                  <a:txBody>
                    <a:bodyPr/>
                    <a:lstStyle/>
                    <a:p>
                      <a:pPr algn="ctr" fontAlgn="ctr"/>
                      <a:r>
                        <a:rPr lang="es-EC" sz="1800" b="1" i="0" u="none" strike="noStrike" dirty="0">
                          <a:solidFill>
                            <a:srgbClr val="FFFFFF"/>
                          </a:solidFill>
                          <a:effectLst/>
                          <a:latin typeface="Calibri" panose="020F0502020204030204" pitchFamily="34" charset="0"/>
                        </a:rPr>
                        <a:t>% de ejecución presupuestaria</a:t>
                      </a:r>
                      <a:br>
                        <a:rPr lang="es-EC" sz="1800" b="1" i="0" u="none" strike="noStrike" dirty="0">
                          <a:solidFill>
                            <a:srgbClr val="FFFFFF"/>
                          </a:solidFill>
                          <a:effectLst/>
                          <a:latin typeface="Calibri" panose="020F0502020204030204" pitchFamily="34" charset="0"/>
                        </a:rPr>
                      </a:br>
                      <a:r>
                        <a:rPr lang="es-EC" sz="1800" b="1" i="0" u="none" strike="noStrike" dirty="0">
                          <a:solidFill>
                            <a:srgbClr val="FFFFFF"/>
                          </a:solidFill>
                          <a:effectLst/>
                          <a:latin typeface="Calibri" panose="020F0502020204030204" pitchFamily="34" charset="0"/>
                        </a:rPr>
                        <a:t> ( c / 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F3864"/>
                    </a:solidFill>
                  </a:tcPr>
                </a:tc>
                <a:tc>
                  <a:txBody>
                    <a:bodyPr/>
                    <a:lstStyle/>
                    <a:p>
                      <a:pPr algn="ctr" fontAlgn="ctr"/>
                      <a:r>
                        <a:rPr lang="es-EC" sz="1800" b="1" i="0" u="none" strike="noStrike" dirty="0">
                          <a:solidFill>
                            <a:srgbClr val="FFFFFF"/>
                          </a:solidFill>
                          <a:effectLst/>
                          <a:latin typeface="Calibri" panose="020F0502020204030204" pitchFamily="34" charset="0"/>
                        </a:rPr>
                        <a:t>Devengado por arrastre</a:t>
                      </a:r>
                      <a:br>
                        <a:rPr lang="es-EC" sz="1800" b="1" i="0" u="none" strike="noStrike" dirty="0">
                          <a:solidFill>
                            <a:srgbClr val="FFFFFF"/>
                          </a:solidFill>
                          <a:effectLst/>
                          <a:latin typeface="Calibri" panose="020F0502020204030204" pitchFamily="34" charset="0"/>
                        </a:rPr>
                      </a:br>
                      <a:r>
                        <a:rPr lang="es-EC" sz="1800" b="1" i="0" u="none" strike="noStrike" dirty="0">
                          <a:solidFill>
                            <a:srgbClr val="FFFFFF"/>
                          </a:solidFill>
                          <a:effectLst/>
                          <a:latin typeface="Calibri" panose="020F0502020204030204" pitchFamily="34" charset="0"/>
                        </a:rPr>
                        <a:t>( e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5623"/>
                    </a:solidFill>
                  </a:tcPr>
                </a:tc>
                <a:tc>
                  <a:txBody>
                    <a:bodyPr/>
                    <a:lstStyle/>
                    <a:p>
                      <a:pPr algn="ctr" fontAlgn="ctr"/>
                      <a:r>
                        <a:rPr lang="es-EC" sz="1800" b="1" i="0" u="none" strike="noStrike" dirty="0">
                          <a:solidFill>
                            <a:srgbClr val="FFFFFF"/>
                          </a:solidFill>
                          <a:effectLst/>
                          <a:latin typeface="Calibri" panose="020F0502020204030204" pitchFamily="34" charset="0"/>
                        </a:rPr>
                        <a:t>Monto</a:t>
                      </a:r>
                      <a:r>
                        <a:rPr lang="es-EC" sz="1800" b="1" i="0" u="none" strike="noStrike" baseline="0" dirty="0">
                          <a:solidFill>
                            <a:srgbClr val="FFFFFF"/>
                          </a:solidFill>
                          <a:effectLst/>
                          <a:latin typeface="Calibri" panose="020F0502020204030204" pitchFamily="34" charset="0"/>
                        </a:rPr>
                        <a:t> de </a:t>
                      </a:r>
                      <a:r>
                        <a:rPr lang="es-EC" sz="1800" b="1" i="0" u="none" strike="noStrike" dirty="0">
                          <a:solidFill>
                            <a:srgbClr val="FFFFFF"/>
                          </a:solidFill>
                          <a:effectLst/>
                          <a:latin typeface="Calibri" panose="020F0502020204030204" pitchFamily="34" charset="0"/>
                        </a:rPr>
                        <a:t>Arrastres</a:t>
                      </a:r>
                      <a:r>
                        <a:rPr lang="es-EC" sz="1800" b="1" i="0" u="none" strike="noStrike" baseline="0" dirty="0">
                          <a:solidFill>
                            <a:srgbClr val="FFFFFF"/>
                          </a:solidFill>
                          <a:effectLst/>
                          <a:latin typeface="Calibri" panose="020F0502020204030204" pitchFamily="34" charset="0"/>
                        </a:rPr>
                        <a:t> por pagar</a:t>
                      </a:r>
                      <a:endParaRPr lang="es-EC" sz="1800" b="1" i="0" u="none" strike="noStrike" dirty="0">
                        <a:solidFill>
                          <a:srgbClr val="FFFFFF"/>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75623"/>
                    </a:solidFill>
                  </a:tcPr>
                </a:tc>
                <a:tc>
                  <a:txBody>
                    <a:bodyPr/>
                    <a:lstStyle/>
                    <a:p>
                      <a:pPr algn="ctr" fontAlgn="ctr"/>
                      <a:r>
                        <a:rPr lang="es-EC" sz="1800" b="1" i="0" u="none" strike="noStrike" dirty="0">
                          <a:solidFill>
                            <a:srgbClr val="FFFFFF"/>
                          </a:solidFill>
                          <a:effectLst/>
                          <a:latin typeface="Calibri" panose="020F0502020204030204" pitchFamily="34" charset="0"/>
                        </a:rPr>
                        <a:t>Presupuesto planificado a</a:t>
                      </a:r>
                      <a:r>
                        <a:rPr lang="es-EC" sz="1800" b="1" i="0" u="none" strike="noStrike" baseline="0" dirty="0">
                          <a:solidFill>
                            <a:srgbClr val="FFFFFF"/>
                          </a:solidFill>
                          <a:effectLst/>
                          <a:latin typeface="Calibri" panose="020F0502020204030204" pitchFamily="34" charset="0"/>
                        </a:rPr>
                        <a:t> la fecha </a:t>
                      </a:r>
                      <a:br>
                        <a:rPr lang="es-EC" sz="1800" b="1" i="0" u="none" strike="noStrike" dirty="0">
                          <a:solidFill>
                            <a:srgbClr val="FFFFFF"/>
                          </a:solidFill>
                          <a:effectLst/>
                          <a:latin typeface="Calibri" panose="020F0502020204030204" pitchFamily="34" charset="0"/>
                        </a:rPr>
                      </a:br>
                      <a:r>
                        <a:rPr lang="es-EC" sz="1800" b="1" i="0" u="none" strike="noStrike" dirty="0">
                          <a:solidFill>
                            <a:srgbClr val="FFFFFF"/>
                          </a:solidFill>
                          <a:effectLst/>
                          <a:latin typeface="Calibri" panose="020F0502020204030204" pitchFamily="34" charset="0"/>
                        </a:rPr>
                        <a:t>( f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fontAlgn="ctr"/>
                      <a:r>
                        <a:rPr lang="es-EC" sz="1800" b="1" i="0" u="none" strike="noStrike">
                          <a:solidFill>
                            <a:srgbClr val="FFFFFF"/>
                          </a:solidFill>
                          <a:effectLst/>
                          <a:latin typeface="Calibri" panose="020F0502020204030204" pitchFamily="34" charset="0"/>
                        </a:rPr>
                        <a:t>% de cumplimiento del POA en presupuesto</a:t>
                      </a:r>
                      <a:br>
                        <a:rPr lang="es-EC" sz="1800" b="1" i="0" u="none" strike="noStrike">
                          <a:solidFill>
                            <a:srgbClr val="FFFFFF"/>
                          </a:solidFill>
                          <a:effectLst/>
                          <a:latin typeface="Calibri" panose="020F0502020204030204" pitchFamily="34" charset="0"/>
                        </a:rPr>
                      </a:br>
                      <a:r>
                        <a:rPr lang="es-EC" sz="1800" b="1" i="0" u="none" strike="noStrike">
                          <a:solidFill>
                            <a:srgbClr val="FFFFFF"/>
                          </a:solidFill>
                          <a:effectLst/>
                          <a:latin typeface="Calibri" panose="020F0502020204030204" pitchFamily="34" charset="0"/>
                        </a:rPr>
                        <a:t>( c / f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2940464852"/>
                  </a:ext>
                </a:extLst>
              </a:tr>
              <a:tr h="301425">
                <a:tc>
                  <a:txBody>
                    <a:bodyPr/>
                    <a:lstStyle/>
                    <a:p>
                      <a:pPr algn="l" fontAlgn="ctr"/>
                      <a:r>
                        <a:rPr lang="es-EC" sz="18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s-EC"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s-EC" sz="18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s-EC" sz="1800" b="1"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s-EC"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s-EC"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s-EC"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s-EC"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36437303"/>
                  </a:ext>
                </a:extLst>
              </a:tr>
              <a:tr h="1335107">
                <a:tc>
                  <a:txBody>
                    <a:bodyPr/>
                    <a:lstStyle/>
                    <a:p>
                      <a:pPr algn="l" fontAlgn="ctr"/>
                      <a:r>
                        <a:rPr lang="es-EC" sz="1800" b="0" i="0" u="none" strike="noStrike" dirty="0">
                          <a:solidFill>
                            <a:srgbClr val="000000"/>
                          </a:solidFill>
                          <a:effectLst/>
                          <a:latin typeface="Calibri" panose="020F0502020204030204" pitchFamily="34" charset="0"/>
                        </a:rPr>
                        <a:t> Proyecto Primera Línea del Metro de Quito </a:t>
                      </a:r>
                      <a:r>
                        <a:rPr lang="es-EC" sz="1800" b="0" i="0" u="none" strike="noStrike">
                          <a:solidFill>
                            <a:srgbClr val="000000"/>
                          </a:solidFill>
                          <a:effectLst/>
                          <a:latin typeface="Calibri" panose="020F0502020204030204" pitchFamily="34" charset="0"/>
                        </a:rPr>
                        <a:t>- EPMMQ</a:t>
                      </a:r>
                      <a:endParaRPr lang="es-EC"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27.052.322,91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EC" sz="1800" b="0" i="0" u="none" strike="noStrike" dirty="0">
                          <a:solidFill>
                            <a:srgbClr val="000000"/>
                          </a:solidFill>
                          <a:effectLst/>
                          <a:latin typeface="Calibri" panose="020F0502020204030204" pitchFamily="34" charset="0"/>
                        </a:rPr>
                        <a:t>1.382.036,63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S" sz="1800" b="0" i="0" u="none" strike="noStrike" dirty="0">
                          <a:solidFill>
                            <a:srgbClr val="000000"/>
                          </a:solidFill>
                          <a:effectLst/>
                          <a:latin typeface="Calibri" panose="020F0502020204030204" pitchFamily="34" charset="0"/>
                        </a:rPr>
                        <a:t>5,11%</a:t>
                      </a:r>
                      <a:endParaRPr lang="es-EC"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193.703,65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 3.345.250,51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Calibri" panose="020F0502020204030204" pitchFamily="34" charset="0"/>
                        </a:rPr>
                        <a:t>2.102.025,06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s-EC" sz="1800" b="1" i="0" u="none" strike="noStrike" dirty="0">
                          <a:solidFill>
                            <a:srgbClr val="000000"/>
                          </a:solidFill>
                          <a:effectLst/>
                          <a:latin typeface="Calibri" panose="020F0502020204030204" pitchFamily="34" charset="0"/>
                        </a:rPr>
                        <a:t>65,75%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182175"/>
                  </a:ext>
                </a:extLst>
              </a:tr>
              <a:tr h="497351">
                <a:tc>
                  <a:txBody>
                    <a:bodyPr/>
                    <a:lstStyle/>
                    <a:p>
                      <a:pPr algn="l" fontAlgn="ctr"/>
                      <a:r>
                        <a:rPr lang="es-EC" sz="1800" b="1" i="0" u="none" strike="noStrike" dirty="0">
                          <a:solidFill>
                            <a:srgbClr val="000000"/>
                          </a:solidFill>
                          <a:effectLst/>
                          <a:latin typeface="Calibri" panose="020F0502020204030204" pitchFamily="34" charset="0"/>
                        </a:rPr>
                        <a:t>Subtotal de inversión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s-EC" sz="1800" b="1" i="0" u="none" strike="noStrike" dirty="0">
                          <a:solidFill>
                            <a:srgbClr val="000000"/>
                          </a:solidFill>
                          <a:effectLst/>
                          <a:latin typeface="Calibri" panose="020F0502020204030204" pitchFamily="34" charset="0"/>
                        </a:rPr>
                        <a:t>27.052.322,91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b"/>
                      <a:r>
                        <a:rPr lang="es-EC" sz="1800" b="1" i="0" u="none" strike="noStrike" dirty="0">
                          <a:solidFill>
                            <a:srgbClr val="000000"/>
                          </a:solidFill>
                          <a:effectLst/>
                          <a:latin typeface="Calibri" panose="020F0502020204030204" pitchFamily="34" charset="0"/>
                        </a:rPr>
                        <a:t>1.382.036,63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s-ES" sz="1800" b="1" i="0" u="none" strike="noStrike" dirty="0">
                          <a:solidFill>
                            <a:srgbClr val="000000"/>
                          </a:solidFill>
                          <a:effectLst/>
                          <a:latin typeface="Calibri" panose="020F0502020204030204" pitchFamily="34" charset="0"/>
                        </a:rPr>
                        <a:t>5,11%</a:t>
                      </a:r>
                      <a:endParaRPr lang="es-EC"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s-EC" sz="1800" b="1" i="0" u="none" strike="noStrike" dirty="0">
                          <a:solidFill>
                            <a:srgbClr val="000000"/>
                          </a:solidFill>
                          <a:effectLst/>
                          <a:latin typeface="Calibri" panose="020F0502020204030204" pitchFamily="34" charset="0"/>
                        </a:rPr>
                        <a:t> 193.703,65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algn="ctr" fontAlgn="ctr"/>
                      <a:r>
                        <a:rPr lang="es-EC" sz="1800" b="1" i="0" u="none" strike="noStrike" dirty="0">
                          <a:solidFill>
                            <a:srgbClr val="000000"/>
                          </a:solidFill>
                          <a:effectLst/>
                          <a:latin typeface="Calibri" panose="020F0502020204030204" pitchFamily="34" charset="0"/>
                        </a:rPr>
                        <a:t> 3.345.250,51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1632753" rtl="0" eaLnBrk="1" fontAlgn="ctr" latinLnBrk="0" hangingPunct="1">
                        <a:lnSpc>
                          <a:spcPct val="100000"/>
                        </a:lnSpc>
                        <a:spcBef>
                          <a:spcPts val="0"/>
                        </a:spcBef>
                        <a:spcAft>
                          <a:spcPts val="0"/>
                        </a:spcAft>
                        <a:buClrTx/>
                        <a:buSzTx/>
                        <a:buFontTx/>
                        <a:buNone/>
                        <a:tabLst/>
                        <a:defRPr/>
                      </a:pPr>
                      <a:r>
                        <a:rPr lang="es-EC" sz="1800" b="1" i="0" u="none" strike="noStrike" dirty="0">
                          <a:solidFill>
                            <a:srgbClr val="000000"/>
                          </a:solidFill>
                          <a:effectLst/>
                          <a:latin typeface="Calibri" panose="020F0502020204030204" pitchFamily="34" charset="0"/>
                        </a:rPr>
                        <a:t>2.102.025,06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tc>
                  <a:txBody>
                    <a:bodyPr/>
                    <a:lstStyle/>
                    <a:p>
                      <a:pPr marL="0" marR="0" lvl="0" indent="0" algn="ctr" defTabSz="1632753" rtl="0" eaLnBrk="1" fontAlgn="ctr" latinLnBrk="0" hangingPunct="1">
                        <a:lnSpc>
                          <a:spcPct val="100000"/>
                        </a:lnSpc>
                        <a:spcBef>
                          <a:spcPts val="0"/>
                        </a:spcBef>
                        <a:spcAft>
                          <a:spcPts val="0"/>
                        </a:spcAft>
                        <a:buClrTx/>
                        <a:buSzTx/>
                        <a:buFontTx/>
                        <a:buNone/>
                        <a:tabLst/>
                        <a:defRPr/>
                      </a:pPr>
                      <a:r>
                        <a:rPr lang="es-EC" sz="1800" b="1" i="0" u="none" strike="noStrike" dirty="0">
                          <a:solidFill>
                            <a:srgbClr val="000000"/>
                          </a:solidFill>
                          <a:effectLst/>
                          <a:latin typeface="Calibri" panose="020F0502020204030204" pitchFamily="34" charset="0"/>
                        </a:rPr>
                        <a:t>65,75%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D9D9"/>
                    </a:solidFill>
                  </a:tcPr>
                </a:tc>
                <a:extLst>
                  <a:ext uri="{0D108BD9-81ED-4DB2-BD59-A6C34878D82A}">
                    <a16:rowId xmlns:a16="http://schemas.microsoft.com/office/drawing/2014/main" val="1750072403"/>
                  </a:ext>
                </a:extLst>
              </a:tr>
              <a:tr h="301425">
                <a:tc>
                  <a:txBody>
                    <a:bodyPr/>
                    <a:lstStyle/>
                    <a:p>
                      <a:pPr algn="l" fontAlgn="ctr"/>
                      <a:r>
                        <a:rPr lang="es-EC" sz="18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s-EC"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s-EC"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s-EC"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s-EC" sz="18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s-EC"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s-EC" sz="1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endParaRPr lang="es-EC"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39460221"/>
                  </a:ext>
                </a:extLst>
              </a:tr>
              <a:tr h="497351">
                <a:tc>
                  <a:txBody>
                    <a:bodyPr/>
                    <a:lstStyle/>
                    <a:p>
                      <a:pPr algn="l" fontAlgn="ctr"/>
                      <a:r>
                        <a:rPr lang="es-EC" sz="1800" b="1" i="0" u="none" strike="noStrike" dirty="0">
                          <a:solidFill>
                            <a:srgbClr val="000000"/>
                          </a:solidFill>
                          <a:effectLst/>
                          <a:latin typeface="Calibri" panose="020F0502020204030204" pitchFamily="34" charset="0"/>
                        </a:rPr>
                        <a:t>TOTAL DE EJECUCIÓN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ctr" defTabSz="1632753" rtl="0" eaLnBrk="1" fontAlgn="ctr" latinLnBrk="0" hangingPunct="1">
                        <a:lnSpc>
                          <a:spcPct val="100000"/>
                        </a:lnSpc>
                        <a:spcBef>
                          <a:spcPts val="0"/>
                        </a:spcBef>
                        <a:spcAft>
                          <a:spcPts val="0"/>
                        </a:spcAft>
                        <a:buClrTx/>
                        <a:buSzTx/>
                        <a:buFontTx/>
                        <a:buNone/>
                        <a:tabLst/>
                        <a:defRPr/>
                      </a:pPr>
                      <a:r>
                        <a:rPr lang="es-EC" sz="1800" b="1" i="0" u="none" strike="noStrike" dirty="0">
                          <a:solidFill>
                            <a:srgbClr val="000000"/>
                          </a:solidFill>
                          <a:effectLst/>
                          <a:latin typeface="Calibri" panose="020F0502020204030204" pitchFamily="34" charset="0"/>
                        </a:rPr>
                        <a:t>27.052.322,91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b"/>
                      <a:r>
                        <a:rPr lang="es-EC" sz="1800" b="1" i="0" u="none" strike="noStrike" dirty="0">
                          <a:solidFill>
                            <a:srgbClr val="000000"/>
                          </a:solidFill>
                          <a:effectLst/>
                          <a:latin typeface="Calibri" panose="020F0502020204030204" pitchFamily="34" charset="0"/>
                        </a:rPr>
                        <a:t>1.382.036,63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s-ES" sz="1800" b="1" i="0" u="none" strike="noStrike" dirty="0">
                          <a:solidFill>
                            <a:srgbClr val="000000"/>
                          </a:solidFill>
                          <a:effectLst/>
                          <a:latin typeface="Calibri" panose="020F0502020204030204" pitchFamily="34" charset="0"/>
                        </a:rPr>
                        <a:t>5,11%</a:t>
                      </a:r>
                      <a:endParaRPr lang="es-EC"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s-EC" sz="1800" b="1" i="0" u="none" strike="noStrike" dirty="0">
                          <a:solidFill>
                            <a:srgbClr val="000000"/>
                          </a:solidFill>
                          <a:effectLst/>
                          <a:latin typeface="Calibri" panose="020F0502020204030204" pitchFamily="34" charset="0"/>
                        </a:rPr>
                        <a:t> 193.703,65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algn="ctr" fontAlgn="ctr"/>
                      <a:r>
                        <a:rPr lang="es-EC" sz="1800" b="1" i="0" u="none" strike="noStrike" dirty="0">
                          <a:solidFill>
                            <a:srgbClr val="000000"/>
                          </a:solidFill>
                          <a:effectLst/>
                          <a:latin typeface="Calibri" panose="020F0502020204030204" pitchFamily="34" charset="0"/>
                        </a:rPr>
                        <a:t> 3.345.250,51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ctr" defTabSz="1632753" rtl="0" eaLnBrk="1" fontAlgn="ctr" latinLnBrk="0" hangingPunct="1">
                        <a:lnSpc>
                          <a:spcPct val="100000"/>
                        </a:lnSpc>
                        <a:spcBef>
                          <a:spcPts val="0"/>
                        </a:spcBef>
                        <a:spcAft>
                          <a:spcPts val="0"/>
                        </a:spcAft>
                        <a:buClrTx/>
                        <a:buSzTx/>
                        <a:buFontTx/>
                        <a:buNone/>
                        <a:tabLst/>
                        <a:defRPr/>
                      </a:pPr>
                      <a:r>
                        <a:rPr lang="es-EC" sz="1800" b="1" i="0" u="none" strike="noStrike" dirty="0">
                          <a:solidFill>
                            <a:srgbClr val="000000"/>
                          </a:solidFill>
                          <a:effectLst/>
                          <a:latin typeface="Calibri" panose="020F0502020204030204" pitchFamily="34" charset="0"/>
                        </a:rPr>
                        <a:t>2.102.025,06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tc>
                  <a:txBody>
                    <a:bodyPr/>
                    <a:lstStyle/>
                    <a:p>
                      <a:pPr marL="0" marR="0" lvl="0" indent="0" algn="ctr" defTabSz="1632753" rtl="0" eaLnBrk="1" fontAlgn="ctr" latinLnBrk="0" hangingPunct="1">
                        <a:lnSpc>
                          <a:spcPct val="100000"/>
                        </a:lnSpc>
                        <a:spcBef>
                          <a:spcPts val="0"/>
                        </a:spcBef>
                        <a:spcAft>
                          <a:spcPts val="0"/>
                        </a:spcAft>
                        <a:buClrTx/>
                        <a:buSzTx/>
                        <a:buFontTx/>
                        <a:buNone/>
                        <a:tabLst/>
                        <a:defRPr/>
                      </a:pPr>
                      <a:r>
                        <a:rPr lang="es-EC" sz="1800" b="1" i="0" u="none" strike="noStrike" dirty="0">
                          <a:solidFill>
                            <a:srgbClr val="000000"/>
                          </a:solidFill>
                          <a:effectLst/>
                          <a:latin typeface="Calibri" panose="020F0502020204030204" pitchFamily="34" charset="0"/>
                        </a:rPr>
                        <a:t>65,75%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EBF7"/>
                    </a:solidFill>
                  </a:tcPr>
                </a:tc>
                <a:extLst>
                  <a:ext uri="{0D108BD9-81ED-4DB2-BD59-A6C34878D82A}">
                    <a16:rowId xmlns:a16="http://schemas.microsoft.com/office/drawing/2014/main" val="1054247944"/>
                  </a:ext>
                </a:extLst>
              </a:tr>
            </a:tbl>
          </a:graphicData>
        </a:graphic>
      </p:graphicFrame>
      <p:sp>
        <p:nvSpPr>
          <p:cNvPr id="7" name="Rectángulo 6">
            <a:extLst>
              <a:ext uri="{FF2B5EF4-FFF2-40B4-BE49-F238E27FC236}">
                <a16:creationId xmlns:a16="http://schemas.microsoft.com/office/drawing/2014/main" id="{9F82544F-A0F7-4CAA-8A67-741ED790D491}"/>
              </a:ext>
            </a:extLst>
          </p:cNvPr>
          <p:cNvSpPr/>
          <p:nvPr/>
        </p:nvSpPr>
        <p:spPr>
          <a:xfrm>
            <a:off x="2081328" y="1886376"/>
            <a:ext cx="14122170" cy="738664"/>
          </a:xfrm>
          <a:prstGeom prst="rect">
            <a:avLst/>
          </a:prstGeom>
        </p:spPr>
        <p:txBody>
          <a:bodyPr wrap="square">
            <a:spAutoFit/>
          </a:bodyPr>
          <a:lstStyle/>
          <a:p>
            <a:pPr algn="ctr"/>
            <a:r>
              <a:rPr lang="es-ES" sz="2400" b="1" dirty="0">
                <a:latin typeface="Calibri" panose="020F0502020204030204" pitchFamily="34" charset="0"/>
                <a:cs typeface="Calibri" panose="020F0502020204030204" pitchFamily="34" charset="0"/>
              </a:rPr>
              <a:t>Ejecución presupuestaria y cumplimiento de gasto planificado</a:t>
            </a:r>
          </a:p>
          <a:p>
            <a:pPr algn="ctr"/>
            <a:r>
              <a:rPr lang="es-ES" sz="1800" dirty="0">
                <a:latin typeface="Calibri" panose="020F0502020204030204" pitchFamily="34" charset="0"/>
                <a:cs typeface="Calibri" panose="020F0502020204030204" pitchFamily="34" charset="0"/>
              </a:rPr>
              <a:t>(Recursos totales = Asignación municipal  +  Fondos propios)</a:t>
            </a:r>
          </a:p>
        </p:txBody>
      </p:sp>
      <p:sp>
        <p:nvSpPr>
          <p:cNvPr id="6" name="Título 1">
            <a:extLst>
              <a:ext uri="{FF2B5EF4-FFF2-40B4-BE49-F238E27FC236}">
                <a16:creationId xmlns:a16="http://schemas.microsoft.com/office/drawing/2014/main" id="{786B36F1-FDE1-49EF-ACFF-EFF70DC64022}"/>
              </a:ext>
            </a:extLst>
          </p:cNvPr>
          <p:cNvSpPr txBox="1">
            <a:spLocks/>
          </p:cNvSpPr>
          <p:nvPr/>
        </p:nvSpPr>
        <p:spPr>
          <a:xfrm>
            <a:off x="457200" y="358801"/>
            <a:ext cx="17372011" cy="1165546"/>
          </a:xfrm>
          <a:prstGeom prst="rect">
            <a:avLst/>
          </a:prstGeom>
        </p:spPr>
        <p:txBody>
          <a:bodyPr vert="horz" lIns="163275" tIns="81638" rIns="163275" bIns="81638" rtlCol="0" anchor="ctr">
            <a:no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S" sz="4400" u="sng" dirty="0">
                <a:solidFill>
                  <a:srgbClr val="1B587C"/>
                </a:solidFill>
                <a:latin typeface="Calibri" panose="020F0502020204030204" pitchFamily="34" charset="0"/>
                <a:cs typeface="Calibri" panose="020F0502020204030204" pitchFamily="34" charset="0"/>
              </a:rPr>
              <a:t>Ejecución presupuestaria de Egresos a la fecha (15 de abril de 2022)</a:t>
            </a:r>
          </a:p>
        </p:txBody>
      </p:sp>
    </p:spTree>
    <p:extLst>
      <p:ext uri="{BB962C8B-B14F-4D97-AF65-F5344CB8AC3E}">
        <p14:creationId xmlns:p14="http://schemas.microsoft.com/office/powerpoint/2010/main" val="128538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2AF6571-15B6-4D59-B767-E1A6781837EC}"/>
              </a:ext>
            </a:extLst>
          </p:cNvPr>
          <p:cNvSpPr>
            <a:spLocks noGrp="1"/>
          </p:cNvSpPr>
          <p:nvPr>
            <p:ph type="sldNum" sz="quarter" idx="11"/>
          </p:nvPr>
        </p:nvSpPr>
        <p:spPr/>
        <p:txBody>
          <a:bodyPr/>
          <a:lstStyle/>
          <a:p>
            <a:fld id="{E6459DFB-86F3-43FA-8567-2EA6E426AE90}" type="slidenum">
              <a:rPr lang="ja-JP" altLang="en-US" smtClean="0"/>
              <a:pPr/>
              <a:t>8</a:t>
            </a:fld>
            <a:endParaRPr lang="ja-JP" altLang="en-US"/>
          </a:p>
        </p:txBody>
      </p:sp>
      <p:sp>
        <p:nvSpPr>
          <p:cNvPr id="7" name="Rectángulo 6">
            <a:extLst>
              <a:ext uri="{FF2B5EF4-FFF2-40B4-BE49-F238E27FC236}">
                <a16:creationId xmlns:a16="http://schemas.microsoft.com/office/drawing/2014/main" id="{9F82544F-A0F7-4CAA-8A67-741ED790D491}"/>
              </a:ext>
            </a:extLst>
          </p:cNvPr>
          <p:cNvSpPr/>
          <p:nvPr/>
        </p:nvSpPr>
        <p:spPr>
          <a:xfrm>
            <a:off x="2081328" y="1267331"/>
            <a:ext cx="14122170" cy="461665"/>
          </a:xfrm>
          <a:prstGeom prst="rect">
            <a:avLst/>
          </a:prstGeom>
        </p:spPr>
        <p:txBody>
          <a:bodyPr wrap="square">
            <a:spAutoFit/>
          </a:bodyPr>
          <a:lstStyle/>
          <a:p>
            <a:pPr algn="ctr"/>
            <a:r>
              <a:rPr lang="es-ES" sz="2400" b="1" dirty="0">
                <a:latin typeface="Calibri" panose="020F0502020204030204" pitchFamily="34" charset="0"/>
                <a:cs typeface="Calibri" panose="020F0502020204030204" pitchFamily="34" charset="0"/>
              </a:rPr>
              <a:t>Proyecto: Primera Línea del Metro de Quito - EPMMQ</a:t>
            </a:r>
            <a:endParaRPr lang="es-ES" sz="1800" dirty="0">
              <a:latin typeface="Calibri" panose="020F0502020204030204" pitchFamily="34" charset="0"/>
              <a:cs typeface="Calibri" panose="020F0502020204030204" pitchFamily="34" charset="0"/>
            </a:endParaRPr>
          </a:p>
        </p:txBody>
      </p:sp>
      <p:sp>
        <p:nvSpPr>
          <p:cNvPr id="8" name="Título 1">
            <a:extLst>
              <a:ext uri="{FF2B5EF4-FFF2-40B4-BE49-F238E27FC236}">
                <a16:creationId xmlns:a16="http://schemas.microsoft.com/office/drawing/2014/main" id="{5C2FCCDB-DCC4-4B04-9FD3-4B66F3B7F062}"/>
              </a:ext>
            </a:extLst>
          </p:cNvPr>
          <p:cNvSpPr txBox="1">
            <a:spLocks/>
          </p:cNvSpPr>
          <p:nvPr/>
        </p:nvSpPr>
        <p:spPr>
          <a:xfrm>
            <a:off x="457200" y="358801"/>
            <a:ext cx="17372011" cy="804981"/>
          </a:xfrm>
          <a:prstGeom prst="rect">
            <a:avLst/>
          </a:prstGeom>
        </p:spPr>
        <p:txBody>
          <a:bodyPr vert="horz" lIns="163275" tIns="81638" rIns="163275" bIns="81638" rtlCol="0" anchor="ctr">
            <a:no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S" sz="4400" u="sng" dirty="0">
                <a:solidFill>
                  <a:srgbClr val="1B587C"/>
                </a:solidFill>
                <a:latin typeface="Calibri" panose="020F0502020204030204" pitchFamily="34" charset="0"/>
                <a:cs typeface="Calibri" panose="020F0502020204030204" pitchFamily="34" charset="0"/>
              </a:rPr>
              <a:t>DETALLE DE CERTIFICACIONES PRESUPUESTARIAS PLURIANUALES</a:t>
            </a:r>
            <a:endParaRPr lang="es-ES" sz="1800" u="sng" dirty="0">
              <a:solidFill>
                <a:srgbClr val="1B587C"/>
              </a:solidFill>
              <a:latin typeface="Calibri" panose="020F0502020204030204" pitchFamily="34" charset="0"/>
              <a:cs typeface="Calibri" panose="020F050202020403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95740900"/>
              </p:ext>
            </p:extLst>
          </p:nvPr>
        </p:nvGraphicFramePr>
        <p:xfrm>
          <a:off x="226031" y="1796219"/>
          <a:ext cx="17784876" cy="8001312"/>
        </p:xfrm>
        <a:graphic>
          <a:graphicData uri="http://schemas.openxmlformats.org/drawingml/2006/table">
            <a:tbl>
              <a:tblPr firstRow="1" bandRow="1">
                <a:tableStyleId>{5C22544A-7EE6-4342-B048-85BDC9FD1C3A}</a:tableStyleId>
              </a:tblPr>
              <a:tblGrid>
                <a:gridCol w="2918950">
                  <a:extLst>
                    <a:ext uri="{9D8B030D-6E8A-4147-A177-3AD203B41FA5}">
                      <a16:colId xmlns:a16="http://schemas.microsoft.com/office/drawing/2014/main" val="481219598"/>
                    </a:ext>
                  </a:extLst>
                </a:gridCol>
                <a:gridCol w="5915891">
                  <a:extLst>
                    <a:ext uri="{9D8B030D-6E8A-4147-A177-3AD203B41FA5}">
                      <a16:colId xmlns:a16="http://schemas.microsoft.com/office/drawing/2014/main" val="1544833758"/>
                    </a:ext>
                  </a:extLst>
                </a:gridCol>
                <a:gridCol w="1981200">
                  <a:extLst>
                    <a:ext uri="{9D8B030D-6E8A-4147-A177-3AD203B41FA5}">
                      <a16:colId xmlns:a16="http://schemas.microsoft.com/office/drawing/2014/main" val="2887380383"/>
                    </a:ext>
                  </a:extLst>
                </a:gridCol>
                <a:gridCol w="1828800">
                  <a:extLst>
                    <a:ext uri="{9D8B030D-6E8A-4147-A177-3AD203B41FA5}">
                      <a16:colId xmlns:a16="http://schemas.microsoft.com/office/drawing/2014/main" val="556017293"/>
                    </a:ext>
                  </a:extLst>
                </a:gridCol>
                <a:gridCol w="1925782">
                  <a:extLst>
                    <a:ext uri="{9D8B030D-6E8A-4147-A177-3AD203B41FA5}">
                      <a16:colId xmlns:a16="http://schemas.microsoft.com/office/drawing/2014/main" val="2568105176"/>
                    </a:ext>
                  </a:extLst>
                </a:gridCol>
                <a:gridCol w="1593272">
                  <a:extLst>
                    <a:ext uri="{9D8B030D-6E8A-4147-A177-3AD203B41FA5}">
                      <a16:colId xmlns:a16="http://schemas.microsoft.com/office/drawing/2014/main" val="3519007058"/>
                    </a:ext>
                  </a:extLst>
                </a:gridCol>
                <a:gridCol w="1620981">
                  <a:extLst>
                    <a:ext uri="{9D8B030D-6E8A-4147-A177-3AD203B41FA5}">
                      <a16:colId xmlns:a16="http://schemas.microsoft.com/office/drawing/2014/main" val="621254211"/>
                    </a:ext>
                  </a:extLst>
                </a:gridCol>
              </a:tblGrid>
              <a:tr h="757261">
                <a:tc>
                  <a:txBody>
                    <a:bodyPr/>
                    <a:lstStyle/>
                    <a:p>
                      <a:pPr algn="ctr"/>
                      <a:r>
                        <a:rPr lang="es-EC" sz="2000" dirty="0"/>
                        <a:t>Actividad</a:t>
                      </a:r>
                    </a:p>
                  </a:txBody>
                  <a:tcPr anchor="ctr"/>
                </a:tc>
                <a:tc>
                  <a:txBody>
                    <a:bodyPr/>
                    <a:lstStyle/>
                    <a:p>
                      <a:pPr algn="ctr"/>
                      <a:r>
                        <a:rPr lang="es-EC" sz="2000" dirty="0"/>
                        <a:t>Objeto</a:t>
                      </a:r>
                      <a:r>
                        <a:rPr lang="es-EC" sz="2000" baseline="0" dirty="0"/>
                        <a:t> de la Contratación</a:t>
                      </a:r>
                      <a:endParaRPr lang="es-EC" sz="2000" dirty="0"/>
                    </a:p>
                  </a:txBody>
                  <a:tcPr anchor="ctr"/>
                </a:tc>
                <a:tc>
                  <a:txBody>
                    <a:bodyPr/>
                    <a:lstStyle/>
                    <a:p>
                      <a:pPr algn="ctr"/>
                      <a:r>
                        <a:rPr lang="es-EC" sz="2000" dirty="0"/>
                        <a:t>Monto de la contratación</a:t>
                      </a:r>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s-EC" sz="2000" dirty="0"/>
                        <a:t>Valor</a:t>
                      </a:r>
                      <a:r>
                        <a:rPr lang="es-EC" sz="2000" baseline="0" dirty="0"/>
                        <a:t> certificado 2022</a:t>
                      </a:r>
                      <a:endParaRPr lang="es-EC" sz="2000" dirty="0"/>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s-EC" sz="2000" dirty="0"/>
                        <a:t>Valor</a:t>
                      </a:r>
                      <a:r>
                        <a:rPr lang="es-EC" sz="2000" baseline="0" dirty="0"/>
                        <a:t> certificado 2023</a:t>
                      </a:r>
                      <a:endParaRPr lang="es-EC" sz="2000" dirty="0"/>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s-EC" sz="2000" dirty="0"/>
                        <a:t>Valor</a:t>
                      </a:r>
                      <a:r>
                        <a:rPr lang="es-EC" sz="2000" baseline="0" dirty="0"/>
                        <a:t> certificado 2024</a:t>
                      </a:r>
                      <a:endParaRPr lang="es-EC" sz="2000" dirty="0"/>
                    </a:p>
                  </a:txBody>
                  <a:tcPr anchor="ctr"/>
                </a:tc>
                <a:tc>
                  <a:txBody>
                    <a:bodyPr/>
                    <a:lstStyle/>
                    <a:p>
                      <a:pPr marL="0" marR="0" lvl="0" indent="0" algn="ctr" defTabSz="1632753" rtl="0" eaLnBrk="1" fontAlgn="auto" latinLnBrk="0" hangingPunct="1">
                        <a:lnSpc>
                          <a:spcPct val="100000"/>
                        </a:lnSpc>
                        <a:spcBef>
                          <a:spcPts val="0"/>
                        </a:spcBef>
                        <a:spcAft>
                          <a:spcPts val="0"/>
                        </a:spcAft>
                        <a:buClrTx/>
                        <a:buSzTx/>
                        <a:buFontTx/>
                        <a:buNone/>
                        <a:tabLst/>
                        <a:defRPr/>
                      </a:pPr>
                      <a:r>
                        <a:rPr lang="es-EC" sz="2000" dirty="0"/>
                        <a:t>Valor</a:t>
                      </a:r>
                      <a:r>
                        <a:rPr lang="es-EC" sz="2000" baseline="0" dirty="0"/>
                        <a:t> certificado 2025</a:t>
                      </a:r>
                      <a:endParaRPr lang="es-EC" sz="2000" dirty="0"/>
                    </a:p>
                  </a:txBody>
                  <a:tcPr anchor="ctr"/>
                </a:tc>
                <a:extLst>
                  <a:ext uri="{0D108BD9-81ED-4DB2-BD59-A6C34878D82A}">
                    <a16:rowId xmlns:a16="http://schemas.microsoft.com/office/drawing/2014/main" val="596010446"/>
                  </a:ext>
                </a:extLst>
              </a:tr>
              <a:tr h="678232">
                <a:tc rowSpan="3">
                  <a:txBody>
                    <a:bodyPr/>
                    <a:lstStyle/>
                    <a:p>
                      <a:r>
                        <a:rPr lang="es-MX" sz="1600" dirty="0"/>
                        <a:t>Dotar de bienes y servicios necesarios para el funcionamiento de la EPMMQ</a:t>
                      </a:r>
                    </a:p>
                  </a:txBody>
                  <a:tcPr anchor="ctr"/>
                </a:tc>
                <a:tc>
                  <a:txBody>
                    <a:bodyPr/>
                    <a:lstStyle/>
                    <a:p>
                      <a:r>
                        <a:rPr lang="es-MX" sz="2000" dirty="0"/>
                        <a:t>MANTENIMIENTO PREVENTIVO Y CORRECTIVO: PMA-1031 / PMA-1032 / PMA-7210</a:t>
                      </a:r>
                    </a:p>
                  </a:txBody>
                  <a:tcPr anchor="ctr"/>
                </a:tc>
                <a:tc>
                  <a:txBody>
                    <a:bodyPr/>
                    <a:lstStyle/>
                    <a:p>
                      <a:pPr algn="ctr"/>
                      <a:r>
                        <a:rPr lang="es-EC" sz="2000" dirty="0"/>
                        <a:t>24.980,00</a:t>
                      </a:r>
                    </a:p>
                  </a:txBody>
                  <a:tcPr anchor="ctr"/>
                </a:tc>
                <a:tc>
                  <a:txBody>
                    <a:bodyPr/>
                    <a:lstStyle/>
                    <a:p>
                      <a:pPr algn="ctr"/>
                      <a:r>
                        <a:rPr lang="es-EC" sz="2000" dirty="0"/>
                        <a:t>7.709,94</a:t>
                      </a:r>
                    </a:p>
                  </a:txBody>
                  <a:tcPr anchor="ctr"/>
                </a:tc>
                <a:tc>
                  <a:txBody>
                    <a:bodyPr/>
                    <a:lstStyle/>
                    <a:p>
                      <a:pPr algn="ctr"/>
                      <a:r>
                        <a:rPr lang="es-EC" sz="2000" dirty="0"/>
                        <a:t>5.068,68</a:t>
                      </a:r>
                    </a:p>
                  </a:txBody>
                  <a:tcPr anchor="ctr"/>
                </a:tc>
                <a:tc>
                  <a:txBody>
                    <a:bodyPr/>
                    <a:lstStyle/>
                    <a:p>
                      <a:pPr algn="ctr"/>
                      <a:r>
                        <a:rPr lang="es-EC" sz="2000" dirty="0"/>
                        <a:t>-</a:t>
                      </a:r>
                    </a:p>
                  </a:txBody>
                  <a:tcPr anchor="ctr"/>
                </a:tc>
                <a:tc>
                  <a:txBody>
                    <a:bodyPr/>
                    <a:lstStyle/>
                    <a:p>
                      <a:pPr algn="ctr"/>
                      <a:r>
                        <a:rPr lang="es-EC" sz="2000" dirty="0"/>
                        <a:t>-</a:t>
                      </a:r>
                    </a:p>
                  </a:txBody>
                  <a:tcPr anchor="ctr"/>
                </a:tc>
                <a:extLst>
                  <a:ext uri="{0D108BD9-81ED-4DB2-BD59-A6C34878D82A}">
                    <a16:rowId xmlns:a16="http://schemas.microsoft.com/office/drawing/2014/main" val="3188559821"/>
                  </a:ext>
                </a:extLst>
              </a:tr>
              <a:tr h="678232">
                <a:tc vMerge="1">
                  <a: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endParaRPr kumimoji="1" lang="es-EC" sz="2000" b="0" i="0" u="none" strike="noStrike" kern="1200" cap="none" spc="0" normalizeH="0" baseline="0" noProof="0" dirty="0">
                        <a:ln>
                          <a:noFill/>
                        </a:ln>
                        <a:solidFill>
                          <a:prstClr val="black"/>
                        </a:solidFill>
                        <a:effectLst/>
                        <a:uLnTx/>
                        <a:uFillTx/>
                        <a:latin typeface="Open Sans"/>
                        <a:cs typeface="+mn-cs"/>
                      </a:endParaRPr>
                    </a:p>
                  </a:txBody>
                  <a:tcPr anchor="ctr"/>
                </a:tc>
                <a:tc>
                  <a:txBody>
                    <a:bodyPr/>
                    <a:lstStyle/>
                    <a:p>
                      <a:r>
                        <a:rPr lang="es-EC" sz="2000" dirty="0"/>
                        <a:t>MANTENIMIENTO PMA-7523 / PMA-7527</a:t>
                      </a:r>
                    </a:p>
                  </a:txBody>
                  <a:tcPr anchor="ctr"/>
                </a:tc>
                <a:tc>
                  <a:txBody>
                    <a:bodyPr/>
                    <a:lstStyle/>
                    <a:p>
                      <a:pPr algn="ctr"/>
                      <a:r>
                        <a:rPr lang="es-EC" sz="2000" dirty="0"/>
                        <a:t>11.177,78</a:t>
                      </a:r>
                    </a:p>
                  </a:txBody>
                  <a:tcPr anchor="ctr"/>
                </a:tc>
                <a:tc>
                  <a:txBody>
                    <a:bodyPr/>
                    <a:lstStyle/>
                    <a:p>
                      <a:pPr algn="ctr"/>
                      <a:r>
                        <a:rPr lang="es-EC" sz="2000" dirty="0"/>
                        <a:t>5.991,61</a:t>
                      </a:r>
                    </a:p>
                  </a:txBody>
                  <a:tcPr anchor="ctr"/>
                </a:tc>
                <a:tc>
                  <a:txBody>
                    <a:bodyPr/>
                    <a:lstStyle/>
                    <a:p>
                      <a:pPr algn="ctr"/>
                      <a:r>
                        <a:rPr lang="es-EC" sz="2000" dirty="0"/>
                        <a:t>3.252,03</a:t>
                      </a:r>
                    </a:p>
                  </a:txBody>
                  <a:tcPr anchor="ctr"/>
                </a:tc>
                <a:tc>
                  <a:txBody>
                    <a:bodyPr/>
                    <a:lstStyle/>
                    <a:p>
                      <a:pPr algn="ctr"/>
                      <a:r>
                        <a:rPr lang="es-EC" sz="2000" dirty="0"/>
                        <a:t>-</a:t>
                      </a:r>
                    </a:p>
                  </a:txBody>
                  <a:tcPr anchor="ctr"/>
                </a:tc>
                <a:tc>
                  <a:txBody>
                    <a:bodyPr/>
                    <a:lstStyle/>
                    <a:p>
                      <a:pPr algn="ctr"/>
                      <a:r>
                        <a:rPr lang="es-EC" sz="2000" dirty="0"/>
                        <a:t>-</a:t>
                      </a:r>
                    </a:p>
                  </a:txBody>
                  <a:tcPr anchor="ctr"/>
                </a:tc>
                <a:extLst>
                  <a:ext uri="{0D108BD9-81ED-4DB2-BD59-A6C34878D82A}">
                    <a16:rowId xmlns:a16="http://schemas.microsoft.com/office/drawing/2014/main" val="2045610755"/>
                  </a:ext>
                </a:extLst>
              </a:tr>
              <a:tr h="678232">
                <a:tc vMerge="1">
                  <a: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endParaRPr kumimoji="1" lang="es-EC" sz="2000" b="0" i="0" u="none" strike="noStrike" kern="1200" cap="none" spc="0" normalizeH="0" baseline="0" noProof="0" dirty="0">
                        <a:ln>
                          <a:noFill/>
                        </a:ln>
                        <a:solidFill>
                          <a:prstClr val="black"/>
                        </a:solidFill>
                        <a:effectLst/>
                        <a:uLnTx/>
                        <a:uFillTx/>
                        <a:latin typeface="Open Sans"/>
                        <a:cs typeface="+mn-cs"/>
                      </a:endParaRPr>
                    </a:p>
                  </a:txBody>
                  <a:tcPr anchor="ctr"/>
                </a:tc>
                <a:tc>
                  <a:txBody>
                    <a:bodyPr/>
                    <a:lstStyle/>
                    <a:p>
                      <a:r>
                        <a:rPr lang="es-MX" sz="2000" dirty="0"/>
                        <a:t>VIGILANCIA Y SEGURIDAD PRIVADA 24H</a:t>
                      </a:r>
                    </a:p>
                  </a:txBody>
                  <a:tcPr anchor="ctr"/>
                </a:tc>
                <a:tc>
                  <a:txBody>
                    <a:bodyPr/>
                    <a:lstStyle/>
                    <a:p>
                      <a:pPr algn="ctr"/>
                      <a:r>
                        <a:rPr lang="es-EC" sz="2000" dirty="0"/>
                        <a:t>140.400,00</a:t>
                      </a:r>
                    </a:p>
                  </a:txBody>
                  <a:tcPr anchor="ctr"/>
                </a:tc>
                <a:tc>
                  <a:txBody>
                    <a:bodyPr/>
                    <a:lstStyle/>
                    <a:p>
                      <a:pPr algn="ctr"/>
                      <a:r>
                        <a:rPr lang="es-EC" sz="2000" dirty="0"/>
                        <a:t>70.200,00</a:t>
                      </a:r>
                    </a:p>
                  </a:txBody>
                  <a:tcPr anchor="ctr"/>
                </a:tc>
                <a:tc>
                  <a:txBody>
                    <a:bodyPr/>
                    <a:lstStyle/>
                    <a:p>
                      <a:pPr algn="ctr"/>
                      <a:r>
                        <a:rPr lang="es-EC" sz="2000" dirty="0"/>
                        <a:t>35.490,00</a:t>
                      </a:r>
                    </a:p>
                  </a:txBody>
                  <a:tcPr anchor="ctr"/>
                </a:tc>
                <a:tc>
                  <a:txBody>
                    <a:bodyPr/>
                    <a:lstStyle/>
                    <a:p>
                      <a:pPr algn="ctr"/>
                      <a:r>
                        <a:rPr lang="es-EC" sz="2000" dirty="0"/>
                        <a:t>-</a:t>
                      </a:r>
                    </a:p>
                  </a:txBody>
                  <a:tcPr anchor="ctr"/>
                </a:tc>
                <a:tc>
                  <a:txBody>
                    <a:bodyPr/>
                    <a:lstStyle/>
                    <a:p>
                      <a:pPr algn="ctr"/>
                      <a:r>
                        <a:rPr lang="es-EC" sz="2000" dirty="0"/>
                        <a:t>-</a:t>
                      </a:r>
                    </a:p>
                  </a:txBody>
                  <a:tcPr anchor="ctr"/>
                </a:tc>
                <a:extLst>
                  <a:ext uri="{0D108BD9-81ED-4DB2-BD59-A6C34878D82A}">
                    <a16:rowId xmlns:a16="http://schemas.microsoft.com/office/drawing/2014/main" val="4018085832"/>
                  </a:ext>
                </a:extLst>
              </a:tr>
              <a:tr h="678232">
                <a:tc>
                  <a: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r>
                        <a:rPr kumimoji="1" lang="es-MX" sz="1600" b="0" i="0" u="none" strike="noStrike" kern="1200" cap="none" spc="0" normalizeH="0" baseline="0" noProof="0" dirty="0">
                          <a:ln>
                            <a:noFill/>
                          </a:ln>
                          <a:solidFill>
                            <a:prstClr val="black"/>
                          </a:solidFill>
                          <a:effectLst/>
                          <a:uLnTx/>
                          <a:uFillTx/>
                          <a:latin typeface="+mn-lt"/>
                          <a:cs typeface="+mn-cs"/>
                        </a:rPr>
                        <a:t>Implementar el modelo de gestión de cultura ciudadana</a:t>
                      </a:r>
                    </a:p>
                  </a:txBody>
                  <a:tcPr anchor="ctr"/>
                </a:tc>
                <a:tc>
                  <a:txBody>
                    <a:bodyPr/>
                    <a:lstStyle/>
                    <a:p>
                      <a:r>
                        <a:rPr lang="es-EC" sz="2000" dirty="0"/>
                        <a:t>MANTENIMIENTO PREV. EQUIPOS METROCULTURA</a:t>
                      </a:r>
                    </a:p>
                  </a:txBody>
                  <a:tcPr anchor="ctr"/>
                </a:tc>
                <a:tc>
                  <a:txBody>
                    <a:bodyPr/>
                    <a:lstStyle/>
                    <a:p>
                      <a:pPr algn="ctr"/>
                      <a:r>
                        <a:rPr lang="es-EC" sz="2000" dirty="0"/>
                        <a:t>6.933,00</a:t>
                      </a:r>
                    </a:p>
                  </a:txBody>
                  <a:tcPr anchor="ctr"/>
                </a:tc>
                <a:tc>
                  <a:txBody>
                    <a:bodyPr/>
                    <a:lstStyle/>
                    <a:p>
                      <a:pPr algn="ctr"/>
                      <a:r>
                        <a:rPr lang="es-EC" sz="2000" dirty="0"/>
                        <a:t>72,00</a:t>
                      </a:r>
                    </a:p>
                  </a:txBody>
                  <a:tcPr anchor="ctr"/>
                </a:tc>
                <a:tc>
                  <a:txBody>
                    <a:bodyPr/>
                    <a:lstStyle/>
                    <a:p>
                      <a:pPr algn="ctr"/>
                      <a:r>
                        <a:rPr lang="es-EC" sz="2000" dirty="0"/>
                        <a:t>72,00</a:t>
                      </a:r>
                    </a:p>
                  </a:txBody>
                  <a:tcPr anchor="ctr"/>
                </a:tc>
                <a:tc>
                  <a:txBody>
                    <a:bodyPr/>
                    <a:lstStyle/>
                    <a:p>
                      <a:pPr algn="ctr"/>
                      <a:r>
                        <a:rPr lang="es-EC" sz="2000" dirty="0"/>
                        <a:t>-</a:t>
                      </a:r>
                    </a:p>
                  </a:txBody>
                  <a:tcPr anchor="ctr"/>
                </a:tc>
                <a:tc>
                  <a:txBody>
                    <a:bodyPr/>
                    <a:lstStyle/>
                    <a:p>
                      <a:pPr algn="ctr"/>
                      <a:r>
                        <a:rPr lang="es-EC" sz="2000" dirty="0"/>
                        <a:t>-</a:t>
                      </a:r>
                    </a:p>
                  </a:txBody>
                  <a:tcPr anchor="ctr"/>
                </a:tc>
                <a:extLst>
                  <a:ext uri="{0D108BD9-81ED-4DB2-BD59-A6C34878D82A}">
                    <a16:rowId xmlns:a16="http://schemas.microsoft.com/office/drawing/2014/main" val="4283574392"/>
                  </a:ext>
                </a:extLst>
              </a:tr>
              <a:tr h="678232">
                <a:tc rowSpan="4">
                  <a: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r>
                        <a:rPr kumimoji="1" lang="es-MX" sz="1600" b="0" i="0" u="none" strike="noStrike" kern="1200" cap="none" spc="0" normalizeH="0" baseline="0" noProof="0" dirty="0">
                          <a:ln>
                            <a:noFill/>
                          </a:ln>
                          <a:solidFill>
                            <a:prstClr val="black"/>
                          </a:solidFill>
                          <a:effectLst/>
                          <a:uLnTx/>
                          <a:uFillTx/>
                          <a:latin typeface="+mn-lt"/>
                          <a:cs typeface="+mn-cs"/>
                        </a:rPr>
                        <a:t>Implementar soluciones tecnológicas para la EPMMQ</a:t>
                      </a:r>
                    </a:p>
                  </a:txBody>
                  <a:tcPr anchor="ctr"/>
                </a:tc>
                <a:tc>
                  <a: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r>
                        <a:rPr lang="es-EC" sz="2000" dirty="0"/>
                        <a:t>MANTENIMIENTO DE COMPUTADORES</a:t>
                      </a:r>
                    </a:p>
                  </a:txBody>
                  <a:tcPr anchor="ctr"/>
                </a:tc>
                <a:tc>
                  <a:txBody>
                    <a:bodyPr/>
                    <a:lstStyle/>
                    <a:p>
                      <a:pPr algn="ctr"/>
                      <a:r>
                        <a:rPr lang="es-EC" sz="2000" dirty="0"/>
                        <a:t>68.590,00</a:t>
                      </a:r>
                    </a:p>
                  </a:txBody>
                  <a:tcPr anchor="ctr"/>
                </a:tc>
                <a:tc>
                  <a:txBody>
                    <a:bodyPr/>
                    <a:lstStyle/>
                    <a:p>
                      <a:pPr algn="ctr"/>
                      <a:r>
                        <a:rPr lang="es-EC" sz="2000" dirty="0"/>
                        <a:t>1.663,00</a:t>
                      </a:r>
                    </a:p>
                  </a:txBody>
                  <a:tcPr anchor="ctr"/>
                </a:tc>
                <a:tc>
                  <a:txBody>
                    <a:bodyPr/>
                    <a:lstStyle/>
                    <a:p>
                      <a:pPr algn="ctr"/>
                      <a:r>
                        <a:rPr lang="es-EC" sz="2000" dirty="0"/>
                        <a:t>1.663,00</a:t>
                      </a:r>
                    </a:p>
                  </a:txBody>
                  <a:tcPr anchor="ctr"/>
                </a:tc>
                <a:tc>
                  <a:txBody>
                    <a:bodyPr/>
                    <a:lstStyle/>
                    <a:p>
                      <a:pPr algn="ctr"/>
                      <a:r>
                        <a:rPr lang="es-EC" sz="2000" dirty="0"/>
                        <a:t>-</a:t>
                      </a:r>
                    </a:p>
                  </a:txBody>
                  <a:tcPr anchor="ctr"/>
                </a:tc>
                <a:tc>
                  <a:txBody>
                    <a:bodyPr/>
                    <a:lstStyle/>
                    <a:p>
                      <a:pPr algn="ctr"/>
                      <a:r>
                        <a:rPr lang="es-EC" sz="2000" dirty="0"/>
                        <a:t>-</a:t>
                      </a:r>
                    </a:p>
                  </a:txBody>
                  <a:tcPr anchor="ctr"/>
                </a:tc>
                <a:extLst>
                  <a:ext uri="{0D108BD9-81ED-4DB2-BD59-A6C34878D82A}">
                    <a16:rowId xmlns:a16="http://schemas.microsoft.com/office/drawing/2014/main" val="628086727"/>
                  </a:ext>
                </a:extLst>
              </a:tr>
              <a:tr h="678232">
                <a:tc vMerge="1">
                  <a: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endParaRPr kumimoji="1" lang="es-EC" sz="2000" b="0" i="0" u="none" strike="noStrike" kern="1200" cap="none" spc="0" normalizeH="0" baseline="0" noProof="0" dirty="0">
                        <a:ln>
                          <a:noFill/>
                        </a:ln>
                        <a:solidFill>
                          <a:prstClr val="black"/>
                        </a:solidFill>
                        <a:effectLst/>
                        <a:uLnTx/>
                        <a:uFillTx/>
                        <a:latin typeface="Open Sans"/>
                        <a:cs typeface="+mn-cs"/>
                      </a:endParaRPr>
                    </a:p>
                  </a:txBody>
                  <a:tcPr anchor="ctr"/>
                </a:tc>
                <a:tc>
                  <a: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r>
                        <a:rPr kumimoji="1" lang="es-MX" sz="2000" kern="1200" dirty="0">
                          <a:solidFill>
                            <a:schemeClr val="dk1"/>
                          </a:solidFill>
                          <a:latin typeface="+mn-lt"/>
                          <a:ea typeface="+mn-ea"/>
                          <a:cs typeface="+mn-cs"/>
                        </a:rPr>
                        <a:t> MANTENIMIENTO INFRAESTRUCTURA    DE PROCESAMIENTO</a:t>
                      </a:r>
                    </a:p>
                  </a:txBody>
                  <a:tcPr marL="7620" marR="7620" marT="7620" marB="0" anchor="ctr"/>
                </a:tc>
                <a:tc>
                  <a:txBody>
                    <a:bodyPr/>
                    <a:lstStyle/>
                    <a:p>
                      <a:pPr algn="ctr"/>
                      <a:r>
                        <a:rPr lang="es-EC" sz="2000" dirty="0"/>
                        <a:t>348.000,00</a:t>
                      </a:r>
                    </a:p>
                  </a:txBody>
                  <a:tcPr anchor="ctr"/>
                </a:tc>
                <a:tc>
                  <a:txBody>
                    <a:bodyPr/>
                    <a:lstStyle/>
                    <a:p>
                      <a:pPr algn="ctr"/>
                      <a:r>
                        <a:rPr lang="es-EC" sz="2000" dirty="0"/>
                        <a:t>1.550,00</a:t>
                      </a:r>
                    </a:p>
                  </a:txBody>
                  <a:tcPr anchor="ctr"/>
                </a:tc>
                <a:tc>
                  <a:txBody>
                    <a:bodyPr/>
                    <a:lstStyle/>
                    <a:p>
                      <a:pPr algn="ctr"/>
                      <a:r>
                        <a:rPr lang="es-EC" sz="2000" dirty="0"/>
                        <a:t>1.550,00</a:t>
                      </a:r>
                    </a:p>
                  </a:txBody>
                  <a:tcPr anchor="ctr"/>
                </a:tc>
                <a:tc>
                  <a:txBody>
                    <a:bodyPr/>
                    <a:lstStyle/>
                    <a:p>
                      <a:pPr algn="ctr"/>
                      <a:r>
                        <a:rPr lang="es-EC" sz="2000" dirty="0"/>
                        <a:t>-</a:t>
                      </a:r>
                    </a:p>
                  </a:txBody>
                  <a:tcPr anchor="ctr"/>
                </a:tc>
                <a:tc>
                  <a:txBody>
                    <a:bodyPr/>
                    <a:lstStyle/>
                    <a:p>
                      <a:pPr algn="ctr"/>
                      <a:r>
                        <a:rPr lang="es-EC" sz="2000" dirty="0"/>
                        <a:t>-</a:t>
                      </a:r>
                    </a:p>
                  </a:txBody>
                  <a:tcPr anchor="ctr"/>
                </a:tc>
                <a:extLst>
                  <a:ext uri="{0D108BD9-81ED-4DB2-BD59-A6C34878D82A}">
                    <a16:rowId xmlns:a16="http://schemas.microsoft.com/office/drawing/2014/main" val="1272954612"/>
                  </a:ext>
                </a:extLst>
              </a:tr>
              <a:tr h="678232">
                <a:tc vMerge="1">
                  <a: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endParaRPr kumimoji="1" lang="es-EC" sz="2000" b="0" i="0" u="none" strike="noStrike" kern="1200" cap="none" spc="0" normalizeH="0" baseline="0" noProof="0" dirty="0">
                        <a:ln>
                          <a:noFill/>
                        </a:ln>
                        <a:solidFill>
                          <a:prstClr val="black"/>
                        </a:solidFill>
                        <a:effectLst/>
                        <a:uLnTx/>
                        <a:uFillTx/>
                        <a:latin typeface="Open Sans"/>
                        <a:cs typeface="+mn-cs"/>
                      </a:endParaRPr>
                    </a:p>
                  </a:txBody>
                  <a:tcPr anchor="ctr"/>
                </a:tc>
                <a:tc>
                  <a: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r>
                        <a:rPr kumimoji="1" lang="es-MX" sz="2000" kern="1200" dirty="0">
                          <a:solidFill>
                            <a:schemeClr val="dk1"/>
                          </a:solidFill>
                          <a:latin typeface="+mn-lt"/>
                          <a:ea typeface="+mn-ea"/>
                          <a:cs typeface="+mn-cs"/>
                        </a:rPr>
                        <a:t>MANTENIMIENTO EQUIPOS DATA CENTER</a:t>
                      </a:r>
                    </a:p>
                  </a:txBody>
                  <a:tcPr marL="7620" marR="7620" marT="7620" marB="0" anchor="ctr"/>
                </a:tc>
                <a:tc>
                  <a:txBody>
                    <a:bodyPr/>
                    <a:lstStyle/>
                    <a:p>
                      <a:pPr algn="ctr"/>
                      <a:r>
                        <a:rPr lang="es-EC" sz="2000" dirty="0"/>
                        <a:t>299.799,01</a:t>
                      </a:r>
                    </a:p>
                  </a:txBody>
                  <a:tcPr anchor="ctr"/>
                </a:tc>
                <a:tc>
                  <a:txBody>
                    <a:bodyPr/>
                    <a:lstStyle/>
                    <a:p>
                      <a:pPr algn="ctr"/>
                      <a:r>
                        <a:rPr lang="es-EC" sz="2000" dirty="0"/>
                        <a:t>3.000,00</a:t>
                      </a:r>
                    </a:p>
                  </a:txBody>
                  <a:tcPr anchor="ctr"/>
                </a:tc>
                <a:tc>
                  <a:txBody>
                    <a:bodyPr/>
                    <a:lstStyle/>
                    <a:p>
                      <a:pPr algn="ctr"/>
                      <a:r>
                        <a:rPr lang="es-EC" sz="2000" dirty="0"/>
                        <a:t>1.500,00</a:t>
                      </a:r>
                    </a:p>
                  </a:txBody>
                  <a:tcPr anchor="ctr"/>
                </a:tc>
                <a:tc>
                  <a:txBody>
                    <a:bodyPr/>
                    <a:lstStyle/>
                    <a:p>
                      <a:pPr algn="ctr"/>
                      <a:r>
                        <a:rPr lang="es-EC" sz="2000" dirty="0"/>
                        <a:t>-</a:t>
                      </a:r>
                    </a:p>
                  </a:txBody>
                  <a:tcPr anchor="ctr"/>
                </a:tc>
                <a:tc>
                  <a:txBody>
                    <a:bodyPr/>
                    <a:lstStyle/>
                    <a:p>
                      <a:pPr algn="ctr"/>
                      <a:r>
                        <a:rPr lang="es-EC" sz="2000" dirty="0"/>
                        <a:t>-</a:t>
                      </a:r>
                    </a:p>
                  </a:txBody>
                  <a:tcPr anchor="ctr"/>
                </a:tc>
                <a:extLst>
                  <a:ext uri="{0D108BD9-81ED-4DB2-BD59-A6C34878D82A}">
                    <a16:rowId xmlns:a16="http://schemas.microsoft.com/office/drawing/2014/main" val="2447154211"/>
                  </a:ext>
                </a:extLst>
              </a:tr>
              <a:tr h="678232">
                <a:tc vMerge="1">
                  <a: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endParaRPr kumimoji="1" lang="es-EC" sz="2000" b="0" i="0" u="none" strike="noStrike" kern="1200" cap="none" spc="0" normalizeH="0" baseline="0" noProof="0" dirty="0">
                        <a:ln>
                          <a:noFill/>
                        </a:ln>
                        <a:solidFill>
                          <a:prstClr val="black"/>
                        </a:solidFill>
                        <a:effectLst/>
                        <a:uLnTx/>
                        <a:uFillTx/>
                        <a:latin typeface="Open Sans"/>
                        <a:cs typeface="+mn-cs"/>
                      </a:endParaRPr>
                    </a:p>
                  </a:txBody>
                  <a:tcPr anchor="ctr"/>
                </a:tc>
                <a:tc>
                  <a:txBody>
                    <a:bodyPr/>
                    <a:lstStyle/>
                    <a:p>
                      <a:r>
                        <a:rPr lang="es-EC" sz="2000" dirty="0"/>
                        <a:t>SERVICIOS ALÁMBRICOS E INALÁMBRICOS, DE VALOR AGREGADO Y TI</a:t>
                      </a:r>
                    </a:p>
                  </a:txBody>
                  <a:tcPr anchor="ctr"/>
                </a:tc>
                <a:tc>
                  <a:txBody>
                    <a:bodyPr/>
                    <a:lstStyle/>
                    <a:p>
                      <a:pPr algn="ctr"/>
                      <a:r>
                        <a:rPr lang="es-EC" sz="2000" dirty="0"/>
                        <a:t>210.490,60</a:t>
                      </a:r>
                    </a:p>
                  </a:txBody>
                  <a:tcPr anchor="ctr"/>
                </a:tc>
                <a:tc>
                  <a:txBody>
                    <a:bodyPr/>
                    <a:lstStyle/>
                    <a:p>
                      <a:pPr algn="ctr"/>
                      <a:r>
                        <a:rPr lang="es-EC" sz="2000" dirty="0"/>
                        <a:t>53.634,67</a:t>
                      </a:r>
                    </a:p>
                  </a:txBody>
                  <a:tcPr anchor="ctr"/>
                </a:tc>
                <a:tc>
                  <a:txBody>
                    <a:bodyPr/>
                    <a:lstStyle/>
                    <a:p>
                      <a:pPr algn="ctr"/>
                      <a:r>
                        <a:rPr lang="es-EC" sz="2000" dirty="0"/>
                        <a:t>70.790,73</a:t>
                      </a:r>
                    </a:p>
                  </a:txBody>
                  <a:tcPr anchor="ctr"/>
                </a:tc>
                <a:tc>
                  <a:txBody>
                    <a:bodyPr/>
                    <a:lstStyle/>
                    <a:p>
                      <a:pPr algn="ctr"/>
                      <a:r>
                        <a:rPr lang="es-EC" sz="2000" dirty="0"/>
                        <a:t>-</a:t>
                      </a:r>
                    </a:p>
                  </a:txBody>
                  <a:tcPr anchor="ctr"/>
                </a:tc>
                <a:tc>
                  <a:txBody>
                    <a:bodyPr/>
                    <a:lstStyle/>
                    <a:p>
                      <a:pPr algn="ctr"/>
                      <a:r>
                        <a:rPr lang="es-EC" sz="2000" dirty="0"/>
                        <a:t>-</a:t>
                      </a:r>
                    </a:p>
                  </a:txBody>
                  <a:tcPr anchor="ctr"/>
                </a:tc>
                <a:extLst>
                  <a:ext uri="{0D108BD9-81ED-4DB2-BD59-A6C34878D82A}">
                    <a16:rowId xmlns:a16="http://schemas.microsoft.com/office/drawing/2014/main" val="1840480945"/>
                  </a:ext>
                </a:extLst>
              </a:tr>
              <a:tr h="678232">
                <a:tc>
                  <a: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r>
                        <a:rPr kumimoji="1" lang="es-MX" sz="1600" b="0" i="0" u="none" strike="noStrike" kern="1200" cap="none" spc="0" normalizeH="0" baseline="0" noProof="0" dirty="0">
                          <a:ln>
                            <a:noFill/>
                          </a:ln>
                          <a:solidFill>
                            <a:prstClr val="black"/>
                          </a:solidFill>
                          <a:effectLst/>
                          <a:uLnTx/>
                          <a:uFillTx/>
                          <a:latin typeface="+mn-lt"/>
                          <a:cs typeface="+mn-cs"/>
                        </a:rPr>
                        <a:t>Asesorar a la EPMMQ respecto de la Comisión de Resolución de Controversias</a:t>
                      </a:r>
                    </a:p>
                  </a:txBody>
                  <a:tcPr anchor="ctr"/>
                </a:tc>
                <a:tc>
                  <a:txBody>
                    <a:bodyPr/>
                    <a:lstStyle/>
                    <a:p>
                      <a:r>
                        <a:rPr lang="es-EC" sz="2000" dirty="0"/>
                        <a:t>COMISIÓN RESOLUCIÓN DE CONTROVERSIAS</a:t>
                      </a:r>
                    </a:p>
                  </a:txBody>
                  <a:tcPr anchor="ctr"/>
                </a:tc>
                <a:tc>
                  <a:txBody>
                    <a:bodyPr/>
                    <a:lstStyle/>
                    <a:p>
                      <a:pPr algn="ctr"/>
                      <a:r>
                        <a:rPr lang="es-EC" sz="2000" dirty="0"/>
                        <a:t>600.000,00</a:t>
                      </a:r>
                    </a:p>
                  </a:txBody>
                  <a:tcPr anchor="ctr"/>
                </a:tc>
                <a:tc>
                  <a:txBody>
                    <a:bodyPr/>
                    <a:lstStyle/>
                    <a:p>
                      <a:pPr algn="ctr"/>
                      <a:r>
                        <a:rPr lang="es-EC" sz="2000" dirty="0"/>
                        <a:t>412.250,18</a:t>
                      </a:r>
                    </a:p>
                  </a:txBody>
                  <a:tcPr anchor="ctr"/>
                </a:tc>
                <a:tc>
                  <a:txBody>
                    <a:bodyPr/>
                    <a:lstStyle/>
                    <a:p>
                      <a:pPr algn="ctr"/>
                      <a:r>
                        <a:rPr lang="es-EC" sz="2000" dirty="0"/>
                        <a:t>135.417,50</a:t>
                      </a:r>
                    </a:p>
                  </a:txBody>
                  <a:tcPr anchor="ctr"/>
                </a:tc>
                <a:tc>
                  <a:txBody>
                    <a:bodyPr/>
                    <a:lstStyle/>
                    <a:p>
                      <a:pPr algn="ctr"/>
                      <a:r>
                        <a:rPr lang="es-EC" sz="2000" dirty="0"/>
                        <a:t>-</a:t>
                      </a:r>
                    </a:p>
                  </a:txBody>
                  <a:tcPr anchor="ctr"/>
                </a:tc>
                <a:tc>
                  <a:txBody>
                    <a:bodyPr/>
                    <a:lstStyle/>
                    <a:p>
                      <a:pPr algn="ctr"/>
                      <a:r>
                        <a:rPr lang="es-EC" sz="2000" dirty="0"/>
                        <a:t>-</a:t>
                      </a:r>
                    </a:p>
                  </a:txBody>
                  <a:tcPr anchor="ctr"/>
                </a:tc>
                <a:extLst>
                  <a:ext uri="{0D108BD9-81ED-4DB2-BD59-A6C34878D82A}">
                    <a16:rowId xmlns:a16="http://schemas.microsoft.com/office/drawing/2014/main" val="2401182818"/>
                  </a:ext>
                </a:extLst>
              </a:tr>
              <a:tr h="678232">
                <a:tc>
                  <a:txBody>
                    <a:bodyPr/>
                    <a:lstStyle/>
                    <a:p>
                      <a:pPr marL="0" marR="0" lvl="0" indent="0" algn="l" defTabSz="1632753" rtl="0" eaLnBrk="1" fontAlgn="auto" latinLnBrk="0" hangingPunct="1">
                        <a:lnSpc>
                          <a:spcPct val="100000"/>
                        </a:lnSpc>
                        <a:spcBef>
                          <a:spcPts val="0"/>
                        </a:spcBef>
                        <a:spcAft>
                          <a:spcPts val="0"/>
                        </a:spcAft>
                        <a:buClrTx/>
                        <a:buSzTx/>
                        <a:buFontTx/>
                        <a:buNone/>
                        <a:tabLst/>
                        <a:defRPr/>
                      </a:pPr>
                      <a:endParaRPr kumimoji="1" lang="es-MX" sz="1600" b="1" i="0" u="none" strike="noStrike" kern="1200" cap="none" spc="0" normalizeH="0" baseline="0" noProof="0" dirty="0">
                        <a:ln>
                          <a:noFill/>
                        </a:ln>
                        <a:solidFill>
                          <a:prstClr val="black"/>
                        </a:solidFill>
                        <a:effectLst/>
                        <a:uLnTx/>
                        <a:uFillTx/>
                        <a:latin typeface="+mn-lt"/>
                        <a:cs typeface="+mn-cs"/>
                      </a:endParaRPr>
                    </a:p>
                  </a:txBody>
                  <a:tcPr anchor="ctr"/>
                </a:tc>
                <a:tc>
                  <a:txBody>
                    <a:bodyPr/>
                    <a:lstStyle/>
                    <a:p>
                      <a:r>
                        <a:rPr lang="es-ES" sz="2000" b="1" dirty="0"/>
                        <a:t>TOTAL</a:t>
                      </a:r>
                      <a:endParaRPr lang="es-EC" sz="2000" b="1" dirty="0"/>
                    </a:p>
                  </a:txBody>
                  <a:tcPr anchor="ctr"/>
                </a:tc>
                <a:tc>
                  <a:txBody>
                    <a:bodyPr/>
                    <a:lstStyle/>
                    <a:p>
                      <a:pPr algn="ctr"/>
                      <a:r>
                        <a:rPr lang="es-EC" sz="2000" b="1" dirty="0"/>
                        <a:t>1.710.370,39</a:t>
                      </a:r>
                    </a:p>
                  </a:txBody>
                  <a:tcPr anchor="ctr"/>
                </a:tc>
                <a:tc>
                  <a:txBody>
                    <a:bodyPr/>
                    <a:lstStyle/>
                    <a:p>
                      <a:pPr algn="ctr"/>
                      <a:r>
                        <a:rPr lang="es-EC" sz="2000" b="1" dirty="0"/>
                        <a:t>556.071,40</a:t>
                      </a:r>
                    </a:p>
                  </a:txBody>
                  <a:tcPr anchor="ctr"/>
                </a:tc>
                <a:tc>
                  <a:txBody>
                    <a:bodyPr/>
                    <a:lstStyle/>
                    <a:p>
                      <a:pPr algn="ctr"/>
                      <a:r>
                        <a:rPr lang="es-EC" sz="2000" b="1" dirty="0"/>
                        <a:t>254.803,94</a:t>
                      </a:r>
                    </a:p>
                  </a:txBody>
                  <a:tcPr anchor="ctr"/>
                </a:tc>
                <a:tc>
                  <a:txBody>
                    <a:bodyPr/>
                    <a:lstStyle/>
                    <a:p>
                      <a:pPr algn="ctr"/>
                      <a:endParaRPr lang="es-EC" sz="2000" b="1" dirty="0"/>
                    </a:p>
                  </a:txBody>
                  <a:tcPr anchor="ctr"/>
                </a:tc>
                <a:tc>
                  <a:txBody>
                    <a:bodyPr/>
                    <a:lstStyle/>
                    <a:p>
                      <a:pPr algn="ctr"/>
                      <a:endParaRPr lang="es-EC" sz="2000" dirty="0"/>
                    </a:p>
                  </a:txBody>
                  <a:tcPr anchor="ctr"/>
                </a:tc>
                <a:extLst>
                  <a:ext uri="{0D108BD9-81ED-4DB2-BD59-A6C34878D82A}">
                    <a16:rowId xmlns:a16="http://schemas.microsoft.com/office/drawing/2014/main" val="1923855350"/>
                  </a:ext>
                </a:extLst>
              </a:tr>
            </a:tbl>
          </a:graphicData>
        </a:graphic>
      </p:graphicFrame>
      <p:sp>
        <p:nvSpPr>
          <p:cNvPr id="6" name="Rectángulo 5">
            <a:extLst>
              <a:ext uri="{FF2B5EF4-FFF2-40B4-BE49-F238E27FC236}">
                <a16:creationId xmlns:a16="http://schemas.microsoft.com/office/drawing/2014/main" id="{895D0B67-0369-4AF8-A3A4-AD04300F7122}"/>
              </a:ext>
            </a:extLst>
          </p:cNvPr>
          <p:cNvSpPr/>
          <p:nvPr/>
        </p:nvSpPr>
        <p:spPr>
          <a:xfrm>
            <a:off x="2240972" y="9883378"/>
            <a:ext cx="15769935" cy="369332"/>
          </a:xfrm>
          <a:prstGeom prst="rect">
            <a:avLst/>
          </a:prstGeom>
        </p:spPr>
        <p:txBody>
          <a:bodyPr wrap="square">
            <a:spAutoFit/>
          </a:bodyPr>
          <a:lstStyle/>
          <a:p>
            <a:pPr algn="ctr"/>
            <a:r>
              <a:rPr lang="es-ES" sz="1800" b="1" dirty="0">
                <a:latin typeface="Calibri" panose="020F0502020204030204" pitchFamily="34" charset="0"/>
                <a:cs typeface="Calibri" panose="020F0502020204030204" pitchFamily="34" charset="0"/>
              </a:rPr>
              <a:t>Techos presupuestarios plurianuales aprobados mediante Resolución No. DEPMMQ-005-2022</a:t>
            </a:r>
          </a:p>
        </p:txBody>
      </p:sp>
    </p:spTree>
    <p:extLst>
      <p:ext uri="{BB962C8B-B14F-4D97-AF65-F5344CB8AC3E}">
        <p14:creationId xmlns:p14="http://schemas.microsoft.com/office/powerpoint/2010/main" val="292953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2AF6571-15B6-4D59-B767-E1A6781837EC}"/>
              </a:ext>
            </a:extLst>
          </p:cNvPr>
          <p:cNvSpPr>
            <a:spLocks noGrp="1"/>
          </p:cNvSpPr>
          <p:nvPr>
            <p:ph type="sldNum" sz="quarter" idx="11"/>
          </p:nvPr>
        </p:nvSpPr>
        <p:spPr/>
        <p:txBody>
          <a:bodyPr/>
          <a:lstStyle/>
          <a:p>
            <a:fld id="{E6459DFB-86F3-43FA-8567-2EA6E426AE90}" type="slidenum">
              <a:rPr lang="ja-JP" altLang="en-US" smtClean="0"/>
              <a:pPr/>
              <a:t>9</a:t>
            </a:fld>
            <a:endParaRPr lang="ja-JP" altLang="en-US"/>
          </a:p>
        </p:txBody>
      </p:sp>
      <p:sp>
        <p:nvSpPr>
          <p:cNvPr id="5" name="Título 4">
            <a:extLst>
              <a:ext uri="{FF2B5EF4-FFF2-40B4-BE49-F238E27FC236}">
                <a16:creationId xmlns:a16="http://schemas.microsoft.com/office/drawing/2014/main" id="{3B959B33-B081-48F2-9A4D-8FB7FF2BD781}"/>
              </a:ext>
            </a:extLst>
          </p:cNvPr>
          <p:cNvSpPr txBox="1">
            <a:spLocks/>
          </p:cNvSpPr>
          <p:nvPr/>
        </p:nvSpPr>
        <p:spPr>
          <a:xfrm>
            <a:off x="3560124" y="3344587"/>
            <a:ext cx="11166164" cy="3211858"/>
          </a:xfrm>
          <a:prstGeom prst="rect">
            <a:avLst/>
          </a:prstGeom>
        </p:spPr>
        <p:txBody>
          <a:bodyPr vert="horz" wrap="square" lIns="163275" tIns="81638" rIns="163275" bIns="81638" rtlCol="0" anchor="ctr">
            <a:spAutoFit/>
          </a:bodyPr>
          <a:lstStyle>
            <a:lvl1pPr algn="l" defTabSz="1632753" rtl="0" eaLnBrk="1" latinLnBrk="0" hangingPunct="1">
              <a:spcBef>
                <a:spcPct val="0"/>
              </a:spcBef>
              <a:buNone/>
              <a:defRPr kumimoji="1" sz="6000" b="1" kern="1200" baseline="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s-EC" sz="6600" dirty="0">
                <a:solidFill>
                  <a:srgbClr val="16419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CUMPLIMIENTO DEL </a:t>
            </a:r>
          </a:p>
          <a:p>
            <a:pPr algn="ctr"/>
            <a:r>
              <a:rPr lang="es-EC" sz="6600" dirty="0">
                <a:solidFill>
                  <a:srgbClr val="16419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PLAN OPERATIVO ANUAL </a:t>
            </a:r>
          </a:p>
          <a:p>
            <a:pPr algn="ctr"/>
            <a:r>
              <a:rPr lang="es-EC" sz="6600" dirty="0">
                <a:solidFill>
                  <a:srgbClr val="164194"/>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(POA)</a:t>
            </a:r>
          </a:p>
        </p:txBody>
      </p:sp>
    </p:spTree>
    <p:extLst>
      <p:ext uri="{BB962C8B-B14F-4D97-AF65-F5344CB8AC3E}">
        <p14:creationId xmlns:p14="http://schemas.microsoft.com/office/powerpoint/2010/main" val="1300238720"/>
      </p:ext>
    </p:extLst>
  </p:cSld>
  <p:clrMapOvr>
    <a:masterClrMapping/>
  </p:clrMapOvr>
</p:sld>
</file>

<file path=ppt/theme/theme1.xml><?xml version="1.0" encoding="utf-8"?>
<a:theme xmlns:a="http://schemas.openxmlformats.org/drawingml/2006/main" name="Vega - Header">
  <a:themeElements>
    <a:clrScheme name="Personalizado 3">
      <a:dk1>
        <a:sysClr val="windowText" lastClr="000000"/>
      </a:dk1>
      <a:lt1>
        <a:sysClr val="window" lastClr="FFFFFF"/>
      </a:lt1>
      <a:dk2>
        <a:srgbClr val="323232"/>
      </a:dk2>
      <a:lt2>
        <a:srgbClr val="E3DED1"/>
      </a:lt2>
      <a:accent1>
        <a:srgbClr val="1B587C"/>
      </a:accent1>
      <a:accent2>
        <a:srgbClr val="C00000"/>
      </a:accent2>
      <a:accent3>
        <a:srgbClr val="1B587C"/>
      </a:accent3>
      <a:accent4>
        <a:srgbClr val="C00000"/>
      </a:accent4>
      <a:accent5>
        <a:srgbClr val="002060"/>
      </a:accent5>
      <a:accent6>
        <a:srgbClr val="1B587C"/>
      </a:accent6>
      <a:hlink>
        <a:srgbClr val="C00000"/>
      </a:hlink>
      <a:folHlink>
        <a:srgbClr val="1B587C"/>
      </a:folHlink>
    </a:clrScheme>
    <a:fontScheme name="Vega">
      <a:majorFont>
        <a:latin typeface="Route 159 UltraLight"/>
        <a:ea typeface="Spica Neue Light"/>
        <a:cs typeface=""/>
      </a:majorFont>
      <a:minorFont>
        <a:latin typeface="Open Sans"/>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prstDash val="sysDot"/>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solidFill>
              <a:schemeClr val="accent6"/>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2"/>
          </a:solidFill>
          <a:prstDash val="sysDot"/>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79E4F40B2ED46A4CB7FF1F8B52CE5CFB" ma:contentTypeVersion="5" ma:contentTypeDescription="Crear nuevo documento." ma:contentTypeScope="" ma:versionID="8c7c549d7f9a08644d9218af576d799e">
  <xsd:schema xmlns:xsd="http://www.w3.org/2001/XMLSchema" xmlns:xs="http://www.w3.org/2001/XMLSchema" xmlns:p="http://schemas.microsoft.com/office/2006/metadata/properties" xmlns:ns3="223b01b1-8b19-4b3b-807f-41c0904530e0" targetNamespace="http://schemas.microsoft.com/office/2006/metadata/properties" ma:root="true" ma:fieldsID="f37009a01118d5924b324e01ee69f330" ns3:_="">
    <xsd:import namespace="223b01b1-8b19-4b3b-807f-41c0904530e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3b01b1-8b19-4b3b-807f-41c0904530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D5C2A1-B0DB-415C-BBC3-7AFADE9581F0}">
  <ds:schemaRefs>
    <ds:schemaRef ds:uri="http://schemas.microsoft.com/sharepoint/v3/contenttype/forms"/>
  </ds:schemaRefs>
</ds:datastoreItem>
</file>

<file path=customXml/itemProps2.xml><?xml version="1.0" encoding="utf-8"?>
<ds:datastoreItem xmlns:ds="http://schemas.openxmlformats.org/officeDocument/2006/customXml" ds:itemID="{32912E27-AE22-4347-BDF4-02C140337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3b01b1-8b19-4b3b-807f-41c0904530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4601811-8F3E-46FB-A67E-BE6124861CD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21892</TotalTime>
  <Words>1699</Words>
  <Application>Microsoft Office PowerPoint</Application>
  <PresentationFormat>Personalizado</PresentationFormat>
  <Paragraphs>486</Paragraphs>
  <Slides>16</Slides>
  <Notes>0</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16</vt:i4>
      </vt:variant>
    </vt:vector>
  </HeadingPairs>
  <TitlesOfParts>
    <vt:vector size="25" baseType="lpstr">
      <vt:lpstr>Arial</vt:lpstr>
      <vt:lpstr>Arial Black</vt:lpstr>
      <vt:lpstr>Calibri</vt:lpstr>
      <vt:lpstr>Open Sans</vt:lpstr>
      <vt:lpstr>Route 159 Light</vt:lpstr>
      <vt:lpstr>Route 159 SemiBold</vt:lpstr>
      <vt:lpstr>Route 159 UltraLight</vt:lpstr>
      <vt:lpstr>Wingdings</vt:lpstr>
      <vt:lpstr>Vega - Header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DOCUMENTOS ANEXOS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Vega</dc:title>
  <dc:creator>Jun</dc:creator>
  <cp:lastModifiedBy>Maria Cecilia Carrillo Tipanluisa</cp:lastModifiedBy>
  <cp:revision>956</cp:revision>
  <cp:lastPrinted>2022-01-31T18:42:45Z</cp:lastPrinted>
  <dcterms:created xsi:type="dcterms:W3CDTF">2015-09-05T11:42:45Z</dcterms:created>
  <dcterms:modified xsi:type="dcterms:W3CDTF">2022-04-28T00:43:34Z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0x01010079E4F40B2ED46A4CB7FF1F8B52CE5CFB</vt:lpwstr>
  </property>
</Properties>
</file>