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46" r:id="rId2"/>
    <p:sldId id="457" r:id="rId3"/>
    <p:sldId id="458" r:id="rId4"/>
    <p:sldId id="456" r:id="rId5"/>
    <p:sldId id="444" r:id="rId6"/>
    <p:sldId id="2461" r:id="rId7"/>
    <p:sldId id="2460" r:id="rId8"/>
    <p:sldId id="2465" r:id="rId9"/>
    <p:sldId id="2459" r:id="rId10"/>
    <p:sldId id="453" r:id="rId11"/>
    <p:sldId id="450" r:id="rId12"/>
    <p:sldId id="324" r:id="rId13"/>
    <p:sldId id="460" r:id="rId14"/>
    <p:sldId id="2458" r:id="rId15"/>
    <p:sldId id="2462" r:id="rId16"/>
    <p:sldId id="2463" r:id="rId17"/>
    <p:sldId id="2464" r:id="rId18"/>
  </p:sldIdLst>
  <p:sldSz cx="18286413" cy="10287000"/>
  <p:notesSz cx="6807200" cy="9906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87C"/>
    <a:srgbClr val="1F3864"/>
    <a:srgbClr val="CCFF99"/>
    <a:srgbClr val="006600"/>
    <a:srgbClr val="6EA92D"/>
    <a:srgbClr val="0060A8"/>
    <a:srgbClr val="C00000"/>
    <a:srgbClr val="FFFF8F"/>
    <a:srgbClr val="97D694"/>
    <a:srgbClr val="E62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58" autoAdjust="0"/>
    <p:restoredTop sz="94434" autoAdjust="0"/>
  </p:normalViewPr>
  <p:slideViewPr>
    <p:cSldViewPr snapToGrid="0">
      <p:cViewPr varScale="1">
        <p:scale>
          <a:sx n="47" d="100"/>
          <a:sy n="47" d="100"/>
        </p:scale>
        <p:origin x="846" y="48"/>
      </p:cViewPr>
      <p:guideLst>
        <p:guide orient="horz" pos="3238"/>
        <p:guide pos="57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560600765752818E-2"/>
          <c:y val="0.16690201870668084"/>
          <c:w val="0.93543939923424702"/>
          <c:h val="0.754508029294878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presupuesto</c:v>
                </c:pt>
              </c:strCache>
            </c:strRef>
          </c:tx>
          <c:spPr>
            <a:solidFill>
              <a:srgbClr val="0066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CD-4425-99E7-824835D49AEE}"/>
              </c:ext>
            </c:extLst>
          </c:dPt>
          <c:dPt>
            <c:idx val="1"/>
            <c:invertIfNegative val="0"/>
            <c:bubble3D val="0"/>
            <c:spPr>
              <a:solidFill>
                <a:srgbClr val="6EA92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CCD-4425-99E7-824835D49AEE}"/>
              </c:ext>
            </c:extLst>
          </c:dPt>
          <c:dLbls>
            <c:dLbl>
              <c:idx val="0"/>
              <c:layout>
                <c:manualLayout>
                  <c:x val="-8.0293778020494831E-3"/>
                  <c:y val="3.4601718158038933E-2"/>
                </c:manualLayout>
              </c:layout>
              <c:tx>
                <c:rich>
                  <a:bodyPr/>
                  <a:lstStyle/>
                  <a:p>
                    <a:fld id="{D9B0A8F1-E5D8-4082-ABB1-80FBBCEB9999}" type="CATEGORYNAME">
                      <a:rPr lang="en-US"/>
                      <a:pPr/>
                      <a:t>[NOMBRE DE CATEGORÍA]</a:t>
                    </a:fld>
                    <a:r>
                      <a:rPr lang="en-US" dirty="0"/>
                      <a:t>; </a:t>
                    </a:r>
                  </a:p>
                  <a:p>
                    <a:r>
                      <a:rPr lang="en-US" dirty="0"/>
                      <a:t>USD $</a:t>
                    </a:r>
                    <a:fld id="{2D3F7615-46AA-4C43-A2B7-805AC81CF383}" type="VALUE">
                      <a:rPr lang="en-US"/>
                      <a:pPr/>
                      <a:t>[VALOR]</a:t>
                    </a:fld>
                    <a:r>
                      <a:rPr lang="en-US" dirty="0"/>
                      <a:t>;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59343772115304"/>
                      <c:h val="0.28635523910308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CCD-4425-99E7-824835D49AEE}"/>
                </c:ext>
              </c:extLst>
            </c:dLbl>
            <c:dLbl>
              <c:idx val="1"/>
              <c:layout>
                <c:manualLayout>
                  <c:x val="1.6873167922117928E-3"/>
                  <c:y val="6.959601025003409E-2"/>
                </c:manualLayout>
              </c:layout>
              <c:tx>
                <c:rich>
                  <a:bodyPr/>
                  <a:lstStyle/>
                  <a:p>
                    <a:fld id="{D3131536-33E9-413E-B9E3-9BCFCDAA23D3}" type="CATEGORYNAME">
                      <a:rPr lang="en-US"/>
                      <a:pPr/>
                      <a:t>[NOMBRE DE CATEGORÍA]</a:t>
                    </a:fld>
                    <a:r>
                      <a:rPr lang="en-US" dirty="0"/>
                      <a:t>; </a:t>
                    </a:r>
                  </a:p>
                  <a:p>
                    <a:r>
                      <a:rPr lang="en-US" dirty="0"/>
                      <a:t>USD $</a:t>
                    </a:r>
                    <a:fld id="{77BC4CFD-1ED9-434F-8BF5-70DE11C15C34}" type="VALUE">
                      <a:rPr lang="en-US"/>
                      <a:pPr/>
                      <a:t>[VALOR]</a:t>
                    </a:fld>
                    <a:r>
                      <a:rPr lang="en-US" dirty="0"/>
                      <a:t>;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956332004532544"/>
                      <c:h val="0.283446008363143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CCD-4425-99E7-824835D49AEE}"/>
                </c:ext>
              </c:extLst>
            </c:dLbl>
            <c:dLbl>
              <c:idx val="2"/>
              <c:layout>
                <c:manualLayout>
                  <c:x val="-6.3581014708914791E-5"/>
                  <c:y val="3.4265077395322033E-3"/>
                </c:manualLayout>
              </c:layout>
              <c:tx>
                <c:rich>
                  <a:bodyPr/>
                  <a:lstStyle/>
                  <a:p>
                    <a:fld id="{3CB60685-B39A-4448-8D1A-DB1491A6D4DF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; USD $ </a:t>
                    </a:r>
                    <a:fld id="{14970663-D32E-4DE8-9632-E08DF62C99EE}" type="VALUE">
                      <a:rPr lang="en-US" baseline="0" smtClean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9AD-4108-B983-FB10112BEA5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Codificado</c:v>
                </c:pt>
                <c:pt idx="1">
                  <c:v>Devengado</c:v>
                </c:pt>
                <c:pt idx="2">
                  <c:v>Recaudado</c:v>
                </c:pt>
              </c:strCache>
            </c:strRef>
          </c:cat>
          <c:val>
            <c:numRef>
              <c:f>Hoja1!$B$2:$B$4</c:f>
              <c:numCache>
                <c:formatCode>_ * #,##0_ ;_ * \-#,##0_ ;_ * "-"??_ ;_ @_ </c:formatCode>
                <c:ptCount val="3"/>
                <c:pt idx="0">
                  <c:v>700000</c:v>
                </c:pt>
                <c:pt idx="1">
                  <c:v>300000</c:v>
                </c:pt>
                <c:pt idx="2">
                  <c:v>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CD-4425-99E7-824835D49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5"/>
        <c:axId val="429327280"/>
        <c:axId val="429327936"/>
      </c:barChart>
      <c:catAx>
        <c:axId val="42932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EC"/>
          </a:p>
        </c:txPr>
        <c:crossAx val="429327936"/>
        <c:crosses val="autoZero"/>
        <c:auto val="1"/>
        <c:lblAlgn val="ctr"/>
        <c:lblOffset val="100"/>
        <c:noMultiLvlLbl val="0"/>
      </c:catAx>
      <c:valAx>
        <c:axId val="429327936"/>
        <c:scaling>
          <c:orientation val="minMax"/>
        </c:scaling>
        <c:delete val="1"/>
        <c:axPos val="l"/>
        <c:numFmt formatCode="_ * #,##0_ ;_ * \-#,##0_ ;_ * &quot;-&quot;??_ ;_ @_ " sourceLinked="1"/>
        <c:majorTickMark val="out"/>
        <c:minorTickMark val="none"/>
        <c:tickLblPos val="nextTo"/>
        <c:crossAx val="42932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 b="1">
          <a:solidFill>
            <a:schemeClr val="bg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1369339328075E-2"/>
          <c:y val="5.0305104824647775E-3"/>
          <c:w val="1"/>
          <c:h val="0.99496944701313705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presupuesto</c:v>
                </c:pt>
              </c:strCache>
            </c:strRef>
          </c:tx>
          <c:spPr>
            <a:solidFill>
              <a:srgbClr val="C00000"/>
            </a:solidFill>
          </c:spPr>
          <c:explosion val="1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CD-4425-99E7-824835D49AEE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CCD-4425-99E7-824835D49AEE}"/>
              </c:ext>
            </c:extLst>
          </c:dPt>
          <c:dPt>
            <c:idx val="2"/>
            <c:bubble3D val="0"/>
            <c:explosion val="13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9AD-4108-B983-FB10112BEA50}"/>
              </c:ext>
            </c:extLst>
          </c:dPt>
          <c:dLbls>
            <c:dLbl>
              <c:idx val="0"/>
              <c:layout>
                <c:manualLayout>
                  <c:x val="9.7801833271110708E-2"/>
                  <c:y val="-8.5719194933861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D9B0A8F1-E5D8-4082-ABB1-80FBBCEB9999}" type="CATEGORYNAME">
                      <a:rPr lang="en-US" sz="1800" smtClean="0"/>
                      <a:pPr>
                        <a:defRPr sz="18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[NOMBRE DE CATEGORÍA]</a:t>
                    </a:fld>
                    <a:r>
                      <a:rPr lang="en-US" sz="1800" baseline="0" dirty="0" smtClean="0"/>
                      <a:t>:</a:t>
                    </a:r>
                    <a:endParaRPr lang="en-US" sz="1800" baseline="0" dirty="0"/>
                  </a:p>
                  <a:p>
                    <a:pPr>
                      <a:defRPr sz="1800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sz="1800" baseline="0" dirty="0"/>
                      <a:t>USD $</a:t>
                    </a:r>
                    <a:fld id="{2D3F7615-46AA-4C43-A2B7-805AC81CF383}" type="VALUE">
                      <a:rPr lang="en-US" sz="1800" baseline="0" smtClean="0"/>
                      <a:pPr>
                        <a:defRPr sz="18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[VALOR]</a:t>
                    </a:fld>
                    <a:r>
                      <a:rPr lang="en-US" sz="1800" baseline="0" dirty="0"/>
                      <a:t>; </a:t>
                    </a:r>
                  </a:p>
                  <a:p>
                    <a:pPr>
                      <a:defRPr sz="1800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FCDCDEF4-0B09-4F16-BA8E-EE8B2FF5F208}" type="PERCENTAGE">
                      <a:rPr lang="en-US" sz="1800" baseline="0" smtClean="0"/>
                      <a:pPr>
                        <a:defRPr sz="18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[PORCENTAJE]</a:t>
                    </a:fld>
                    <a:endParaRPr lang="es-EC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73726353871401"/>
                      <c:h val="0.589628331818640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CCD-4425-99E7-824835D49AEE}"/>
                </c:ext>
              </c:extLst>
            </c:dLbl>
            <c:dLbl>
              <c:idx val="1"/>
              <c:layout>
                <c:manualLayout>
                  <c:x val="0.13261991260208836"/>
                  <c:y val="9.43313373321675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D3131536-33E9-413E-B9E3-9BCFCDAA23D3}" type="CATEGORYNAME">
                      <a:rPr lang="es-MX" sz="1600" smtClean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[NOMBRE DE CATEGORÍA]</a:t>
                    </a:fld>
                    <a:r>
                      <a:rPr lang="es-MX" sz="1600" dirty="0" smtClean="0">
                        <a:solidFill>
                          <a:schemeClr val="tx1"/>
                        </a:solidFill>
                      </a:rPr>
                      <a:t> sin ejecutar</a:t>
                    </a:r>
                    <a:r>
                      <a:rPr lang="es-MX" sz="1600" baseline="0" dirty="0" smtClean="0">
                        <a:solidFill>
                          <a:schemeClr val="tx1"/>
                        </a:solidFill>
                      </a:rPr>
                      <a:t>: </a:t>
                    </a:r>
                    <a:endParaRPr lang="es-MX" sz="160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 b="1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s-MX" sz="1600" baseline="0" dirty="0">
                        <a:solidFill>
                          <a:schemeClr val="tx1"/>
                        </a:solidFill>
                      </a:rPr>
                      <a:t>USD $</a:t>
                    </a:r>
                    <a:fld id="{77BC4CFD-1ED9-434F-8BF5-70DE11C15C34}" type="VALUE">
                      <a:rPr lang="es-MX" sz="1600" baseline="0" smtClean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[VALOR]</a:t>
                    </a:fld>
                    <a:r>
                      <a:rPr lang="es-MX" sz="1600" baseline="0" dirty="0">
                        <a:solidFill>
                          <a:schemeClr val="tx1"/>
                        </a:solidFill>
                      </a:rPr>
                      <a:t>; </a:t>
                    </a:r>
                  </a:p>
                  <a:p>
                    <a:pPr>
                      <a:defRPr sz="1600" b="1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200FA50C-F790-48BA-8BC7-36F75A1DC43A}" type="PERCENTAGE">
                      <a:rPr lang="es-MX" sz="1600" baseline="0" smtClean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[PORCENTAJE]</a:t>
                    </a:fld>
                    <a:endParaRPr lang="es-EC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474533694249058"/>
                      <c:h val="0.283445943233952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CCD-4425-99E7-824835D49AEE}"/>
                </c:ext>
              </c:extLst>
            </c:dLbl>
            <c:dLbl>
              <c:idx val="2"/>
              <c:layout>
                <c:manualLayout>
                  <c:x val="-0.1356422562899065"/>
                  <c:y val="-6.0937233178211515E-2"/>
                </c:manualLayout>
              </c:layout>
              <c:tx>
                <c:rich>
                  <a:bodyPr/>
                  <a:lstStyle/>
                  <a:p>
                    <a:r>
                      <a:rPr lang="es-MX" dirty="0" smtClean="0"/>
                      <a:t>Sin Ejecutar</a:t>
                    </a:r>
                    <a:r>
                      <a:rPr lang="es-MX" baseline="0" dirty="0" smtClean="0"/>
                      <a:t>: USD$ </a:t>
                    </a:r>
                    <a:fld id="{05F5D6EF-804A-4536-BEFE-9606EF727697}" type="VALUE">
                      <a:rPr lang="es-MX" baseline="0"/>
                      <a:pPr/>
                      <a:t>[VALOR]</a:t>
                    </a:fld>
                    <a:r>
                      <a:rPr lang="es-MX" baseline="0" dirty="0"/>
                      <a:t>; </a:t>
                    </a:r>
                    <a:fld id="{E7C9474B-383B-4375-914A-1361E807047D}" type="PERCENTAGE">
                      <a:rPr lang="es-MX" baseline="0"/>
                      <a:pPr/>
                      <a:t>[PORCENTAJE]</a:t>
                    </a:fld>
                    <a:endParaRPr lang="es-MX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70964963345019"/>
                      <c:h val="0.271304433076515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9AD-4108-B983-FB10112BEA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Devengado</c:v>
                </c:pt>
                <c:pt idx="1">
                  <c:v>Comprometido</c:v>
                </c:pt>
                <c:pt idx="2">
                  <c:v>Siin ejecutar</c:v>
                </c:pt>
              </c:strCache>
            </c:strRef>
          </c:cat>
          <c:val>
            <c:numRef>
              <c:f>Hoja1!$B$2:$B$4</c:f>
              <c:numCache>
                <c:formatCode>_ * #,##0_ ;_ * \-#,##0_ ;_ * "-"??_ ;_ @_ </c:formatCode>
                <c:ptCount val="3"/>
                <c:pt idx="0">
                  <c:v>300000</c:v>
                </c:pt>
                <c:pt idx="1">
                  <c:v>200000</c:v>
                </c:pt>
                <c:pt idx="2">
                  <c:v>700000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CD-4425-99E7-824835D49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2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75272537844267E-2"/>
          <c:y val="7.5382071688797098E-2"/>
          <c:w val="0.94231115372582319"/>
          <c:h val="0.76332894008176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Planificado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786341340665172E-2"/>
                </c:manualLayout>
              </c:layout>
              <c:tx>
                <c:rich>
                  <a:bodyPr/>
                  <a:lstStyle/>
                  <a:p>
                    <a:fld id="{54D290ED-A01D-4863-A516-C9A83DFE9FEF}" type="SERIESNAME">
                      <a:rPr lang="en-US"/>
                      <a:pPr/>
                      <a:t>[NOMBRE DE LA SERIE]</a:t>
                    </a:fld>
                    <a:r>
                      <a:rPr lang="en-US" baseline="0"/>
                      <a:t>; </a:t>
                    </a:r>
                  </a:p>
                  <a:p>
                    <a:fld id="{5A1A1F41-BFCD-4305-AA07-FC031DFD14F2}" type="VALUE">
                      <a:rPr lang="en-US" baseline="0" smtClean="0"/>
                      <a:pPr/>
                      <a:t>[VALOR]</a:t>
                    </a:fld>
                    <a:endParaRPr lang="es-EC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C5A-48D7-8EA2-C0CC2BF2A89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CC3B2B5-D35C-4A95-847E-D33FDB8A1AE3}" type="SERIESNAME">
                      <a:rPr lang="en-US"/>
                      <a:pPr/>
                      <a:t>[NOMBRE DE LA SERIE]</a:t>
                    </a:fld>
                    <a:r>
                      <a:rPr lang="en-US" baseline="0"/>
                      <a:t>; </a:t>
                    </a:r>
                  </a:p>
                  <a:p>
                    <a:fld id="{2A79F371-590A-4A51-A6F3-EAF1F9A2E9B7}" type="VALUE">
                      <a:rPr lang="en-US" baseline="0" smtClean="0"/>
                      <a:pPr/>
                      <a:t>[VALOR]</a:t>
                    </a:fld>
                    <a:endParaRPr lang="es-EC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C5A-48D7-8EA2-C0CC2BF2A891}"/>
                </c:ext>
              </c:extLst>
            </c:dLbl>
            <c:dLbl>
              <c:idx val="2"/>
              <c:layout>
                <c:manualLayout>
                  <c:x val="-5.8756479482352282E-17"/>
                  <c:y val="-6.7350521946658434E-3"/>
                </c:manualLayout>
              </c:layout>
              <c:tx>
                <c:rich>
                  <a:bodyPr/>
                  <a:lstStyle/>
                  <a:p>
                    <a:fld id="{CB752976-56A6-4828-8768-F99CC8BFDAA4}" type="SERIESNAME">
                      <a:rPr lang="en-US"/>
                      <a:pPr/>
                      <a:t>[NOMBRE DE LA SERIE]</a:t>
                    </a:fld>
                    <a:r>
                      <a:rPr lang="en-US" baseline="0"/>
                      <a:t>; </a:t>
                    </a:r>
                  </a:p>
                  <a:p>
                    <a:fld id="{6C4E2DA0-62F0-49E6-8ACE-970DC276943E}" type="VALUE">
                      <a:rPr lang="en-US" baseline="0" smtClean="0"/>
                      <a:pPr/>
                      <a:t>[VALOR]</a:t>
                    </a:fld>
                    <a:endParaRPr lang="es-EC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C5A-48D7-8EA2-C0CC2BF2A891}"/>
                </c:ext>
              </c:extLst>
            </c:dLbl>
            <c:dLbl>
              <c:idx val="3"/>
              <c:layout>
                <c:manualLayout>
                  <c:x val="8.0123397603023387E-3"/>
                  <c:y val="-1.683763048666453E-3"/>
                </c:manualLayout>
              </c:layout>
              <c:tx>
                <c:rich>
                  <a:bodyPr/>
                  <a:lstStyle/>
                  <a:p>
                    <a:fld id="{471BF872-D940-421D-B808-72EDDD85D8B1}" type="SERIESNAME">
                      <a:rPr lang="en-US"/>
                      <a:pPr/>
                      <a:t>[NOMBRE DE LA SERIE]</a:t>
                    </a:fld>
                    <a:r>
                      <a:rPr lang="en-US" baseline="0"/>
                      <a:t>;</a:t>
                    </a:r>
                  </a:p>
                  <a:p>
                    <a:r>
                      <a:rPr lang="en-US" baseline="0"/>
                      <a:t> </a:t>
                    </a:r>
                    <a:fld id="{846B6D64-5B90-4F83-B234-AB1F1C1DF374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C5A-48D7-8EA2-C0CC2BF2A89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1B587C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1er Trimestre</c:v>
                </c:pt>
                <c:pt idx="1">
                  <c:v>2do Trimestre</c:v>
                </c:pt>
                <c:pt idx="2">
                  <c:v>3er Trimestre</c:v>
                </c:pt>
                <c:pt idx="3">
                  <c:v>4to Trimestre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300000</c:v>
                </c:pt>
                <c:pt idx="1">
                  <c:v>400000</c:v>
                </c:pt>
                <c:pt idx="2">
                  <c:v>350000</c:v>
                </c:pt>
                <c:pt idx="3">
                  <c:v>450000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A-48D7-8EA2-C0CC2BF2A89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286069203566078E-3"/>
                  <c:y val="-1.683763048666576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CE8A266B-14E5-4E4D-93CB-9126E403EA84}" type="SERIESNAME">
                      <a:rPr lang="en-US" sz="1800"/>
                      <a:pPr>
                        <a:defRPr sz="18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[NOMBRE DE LA SERIE]</a:t>
                    </a:fld>
                    <a:r>
                      <a:rPr lang="en-US" sz="1800" baseline="0" dirty="0"/>
                      <a:t>; </a:t>
                    </a:r>
                  </a:p>
                  <a:p>
                    <a:pPr>
                      <a:defRPr sz="18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BD721C44-A473-4563-8BA5-76DCFA53735B}" type="VALUE">
                      <a:rPr lang="en-US" sz="1800" baseline="0" smtClean="0"/>
                      <a:pPr>
                        <a:defRPr sz="18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[VALOR]</a:t>
                    </a:fld>
                    <a:endParaRPr lang="es-EC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C5A-48D7-8EA2-C0CC2BF2A89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C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1er Trimestre</c:v>
                </c:pt>
                <c:pt idx="1">
                  <c:v>2do Trimestre</c:v>
                </c:pt>
                <c:pt idx="2">
                  <c:v>3er Trimestre</c:v>
                </c:pt>
                <c:pt idx="3">
                  <c:v>4to Trimestre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5A-48D7-8EA2-C0CC2BF2A89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cumplimiento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289407196265916E-4"/>
                  <c:y val="-3.53590240219955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C5A-48D7-8EA2-C0CC2BF2A8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1er Trimestre</c:v>
                </c:pt>
                <c:pt idx="1">
                  <c:v>2do Trimestre</c:v>
                </c:pt>
                <c:pt idx="2">
                  <c:v>3er Trimestre</c:v>
                </c:pt>
                <c:pt idx="3">
                  <c:v>4to Trimestre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 formatCode="0%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5A-48D7-8EA2-C0CC2BF2A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432618600"/>
        <c:axId val="432622208"/>
      </c:barChart>
      <c:catAx>
        <c:axId val="43261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2622208"/>
        <c:crosses val="autoZero"/>
        <c:auto val="1"/>
        <c:lblAlgn val="ctr"/>
        <c:lblOffset val="100"/>
        <c:noMultiLvlLbl val="0"/>
      </c:catAx>
      <c:valAx>
        <c:axId val="432622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2618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254520276732E-3"/>
                  <c:y val="-1.6393793903419101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B2-4523-95E6-03D74A132F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Planificación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1642192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B2-4523-95E6-03D74A132FA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271-44D6-A2FE-6384A32623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Planificación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1399321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B2-4523-95E6-03D74A132FA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271-44D6-A2FE-6384A326236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Planificación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0.85210560031957305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B2-4523-95E6-03D74A132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97861248"/>
        <c:axId val="-1897852000"/>
      </c:barChart>
      <c:catAx>
        <c:axId val="-1897861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897852000"/>
        <c:crosses val="autoZero"/>
        <c:auto val="1"/>
        <c:lblAlgn val="ctr"/>
        <c:lblOffset val="100"/>
        <c:noMultiLvlLbl val="0"/>
      </c:catAx>
      <c:valAx>
        <c:axId val="-1897852000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89786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EC" sz="24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PAC PRIMER CUATRIMESTRE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Hoja1!$B$4</c:f>
              <c:strCache>
                <c:ptCount val="1"/>
                <c:pt idx="0">
                  <c:v>NÚMERO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7-4029-AD1C-A11641BB99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7-4029-AD1C-A11641BB99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37-4029-AD1C-A11641BB99C9}"/>
              </c:ext>
            </c:extLst>
          </c:dPt>
          <c:dLbls>
            <c:dLbl>
              <c:idx val="0"/>
              <c:layout>
                <c:manualLayout>
                  <c:x val="-0.17829622066914988"/>
                  <c:y val="-0.19954335747204291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7DD4D9F4-6FDC-4B28-BF77-DD1C7140EA93}" type="CELLRANGE">
                      <a:rPr lang="en-US" sz="2000" baseline="0"/>
                      <a:pPr>
                        <a:defRPr sz="2000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[CELLRANGE]</a:t>
                    </a:fld>
                    <a:r>
                      <a:rPr lang="en-US" sz="2000" baseline="0"/>
                      <a:t> </a:t>
                    </a:r>
                    <a:fld id="{10BEB6C9-EE3F-4EC1-B8C2-E8B677712965}" type="PERCENTAGE">
                      <a:rPr lang="en-US" sz="2000" baseline="0"/>
                      <a:pPr>
                        <a:defRPr sz="2000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[PORCENTAJE]</a:t>
                    </a:fld>
                    <a:endParaRPr lang="en-US" sz="20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937-4029-AD1C-A11641BB99C9}"/>
                </c:ext>
              </c:extLst>
            </c:dLbl>
            <c:dLbl>
              <c:idx val="1"/>
              <c:layout>
                <c:manualLayout>
                  <c:x val="0.13531409604355121"/>
                  <c:y val="0.1092237325110129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ADDFFB44-4F29-451B-8186-94DE87590747}" type="CELLRANGE">
                      <a:rPr lang="en-US" sz="2000" b="1" baseline="0"/>
                      <a:pPr>
                        <a:defRPr sz="20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[CELLRANGE]</a:t>
                    </a:fld>
                    <a:r>
                      <a:rPr lang="en-US" sz="2000" b="1" baseline="0"/>
                      <a:t> </a:t>
                    </a:r>
                    <a:fld id="{452F4FF8-379C-46B4-A120-AEF333F69730}" type="PERCENTAGE">
                      <a:rPr lang="en-US" sz="2000" b="1" baseline="0"/>
                      <a:pPr>
                        <a:defRPr sz="20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[PORCENTAJE]</a:t>
                    </a:fld>
                    <a:endParaRPr lang="en-US" sz="20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B937-4029-AD1C-A11641BB99C9}"/>
                </c:ext>
              </c:extLst>
            </c:dLbl>
            <c:dLbl>
              <c:idx val="2"/>
              <c:layout>
                <c:manualLayout>
                  <c:x val="-1.432737487519954E-2"/>
                  <c:y val="6.7214604622161805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28B96DD5-5F30-4172-9587-B80BF8DA594C}" type="CELLRANGE">
                      <a:rPr lang="en-US" sz="2000" baseline="0"/>
                      <a:pPr>
                        <a:defRPr sz="2000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[CELLRANGE]</a:t>
                    </a:fld>
                    <a:r>
                      <a:rPr lang="en-US" sz="2000" baseline="0"/>
                      <a:t> </a:t>
                    </a:r>
                    <a:fld id="{157CA001-2865-47BA-8C57-4F5DB972E6B3}" type="PERCENTAGE">
                      <a:rPr lang="en-US" sz="2000" baseline="0"/>
                      <a:pPr>
                        <a:defRPr sz="2000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[PORCENTAJE]</a:t>
                    </a:fld>
                    <a:endParaRPr lang="en-US" sz="2000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B937-4029-AD1C-A11641BB99C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Hoja1!$A$5:$A$7</c:f>
              <c:strCache>
                <c:ptCount val="3"/>
                <c:pt idx="0">
                  <c:v>PUBLICADOS</c:v>
                </c:pt>
                <c:pt idx="1">
                  <c:v>FASE PREPARATORIA</c:v>
                </c:pt>
                <c:pt idx="2">
                  <c:v>FIN DE FASE PREPARATORIA-PARA PUBLICACIÓN</c:v>
                </c:pt>
              </c:strCache>
            </c:strRef>
          </c:cat>
          <c:val>
            <c:numRef>
              <c:f>Hoja1!$B$5:$B$7</c:f>
              <c:numCache>
                <c:formatCode>General</c:formatCode>
                <c:ptCount val="3"/>
                <c:pt idx="0">
                  <c:v>14</c:v>
                </c:pt>
                <c:pt idx="1">
                  <c:v>15</c:v>
                </c:pt>
                <c:pt idx="2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Hoja1!$C$5:$C$7</c15:f>
                <c15:dlblRangeCache>
                  <c:ptCount val="3"/>
                  <c:pt idx="0">
                    <c:v> $2,525,584.55 </c:v>
                  </c:pt>
                  <c:pt idx="1">
                    <c:v> $2,699,730.34 </c:v>
                  </c:pt>
                  <c:pt idx="2">
                    <c:v> $1,807,958.39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B937-4029-AD1C-A11641BB99C9}"/>
            </c:ext>
          </c:extLst>
        </c:ser>
        <c:ser>
          <c:idx val="1"/>
          <c:order val="1"/>
          <c:tx>
            <c:strRef>
              <c:f>Hoja1!$C$4</c:f>
              <c:strCache>
                <c:ptCount val="1"/>
                <c:pt idx="0">
                  <c:v>VALOR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937-4029-AD1C-A11641BB99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B937-4029-AD1C-A11641BB99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B937-4029-AD1C-A11641BB99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Hoja1!$A$5:$A$7</c:f>
              <c:strCache>
                <c:ptCount val="3"/>
                <c:pt idx="0">
                  <c:v>PUBLICADOS</c:v>
                </c:pt>
                <c:pt idx="1">
                  <c:v>FASE PREPARATORIA</c:v>
                </c:pt>
                <c:pt idx="2">
                  <c:v>FIN DE FASE PREPARATORIA-PARA PUBLICACIÓN</c:v>
                </c:pt>
              </c:strCache>
            </c:strRef>
          </c:cat>
          <c:val>
            <c:numRef>
              <c:f>Hoja1!$C$5:$C$7</c:f>
              <c:numCache>
                <c:formatCode>_("$"* #,##0.00_);_("$"* \(#,##0.00\);_("$"* "-"??_);_(@_)</c:formatCode>
                <c:ptCount val="3"/>
                <c:pt idx="0">
                  <c:v>2525584.5499999998</c:v>
                </c:pt>
                <c:pt idx="1">
                  <c:v>2699730.34</c:v>
                </c:pt>
                <c:pt idx="2">
                  <c:v>1807958.3900000001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937-4029-AD1C-A11641BB99C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68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72531489200881"/>
          <c:y val="0.46720997369467798"/>
          <c:w val="0.29351676885732603"/>
          <c:h val="0.390258017086468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EC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0.21023</cdr:x>
      <cdr:y>0.16407</cdr:y>
    </cdr:from>
    <cdr:to>
      <cdr:x>0.36058</cdr:x>
      <cdr:y>0.40405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43763" y="618867"/>
          <a:ext cx="1747703" cy="905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Planificado</a:t>
          </a:r>
          <a:endParaRPr lang="es-ES" sz="24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0.41769</cdr:x>
      <cdr:y>0.36939</cdr:y>
    </cdr:from>
    <cdr:to>
      <cdr:x>0.58231</cdr:x>
      <cdr:y>0.58139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6" y="1393328"/>
          <a:ext cx="1913581" cy="7996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Ejecutado</a:t>
          </a:r>
        </a:p>
      </cdr:txBody>
    </cdr:sp>
  </cdr:relSizeAnchor>
  <cdr:relSizeAnchor xmlns:cdr="http://schemas.openxmlformats.org/drawingml/2006/chartDrawing">
    <cdr:from>
      <cdr:x>0.60203</cdr:x>
      <cdr:y>0.38084</cdr:y>
    </cdr:from>
    <cdr:to>
      <cdr:x>0.81199</cdr:x>
      <cdr:y>0.70741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6998178" y="1302521"/>
          <a:ext cx="2440624" cy="1116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de </a:t>
          </a:r>
          <a:r>
            <a:rPr lang="es-ES" sz="28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cumplimiento</a:t>
          </a:r>
          <a:endParaRPr lang="es-ES" sz="2800" b="1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5300"/>
          </a:xfrm>
          <a:prstGeom prst="rect">
            <a:avLst/>
          </a:prstGeom>
        </p:spPr>
        <p:txBody>
          <a:bodyPr vert="horz" lIns="93466" tIns="46733" rIns="93466" bIns="4673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6" cy="495300"/>
          </a:xfrm>
          <a:prstGeom prst="rect">
            <a:avLst/>
          </a:prstGeom>
        </p:spPr>
        <p:txBody>
          <a:bodyPr vert="horz" lIns="93466" tIns="46733" rIns="93466" bIns="46733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2022/4/25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42950"/>
            <a:ext cx="6600825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66" tIns="46733" rIns="93466" bIns="4673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05350"/>
            <a:ext cx="5445760" cy="4457700"/>
          </a:xfrm>
          <a:prstGeom prst="rect">
            <a:avLst/>
          </a:prstGeom>
        </p:spPr>
        <p:txBody>
          <a:bodyPr vert="horz" lIns="93466" tIns="46733" rIns="93466" bIns="4673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08983"/>
            <a:ext cx="2949786" cy="495300"/>
          </a:xfrm>
          <a:prstGeom prst="rect">
            <a:avLst/>
          </a:prstGeom>
        </p:spPr>
        <p:txBody>
          <a:bodyPr vert="horz" lIns="93466" tIns="46733" rIns="93466" bIns="4673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08983"/>
            <a:ext cx="2949786" cy="495300"/>
          </a:xfrm>
          <a:prstGeom prst="rect">
            <a:avLst/>
          </a:prstGeom>
        </p:spPr>
        <p:txBody>
          <a:bodyPr vert="horz" lIns="93466" tIns="46733" rIns="93466" bIns="46733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B3FE0617-96A0-4CFF-B816-C7CA81672EE6}"/>
              </a:ext>
            </a:extLst>
          </p:cNvPr>
          <p:cNvSpPr/>
          <p:nvPr userDrawn="1"/>
        </p:nvSpPr>
        <p:spPr>
          <a:xfrm>
            <a:off x="0" y="1731527"/>
            <a:ext cx="18286413" cy="1011673"/>
          </a:xfrm>
          <a:prstGeom prst="rect">
            <a:avLst/>
          </a:prstGeom>
          <a:solidFill>
            <a:srgbClr val="0060A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kumimoji="1" lang="es-EC" dirty="0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1731527"/>
            <a:ext cx="16236850" cy="10116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de la </a:t>
            </a:r>
            <a:r>
              <a:rPr kumimoji="1" lang="en-US" altLang="ja-JP" dirty="0" err="1"/>
              <a:t>lámina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278623" y="9432788"/>
            <a:ext cx="952666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3054927"/>
            <a:ext cx="16200313" cy="596438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36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138831"/>
            <a:ext cx="18286412" cy="46408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5303069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56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8988356" y="3163058"/>
            <a:ext cx="9317417" cy="390367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1" y="7663779"/>
            <a:ext cx="15322524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3163058"/>
            <a:ext cx="9824936" cy="39036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1" y="3540867"/>
            <a:ext cx="5400599" cy="3129285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427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189280"/>
            <a:ext cx="4462687" cy="389843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3189280"/>
            <a:ext cx="8568950" cy="389843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3189280"/>
            <a:ext cx="5254774" cy="38984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445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83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7746028" y="2928135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2906466" y="2928134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585589" y="2928132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7593628" y="2826535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12754066" y="2826534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2433189" y="2826532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664588" y="2877338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12825026" y="2877337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504149" y="2877335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8563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8540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7333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8563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941791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941791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941791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873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8683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31839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31134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992816"/>
            <a:ext cx="4308618" cy="155667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9055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8683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31839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31134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992816"/>
            <a:ext cx="4308618" cy="155667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9055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8683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31839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31134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992816"/>
            <a:ext cx="4308618" cy="155667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9055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61170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4326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63622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724156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71542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61170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4326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63622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724156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71542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61170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4326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63622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724156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71542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544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88776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313292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4012276"/>
            <a:ext cx="4308618" cy="1700688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92501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88776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313292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4012276"/>
            <a:ext cx="4308618" cy="1700688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92501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88776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313292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4012276"/>
            <a:ext cx="4308618" cy="1700688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92501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613650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638166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726102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717375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613650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638166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726102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717375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613650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638166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726102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717375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488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6297509" y="686767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2067923" y="335823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465789" y="395113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904038" y="323408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35823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771779" y="321421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2149865" y="326202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7300185" y="648352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417112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8155077" y="423371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265908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8194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4458345" y="38017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445722" y="64541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869641" y="31817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175549" y="76499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574220" y="65544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30744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7174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4072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03945" y="57055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2064474" y="60456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6367929" y="82450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9163259" y="28095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9279847" y="29261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30449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7511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9163259" y="62245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9279847" y="63411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4600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71662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394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4240334"/>
            <a:ext cx="8766629" cy="314018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3300407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246105"/>
            <a:ext cx="8766629" cy="314018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9519784" y="4196112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0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de la </a:t>
            </a:r>
            <a:r>
              <a:rPr kumimoji="1" lang="en-US" altLang="ja-JP" dirty="0" err="1"/>
              <a:t>lámina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2092" y="9432788"/>
            <a:ext cx="859198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943779" y="289701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060367" y="301360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964684" y="308988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426243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533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619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2632B25F-DDFB-4954-8197-C600D075AB5D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8286413" cy="1029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36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935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8286413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40" y="2361457"/>
            <a:ext cx="1368051" cy="7669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320" y="2366010"/>
            <a:ext cx="7954590" cy="4118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7503" y="2366010"/>
            <a:ext cx="7954590" cy="4118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7457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121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1572588"/>
            <a:ext cx="16457772" cy="54768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de </a:t>
            </a:r>
            <a:r>
              <a:rPr kumimoji="1" lang="en-US" altLang="ja-JP" dirty="0" err="1"/>
              <a:t>lámina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2092" y="9432788"/>
            <a:ext cx="859198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261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1ED71-0B2B-4516-86B6-5FB4C46C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329" y="5818908"/>
            <a:ext cx="11398103" cy="20989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966F3A14-C3F3-48A1-B6A7-A08D01E79D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3328" y="8354291"/>
            <a:ext cx="11398103" cy="103366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endParaRPr kumimoji="1" lang="ja-JP" altLang="en-US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4B06248-1E4B-4F6C-86E2-2FF67DADF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74873" y="4780881"/>
            <a:ext cx="10480146" cy="81981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646E781-23BD-4119-8431-19F381690F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7"/>
          <a:stretch/>
        </p:blipFill>
        <p:spPr>
          <a:xfrm>
            <a:off x="0" y="0"/>
            <a:ext cx="6188149" cy="10287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06AC40E-148B-4748-89F9-FDF108C17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32" t="10251" r="10506" b="19156"/>
          <a:stretch/>
        </p:blipFill>
        <p:spPr>
          <a:xfrm>
            <a:off x="6443328" y="2463708"/>
            <a:ext cx="9165266" cy="20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4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2092" y="9432788"/>
            <a:ext cx="859198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01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3086974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8" y="3575440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337601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87772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6383811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347228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662095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700210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55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360223" y="331334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476811" y="342992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217602" y="3548810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903617" y="4254987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360223" y="5523693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476811" y="5640281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217602" y="5759163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903617" y="6465340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72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05838" y="1543100"/>
            <a:ext cx="16990296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27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88734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300393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3122818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28995"/>
            <a:ext cx="6433348" cy="178143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89039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300698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3125868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832045"/>
            <a:ext cx="6433348" cy="203530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38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831EB54B-63EC-4B59-99D8-32CEEF4A0BFF}"/>
              </a:ext>
            </a:extLst>
          </p:cNvPr>
          <p:cNvSpPr/>
          <p:nvPr userDrawn="1"/>
        </p:nvSpPr>
        <p:spPr>
          <a:xfrm>
            <a:off x="17372092" y="9192126"/>
            <a:ext cx="914320" cy="1094874"/>
          </a:xfrm>
          <a:prstGeom prst="rect">
            <a:avLst/>
          </a:prstGeom>
          <a:solidFill>
            <a:srgbClr val="E62E3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 sz="2400">
              <a:solidFill>
                <a:schemeClr val="bg1"/>
              </a:solidFill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0" y="1572588"/>
            <a:ext cx="16457772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3250574"/>
            <a:ext cx="16457772" cy="5282886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 err="1"/>
              <a:t>Texto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A70BFE03-39FC-429D-A245-70BE0AF7A8CA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0" y="0"/>
            <a:ext cx="10590028" cy="1412732"/>
          </a:xfrm>
          <a:prstGeom prst="rect">
            <a:avLst/>
          </a:prstGeom>
        </p:spPr>
      </p:pic>
      <p:sp>
        <p:nvSpPr>
          <p:cNvPr id="15" name="スライド番号プレースホルダー 5">
            <a:extLst>
              <a:ext uri="{FF2B5EF4-FFF2-40B4-BE49-F238E27FC236}">
                <a16:creationId xmlns:a16="http://schemas.microsoft.com/office/drawing/2014/main" id="{F061ECA1-3082-4973-9CAC-A03948D4A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72092" y="9432788"/>
            <a:ext cx="859198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0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9F5AAFFC-5D56-40DE-BBE2-C37FEDC43A4B}"/>
              </a:ext>
            </a:extLst>
          </p:cNvPr>
          <p:cNvPicPr/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5400" y="292667"/>
            <a:ext cx="2604781" cy="102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774" r:id="rId3"/>
    <p:sldLayoutId id="2147483775" r:id="rId4"/>
    <p:sldLayoutId id="2147483675" r:id="rId5"/>
    <p:sldLayoutId id="2147483751" r:id="rId6"/>
    <p:sldLayoutId id="2147483676" r:id="rId7"/>
    <p:sldLayoutId id="2147483773" r:id="rId8"/>
    <p:sldLayoutId id="2147483752" r:id="rId9"/>
    <p:sldLayoutId id="2147483706" r:id="rId10"/>
    <p:sldLayoutId id="2147483660" r:id="rId11"/>
    <p:sldLayoutId id="2147483704" r:id="rId12"/>
    <p:sldLayoutId id="2147483671" r:id="rId13"/>
    <p:sldLayoutId id="2147483718" r:id="rId14"/>
    <p:sldLayoutId id="2147483680" r:id="rId15"/>
    <p:sldLayoutId id="2147483757" r:id="rId16"/>
    <p:sldLayoutId id="2147483691" r:id="rId17"/>
    <p:sldLayoutId id="2147483702" r:id="rId18"/>
    <p:sldLayoutId id="2147483750" r:id="rId19"/>
    <p:sldLayoutId id="2147483714" r:id="rId20"/>
    <p:sldLayoutId id="2147483776" r:id="rId21"/>
    <p:sldLayoutId id="2147483777" r:id="rId22"/>
    <p:sldLayoutId id="2147483779" r:id="rId23"/>
    <p:sldLayoutId id="2147483780" r:id="rId24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b="1" kern="120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7"/>
            <a:ext cx="18286413" cy="102861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052" y="3289714"/>
            <a:ext cx="9396929" cy="37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4BA5719D-B454-4C10-8B49-387EE0EE7CB6}"/>
              </a:ext>
            </a:extLst>
          </p:cNvPr>
          <p:cNvSpPr txBox="1">
            <a:spLocks/>
          </p:cNvSpPr>
          <p:nvPr/>
        </p:nvSpPr>
        <p:spPr>
          <a:xfrm>
            <a:off x="457200" y="406927"/>
            <a:ext cx="17397663" cy="116554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4400" u="sng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DEL PLAN OPERATIVO ANUAL (POA)</a:t>
            </a:r>
          </a:p>
          <a:p>
            <a:pPr algn="ctr"/>
            <a:r>
              <a:rPr lang="es-ES" sz="44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Metas de </a:t>
            </a:r>
            <a:r>
              <a:rPr lang="es-ES" sz="4400" dirty="0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gasto a la fecha</a:t>
            </a:r>
            <a:endParaRPr lang="es-ES" sz="1800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2">
            <a:extLst>
              <a:ext uri="{FF2B5EF4-FFF2-40B4-BE49-F238E27FC236}">
                <a16:creationId xmlns:a16="http://schemas.microsoft.com/office/drawing/2014/main" id="{FFDD8D84-312E-410B-85D3-E39C7C83F9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srgbClr val="1B587C"/>
                </a:solidFill>
              </a:rPr>
              <a:pPr/>
              <a:t>10</a:t>
            </a:fld>
            <a:endParaRPr lang="ja-JP" altLang="en-US" dirty="0">
              <a:solidFill>
                <a:srgbClr val="1B587C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774C7E2-DE5B-4741-AB22-5CCDC5342109}"/>
              </a:ext>
            </a:extLst>
          </p:cNvPr>
          <p:cNvSpPr/>
          <p:nvPr/>
        </p:nvSpPr>
        <p:spPr>
          <a:xfrm>
            <a:off x="1148508" y="9385546"/>
            <a:ext cx="6003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Fuente: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Sistema Mi Ciudad, corte al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xxx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3CC7F12-DDA8-4267-A6D3-0030978ED1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5263537"/>
              </p:ext>
            </p:extLst>
          </p:nvPr>
        </p:nvGraphicFramePr>
        <p:xfrm>
          <a:off x="-288758" y="2027583"/>
          <a:ext cx="19467095" cy="7542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5EA1F9C-BCBD-40B0-9BCA-DA90A5C2A027}"/>
              </a:ext>
            </a:extLst>
          </p:cNvPr>
          <p:cNvSpPr txBox="1"/>
          <p:nvPr/>
        </p:nvSpPr>
        <p:spPr>
          <a:xfrm>
            <a:off x="3644799" y="6809873"/>
            <a:ext cx="173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% de cumplimiento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201FFF4-F3F4-48C8-8667-9C183DAF4E4A}"/>
              </a:ext>
            </a:extLst>
          </p:cNvPr>
          <p:cNvSpPr/>
          <p:nvPr/>
        </p:nvSpPr>
        <p:spPr>
          <a:xfrm>
            <a:off x="3719737" y="1886288"/>
            <a:ext cx="108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1" i="0" u="none" strike="noStrike" kern="1200" spc="0" baseline="0">
                <a:solidFill>
                  <a:srgbClr val="0060A8"/>
                </a:solidFill>
                <a:latin typeface="+mn-lt"/>
                <a:ea typeface="+mn-ea"/>
                <a:cs typeface="+mn-cs"/>
              </a:defRPr>
            </a:pPr>
            <a:r>
              <a:rPr lang="es-EC" sz="2800" b="1" dirty="0">
                <a:latin typeface="Calibri" panose="020F0502020204030204" pitchFamily="34" charset="0"/>
                <a:cs typeface="Calibri" panose="020F0502020204030204" pitchFamily="34" charset="0"/>
              </a:rPr>
              <a:t>PLAN OPERATIVO ANUAL (POA) POR TRIMESTRE EN RECURSOS TOTALES</a:t>
            </a:r>
          </a:p>
        </p:txBody>
      </p:sp>
    </p:spTree>
    <p:extLst>
      <p:ext uri="{BB962C8B-B14F-4D97-AF65-F5344CB8AC3E}">
        <p14:creationId xmlns:p14="http://schemas.microsoft.com/office/powerpoint/2010/main" val="55644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354549" y="9805056"/>
            <a:ext cx="931863" cy="547688"/>
          </a:xfrm>
        </p:spPr>
        <p:txBody>
          <a:bodyPr/>
          <a:lstStyle/>
          <a:p>
            <a:fld id="{E6459DFB-86F3-43FA-8567-2EA6E426AE90}" type="slidenum">
              <a:rPr lang="ja-JP" altLang="en-US" smtClean="0">
                <a:solidFill>
                  <a:srgbClr val="1B587C"/>
                </a:solidFill>
              </a:rPr>
              <a:pPr/>
              <a:t>11</a:t>
            </a:fld>
            <a:endParaRPr lang="ja-JP" altLang="en-US" dirty="0">
              <a:solidFill>
                <a:srgbClr val="1B587C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008959688"/>
              </p:ext>
            </p:extLst>
          </p:nvPr>
        </p:nvGraphicFramePr>
        <p:xfrm>
          <a:off x="-1559750" y="2076377"/>
          <a:ext cx="11624233" cy="377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BD91D4CE-4BE0-44C6-874E-5EE22AE16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299509"/>
              </p:ext>
            </p:extLst>
          </p:nvPr>
        </p:nvGraphicFramePr>
        <p:xfrm>
          <a:off x="590551" y="7255763"/>
          <a:ext cx="7930871" cy="2481220"/>
        </p:xfrm>
        <a:graphic>
          <a:graphicData uri="http://schemas.openxmlformats.org/drawingml/2006/table">
            <a:tbl>
              <a:tblPr/>
              <a:tblGrid>
                <a:gridCol w="3582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4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98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Presupuesto Planificado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Presupuesto</a:t>
                      </a:r>
                    </a:p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Ejecutado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cumplimiento de metas de gasto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09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Corriente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236.191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235.888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090">
                <a:tc>
                  <a:txBody>
                    <a:bodyPr/>
                    <a:lstStyle/>
                    <a:p>
                      <a:pPr marL="0" marR="0" lvl="0" indent="0" algn="l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+mn-cs"/>
                        </a:rPr>
                        <a:t>Inversión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1.286.001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1.127.705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090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Cumplimiento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1.642.192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1.399.321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789CDB53-F139-4990-B90E-68E8BA02A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095094"/>
              </p:ext>
            </p:extLst>
          </p:nvPr>
        </p:nvGraphicFramePr>
        <p:xfrm>
          <a:off x="9835359" y="7255763"/>
          <a:ext cx="7930871" cy="2481220"/>
        </p:xfrm>
        <a:graphic>
          <a:graphicData uri="http://schemas.openxmlformats.org/drawingml/2006/table">
            <a:tbl>
              <a:tblPr/>
              <a:tblGrid>
                <a:gridCol w="3582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4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98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Presupuesto Planificado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Presupuesto</a:t>
                      </a:r>
                    </a:p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Ejecutado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cumplimiento de metas de gasto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09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municipal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236.191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235.888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090">
                <a:tc>
                  <a:txBody>
                    <a:bodyPr/>
                    <a:lstStyle/>
                    <a:p>
                      <a:pPr marL="0" marR="0" lvl="0" indent="0" algn="l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+mn-cs"/>
                        </a:rPr>
                        <a:t>Ingresos Propios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1.286.001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1.127.705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090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Cumplimiento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1.642.192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1.399.321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Título 1">
            <a:extLst>
              <a:ext uri="{FF2B5EF4-FFF2-40B4-BE49-F238E27FC236}">
                <a16:creationId xmlns:a16="http://schemas.microsoft.com/office/drawing/2014/main" id="{57C92F8A-20A2-4193-B1FB-32C4A1E16033}"/>
              </a:ext>
            </a:extLst>
          </p:cNvPr>
          <p:cNvSpPr txBox="1">
            <a:spLocks/>
          </p:cNvSpPr>
          <p:nvPr/>
        </p:nvSpPr>
        <p:spPr>
          <a:xfrm>
            <a:off x="591730" y="6597092"/>
            <a:ext cx="7930871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4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de gasto por Corriente o Inversión</a:t>
            </a:r>
            <a:endParaRPr lang="es-ES" sz="1600" dirty="0">
              <a:solidFill>
                <a:srgbClr val="2037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74ED78FF-9442-4448-B7DA-919445523A66}"/>
              </a:ext>
            </a:extLst>
          </p:cNvPr>
          <p:cNvSpPr txBox="1">
            <a:spLocks/>
          </p:cNvSpPr>
          <p:nvPr/>
        </p:nvSpPr>
        <p:spPr>
          <a:xfrm>
            <a:off x="9846084" y="6597203"/>
            <a:ext cx="7930871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4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de gasto por tipo de fuente</a:t>
            </a:r>
            <a:endParaRPr lang="es-ES" sz="1600" dirty="0">
              <a:solidFill>
                <a:srgbClr val="2037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7C05F99-96F4-4763-AD79-44B86C4FBFF2}"/>
              </a:ext>
            </a:extLst>
          </p:cNvPr>
          <p:cNvSpPr/>
          <p:nvPr/>
        </p:nvSpPr>
        <p:spPr>
          <a:xfrm>
            <a:off x="11963400" y="17573"/>
            <a:ext cx="4000500" cy="149818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>
              <a:solidFill>
                <a:schemeClr val="accent6"/>
              </a:solidFill>
            </a:endParaRPr>
          </a:p>
        </p:txBody>
      </p:sp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72F83EE3-BE04-4475-B719-D765E4532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536528"/>
              </p:ext>
            </p:extLst>
          </p:nvPr>
        </p:nvGraphicFramePr>
        <p:xfrm>
          <a:off x="9677400" y="3141169"/>
          <a:ext cx="8088830" cy="2892102"/>
        </p:xfrm>
        <a:graphic>
          <a:graphicData uri="http://schemas.openxmlformats.org/drawingml/2006/table">
            <a:tbl>
              <a:tblPr/>
              <a:tblGrid>
                <a:gridCol w="3654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06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Presupuesto Planificado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Presupuesto</a:t>
                      </a:r>
                    </a:p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Ejecutado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cumplimiento de metas de gasto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35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1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236.191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235.888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354">
                <a:tc>
                  <a:txBody>
                    <a:bodyPr/>
                    <a:lstStyle/>
                    <a:p>
                      <a:pPr marL="0" marR="0" lvl="0" indent="0" algn="l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+mn-cs"/>
                        </a:rPr>
                        <a:t>Proyecto 1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1.286.001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1.127.705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54">
                <a:tc>
                  <a:txBody>
                    <a:bodyPr/>
                    <a:lstStyle/>
                    <a:p>
                      <a:pPr marL="0" marR="0" lvl="0" indent="0" algn="l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+mn-cs"/>
                        </a:rPr>
                        <a:t>Proyecto 1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35.729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354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Cumplimiento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1.642.192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1.399.321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Título 1">
            <a:extLst>
              <a:ext uri="{FF2B5EF4-FFF2-40B4-BE49-F238E27FC236}">
                <a16:creationId xmlns:a16="http://schemas.microsoft.com/office/drawing/2014/main" id="{EB0EAD15-792A-4C03-A58D-9E0DD96E7410}"/>
              </a:ext>
            </a:extLst>
          </p:cNvPr>
          <p:cNvSpPr txBox="1">
            <a:spLocks/>
          </p:cNvSpPr>
          <p:nvPr/>
        </p:nvSpPr>
        <p:spPr>
          <a:xfrm>
            <a:off x="9677400" y="2243669"/>
            <a:ext cx="8099555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de gasto por proyecto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(Recursos totales = Asignación municipal + Ingresos propios)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20B1B954-6AFD-4BBD-9131-A0B3B4E5C179}"/>
              </a:ext>
            </a:extLst>
          </p:cNvPr>
          <p:cNvSpPr txBox="1">
            <a:spLocks/>
          </p:cNvSpPr>
          <p:nvPr/>
        </p:nvSpPr>
        <p:spPr>
          <a:xfrm>
            <a:off x="457200" y="406927"/>
            <a:ext cx="17397663" cy="116554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4400" u="sng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DEL PLAN OPERATIVO ANUAL (POA)</a:t>
            </a:r>
          </a:p>
          <a:p>
            <a:pPr algn="ctr"/>
            <a:r>
              <a:rPr lang="es-ES" sz="44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Metas de </a:t>
            </a:r>
            <a:r>
              <a:rPr lang="es-ES" sz="4400" dirty="0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gasto a la fecha (Ej. 30 de abril)</a:t>
            </a:r>
            <a:endParaRPr lang="es-ES" sz="1800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66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373599" y="9519306"/>
            <a:ext cx="912813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9672238" y="2246318"/>
            <a:ext cx="8124355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</a:t>
            </a:r>
          </a:p>
          <a:p>
            <a:pPr algn="ctr"/>
            <a:r>
              <a:rPr lang="es-ES" sz="1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(Cumplimento promedio de las metas de proyectos por entidades)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574239" y="5546055"/>
            <a:ext cx="5559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sp>
        <p:nvSpPr>
          <p:cNvPr id="5" name="Esquina doblada 4"/>
          <p:cNvSpPr/>
          <p:nvPr/>
        </p:nvSpPr>
        <p:spPr>
          <a:xfrm>
            <a:off x="328572" y="2246318"/>
            <a:ext cx="8383603" cy="7772497"/>
          </a:xfrm>
          <a:prstGeom prst="foldedCorner">
            <a:avLst>
              <a:gd name="adj" fmla="val 10031"/>
            </a:avLst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b="1" dirty="0">
                <a:solidFill>
                  <a:schemeClr val="accent6"/>
                </a:solidFill>
              </a:rPr>
              <a:t>Principales resultados alcanzados: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6"/>
                </a:solidFill>
              </a:rPr>
              <a:t>Capacitación y fortalecimiento del talento humano</a:t>
            </a:r>
          </a:p>
          <a:p>
            <a:pPr marL="1159276" lvl="1" indent="-342900">
              <a:buFont typeface="Wingdings" panose="05000000000000000000" pitchFamily="2" charset="2"/>
              <a:buChar char="§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182 eventos para servidores municipales, en modalidad presencial y virtual.</a:t>
            </a:r>
          </a:p>
          <a:p>
            <a:pPr marL="1159276" lvl="1" indent="-342900">
              <a:buFont typeface="Wingdings" panose="05000000000000000000" pitchFamily="2" charset="2"/>
              <a:buChar char="§"/>
            </a:pPr>
            <a:r>
              <a:rPr lang="es-EC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23.503 inscripciones y participaciones durante el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6"/>
                </a:solidFill>
              </a:rPr>
              <a:t>Gestión de planificación, seguimiento y evaluación</a:t>
            </a:r>
          </a:p>
          <a:p>
            <a:pPr marL="1273576" lvl="1" indent="-45720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POA reformado para la ejecución presupuestaria del IV trimestre de 2021.</a:t>
            </a:r>
          </a:p>
          <a:p>
            <a:pPr marL="1273576" lvl="1" indent="-45720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metodológico y mejoras a la gestión monitoreo, seguimiento y evaluación de la planificación operativa del MDMQ.</a:t>
            </a:r>
            <a:endParaRPr lang="es-EC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3576" lvl="1" indent="-45720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Inducción y apoyo metodológico a todas las entidades municipales para la mejora de los niveles de eficacia y eficiencia de gestión e instrumentos de planificación.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6"/>
                </a:solidFill>
              </a:rPr>
              <a:t>Gestión de Información</a:t>
            </a:r>
            <a:endParaRPr lang="es-EC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59276" lvl="1" indent="-34290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Conformación del Consejo Consultivo de Gobierno Abierto 2021-2023</a:t>
            </a:r>
            <a:endParaRPr lang="es-EC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59276" lvl="1" indent="-34290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de aplicativos: "Agendas Abiertas" y “Proyectos Quito”.</a:t>
            </a:r>
          </a:p>
          <a:p>
            <a:pPr marL="1159276" lvl="1" indent="-34290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Co-creación para el II Plan de Acción de Gobierno Abierto con apoyo técnico y financiero de la GIZ, en curso.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6"/>
                </a:solidFill>
              </a:rPr>
              <a:t>Diseño institucional</a:t>
            </a:r>
            <a:endParaRPr lang="es-EC" sz="2000" b="1" dirty="0">
              <a:solidFill>
                <a:schemeClr val="accent6"/>
              </a:solidFill>
            </a:endParaRPr>
          </a:p>
          <a:p>
            <a:pPr marL="1159276" lvl="1" indent="-34290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Simplificación de e varios trámites municipales de gestión catastral, tributaria; registral, entre otros.</a:t>
            </a:r>
            <a:endParaRPr lang="es-EC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617976"/>
              </p:ext>
            </p:extLst>
          </p:nvPr>
        </p:nvGraphicFramePr>
        <p:xfrm>
          <a:off x="9611129" y="3049133"/>
          <a:ext cx="8124355" cy="2371680"/>
        </p:xfrm>
        <a:graphic>
          <a:graphicData uri="http://schemas.openxmlformats.org/drawingml/2006/table">
            <a:tbl>
              <a:tblPr/>
              <a:tblGrid>
                <a:gridCol w="5654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9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877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Cumplimiento promedio</a:t>
                      </a:r>
                      <a:r>
                        <a:rPr lang="es-E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metas</a:t>
                      </a:r>
                      <a:endParaRPr lang="es-E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61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1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612">
                <a:tc>
                  <a:txBody>
                    <a:bodyPr/>
                    <a:lstStyle/>
                    <a:p>
                      <a:pPr algn="l" fontAlgn="b"/>
                      <a:r>
                        <a:rPr kumimoji="1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+mn-cs"/>
                        </a:rPr>
                        <a:t>Proyecto 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612">
                <a:tc>
                  <a:txBody>
                    <a:bodyPr/>
                    <a:lstStyle/>
                    <a:p>
                      <a:pPr algn="l" fontAlgn="b"/>
                      <a:r>
                        <a:rPr kumimoji="1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+mn-cs"/>
                        </a:rPr>
                        <a:t>Proyecto 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612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cumplimiento de metas 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S" sz="24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93%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D100B70F-1952-4011-A596-697010C731AA}"/>
              </a:ext>
            </a:extLst>
          </p:cNvPr>
          <p:cNvSpPr txBox="1">
            <a:spLocks/>
          </p:cNvSpPr>
          <p:nvPr/>
        </p:nvSpPr>
        <p:spPr>
          <a:xfrm>
            <a:off x="457200" y="406927"/>
            <a:ext cx="17397663" cy="116554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4400" u="sng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DEL PLAN OPERATIVO ANUAL (POA)</a:t>
            </a:r>
          </a:p>
          <a:p>
            <a:pPr algn="ctr"/>
            <a:r>
              <a:rPr lang="es-ES" sz="44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Metas </a:t>
            </a:r>
            <a:r>
              <a:rPr lang="es-ES" sz="4400" dirty="0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físicas a la fecha</a:t>
            </a:r>
            <a:endParaRPr lang="es-ES" sz="1800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2AF6571-15B6-4D59-B767-E1A678183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B959B33-B081-48F2-9A4D-8FB7FF2BD781}"/>
              </a:ext>
            </a:extLst>
          </p:cNvPr>
          <p:cNvSpPr txBox="1">
            <a:spLocks/>
          </p:cNvSpPr>
          <p:nvPr/>
        </p:nvSpPr>
        <p:spPr>
          <a:xfrm>
            <a:off x="3560124" y="4360249"/>
            <a:ext cx="11166164" cy="1180533"/>
          </a:xfrm>
          <a:prstGeom prst="rect">
            <a:avLst/>
          </a:prstGeom>
        </p:spPr>
        <p:txBody>
          <a:bodyPr vert="horz" wrap="square" lIns="163275" tIns="81638" rIns="163275" bIns="81638" rtlCol="0" anchor="ctr">
            <a:sp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C" sz="66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CUMPLIMIENTO DEL PAC</a:t>
            </a:r>
          </a:p>
        </p:txBody>
      </p:sp>
    </p:spTree>
    <p:extLst>
      <p:ext uri="{BB962C8B-B14F-4D97-AF65-F5344CB8AC3E}">
        <p14:creationId xmlns:p14="http://schemas.microsoft.com/office/powerpoint/2010/main" val="5047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7 CuadroTexto">
            <a:extLst>
              <a:ext uri="{FF2B5EF4-FFF2-40B4-BE49-F238E27FC236}">
                <a16:creationId xmlns:a16="http://schemas.microsoft.com/office/drawing/2014/main" id="{1069C6CF-2160-4D7B-8C4B-66824BD1F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3144" y="455946"/>
            <a:ext cx="15848844" cy="119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398" tIns="61682" rIns="123398" bIns="61682" anchor="ctr" anchorCtr="0">
            <a:normAutofit/>
          </a:bodyPr>
          <a:lstStyle>
            <a:defPPr>
              <a:defRPr lang="es-ES_tradnl"/>
            </a:defPPr>
            <a:lvl1pPr algn="ctr" defTabSz="914400">
              <a:lnSpc>
                <a:spcPct val="90000"/>
              </a:lnSpc>
              <a:spcBef>
                <a:spcPts val="0"/>
              </a:spcBef>
              <a:buClr>
                <a:srgbClr val="2F2C81"/>
              </a:buClr>
              <a:buSzPts val="4400"/>
              <a:buNone/>
              <a:defRPr sz="2800" b="1">
                <a:solidFill>
                  <a:srgbClr val="2F2C8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s-ES" altLang="es-MX" sz="3779" u="sng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ESTADO DE EJECUCIÓN PAC </a:t>
            </a:r>
            <a:r>
              <a:rPr lang="es-ES" altLang="es-MX" sz="3779" u="sng" dirty="0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LA FECHA</a:t>
            </a:r>
            <a:endParaRPr lang="es-MX" altLang="es-MX" sz="3779" u="sng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Gráfico 29" descr="Monedas contorno">
            <a:extLst>
              <a:ext uri="{FF2B5EF4-FFF2-40B4-BE49-F238E27FC236}">
                <a16:creationId xmlns:a16="http://schemas.microsoft.com/office/drawing/2014/main" id="{ACDDA3D7-F3E7-4CAA-9DCD-CAA8D8EBF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73102" y="7495257"/>
            <a:ext cx="913262" cy="913262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885631"/>
              </p:ext>
            </p:extLst>
          </p:nvPr>
        </p:nvGraphicFramePr>
        <p:xfrm>
          <a:off x="9987058" y="1713873"/>
          <a:ext cx="7094122" cy="3130436"/>
        </p:xfrm>
        <a:graphic>
          <a:graphicData uri="http://schemas.openxmlformats.org/drawingml/2006/table">
            <a:tbl>
              <a:tblPr/>
              <a:tblGrid>
                <a:gridCol w="2940361">
                  <a:extLst>
                    <a:ext uri="{9D8B030D-6E8A-4147-A177-3AD203B41FA5}">
                      <a16:colId xmlns:a16="http://schemas.microsoft.com/office/drawing/2014/main" val="2579446950"/>
                    </a:ext>
                  </a:extLst>
                </a:gridCol>
                <a:gridCol w="1903793">
                  <a:extLst>
                    <a:ext uri="{9D8B030D-6E8A-4147-A177-3AD203B41FA5}">
                      <a16:colId xmlns:a16="http://schemas.microsoft.com/office/drawing/2014/main" val="49213006"/>
                    </a:ext>
                  </a:extLst>
                </a:gridCol>
                <a:gridCol w="2249968">
                  <a:extLst>
                    <a:ext uri="{9D8B030D-6E8A-4147-A177-3AD203B41FA5}">
                      <a16:colId xmlns:a16="http://schemas.microsoft.com/office/drawing/2014/main" val="733989467"/>
                    </a:ext>
                  </a:extLst>
                </a:gridCol>
              </a:tblGrid>
              <a:tr h="52578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PAC</a:t>
                      </a:r>
                      <a:r>
                        <a:rPr lang="es-MX" sz="2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INICIAL</a:t>
                      </a:r>
                      <a:endParaRPr lang="es-EC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618961"/>
                  </a:ext>
                </a:extLst>
              </a:tr>
              <a:tr h="4726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  <a:r>
                        <a:rPr lang="es-MX" sz="2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TIPO DE PROCEDIMEINTO (EJ)</a:t>
                      </a:r>
                      <a:endParaRPr lang="es-EC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935355"/>
                  </a:ext>
                </a:extLst>
              </a:tr>
              <a:tr h="4936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SUBASTA</a:t>
                      </a:r>
                      <a:r>
                        <a:rPr lang="es-MX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INVERSA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2.525.584,55 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030018"/>
                  </a:ext>
                </a:extLst>
              </a:tr>
              <a:tr h="49360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LISTA CORTA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2.699.730,34 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549940"/>
                  </a:ext>
                </a:extLst>
              </a:tr>
              <a:tr h="503958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LICITACIÓN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1.807.958,39 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160893"/>
                  </a:ext>
                </a:extLst>
              </a:tr>
              <a:tr h="49360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7.033.273,28 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047438"/>
                  </a:ext>
                </a:extLst>
              </a:tr>
            </a:tbl>
          </a:graphicData>
        </a:graphic>
      </p:graphicFrame>
      <p:graphicFrame>
        <p:nvGraphicFramePr>
          <p:cNvPr id="33" name="Gráfico 32"/>
          <p:cNvGraphicFramePr>
            <a:graphicFrameLocks/>
          </p:cNvGraphicFramePr>
          <p:nvPr>
            <p:extLst/>
          </p:nvPr>
        </p:nvGraphicFramePr>
        <p:xfrm>
          <a:off x="435422" y="2664557"/>
          <a:ext cx="7977735" cy="604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Rectángulo 33"/>
          <p:cNvSpPr/>
          <p:nvPr/>
        </p:nvSpPr>
        <p:spPr>
          <a:xfrm rot="5400000">
            <a:off x="7150007" y="7616505"/>
            <a:ext cx="4051656" cy="6170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34012"/>
            <a:endParaRPr lang="es-EC" sz="3644" ker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123667"/>
              </p:ext>
            </p:extLst>
          </p:nvPr>
        </p:nvGraphicFramePr>
        <p:xfrm>
          <a:off x="10058178" y="5706753"/>
          <a:ext cx="7094122" cy="3130436"/>
        </p:xfrm>
        <a:graphic>
          <a:graphicData uri="http://schemas.openxmlformats.org/drawingml/2006/table">
            <a:tbl>
              <a:tblPr/>
              <a:tblGrid>
                <a:gridCol w="2940361">
                  <a:extLst>
                    <a:ext uri="{9D8B030D-6E8A-4147-A177-3AD203B41FA5}">
                      <a16:colId xmlns:a16="http://schemas.microsoft.com/office/drawing/2014/main" val="2579446950"/>
                    </a:ext>
                  </a:extLst>
                </a:gridCol>
                <a:gridCol w="1903793">
                  <a:extLst>
                    <a:ext uri="{9D8B030D-6E8A-4147-A177-3AD203B41FA5}">
                      <a16:colId xmlns:a16="http://schemas.microsoft.com/office/drawing/2014/main" val="49213006"/>
                    </a:ext>
                  </a:extLst>
                </a:gridCol>
                <a:gridCol w="2249968">
                  <a:extLst>
                    <a:ext uri="{9D8B030D-6E8A-4147-A177-3AD203B41FA5}">
                      <a16:colId xmlns:a16="http://schemas.microsoft.com/office/drawing/2014/main" val="733989467"/>
                    </a:ext>
                  </a:extLst>
                </a:gridCol>
              </a:tblGrid>
              <a:tr h="52578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PAC</a:t>
                      </a:r>
                      <a:r>
                        <a:rPr lang="es-MX" sz="2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REFORMADO A LA FECHA</a:t>
                      </a:r>
                      <a:endParaRPr lang="es-EC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618961"/>
                  </a:ext>
                </a:extLst>
              </a:tr>
              <a:tr h="4726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  <a:r>
                        <a:rPr lang="es-MX" sz="2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TIPO DE PROCEDIMEINTO (EJ)</a:t>
                      </a:r>
                      <a:endParaRPr lang="es-EC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935355"/>
                  </a:ext>
                </a:extLst>
              </a:tr>
              <a:tr h="4936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SUBASTA</a:t>
                      </a:r>
                      <a:r>
                        <a:rPr lang="es-MX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INVERSA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2.525.584,55 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030018"/>
                  </a:ext>
                </a:extLst>
              </a:tr>
              <a:tr h="49360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LISTA CORTA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2.699.730,34 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549940"/>
                  </a:ext>
                </a:extLst>
              </a:tr>
              <a:tr h="503958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LICITACIÓN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1.807.958,39 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160893"/>
                  </a:ext>
                </a:extLst>
              </a:tr>
              <a:tr h="49360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7.033.273,28 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047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8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7 CuadroTexto">
            <a:extLst>
              <a:ext uri="{FF2B5EF4-FFF2-40B4-BE49-F238E27FC236}">
                <a16:creationId xmlns:a16="http://schemas.microsoft.com/office/drawing/2014/main" id="{1069C6CF-2160-4D7B-8C4B-66824BD1F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3144" y="455946"/>
            <a:ext cx="15848844" cy="119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398" tIns="61682" rIns="123398" bIns="61682" anchor="ctr" anchorCtr="0">
            <a:normAutofit/>
          </a:bodyPr>
          <a:lstStyle>
            <a:defPPr>
              <a:defRPr lang="es-ES_tradnl"/>
            </a:defPPr>
            <a:lvl1pPr algn="ctr" defTabSz="914400">
              <a:lnSpc>
                <a:spcPct val="90000"/>
              </a:lnSpc>
              <a:spcBef>
                <a:spcPts val="0"/>
              </a:spcBef>
              <a:buClr>
                <a:srgbClr val="2F2C81"/>
              </a:buClr>
              <a:buSzPts val="4400"/>
              <a:buNone/>
              <a:defRPr sz="2800" b="1">
                <a:solidFill>
                  <a:srgbClr val="2F2C8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s-ES" altLang="es-MX" sz="3779" u="sng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ESTADO DE EJECUCIÓN PAC </a:t>
            </a:r>
            <a:r>
              <a:rPr lang="es-ES" altLang="es-MX" sz="3779" u="sng" dirty="0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LA FECHA</a:t>
            </a:r>
            <a:endParaRPr lang="es-ES" altLang="es-MX" sz="3779" u="sng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MX" altLang="es-MX" sz="3779" u="sng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Gráfico 29" descr="Monedas contorno">
            <a:extLst>
              <a:ext uri="{FF2B5EF4-FFF2-40B4-BE49-F238E27FC236}">
                <a16:creationId xmlns:a16="http://schemas.microsoft.com/office/drawing/2014/main" id="{ACDDA3D7-F3E7-4CAA-9DCD-CAA8D8EBF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73102" y="7495257"/>
            <a:ext cx="913262" cy="913262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357171"/>
              </p:ext>
            </p:extLst>
          </p:nvPr>
        </p:nvGraphicFramePr>
        <p:xfrm>
          <a:off x="1005618" y="3725553"/>
          <a:ext cx="7094122" cy="3403944"/>
        </p:xfrm>
        <a:graphic>
          <a:graphicData uri="http://schemas.openxmlformats.org/drawingml/2006/table">
            <a:tbl>
              <a:tblPr/>
              <a:tblGrid>
                <a:gridCol w="2940361">
                  <a:extLst>
                    <a:ext uri="{9D8B030D-6E8A-4147-A177-3AD203B41FA5}">
                      <a16:colId xmlns:a16="http://schemas.microsoft.com/office/drawing/2014/main" val="2579446950"/>
                    </a:ext>
                  </a:extLst>
                </a:gridCol>
                <a:gridCol w="1903793">
                  <a:extLst>
                    <a:ext uri="{9D8B030D-6E8A-4147-A177-3AD203B41FA5}">
                      <a16:colId xmlns:a16="http://schemas.microsoft.com/office/drawing/2014/main" val="49213006"/>
                    </a:ext>
                  </a:extLst>
                </a:gridCol>
                <a:gridCol w="2249968">
                  <a:extLst>
                    <a:ext uri="{9D8B030D-6E8A-4147-A177-3AD203B41FA5}">
                      <a16:colId xmlns:a16="http://schemas.microsoft.com/office/drawing/2014/main" val="733989467"/>
                    </a:ext>
                  </a:extLst>
                </a:gridCol>
              </a:tblGrid>
              <a:tr h="52578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PROCESOS DE CONTRATACIÓN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618961"/>
                  </a:ext>
                </a:extLst>
              </a:tr>
              <a:tr h="472666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ESTADO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935355"/>
                  </a:ext>
                </a:extLst>
              </a:tr>
              <a:tr h="49360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PUBLICADOS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2.525.584,55 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030018"/>
                  </a:ext>
                </a:extLst>
              </a:tr>
              <a:tr h="49360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FASE</a:t>
                      </a:r>
                      <a:r>
                        <a:rPr lang="es-EC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PREPARATORIA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2.699.730,34 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549940"/>
                  </a:ext>
                </a:extLst>
              </a:tr>
              <a:tr h="503958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</a:t>
                      </a:r>
                      <a:r>
                        <a:rPr lang="es-EC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FASE PREPARATORIA-PARA PUBLICACIÓN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1.807.958,39 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160893"/>
                  </a:ext>
                </a:extLst>
              </a:tr>
              <a:tr h="49360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7.033.273,28 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047438"/>
                  </a:ext>
                </a:extLst>
              </a:tr>
            </a:tbl>
          </a:graphicData>
        </a:graphic>
      </p:graphicFrame>
      <p:sp>
        <p:nvSpPr>
          <p:cNvPr id="34" name="Rectángulo 33"/>
          <p:cNvSpPr/>
          <p:nvPr/>
        </p:nvSpPr>
        <p:spPr>
          <a:xfrm rot="5400000">
            <a:off x="6987447" y="5035865"/>
            <a:ext cx="4051656" cy="6170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34012"/>
            <a:endParaRPr lang="es-EC" sz="3644" ker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ángulo 3">
            <a:extLst>
              <a:ext uri="{FF2B5EF4-FFF2-40B4-BE49-F238E27FC236}">
                <a16:creationId xmlns:a16="http://schemas.microsoft.com/office/drawing/2014/main" id="{1961028F-15C1-4FC0-B27F-828661EC3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3760" y="3182361"/>
            <a:ext cx="64352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5B9BD5"/>
              </a:buClr>
              <a:buFontTx/>
              <a:buNone/>
            </a:pPr>
            <a:r>
              <a:rPr lang="es-EC" altLang="es-MX" sz="1800" b="1" dirty="0">
                <a:solidFill>
                  <a:srgbClr val="1B587C"/>
                </a:solidFill>
                <a:ea typeface="Helvetica Neue"/>
                <a:cs typeface="Calibri" panose="020F0502020204030204" pitchFamily="34" charset="0"/>
              </a:rPr>
              <a:t>PRINCIPALES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5B9BD5"/>
              </a:buClr>
              <a:buFontTx/>
              <a:buNone/>
            </a:pPr>
            <a:r>
              <a:rPr lang="es-EC" altLang="es-MX" sz="2400" b="1" dirty="0">
                <a:solidFill>
                  <a:srgbClr val="1B587C"/>
                </a:solidFill>
                <a:ea typeface="Helvetica Neue"/>
                <a:cs typeface="Calibri" panose="020F0502020204030204" pitchFamily="34" charset="0"/>
              </a:rPr>
              <a:t>PROCESOS PUBLICADOS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988077"/>
              </p:ext>
            </p:extLst>
          </p:nvPr>
        </p:nvGraphicFramePr>
        <p:xfrm>
          <a:off x="9919689" y="4412516"/>
          <a:ext cx="7094122" cy="3532604"/>
        </p:xfrm>
        <a:graphic>
          <a:graphicData uri="http://schemas.openxmlformats.org/drawingml/2006/table">
            <a:tbl>
              <a:tblPr/>
              <a:tblGrid>
                <a:gridCol w="5127681">
                  <a:extLst>
                    <a:ext uri="{9D8B030D-6E8A-4147-A177-3AD203B41FA5}">
                      <a16:colId xmlns:a16="http://schemas.microsoft.com/office/drawing/2014/main" val="1996174820"/>
                    </a:ext>
                  </a:extLst>
                </a:gridCol>
                <a:gridCol w="1966441">
                  <a:extLst>
                    <a:ext uri="{9D8B030D-6E8A-4147-A177-3AD203B41FA5}">
                      <a16:colId xmlns:a16="http://schemas.microsoft.com/office/drawing/2014/main" val="3333724832"/>
                    </a:ext>
                  </a:extLst>
                </a:gridCol>
              </a:tblGrid>
              <a:tr h="31983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PROCESO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862590"/>
                  </a:ext>
                </a:extLst>
              </a:tr>
              <a:tr h="645220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ASISTENCIA TÉCNICA PREVENTIVA Y CORRECTIVA  PARA LA MAQUINARIA DE LA EMGIRS EP</a:t>
                      </a:r>
                    </a:p>
                  </a:txBody>
                  <a:tcPr marL="10285" marR="10285" marT="102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818.375,80 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626615"/>
                  </a:ext>
                </a:extLst>
              </a:tr>
              <a:tr h="961167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ASISTENCIA TÉCNICA PREVENTIVA Y CORRECTIVA  PARA LA FLOTA DE SEMIRREMOLQUES Y CAMA BAJA  DE LA EMGIRS-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85" marR="10285" marT="102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701.645,49 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700926"/>
                  </a:ext>
                </a:extLst>
              </a:tr>
              <a:tr h="961167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VIGILANCIA Y SEGURIDAD PARA CUSTODIAR LOS BIENES, EDIFICIOS E INSTALACIONES Y BRINDAR SEGURIDAD TANTO A USUARIOS COMO AL PERSONAL DE LA  EMGIRS-EP</a:t>
                      </a:r>
                    </a:p>
                  </a:txBody>
                  <a:tcPr marL="10285" marR="10285" marT="102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417.859,20 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630128"/>
                  </a:ext>
                </a:extLst>
              </a:tr>
              <a:tr h="645220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INFRAESTRUCTURA HIPERCONVERGENTE PARA LA EMGIRS-EP</a:t>
                      </a:r>
                    </a:p>
                  </a:txBody>
                  <a:tcPr marL="10285" marR="10285" marT="102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193.207,35 </a:t>
                      </a:r>
                    </a:p>
                  </a:txBody>
                  <a:tcPr marL="10285" marR="10285" marT="10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38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4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2AF6571-15B6-4D59-B767-E1A678183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B959B33-B081-48F2-9A4D-8FB7FF2BD781}"/>
              </a:ext>
            </a:extLst>
          </p:cNvPr>
          <p:cNvSpPr txBox="1">
            <a:spLocks/>
          </p:cNvSpPr>
          <p:nvPr/>
        </p:nvSpPr>
        <p:spPr>
          <a:xfrm>
            <a:off x="1921824" y="226399"/>
            <a:ext cx="15318426" cy="1180533"/>
          </a:xfrm>
          <a:prstGeom prst="rect">
            <a:avLst/>
          </a:prstGeom>
        </p:spPr>
        <p:txBody>
          <a:bodyPr vert="horz" wrap="square" lIns="163275" tIns="81638" rIns="163275" bIns="81638" rtlCol="0" anchor="ctr">
            <a:sp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MX" sz="6600" dirty="0" smtClean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IMPREVISTOS DEL PERIODO REPORTADOS</a:t>
            </a:r>
            <a:endParaRPr lang="es-EC" sz="6600" dirty="0">
              <a:solidFill>
                <a:srgbClr val="1641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09600" y="1866900"/>
            <a:ext cx="166687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EJEMPLOS</a:t>
            </a:r>
          </a:p>
          <a:p>
            <a:pPr marL="457200" indent="-457200">
              <a:buFontTx/>
              <a:buChar char="-"/>
            </a:pPr>
            <a:r>
              <a:rPr lang="es-MX" dirty="0" smtClean="0"/>
              <a:t>No se ha traspasado recursos de la administración central del MDMQ.</a:t>
            </a:r>
          </a:p>
          <a:p>
            <a:pPr marL="457200" indent="-457200">
              <a:buFontTx/>
              <a:buChar char="-"/>
            </a:pPr>
            <a:r>
              <a:rPr lang="es-MX" dirty="0" smtClean="0"/>
              <a:t>Proceso x de contratación pública declarado desierto.</a:t>
            </a:r>
          </a:p>
          <a:p>
            <a:pPr marL="457200" indent="-457200">
              <a:buFontTx/>
              <a:buChar char="-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37241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DOCUMENTOS ANEXOS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4" name="CuadroTexto 3"/>
          <p:cNvSpPr txBox="1"/>
          <p:nvPr/>
        </p:nvSpPr>
        <p:spPr>
          <a:xfrm>
            <a:off x="1117600" y="2844800"/>
            <a:ext cx="15199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MX" dirty="0" smtClean="0"/>
              <a:t>Cédula Presupuestaria con corte al 15 de abril</a:t>
            </a:r>
          </a:p>
          <a:p>
            <a:pPr marL="514350" indent="-514350">
              <a:buAutoNum type="arabicPeriod"/>
            </a:pPr>
            <a:r>
              <a:rPr lang="es-MX" dirty="0" smtClean="0"/>
              <a:t>Resolución PAC inicial</a:t>
            </a:r>
          </a:p>
          <a:p>
            <a:pPr marL="514350" indent="-514350">
              <a:buAutoNum type="arabicPeriod"/>
            </a:pPr>
            <a:r>
              <a:rPr lang="es-MX" dirty="0" smtClean="0"/>
              <a:t>PAC vigente al 15 de abril (en caso de haberlo reformado)</a:t>
            </a:r>
          </a:p>
          <a:p>
            <a:pPr marL="514350" indent="-514350">
              <a:buAutoNum type="arabicPeriod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8140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2AF6571-15B6-4D59-B767-E1A678183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schemeClr val="accent3">
                    <a:lumMod val="50000"/>
                  </a:schemeClr>
                </a:solidFill>
              </a:rPr>
              <a:pPr/>
              <a:t>2</a:t>
            </a:fld>
            <a:endParaRPr lang="ja-JP" alt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B959B33-B081-48F2-9A4D-8FB7FF2BD781}"/>
              </a:ext>
            </a:extLst>
          </p:cNvPr>
          <p:cNvSpPr txBox="1">
            <a:spLocks/>
          </p:cNvSpPr>
          <p:nvPr/>
        </p:nvSpPr>
        <p:spPr>
          <a:xfrm>
            <a:off x="3560124" y="3852418"/>
            <a:ext cx="11166164" cy="2196196"/>
          </a:xfrm>
          <a:prstGeom prst="rect">
            <a:avLst/>
          </a:prstGeom>
        </p:spPr>
        <p:txBody>
          <a:bodyPr vert="horz" wrap="square" lIns="163275" tIns="81638" rIns="163275" bIns="81638" rtlCol="0" anchor="ctr">
            <a:sp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C" sz="66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INGRESOS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0ABA63-823E-40EB-B124-8363140CF498}"/>
              </a:ext>
            </a:extLst>
          </p:cNvPr>
          <p:cNvSpPr txBox="1"/>
          <p:nvPr/>
        </p:nvSpPr>
        <p:spPr>
          <a:xfrm>
            <a:off x="4273033" y="6735872"/>
            <a:ext cx="9740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 pública metropolitana de </a:t>
            </a:r>
          </a:p>
        </p:txBody>
      </p:sp>
    </p:spTree>
    <p:extLst>
      <p:ext uri="{BB962C8B-B14F-4D97-AF65-F5344CB8AC3E}">
        <p14:creationId xmlns:p14="http://schemas.microsoft.com/office/powerpoint/2010/main" val="18353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2">
            <a:extLst>
              <a:ext uri="{FF2B5EF4-FFF2-40B4-BE49-F238E27FC236}">
                <a16:creationId xmlns:a16="http://schemas.microsoft.com/office/drawing/2014/main" id="{3864626C-E168-4075-98DE-036A88B2834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7"/>
            <a:ext cx="18286413" cy="10286106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7DB6851-0B7A-4C85-9889-0231F34771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103580"/>
              </p:ext>
            </p:extLst>
          </p:nvPr>
        </p:nvGraphicFramePr>
        <p:xfrm>
          <a:off x="-214923" y="2105250"/>
          <a:ext cx="6371883" cy="623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4BA5719D-B454-4C10-8B49-387EE0EE7CB6}"/>
              </a:ext>
            </a:extLst>
          </p:cNvPr>
          <p:cNvSpPr txBox="1">
            <a:spLocks/>
          </p:cNvSpPr>
          <p:nvPr/>
        </p:nvSpPr>
        <p:spPr>
          <a:xfrm>
            <a:off x="457200" y="166297"/>
            <a:ext cx="17253283" cy="116554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4400" u="sng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ingresos a la </a:t>
            </a:r>
            <a:r>
              <a:rPr lang="es-ES" sz="4400" u="sng" dirty="0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fecha (Ej. 15 de abril de 2022)</a:t>
            </a:r>
            <a:endParaRPr lang="es-ES" sz="1800" u="sng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2">
            <a:extLst>
              <a:ext uri="{FF2B5EF4-FFF2-40B4-BE49-F238E27FC236}">
                <a16:creationId xmlns:a16="http://schemas.microsoft.com/office/drawing/2014/main" id="{FFDD8D84-312E-410B-85D3-E39C7C83F9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srgbClr val="1B587C"/>
                </a:solidFill>
              </a:rPr>
              <a:pPr/>
              <a:t>3</a:t>
            </a:fld>
            <a:endParaRPr lang="ja-JP" altLang="en-US" dirty="0">
              <a:solidFill>
                <a:srgbClr val="1B587C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774C7E2-DE5B-4741-AB22-5CCDC5342109}"/>
              </a:ext>
            </a:extLst>
          </p:cNvPr>
          <p:cNvSpPr/>
          <p:nvPr/>
        </p:nvSpPr>
        <p:spPr>
          <a:xfrm>
            <a:off x="6584780" y="7491555"/>
            <a:ext cx="5001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Fuente: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Sistema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xxxxx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. Fecha de corte al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xxx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1D80744-9A6D-4309-8BCD-A727AA15DF68}"/>
              </a:ext>
            </a:extLst>
          </p:cNvPr>
          <p:cNvSpPr/>
          <p:nvPr/>
        </p:nvSpPr>
        <p:spPr>
          <a:xfrm>
            <a:off x="355307" y="1740254"/>
            <a:ext cx="58103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Recursos Totales del GAD del DMQ</a:t>
            </a:r>
          </a:p>
          <a:p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(Presupuesto Codificado:  USD $ 700.000)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E4F2F9C-80AC-4549-82DC-DE43E6154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610995"/>
              </p:ext>
            </p:extLst>
          </p:nvPr>
        </p:nvGraphicFramePr>
        <p:xfrm>
          <a:off x="6629400" y="2964093"/>
          <a:ext cx="11282658" cy="442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403">
                  <a:extLst>
                    <a:ext uri="{9D8B030D-6E8A-4147-A177-3AD203B41FA5}">
                      <a16:colId xmlns:a16="http://schemas.microsoft.com/office/drawing/2014/main" val="1826196576"/>
                    </a:ext>
                  </a:extLst>
                </a:gridCol>
                <a:gridCol w="1314734">
                  <a:extLst>
                    <a:ext uri="{9D8B030D-6E8A-4147-A177-3AD203B41FA5}">
                      <a16:colId xmlns:a16="http://schemas.microsoft.com/office/drawing/2014/main" val="1152036434"/>
                    </a:ext>
                  </a:extLst>
                </a:gridCol>
                <a:gridCol w="1374406">
                  <a:extLst>
                    <a:ext uri="{9D8B030D-6E8A-4147-A177-3AD203B41FA5}">
                      <a16:colId xmlns:a16="http://schemas.microsoft.com/office/drawing/2014/main" val="2028101236"/>
                    </a:ext>
                  </a:extLst>
                </a:gridCol>
                <a:gridCol w="1374406">
                  <a:extLst>
                    <a:ext uri="{9D8B030D-6E8A-4147-A177-3AD203B41FA5}">
                      <a16:colId xmlns:a16="http://schemas.microsoft.com/office/drawing/2014/main" val="4150909714"/>
                    </a:ext>
                  </a:extLst>
                </a:gridCol>
                <a:gridCol w="1409735">
                  <a:extLst>
                    <a:ext uri="{9D8B030D-6E8A-4147-A177-3AD203B41FA5}">
                      <a16:colId xmlns:a16="http://schemas.microsoft.com/office/drawing/2014/main" val="3638723211"/>
                    </a:ext>
                  </a:extLst>
                </a:gridCol>
                <a:gridCol w="1574487">
                  <a:extLst>
                    <a:ext uri="{9D8B030D-6E8A-4147-A177-3AD203B41FA5}">
                      <a16:colId xmlns:a16="http://schemas.microsoft.com/office/drawing/2014/main" val="1022159330"/>
                    </a:ext>
                  </a:extLst>
                </a:gridCol>
                <a:gridCol w="1574487">
                  <a:extLst>
                    <a:ext uri="{9D8B030D-6E8A-4147-A177-3AD203B41FA5}">
                      <a16:colId xmlns:a16="http://schemas.microsoft.com/office/drawing/2014/main" val="3854262101"/>
                    </a:ext>
                  </a:extLst>
                </a:gridCol>
              </a:tblGrid>
              <a:tr h="1653723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Tipo de fuente</a:t>
                      </a: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Recaudado</a:t>
                      </a: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Monto</a:t>
                      </a:r>
                      <a:r>
                        <a:rPr lang="es-EC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lang="es-EC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lang="es-EC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ingresos </a:t>
                      </a:r>
                    </a:p>
                    <a:p>
                      <a:pPr algn="ctr"/>
                      <a:r>
                        <a:rPr lang="es-MX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Anual proyectado</a:t>
                      </a:r>
                      <a:endParaRPr lang="es-EC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de ingresos </a:t>
                      </a:r>
                      <a:r>
                        <a:rPr lang="es-EC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 corte </a:t>
                      </a:r>
                      <a:r>
                        <a:rPr lang="es-EC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</a:t>
                      </a:r>
                      <a:endParaRPr lang="es-EC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s-EC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de ingresos al año </a:t>
                      </a:r>
                      <a:r>
                        <a:rPr lang="es-EC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anterior en</a:t>
                      </a:r>
                      <a:r>
                        <a:rPr lang="es-EC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el mismo periodo</a:t>
                      </a:r>
                      <a:endParaRPr lang="es-EC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379558"/>
                  </a:ext>
                </a:extLst>
              </a:tr>
              <a:tr h="833453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Ingresos Propios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571375"/>
                  </a:ext>
                </a:extLst>
              </a:tr>
              <a:tr h="833453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Asignación Municipal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698265"/>
                  </a:ext>
                </a:extLst>
              </a:tr>
              <a:tr h="833453"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256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2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2AF6571-15B6-4D59-B767-E1A678183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srgbClr val="1B587C"/>
                </a:solidFill>
              </a:rPr>
              <a:pPr/>
              <a:t>4</a:t>
            </a:fld>
            <a:endParaRPr lang="ja-JP" altLang="en-US">
              <a:solidFill>
                <a:srgbClr val="1B587C"/>
              </a:solidFill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B959B33-B081-48F2-9A4D-8FB7FF2BD781}"/>
              </a:ext>
            </a:extLst>
          </p:cNvPr>
          <p:cNvSpPr txBox="1">
            <a:spLocks/>
          </p:cNvSpPr>
          <p:nvPr/>
        </p:nvSpPr>
        <p:spPr>
          <a:xfrm>
            <a:off x="3560124" y="3852418"/>
            <a:ext cx="11166164" cy="2196196"/>
          </a:xfrm>
          <a:prstGeom prst="rect">
            <a:avLst/>
          </a:prstGeom>
        </p:spPr>
        <p:txBody>
          <a:bodyPr vert="horz" wrap="square" lIns="163275" tIns="81638" rIns="163275" bIns="81638" rtlCol="0" anchor="ctr">
            <a:sp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C" sz="66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</a:t>
            </a:r>
          </a:p>
        </p:txBody>
      </p:sp>
    </p:spTree>
    <p:extLst>
      <p:ext uri="{BB962C8B-B14F-4D97-AF65-F5344CB8AC3E}">
        <p14:creationId xmlns:p14="http://schemas.microsoft.com/office/powerpoint/2010/main" val="35928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7DB6851-0B7A-4C85-9889-0231F34771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8715618"/>
              </p:ext>
            </p:extLst>
          </p:nvPr>
        </p:nvGraphicFramePr>
        <p:xfrm>
          <a:off x="304800" y="3237480"/>
          <a:ext cx="6800849" cy="585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4BA5719D-B454-4C10-8B49-387EE0EE7CB6}"/>
              </a:ext>
            </a:extLst>
          </p:cNvPr>
          <p:cNvSpPr txBox="1">
            <a:spLocks/>
          </p:cNvSpPr>
          <p:nvPr/>
        </p:nvSpPr>
        <p:spPr>
          <a:xfrm>
            <a:off x="457200" y="358801"/>
            <a:ext cx="17372011" cy="116554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4400" u="sng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 A LA </a:t>
            </a:r>
            <a:r>
              <a:rPr lang="es-ES" sz="4400" u="sng" dirty="0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FECHA</a:t>
            </a:r>
            <a:endParaRPr lang="es-ES" sz="1800" u="sng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2">
            <a:extLst>
              <a:ext uri="{FF2B5EF4-FFF2-40B4-BE49-F238E27FC236}">
                <a16:creationId xmlns:a16="http://schemas.microsoft.com/office/drawing/2014/main" id="{FFDD8D84-312E-410B-85D3-E39C7C83F9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srgbClr val="1B587C"/>
                </a:solidFill>
              </a:rPr>
              <a:pPr/>
              <a:t>5</a:t>
            </a:fld>
            <a:endParaRPr lang="ja-JP" altLang="en-US" dirty="0">
              <a:solidFill>
                <a:srgbClr val="1B587C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774C7E2-DE5B-4741-AB22-5CCDC5342109}"/>
              </a:ext>
            </a:extLst>
          </p:cNvPr>
          <p:cNvSpPr/>
          <p:nvPr/>
        </p:nvSpPr>
        <p:spPr>
          <a:xfrm>
            <a:off x="800101" y="9132263"/>
            <a:ext cx="6457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Nota: 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Los recursos totales es la suma de la Asignación municipal  y de Ingresos propios.</a:t>
            </a:r>
          </a:p>
          <a:p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Fuente: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 Sistema   </a:t>
            </a:r>
            <a:r>
              <a:rPr lang="es-E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xxxxxx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. Fecha de corte al </a:t>
            </a:r>
            <a:r>
              <a:rPr lang="es-E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xxx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1D80744-9A6D-4309-8BCD-A727AA15DF68}"/>
              </a:ext>
            </a:extLst>
          </p:cNvPr>
          <p:cNvSpPr/>
          <p:nvPr/>
        </p:nvSpPr>
        <p:spPr>
          <a:xfrm>
            <a:off x="304800" y="1606264"/>
            <a:ext cx="71056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Recursos Totales del GAD del DMQ</a:t>
            </a:r>
          </a:p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Recursos totales = Asignación municipal  +  Ingresos propios)</a:t>
            </a:r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C" sz="2400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Codificado:  USD $ 1.200.000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167BFD45-197B-4DDF-B897-3A20EDD00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354683"/>
              </p:ext>
            </p:extLst>
          </p:nvPr>
        </p:nvGraphicFramePr>
        <p:xfrm>
          <a:off x="7622116" y="2982037"/>
          <a:ext cx="9743346" cy="6263563"/>
        </p:xfrm>
        <a:graphic>
          <a:graphicData uri="http://schemas.openxmlformats.org/drawingml/2006/table">
            <a:tbl>
              <a:tblPr/>
              <a:tblGrid>
                <a:gridCol w="1209151">
                  <a:extLst>
                    <a:ext uri="{9D8B030D-6E8A-4147-A177-3AD203B41FA5}">
                      <a16:colId xmlns:a16="http://schemas.microsoft.com/office/drawing/2014/main" val="2909084382"/>
                    </a:ext>
                  </a:extLst>
                </a:gridCol>
                <a:gridCol w="1942571">
                  <a:extLst>
                    <a:ext uri="{9D8B030D-6E8A-4147-A177-3AD203B41FA5}">
                      <a16:colId xmlns:a16="http://schemas.microsoft.com/office/drawing/2014/main" val="264940086"/>
                    </a:ext>
                  </a:extLst>
                </a:gridCol>
                <a:gridCol w="1308262">
                  <a:extLst>
                    <a:ext uri="{9D8B030D-6E8A-4147-A177-3AD203B41FA5}">
                      <a16:colId xmlns:a16="http://schemas.microsoft.com/office/drawing/2014/main" val="2194973159"/>
                    </a:ext>
                  </a:extLst>
                </a:gridCol>
                <a:gridCol w="1328084">
                  <a:extLst>
                    <a:ext uri="{9D8B030D-6E8A-4147-A177-3AD203B41FA5}">
                      <a16:colId xmlns:a16="http://schemas.microsoft.com/office/drawing/2014/main" val="2613417370"/>
                    </a:ext>
                  </a:extLst>
                </a:gridCol>
                <a:gridCol w="1310376">
                  <a:extLst>
                    <a:ext uri="{9D8B030D-6E8A-4147-A177-3AD203B41FA5}">
                      <a16:colId xmlns:a16="http://schemas.microsoft.com/office/drawing/2014/main" val="4143521042"/>
                    </a:ext>
                  </a:extLst>
                </a:gridCol>
                <a:gridCol w="1322451">
                  <a:extLst>
                    <a:ext uri="{9D8B030D-6E8A-4147-A177-3AD203B41FA5}">
                      <a16:colId xmlns:a16="http://schemas.microsoft.com/office/drawing/2014/main" val="2947022031"/>
                    </a:ext>
                  </a:extLst>
                </a:gridCol>
                <a:gridCol w="1322451">
                  <a:extLst>
                    <a:ext uri="{9D8B030D-6E8A-4147-A177-3AD203B41FA5}">
                      <a16:colId xmlns:a16="http://schemas.microsoft.com/office/drawing/2014/main" val="2340390922"/>
                    </a:ext>
                  </a:extLst>
                </a:gridCol>
              </a:tblGrid>
              <a:tr h="128286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FUENTE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Gasto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  <a:b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Comprometido</a:t>
                      </a:r>
                      <a:b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 b 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  <a:b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 c 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comprometido</a:t>
                      </a:r>
                      <a:b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 b /a)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presupuestaria</a:t>
                      </a:r>
                      <a:b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 c / 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464852"/>
                  </a:ext>
                </a:extLst>
              </a:tr>
              <a:tr h="49137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Ingresos propios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Corriente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368442"/>
                  </a:ext>
                </a:extLst>
              </a:tr>
              <a:tr h="4913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902432"/>
                  </a:ext>
                </a:extLst>
              </a:tr>
              <a:tr h="5747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 de IP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863952"/>
                  </a:ext>
                </a:extLst>
              </a:tr>
              <a:tr h="49137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437303"/>
                  </a:ext>
                </a:extLst>
              </a:tr>
              <a:tr h="49137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Municipal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Corriente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182175"/>
                  </a:ext>
                </a:extLst>
              </a:tr>
              <a:tr h="4913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002886"/>
                  </a:ext>
                </a:extLst>
              </a:tr>
              <a:tr h="4913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 de 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072403"/>
                  </a:ext>
                </a:extLst>
              </a:tr>
              <a:tr h="49137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460221"/>
                  </a:ext>
                </a:extLst>
              </a:tr>
              <a:tr h="96626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EJECUCIÓN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247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141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2AF6571-15B6-4D59-B767-E1A678183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srgbClr val="1B587C"/>
                </a:solidFill>
              </a:rPr>
              <a:pPr/>
              <a:t>6</a:t>
            </a:fld>
            <a:endParaRPr lang="ja-JP" altLang="en-US">
              <a:solidFill>
                <a:srgbClr val="1B587C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78C2F6F-79C4-459D-8D3E-545B0950B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221761"/>
              </p:ext>
            </p:extLst>
          </p:nvPr>
        </p:nvGraphicFramePr>
        <p:xfrm>
          <a:off x="957872" y="2440054"/>
          <a:ext cx="16320564" cy="6827411"/>
        </p:xfrm>
        <a:graphic>
          <a:graphicData uri="http://schemas.openxmlformats.org/drawingml/2006/table">
            <a:tbl>
              <a:tblPr/>
              <a:tblGrid>
                <a:gridCol w="4094688">
                  <a:extLst>
                    <a:ext uri="{9D8B030D-6E8A-4147-A177-3AD203B41FA5}">
                      <a16:colId xmlns:a16="http://schemas.microsoft.com/office/drawing/2014/main" val="264940086"/>
                    </a:ext>
                  </a:extLst>
                </a:gridCol>
                <a:gridCol w="2442575">
                  <a:extLst>
                    <a:ext uri="{9D8B030D-6E8A-4147-A177-3AD203B41FA5}">
                      <a16:colId xmlns:a16="http://schemas.microsoft.com/office/drawing/2014/main" val="2137396825"/>
                    </a:ext>
                  </a:extLst>
                </a:gridCol>
                <a:gridCol w="2467629">
                  <a:extLst>
                    <a:ext uri="{9D8B030D-6E8A-4147-A177-3AD203B41FA5}">
                      <a16:colId xmlns:a16="http://schemas.microsoft.com/office/drawing/2014/main" val="2046904390"/>
                    </a:ext>
                  </a:extLst>
                </a:gridCol>
                <a:gridCol w="2342367">
                  <a:extLst>
                    <a:ext uri="{9D8B030D-6E8A-4147-A177-3AD203B41FA5}">
                      <a16:colId xmlns:a16="http://schemas.microsoft.com/office/drawing/2014/main" val="18762090"/>
                    </a:ext>
                  </a:extLst>
                </a:gridCol>
                <a:gridCol w="2718149">
                  <a:extLst>
                    <a:ext uri="{9D8B030D-6E8A-4147-A177-3AD203B41FA5}">
                      <a16:colId xmlns:a16="http://schemas.microsoft.com/office/drawing/2014/main" val="3075939347"/>
                    </a:ext>
                  </a:extLst>
                </a:gridCol>
                <a:gridCol w="2255156">
                  <a:extLst>
                    <a:ext uri="{9D8B030D-6E8A-4147-A177-3AD203B41FA5}">
                      <a16:colId xmlns:a16="http://schemas.microsoft.com/office/drawing/2014/main" val="3081621573"/>
                    </a:ext>
                  </a:extLst>
                </a:gridCol>
              </a:tblGrid>
              <a:tr h="8542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Grupo de gasto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  <a:b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Comprometido</a:t>
                      </a:r>
                      <a:b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 b 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  <a:b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 c 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comprometido</a:t>
                      </a:r>
                      <a:b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 b /a)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presupuestaria</a:t>
                      </a:r>
                      <a:b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 c / 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464852"/>
                  </a:ext>
                </a:extLst>
              </a:tr>
              <a:tr h="40263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EGRESOS CORRIENTES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EC" sz="17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1.000.000</a:t>
                      </a:r>
                      <a:endParaRPr kumimoji="1" lang="es-EC" sz="17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32753" rtl="0" eaLnBrk="1" fontAlgn="ctr" latinLnBrk="0" hangingPunct="1"/>
                      <a:r>
                        <a:rPr kumimoji="1" lang="es-EC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</a:t>
                      </a:r>
                      <a:r>
                        <a:rPr kumimoji="1" lang="es-EC" sz="17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300.000 </a:t>
                      </a:r>
                      <a:endParaRPr kumimoji="1" lang="es-EC" sz="17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EC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1" lang="es-EC" sz="17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340.000</a:t>
                      </a:r>
                      <a:endParaRPr kumimoji="1" lang="es-EC" sz="17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488791"/>
                  </a:ext>
                </a:extLst>
              </a:tr>
              <a:tr h="3149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(Egresos</a:t>
                      </a:r>
                      <a:r>
                        <a:rPr lang="es-EC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Personal)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200.000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182175"/>
                  </a:ext>
                </a:extLst>
              </a:tr>
              <a:tr h="322766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(Bienes y Servicios de Consumo)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300.000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110.000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391534"/>
                  </a:ext>
                </a:extLst>
              </a:tr>
              <a:tr h="27988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(Egresos Financieros)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 b="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 b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198740"/>
                  </a:ext>
                </a:extLst>
              </a:tr>
              <a:tr h="26744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(Otros Egresos Corrientes)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200.000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307452"/>
                  </a:ext>
                </a:extLst>
              </a:tr>
              <a:tr h="579585">
                <a:tc>
                  <a:txBody>
                    <a:bodyPr/>
                    <a:lstStyle/>
                    <a:p>
                      <a:pPr marL="0" marR="0" lvl="0" indent="0" algn="l" defTabSz="163275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C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Grupo </a:t>
                      </a:r>
                      <a:r>
                        <a:rPr kumimoji="1" lang="es-EC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 (Transferencias o Donaciones Corrientes)</a:t>
                      </a:r>
                      <a:endParaRPr kumimoji="1" lang="es-EC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300.000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110.000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208674"/>
                  </a:ext>
                </a:extLst>
              </a:tr>
              <a:tr h="382271">
                <a:tc>
                  <a:txBody>
                    <a:bodyPr/>
                    <a:lstStyle/>
                    <a:p>
                      <a:pPr marL="0" algn="l" defTabSz="1632753" rtl="0" eaLnBrk="1" fontAlgn="ctr" latinLnBrk="0" hangingPunct="1"/>
                      <a:r>
                        <a:rPr kumimoji="1" lang="es-EC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EGRESOS DE INVERSIÓN</a:t>
                      </a:r>
                      <a:endParaRPr kumimoji="1" lang="es-EC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32753" rtl="0" eaLnBrk="1" fontAlgn="ctr" latinLnBrk="0" hangingPunct="1"/>
                      <a:r>
                        <a:rPr kumimoji="1" lang="es-EC" sz="17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200.000</a:t>
                      </a:r>
                      <a:endParaRPr kumimoji="1" lang="es-EC" sz="17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C" sz="17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70.000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479558"/>
                  </a:ext>
                </a:extLst>
              </a:tr>
              <a:tr h="277816">
                <a:tc>
                  <a:txBody>
                    <a:bodyPr/>
                    <a:lstStyle/>
                    <a:p>
                      <a:pPr marL="0" algn="l" defTabSz="1632753" rtl="0" eaLnBrk="1" fontAlgn="ctr" latinLnBrk="0" hangingPunct="1"/>
                      <a:r>
                        <a:rPr kumimoji="1" lang="es-EC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Grupo </a:t>
                      </a:r>
                      <a:r>
                        <a:rPr kumimoji="1" lang="es-EC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 (Egresos en Personal para Inversión)</a:t>
                      </a:r>
                      <a:endParaRPr kumimoji="1" lang="es-EC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200.000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002886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(Bienes y Servicios para Inversión)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974042"/>
                  </a:ext>
                </a:extLst>
              </a:tr>
              <a:tr h="31033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(Obras Públicas)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060224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marR="0" lvl="0" indent="0" algn="l" defTabSz="163275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(Otros Egresos de Inversión)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711967"/>
                  </a:ext>
                </a:extLst>
              </a:tr>
              <a:tr h="504131">
                <a:tc>
                  <a:txBody>
                    <a:bodyPr/>
                    <a:lstStyle/>
                    <a:p>
                      <a:pPr marL="0" marR="0" lvl="0" indent="0" algn="l" defTabSz="163275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(Transferencias o Donaciones para Inversión)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793213"/>
                  </a:ext>
                </a:extLst>
              </a:tr>
              <a:tr h="408500">
                <a:tc>
                  <a:txBody>
                    <a:bodyPr/>
                    <a:lstStyle/>
                    <a:p>
                      <a:pPr marL="0" marR="0" lvl="0" indent="0" algn="l" defTabSz="163275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EGRESOS DE CAPITAL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es-EC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  <a:endParaRPr lang="es-EC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es-EC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  <a:endParaRPr lang="es-EC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es-EC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 </a:t>
                      </a:r>
                      <a:endParaRPr lang="es-EC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  <a:endParaRPr lang="es-EC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  <a:r>
                        <a:rPr lang="es-EC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905239"/>
                  </a:ext>
                </a:extLst>
              </a:tr>
              <a:tr h="354814">
                <a:tc>
                  <a:txBody>
                    <a:bodyPr/>
                    <a:lstStyle/>
                    <a:p>
                      <a:pPr marL="0" marR="0" lvl="0" indent="0" algn="l" defTabSz="163275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(Bienes de Larga Duración)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982816"/>
                  </a:ext>
                </a:extLst>
              </a:tr>
              <a:tr h="39003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DEL FINANCIAMIENTO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766070"/>
                  </a:ext>
                </a:extLst>
              </a:tr>
              <a:tr h="32364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(Amortización de la Deuda Pública)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994804"/>
                  </a:ext>
                </a:extLst>
              </a:tr>
              <a:tr h="268211">
                <a:tc>
                  <a:txBody>
                    <a:bodyPr/>
                    <a:lstStyle/>
                    <a:p>
                      <a:pPr algn="ctr" fontAlgn="ctr"/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1.600.000 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440.000 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480.000 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072403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6575B8A4-F697-4DDE-BFE2-23B28BFC4943}"/>
              </a:ext>
            </a:extLst>
          </p:cNvPr>
          <p:cNvSpPr/>
          <p:nvPr/>
        </p:nvSpPr>
        <p:spPr>
          <a:xfrm>
            <a:off x="2583729" y="1394540"/>
            <a:ext cx="13159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Por grupo de gasto</a:t>
            </a:r>
          </a:p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Recursos totales = Asignación municipal  +  Ingresos propios)</a:t>
            </a:r>
            <a:endParaRPr lang="es-E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BFABB28-3FEE-4A3F-8264-F42B4A06BCD0}"/>
              </a:ext>
            </a:extLst>
          </p:cNvPr>
          <p:cNvSpPr txBox="1">
            <a:spLocks/>
          </p:cNvSpPr>
          <p:nvPr/>
        </p:nvSpPr>
        <p:spPr>
          <a:xfrm>
            <a:off x="457200" y="358801"/>
            <a:ext cx="17372011" cy="116554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4400" u="sng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 A LA </a:t>
            </a:r>
            <a:r>
              <a:rPr lang="es-ES" sz="4400" u="sng" dirty="0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FECHA</a:t>
            </a:r>
            <a:endParaRPr lang="es-ES" sz="1800" u="sng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774C7E2-DE5B-4741-AB22-5CCDC5342109}"/>
              </a:ext>
            </a:extLst>
          </p:cNvPr>
          <p:cNvSpPr/>
          <p:nvPr/>
        </p:nvSpPr>
        <p:spPr>
          <a:xfrm>
            <a:off x="957872" y="9372087"/>
            <a:ext cx="15856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Fuente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 Sistema   </a:t>
            </a:r>
            <a:r>
              <a:rPr lang="es-E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xxxxxx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. Fecha de corte al </a:t>
            </a:r>
            <a:r>
              <a:rPr lang="es-E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xxx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2AF6571-15B6-4D59-B767-E1A678183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7</a:t>
            </a:fld>
            <a:endParaRPr lang="ja-JP" altLang="en-US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78C2F6F-79C4-459D-8D3E-545B0950B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495883"/>
              </p:ext>
            </p:extLst>
          </p:nvPr>
        </p:nvGraphicFramePr>
        <p:xfrm>
          <a:off x="372186" y="2490270"/>
          <a:ext cx="16899812" cy="7133060"/>
        </p:xfrm>
        <a:graphic>
          <a:graphicData uri="http://schemas.openxmlformats.org/drawingml/2006/table">
            <a:tbl>
              <a:tblPr/>
              <a:tblGrid>
                <a:gridCol w="2849847">
                  <a:extLst>
                    <a:ext uri="{9D8B030D-6E8A-4147-A177-3AD203B41FA5}">
                      <a16:colId xmlns:a16="http://schemas.microsoft.com/office/drawing/2014/main" val="264940086"/>
                    </a:ext>
                  </a:extLst>
                </a:gridCol>
                <a:gridCol w="2007846">
                  <a:extLst>
                    <a:ext uri="{9D8B030D-6E8A-4147-A177-3AD203B41FA5}">
                      <a16:colId xmlns:a16="http://schemas.microsoft.com/office/drawing/2014/main" val="2194973159"/>
                    </a:ext>
                  </a:extLst>
                </a:gridCol>
                <a:gridCol w="1726881">
                  <a:extLst>
                    <a:ext uri="{9D8B030D-6E8A-4147-A177-3AD203B41FA5}">
                      <a16:colId xmlns:a16="http://schemas.microsoft.com/office/drawing/2014/main" val="4143521042"/>
                    </a:ext>
                  </a:extLst>
                </a:gridCol>
                <a:gridCol w="2087608">
                  <a:extLst>
                    <a:ext uri="{9D8B030D-6E8A-4147-A177-3AD203B41FA5}">
                      <a16:colId xmlns:a16="http://schemas.microsoft.com/office/drawing/2014/main" val="2340390922"/>
                    </a:ext>
                  </a:extLst>
                </a:gridCol>
                <a:gridCol w="1842007">
                  <a:extLst>
                    <a:ext uri="{9D8B030D-6E8A-4147-A177-3AD203B41FA5}">
                      <a16:colId xmlns:a16="http://schemas.microsoft.com/office/drawing/2014/main" val="1217284629"/>
                    </a:ext>
                  </a:extLst>
                </a:gridCol>
                <a:gridCol w="1842007">
                  <a:extLst>
                    <a:ext uri="{9D8B030D-6E8A-4147-A177-3AD203B41FA5}">
                      <a16:colId xmlns:a16="http://schemas.microsoft.com/office/drawing/2014/main" val="3472190316"/>
                    </a:ext>
                  </a:extLst>
                </a:gridCol>
                <a:gridCol w="2271808">
                  <a:extLst>
                    <a:ext uri="{9D8B030D-6E8A-4147-A177-3AD203B41FA5}">
                      <a16:colId xmlns:a16="http://schemas.microsoft.com/office/drawing/2014/main" val="1727475144"/>
                    </a:ext>
                  </a:extLst>
                </a:gridCol>
                <a:gridCol w="2271808">
                  <a:extLst>
                    <a:ext uri="{9D8B030D-6E8A-4147-A177-3AD203B41FA5}">
                      <a16:colId xmlns:a16="http://schemas.microsoft.com/office/drawing/2014/main" val="3351731228"/>
                    </a:ext>
                  </a:extLst>
                </a:gridCol>
              </a:tblGrid>
              <a:tr h="788143"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28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28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PAGO DE ARRASTRES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2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DEL POA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05574"/>
                  </a:ext>
                </a:extLst>
              </a:tr>
              <a:tr h="128105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DEL PROYECTO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  <a:b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  <a:b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 c 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presupuestaria</a:t>
                      </a:r>
                      <a:b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 c / 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 por arrastre</a:t>
                      </a:r>
                      <a:br>
                        <a:rPr lang="es-EC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 e 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Monto</a:t>
                      </a:r>
                      <a:r>
                        <a:rPr lang="es-EC" sz="1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s-EC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Arrastres</a:t>
                      </a:r>
                      <a:r>
                        <a:rPr lang="es-EC" sz="1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por pagar</a:t>
                      </a:r>
                      <a:endParaRPr lang="es-EC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planificado </a:t>
                      </a:r>
                      <a:r>
                        <a:rPr lang="es-EC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s-EC" sz="1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la fecha (ej. 30 de abril)</a:t>
                      </a:r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 f 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cumplimiento del POA en presupuesto</a:t>
                      </a:r>
                      <a:br>
                        <a:rPr lang="es-EC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 c / f 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464852"/>
                  </a:ext>
                </a:extLst>
              </a:tr>
              <a:tr h="50977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para gasto de personal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368442"/>
                  </a:ext>
                </a:extLst>
              </a:tr>
              <a:tr h="50977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para gasto administrativo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300.000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902432"/>
                  </a:ext>
                </a:extLst>
              </a:tr>
              <a:tr h="49735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 de corriente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400.000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863952"/>
                  </a:ext>
                </a:extLst>
              </a:tr>
              <a:tr h="3014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437303"/>
                  </a:ext>
                </a:extLst>
              </a:tr>
              <a:tr h="38018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Proyecto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200.000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182175"/>
                  </a:ext>
                </a:extLst>
              </a:tr>
              <a:tr h="49735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Proyecto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300.000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110.000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150.000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391534"/>
                  </a:ext>
                </a:extLst>
              </a:tr>
              <a:tr h="3014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Proyecto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200.000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307452"/>
                  </a:ext>
                </a:extLst>
              </a:tr>
              <a:tr h="3014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Proyecto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300.000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110.000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150.000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208674"/>
                  </a:ext>
                </a:extLst>
              </a:tr>
              <a:tr h="37224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Proyecto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200.000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002886"/>
                  </a:ext>
                </a:extLst>
              </a:tr>
              <a:tr h="49735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 de inversión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1.200.000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420.000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150.000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500.000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072403"/>
                  </a:ext>
                </a:extLst>
              </a:tr>
              <a:tr h="3014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460221"/>
                  </a:ext>
                </a:extLst>
              </a:tr>
              <a:tr h="49735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EJECUCIÓN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1.600.000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480.000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150.000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580.000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247944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9F82544F-A0F7-4CAA-8A67-741ED790D491}"/>
              </a:ext>
            </a:extLst>
          </p:cNvPr>
          <p:cNvSpPr/>
          <p:nvPr/>
        </p:nvSpPr>
        <p:spPr>
          <a:xfrm>
            <a:off x="2081328" y="1364316"/>
            <a:ext cx="141221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Ejecución presupuestaria y cumplimiento de gasto planificado</a:t>
            </a:r>
          </a:p>
          <a:p>
            <a:pPr algn="ctr"/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(Recursos totales = Asignación municipal  +  Ingresos propios)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C2FCCDB-DCC4-4B04-9FD3-4B66F3B7F062}"/>
              </a:ext>
            </a:extLst>
          </p:cNvPr>
          <p:cNvSpPr txBox="1">
            <a:spLocks/>
          </p:cNvSpPr>
          <p:nvPr/>
        </p:nvSpPr>
        <p:spPr>
          <a:xfrm>
            <a:off x="457200" y="358801"/>
            <a:ext cx="17372011" cy="116554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4400" u="sng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 A LA </a:t>
            </a:r>
            <a:r>
              <a:rPr lang="es-ES" sz="4400" u="sng" dirty="0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FECHA</a:t>
            </a:r>
            <a:endParaRPr lang="es-ES" sz="1800" u="sng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38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2AF6571-15B6-4D59-B767-E1A678183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F82544F-A0F7-4CAA-8A67-741ED790D491}"/>
              </a:ext>
            </a:extLst>
          </p:cNvPr>
          <p:cNvSpPr/>
          <p:nvPr/>
        </p:nvSpPr>
        <p:spPr>
          <a:xfrm>
            <a:off x="2081328" y="1364316"/>
            <a:ext cx="14122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Por proyecto y actividad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C2FCCDB-DCC4-4B04-9FD3-4B66F3B7F062}"/>
              </a:ext>
            </a:extLst>
          </p:cNvPr>
          <p:cNvSpPr txBox="1">
            <a:spLocks/>
          </p:cNvSpPr>
          <p:nvPr/>
        </p:nvSpPr>
        <p:spPr>
          <a:xfrm>
            <a:off x="457200" y="358801"/>
            <a:ext cx="17372011" cy="116554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4400" u="sng" dirty="0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DETALLE DE CERTIFICACIONES PRESUPUESTARIAS PLURIANUALES</a:t>
            </a:r>
            <a:endParaRPr lang="es-ES" sz="1800" u="sng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01889"/>
              </p:ext>
            </p:extLst>
          </p:nvPr>
        </p:nvGraphicFramePr>
        <p:xfrm>
          <a:off x="954775" y="2055212"/>
          <a:ext cx="16601704" cy="525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672">
                  <a:extLst>
                    <a:ext uri="{9D8B030D-6E8A-4147-A177-3AD203B41FA5}">
                      <a16:colId xmlns:a16="http://schemas.microsoft.com/office/drawing/2014/main" val="481219598"/>
                    </a:ext>
                  </a:extLst>
                </a:gridCol>
                <a:gridCol w="2371672">
                  <a:extLst>
                    <a:ext uri="{9D8B030D-6E8A-4147-A177-3AD203B41FA5}">
                      <a16:colId xmlns:a16="http://schemas.microsoft.com/office/drawing/2014/main" val="1544833758"/>
                    </a:ext>
                  </a:extLst>
                </a:gridCol>
                <a:gridCol w="2371672">
                  <a:extLst>
                    <a:ext uri="{9D8B030D-6E8A-4147-A177-3AD203B41FA5}">
                      <a16:colId xmlns:a16="http://schemas.microsoft.com/office/drawing/2014/main" val="2887380383"/>
                    </a:ext>
                  </a:extLst>
                </a:gridCol>
                <a:gridCol w="2371672">
                  <a:extLst>
                    <a:ext uri="{9D8B030D-6E8A-4147-A177-3AD203B41FA5}">
                      <a16:colId xmlns:a16="http://schemas.microsoft.com/office/drawing/2014/main" val="556017293"/>
                    </a:ext>
                  </a:extLst>
                </a:gridCol>
                <a:gridCol w="2371672">
                  <a:extLst>
                    <a:ext uri="{9D8B030D-6E8A-4147-A177-3AD203B41FA5}">
                      <a16:colId xmlns:a16="http://schemas.microsoft.com/office/drawing/2014/main" val="2568105176"/>
                    </a:ext>
                  </a:extLst>
                </a:gridCol>
                <a:gridCol w="2371672">
                  <a:extLst>
                    <a:ext uri="{9D8B030D-6E8A-4147-A177-3AD203B41FA5}">
                      <a16:colId xmlns:a16="http://schemas.microsoft.com/office/drawing/2014/main" val="3519007058"/>
                    </a:ext>
                  </a:extLst>
                </a:gridCol>
                <a:gridCol w="2371672">
                  <a:extLst>
                    <a:ext uri="{9D8B030D-6E8A-4147-A177-3AD203B41FA5}">
                      <a16:colId xmlns:a16="http://schemas.microsoft.com/office/drawing/2014/main" val="621254211"/>
                    </a:ext>
                  </a:extLst>
                </a:gridCol>
              </a:tblGrid>
              <a:tr h="1175668"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/>
                        <a:t>Proyecto </a:t>
                      </a:r>
                      <a:r>
                        <a:rPr lang="es-EC" sz="2400" smtClean="0"/>
                        <a:t>/ Actividad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/>
                        <a:t>Objeto</a:t>
                      </a:r>
                      <a:r>
                        <a:rPr lang="es-EC" sz="2400" baseline="0" dirty="0" smtClean="0"/>
                        <a:t> de la Contratación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/>
                        <a:t>Monto de la contratación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dirty="0" smtClean="0"/>
                        <a:t>Valor</a:t>
                      </a:r>
                      <a:r>
                        <a:rPr lang="es-EC" sz="2400" baseline="0" dirty="0" smtClean="0"/>
                        <a:t> certificado 2022</a:t>
                      </a:r>
                      <a:endParaRPr lang="es-EC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dirty="0" smtClean="0"/>
                        <a:t>Valor</a:t>
                      </a:r>
                      <a:r>
                        <a:rPr lang="es-EC" sz="2400" baseline="0" dirty="0" smtClean="0"/>
                        <a:t> certificado 2023</a:t>
                      </a:r>
                      <a:endParaRPr lang="es-EC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dirty="0" smtClean="0"/>
                        <a:t>Valor</a:t>
                      </a:r>
                      <a:r>
                        <a:rPr lang="es-EC" sz="2400" baseline="0" dirty="0" smtClean="0"/>
                        <a:t> certificado 2024</a:t>
                      </a:r>
                      <a:endParaRPr lang="es-EC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dirty="0" smtClean="0"/>
                        <a:t>Valor</a:t>
                      </a:r>
                      <a:r>
                        <a:rPr lang="es-EC" sz="2400" baseline="0" dirty="0" smtClean="0"/>
                        <a:t> certificado 2025</a:t>
                      </a:r>
                      <a:endParaRPr lang="es-EC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010446"/>
                  </a:ext>
                </a:extLst>
              </a:tr>
              <a:tr h="678232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559821"/>
                  </a:ext>
                </a:extLst>
              </a:tr>
              <a:tr h="678232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610755"/>
                  </a:ext>
                </a:extLst>
              </a:tr>
              <a:tr h="678232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574392"/>
                  </a:ext>
                </a:extLst>
              </a:tr>
              <a:tr h="678232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086727"/>
                  </a:ext>
                </a:extLst>
              </a:tr>
              <a:tr h="678232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954612"/>
                  </a:ext>
                </a:extLst>
              </a:tr>
              <a:tr h="678232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54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5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2AF6571-15B6-4D59-B767-E1A678183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B959B33-B081-48F2-9A4D-8FB7FF2BD781}"/>
              </a:ext>
            </a:extLst>
          </p:cNvPr>
          <p:cNvSpPr txBox="1">
            <a:spLocks/>
          </p:cNvSpPr>
          <p:nvPr/>
        </p:nvSpPr>
        <p:spPr>
          <a:xfrm>
            <a:off x="3560124" y="3344587"/>
            <a:ext cx="11166164" cy="3211858"/>
          </a:xfrm>
          <a:prstGeom prst="rect">
            <a:avLst/>
          </a:prstGeom>
        </p:spPr>
        <p:txBody>
          <a:bodyPr vert="horz" wrap="square" lIns="163275" tIns="81638" rIns="163275" bIns="81638" rtlCol="0" anchor="ctr">
            <a:sp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C" sz="66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CUMPLIMIENTO DEL </a:t>
            </a:r>
          </a:p>
          <a:p>
            <a:pPr algn="ctr"/>
            <a:r>
              <a:rPr lang="es-EC" sz="66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PLAN </a:t>
            </a:r>
            <a:r>
              <a:rPr lang="es-EC" sz="6600" dirty="0" smtClean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OPERATIVO </a:t>
            </a:r>
            <a:r>
              <a:rPr lang="es-EC" sz="66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ANUAL </a:t>
            </a:r>
          </a:p>
          <a:p>
            <a:pPr algn="ctr"/>
            <a:r>
              <a:rPr lang="es-EC" sz="66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(POA)</a:t>
            </a:r>
          </a:p>
        </p:txBody>
      </p:sp>
    </p:spTree>
    <p:extLst>
      <p:ext uri="{BB962C8B-B14F-4D97-AF65-F5344CB8AC3E}">
        <p14:creationId xmlns:p14="http://schemas.microsoft.com/office/powerpoint/2010/main" val="130023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ga - Header">
  <a:themeElements>
    <a:clrScheme name="Personalizado 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1B587C"/>
      </a:accent1>
      <a:accent2>
        <a:srgbClr val="C00000"/>
      </a:accent2>
      <a:accent3>
        <a:srgbClr val="1B587C"/>
      </a:accent3>
      <a:accent4>
        <a:srgbClr val="C00000"/>
      </a:accent4>
      <a:accent5>
        <a:srgbClr val="002060"/>
      </a:accent5>
      <a:accent6>
        <a:srgbClr val="1B587C"/>
      </a:accent6>
      <a:hlink>
        <a:srgbClr val="C00000"/>
      </a:hlink>
      <a:folHlink>
        <a:srgbClr val="1B587C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21511</TotalTime>
  <Words>1540</Words>
  <Application>Microsoft Office PowerPoint</Application>
  <PresentationFormat>Personalizado</PresentationFormat>
  <Paragraphs>446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31" baseType="lpstr">
      <vt:lpstr>ＭＳ Ｐゴシック</vt:lpstr>
      <vt:lpstr>Arial</vt:lpstr>
      <vt:lpstr>Arial Black</vt:lpstr>
      <vt:lpstr>Calibri</vt:lpstr>
      <vt:lpstr>Helvetica Neue</vt:lpstr>
      <vt:lpstr>Open Sans</vt:lpstr>
      <vt:lpstr>Open Sans Light</vt:lpstr>
      <vt:lpstr>Route 159 Light</vt:lpstr>
      <vt:lpstr>Route 159 SemiBold</vt:lpstr>
      <vt:lpstr>Route 159 UltraLight</vt:lpstr>
      <vt:lpstr>Spica Neue</vt:lpstr>
      <vt:lpstr>Spica Neue Light</vt:lpstr>
      <vt:lpstr>Wingdings</vt:lpstr>
      <vt:lpstr>Vega - Header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DOCUMENTOS ANEXOS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Nadia Raquel Ruiz Maldonado</cp:lastModifiedBy>
  <cp:revision>932</cp:revision>
  <cp:lastPrinted>2022-01-31T18:42:45Z</cp:lastPrinted>
  <dcterms:created xsi:type="dcterms:W3CDTF">2015-09-05T11:42:45Z</dcterms:created>
  <dcterms:modified xsi:type="dcterms:W3CDTF">2022-04-25T18:29:34Z</dcterms:modified>
</cp:coreProperties>
</file>