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2" r:id="rId5"/>
    <p:sldId id="263" r:id="rId6"/>
    <p:sldId id="264" r:id="rId7"/>
    <p:sldId id="293" r:id="rId8"/>
    <p:sldId id="265" r:id="rId9"/>
    <p:sldId id="266" r:id="rId10"/>
    <p:sldId id="287" r:id="rId11"/>
    <p:sldId id="288" r:id="rId12"/>
    <p:sldId id="289" r:id="rId13"/>
    <p:sldId id="290" r:id="rId14"/>
    <p:sldId id="291" r:id="rId15"/>
    <p:sldId id="292" r:id="rId16"/>
    <p:sldId id="270" r:id="rId17"/>
    <p:sldId id="271" r:id="rId18"/>
    <p:sldId id="272" r:id="rId19"/>
    <p:sldId id="273" r:id="rId20"/>
    <p:sldId id="284" r:id="rId21"/>
    <p:sldId id="275" r:id="rId22"/>
    <p:sldId id="285" r:id="rId23"/>
    <p:sldId id="276" r:id="rId24"/>
    <p:sldId id="286" r:id="rId25"/>
    <p:sldId id="277" r:id="rId26"/>
    <p:sldId id="278" r:id="rId27"/>
    <p:sldId id="279" r:id="rId28"/>
    <p:sldId id="280"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4349"/>
    <a:srgbClr val="F4C3C9"/>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a:p>
        </p:txBody>
      </p:sp>
      <p:sp>
        <p:nvSpPr>
          <p:cNvPr id="4" name="Marcador de fecha 3"/>
          <p:cNvSpPr>
            <a:spLocks noGrp="1"/>
          </p:cNvSpPr>
          <p:nvPr>
            <p:ph type="dt" sz="half" idx="10"/>
          </p:nvPr>
        </p:nvSpPr>
        <p:spPr/>
        <p:txBody>
          <a:bodyPr/>
          <a:lstStyle/>
          <a:p>
            <a:fld id="{E02553CE-ABEB-40D9-AA17-583EDCE31B3D}" type="datetimeFigureOut">
              <a:rPr lang="en-US" smtClean="0"/>
              <a:t>2/3/2022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CB75AD1B-CB85-47FC-BD1E-AA4BC88CEAF4}" type="slidenum">
              <a:rPr lang="en-US" smtClean="0"/>
              <a:t>‹Nº›</a:t>
            </a:fld>
            <a:endParaRPr lang="en-US"/>
          </a:p>
        </p:txBody>
      </p:sp>
      <p:sp>
        <p:nvSpPr>
          <p:cNvPr id="14" name="Rectángulo 13"/>
          <p:cNvSpPr/>
          <p:nvPr userDrawn="1"/>
        </p:nvSpPr>
        <p:spPr>
          <a:xfrm>
            <a:off x="-1" y="278819"/>
            <a:ext cx="6327371" cy="397760"/>
          </a:xfrm>
          <a:custGeom>
            <a:avLst/>
            <a:gdLst>
              <a:gd name="connsiteX0" fmla="*/ 0 w 4708478"/>
              <a:gd name="connsiteY0" fmla="*/ 0 h 395612"/>
              <a:gd name="connsiteX1" fmla="*/ 4708478 w 4708478"/>
              <a:gd name="connsiteY1" fmla="*/ 0 h 395612"/>
              <a:gd name="connsiteX2" fmla="*/ 4708478 w 4708478"/>
              <a:gd name="connsiteY2" fmla="*/ 395612 h 395612"/>
              <a:gd name="connsiteX3" fmla="*/ 0 w 4708478"/>
              <a:gd name="connsiteY3" fmla="*/ 395612 h 395612"/>
              <a:gd name="connsiteX4" fmla="*/ 0 w 4708478"/>
              <a:gd name="connsiteY4" fmla="*/ 0 h 395612"/>
              <a:gd name="connsiteX0" fmla="*/ 0 w 4708478"/>
              <a:gd name="connsiteY0" fmla="*/ 0 h 395612"/>
              <a:gd name="connsiteX1" fmla="*/ 4708478 w 4708478"/>
              <a:gd name="connsiteY1" fmla="*/ 0 h 395612"/>
              <a:gd name="connsiteX2" fmla="*/ 4450426 w 4708478"/>
              <a:gd name="connsiteY2" fmla="*/ 395612 h 395612"/>
              <a:gd name="connsiteX3" fmla="*/ 0 w 4708478"/>
              <a:gd name="connsiteY3" fmla="*/ 395612 h 395612"/>
              <a:gd name="connsiteX4" fmla="*/ 0 w 4708478"/>
              <a:gd name="connsiteY4" fmla="*/ 0 h 395612"/>
              <a:gd name="connsiteX0" fmla="*/ 0 w 4708478"/>
              <a:gd name="connsiteY0" fmla="*/ 0 h 395612"/>
              <a:gd name="connsiteX1" fmla="*/ 4708478 w 4708478"/>
              <a:gd name="connsiteY1" fmla="*/ 0 h 395612"/>
              <a:gd name="connsiteX2" fmla="*/ 4411157 w 4708478"/>
              <a:gd name="connsiteY2" fmla="*/ 395612 h 395612"/>
              <a:gd name="connsiteX3" fmla="*/ 0 w 4708478"/>
              <a:gd name="connsiteY3" fmla="*/ 395612 h 395612"/>
              <a:gd name="connsiteX4" fmla="*/ 0 w 4708478"/>
              <a:gd name="connsiteY4" fmla="*/ 0 h 3956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8478" h="395612">
                <a:moveTo>
                  <a:pt x="0" y="0"/>
                </a:moveTo>
                <a:lnTo>
                  <a:pt x="4708478" y="0"/>
                </a:lnTo>
                <a:lnTo>
                  <a:pt x="4411157" y="395612"/>
                </a:lnTo>
                <a:lnTo>
                  <a:pt x="0" y="395612"/>
                </a:lnTo>
                <a:lnTo>
                  <a:pt x="0" y="0"/>
                </a:lnTo>
                <a:close/>
              </a:path>
            </a:pathLst>
          </a:custGeom>
          <a:solidFill>
            <a:srgbClr val="E943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ángulo 16"/>
          <p:cNvSpPr/>
          <p:nvPr userDrawn="1"/>
        </p:nvSpPr>
        <p:spPr>
          <a:xfrm>
            <a:off x="5920983" y="278819"/>
            <a:ext cx="748237" cy="397760"/>
          </a:xfrm>
          <a:custGeom>
            <a:avLst/>
            <a:gdLst>
              <a:gd name="connsiteX0" fmla="*/ 0 w 351576"/>
              <a:gd name="connsiteY0" fmla="*/ 0 h 395612"/>
              <a:gd name="connsiteX1" fmla="*/ 351576 w 351576"/>
              <a:gd name="connsiteY1" fmla="*/ 0 h 395612"/>
              <a:gd name="connsiteX2" fmla="*/ 351576 w 351576"/>
              <a:gd name="connsiteY2" fmla="*/ 395612 h 395612"/>
              <a:gd name="connsiteX3" fmla="*/ 0 w 351576"/>
              <a:gd name="connsiteY3" fmla="*/ 395612 h 395612"/>
              <a:gd name="connsiteX4" fmla="*/ 0 w 351576"/>
              <a:gd name="connsiteY4" fmla="*/ 0 h 395612"/>
              <a:gd name="connsiteX0" fmla="*/ 299163 w 650739"/>
              <a:gd name="connsiteY0" fmla="*/ 0 h 400335"/>
              <a:gd name="connsiteX1" fmla="*/ 650739 w 650739"/>
              <a:gd name="connsiteY1" fmla="*/ 0 h 400335"/>
              <a:gd name="connsiteX2" fmla="*/ 650739 w 650739"/>
              <a:gd name="connsiteY2" fmla="*/ 395612 h 400335"/>
              <a:gd name="connsiteX3" fmla="*/ 0 w 650739"/>
              <a:gd name="connsiteY3" fmla="*/ 400335 h 400335"/>
              <a:gd name="connsiteX4" fmla="*/ 299163 w 650739"/>
              <a:gd name="connsiteY4" fmla="*/ 0 h 400335"/>
              <a:gd name="connsiteX0" fmla="*/ 299163 w 650739"/>
              <a:gd name="connsiteY0" fmla="*/ 0 h 405945"/>
              <a:gd name="connsiteX1" fmla="*/ 650739 w 650739"/>
              <a:gd name="connsiteY1" fmla="*/ 0 h 405945"/>
              <a:gd name="connsiteX2" fmla="*/ 381469 w 650739"/>
              <a:gd name="connsiteY2" fmla="*/ 405945 h 405945"/>
              <a:gd name="connsiteX3" fmla="*/ 0 w 650739"/>
              <a:gd name="connsiteY3" fmla="*/ 400335 h 405945"/>
              <a:gd name="connsiteX4" fmla="*/ 299163 w 650739"/>
              <a:gd name="connsiteY4" fmla="*/ 0 h 405945"/>
              <a:gd name="connsiteX0" fmla="*/ 299163 w 650739"/>
              <a:gd name="connsiteY0" fmla="*/ 0 h 417605"/>
              <a:gd name="connsiteX1" fmla="*/ 650739 w 650739"/>
              <a:gd name="connsiteY1" fmla="*/ 0 h 417605"/>
              <a:gd name="connsiteX2" fmla="*/ 381469 w 650739"/>
              <a:gd name="connsiteY2" fmla="*/ 405945 h 417605"/>
              <a:gd name="connsiteX3" fmla="*/ 0 w 650739"/>
              <a:gd name="connsiteY3" fmla="*/ 417605 h 417605"/>
              <a:gd name="connsiteX4" fmla="*/ 299163 w 650739"/>
              <a:gd name="connsiteY4" fmla="*/ 0 h 417605"/>
              <a:gd name="connsiteX0" fmla="*/ 304773 w 656349"/>
              <a:gd name="connsiteY0" fmla="*/ 0 h 405945"/>
              <a:gd name="connsiteX1" fmla="*/ 656349 w 656349"/>
              <a:gd name="connsiteY1" fmla="*/ 0 h 405945"/>
              <a:gd name="connsiteX2" fmla="*/ 387079 w 656349"/>
              <a:gd name="connsiteY2" fmla="*/ 405945 h 405945"/>
              <a:gd name="connsiteX3" fmla="*/ 0 w 656349"/>
              <a:gd name="connsiteY3" fmla="*/ 400336 h 405945"/>
              <a:gd name="connsiteX4" fmla="*/ 304773 w 656349"/>
              <a:gd name="connsiteY4" fmla="*/ 0 h 405945"/>
              <a:gd name="connsiteX0" fmla="*/ 304773 w 656349"/>
              <a:gd name="connsiteY0" fmla="*/ 0 h 406093"/>
              <a:gd name="connsiteX1" fmla="*/ 656349 w 656349"/>
              <a:gd name="connsiteY1" fmla="*/ 0 h 406093"/>
              <a:gd name="connsiteX2" fmla="*/ 387079 w 656349"/>
              <a:gd name="connsiteY2" fmla="*/ 405945 h 406093"/>
              <a:gd name="connsiteX3" fmla="*/ 0 w 656349"/>
              <a:gd name="connsiteY3" fmla="*/ 406093 h 406093"/>
              <a:gd name="connsiteX4" fmla="*/ 304773 w 656349"/>
              <a:gd name="connsiteY4" fmla="*/ 0 h 406093"/>
              <a:gd name="connsiteX0" fmla="*/ 349223 w 700799"/>
              <a:gd name="connsiteY0" fmla="*/ 0 h 412609"/>
              <a:gd name="connsiteX1" fmla="*/ 700799 w 700799"/>
              <a:gd name="connsiteY1" fmla="*/ 0 h 412609"/>
              <a:gd name="connsiteX2" fmla="*/ 431529 w 700799"/>
              <a:gd name="connsiteY2" fmla="*/ 405945 h 412609"/>
              <a:gd name="connsiteX3" fmla="*/ 0 w 700799"/>
              <a:gd name="connsiteY3" fmla="*/ 412609 h 412609"/>
              <a:gd name="connsiteX4" fmla="*/ 349223 w 700799"/>
              <a:gd name="connsiteY4" fmla="*/ 0 h 412609"/>
              <a:gd name="connsiteX0" fmla="*/ 349223 w 700799"/>
              <a:gd name="connsiteY0" fmla="*/ 0 h 412609"/>
              <a:gd name="connsiteX1" fmla="*/ 700799 w 700799"/>
              <a:gd name="connsiteY1" fmla="*/ 0 h 412609"/>
              <a:gd name="connsiteX2" fmla="*/ 412479 w 700799"/>
              <a:gd name="connsiteY2" fmla="*/ 412461 h 412609"/>
              <a:gd name="connsiteX3" fmla="*/ 0 w 700799"/>
              <a:gd name="connsiteY3" fmla="*/ 412609 h 412609"/>
              <a:gd name="connsiteX4" fmla="*/ 349223 w 700799"/>
              <a:gd name="connsiteY4" fmla="*/ 0 h 412609"/>
              <a:gd name="connsiteX0" fmla="*/ 330173 w 681749"/>
              <a:gd name="connsiteY0" fmla="*/ 0 h 412461"/>
              <a:gd name="connsiteX1" fmla="*/ 681749 w 681749"/>
              <a:gd name="connsiteY1" fmla="*/ 0 h 412461"/>
              <a:gd name="connsiteX2" fmla="*/ 393429 w 681749"/>
              <a:gd name="connsiteY2" fmla="*/ 412461 h 412461"/>
              <a:gd name="connsiteX3" fmla="*/ 0 w 681749"/>
              <a:gd name="connsiteY3" fmla="*/ 399577 h 412461"/>
              <a:gd name="connsiteX4" fmla="*/ 330173 w 681749"/>
              <a:gd name="connsiteY4" fmla="*/ 0 h 412461"/>
              <a:gd name="connsiteX0" fmla="*/ 342873 w 694449"/>
              <a:gd name="connsiteY0" fmla="*/ 0 h 412461"/>
              <a:gd name="connsiteX1" fmla="*/ 694449 w 694449"/>
              <a:gd name="connsiteY1" fmla="*/ 0 h 412461"/>
              <a:gd name="connsiteX2" fmla="*/ 406129 w 694449"/>
              <a:gd name="connsiteY2" fmla="*/ 412461 h 412461"/>
              <a:gd name="connsiteX3" fmla="*/ 0 w 694449"/>
              <a:gd name="connsiteY3" fmla="*/ 406093 h 412461"/>
              <a:gd name="connsiteX4" fmla="*/ 342873 w 694449"/>
              <a:gd name="connsiteY4" fmla="*/ 0 h 412461"/>
              <a:gd name="connsiteX0" fmla="*/ 342873 w 694449"/>
              <a:gd name="connsiteY0" fmla="*/ 0 h 412461"/>
              <a:gd name="connsiteX1" fmla="*/ 694449 w 694449"/>
              <a:gd name="connsiteY1" fmla="*/ 0 h 412461"/>
              <a:gd name="connsiteX2" fmla="*/ 380729 w 694449"/>
              <a:gd name="connsiteY2" fmla="*/ 412461 h 412461"/>
              <a:gd name="connsiteX3" fmla="*/ 0 w 694449"/>
              <a:gd name="connsiteY3" fmla="*/ 406093 h 412461"/>
              <a:gd name="connsiteX4" fmla="*/ 342873 w 694449"/>
              <a:gd name="connsiteY4" fmla="*/ 0 h 412461"/>
              <a:gd name="connsiteX0" fmla="*/ 342873 w 694449"/>
              <a:gd name="connsiteY0" fmla="*/ 0 h 412461"/>
              <a:gd name="connsiteX1" fmla="*/ 694449 w 694449"/>
              <a:gd name="connsiteY1" fmla="*/ 0 h 412461"/>
              <a:gd name="connsiteX2" fmla="*/ 361679 w 694449"/>
              <a:gd name="connsiteY2" fmla="*/ 412461 h 412461"/>
              <a:gd name="connsiteX3" fmla="*/ 0 w 694449"/>
              <a:gd name="connsiteY3" fmla="*/ 406093 h 412461"/>
              <a:gd name="connsiteX4" fmla="*/ 342873 w 694449"/>
              <a:gd name="connsiteY4" fmla="*/ 0 h 412461"/>
              <a:gd name="connsiteX0" fmla="*/ 378732 w 730308"/>
              <a:gd name="connsiteY0" fmla="*/ 0 h 418488"/>
              <a:gd name="connsiteX1" fmla="*/ 730308 w 730308"/>
              <a:gd name="connsiteY1" fmla="*/ 0 h 418488"/>
              <a:gd name="connsiteX2" fmla="*/ 397538 w 730308"/>
              <a:gd name="connsiteY2" fmla="*/ 412461 h 418488"/>
              <a:gd name="connsiteX3" fmla="*/ 0 w 730308"/>
              <a:gd name="connsiteY3" fmla="*/ 418488 h 418488"/>
              <a:gd name="connsiteX4" fmla="*/ 378732 w 730308"/>
              <a:gd name="connsiteY4" fmla="*/ 0 h 418488"/>
              <a:gd name="connsiteX0" fmla="*/ 378732 w 730308"/>
              <a:gd name="connsiteY0" fmla="*/ 0 h 418658"/>
              <a:gd name="connsiteX1" fmla="*/ 730308 w 730308"/>
              <a:gd name="connsiteY1" fmla="*/ 0 h 418658"/>
              <a:gd name="connsiteX2" fmla="*/ 385585 w 730308"/>
              <a:gd name="connsiteY2" fmla="*/ 418658 h 418658"/>
              <a:gd name="connsiteX3" fmla="*/ 0 w 730308"/>
              <a:gd name="connsiteY3" fmla="*/ 418488 h 418658"/>
              <a:gd name="connsiteX4" fmla="*/ 378732 w 730308"/>
              <a:gd name="connsiteY4" fmla="*/ 0 h 418658"/>
              <a:gd name="connsiteX0" fmla="*/ 384708 w 736284"/>
              <a:gd name="connsiteY0" fmla="*/ 0 h 418658"/>
              <a:gd name="connsiteX1" fmla="*/ 736284 w 736284"/>
              <a:gd name="connsiteY1" fmla="*/ 0 h 418658"/>
              <a:gd name="connsiteX2" fmla="*/ 391561 w 736284"/>
              <a:gd name="connsiteY2" fmla="*/ 418658 h 418658"/>
              <a:gd name="connsiteX3" fmla="*/ 0 w 736284"/>
              <a:gd name="connsiteY3" fmla="*/ 418488 h 418658"/>
              <a:gd name="connsiteX4" fmla="*/ 384708 w 736284"/>
              <a:gd name="connsiteY4" fmla="*/ 0 h 418658"/>
              <a:gd name="connsiteX0" fmla="*/ 396661 w 748237"/>
              <a:gd name="connsiteY0" fmla="*/ 0 h 418658"/>
              <a:gd name="connsiteX1" fmla="*/ 748237 w 748237"/>
              <a:gd name="connsiteY1" fmla="*/ 0 h 418658"/>
              <a:gd name="connsiteX2" fmla="*/ 403514 w 748237"/>
              <a:gd name="connsiteY2" fmla="*/ 418658 h 418658"/>
              <a:gd name="connsiteX3" fmla="*/ 0 w 748237"/>
              <a:gd name="connsiteY3" fmla="*/ 418488 h 418658"/>
              <a:gd name="connsiteX4" fmla="*/ 396661 w 748237"/>
              <a:gd name="connsiteY4" fmla="*/ 0 h 418658"/>
              <a:gd name="connsiteX0" fmla="*/ 396661 w 748237"/>
              <a:gd name="connsiteY0" fmla="*/ 0 h 418658"/>
              <a:gd name="connsiteX1" fmla="*/ 748237 w 748237"/>
              <a:gd name="connsiteY1" fmla="*/ 0 h 418658"/>
              <a:gd name="connsiteX2" fmla="*/ 403514 w 748237"/>
              <a:gd name="connsiteY2" fmla="*/ 418658 h 418658"/>
              <a:gd name="connsiteX3" fmla="*/ 0 w 748237"/>
              <a:gd name="connsiteY3" fmla="*/ 412291 h 418658"/>
              <a:gd name="connsiteX4" fmla="*/ 396661 w 748237"/>
              <a:gd name="connsiteY4" fmla="*/ 0 h 418658"/>
              <a:gd name="connsiteX0" fmla="*/ 396661 w 748237"/>
              <a:gd name="connsiteY0" fmla="*/ 0 h 412461"/>
              <a:gd name="connsiteX1" fmla="*/ 748237 w 748237"/>
              <a:gd name="connsiteY1" fmla="*/ 0 h 412461"/>
              <a:gd name="connsiteX2" fmla="*/ 361679 w 748237"/>
              <a:gd name="connsiteY2" fmla="*/ 412461 h 412461"/>
              <a:gd name="connsiteX3" fmla="*/ 0 w 748237"/>
              <a:gd name="connsiteY3" fmla="*/ 412291 h 412461"/>
              <a:gd name="connsiteX4" fmla="*/ 396661 w 748237"/>
              <a:gd name="connsiteY4" fmla="*/ 0 h 4124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8237" h="412461">
                <a:moveTo>
                  <a:pt x="396661" y="0"/>
                </a:moveTo>
                <a:lnTo>
                  <a:pt x="748237" y="0"/>
                </a:lnTo>
                <a:lnTo>
                  <a:pt x="361679" y="412461"/>
                </a:lnTo>
                <a:lnTo>
                  <a:pt x="0" y="412291"/>
                </a:lnTo>
                <a:lnTo>
                  <a:pt x="396661" y="0"/>
                </a:lnTo>
                <a:close/>
              </a:path>
            </a:pathLst>
          </a:cu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Imagen 18"/>
          <p:cNvPicPr>
            <a:picLocks noChangeAspect="1"/>
          </p:cNvPicPr>
          <p:nvPr userDrawn="1"/>
        </p:nvPicPr>
        <p:blipFill>
          <a:blip r:embed="rId2"/>
          <a:stretch>
            <a:fillRect/>
          </a:stretch>
        </p:blipFill>
        <p:spPr>
          <a:xfrm>
            <a:off x="8610600" y="177476"/>
            <a:ext cx="3199223" cy="723276"/>
          </a:xfrm>
          <a:prstGeom prst="rect">
            <a:avLst/>
          </a:prstGeom>
        </p:spPr>
      </p:pic>
      <p:cxnSp>
        <p:nvCxnSpPr>
          <p:cNvPr id="31" name="Conector angular 30"/>
          <p:cNvCxnSpPr/>
          <p:nvPr userDrawn="1"/>
        </p:nvCxnSpPr>
        <p:spPr>
          <a:xfrm flipV="1">
            <a:off x="8779041" y="5213601"/>
            <a:ext cx="3199223" cy="1507875"/>
          </a:xfrm>
          <a:prstGeom prst="bentConnector3">
            <a:avLst>
              <a:gd name="adj1" fmla="val 99642"/>
            </a:avLst>
          </a:prstGeom>
          <a:ln w="28575">
            <a:solidFill>
              <a:srgbClr val="E9434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4019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E02553CE-ABEB-40D9-AA17-583EDCE31B3D}" type="datetimeFigureOut">
              <a:rPr lang="en-US" smtClean="0"/>
              <a:t>2/3/2022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CB75AD1B-CB85-47FC-BD1E-AA4BC88CEAF4}" type="slidenum">
              <a:rPr lang="en-US" smtClean="0"/>
              <a:t>‹Nº›</a:t>
            </a:fld>
            <a:endParaRPr lang="en-US"/>
          </a:p>
        </p:txBody>
      </p:sp>
    </p:spTree>
    <p:extLst>
      <p:ext uri="{BB962C8B-B14F-4D97-AF65-F5344CB8AC3E}">
        <p14:creationId xmlns:p14="http://schemas.microsoft.com/office/powerpoint/2010/main" val="3492215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E02553CE-ABEB-40D9-AA17-583EDCE31B3D}" type="datetimeFigureOut">
              <a:rPr lang="en-US" smtClean="0"/>
              <a:t>2/3/2022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CB75AD1B-CB85-47FC-BD1E-AA4BC88CEAF4}" type="slidenum">
              <a:rPr lang="en-US" smtClean="0"/>
              <a:t>‹Nº›</a:t>
            </a:fld>
            <a:endParaRPr lang="en-US"/>
          </a:p>
        </p:txBody>
      </p:sp>
    </p:spTree>
    <p:extLst>
      <p:ext uri="{BB962C8B-B14F-4D97-AF65-F5344CB8AC3E}">
        <p14:creationId xmlns:p14="http://schemas.microsoft.com/office/powerpoint/2010/main" val="22105923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E02553CE-ABEB-40D9-AA17-583EDCE31B3D}" type="datetimeFigureOut">
              <a:rPr lang="en-US" smtClean="0"/>
              <a:t>2/3/2022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CB75AD1B-CB85-47FC-BD1E-AA4BC88CEAF4}" type="slidenum">
              <a:rPr lang="en-US" smtClean="0"/>
              <a:t>‹Nº›</a:t>
            </a:fld>
            <a:endParaRPr lang="en-US"/>
          </a:p>
        </p:txBody>
      </p:sp>
    </p:spTree>
    <p:extLst>
      <p:ext uri="{BB962C8B-B14F-4D97-AF65-F5344CB8AC3E}">
        <p14:creationId xmlns:p14="http://schemas.microsoft.com/office/powerpoint/2010/main" val="1230346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a:p>
        </p:txBody>
      </p:sp>
      <p:sp>
        <p:nvSpPr>
          <p:cNvPr id="4" name="Marcador de fecha 3"/>
          <p:cNvSpPr>
            <a:spLocks noGrp="1"/>
          </p:cNvSpPr>
          <p:nvPr>
            <p:ph type="dt" sz="half" idx="10"/>
          </p:nvPr>
        </p:nvSpPr>
        <p:spPr/>
        <p:txBody>
          <a:bodyPr/>
          <a:lstStyle/>
          <a:p>
            <a:fld id="{E02553CE-ABEB-40D9-AA17-583EDCE31B3D}" type="datetimeFigureOut">
              <a:rPr lang="en-US" smtClean="0"/>
              <a:t>2/3/2022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CB75AD1B-CB85-47FC-BD1E-AA4BC88CEAF4}" type="slidenum">
              <a:rPr lang="en-US" smtClean="0"/>
              <a:t>‹Nº›</a:t>
            </a:fld>
            <a:endParaRPr lang="en-US"/>
          </a:p>
        </p:txBody>
      </p:sp>
      <p:sp>
        <p:nvSpPr>
          <p:cNvPr id="14" name="Rectángulo 13"/>
          <p:cNvSpPr/>
          <p:nvPr userDrawn="1"/>
        </p:nvSpPr>
        <p:spPr>
          <a:xfrm>
            <a:off x="-1" y="278819"/>
            <a:ext cx="6327371" cy="397760"/>
          </a:xfrm>
          <a:custGeom>
            <a:avLst/>
            <a:gdLst>
              <a:gd name="connsiteX0" fmla="*/ 0 w 4708478"/>
              <a:gd name="connsiteY0" fmla="*/ 0 h 395612"/>
              <a:gd name="connsiteX1" fmla="*/ 4708478 w 4708478"/>
              <a:gd name="connsiteY1" fmla="*/ 0 h 395612"/>
              <a:gd name="connsiteX2" fmla="*/ 4708478 w 4708478"/>
              <a:gd name="connsiteY2" fmla="*/ 395612 h 395612"/>
              <a:gd name="connsiteX3" fmla="*/ 0 w 4708478"/>
              <a:gd name="connsiteY3" fmla="*/ 395612 h 395612"/>
              <a:gd name="connsiteX4" fmla="*/ 0 w 4708478"/>
              <a:gd name="connsiteY4" fmla="*/ 0 h 395612"/>
              <a:gd name="connsiteX0" fmla="*/ 0 w 4708478"/>
              <a:gd name="connsiteY0" fmla="*/ 0 h 395612"/>
              <a:gd name="connsiteX1" fmla="*/ 4708478 w 4708478"/>
              <a:gd name="connsiteY1" fmla="*/ 0 h 395612"/>
              <a:gd name="connsiteX2" fmla="*/ 4450426 w 4708478"/>
              <a:gd name="connsiteY2" fmla="*/ 395612 h 395612"/>
              <a:gd name="connsiteX3" fmla="*/ 0 w 4708478"/>
              <a:gd name="connsiteY3" fmla="*/ 395612 h 395612"/>
              <a:gd name="connsiteX4" fmla="*/ 0 w 4708478"/>
              <a:gd name="connsiteY4" fmla="*/ 0 h 395612"/>
              <a:gd name="connsiteX0" fmla="*/ 0 w 4708478"/>
              <a:gd name="connsiteY0" fmla="*/ 0 h 395612"/>
              <a:gd name="connsiteX1" fmla="*/ 4708478 w 4708478"/>
              <a:gd name="connsiteY1" fmla="*/ 0 h 395612"/>
              <a:gd name="connsiteX2" fmla="*/ 4411157 w 4708478"/>
              <a:gd name="connsiteY2" fmla="*/ 395612 h 395612"/>
              <a:gd name="connsiteX3" fmla="*/ 0 w 4708478"/>
              <a:gd name="connsiteY3" fmla="*/ 395612 h 395612"/>
              <a:gd name="connsiteX4" fmla="*/ 0 w 4708478"/>
              <a:gd name="connsiteY4" fmla="*/ 0 h 3956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8478" h="395612">
                <a:moveTo>
                  <a:pt x="0" y="0"/>
                </a:moveTo>
                <a:lnTo>
                  <a:pt x="4708478" y="0"/>
                </a:lnTo>
                <a:lnTo>
                  <a:pt x="4411157" y="395612"/>
                </a:lnTo>
                <a:lnTo>
                  <a:pt x="0" y="395612"/>
                </a:lnTo>
                <a:lnTo>
                  <a:pt x="0" y="0"/>
                </a:lnTo>
                <a:close/>
              </a:path>
            </a:pathLst>
          </a:custGeom>
          <a:solidFill>
            <a:srgbClr val="E943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ángulo 16"/>
          <p:cNvSpPr/>
          <p:nvPr userDrawn="1"/>
        </p:nvSpPr>
        <p:spPr>
          <a:xfrm>
            <a:off x="5920983" y="278819"/>
            <a:ext cx="748237" cy="397760"/>
          </a:xfrm>
          <a:custGeom>
            <a:avLst/>
            <a:gdLst>
              <a:gd name="connsiteX0" fmla="*/ 0 w 351576"/>
              <a:gd name="connsiteY0" fmla="*/ 0 h 395612"/>
              <a:gd name="connsiteX1" fmla="*/ 351576 w 351576"/>
              <a:gd name="connsiteY1" fmla="*/ 0 h 395612"/>
              <a:gd name="connsiteX2" fmla="*/ 351576 w 351576"/>
              <a:gd name="connsiteY2" fmla="*/ 395612 h 395612"/>
              <a:gd name="connsiteX3" fmla="*/ 0 w 351576"/>
              <a:gd name="connsiteY3" fmla="*/ 395612 h 395612"/>
              <a:gd name="connsiteX4" fmla="*/ 0 w 351576"/>
              <a:gd name="connsiteY4" fmla="*/ 0 h 395612"/>
              <a:gd name="connsiteX0" fmla="*/ 299163 w 650739"/>
              <a:gd name="connsiteY0" fmla="*/ 0 h 400335"/>
              <a:gd name="connsiteX1" fmla="*/ 650739 w 650739"/>
              <a:gd name="connsiteY1" fmla="*/ 0 h 400335"/>
              <a:gd name="connsiteX2" fmla="*/ 650739 w 650739"/>
              <a:gd name="connsiteY2" fmla="*/ 395612 h 400335"/>
              <a:gd name="connsiteX3" fmla="*/ 0 w 650739"/>
              <a:gd name="connsiteY3" fmla="*/ 400335 h 400335"/>
              <a:gd name="connsiteX4" fmla="*/ 299163 w 650739"/>
              <a:gd name="connsiteY4" fmla="*/ 0 h 400335"/>
              <a:gd name="connsiteX0" fmla="*/ 299163 w 650739"/>
              <a:gd name="connsiteY0" fmla="*/ 0 h 405945"/>
              <a:gd name="connsiteX1" fmla="*/ 650739 w 650739"/>
              <a:gd name="connsiteY1" fmla="*/ 0 h 405945"/>
              <a:gd name="connsiteX2" fmla="*/ 381469 w 650739"/>
              <a:gd name="connsiteY2" fmla="*/ 405945 h 405945"/>
              <a:gd name="connsiteX3" fmla="*/ 0 w 650739"/>
              <a:gd name="connsiteY3" fmla="*/ 400335 h 405945"/>
              <a:gd name="connsiteX4" fmla="*/ 299163 w 650739"/>
              <a:gd name="connsiteY4" fmla="*/ 0 h 405945"/>
              <a:gd name="connsiteX0" fmla="*/ 299163 w 650739"/>
              <a:gd name="connsiteY0" fmla="*/ 0 h 417605"/>
              <a:gd name="connsiteX1" fmla="*/ 650739 w 650739"/>
              <a:gd name="connsiteY1" fmla="*/ 0 h 417605"/>
              <a:gd name="connsiteX2" fmla="*/ 381469 w 650739"/>
              <a:gd name="connsiteY2" fmla="*/ 405945 h 417605"/>
              <a:gd name="connsiteX3" fmla="*/ 0 w 650739"/>
              <a:gd name="connsiteY3" fmla="*/ 417605 h 417605"/>
              <a:gd name="connsiteX4" fmla="*/ 299163 w 650739"/>
              <a:gd name="connsiteY4" fmla="*/ 0 h 417605"/>
              <a:gd name="connsiteX0" fmla="*/ 304773 w 656349"/>
              <a:gd name="connsiteY0" fmla="*/ 0 h 405945"/>
              <a:gd name="connsiteX1" fmla="*/ 656349 w 656349"/>
              <a:gd name="connsiteY1" fmla="*/ 0 h 405945"/>
              <a:gd name="connsiteX2" fmla="*/ 387079 w 656349"/>
              <a:gd name="connsiteY2" fmla="*/ 405945 h 405945"/>
              <a:gd name="connsiteX3" fmla="*/ 0 w 656349"/>
              <a:gd name="connsiteY3" fmla="*/ 400336 h 405945"/>
              <a:gd name="connsiteX4" fmla="*/ 304773 w 656349"/>
              <a:gd name="connsiteY4" fmla="*/ 0 h 405945"/>
              <a:gd name="connsiteX0" fmla="*/ 304773 w 656349"/>
              <a:gd name="connsiteY0" fmla="*/ 0 h 406093"/>
              <a:gd name="connsiteX1" fmla="*/ 656349 w 656349"/>
              <a:gd name="connsiteY1" fmla="*/ 0 h 406093"/>
              <a:gd name="connsiteX2" fmla="*/ 387079 w 656349"/>
              <a:gd name="connsiteY2" fmla="*/ 405945 h 406093"/>
              <a:gd name="connsiteX3" fmla="*/ 0 w 656349"/>
              <a:gd name="connsiteY3" fmla="*/ 406093 h 406093"/>
              <a:gd name="connsiteX4" fmla="*/ 304773 w 656349"/>
              <a:gd name="connsiteY4" fmla="*/ 0 h 406093"/>
              <a:gd name="connsiteX0" fmla="*/ 349223 w 700799"/>
              <a:gd name="connsiteY0" fmla="*/ 0 h 412609"/>
              <a:gd name="connsiteX1" fmla="*/ 700799 w 700799"/>
              <a:gd name="connsiteY1" fmla="*/ 0 h 412609"/>
              <a:gd name="connsiteX2" fmla="*/ 431529 w 700799"/>
              <a:gd name="connsiteY2" fmla="*/ 405945 h 412609"/>
              <a:gd name="connsiteX3" fmla="*/ 0 w 700799"/>
              <a:gd name="connsiteY3" fmla="*/ 412609 h 412609"/>
              <a:gd name="connsiteX4" fmla="*/ 349223 w 700799"/>
              <a:gd name="connsiteY4" fmla="*/ 0 h 412609"/>
              <a:gd name="connsiteX0" fmla="*/ 349223 w 700799"/>
              <a:gd name="connsiteY0" fmla="*/ 0 h 412609"/>
              <a:gd name="connsiteX1" fmla="*/ 700799 w 700799"/>
              <a:gd name="connsiteY1" fmla="*/ 0 h 412609"/>
              <a:gd name="connsiteX2" fmla="*/ 412479 w 700799"/>
              <a:gd name="connsiteY2" fmla="*/ 412461 h 412609"/>
              <a:gd name="connsiteX3" fmla="*/ 0 w 700799"/>
              <a:gd name="connsiteY3" fmla="*/ 412609 h 412609"/>
              <a:gd name="connsiteX4" fmla="*/ 349223 w 700799"/>
              <a:gd name="connsiteY4" fmla="*/ 0 h 412609"/>
              <a:gd name="connsiteX0" fmla="*/ 330173 w 681749"/>
              <a:gd name="connsiteY0" fmla="*/ 0 h 412461"/>
              <a:gd name="connsiteX1" fmla="*/ 681749 w 681749"/>
              <a:gd name="connsiteY1" fmla="*/ 0 h 412461"/>
              <a:gd name="connsiteX2" fmla="*/ 393429 w 681749"/>
              <a:gd name="connsiteY2" fmla="*/ 412461 h 412461"/>
              <a:gd name="connsiteX3" fmla="*/ 0 w 681749"/>
              <a:gd name="connsiteY3" fmla="*/ 399577 h 412461"/>
              <a:gd name="connsiteX4" fmla="*/ 330173 w 681749"/>
              <a:gd name="connsiteY4" fmla="*/ 0 h 412461"/>
              <a:gd name="connsiteX0" fmla="*/ 342873 w 694449"/>
              <a:gd name="connsiteY0" fmla="*/ 0 h 412461"/>
              <a:gd name="connsiteX1" fmla="*/ 694449 w 694449"/>
              <a:gd name="connsiteY1" fmla="*/ 0 h 412461"/>
              <a:gd name="connsiteX2" fmla="*/ 406129 w 694449"/>
              <a:gd name="connsiteY2" fmla="*/ 412461 h 412461"/>
              <a:gd name="connsiteX3" fmla="*/ 0 w 694449"/>
              <a:gd name="connsiteY3" fmla="*/ 406093 h 412461"/>
              <a:gd name="connsiteX4" fmla="*/ 342873 w 694449"/>
              <a:gd name="connsiteY4" fmla="*/ 0 h 412461"/>
              <a:gd name="connsiteX0" fmla="*/ 342873 w 694449"/>
              <a:gd name="connsiteY0" fmla="*/ 0 h 412461"/>
              <a:gd name="connsiteX1" fmla="*/ 694449 w 694449"/>
              <a:gd name="connsiteY1" fmla="*/ 0 h 412461"/>
              <a:gd name="connsiteX2" fmla="*/ 380729 w 694449"/>
              <a:gd name="connsiteY2" fmla="*/ 412461 h 412461"/>
              <a:gd name="connsiteX3" fmla="*/ 0 w 694449"/>
              <a:gd name="connsiteY3" fmla="*/ 406093 h 412461"/>
              <a:gd name="connsiteX4" fmla="*/ 342873 w 694449"/>
              <a:gd name="connsiteY4" fmla="*/ 0 h 412461"/>
              <a:gd name="connsiteX0" fmla="*/ 342873 w 694449"/>
              <a:gd name="connsiteY0" fmla="*/ 0 h 412461"/>
              <a:gd name="connsiteX1" fmla="*/ 694449 w 694449"/>
              <a:gd name="connsiteY1" fmla="*/ 0 h 412461"/>
              <a:gd name="connsiteX2" fmla="*/ 361679 w 694449"/>
              <a:gd name="connsiteY2" fmla="*/ 412461 h 412461"/>
              <a:gd name="connsiteX3" fmla="*/ 0 w 694449"/>
              <a:gd name="connsiteY3" fmla="*/ 406093 h 412461"/>
              <a:gd name="connsiteX4" fmla="*/ 342873 w 694449"/>
              <a:gd name="connsiteY4" fmla="*/ 0 h 412461"/>
              <a:gd name="connsiteX0" fmla="*/ 378732 w 730308"/>
              <a:gd name="connsiteY0" fmla="*/ 0 h 418488"/>
              <a:gd name="connsiteX1" fmla="*/ 730308 w 730308"/>
              <a:gd name="connsiteY1" fmla="*/ 0 h 418488"/>
              <a:gd name="connsiteX2" fmla="*/ 397538 w 730308"/>
              <a:gd name="connsiteY2" fmla="*/ 412461 h 418488"/>
              <a:gd name="connsiteX3" fmla="*/ 0 w 730308"/>
              <a:gd name="connsiteY3" fmla="*/ 418488 h 418488"/>
              <a:gd name="connsiteX4" fmla="*/ 378732 w 730308"/>
              <a:gd name="connsiteY4" fmla="*/ 0 h 418488"/>
              <a:gd name="connsiteX0" fmla="*/ 378732 w 730308"/>
              <a:gd name="connsiteY0" fmla="*/ 0 h 418658"/>
              <a:gd name="connsiteX1" fmla="*/ 730308 w 730308"/>
              <a:gd name="connsiteY1" fmla="*/ 0 h 418658"/>
              <a:gd name="connsiteX2" fmla="*/ 385585 w 730308"/>
              <a:gd name="connsiteY2" fmla="*/ 418658 h 418658"/>
              <a:gd name="connsiteX3" fmla="*/ 0 w 730308"/>
              <a:gd name="connsiteY3" fmla="*/ 418488 h 418658"/>
              <a:gd name="connsiteX4" fmla="*/ 378732 w 730308"/>
              <a:gd name="connsiteY4" fmla="*/ 0 h 418658"/>
              <a:gd name="connsiteX0" fmla="*/ 384708 w 736284"/>
              <a:gd name="connsiteY0" fmla="*/ 0 h 418658"/>
              <a:gd name="connsiteX1" fmla="*/ 736284 w 736284"/>
              <a:gd name="connsiteY1" fmla="*/ 0 h 418658"/>
              <a:gd name="connsiteX2" fmla="*/ 391561 w 736284"/>
              <a:gd name="connsiteY2" fmla="*/ 418658 h 418658"/>
              <a:gd name="connsiteX3" fmla="*/ 0 w 736284"/>
              <a:gd name="connsiteY3" fmla="*/ 418488 h 418658"/>
              <a:gd name="connsiteX4" fmla="*/ 384708 w 736284"/>
              <a:gd name="connsiteY4" fmla="*/ 0 h 418658"/>
              <a:gd name="connsiteX0" fmla="*/ 396661 w 748237"/>
              <a:gd name="connsiteY0" fmla="*/ 0 h 418658"/>
              <a:gd name="connsiteX1" fmla="*/ 748237 w 748237"/>
              <a:gd name="connsiteY1" fmla="*/ 0 h 418658"/>
              <a:gd name="connsiteX2" fmla="*/ 403514 w 748237"/>
              <a:gd name="connsiteY2" fmla="*/ 418658 h 418658"/>
              <a:gd name="connsiteX3" fmla="*/ 0 w 748237"/>
              <a:gd name="connsiteY3" fmla="*/ 418488 h 418658"/>
              <a:gd name="connsiteX4" fmla="*/ 396661 w 748237"/>
              <a:gd name="connsiteY4" fmla="*/ 0 h 418658"/>
              <a:gd name="connsiteX0" fmla="*/ 396661 w 748237"/>
              <a:gd name="connsiteY0" fmla="*/ 0 h 418658"/>
              <a:gd name="connsiteX1" fmla="*/ 748237 w 748237"/>
              <a:gd name="connsiteY1" fmla="*/ 0 h 418658"/>
              <a:gd name="connsiteX2" fmla="*/ 403514 w 748237"/>
              <a:gd name="connsiteY2" fmla="*/ 418658 h 418658"/>
              <a:gd name="connsiteX3" fmla="*/ 0 w 748237"/>
              <a:gd name="connsiteY3" fmla="*/ 412291 h 418658"/>
              <a:gd name="connsiteX4" fmla="*/ 396661 w 748237"/>
              <a:gd name="connsiteY4" fmla="*/ 0 h 418658"/>
              <a:gd name="connsiteX0" fmla="*/ 396661 w 748237"/>
              <a:gd name="connsiteY0" fmla="*/ 0 h 412461"/>
              <a:gd name="connsiteX1" fmla="*/ 748237 w 748237"/>
              <a:gd name="connsiteY1" fmla="*/ 0 h 412461"/>
              <a:gd name="connsiteX2" fmla="*/ 361679 w 748237"/>
              <a:gd name="connsiteY2" fmla="*/ 412461 h 412461"/>
              <a:gd name="connsiteX3" fmla="*/ 0 w 748237"/>
              <a:gd name="connsiteY3" fmla="*/ 412291 h 412461"/>
              <a:gd name="connsiteX4" fmla="*/ 396661 w 748237"/>
              <a:gd name="connsiteY4" fmla="*/ 0 h 4124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8237" h="412461">
                <a:moveTo>
                  <a:pt x="396661" y="0"/>
                </a:moveTo>
                <a:lnTo>
                  <a:pt x="748237" y="0"/>
                </a:lnTo>
                <a:lnTo>
                  <a:pt x="361679" y="412461"/>
                </a:lnTo>
                <a:lnTo>
                  <a:pt x="0" y="412291"/>
                </a:lnTo>
                <a:lnTo>
                  <a:pt x="396661" y="0"/>
                </a:lnTo>
                <a:close/>
              </a:path>
            </a:pathLst>
          </a:cu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Imagen 18"/>
          <p:cNvPicPr>
            <a:picLocks noChangeAspect="1"/>
          </p:cNvPicPr>
          <p:nvPr userDrawn="1"/>
        </p:nvPicPr>
        <p:blipFill>
          <a:blip r:embed="rId2"/>
          <a:stretch>
            <a:fillRect/>
          </a:stretch>
        </p:blipFill>
        <p:spPr>
          <a:xfrm>
            <a:off x="8610600" y="177476"/>
            <a:ext cx="3199223" cy="723276"/>
          </a:xfrm>
          <a:prstGeom prst="rect">
            <a:avLst/>
          </a:prstGeom>
        </p:spPr>
      </p:pic>
      <p:cxnSp>
        <p:nvCxnSpPr>
          <p:cNvPr id="31" name="Conector angular 30"/>
          <p:cNvCxnSpPr/>
          <p:nvPr userDrawn="1"/>
        </p:nvCxnSpPr>
        <p:spPr>
          <a:xfrm flipV="1">
            <a:off x="8779041" y="5213601"/>
            <a:ext cx="3199223" cy="1507875"/>
          </a:xfrm>
          <a:prstGeom prst="bentConnector3">
            <a:avLst>
              <a:gd name="adj1" fmla="val 99642"/>
            </a:avLst>
          </a:prstGeom>
          <a:ln w="28575">
            <a:solidFill>
              <a:srgbClr val="E9434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5225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E02553CE-ABEB-40D9-AA17-583EDCE31B3D}" type="datetimeFigureOut">
              <a:rPr lang="en-US" smtClean="0"/>
              <a:t>2/3/2022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CB75AD1B-CB85-47FC-BD1E-AA4BC88CEAF4}" type="slidenum">
              <a:rPr lang="en-US" smtClean="0"/>
              <a:t>‹Nº›</a:t>
            </a:fld>
            <a:endParaRPr lang="en-US"/>
          </a:p>
        </p:txBody>
      </p:sp>
    </p:spTree>
    <p:extLst>
      <p:ext uri="{BB962C8B-B14F-4D97-AF65-F5344CB8AC3E}">
        <p14:creationId xmlns:p14="http://schemas.microsoft.com/office/powerpoint/2010/main" val="3781088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E02553CE-ABEB-40D9-AA17-583EDCE31B3D}" type="datetimeFigureOut">
              <a:rPr lang="en-US" smtClean="0"/>
              <a:t>2/3/2022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CB75AD1B-CB85-47FC-BD1E-AA4BC88CEAF4}" type="slidenum">
              <a:rPr lang="en-US" smtClean="0"/>
              <a:t>‹Nº›</a:t>
            </a:fld>
            <a:endParaRPr lang="en-US"/>
          </a:p>
        </p:txBody>
      </p:sp>
    </p:spTree>
    <p:extLst>
      <p:ext uri="{BB962C8B-B14F-4D97-AF65-F5344CB8AC3E}">
        <p14:creationId xmlns:p14="http://schemas.microsoft.com/office/powerpoint/2010/main" val="1282691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E02553CE-ABEB-40D9-AA17-583EDCE31B3D}" type="datetimeFigureOut">
              <a:rPr lang="en-US" smtClean="0"/>
              <a:t>2/3/2022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CB75AD1B-CB85-47FC-BD1E-AA4BC88CEAF4}" type="slidenum">
              <a:rPr lang="en-US" smtClean="0"/>
              <a:t>‹Nº›</a:t>
            </a:fld>
            <a:endParaRPr lang="en-US"/>
          </a:p>
        </p:txBody>
      </p:sp>
    </p:spTree>
    <p:extLst>
      <p:ext uri="{BB962C8B-B14F-4D97-AF65-F5344CB8AC3E}">
        <p14:creationId xmlns:p14="http://schemas.microsoft.com/office/powerpoint/2010/main" val="4190080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E02553CE-ABEB-40D9-AA17-583EDCE31B3D}" type="datetimeFigureOut">
              <a:rPr lang="en-US" smtClean="0"/>
              <a:t>2/3/2022</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CB75AD1B-CB85-47FC-BD1E-AA4BC88CEAF4}" type="slidenum">
              <a:rPr lang="en-US" smtClean="0"/>
              <a:t>‹Nº›</a:t>
            </a:fld>
            <a:endParaRPr lang="en-US"/>
          </a:p>
        </p:txBody>
      </p:sp>
    </p:spTree>
    <p:extLst>
      <p:ext uri="{BB962C8B-B14F-4D97-AF65-F5344CB8AC3E}">
        <p14:creationId xmlns:p14="http://schemas.microsoft.com/office/powerpoint/2010/main" val="4082495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E02553CE-ABEB-40D9-AA17-583EDCE31B3D}" type="datetimeFigureOut">
              <a:rPr lang="en-US" smtClean="0"/>
              <a:t>2/3/2022</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CB75AD1B-CB85-47FC-BD1E-AA4BC88CEAF4}" type="slidenum">
              <a:rPr lang="en-US" smtClean="0"/>
              <a:t>‹Nº›</a:t>
            </a:fld>
            <a:endParaRPr lang="en-US"/>
          </a:p>
        </p:txBody>
      </p:sp>
    </p:spTree>
    <p:extLst>
      <p:ext uri="{BB962C8B-B14F-4D97-AF65-F5344CB8AC3E}">
        <p14:creationId xmlns:p14="http://schemas.microsoft.com/office/powerpoint/2010/main" val="4226986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02553CE-ABEB-40D9-AA17-583EDCE31B3D}" type="datetimeFigureOut">
              <a:rPr lang="en-US" smtClean="0"/>
              <a:t>2/3/2022</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CB75AD1B-CB85-47FC-BD1E-AA4BC88CEAF4}" type="slidenum">
              <a:rPr lang="en-US" smtClean="0"/>
              <a:t>‹Nº›</a:t>
            </a:fld>
            <a:endParaRPr lang="en-US"/>
          </a:p>
        </p:txBody>
      </p:sp>
    </p:spTree>
    <p:extLst>
      <p:ext uri="{BB962C8B-B14F-4D97-AF65-F5344CB8AC3E}">
        <p14:creationId xmlns:p14="http://schemas.microsoft.com/office/powerpoint/2010/main" val="3859084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E02553CE-ABEB-40D9-AA17-583EDCE31B3D}" type="datetimeFigureOut">
              <a:rPr lang="en-US" smtClean="0"/>
              <a:t>2/3/2022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CB75AD1B-CB85-47FC-BD1E-AA4BC88CEAF4}" type="slidenum">
              <a:rPr lang="en-US" smtClean="0"/>
              <a:t>‹Nº›</a:t>
            </a:fld>
            <a:endParaRPr lang="en-US"/>
          </a:p>
        </p:txBody>
      </p:sp>
    </p:spTree>
    <p:extLst>
      <p:ext uri="{BB962C8B-B14F-4D97-AF65-F5344CB8AC3E}">
        <p14:creationId xmlns:p14="http://schemas.microsoft.com/office/powerpoint/2010/main" val="400724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2553CE-ABEB-40D9-AA17-583EDCE31B3D}" type="datetimeFigureOut">
              <a:rPr lang="en-US" smtClean="0"/>
              <a:t>2/3/2022</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75AD1B-CB85-47FC-BD1E-AA4BC88CEAF4}" type="slidenum">
              <a:rPr lang="en-US" smtClean="0"/>
              <a:t>‹Nº›</a:t>
            </a:fld>
            <a:endParaRPr lang="en-US"/>
          </a:p>
        </p:txBody>
      </p:sp>
    </p:spTree>
    <p:extLst>
      <p:ext uri="{BB962C8B-B14F-4D97-AF65-F5344CB8AC3E}">
        <p14:creationId xmlns:p14="http://schemas.microsoft.com/office/powerpoint/2010/main" val="1735953924"/>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Título"/>
          <p:cNvSpPr>
            <a:spLocks noGrp="1"/>
          </p:cNvSpPr>
          <p:nvPr>
            <p:ph type="ctrTitle"/>
          </p:nvPr>
        </p:nvSpPr>
        <p:spPr>
          <a:xfrm>
            <a:off x="1699740" y="3261945"/>
            <a:ext cx="8460005" cy="1680665"/>
          </a:xfrm>
        </p:spPr>
        <p:txBody>
          <a:bodyPr>
            <a:normAutofit fontScale="90000"/>
          </a:bodyPr>
          <a:lstStyle/>
          <a:p>
            <a:pPr marL="182880" algn="ctr"/>
            <a:r>
              <a:rPr lang="es-MX" b="1" dirty="0" smtClean="0">
                <a:solidFill>
                  <a:schemeClr val="accent1">
                    <a:lumMod val="75000"/>
                  </a:schemeClr>
                </a:solidFill>
                <a:effectLst>
                  <a:outerShdw blurRad="38100" dist="38100" dir="2700000" algn="tl">
                    <a:srgbClr val="000000">
                      <a:alpha val="43137"/>
                    </a:srgbClr>
                  </a:outerShdw>
                </a:effectLst>
              </a:rPr>
              <a:t>LIQUIDACIÓN </a:t>
            </a:r>
            <a:r>
              <a:rPr lang="es-MX" b="1" dirty="0">
                <a:solidFill>
                  <a:schemeClr val="accent1">
                    <a:lumMod val="75000"/>
                  </a:schemeClr>
                </a:solidFill>
                <a:effectLst>
                  <a:outerShdw blurRad="38100" dist="38100" dir="2700000" algn="tl">
                    <a:srgbClr val="000000">
                      <a:alpha val="43137"/>
                    </a:srgbClr>
                  </a:outerShdw>
                </a:effectLst>
              </a:rPr>
              <a:t>PRESUPUESTARIA </a:t>
            </a:r>
            <a:r>
              <a:rPr lang="es-MX" b="1" dirty="0" smtClean="0">
                <a:solidFill>
                  <a:schemeClr val="accent1">
                    <a:lumMod val="75000"/>
                  </a:schemeClr>
                </a:solidFill>
                <a:effectLst>
                  <a:outerShdw blurRad="38100" dist="38100" dir="2700000" algn="tl">
                    <a:srgbClr val="000000">
                      <a:alpha val="43137"/>
                    </a:srgbClr>
                  </a:outerShdw>
                </a:effectLst>
              </a:rPr>
              <a:t>2021</a:t>
            </a:r>
            <a:endParaRPr lang="es-EC" b="1" dirty="0">
              <a:solidFill>
                <a:schemeClr val="tx1"/>
              </a:solidFill>
              <a:effectLst>
                <a:outerShdw blurRad="38100" dist="38100" dir="2700000" algn="tl">
                  <a:srgbClr val="000000">
                    <a:alpha val="43137"/>
                  </a:srgbClr>
                </a:outerShdw>
              </a:effectLst>
            </a:endParaRPr>
          </a:p>
        </p:txBody>
      </p:sp>
      <p:sp>
        <p:nvSpPr>
          <p:cNvPr id="7" name="1 Título"/>
          <p:cNvSpPr txBox="1">
            <a:spLocks/>
          </p:cNvSpPr>
          <p:nvPr/>
        </p:nvSpPr>
        <p:spPr>
          <a:xfrm>
            <a:off x="1861629" y="1037493"/>
            <a:ext cx="8136229" cy="2049140"/>
          </a:xfrm>
          <a:prstGeom prst="rect">
            <a:avLst/>
          </a:prstGeom>
        </p:spPr>
        <p:txBody>
          <a:bodyPr anchor="b">
            <a:noAutofit/>
          </a:bodyPr>
          <a:lstStyle>
            <a:lvl1pPr algn="r" defTabSz="914400" rtl="0" eaLnBrk="1" latinLnBrk="0" hangingPunct="1">
              <a:lnSpc>
                <a:spcPct val="90000"/>
              </a:lnSpc>
              <a:spcBef>
                <a:spcPct val="0"/>
              </a:spcBef>
              <a:buNone/>
              <a:defRPr sz="5400" kern="1200">
                <a:solidFill>
                  <a:schemeClr val="accent1"/>
                </a:solidFill>
                <a:latin typeface="+mj-lt"/>
                <a:ea typeface="+mj-ea"/>
                <a:cs typeface="+mj-cs"/>
              </a:defRPr>
            </a:lvl1pPr>
          </a:lstStyle>
          <a:p>
            <a:pPr marL="182880" algn="ctr"/>
            <a:r>
              <a:rPr lang="es-MX" sz="7200" b="1" dirty="0">
                <a:solidFill>
                  <a:schemeClr val="accent1">
                    <a:lumMod val="75000"/>
                  </a:schemeClr>
                </a:solidFill>
                <a:effectLst>
                  <a:outerShdw blurRad="38100" dist="38100" dir="2700000" algn="tl">
                    <a:srgbClr val="000000">
                      <a:alpha val="43137"/>
                    </a:srgbClr>
                  </a:outerShdw>
                </a:effectLst>
              </a:rPr>
              <a:t>ADMINISTRACIÓN</a:t>
            </a:r>
            <a:br>
              <a:rPr lang="es-MX" sz="7200" b="1" dirty="0">
                <a:solidFill>
                  <a:schemeClr val="accent1">
                    <a:lumMod val="75000"/>
                  </a:schemeClr>
                </a:solidFill>
                <a:effectLst>
                  <a:outerShdw blurRad="38100" dist="38100" dir="2700000" algn="tl">
                    <a:srgbClr val="000000">
                      <a:alpha val="43137"/>
                    </a:srgbClr>
                  </a:outerShdw>
                </a:effectLst>
              </a:rPr>
            </a:br>
            <a:r>
              <a:rPr lang="es-MX" sz="7200" b="1" dirty="0">
                <a:solidFill>
                  <a:schemeClr val="accent1">
                    <a:lumMod val="75000"/>
                  </a:schemeClr>
                </a:solidFill>
                <a:effectLst>
                  <a:outerShdw blurRad="38100" dist="38100" dir="2700000" algn="tl">
                    <a:srgbClr val="000000">
                      <a:alpha val="43137"/>
                    </a:srgbClr>
                  </a:outerShdw>
                </a:effectLst>
              </a:rPr>
              <a:t>GENERAL</a:t>
            </a:r>
            <a:endParaRPr lang="es-EC" sz="4800" b="1"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536368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ctrTitle"/>
          </p:nvPr>
        </p:nvSpPr>
        <p:spPr>
          <a:xfrm>
            <a:off x="1798126" y="683476"/>
            <a:ext cx="8595748" cy="885100"/>
          </a:xfrm>
        </p:spPr>
        <p:txBody>
          <a:bodyPr/>
          <a:lstStyle/>
          <a:p>
            <a:pPr algn="ctr"/>
            <a:r>
              <a:rPr lang="es-ES" sz="2500" b="1" dirty="0">
                <a:solidFill>
                  <a:schemeClr val="accent1">
                    <a:lumMod val="75000"/>
                  </a:schemeClr>
                </a:solidFill>
              </a:rPr>
              <a:t>EJECUCIÓN </a:t>
            </a:r>
            <a:r>
              <a:rPr lang="es-ES" sz="2500" b="1" dirty="0" smtClean="0">
                <a:solidFill>
                  <a:schemeClr val="accent1">
                    <a:lumMod val="75000"/>
                  </a:schemeClr>
                </a:solidFill>
              </a:rPr>
              <a:t>PRESUPUESTARIA</a:t>
            </a:r>
            <a:br>
              <a:rPr lang="es-ES" sz="2500" b="1" dirty="0" smtClean="0">
                <a:solidFill>
                  <a:schemeClr val="accent1">
                    <a:lumMod val="75000"/>
                  </a:schemeClr>
                </a:solidFill>
              </a:rPr>
            </a:br>
            <a:r>
              <a:rPr lang="es-ES" sz="2500" b="1" dirty="0" smtClean="0">
                <a:solidFill>
                  <a:schemeClr val="accent1">
                    <a:lumMod val="75000"/>
                  </a:schemeClr>
                </a:solidFill>
              </a:rPr>
              <a:t>(Incluye Proyecto </a:t>
            </a:r>
            <a:r>
              <a:rPr lang="es-ES" sz="2500" b="1" dirty="0">
                <a:solidFill>
                  <a:schemeClr val="accent1">
                    <a:lumMod val="75000"/>
                  </a:schemeClr>
                </a:solidFill>
              </a:rPr>
              <a:t>Metro de Quito)</a:t>
            </a:r>
            <a:endParaRPr lang="es-EC" sz="2500" b="1" dirty="0">
              <a:solidFill>
                <a:schemeClr val="accent1">
                  <a:lumMod val="75000"/>
                </a:schemeClr>
              </a:solidFill>
            </a:endParaRPr>
          </a:p>
        </p:txBody>
      </p:sp>
      <p:sp>
        <p:nvSpPr>
          <p:cNvPr id="5" name="1 Título"/>
          <p:cNvSpPr txBox="1">
            <a:spLocks/>
          </p:cNvSpPr>
          <p:nvPr/>
        </p:nvSpPr>
        <p:spPr>
          <a:xfrm>
            <a:off x="385011" y="5741386"/>
            <a:ext cx="11085093" cy="782523"/>
          </a:xfrm>
          <a:prstGeom prst="rect">
            <a:avLst/>
          </a:prstGeom>
        </p:spPr>
        <p:txBody>
          <a:bodyPr anchor="b">
            <a:noAutofit/>
          </a:bodyPr>
          <a:lstStyle>
            <a:lvl1pPr algn="r" defTabSz="914400" rtl="0" eaLnBrk="1" latinLnBrk="0" hangingPunct="1">
              <a:lnSpc>
                <a:spcPct val="90000"/>
              </a:lnSpc>
              <a:spcBef>
                <a:spcPct val="0"/>
              </a:spcBef>
              <a:buNone/>
              <a:defRPr sz="5400" kern="1200">
                <a:solidFill>
                  <a:schemeClr val="accent1"/>
                </a:solidFill>
                <a:latin typeface="+mj-lt"/>
                <a:ea typeface="+mj-ea"/>
                <a:cs typeface="+mj-cs"/>
              </a:defRPr>
            </a:lvl1pPr>
          </a:lstStyle>
          <a:p>
            <a:pPr marL="171450" indent="-171450" algn="just">
              <a:buFont typeface="Arial" panose="020B0604020202020204" pitchFamily="34" charset="0"/>
              <a:buChar char="•"/>
            </a:pPr>
            <a:r>
              <a:rPr lang="es-EC" sz="1200" b="1" dirty="0">
                <a:solidFill>
                  <a:schemeClr val="tx1"/>
                </a:solidFill>
              </a:rPr>
              <a:t>Nota: </a:t>
            </a:r>
            <a:r>
              <a:rPr lang="es-EC" sz="1200" dirty="0">
                <a:solidFill>
                  <a:schemeClr val="tx1"/>
                </a:solidFill>
              </a:rPr>
              <a:t>Los valores que se registran en los </a:t>
            </a:r>
            <a:r>
              <a:rPr lang="es-EC" sz="1200" i="1" dirty="0">
                <a:solidFill>
                  <a:schemeClr val="tx1"/>
                </a:solidFill>
              </a:rPr>
              <a:t>grupos “37 Saldos Disponibles” y “38 Cuentas Pendientes por Cobrar”</a:t>
            </a:r>
            <a:r>
              <a:rPr lang="es-EC" sz="1200" dirty="0">
                <a:solidFill>
                  <a:schemeClr val="tx1"/>
                </a:solidFill>
              </a:rPr>
              <a:t>, representan espacios presupuestarios en el Ingreso, estos corresponden a cuentas por cobrar años anteriores y a anticipos no devengados de años anteriores</a:t>
            </a:r>
            <a:r>
              <a:rPr lang="es-EC" sz="1200" b="1" dirty="0">
                <a:solidFill>
                  <a:schemeClr val="tx1"/>
                </a:solidFill>
              </a:rPr>
              <a:t>. Por lo tanto, no se registran en el devengado, ni en el recaudado</a:t>
            </a:r>
            <a:r>
              <a:rPr lang="es-EC" sz="1200" b="1" dirty="0" smtClean="0">
                <a:solidFill>
                  <a:schemeClr val="tx1"/>
                </a:solidFill>
              </a:rPr>
              <a:t>.</a:t>
            </a:r>
            <a:endParaRPr lang="es-EC" sz="1200" b="1" dirty="0">
              <a:solidFill>
                <a:schemeClr val="tx1"/>
              </a:solidFill>
            </a:endParaRPr>
          </a:p>
        </p:txBody>
      </p:sp>
      <p:graphicFrame>
        <p:nvGraphicFramePr>
          <p:cNvPr id="8" name="Tabla 7"/>
          <p:cNvGraphicFramePr>
            <a:graphicFrameLocks noGrp="1"/>
          </p:cNvGraphicFramePr>
          <p:nvPr>
            <p:extLst>
              <p:ext uri="{D42A27DB-BD31-4B8C-83A1-F6EECF244321}">
                <p14:modId xmlns:p14="http://schemas.microsoft.com/office/powerpoint/2010/main" val="3295822886"/>
              </p:ext>
            </p:extLst>
          </p:nvPr>
        </p:nvGraphicFramePr>
        <p:xfrm>
          <a:off x="1484415" y="1870533"/>
          <a:ext cx="8609612" cy="3568895"/>
        </p:xfrm>
        <a:graphic>
          <a:graphicData uri="http://schemas.openxmlformats.org/drawingml/2006/table">
            <a:tbl>
              <a:tblPr/>
              <a:tblGrid>
                <a:gridCol w="4046555">
                  <a:extLst>
                    <a:ext uri="{9D8B030D-6E8A-4147-A177-3AD203B41FA5}">
                      <a16:colId xmlns:a16="http://schemas.microsoft.com/office/drawing/2014/main" val="20000"/>
                    </a:ext>
                  </a:extLst>
                </a:gridCol>
                <a:gridCol w="1545792">
                  <a:extLst>
                    <a:ext uri="{9D8B030D-6E8A-4147-A177-3AD203B41FA5}">
                      <a16:colId xmlns:a16="http://schemas.microsoft.com/office/drawing/2014/main" val="20001"/>
                    </a:ext>
                  </a:extLst>
                </a:gridCol>
                <a:gridCol w="1382294">
                  <a:extLst>
                    <a:ext uri="{9D8B030D-6E8A-4147-A177-3AD203B41FA5}">
                      <a16:colId xmlns:a16="http://schemas.microsoft.com/office/drawing/2014/main" val="20002"/>
                    </a:ext>
                  </a:extLst>
                </a:gridCol>
                <a:gridCol w="1634971">
                  <a:extLst>
                    <a:ext uri="{9D8B030D-6E8A-4147-A177-3AD203B41FA5}">
                      <a16:colId xmlns:a16="http://schemas.microsoft.com/office/drawing/2014/main" val="20003"/>
                    </a:ext>
                  </a:extLst>
                </a:gridCol>
              </a:tblGrid>
              <a:tr h="594815">
                <a:tc gridSpan="4">
                  <a:txBody>
                    <a:bodyPr/>
                    <a:lstStyle/>
                    <a:p>
                      <a:pPr algn="ctr" fontAlgn="t"/>
                      <a:r>
                        <a:rPr lang="es-EC" sz="1100" b="1" i="0" u="none" strike="noStrike" dirty="0">
                          <a:effectLst/>
                          <a:latin typeface="Calibri Light" panose="020F0302020204030204" pitchFamily="34" charset="0"/>
                        </a:rPr>
                        <a:t>MUNICIPIO DEL DISTRITO METROPOLITANO DE QUITO</a:t>
                      </a:r>
                      <a:br>
                        <a:rPr lang="es-EC" sz="1100" b="1" i="0" u="none" strike="noStrike" dirty="0">
                          <a:effectLst/>
                          <a:latin typeface="Calibri Light" panose="020F0302020204030204" pitchFamily="34" charset="0"/>
                        </a:rPr>
                      </a:br>
                      <a:r>
                        <a:rPr lang="es-EC" sz="1100" b="1" i="0" u="none" strike="noStrike" dirty="0">
                          <a:effectLst/>
                          <a:latin typeface="Calibri Light" panose="020F0302020204030204" pitchFamily="34" charset="0"/>
                        </a:rPr>
                        <a:t>INGRESO CONSOLIDADO POR GRUPO</a:t>
                      </a:r>
                      <a:br>
                        <a:rPr lang="es-EC" sz="1100" b="1" i="0" u="none" strike="noStrike" dirty="0">
                          <a:effectLst/>
                          <a:latin typeface="Calibri Light" panose="020F0302020204030204" pitchFamily="34" charset="0"/>
                        </a:rPr>
                      </a:br>
                      <a:r>
                        <a:rPr lang="es-EC" sz="1100" b="1" i="0" u="none" strike="noStrike" dirty="0">
                          <a:effectLst/>
                          <a:latin typeface="Calibri Light" panose="020F0302020204030204" pitchFamily="34" charset="0"/>
                        </a:rPr>
                        <a:t>DEL </a:t>
                      </a:r>
                      <a:r>
                        <a:rPr lang="es-EC" sz="1100" b="1" i="0" u="none" strike="noStrike" dirty="0" smtClean="0">
                          <a:effectLst/>
                          <a:latin typeface="Calibri Light" panose="020F0302020204030204" pitchFamily="34" charset="0"/>
                        </a:rPr>
                        <a:t>1 </a:t>
                      </a:r>
                      <a:r>
                        <a:rPr lang="es-EC" sz="1100" b="1" i="0" u="none" strike="noStrike" dirty="0">
                          <a:effectLst/>
                          <a:latin typeface="Calibri Light" panose="020F0302020204030204" pitchFamily="34" charset="0"/>
                        </a:rPr>
                        <a:t>ENERO AL 31 DE DICIEMBRE 2021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C"/>
                    </a:p>
                  </a:txBody>
                  <a:tcPr/>
                </a:tc>
                <a:tc hMerge="1">
                  <a:txBody>
                    <a:bodyPr/>
                    <a:lstStyle/>
                    <a:p>
                      <a:endParaRPr lang="es-EC"/>
                    </a:p>
                  </a:txBody>
                  <a:tcPr/>
                </a:tc>
                <a:tc hMerge="1">
                  <a:txBody>
                    <a:bodyPr/>
                    <a:lstStyle/>
                    <a:p>
                      <a:endParaRPr lang="es-EC"/>
                    </a:p>
                  </a:txBody>
                  <a:tcPr/>
                </a:tc>
                <a:extLst>
                  <a:ext uri="{0D108BD9-81ED-4DB2-BD59-A6C34878D82A}">
                    <a16:rowId xmlns:a16="http://schemas.microsoft.com/office/drawing/2014/main" val="10000"/>
                  </a:ext>
                </a:extLst>
              </a:tr>
              <a:tr h="185880">
                <a:tc>
                  <a:txBody>
                    <a:bodyPr/>
                    <a:lstStyle/>
                    <a:p>
                      <a:pPr algn="l" fontAlgn="t"/>
                      <a:endParaRPr lang="es-EC" sz="1100" b="0" i="0" u="none" strike="noStrike">
                        <a:effectLst/>
                        <a:latin typeface="Calibri Light" panose="020F0302020204030204" pitchFamily="34" charset="0"/>
                      </a:endParaRP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s-EC" sz="1100" b="1" i="0" u="none" strike="noStrike">
                          <a:effectLst/>
                          <a:latin typeface="Calibri Light" panose="020F0302020204030204" pitchFamily="34" charset="0"/>
                        </a:rPr>
                        <a:t>(A)</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s-EC" sz="1100" b="1" i="0" u="none" strike="noStrike">
                          <a:effectLst/>
                          <a:latin typeface="Calibri Light" panose="020F0302020204030204" pitchFamily="34" charset="0"/>
                        </a:rPr>
                        <a:t>(B)</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s-EC" sz="1100" b="1" i="0" u="none" strike="noStrike">
                          <a:effectLst/>
                          <a:latin typeface="Calibri Light" panose="020F0302020204030204" pitchFamily="34" charset="0"/>
                        </a:rPr>
                        <a:t>(C=A+B)</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r h="185880">
                <a:tc>
                  <a:txBody>
                    <a:bodyPr/>
                    <a:lstStyle/>
                    <a:p>
                      <a:pPr algn="l" fontAlgn="ctr"/>
                      <a:r>
                        <a:rPr lang="es-EC" sz="1100" b="1" i="0" u="none" strike="noStrike">
                          <a:solidFill>
                            <a:srgbClr val="000000"/>
                          </a:solidFill>
                          <a:effectLst/>
                          <a:latin typeface="Calibri Light" panose="020F0302020204030204" pitchFamily="34" charset="0"/>
                        </a:rPr>
                        <a:t>Grupo de Ingreso</a:t>
                      </a:r>
                    </a:p>
                  </a:txBody>
                  <a:tcPr marL="0" marR="0" marT="0" marB="0" anchor="ctr">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ctr"/>
                      <a:r>
                        <a:rPr lang="es-EC" sz="1100" b="1" i="0" u="none" strike="noStrike">
                          <a:solidFill>
                            <a:srgbClr val="000000"/>
                          </a:solidFill>
                          <a:effectLst/>
                          <a:latin typeface="Calibri Light" panose="020F0302020204030204" pitchFamily="34" charset="0"/>
                        </a:rPr>
                        <a:t> Asignación inicial</a:t>
                      </a:r>
                    </a:p>
                  </a:txBody>
                  <a:tcPr marL="0" marR="0" marT="0" marB="0" anchor="ctr">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ctr"/>
                      <a:r>
                        <a:rPr lang="es-EC" sz="1100" b="1" i="0" u="none" strike="noStrike">
                          <a:solidFill>
                            <a:srgbClr val="000000"/>
                          </a:solidFill>
                          <a:effectLst/>
                          <a:latin typeface="Calibri Light" panose="020F0302020204030204" pitchFamily="34" charset="0"/>
                        </a:rPr>
                        <a:t> Reforma</a:t>
                      </a:r>
                    </a:p>
                  </a:txBody>
                  <a:tcPr marL="0" marR="0" marT="0" marB="0" anchor="ctr">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ctr"/>
                      <a:r>
                        <a:rPr lang="es-EC" sz="1100" b="1" i="0" u="none" strike="noStrike">
                          <a:solidFill>
                            <a:srgbClr val="000000"/>
                          </a:solidFill>
                          <a:effectLst/>
                          <a:latin typeface="Calibri Light" panose="020F0302020204030204" pitchFamily="34" charset="0"/>
                        </a:rPr>
                        <a:t> Codificado</a:t>
                      </a:r>
                    </a:p>
                  </a:txBody>
                  <a:tcPr marL="0" marR="0" marT="0" marB="0" anchor="ctr">
                    <a:lnL>
                      <a:noFill/>
                    </a:lnL>
                    <a:lnR>
                      <a:noFill/>
                    </a:lnR>
                    <a:lnT>
                      <a:noFill/>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10002"/>
                  </a:ext>
                </a:extLst>
              </a:tr>
              <a:tr h="185880">
                <a:tc>
                  <a:txBody>
                    <a:bodyPr/>
                    <a:lstStyle/>
                    <a:p>
                      <a:pPr algn="l" fontAlgn="t"/>
                      <a:r>
                        <a:rPr lang="es-EC" sz="1100" b="0" i="0" u="none" strike="noStrike">
                          <a:effectLst/>
                          <a:latin typeface="Calibri Light" panose="020F0302020204030204" pitchFamily="34" charset="0"/>
                        </a:rPr>
                        <a:t>11 IMPUESTOS</a:t>
                      </a:r>
                    </a:p>
                  </a:txBody>
                  <a:tcPr marL="0" marR="0" marT="0"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100" b="0" i="0" u="none" strike="noStrike">
                          <a:effectLst/>
                          <a:latin typeface="Calibri Light" panose="020F0302020204030204" pitchFamily="34" charset="0"/>
                        </a:rPr>
                        <a:t>140.813.769,37</a:t>
                      </a:r>
                    </a:p>
                  </a:txBody>
                  <a:tcPr marL="0" marR="0" marT="0"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100" b="0" i="0" u="none" strike="noStrike">
                          <a:effectLst/>
                          <a:latin typeface="Calibri Light" panose="020F0302020204030204" pitchFamily="34" charset="0"/>
                        </a:rPr>
                        <a:t>33.314.248,55</a:t>
                      </a:r>
                    </a:p>
                  </a:txBody>
                  <a:tcPr marL="0" marR="0" marT="0"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100" b="0" i="0" u="none" strike="noStrike">
                          <a:effectLst/>
                          <a:latin typeface="Calibri Light" panose="020F0302020204030204" pitchFamily="34" charset="0"/>
                        </a:rPr>
                        <a:t>174.128.017,92</a:t>
                      </a:r>
                    </a:p>
                  </a:txBody>
                  <a:tcPr marL="0" marR="0" marT="0" marB="0">
                    <a:lnL>
                      <a:noFill/>
                    </a:lnL>
                    <a:lnR>
                      <a:noFill/>
                    </a:lnR>
                    <a:lnT w="6350" cap="flat" cmpd="sng" algn="ctr">
                      <a:solidFill>
                        <a:srgbClr val="9BC2E6"/>
                      </a:solidFill>
                      <a:prstDash val="solid"/>
                      <a:round/>
                      <a:headEnd type="none" w="med" len="med"/>
                      <a:tailEnd type="none" w="med" len="med"/>
                    </a:lnT>
                    <a:lnB>
                      <a:noFill/>
                    </a:lnB>
                  </a:tcPr>
                </a:tc>
                <a:extLst>
                  <a:ext uri="{0D108BD9-81ED-4DB2-BD59-A6C34878D82A}">
                    <a16:rowId xmlns:a16="http://schemas.microsoft.com/office/drawing/2014/main" val="10003"/>
                  </a:ext>
                </a:extLst>
              </a:tr>
              <a:tr h="185880">
                <a:tc>
                  <a:txBody>
                    <a:bodyPr/>
                    <a:lstStyle/>
                    <a:p>
                      <a:pPr algn="l" fontAlgn="t"/>
                      <a:r>
                        <a:rPr lang="es-EC" sz="1100" b="0" i="0" u="none" strike="noStrike">
                          <a:effectLst/>
                          <a:latin typeface="Calibri Light" panose="020F0302020204030204" pitchFamily="34" charset="0"/>
                        </a:rPr>
                        <a:t>13 TASAS Y CONTRIBUCIONES</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50.528.110,00</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23.199.239,44</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73.727.349,44</a:t>
                      </a:r>
                    </a:p>
                  </a:txBody>
                  <a:tcPr marL="0" marR="0" marT="0" marB="0">
                    <a:lnL>
                      <a:noFill/>
                    </a:lnL>
                    <a:lnR>
                      <a:noFill/>
                    </a:lnR>
                    <a:lnT>
                      <a:noFill/>
                    </a:lnT>
                    <a:lnB>
                      <a:noFill/>
                    </a:lnB>
                  </a:tcPr>
                </a:tc>
                <a:extLst>
                  <a:ext uri="{0D108BD9-81ED-4DB2-BD59-A6C34878D82A}">
                    <a16:rowId xmlns:a16="http://schemas.microsoft.com/office/drawing/2014/main" val="10004"/>
                  </a:ext>
                </a:extLst>
              </a:tr>
              <a:tr h="185880">
                <a:tc>
                  <a:txBody>
                    <a:bodyPr/>
                    <a:lstStyle/>
                    <a:p>
                      <a:pPr algn="l" fontAlgn="t"/>
                      <a:r>
                        <a:rPr lang="es-EC" sz="1100" b="0" i="0" u="none" strike="noStrike">
                          <a:effectLst/>
                          <a:latin typeface="Calibri Light" panose="020F0302020204030204" pitchFamily="34" charset="0"/>
                        </a:rPr>
                        <a:t>14 VENTA DE BIENES Y SERVICIOS</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1.000.000,00</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400.145,00</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1.400.145,00</a:t>
                      </a:r>
                    </a:p>
                  </a:txBody>
                  <a:tcPr marL="0" marR="0" marT="0" marB="0">
                    <a:lnL>
                      <a:noFill/>
                    </a:lnL>
                    <a:lnR>
                      <a:noFill/>
                    </a:lnR>
                    <a:lnT>
                      <a:noFill/>
                    </a:lnT>
                    <a:lnB>
                      <a:noFill/>
                    </a:lnB>
                  </a:tcPr>
                </a:tc>
                <a:extLst>
                  <a:ext uri="{0D108BD9-81ED-4DB2-BD59-A6C34878D82A}">
                    <a16:rowId xmlns:a16="http://schemas.microsoft.com/office/drawing/2014/main" val="10005"/>
                  </a:ext>
                </a:extLst>
              </a:tr>
              <a:tr h="185880">
                <a:tc>
                  <a:txBody>
                    <a:bodyPr/>
                    <a:lstStyle/>
                    <a:p>
                      <a:pPr algn="l" fontAlgn="t"/>
                      <a:r>
                        <a:rPr lang="es-EC" sz="1100" b="0" i="0" u="none" strike="noStrike">
                          <a:effectLst/>
                          <a:latin typeface="Calibri Light" panose="020F0302020204030204" pitchFamily="34" charset="0"/>
                        </a:rPr>
                        <a:t>17 RENTAS DE INVERSIONES Y MULTAS</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32.840.500,00</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4.468.822,46</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37.309.322,46</a:t>
                      </a:r>
                    </a:p>
                  </a:txBody>
                  <a:tcPr marL="0" marR="0" marT="0" marB="0">
                    <a:lnL>
                      <a:noFill/>
                    </a:lnL>
                    <a:lnR>
                      <a:noFill/>
                    </a:lnR>
                    <a:lnT>
                      <a:noFill/>
                    </a:lnT>
                    <a:lnB>
                      <a:noFill/>
                    </a:lnB>
                  </a:tcPr>
                </a:tc>
                <a:extLst>
                  <a:ext uri="{0D108BD9-81ED-4DB2-BD59-A6C34878D82A}">
                    <a16:rowId xmlns:a16="http://schemas.microsoft.com/office/drawing/2014/main" val="10006"/>
                  </a:ext>
                </a:extLst>
              </a:tr>
              <a:tr h="185880">
                <a:tc>
                  <a:txBody>
                    <a:bodyPr/>
                    <a:lstStyle/>
                    <a:p>
                      <a:pPr algn="l" fontAlgn="t"/>
                      <a:r>
                        <a:rPr lang="es-EC" sz="1100" b="0" i="0" u="none" strike="noStrike">
                          <a:effectLst/>
                          <a:latin typeface="Calibri Light" panose="020F0302020204030204" pitchFamily="34" charset="0"/>
                        </a:rPr>
                        <a:t>18 TRANSFERENCIAS Y DONACIONES CORRIENTES</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0,00</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4.763.800,53</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4.763.800,53</a:t>
                      </a:r>
                    </a:p>
                  </a:txBody>
                  <a:tcPr marL="0" marR="0" marT="0" marB="0">
                    <a:lnL>
                      <a:noFill/>
                    </a:lnL>
                    <a:lnR>
                      <a:noFill/>
                    </a:lnR>
                    <a:lnT>
                      <a:noFill/>
                    </a:lnT>
                    <a:lnB>
                      <a:noFill/>
                    </a:lnB>
                  </a:tcPr>
                </a:tc>
                <a:extLst>
                  <a:ext uri="{0D108BD9-81ED-4DB2-BD59-A6C34878D82A}">
                    <a16:rowId xmlns:a16="http://schemas.microsoft.com/office/drawing/2014/main" val="10007"/>
                  </a:ext>
                </a:extLst>
              </a:tr>
              <a:tr h="185880">
                <a:tc>
                  <a:txBody>
                    <a:bodyPr/>
                    <a:lstStyle/>
                    <a:p>
                      <a:pPr algn="l" fontAlgn="t"/>
                      <a:r>
                        <a:rPr lang="es-EC" sz="1100" b="0" i="0" u="none" strike="noStrike">
                          <a:effectLst/>
                          <a:latin typeface="Calibri Light" panose="020F0302020204030204" pitchFamily="34" charset="0"/>
                        </a:rPr>
                        <a:t>19 OTROS INGRESOS</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2.260.000,00</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238.710,69</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2.498.710,69</a:t>
                      </a:r>
                    </a:p>
                  </a:txBody>
                  <a:tcPr marL="0" marR="0" marT="0" marB="0">
                    <a:lnL>
                      <a:noFill/>
                    </a:lnL>
                    <a:lnR>
                      <a:noFill/>
                    </a:lnR>
                    <a:lnT>
                      <a:noFill/>
                    </a:lnT>
                    <a:lnB>
                      <a:noFill/>
                    </a:lnB>
                  </a:tcPr>
                </a:tc>
                <a:extLst>
                  <a:ext uri="{0D108BD9-81ED-4DB2-BD59-A6C34878D82A}">
                    <a16:rowId xmlns:a16="http://schemas.microsoft.com/office/drawing/2014/main" val="10008"/>
                  </a:ext>
                </a:extLst>
              </a:tr>
              <a:tr h="185880">
                <a:tc>
                  <a:txBody>
                    <a:bodyPr/>
                    <a:lstStyle/>
                    <a:p>
                      <a:pPr algn="l" fontAlgn="t"/>
                      <a:r>
                        <a:rPr lang="es-EC" sz="1100" b="0" i="0" u="none" strike="noStrike">
                          <a:effectLst/>
                          <a:latin typeface="Calibri Light" panose="020F0302020204030204" pitchFamily="34" charset="0"/>
                        </a:rPr>
                        <a:t>24 VENTA DE ACTIVOS NO FINANCIEROS</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8.112.753,80</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-8.104.605,03</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8.148,77</a:t>
                      </a:r>
                    </a:p>
                  </a:txBody>
                  <a:tcPr marL="0" marR="0" marT="0" marB="0">
                    <a:lnL>
                      <a:noFill/>
                    </a:lnL>
                    <a:lnR>
                      <a:noFill/>
                    </a:lnR>
                    <a:lnT>
                      <a:noFill/>
                    </a:lnT>
                    <a:lnB>
                      <a:noFill/>
                    </a:lnB>
                  </a:tcPr>
                </a:tc>
                <a:extLst>
                  <a:ext uri="{0D108BD9-81ED-4DB2-BD59-A6C34878D82A}">
                    <a16:rowId xmlns:a16="http://schemas.microsoft.com/office/drawing/2014/main" val="10009"/>
                  </a:ext>
                </a:extLst>
              </a:tr>
              <a:tr h="185880">
                <a:tc>
                  <a:txBody>
                    <a:bodyPr/>
                    <a:lstStyle/>
                    <a:p>
                      <a:pPr algn="l" fontAlgn="t"/>
                      <a:r>
                        <a:rPr lang="es-EC" sz="1100" b="0" i="0" u="none" strike="noStrike">
                          <a:effectLst/>
                          <a:latin typeface="Calibri Light" panose="020F0302020204030204" pitchFamily="34" charset="0"/>
                        </a:rPr>
                        <a:t>28 TRANSFERENCIAS Y DONACIONES DE CAPITAL E INVERS</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304.217.583,76</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843.485,69</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305.061.069,45</a:t>
                      </a:r>
                    </a:p>
                  </a:txBody>
                  <a:tcPr marL="0" marR="0" marT="0" marB="0">
                    <a:lnL>
                      <a:noFill/>
                    </a:lnL>
                    <a:lnR>
                      <a:noFill/>
                    </a:lnR>
                    <a:lnT>
                      <a:noFill/>
                    </a:lnT>
                    <a:lnB>
                      <a:noFill/>
                    </a:lnB>
                  </a:tcPr>
                </a:tc>
                <a:extLst>
                  <a:ext uri="{0D108BD9-81ED-4DB2-BD59-A6C34878D82A}">
                    <a16:rowId xmlns:a16="http://schemas.microsoft.com/office/drawing/2014/main" val="10010"/>
                  </a:ext>
                </a:extLst>
              </a:tr>
              <a:tr h="185880">
                <a:tc>
                  <a:txBody>
                    <a:bodyPr/>
                    <a:lstStyle/>
                    <a:p>
                      <a:pPr algn="l" fontAlgn="t"/>
                      <a:r>
                        <a:rPr lang="es-EC" sz="1100" b="0" i="0" u="none" strike="noStrike">
                          <a:effectLst/>
                          <a:latin typeface="Calibri Light" panose="020F0302020204030204" pitchFamily="34" charset="0"/>
                        </a:rPr>
                        <a:t>36 FINANCIAMIENTO PÚBLICO</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76.143.777,18</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15.000.000,00</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91.143.777,18</a:t>
                      </a:r>
                    </a:p>
                  </a:txBody>
                  <a:tcPr marL="0" marR="0" marT="0" marB="0">
                    <a:lnL>
                      <a:noFill/>
                    </a:lnL>
                    <a:lnR>
                      <a:noFill/>
                    </a:lnR>
                    <a:lnT>
                      <a:noFill/>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10011"/>
                  </a:ext>
                </a:extLst>
              </a:tr>
              <a:tr h="185880">
                <a:tc>
                  <a:txBody>
                    <a:bodyPr/>
                    <a:lstStyle/>
                    <a:p>
                      <a:pPr algn="l" fontAlgn="t"/>
                      <a:r>
                        <a:rPr lang="es-EC" sz="1100" b="1" i="0" u="none" strike="noStrike">
                          <a:solidFill>
                            <a:srgbClr val="000000"/>
                          </a:solidFill>
                          <a:effectLst/>
                          <a:latin typeface="Calibri Light" panose="020F0302020204030204" pitchFamily="34" charset="0"/>
                        </a:rPr>
                        <a:t>Subtotal </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615.916.494,11</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74.123.847,33</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690.040.341,44</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extLst>
                  <a:ext uri="{0D108BD9-81ED-4DB2-BD59-A6C34878D82A}">
                    <a16:rowId xmlns:a16="http://schemas.microsoft.com/office/drawing/2014/main" val="10012"/>
                  </a:ext>
                </a:extLst>
              </a:tr>
              <a:tr h="185880">
                <a:tc>
                  <a:txBody>
                    <a:bodyPr/>
                    <a:lstStyle/>
                    <a:p>
                      <a:pPr algn="l" fontAlgn="t"/>
                      <a:r>
                        <a:rPr lang="es-EC" sz="1100" b="0" i="0" u="none" strike="noStrike">
                          <a:effectLst/>
                          <a:latin typeface="Calibri Light" panose="020F0302020204030204" pitchFamily="34" charset="0"/>
                        </a:rPr>
                        <a:t>37 SALDOS DISPONIBLES</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37.140.646,75</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54.465.311,34</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91.605.958,09</a:t>
                      </a:r>
                    </a:p>
                  </a:txBody>
                  <a:tcPr marL="0" marR="0" marT="0" marB="0">
                    <a:lnL>
                      <a:noFill/>
                    </a:lnL>
                    <a:lnR>
                      <a:noFill/>
                    </a:lnR>
                    <a:lnT>
                      <a:noFill/>
                    </a:lnT>
                    <a:lnB>
                      <a:noFill/>
                    </a:lnB>
                  </a:tcPr>
                </a:tc>
                <a:extLst>
                  <a:ext uri="{0D108BD9-81ED-4DB2-BD59-A6C34878D82A}">
                    <a16:rowId xmlns:a16="http://schemas.microsoft.com/office/drawing/2014/main" val="10013"/>
                  </a:ext>
                </a:extLst>
              </a:tr>
              <a:tr h="185880">
                <a:tc>
                  <a:txBody>
                    <a:bodyPr/>
                    <a:lstStyle/>
                    <a:p>
                      <a:pPr algn="l" fontAlgn="t"/>
                      <a:r>
                        <a:rPr lang="es-EC" sz="1100" b="0" i="0" u="none" strike="noStrike">
                          <a:effectLst/>
                          <a:latin typeface="Calibri Light" panose="020F0302020204030204" pitchFamily="34" charset="0"/>
                        </a:rPr>
                        <a:t>38 CUENTAS PENDIENTES POR COBRAR</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102.361.185,21</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149.380.615,07</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251.741.800,28</a:t>
                      </a:r>
                    </a:p>
                  </a:txBody>
                  <a:tcPr marL="0" marR="0" marT="0" marB="0">
                    <a:lnL>
                      <a:noFill/>
                    </a:lnL>
                    <a:lnR>
                      <a:noFill/>
                    </a:lnR>
                    <a:lnT>
                      <a:noFill/>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10014"/>
                  </a:ext>
                </a:extLst>
              </a:tr>
              <a:tr h="185880">
                <a:tc>
                  <a:txBody>
                    <a:bodyPr/>
                    <a:lstStyle/>
                    <a:p>
                      <a:pPr algn="l" fontAlgn="t"/>
                      <a:r>
                        <a:rPr lang="es-EC" sz="1100" b="1" i="0" u="none" strike="noStrike">
                          <a:solidFill>
                            <a:srgbClr val="000000"/>
                          </a:solidFill>
                          <a:effectLst/>
                          <a:latin typeface="Calibri Light" panose="020F0302020204030204" pitchFamily="34" charset="0"/>
                        </a:rPr>
                        <a:t>Subtotal </a:t>
                      </a:r>
                    </a:p>
                  </a:txBody>
                  <a:tcPr marL="0" marR="0" marT="0"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139.501.831,96</a:t>
                      </a:r>
                    </a:p>
                  </a:txBody>
                  <a:tcPr marL="0" marR="0" marT="0"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203.845.926,41</a:t>
                      </a:r>
                    </a:p>
                  </a:txBody>
                  <a:tcPr marL="0" marR="0" marT="0"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343.347.758,37</a:t>
                      </a:r>
                    </a:p>
                  </a:txBody>
                  <a:tcPr marL="0" marR="0" marT="0"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10015"/>
                  </a:ext>
                </a:extLst>
              </a:tr>
              <a:tr h="185880">
                <a:tc>
                  <a:txBody>
                    <a:bodyPr/>
                    <a:lstStyle/>
                    <a:p>
                      <a:pPr algn="l" fontAlgn="t"/>
                      <a:r>
                        <a:rPr lang="es-EC" sz="1100" b="1" i="0" u="none" strike="noStrike">
                          <a:solidFill>
                            <a:srgbClr val="000000"/>
                          </a:solidFill>
                          <a:effectLst/>
                          <a:latin typeface="Calibri Light" panose="020F0302020204030204" pitchFamily="34" charset="0"/>
                        </a:rPr>
                        <a:t>Total General </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755.418.326,07</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277.969.773,74</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dirty="0">
                          <a:solidFill>
                            <a:srgbClr val="000000"/>
                          </a:solidFill>
                          <a:effectLst/>
                          <a:latin typeface="Calibri Light" panose="020F0302020204030204" pitchFamily="34" charset="0"/>
                        </a:rPr>
                        <a:t>1.033.388.099,81</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23330016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ctrTitle"/>
          </p:nvPr>
        </p:nvSpPr>
        <p:spPr>
          <a:xfrm>
            <a:off x="1798126" y="683476"/>
            <a:ext cx="8595748" cy="885100"/>
          </a:xfrm>
        </p:spPr>
        <p:txBody>
          <a:bodyPr/>
          <a:lstStyle/>
          <a:p>
            <a:pPr algn="ctr"/>
            <a:r>
              <a:rPr lang="es-ES" sz="2500" b="1" dirty="0">
                <a:solidFill>
                  <a:schemeClr val="accent1">
                    <a:lumMod val="75000"/>
                  </a:schemeClr>
                </a:solidFill>
              </a:rPr>
              <a:t>EJECUCIÓN </a:t>
            </a:r>
            <a:r>
              <a:rPr lang="es-ES" sz="2500" b="1" dirty="0" smtClean="0">
                <a:solidFill>
                  <a:schemeClr val="accent1">
                    <a:lumMod val="75000"/>
                  </a:schemeClr>
                </a:solidFill>
              </a:rPr>
              <a:t>PRESUPUESTARIA</a:t>
            </a:r>
            <a:br>
              <a:rPr lang="es-ES" sz="2500" b="1" dirty="0" smtClean="0">
                <a:solidFill>
                  <a:schemeClr val="accent1">
                    <a:lumMod val="75000"/>
                  </a:schemeClr>
                </a:solidFill>
              </a:rPr>
            </a:br>
            <a:r>
              <a:rPr lang="es-ES" sz="2500" b="1" dirty="0" smtClean="0">
                <a:solidFill>
                  <a:schemeClr val="accent1">
                    <a:lumMod val="75000"/>
                  </a:schemeClr>
                </a:solidFill>
              </a:rPr>
              <a:t>(Incluye Proyecto </a:t>
            </a:r>
            <a:r>
              <a:rPr lang="es-ES" sz="2500" b="1" dirty="0">
                <a:solidFill>
                  <a:schemeClr val="accent1">
                    <a:lumMod val="75000"/>
                  </a:schemeClr>
                </a:solidFill>
              </a:rPr>
              <a:t>Metro de Quito)</a:t>
            </a:r>
            <a:endParaRPr lang="es-EC" sz="2500" b="1" dirty="0">
              <a:solidFill>
                <a:schemeClr val="accent1">
                  <a:lumMod val="75000"/>
                </a:schemeClr>
              </a:solidFill>
            </a:endParaRPr>
          </a:p>
        </p:txBody>
      </p:sp>
      <p:sp>
        <p:nvSpPr>
          <p:cNvPr id="5" name="1 Título"/>
          <p:cNvSpPr txBox="1">
            <a:spLocks/>
          </p:cNvSpPr>
          <p:nvPr/>
        </p:nvSpPr>
        <p:spPr>
          <a:xfrm>
            <a:off x="385011" y="5741386"/>
            <a:ext cx="11085093" cy="782523"/>
          </a:xfrm>
          <a:prstGeom prst="rect">
            <a:avLst/>
          </a:prstGeom>
        </p:spPr>
        <p:txBody>
          <a:bodyPr anchor="b">
            <a:noAutofit/>
          </a:bodyPr>
          <a:lstStyle>
            <a:lvl1pPr algn="r" defTabSz="914400" rtl="0" eaLnBrk="1" latinLnBrk="0" hangingPunct="1">
              <a:lnSpc>
                <a:spcPct val="90000"/>
              </a:lnSpc>
              <a:spcBef>
                <a:spcPct val="0"/>
              </a:spcBef>
              <a:buNone/>
              <a:defRPr sz="5400" kern="1200">
                <a:solidFill>
                  <a:schemeClr val="accent1"/>
                </a:solidFill>
                <a:latin typeface="+mj-lt"/>
                <a:ea typeface="+mj-ea"/>
                <a:cs typeface="+mj-cs"/>
              </a:defRPr>
            </a:lvl1pPr>
          </a:lstStyle>
          <a:p>
            <a:pPr marL="171450" indent="-171450" algn="just">
              <a:buFont typeface="Arial" panose="020B0604020202020204" pitchFamily="34" charset="0"/>
              <a:buChar char="•"/>
            </a:pPr>
            <a:r>
              <a:rPr lang="es-EC" sz="1200" b="1" dirty="0" smtClean="0">
                <a:solidFill>
                  <a:schemeClr val="tx1"/>
                </a:solidFill>
              </a:rPr>
              <a:t>Nota: </a:t>
            </a:r>
            <a:r>
              <a:rPr lang="es-EC" sz="1200" dirty="0" smtClean="0">
                <a:solidFill>
                  <a:schemeClr val="tx1"/>
                </a:solidFill>
              </a:rPr>
              <a:t>Los </a:t>
            </a:r>
            <a:r>
              <a:rPr lang="es-EC" sz="1200" dirty="0">
                <a:solidFill>
                  <a:schemeClr val="tx1"/>
                </a:solidFill>
              </a:rPr>
              <a:t>valores que se registran en los </a:t>
            </a:r>
            <a:r>
              <a:rPr lang="es-EC" sz="1200" i="1" dirty="0">
                <a:solidFill>
                  <a:schemeClr val="tx1"/>
                </a:solidFill>
              </a:rPr>
              <a:t>grupos “37 Saldos Disponibles” y “38 Cuentas Pendientes por Cobrar”</a:t>
            </a:r>
            <a:r>
              <a:rPr lang="es-EC" sz="1200" dirty="0">
                <a:solidFill>
                  <a:schemeClr val="tx1"/>
                </a:solidFill>
              </a:rPr>
              <a:t>, representan espacios presupuestarios en el Ingreso, e</a:t>
            </a:r>
            <a:r>
              <a:rPr lang="es-EC" sz="1200" dirty="0" smtClean="0">
                <a:solidFill>
                  <a:schemeClr val="tx1"/>
                </a:solidFill>
              </a:rPr>
              <a:t>stos </a:t>
            </a:r>
            <a:r>
              <a:rPr lang="es-EC" sz="1200" dirty="0">
                <a:solidFill>
                  <a:schemeClr val="tx1"/>
                </a:solidFill>
              </a:rPr>
              <a:t>corresponden a cuentas por cobrar años anteriores y a anticipos no devengados de años </a:t>
            </a:r>
            <a:r>
              <a:rPr lang="es-EC" sz="1200" dirty="0" smtClean="0">
                <a:solidFill>
                  <a:schemeClr val="tx1"/>
                </a:solidFill>
              </a:rPr>
              <a:t>anteriores</a:t>
            </a:r>
            <a:r>
              <a:rPr lang="es-EC" sz="1200" b="1" dirty="0" smtClean="0">
                <a:solidFill>
                  <a:schemeClr val="tx1"/>
                </a:solidFill>
              </a:rPr>
              <a:t>. Por </a:t>
            </a:r>
            <a:r>
              <a:rPr lang="es-EC" sz="1200" b="1" dirty="0">
                <a:solidFill>
                  <a:schemeClr val="tx1"/>
                </a:solidFill>
              </a:rPr>
              <a:t>lo tanto, no se registran en el devengado, ni en el recaudado</a:t>
            </a:r>
            <a:r>
              <a:rPr lang="es-EC" sz="1200" dirty="0" smtClean="0">
                <a:solidFill>
                  <a:schemeClr val="tx1"/>
                </a:solidFill>
              </a:rPr>
              <a:t>.</a:t>
            </a:r>
            <a:endParaRPr lang="es-EC" sz="1000" dirty="0"/>
          </a:p>
        </p:txBody>
      </p:sp>
      <p:graphicFrame>
        <p:nvGraphicFramePr>
          <p:cNvPr id="2" name="Tabla 1"/>
          <p:cNvGraphicFramePr>
            <a:graphicFrameLocks noGrp="1"/>
          </p:cNvGraphicFramePr>
          <p:nvPr>
            <p:extLst>
              <p:ext uri="{D42A27DB-BD31-4B8C-83A1-F6EECF244321}">
                <p14:modId xmlns:p14="http://schemas.microsoft.com/office/powerpoint/2010/main" val="636552619"/>
              </p:ext>
            </p:extLst>
          </p:nvPr>
        </p:nvGraphicFramePr>
        <p:xfrm>
          <a:off x="1460665" y="1788081"/>
          <a:ext cx="9156535" cy="3733800"/>
        </p:xfrm>
        <a:graphic>
          <a:graphicData uri="http://schemas.openxmlformats.org/drawingml/2006/table">
            <a:tbl>
              <a:tblPr/>
              <a:tblGrid>
                <a:gridCol w="3499988">
                  <a:extLst>
                    <a:ext uri="{9D8B030D-6E8A-4147-A177-3AD203B41FA5}">
                      <a16:colId xmlns:a16="http://schemas.microsoft.com/office/drawing/2014/main" val="20000"/>
                    </a:ext>
                  </a:extLst>
                </a:gridCol>
                <a:gridCol w="1337002">
                  <a:extLst>
                    <a:ext uri="{9D8B030D-6E8A-4147-A177-3AD203B41FA5}">
                      <a16:colId xmlns:a16="http://schemas.microsoft.com/office/drawing/2014/main" val="20001"/>
                    </a:ext>
                  </a:extLst>
                </a:gridCol>
                <a:gridCol w="1195588">
                  <a:extLst>
                    <a:ext uri="{9D8B030D-6E8A-4147-A177-3AD203B41FA5}">
                      <a16:colId xmlns:a16="http://schemas.microsoft.com/office/drawing/2014/main" val="20002"/>
                    </a:ext>
                  </a:extLst>
                </a:gridCol>
                <a:gridCol w="1414137">
                  <a:extLst>
                    <a:ext uri="{9D8B030D-6E8A-4147-A177-3AD203B41FA5}">
                      <a16:colId xmlns:a16="http://schemas.microsoft.com/office/drawing/2014/main" val="20003"/>
                    </a:ext>
                  </a:extLst>
                </a:gridCol>
                <a:gridCol w="1195588">
                  <a:extLst>
                    <a:ext uri="{9D8B030D-6E8A-4147-A177-3AD203B41FA5}">
                      <a16:colId xmlns:a16="http://schemas.microsoft.com/office/drawing/2014/main" val="20004"/>
                    </a:ext>
                  </a:extLst>
                </a:gridCol>
                <a:gridCol w="514232">
                  <a:extLst>
                    <a:ext uri="{9D8B030D-6E8A-4147-A177-3AD203B41FA5}">
                      <a16:colId xmlns:a16="http://schemas.microsoft.com/office/drawing/2014/main" val="20005"/>
                    </a:ext>
                  </a:extLst>
                </a:gridCol>
              </a:tblGrid>
              <a:tr h="685800">
                <a:tc gridSpan="6">
                  <a:txBody>
                    <a:bodyPr/>
                    <a:lstStyle/>
                    <a:p>
                      <a:pPr algn="ctr" fontAlgn="ctr"/>
                      <a:r>
                        <a:rPr lang="es-EC" sz="1100" b="1" i="0" u="none" strike="noStrike" dirty="0">
                          <a:effectLst/>
                          <a:latin typeface="Calibri Light" panose="020F0302020204030204" pitchFamily="34" charset="0"/>
                        </a:rPr>
                        <a:t>MUNICIPIO DEL DISTRITO METROPOLITANO DE QUITO</a:t>
                      </a:r>
                      <a:br>
                        <a:rPr lang="es-EC" sz="1100" b="1" i="0" u="none" strike="noStrike" dirty="0">
                          <a:effectLst/>
                          <a:latin typeface="Calibri Light" panose="020F0302020204030204" pitchFamily="34" charset="0"/>
                        </a:rPr>
                      </a:br>
                      <a:r>
                        <a:rPr lang="es-EC" sz="1100" b="1" i="0" u="none" strike="noStrike" dirty="0">
                          <a:effectLst/>
                          <a:latin typeface="Calibri Light" panose="020F0302020204030204" pitchFamily="34" charset="0"/>
                        </a:rPr>
                        <a:t>INGRESO CONSOLIDADO POR GRUPO</a:t>
                      </a:r>
                      <a:br>
                        <a:rPr lang="es-EC" sz="1100" b="1" i="0" u="none" strike="noStrike" dirty="0">
                          <a:effectLst/>
                          <a:latin typeface="Calibri Light" panose="020F0302020204030204" pitchFamily="34" charset="0"/>
                        </a:rPr>
                      </a:br>
                      <a:r>
                        <a:rPr lang="es-EC" sz="1100" b="1" i="0" u="none" strike="noStrike" dirty="0">
                          <a:effectLst/>
                          <a:latin typeface="Calibri Light" panose="020F0302020204030204" pitchFamily="34" charset="0"/>
                        </a:rPr>
                        <a:t>DEL </a:t>
                      </a:r>
                      <a:r>
                        <a:rPr lang="es-EC" sz="1100" b="1" i="0" u="none" strike="noStrike" dirty="0" smtClean="0">
                          <a:effectLst/>
                          <a:latin typeface="Calibri Light" panose="020F0302020204030204" pitchFamily="34" charset="0"/>
                        </a:rPr>
                        <a:t>1 </a:t>
                      </a:r>
                      <a:r>
                        <a:rPr lang="es-EC" sz="1100" b="1" i="0" u="none" strike="noStrike" dirty="0">
                          <a:effectLst/>
                          <a:latin typeface="Calibri Light" panose="020F0302020204030204" pitchFamily="34" charset="0"/>
                        </a:rPr>
                        <a:t>ENERO AL 31 DE DICIEMBRE 2021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extLst>
                  <a:ext uri="{0D108BD9-81ED-4DB2-BD59-A6C34878D82A}">
                    <a16:rowId xmlns:a16="http://schemas.microsoft.com/office/drawing/2014/main" val="10000"/>
                  </a:ext>
                </a:extLst>
              </a:tr>
              <a:tr h="190500">
                <a:tc>
                  <a:txBody>
                    <a:bodyPr/>
                    <a:lstStyle/>
                    <a:p>
                      <a:pPr algn="l" fontAlgn="t"/>
                      <a:endParaRPr lang="es-EC" sz="1100" b="0" i="0" u="none" strike="noStrike">
                        <a:effectLst/>
                        <a:latin typeface="Calibri Light" panose="020F0302020204030204" pitchFamily="34" charset="0"/>
                      </a:endParaRP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s-EC" sz="1100" b="1" i="0" u="none" strike="noStrike" dirty="0">
                          <a:effectLst/>
                          <a:latin typeface="Calibri Light" panose="020F0302020204030204" pitchFamily="34" charset="0"/>
                        </a:rPr>
                        <a:t>(C)</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s-EC" sz="1100" b="1" i="0" u="none" strike="noStrike">
                          <a:effectLst/>
                          <a:latin typeface="Calibri Light" panose="020F0302020204030204" pitchFamily="34" charset="0"/>
                        </a:rPr>
                        <a:t>(D)</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s-EC" sz="1100" b="1" i="0" u="none" strike="noStrike">
                          <a:effectLst/>
                          <a:latin typeface="Calibri Light" panose="020F0302020204030204" pitchFamily="34" charset="0"/>
                        </a:rPr>
                        <a:t>(D/C)</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s-EC" sz="1100" b="1" i="0" u="none" strike="noStrike">
                          <a:effectLst/>
                          <a:latin typeface="Calibri Light" panose="020F0302020204030204" pitchFamily="34" charset="0"/>
                        </a:rPr>
                        <a:t>(E)</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t"/>
                      <a:r>
                        <a:rPr lang="es-EC" sz="1100" b="1" i="0" u="none" strike="noStrike">
                          <a:effectLst/>
                          <a:latin typeface="Calibri Light" panose="020F0302020204030204" pitchFamily="34" charset="0"/>
                        </a:rPr>
                        <a:t>(E/C)</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r h="190500">
                <a:tc>
                  <a:txBody>
                    <a:bodyPr/>
                    <a:lstStyle/>
                    <a:p>
                      <a:pPr algn="l" fontAlgn="ctr"/>
                      <a:r>
                        <a:rPr lang="es-EC" sz="1100" b="1" i="0" u="none" strike="noStrike">
                          <a:solidFill>
                            <a:srgbClr val="000000"/>
                          </a:solidFill>
                          <a:effectLst/>
                          <a:latin typeface="Calibri Light" panose="020F0302020204030204" pitchFamily="34" charset="0"/>
                        </a:rPr>
                        <a:t>Grupo de Ingreso</a:t>
                      </a:r>
                    </a:p>
                  </a:txBody>
                  <a:tcPr marL="0" marR="0" marT="0" marB="0" anchor="ctr">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ctr"/>
                      <a:r>
                        <a:rPr lang="es-EC" sz="1100" b="1" i="0" u="none" strike="noStrike">
                          <a:solidFill>
                            <a:srgbClr val="000000"/>
                          </a:solidFill>
                          <a:effectLst/>
                          <a:latin typeface="Calibri Light" panose="020F0302020204030204" pitchFamily="34" charset="0"/>
                        </a:rPr>
                        <a:t> Codificado</a:t>
                      </a:r>
                    </a:p>
                  </a:txBody>
                  <a:tcPr marL="0" marR="0" marT="0" marB="0" anchor="ctr">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ctr"/>
                      <a:r>
                        <a:rPr lang="es-EC" sz="1100" b="1" i="0" u="none" strike="noStrike">
                          <a:solidFill>
                            <a:srgbClr val="000000"/>
                          </a:solidFill>
                          <a:effectLst/>
                          <a:latin typeface="Calibri Light" panose="020F0302020204030204" pitchFamily="34" charset="0"/>
                        </a:rPr>
                        <a:t> Devengado</a:t>
                      </a:r>
                    </a:p>
                  </a:txBody>
                  <a:tcPr marL="0" marR="0" marT="0" marB="0" anchor="ctr">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ctr"/>
                      <a:r>
                        <a:rPr lang="es-EC" sz="1100" b="1" i="0" u="none" strike="noStrike">
                          <a:solidFill>
                            <a:srgbClr val="000000"/>
                          </a:solidFill>
                          <a:effectLst/>
                          <a:latin typeface="Calibri Light" panose="020F0302020204030204" pitchFamily="34" charset="0"/>
                        </a:rPr>
                        <a:t> % Dev</a:t>
                      </a:r>
                    </a:p>
                  </a:txBody>
                  <a:tcPr marL="0" marR="0" marT="0" marB="0" anchor="ctr">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ctr"/>
                      <a:r>
                        <a:rPr lang="es-EC" sz="1100" b="1" i="0" u="none" strike="noStrike">
                          <a:solidFill>
                            <a:srgbClr val="000000"/>
                          </a:solidFill>
                          <a:effectLst/>
                          <a:latin typeface="Calibri Light" panose="020F0302020204030204" pitchFamily="34" charset="0"/>
                        </a:rPr>
                        <a:t> Recaudado</a:t>
                      </a:r>
                    </a:p>
                  </a:txBody>
                  <a:tcPr marL="0" marR="0" marT="0" marB="0" anchor="ctr">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ctr"/>
                      <a:r>
                        <a:rPr lang="es-EC" sz="1100" b="1" i="0" u="none" strike="noStrike">
                          <a:solidFill>
                            <a:srgbClr val="000000"/>
                          </a:solidFill>
                          <a:effectLst/>
                          <a:latin typeface="Calibri Light" panose="020F0302020204030204" pitchFamily="34" charset="0"/>
                        </a:rPr>
                        <a:t> % Rec</a:t>
                      </a:r>
                    </a:p>
                  </a:txBody>
                  <a:tcPr marL="0" marR="0" marT="0" marB="0" anchor="ctr">
                    <a:lnL>
                      <a:noFill/>
                    </a:lnL>
                    <a:lnR>
                      <a:noFill/>
                    </a:lnR>
                    <a:lnT>
                      <a:noFill/>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10002"/>
                  </a:ext>
                </a:extLst>
              </a:tr>
              <a:tr h="190500">
                <a:tc>
                  <a:txBody>
                    <a:bodyPr/>
                    <a:lstStyle/>
                    <a:p>
                      <a:pPr algn="l" fontAlgn="t"/>
                      <a:r>
                        <a:rPr lang="es-EC" sz="1100" b="0" i="0" u="none" strike="noStrike">
                          <a:effectLst/>
                          <a:latin typeface="Calibri Light" panose="020F0302020204030204" pitchFamily="34" charset="0"/>
                        </a:rPr>
                        <a:t>11 IMPUESTOS</a:t>
                      </a:r>
                    </a:p>
                  </a:txBody>
                  <a:tcPr marL="0" marR="0" marT="0"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100" b="0" i="0" u="none" strike="noStrike">
                          <a:effectLst/>
                          <a:latin typeface="Calibri Light" panose="020F0302020204030204" pitchFamily="34" charset="0"/>
                        </a:rPr>
                        <a:t>174.128.017,92</a:t>
                      </a:r>
                    </a:p>
                  </a:txBody>
                  <a:tcPr marL="0" marR="0" marT="0"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100" b="0" i="0" u="none" strike="noStrike">
                          <a:effectLst/>
                          <a:latin typeface="Calibri Light" panose="020F0302020204030204" pitchFamily="34" charset="0"/>
                        </a:rPr>
                        <a:t>226.756.142,92</a:t>
                      </a:r>
                    </a:p>
                  </a:txBody>
                  <a:tcPr marL="0" marR="0" marT="0"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100" b="0" i="0" u="none" strike="noStrike">
                          <a:effectLst/>
                          <a:latin typeface="Calibri Light" panose="020F0302020204030204" pitchFamily="34" charset="0"/>
                        </a:rPr>
                        <a:t>130%</a:t>
                      </a:r>
                    </a:p>
                  </a:txBody>
                  <a:tcPr marL="0" marR="0" marT="0"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100" b="0" i="0" u="none" strike="noStrike">
                          <a:effectLst/>
                          <a:latin typeface="Calibri Light" panose="020F0302020204030204" pitchFamily="34" charset="0"/>
                        </a:rPr>
                        <a:t>226.756.142,92</a:t>
                      </a:r>
                    </a:p>
                  </a:txBody>
                  <a:tcPr marL="0" marR="0" marT="0"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100" b="0" i="0" u="none" strike="noStrike">
                          <a:effectLst/>
                          <a:latin typeface="Calibri Light" panose="020F0302020204030204" pitchFamily="34" charset="0"/>
                        </a:rPr>
                        <a:t>130%</a:t>
                      </a:r>
                    </a:p>
                  </a:txBody>
                  <a:tcPr marL="0" marR="0" marT="0" marB="0">
                    <a:lnL>
                      <a:noFill/>
                    </a:lnL>
                    <a:lnR>
                      <a:noFill/>
                    </a:lnR>
                    <a:lnT w="6350" cap="flat" cmpd="sng" algn="ctr">
                      <a:solidFill>
                        <a:srgbClr val="9BC2E6"/>
                      </a:solidFill>
                      <a:prstDash val="solid"/>
                      <a:round/>
                      <a:headEnd type="none" w="med" len="med"/>
                      <a:tailEnd type="none" w="med" len="med"/>
                    </a:lnT>
                    <a:lnB>
                      <a:noFill/>
                    </a:lnB>
                  </a:tcPr>
                </a:tc>
                <a:extLst>
                  <a:ext uri="{0D108BD9-81ED-4DB2-BD59-A6C34878D82A}">
                    <a16:rowId xmlns:a16="http://schemas.microsoft.com/office/drawing/2014/main" val="10003"/>
                  </a:ext>
                </a:extLst>
              </a:tr>
              <a:tr h="190500">
                <a:tc>
                  <a:txBody>
                    <a:bodyPr/>
                    <a:lstStyle/>
                    <a:p>
                      <a:pPr algn="l" fontAlgn="t"/>
                      <a:r>
                        <a:rPr lang="es-EC" sz="1100" b="0" i="0" u="none" strike="noStrike">
                          <a:effectLst/>
                          <a:latin typeface="Calibri Light" panose="020F0302020204030204" pitchFamily="34" charset="0"/>
                        </a:rPr>
                        <a:t>13 TASAS Y CONTRIBUCIONES</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73.727.349,44</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81.470.253,55</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111%</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81.470.253,55</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111%</a:t>
                      </a:r>
                    </a:p>
                  </a:txBody>
                  <a:tcPr marL="0" marR="0" marT="0" marB="0">
                    <a:lnL>
                      <a:noFill/>
                    </a:lnL>
                    <a:lnR>
                      <a:noFill/>
                    </a:lnR>
                    <a:lnT>
                      <a:noFill/>
                    </a:lnT>
                    <a:lnB>
                      <a:noFill/>
                    </a:lnB>
                  </a:tcPr>
                </a:tc>
                <a:extLst>
                  <a:ext uri="{0D108BD9-81ED-4DB2-BD59-A6C34878D82A}">
                    <a16:rowId xmlns:a16="http://schemas.microsoft.com/office/drawing/2014/main" val="10004"/>
                  </a:ext>
                </a:extLst>
              </a:tr>
              <a:tr h="190500">
                <a:tc>
                  <a:txBody>
                    <a:bodyPr/>
                    <a:lstStyle/>
                    <a:p>
                      <a:pPr algn="l" fontAlgn="t"/>
                      <a:r>
                        <a:rPr lang="es-EC" sz="1100" b="0" i="0" u="none" strike="noStrike">
                          <a:effectLst/>
                          <a:latin typeface="Calibri Light" panose="020F0302020204030204" pitchFamily="34" charset="0"/>
                        </a:rPr>
                        <a:t>14 VENTA DE BIENES Y SERVICIOS</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1.400.145,00</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2.252.660,45</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161%</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2.252.660,45</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161%</a:t>
                      </a:r>
                    </a:p>
                  </a:txBody>
                  <a:tcPr marL="0" marR="0" marT="0" marB="0">
                    <a:lnL>
                      <a:noFill/>
                    </a:lnL>
                    <a:lnR>
                      <a:noFill/>
                    </a:lnR>
                    <a:lnT>
                      <a:noFill/>
                    </a:lnT>
                    <a:lnB>
                      <a:noFill/>
                    </a:lnB>
                  </a:tcPr>
                </a:tc>
                <a:extLst>
                  <a:ext uri="{0D108BD9-81ED-4DB2-BD59-A6C34878D82A}">
                    <a16:rowId xmlns:a16="http://schemas.microsoft.com/office/drawing/2014/main" val="10005"/>
                  </a:ext>
                </a:extLst>
              </a:tr>
              <a:tr h="190500">
                <a:tc>
                  <a:txBody>
                    <a:bodyPr/>
                    <a:lstStyle/>
                    <a:p>
                      <a:pPr algn="l" fontAlgn="t"/>
                      <a:r>
                        <a:rPr lang="es-EC" sz="1100" b="0" i="0" u="none" strike="noStrike">
                          <a:effectLst/>
                          <a:latin typeface="Calibri Light" panose="020F0302020204030204" pitchFamily="34" charset="0"/>
                        </a:rPr>
                        <a:t>17 RENTAS DE INVERSIONES Y MULTAS</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37.309.322,46</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63.491.082,64</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170%</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63.491.078,39</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170%</a:t>
                      </a:r>
                    </a:p>
                  </a:txBody>
                  <a:tcPr marL="0" marR="0" marT="0" marB="0">
                    <a:lnL>
                      <a:noFill/>
                    </a:lnL>
                    <a:lnR>
                      <a:noFill/>
                    </a:lnR>
                    <a:lnT>
                      <a:noFill/>
                    </a:lnT>
                    <a:lnB>
                      <a:noFill/>
                    </a:lnB>
                  </a:tcPr>
                </a:tc>
                <a:extLst>
                  <a:ext uri="{0D108BD9-81ED-4DB2-BD59-A6C34878D82A}">
                    <a16:rowId xmlns:a16="http://schemas.microsoft.com/office/drawing/2014/main" val="10006"/>
                  </a:ext>
                </a:extLst>
              </a:tr>
              <a:tr h="190500">
                <a:tc>
                  <a:txBody>
                    <a:bodyPr/>
                    <a:lstStyle/>
                    <a:p>
                      <a:pPr algn="l" fontAlgn="t"/>
                      <a:r>
                        <a:rPr lang="es-EC" sz="1100" b="0" i="0" u="none" strike="noStrike">
                          <a:effectLst/>
                          <a:latin typeface="Calibri Light" panose="020F0302020204030204" pitchFamily="34" charset="0"/>
                        </a:rPr>
                        <a:t>18 TRANSFERENCIAS Y DONACIONES CORRIENTES</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4.763.800,53</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4.763.800,53</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100%</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4.763.800,53</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100%</a:t>
                      </a:r>
                    </a:p>
                  </a:txBody>
                  <a:tcPr marL="0" marR="0" marT="0" marB="0">
                    <a:lnL>
                      <a:noFill/>
                    </a:lnL>
                    <a:lnR>
                      <a:noFill/>
                    </a:lnR>
                    <a:lnT>
                      <a:noFill/>
                    </a:lnT>
                    <a:lnB>
                      <a:noFill/>
                    </a:lnB>
                  </a:tcPr>
                </a:tc>
                <a:extLst>
                  <a:ext uri="{0D108BD9-81ED-4DB2-BD59-A6C34878D82A}">
                    <a16:rowId xmlns:a16="http://schemas.microsoft.com/office/drawing/2014/main" val="10007"/>
                  </a:ext>
                </a:extLst>
              </a:tr>
              <a:tr h="190500">
                <a:tc>
                  <a:txBody>
                    <a:bodyPr/>
                    <a:lstStyle/>
                    <a:p>
                      <a:pPr algn="l" fontAlgn="t"/>
                      <a:r>
                        <a:rPr lang="es-EC" sz="1100" b="0" i="0" u="none" strike="noStrike">
                          <a:effectLst/>
                          <a:latin typeface="Calibri Light" panose="020F0302020204030204" pitchFamily="34" charset="0"/>
                        </a:rPr>
                        <a:t>19 OTROS INGRESOS</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2.498.710,69</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2.271.807,40</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91%</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2.184.629,03</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87%</a:t>
                      </a:r>
                    </a:p>
                  </a:txBody>
                  <a:tcPr marL="0" marR="0" marT="0" marB="0">
                    <a:lnL>
                      <a:noFill/>
                    </a:lnL>
                    <a:lnR>
                      <a:noFill/>
                    </a:lnR>
                    <a:lnT>
                      <a:noFill/>
                    </a:lnT>
                    <a:lnB>
                      <a:noFill/>
                    </a:lnB>
                  </a:tcPr>
                </a:tc>
                <a:extLst>
                  <a:ext uri="{0D108BD9-81ED-4DB2-BD59-A6C34878D82A}">
                    <a16:rowId xmlns:a16="http://schemas.microsoft.com/office/drawing/2014/main" val="10008"/>
                  </a:ext>
                </a:extLst>
              </a:tr>
              <a:tr h="190500">
                <a:tc>
                  <a:txBody>
                    <a:bodyPr/>
                    <a:lstStyle/>
                    <a:p>
                      <a:pPr algn="l" fontAlgn="t"/>
                      <a:r>
                        <a:rPr lang="es-EC" sz="1100" b="0" i="0" u="none" strike="noStrike">
                          <a:effectLst/>
                          <a:latin typeface="Calibri Light" panose="020F0302020204030204" pitchFamily="34" charset="0"/>
                        </a:rPr>
                        <a:t>24 VENTA DE ACTIVOS NO FINANCIEROS</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8.148,77</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132.463,60</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1626%</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132.463,60</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1626%</a:t>
                      </a:r>
                    </a:p>
                  </a:txBody>
                  <a:tcPr marL="0" marR="0" marT="0" marB="0">
                    <a:lnL>
                      <a:noFill/>
                    </a:lnL>
                    <a:lnR>
                      <a:noFill/>
                    </a:lnR>
                    <a:lnT>
                      <a:noFill/>
                    </a:lnT>
                    <a:lnB>
                      <a:noFill/>
                    </a:lnB>
                  </a:tcPr>
                </a:tc>
                <a:extLst>
                  <a:ext uri="{0D108BD9-81ED-4DB2-BD59-A6C34878D82A}">
                    <a16:rowId xmlns:a16="http://schemas.microsoft.com/office/drawing/2014/main" val="10009"/>
                  </a:ext>
                </a:extLst>
              </a:tr>
              <a:tr h="190500">
                <a:tc>
                  <a:txBody>
                    <a:bodyPr/>
                    <a:lstStyle/>
                    <a:p>
                      <a:pPr algn="l" fontAlgn="t"/>
                      <a:r>
                        <a:rPr lang="es-EC" sz="1100" b="0" i="0" u="none" strike="noStrike">
                          <a:effectLst/>
                          <a:latin typeface="Calibri Light" panose="020F0302020204030204" pitchFamily="34" charset="0"/>
                        </a:rPr>
                        <a:t>28 TRANSFERENCIAS Y DONACIONES DE CAPITAL E INVERS</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305.061.069,45</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395.959.376,50</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130%</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245.743.048,59</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81%</a:t>
                      </a:r>
                    </a:p>
                  </a:txBody>
                  <a:tcPr marL="0" marR="0" marT="0" marB="0">
                    <a:lnL>
                      <a:noFill/>
                    </a:lnL>
                    <a:lnR>
                      <a:noFill/>
                    </a:lnR>
                    <a:lnT>
                      <a:noFill/>
                    </a:lnT>
                    <a:lnB>
                      <a:noFill/>
                    </a:lnB>
                  </a:tcPr>
                </a:tc>
                <a:extLst>
                  <a:ext uri="{0D108BD9-81ED-4DB2-BD59-A6C34878D82A}">
                    <a16:rowId xmlns:a16="http://schemas.microsoft.com/office/drawing/2014/main" val="10010"/>
                  </a:ext>
                </a:extLst>
              </a:tr>
              <a:tr h="190500">
                <a:tc>
                  <a:txBody>
                    <a:bodyPr/>
                    <a:lstStyle/>
                    <a:p>
                      <a:pPr algn="l" fontAlgn="t"/>
                      <a:r>
                        <a:rPr lang="es-EC" sz="1100" b="0" i="0" u="none" strike="noStrike">
                          <a:effectLst/>
                          <a:latin typeface="Calibri Light" panose="020F0302020204030204" pitchFamily="34" charset="0"/>
                        </a:rPr>
                        <a:t>36 FINANCIAMIENTO PÚBLICO</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91.143.777,18</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63.700.060,00</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70%</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63.700.060,00</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70%</a:t>
                      </a:r>
                    </a:p>
                  </a:txBody>
                  <a:tcPr marL="0" marR="0" marT="0" marB="0">
                    <a:lnL>
                      <a:noFill/>
                    </a:lnL>
                    <a:lnR>
                      <a:noFill/>
                    </a:lnR>
                    <a:lnT>
                      <a:noFill/>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10011"/>
                  </a:ext>
                </a:extLst>
              </a:tr>
              <a:tr h="190500">
                <a:tc>
                  <a:txBody>
                    <a:bodyPr/>
                    <a:lstStyle/>
                    <a:p>
                      <a:pPr algn="l" fontAlgn="t"/>
                      <a:r>
                        <a:rPr lang="es-EC" sz="1100" b="1" i="0" u="none" strike="noStrike">
                          <a:solidFill>
                            <a:srgbClr val="000000"/>
                          </a:solidFill>
                          <a:effectLst/>
                          <a:latin typeface="Calibri Light" panose="020F0302020204030204" pitchFamily="34" charset="0"/>
                        </a:rPr>
                        <a:t>Subtotal </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dirty="0">
                          <a:solidFill>
                            <a:srgbClr val="000000"/>
                          </a:solidFill>
                          <a:effectLst/>
                          <a:latin typeface="Calibri Light" panose="020F0302020204030204" pitchFamily="34" charset="0"/>
                        </a:rPr>
                        <a:t>690.040.341,44</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dirty="0">
                          <a:solidFill>
                            <a:srgbClr val="000000"/>
                          </a:solidFill>
                          <a:effectLst/>
                          <a:latin typeface="Calibri Light" panose="020F0302020204030204" pitchFamily="34" charset="0"/>
                        </a:rPr>
                        <a:t>840.797.647,59</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122%</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dirty="0">
                          <a:solidFill>
                            <a:srgbClr val="000000"/>
                          </a:solidFill>
                          <a:effectLst/>
                          <a:latin typeface="Calibri Light" panose="020F0302020204030204" pitchFamily="34" charset="0"/>
                        </a:rPr>
                        <a:t>690.494.137,06</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dirty="0">
                          <a:solidFill>
                            <a:srgbClr val="000000"/>
                          </a:solidFill>
                          <a:effectLst/>
                          <a:latin typeface="Calibri Light" panose="020F0302020204030204" pitchFamily="34" charset="0"/>
                        </a:rPr>
                        <a:t>100%</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extLst>
                  <a:ext uri="{0D108BD9-81ED-4DB2-BD59-A6C34878D82A}">
                    <a16:rowId xmlns:a16="http://schemas.microsoft.com/office/drawing/2014/main" val="10012"/>
                  </a:ext>
                </a:extLst>
              </a:tr>
              <a:tr h="190500">
                <a:tc>
                  <a:txBody>
                    <a:bodyPr/>
                    <a:lstStyle/>
                    <a:p>
                      <a:pPr algn="l" fontAlgn="t"/>
                      <a:r>
                        <a:rPr lang="es-EC" sz="1100" b="0" i="0" u="none" strike="noStrike">
                          <a:effectLst/>
                          <a:latin typeface="Calibri Light" panose="020F0302020204030204" pitchFamily="34" charset="0"/>
                        </a:rPr>
                        <a:t>37 SALDOS DISPONIBLES</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91.605.958,09</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0,00</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0%</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0,00</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0%</a:t>
                      </a:r>
                    </a:p>
                  </a:txBody>
                  <a:tcPr marL="0" marR="0" marT="0" marB="0">
                    <a:lnL>
                      <a:noFill/>
                    </a:lnL>
                    <a:lnR>
                      <a:noFill/>
                    </a:lnR>
                    <a:lnT>
                      <a:noFill/>
                    </a:lnT>
                    <a:lnB>
                      <a:noFill/>
                    </a:lnB>
                  </a:tcPr>
                </a:tc>
                <a:extLst>
                  <a:ext uri="{0D108BD9-81ED-4DB2-BD59-A6C34878D82A}">
                    <a16:rowId xmlns:a16="http://schemas.microsoft.com/office/drawing/2014/main" val="10013"/>
                  </a:ext>
                </a:extLst>
              </a:tr>
              <a:tr h="190500">
                <a:tc>
                  <a:txBody>
                    <a:bodyPr/>
                    <a:lstStyle/>
                    <a:p>
                      <a:pPr algn="l" fontAlgn="t"/>
                      <a:r>
                        <a:rPr lang="es-EC" sz="1100" b="0" i="0" u="none" strike="noStrike">
                          <a:effectLst/>
                          <a:latin typeface="Calibri Light" panose="020F0302020204030204" pitchFamily="34" charset="0"/>
                        </a:rPr>
                        <a:t>38 CUENTAS PENDIENTES POR COBRAR</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251.741.800,28</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0,00</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0%</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0,00</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0%</a:t>
                      </a:r>
                    </a:p>
                  </a:txBody>
                  <a:tcPr marL="0" marR="0" marT="0" marB="0">
                    <a:lnL>
                      <a:noFill/>
                    </a:lnL>
                    <a:lnR>
                      <a:noFill/>
                    </a:lnR>
                    <a:lnT>
                      <a:noFill/>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10014"/>
                  </a:ext>
                </a:extLst>
              </a:tr>
              <a:tr h="190500">
                <a:tc>
                  <a:txBody>
                    <a:bodyPr/>
                    <a:lstStyle/>
                    <a:p>
                      <a:pPr algn="l" fontAlgn="t"/>
                      <a:r>
                        <a:rPr lang="es-EC" sz="1100" b="1" i="0" u="none" strike="noStrike">
                          <a:solidFill>
                            <a:srgbClr val="000000"/>
                          </a:solidFill>
                          <a:effectLst/>
                          <a:latin typeface="Calibri Light" panose="020F0302020204030204" pitchFamily="34" charset="0"/>
                        </a:rPr>
                        <a:t>Subtotal </a:t>
                      </a:r>
                    </a:p>
                  </a:txBody>
                  <a:tcPr marL="0" marR="0" marT="0"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343.347.758,37</a:t>
                      </a:r>
                    </a:p>
                  </a:txBody>
                  <a:tcPr marL="0" marR="0" marT="0"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0,00</a:t>
                      </a:r>
                    </a:p>
                  </a:txBody>
                  <a:tcPr marL="0" marR="0" marT="0"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0%</a:t>
                      </a:r>
                    </a:p>
                  </a:txBody>
                  <a:tcPr marL="0" marR="0" marT="0"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0,00</a:t>
                      </a:r>
                    </a:p>
                  </a:txBody>
                  <a:tcPr marL="0" marR="0" marT="0"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0%</a:t>
                      </a:r>
                    </a:p>
                  </a:txBody>
                  <a:tcPr marL="0" marR="0" marT="0"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10015"/>
                  </a:ext>
                </a:extLst>
              </a:tr>
              <a:tr h="190500">
                <a:tc>
                  <a:txBody>
                    <a:bodyPr/>
                    <a:lstStyle/>
                    <a:p>
                      <a:pPr algn="l" fontAlgn="t"/>
                      <a:r>
                        <a:rPr lang="es-EC" sz="1100" b="1" i="0" u="none" strike="noStrike">
                          <a:solidFill>
                            <a:srgbClr val="000000"/>
                          </a:solidFill>
                          <a:effectLst/>
                          <a:latin typeface="Calibri Light" panose="020F0302020204030204" pitchFamily="34" charset="0"/>
                        </a:rPr>
                        <a:t>Total general</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1.033.388.099,81</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840.797.647,59</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81%</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690.494.137,06</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dirty="0">
                          <a:solidFill>
                            <a:srgbClr val="000000"/>
                          </a:solidFill>
                          <a:effectLst/>
                          <a:latin typeface="Calibri Light" panose="020F0302020204030204" pitchFamily="34" charset="0"/>
                        </a:rPr>
                        <a:t>67%</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36952056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ctrTitle"/>
          </p:nvPr>
        </p:nvSpPr>
        <p:spPr>
          <a:xfrm>
            <a:off x="1588322" y="584656"/>
            <a:ext cx="8595748" cy="823554"/>
          </a:xfrm>
        </p:spPr>
        <p:txBody>
          <a:bodyPr/>
          <a:lstStyle/>
          <a:p>
            <a:pPr algn="ctr"/>
            <a:r>
              <a:rPr lang="es-ES" sz="2500" b="1" dirty="0" smtClean="0">
                <a:solidFill>
                  <a:schemeClr val="accent1">
                    <a:lumMod val="75000"/>
                  </a:schemeClr>
                </a:solidFill>
              </a:rPr>
              <a:t>INGRESOS </a:t>
            </a:r>
            <a:r>
              <a:rPr lang="es-ES" sz="2500" b="1" dirty="0">
                <a:solidFill>
                  <a:schemeClr val="accent1">
                    <a:lumMod val="75000"/>
                  </a:schemeClr>
                </a:solidFill>
              </a:rPr>
              <a:t>GAD </a:t>
            </a:r>
            <a:r>
              <a:rPr lang="es-ES" sz="2500" b="1" dirty="0" smtClean="0">
                <a:solidFill>
                  <a:schemeClr val="accent1">
                    <a:lumMod val="75000"/>
                  </a:schemeClr>
                </a:solidFill>
              </a:rPr>
              <a:t>MDMQ</a:t>
            </a:r>
            <a:br>
              <a:rPr lang="es-ES" sz="2500" b="1" dirty="0" smtClean="0">
                <a:solidFill>
                  <a:schemeClr val="accent1">
                    <a:lumMod val="75000"/>
                  </a:schemeClr>
                </a:solidFill>
              </a:rPr>
            </a:br>
            <a:r>
              <a:rPr lang="es-ES" sz="2500" b="1" dirty="0" smtClean="0">
                <a:solidFill>
                  <a:schemeClr val="accent1">
                    <a:lumMod val="75000"/>
                  </a:schemeClr>
                </a:solidFill>
              </a:rPr>
              <a:t>(No incluye Proyecto Metro de Quito)</a:t>
            </a:r>
            <a:endParaRPr lang="es-EC" sz="2500" b="1" dirty="0">
              <a:solidFill>
                <a:schemeClr val="accent1">
                  <a:lumMod val="75000"/>
                </a:schemeClr>
              </a:solidFill>
            </a:endParaRPr>
          </a:p>
        </p:txBody>
      </p:sp>
      <p:sp>
        <p:nvSpPr>
          <p:cNvPr id="9" name="1 Título"/>
          <p:cNvSpPr txBox="1">
            <a:spLocks/>
          </p:cNvSpPr>
          <p:nvPr/>
        </p:nvSpPr>
        <p:spPr>
          <a:xfrm>
            <a:off x="681942" y="5677218"/>
            <a:ext cx="11085093" cy="782523"/>
          </a:xfrm>
          <a:prstGeom prst="rect">
            <a:avLst/>
          </a:prstGeom>
        </p:spPr>
        <p:txBody>
          <a:bodyPr anchor="b">
            <a:noAutofit/>
          </a:bodyPr>
          <a:lstStyle>
            <a:lvl1pPr algn="r" defTabSz="914400" rtl="0" eaLnBrk="1" latinLnBrk="0" hangingPunct="1">
              <a:lnSpc>
                <a:spcPct val="90000"/>
              </a:lnSpc>
              <a:spcBef>
                <a:spcPct val="0"/>
              </a:spcBef>
              <a:buNone/>
              <a:defRPr sz="5400" kern="1200">
                <a:solidFill>
                  <a:schemeClr val="accent1"/>
                </a:solidFill>
                <a:latin typeface="+mj-lt"/>
                <a:ea typeface="+mj-ea"/>
                <a:cs typeface="+mj-cs"/>
              </a:defRPr>
            </a:lvl1pPr>
          </a:lstStyle>
          <a:p>
            <a:pPr marL="171450" indent="-171450" algn="just">
              <a:buFont typeface="Arial" panose="020B0604020202020204" pitchFamily="34" charset="0"/>
              <a:buChar char="•"/>
            </a:pPr>
            <a:r>
              <a:rPr lang="es-EC" sz="1200" b="1" dirty="0">
                <a:solidFill>
                  <a:schemeClr val="tx1"/>
                </a:solidFill>
              </a:rPr>
              <a:t>Nota:</a:t>
            </a:r>
            <a:r>
              <a:rPr lang="es-EC" sz="1200" dirty="0">
                <a:solidFill>
                  <a:schemeClr val="tx1"/>
                </a:solidFill>
              </a:rPr>
              <a:t> Los valores que se registran en los </a:t>
            </a:r>
            <a:r>
              <a:rPr lang="es-EC" sz="1200" i="1" dirty="0">
                <a:solidFill>
                  <a:schemeClr val="tx1"/>
                </a:solidFill>
              </a:rPr>
              <a:t>grupos “37 Saldos Disponibles” y “38 Cuentas Pendientes por Cobrar”</a:t>
            </a:r>
            <a:r>
              <a:rPr lang="es-EC" sz="1200" dirty="0">
                <a:solidFill>
                  <a:schemeClr val="tx1"/>
                </a:solidFill>
              </a:rPr>
              <a:t>, representan espacios presupuestarios en el Ingreso, estos corresponden a cuentas por cobrar años anteriores y a anticipos no devengados de años anteriores. </a:t>
            </a:r>
            <a:r>
              <a:rPr lang="es-EC" sz="1200" b="1" dirty="0">
                <a:solidFill>
                  <a:schemeClr val="tx1"/>
                </a:solidFill>
              </a:rPr>
              <a:t>Por lo tanto, no se registran en el devengado, ni en el </a:t>
            </a:r>
            <a:r>
              <a:rPr lang="es-EC" sz="1200" b="1" dirty="0" smtClean="0">
                <a:solidFill>
                  <a:schemeClr val="tx1"/>
                </a:solidFill>
              </a:rPr>
              <a:t>recaudado</a:t>
            </a:r>
            <a:endParaRPr lang="es-EC" sz="1200" dirty="0">
              <a:solidFill>
                <a:schemeClr val="tx1"/>
              </a:solidFill>
            </a:endParaRPr>
          </a:p>
        </p:txBody>
      </p:sp>
      <p:graphicFrame>
        <p:nvGraphicFramePr>
          <p:cNvPr id="5" name="Tabla 4"/>
          <p:cNvGraphicFramePr>
            <a:graphicFrameLocks noGrp="1"/>
          </p:cNvGraphicFramePr>
          <p:nvPr>
            <p:extLst>
              <p:ext uri="{D42A27DB-BD31-4B8C-83A1-F6EECF244321}">
                <p14:modId xmlns:p14="http://schemas.microsoft.com/office/powerpoint/2010/main" val="1684633154"/>
              </p:ext>
            </p:extLst>
          </p:nvPr>
        </p:nvGraphicFramePr>
        <p:xfrm>
          <a:off x="1721921" y="1604376"/>
          <a:ext cx="8462148" cy="3876675"/>
        </p:xfrm>
        <a:graphic>
          <a:graphicData uri="http://schemas.openxmlformats.org/drawingml/2006/table">
            <a:tbl>
              <a:tblPr/>
              <a:tblGrid>
                <a:gridCol w="4184960">
                  <a:extLst>
                    <a:ext uri="{9D8B030D-6E8A-4147-A177-3AD203B41FA5}">
                      <a16:colId xmlns:a16="http://schemas.microsoft.com/office/drawing/2014/main" val="20000"/>
                    </a:ext>
                  </a:extLst>
                </a:gridCol>
                <a:gridCol w="1429572">
                  <a:extLst>
                    <a:ext uri="{9D8B030D-6E8A-4147-A177-3AD203B41FA5}">
                      <a16:colId xmlns:a16="http://schemas.microsoft.com/office/drawing/2014/main" val="20001"/>
                    </a:ext>
                  </a:extLst>
                </a:gridCol>
                <a:gridCol w="1429572">
                  <a:extLst>
                    <a:ext uri="{9D8B030D-6E8A-4147-A177-3AD203B41FA5}">
                      <a16:colId xmlns:a16="http://schemas.microsoft.com/office/drawing/2014/main" val="20002"/>
                    </a:ext>
                  </a:extLst>
                </a:gridCol>
                <a:gridCol w="1418044">
                  <a:extLst>
                    <a:ext uri="{9D8B030D-6E8A-4147-A177-3AD203B41FA5}">
                      <a16:colId xmlns:a16="http://schemas.microsoft.com/office/drawing/2014/main" val="20003"/>
                    </a:ext>
                  </a:extLst>
                </a:gridCol>
              </a:tblGrid>
              <a:tr h="828675">
                <a:tc gridSpan="4">
                  <a:txBody>
                    <a:bodyPr/>
                    <a:lstStyle/>
                    <a:p>
                      <a:pPr algn="ctr" fontAlgn="ctr"/>
                      <a:r>
                        <a:rPr lang="es-EC" sz="1100" b="1" i="0" u="none" strike="noStrike" dirty="0">
                          <a:effectLst/>
                          <a:latin typeface="Calibri Light" panose="020F0302020204030204" pitchFamily="34" charset="0"/>
                        </a:rPr>
                        <a:t>MUNICIPIO DEL DISTRITO METROPOLITANO DE QUITO</a:t>
                      </a:r>
                      <a:br>
                        <a:rPr lang="es-EC" sz="1100" b="1" i="0" u="none" strike="noStrike" dirty="0">
                          <a:effectLst/>
                          <a:latin typeface="Calibri Light" panose="020F0302020204030204" pitchFamily="34" charset="0"/>
                        </a:rPr>
                      </a:br>
                      <a:r>
                        <a:rPr lang="es-EC" sz="1100" b="1" i="0" u="none" strike="noStrike" dirty="0">
                          <a:effectLst/>
                          <a:latin typeface="Calibri Light" panose="020F0302020204030204" pitchFamily="34" charset="0"/>
                        </a:rPr>
                        <a:t>EJECUCIÓN PRESUPUESTARIA </a:t>
                      </a:r>
                      <a:br>
                        <a:rPr lang="es-EC" sz="1100" b="1" i="0" u="none" strike="noStrike" dirty="0">
                          <a:effectLst/>
                          <a:latin typeface="Calibri Light" panose="020F0302020204030204" pitchFamily="34" charset="0"/>
                        </a:rPr>
                      </a:br>
                      <a:r>
                        <a:rPr lang="es-EC" sz="1100" b="1" i="0" u="none" strike="noStrike" dirty="0">
                          <a:effectLst/>
                          <a:latin typeface="Calibri Light" panose="020F0302020204030204" pitchFamily="34" charset="0"/>
                        </a:rPr>
                        <a:t>GADDMQ </a:t>
                      </a:r>
                      <a:br>
                        <a:rPr lang="es-EC" sz="1100" b="1" i="0" u="none" strike="noStrike" dirty="0">
                          <a:effectLst/>
                          <a:latin typeface="Calibri Light" panose="020F0302020204030204" pitchFamily="34" charset="0"/>
                        </a:rPr>
                      </a:br>
                      <a:r>
                        <a:rPr lang="es-EC" sz="1100" b="1" i="0" u="none" strike="noStrike" dirty="0">
                          <a:effectLst/>
                          <a:latin typeface="Calibri Light" panose="020F0302020204030204" pitchFamily="34" charset="0"/>
                        </a:rPr>
                        <a:t>DEL </a:t>
                      </a:r>
                      <a:r>
                        <a:rPr lang="es-EC" sz="1100" b="1" i="0" u="none" strike="noStrike" dirty="0" smtClean="0">
                          <a:effectLst/>
                          <a:latin typeface="Calibri Light" panose="020F0302020204030204" pitchFamily="34" charset="0"/>
                        </a:rPr>
                        <a:t>1 </a:t>
                      </a:r>
                      <a:r>
                        <a:rPr lang="es-EC" sz="1100" b="1" i="0" u="none" strike="noStrike" dirty="0">
                          <a:effectLst/>
                          <a:latin typeface="Calibri Light" panose="020F0302020204030204" pitchFamily="34" charset="0"/>
                        </a:rPr>
                        <a:t>ENERO AL 31 DE DICIEMBRE 2021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C"/>
                    </a:p>
                  </a:txBody>
                  <a:tcPr/>
                </a:tc>
                <a:tc hMerge="1">
                  <a:txBody>
                    <a:bodyPr/>
                    <a:lstStyle/>
                    <a:p>
                      <a:endParaRPr lang="es-EC"/>
                    </a:p>
                  </a:txBody>
                  <a:tcPr/>
                </a:tc>
                <a:tc hMerge="1">
                  <a:txBody>
                    <a:bodyPr/>
                    <a:lstStyle/>
                    <a:p>
                      <a:endParaRPr lang="es-EC"/>
                    </a:p>
                  </a:txBody>
                  <a:tcPr/>
                </a:tc>
                <a:extLst>
                  <a:ext uri="{0D108BD9-81ED-4DB2-BD59-A6C34878D82A}">
                    <a16:rowId xmlns:a16="http://schemas.microsoft.com/office/drawing/2014/main" val="10000"/>
                  </a:ext>
                </a:extLst>
              </a:tr>
              <a:tr h="190500">
                <a:tc>
                  <a:txBody>
                    <a:bodyPr/>
                    <a:lstStyle/>
                    <a:p>
                      <a:pPr algn="l" fontAlgn="t"/>
                      <a:endParaRPr lang="es-EC" sz="1100" b="0" i="0" u="none" strike="noStrike">
                        <a:effectLst/>
                        <a:latin typeface="Calibri Light" panose="020F0302020204030204" pitchFamily="34" charset="0"/>
                      </a:endParaRP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s-EC" sz="1100" b="1" i="0" u="none" strike="noStrike">
                          <a:effectLst/>
                          <a:latin typeface="Calibri Light" panose="020F0302020204030204" pitchFamily="34" charset="0"/>
                        </a:rPr>
                        <a:t>(A)</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s-EC" sz="1100" b="1" i="0" u="none" strike="noStrike">
                          <a:effectLst/>
                          <a:latin typeface="Calibri Light" panose="020F0302020204030204" pitchFamily="34" charset="0"/>
                        </a:rPr>
                        <a:t>(B)</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s-EC" sz="1100" b="1" i="0" u="none" strike="noStrike">
                          <a:effectLst/>
                          <a:latin typeface="Calibri Light" panose="020F0302020204030204" pitchFamily="34" charset="0"/>
                        </a:rPr>
                        <a:t>(C=A+B)</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r h="190500">
                <a:tc>
                  <a:txBody>
                    <a:bodyPr/>
                    <a:lstStyle/>
                    <a:p>
                      <a:pPr algn="l" fontAlgn="ctr"/>
                      <a:r>
                        <a:rPr lang="es-EC" sz="1100" b="1" i="0" u="none" strike="noStrike">
                          <a:solidFill>
                            <a:srgbClr val="000000"/>
                          </a:solidFill>
                          <a:effectLst/>
                          <a:latin typeface="Calibri Light" panose="020F0302020204030204" pitchFamily="34" charset="0"/>
                        </a:rPr>
                        <a:t>Grupo de Ingreso</a:t>
                      </a:r>
                    </a:p>
                  </a:txBody>
                  <a:tcPr marL="0" marR="0" marT="0" marB="0" anchor="ctr">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ctr"/>
                      <a:r>
                        <a:rPr lang="es-EC" sz="1100" b="1" i="0" u="none" strike="noStrike">
                          <a:solidFill>
                            <a:srgbClr val="000000"/>
                          </a:solidFill>
                          <a:effectLst/>
                          <a:latin typeface="Calibri Light" panose="020F0302020204030204" pitchFamily="34" charset="0"/>
                        </a:rPr>
                        <a:t> Asignación inicial</a:t>
                      </a:r>
                    </a:p>
                  </a:txBody>
                  <a:tcPr marL="0" marR="0" marT="0" marB="0" anchor="ctr">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ctr"/>
                      <a:r>
                        <a:rPr lang="es-EC" sz="1100" b="1" i="0" u="none" strike="noStrike">
                          <a:solidFill>
                            <a:srgbClr val="000000"/>
                          </a:solidFill>
                          <a:effectLst/>
                          <a:latin typeface="Calibri Light" panose="020F0302020204030204" pitchFamily="34" charset="0"/>
                        </a:rPr>
                        <a:t> Reforma</a:t>
                      </a:r>
                    </a:p>
                  </a:txBody>
                  <a:tcPr marL="0" marR="0" marT="0" marB="0" anchor="ctr">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ctr"/>
                      <a:r>
                        <a:rPr lang="es-EC" sz="1100" b="1" i="0" u="none" strike="noStrike">
                          <a:solidFill>
                            <a:srgbClr val="000000"/>
                          </a:solidFill>
                          <a:effectLst/>
                          <a:latin typeface="Calibri Light" panose="020F0302020204030204" pitchFamily="34" charset="0"/>
                        </a:rPr>
                        <a:t> Codificado </a:t>
                      </a:r>
                    </a:p>
                  </a:txBody>
                  <a:tcPr marL="0" marR="0" marT="0" marB="0" anchor="ctr">
                    <a:lnL>
                      <a:noFill/>
                    </a:lnL>
                    <a:lnR>
                      <a:noFill/>
                    </a:lnR>
                    <a:lnT>
                      <a:noFill/>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10002"/>
                  </a:ext>
                </a:extLst>
              </a:tr>
              <a:tr h="190500">
                <a:tc>
                  <a:txBody>
                    <a:bodyPr/>
                    <a:lstStyle/>
                    <a:p>
                      <a:pPr algn="l" fontAlgn="t"/>
                      <a:r>
                        <a:rPr lang="es-EC" sz="1100" b="0" i="0" u="none" strike="noStrike">
                          <a:effectLst/>
                          <a:latin typeface="Calibri Light" panose="020F0302020204030204" pitchFamily="34" charset="0"/>
                        </a:rPr>
                        <a:t>11 IMPUESTOS</a:t>
                      </a:r>
                    </a:p>
                  </a:txBody>
                  <a:tcPr marL="0" marR="0" marT="0"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100" b="0" i="0" u="none" strike="noStrike">
                          <a:effectLst/>
                          <a:latin typeface="Calibri Light" panose="020F0302020204030204" pitchFamily="34" charset="0"/>
                        </a:rPr>
                        <a:t>140.813.769,37</a:t>
                      </a:r>
                    </a:p>
                  </a:txBody>
                  <a:tcPr marL="0" marR="0" marT="0"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100" b="0" i="0" u="none" strike="noStrike">
                          <a:effectLst/>
                          <a:latin typeface="Calibri Light" panose="020F0302020204030204" pitchFamily="34" charset="0"/>
                        </a:rPr>
                        <a:t>33.314.248,55</a:t>
                      </a:r>
                    </a:p>
                  </a:txBody>
                  <a:tcPr marL="0" marR="0" marT="0"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100" b="0" i="0" u="none" strike="noStrike">
                          <a:effectLst/>
                          <a:latin typeface="Calibri Light" panose="020F0302020204030204" pitchFamily="34" charset="0"/>
                        </a:rPr>
                        <a:t>174.128.017,92</a:t>
                      </a:r>
                    </a:p>
                  </a:txBody>
                  <a:tcPr marL="0" marR="0" marT="0" marB="0">
                    <a:lnL>
                      <a:noFill/>
                    </a:lnL>
                    <a:lnR>
                      <a:noFill/>
                    </a:lnR>
                    <a:lnT w="6350" cap="flat" cmpd="sng" algn="ctr">
                      <a:solidFill>
                        <a:srgbClr val="9BC2E6"/>
                      </a:solidFill>
                      <a:prstDash val="solid"/>
                      <a:round/>
                      <a:headEnd type="none" w="med" len="med"/>
                      <a:tailEnd type="none" w="med" len="med"/>
                    </a:lnT>
                    <a:lnB>
                      <a:noFill/>
                    </a:lnB>
                  </a:tcPr>
                </a:tc>
                <a:extLst>
                  <a:ext uri="{0D108BD9-81ED-4DB2-BD59-A6C34878D82A}">
                    <a16:rowId xmlns:a16="http://schemas.microsoft.com/office/drawing/2014/main" val="10003"/>
                  </a:ext>
                </a:extLst>
              </a:tr>
              <a:tr h="190500">
                <a:tc>
                  <a:txBody>
                    <a:bodyPr/>
                    <a:lstStyle/>
                    <a:p>
                      <a:pPr algn="l" fontAlgn="t"/>
                      <a:r>
                        <a:rPr lang="es-EC" sz="1100" b="0" i="0" u="none" strike="noStrike">
                          <a:effectLst/>
                          <a:latin typeface="Calibri Light" panose="020F0302020204030204" pitchFamily="34" charset="0"/>
                        </a:rPr>
                        <a:t>13 TASAS Y CONTRIBUCIONES</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50.528.110,00</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23.199.239,44</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73.727.349,44</a:t>
                      </a:r>
                    </a:p>
                  </a:txBody>
                  <a:tcPr marL="0" marR="0" marT="0" marB="0">
                    <a:lnL>
                      <a:noFill/>
                    </a:lnL>
                    <a:lnR>
                      <a:noFill/>
                    </a:lnR>
                    <a:lnT>
                      <a:noFill/>
                    </a:lnT>
                    <a:lnB>
                      <a:noFill/>
                    </a:lnB>
                  </a:tcPr>
                </a:tc>
                <a:extLst>
                  <a:ext uri="{0D108BD9-81ED-4DB2-BD59-A6C34878D82A}">
                    <a16:rowId xmlns:a16="http://schemas.microsoft.com/office/drawing/2014/main" val="10004"/>
                  </a:ext>
                </a:extLst>
              </a:tr>
              <a:tr h="190500">
                <a:tc>
                  <a:txBody>
                    <a:bodyPr/>
                    <a:lstStyle/>
                    <a:p>
                      <a:pPr algn="l" fontAlgn="t"/>
                      <a:r>
                        <a:rPr lang="es-EC" sz="1100" b="0" i="0" u="none" strike="noStrike">
                          <a:effectLst/>
                          <a:latin typeface="Calibri Light" panose="020F0302020204030204" pitchFamily="34" charset="0"/>
                        </a:rPr>
                        <a:t>14 VENTA DE BIENES Y SERVICIOS</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1.000.000,00</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400.145,00</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1.400.145,00</a:t>
                      </a:r>
                    </a:p>
                  </a:txBody>
                  <a:tcPr marL="0" marR="0" marT="0" marB="0">
                    <a:lnL>
                      <a:noFill/>
                    </a:lnL>
                    <a:lnR>
                      <a:noFill/>
                    </a:lnR>
                    <a:lnT>
                      <a:noFill/>
                    </a:lnT>
                    <a:lnB>
                      <a:noFill/>
                    </a:lnB>
                  </a:tcPr>
                </a:tc>
                <a:extLst>
                  <a:ext uri="{0D108BD9-81ED-4DB2-BD59-A6C34878D82A}">
                    <a16:rowId xmlns:a16="http://schemas.microsoft.com/office/drawing/2014/main" val="10005"/>
                  </a:ext>
                </a:extLst>
              </a:tr>
              <a:tr h="190500">
                <a:tc>
                  <a:txBody>
                    <a:bodyPr/>
                    <a:lstStyle/>
                    <a:p>
                      <a:pPr algn="l" fontAlgn="t"/>
                      <a:r>
                        <a:rPr lang="es-EC" sz="1100" b="0" i="0" u="none" strike="noStrike">
                          <a:effectLst/>
                          <a:latin typeface="Calibri Light" panose="020F0302020204030204" pitchFamily="34" charset="0"/>
                        </a:rPr>
                        <a:t>17 RENTAS DE INVERSIONES Y MULTAS</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32.840.500,00</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4.468.822,46</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37.309.322,46</a:t>
                      </a:r>
                    </a:p>
                  </a:txBody>
                  <a:tcPr marL="0" marR="0" marT="0" marB="0">
                    <a:lnL>
                      <a:noFill/>
                    </a:lnL>
                    <a:lnR>
                      <a:noFill/>
                    </a:lnR>
                    <a:lnT>
                      <a:noFill/>
                    </a:lnT>
                    <a:lnB>
                      <a:noFill/>
                    </a:lnB>
                  </a:tcPr>
                </a:tc>
                <a:extLst>
                  <a:ext uri="{0D108BD9-81ED-4DB2-BD59-A6C34878D82A}">
                    <a16:rowId xmlns:a16="http://schemas.microsoft.com/office/drawing/2014/main" val="10006"/>
                  </a:ext>
                </a:extLst>
              </a:tr>
              <a:tr h="190500">
                <a:tc>
                  <a:txBody>
                    <a:bodyPr/>
                    <a:lstStyle/>
                    <a:p>
                      <a:pPr algn="l" fontAlgn="t"/>
                      <a:r>
                        <a:rPr lang="es-EC" sz="1100" b="0" i="0" u="none" strike="noStrike">
                          <a:effectLst/>
                          <a:latin typeface="Calibri Light" panose="020F0302020204030204" pitchFamily="34" charset="0"/>
                        </a:rPr>
                        <a:t>18 TRANSFERENCIAS Y DONACIONES CORRIENTES</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0,00</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4.763.800,53</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4.763.800,53</a:t>
                      </a:r>
                    </a:p>
                  </a:txBody>
                  <a:tcPr marL="0" marR="0" marT="0" marB="0">
                    <a:lnL>
                      <a:noFill/>
                    </a:lnL>
                    <a:lnR>
                      <a:noFill/>
                    </a:lnR>
                    <a:lnT>
                      <a:noFill/>
                    </a:lnT>
                    <a:lnB>
                      <a:noFill/>
                    </a:lnB>
                  </a:tcPr>
                </a:tc>
                <a:extLst>
                  <a:ext uri="{0D108BD9-81ED-4DB2-BD59-A6C34878D82A}">
                    <a16:rowId xmlns:a16="http://schemas.microsoft.com/office/drawing/2014/main" val="10007"/>
                  </a:ext>
                </a:extLst>
              </a:tr>
              <a:tr h="190500">
                <a:tc>
                  <a:txBody>
                    <a:bodyPr/>
                    <a:lstStyle/>
                    <a:p>
                      <a:pPr algn="l" fontAlgn="t"/>
                      <a:r>
                        <a:rPr lang="es-EC" sz="1100" b="0" i="0" u="none" strike="noStrike">
                          <a:effectLst/>
                          <a:latin typeface="Calibri Light" panose="020F0302020204030204" pitchFamily="34" charset="0"/>
                        </a:rPr>
                        <a:t>19 OTROS INGRESOS</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2.260.000,00</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238.710,69</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2.498.710,69</a:t>
                      </a:r>
                    </a:p>
                  </a:txBody>
                  <a:tcPr marL="0" marR="0" marT="0" marB="0">
                    <a:lnL>
                      <a:noFill/>
                    </a:lnL>
                    <a:lnR>
                      <a:noFill/>
                    </a:lnR>
                    <a:lnT>
                      <a:noFill/>
                    </a:lnT>
                    <a:lnB>
                      <a:noFill/>
                    </a:lnB>
                  </a:tcPr>
                </a:tc>
                <a:extLst>
                  <a:ext uri="{0D108BD9-81ED-4DB2-BD59-A6C34878D82A}">
                    <a16:rowId xmlns:a16="http://schemas.microsoft.com/office/drawing/2014/main" val="10008"/>
                  </a:ext>
                </a:extLst>
              </a:tr>
              <a:tr h="190500">
                <a:tc>
                  <a:txBody>
                    <a:bodyPr/>
                    <a:lstStyle/>
                    <a:p>
                      <a:pPr algn="l" fontAlgn="t"/>
                      <a:r>
                        <a:rPr lang="es-EC" sz="1100" b="0" i="0" u="none" strike="noStrike">
                          <a:effectLst/>
                          <a:latin typeface="Calibri Light" panose="020F0302020204030204" pitchFamily="34" charset="0"/>
                        </a:rPr>
                        <a:t>24 VENTA DE ACTIVOS NO FINANCIEROS</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8.112.753,80</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-8.104.605,03</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8.148,77</a:t>
                      </a:r>
                    </a:p>
                  </a:txBody>
                  <a:tcPr marL="0" marR="0" marT="0" marB="0">
                    <a:lnL>
                      <a:noFill/>
                    </a:lnL>
                    <a:lnR>
                      <a:noFill/>
                    </a:lnR>
                    <a:lnT>
                      <a:noFill/>
                    </a:lnT>
                    <a:lnB>
                      <a:noFill/>
                    </a:lnB>
                  </a:tcPr>
                </a:tc>
                <a:extLst>
                  <a:ext uri="{0D108BD9-81ED-4DB2-BD59-A6C34878D82A}">
                    <a16:rowId xmlns:a16="http://schemas.microsoft.com/office/drawing/2014/main" val="10009"/>
                  </a:ext>
                </a:extLst>
              </a:tr>
              <a:tr h="190500">
                <a:tc>
                  <a:txBody>
                    <a:bodyPr/>
                    <a:lstStyle/>
                    <a:p>
                      <a:pPr algn="l" fontAlgn="t"/>
                      <a:r>
                        <a:rPr lang="es-EC" sz="1100" b="0" i="0" u="none" strike="noStrike">
                          <a:effectLst/>
                          <a:latin typeface="Calibri Light" panose="020F0302020204030204" pitchFamily="34" charset="0"/>
                        </a:rPr>
                        <a:t>28 TRANSFERENCIAS Y DONACIONES DE CAPITAL E INVERS</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295.035.328,07</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843.485,69</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295.878.813,76</a:t>
                      </a:r>
                    </a:p>
                  </a:txBody>
                  <a:tcPr marL="0" marR="0" marT="0" marB="0">
                    <a:lnL>
                      <a:noFill/>
                    </a:lnL>
                    <a:lnR>
                      <a:noFill/>
                    </a:lnR>
                    <a:lnT>
                      <a:noFill/>
                    </a:lnT>
                    <a:lnB>
                      <a:noFill/>
                    </a:lnB>
                  </a:tcPr>
                </a:tc>
                <a:extLst>
                  <a:ext uri="{0D108BD9-81ED-4DB2-BD59-A6C34878D82A}">
                    <a16:rowId xmlns:a16="http://schemas.microsoft.com/office/drawing/2014/main" val="10010"/>
                  </a:ext>
                </a:extLst>
              </a:tr>
              <a:tr h="190500">
                <a:tc>
                  <a:txBody>
                    <a:bodyPr/>
                    <a:lstStyle/>
                    <a:p>
                      <a:pPr algn="l" fontAlgn="t"/>
                      <a:r>
                        <a:rPr lang="es-EC" sz="1100" b="0" i="0" u="none" strike="noStrike">
                          <a:effectLst/>
                          <a:latin typeface="Calibri Light" panose="020F0302020204030204" pitchFamily="34" charset="0"/>
                        </a:rPr>
                        <a:t>36 FINANCIAMIENTO PÚBLICO</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0,00</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0,00</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0,00</a:t>
                      </a:r>
                    </a:p>
                  </a:txBody>
                  <a:tcPr marL="0" marR="0" marT="0" marB="0">
                    <a:lnL>
                      <a:noFill/>
                    </a:lnL>
                    <a:lnR>
                      <a:noFill/>
                    </a:lnR>
                    <a:lnT>
                      <a:noFill/>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10011"/>
                  </a:ext>
                </a:extLst>
              </a:tr>
              <a:tr h="190500">
                <a:tc>
                  <a:txBody>
                    <a:bodyPr/>
                    <a:lstStyle/>
                    <a:p>
                      <a:pPr algn="l" fontAlgn="t"/>
                      <a:r>
                        <a:rPr lang="es-EC" sz="1100" b="1" i="0" u="none" strike="noStrike">
                          <a:solidFill>
                            <a:srgbClr val="000000"/>
                          </a:solidFill>
                          <a:effectLst/>
                          <a:latin typeface="Calibri Light" panose="020F0302020204030204" pitchFamily="34" charset="0"/>
                        </a:rPr>
                        <a:t>Subtotal</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530.590.461,24</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59.123.847,33</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589.714.308,57</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extLst>
                  <a:ext uri="{0D108BD9-81ED-4DB2-BD59-A6C34878D82A}">
                    <a16:rowId xmlns:a16="http://schemas.microsoft.com/office/drawing/2014/main" val="10012"/>
                  </a:ext>
                </a:extLst>
              </a:tr>
              <a:tr h="190500">
                <a:tc>
                  <a:txBody>
                    <a:bodyPr/>
                    <a:lstStyle/>
                    <a:p>
                      <a:pPr algn="l" fontAlgn="t"/>
                      <a:r>
                        <a:rPr lang="es-EC" sz="1100" b="0" i="0" u="none" strike="noStrike">
                          <a:effectLst/>
                          <a:latin typeface="Calibri Light" panose="020F0302020204030204" pitchFamily="34" charset="0"/>
                        </a:rPr>
                        <a:t>37 SALDOS DISPONIBLES</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18.000.000,00</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53.716.167,86</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71.716.167,86</a:t>
                      </a:r>
                    </a:p>
                  </a:txBody>
                  <a:tcPr marL="0" marR="0" marT="0" marB="0">
                    <a:lnL>
                      <a:noFill/>
                    </a:lnL>
                    <a:lnR>
                      <a:noFill/>
                    </a:lnR>
                    <a:lnT>
                      <a:noFill/>
                    </a:lnT>
                    <a:lnB>
                      <a:noFill/>
                    </a:lnB>
                  </a:tcPr>
                </a:tc>
                <a:extLst>
                  <a:ext uri="{0D108BD9-81ED-4DB2-BD59-A6C34878D82A}">
                    <a16:rowId xmlns:a16="http://schemas.microsoft.com/office/drawing/2014/main" val="10013"/>
                  </a:ext>
                </a:extLst>
              </a:tr>
              <a:tr h="190500">
                <a:tc>
                  <a:txBody>
                    <a:bodyPr/>
                    <a:lstStyle/>
                    <a:p>
                      <a:pPr algn="l" fontAlgn="t"/>
                      <a:r>
                        <a:rPr lang="es-EC" sz="1100" b="0" i="0" u="none" strike="noStrike">
                          <a:effectLst/>
                          <a:latin typeface="Calibri Light" panose="020F0302020204030204" pitchFamily="34" charset="0"/>
                        </a:rPr>
                        <a:t>38 CUENTAS PENDIENTES POR COBRAR</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21.252.278,24</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-8.301.996,09</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12.950.282,15</a:t>
                      </a:r>
                    </a:p>
                  </a:txBody>
                  <a:tcPr marL="0" marR="0" marT="0" marB="0">
                    <a:lnL>
                      <a:noFill/>
                    </a:lnL>
                    <a:lnR>
                      <a:noFill/>
                    </a:lnR>
                    <a:lnT>
                      <a:noFill/>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10014"/>
                  </a:ext>
                </a:extLst>
              </a:tr>
              <a:tr h="190500">
                <a:tc>
                  <a:txBody>
                    <a:bodyPr/>
                    <a:lstStyle/>
                    <a:p>
                      <a:pPr algn="l" fontAlgn="t"/>
                      <a:r>
                        <a:rPr lang="es-EC" sz="1100" b="1" i="0" u="none" strike="noStrike">
                          <a:solidFill>
                            <a:srgbClr val="000000"/>
                          </a:solidFill>
                          <a:effectLst/>
                          <a:latin typeface="Calibri Light" panose="020F0302020204030204" pitchFamily="34" charset="0"/>
                        </a:rPr>
                        <a:t>Subtotal</a:t>
                      </a:r>
                    </a:p>
                  </a:txBody>
                  <a:tcPr marL="0" marR="0" marT="0"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39.252.278,24</a:t>
                      </a:r>
                    </a:p>
                  </a:txBody>
                  <a:tcPr marL="0" marR="0" marT="0"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45.414.171,77</a:t>
                      </a:r>
                    </a:p>
                  </a:txBody>
                  <a:tcPr marL="0" marR="0" marT="0"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84.666.450,01</a:t>
                      </a:r>
                    </a:p>
                  </a:txBody>
                  <a:tcPr marL="0" marR="0" marT="0"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10015"/>
                  </a:ext>
                </a:extLst>
              </a:tr>
              <a:tr h="190500">
                <a:tc>
                  <a:txBody>
                    <a:bodyPr/>
                    <a:lstStyle/>
                    <a:p>
                      <a:pPr algn="l" fontAlgn="t"/>
                      <a:r>
                        <a:rPr lang="es-EC" sz="1100" b="1" i="0" u="none" strike="noStrike">
                          <a:solidFill>
                            <a:srgbClr val="000000"/>
                          </a:solidFill>
                          <a:effectLst/>
                          <a:latin typeface="Calibri Light" panose="020F0302020204030204" pitchFamily="34" charset="0"/>
                        </a:rPr>
                        <a:t>Total General </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569.842.739,48</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104.538.019,10</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dirty="0">
                          <a:solidFill>
                            <a:srgbClr val="000000"/>
                          </a:solidFill>
                          <a:effectLst/>
                          <a:latin typeface="Calibri Light" panose="020F0302020204030204" pitchFamily="34" charset="0"/>
                        </a:rPr>
                        <a:t>674.380.758,58</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20603765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ctrTitle"/>
          </p:nvPr>
        </p:nvSpPr>
        <p:spPr>
          <a:xfrm>
            <a:off x="1588322" y="584656"/>
            <a:ext cx="8595748" cy="823554"/>
          </a:xfrm>
        </p:spPr>
        <p:txBody>
          <a:bodyPr/>
          <a:lstStyle/>
          <a:p>
            <a:pPr algn="ctr"/>
            <a:r>
              <a:rPr lang="es-ES" sz="2500" b="1" dirty="0" smtClean="0">
                <a:solidFill>
                  <a:schemeClr val="accent1">
                    <a:lumMod val="75000"/>
                  </a:schemeClr>
                </a:solidFill>
              </a:rPr>
              <a:t>INGRESOS </a:t>
            </a:r>
            <a:r>
              <a:rPr lang="es-ES" sz="2500" b="1" dirty="0">
                <a:solidFill>
                  <a:schemeClr val="accent1">
                    <a:lumMod val="75000"/>
                  </a:schemeClr>
                </a:solidFill>
              </a:rPr>
              <a:t>GAD </a:t>
            </a:r>
            <a:r>
              <a:rPr lang="es-ES" sz="2500" b="1" dirty="0" smtClean="0">
                <a:solidFill>
                  <a:schemeClr val="accent1">
                    <a:lumMod val="75000"/>
                  </a:schemeClr>
                </a:solidFill>
              </a:rPr>
              <a:t>MDMQ</a:t>
            </a:r>
            <a:br>
              <a:rPr lang="es-ES" sz="2500" b="1" dirty="0" smtClean="0">
                <a:solidFill>
                  <a:schemeClr val="accent1">
                    <a:lumMod val="75000"/>
                  </a:schemeClr>
                </a:solidFill>
              </a:rPr>
            </a:br>
            <a:r>
              <a:rPr lang="es-ES" sz="2500" b="1" dirty="0" smtClean="0">
                <a:solidFill>
                  <a:schemeClr val="accent1">
                    <a:lumMod val="75000"/>
                  </a:schemeClr>
                </a:solidFill>
              </a:rPr>
              <a:t>(No incluye Proyecto Metro de Quito)</a:t>
            </a:r>
            <a:endParaRPr lang="es-EC" sz="2500" b="1" dirty="0">
              <a:solidFill>
                <a:schemeClr val="accent1">
                  <a:lumMod val="75000"/>
                </a:schemeClr>
              </a:solidFill>
            </a:endParaRPr>
          </a:p>
        </p:txBody>
      </p:sp>
      <p:sp>
        <p:nvSpPr>
          <p:cNvPr id="9" name="1 Título"/>
          <p:cNvSpPr txBox="1">
            <a:spLocks/>
          </p:cNvSpPr>
          <p:nvPr/>
        </p:nvSpPr>
        <p:spPr>
          <a:xfrm>
            <a:off x="681942" y="5677218"/>
            <a:ext cx="11085093" cy="782523"/>
          </a:xfrm>
          <a:prstGeom prst="rect">
            <a:avLst/>
          </a:prstGeom>
        </p:spPr>
        <p:txBody>
          <a:bodyPr anchor="b">
            <a:noAutofit/>
          </a:bodyPr>
          <a:lstStyle>
            <a:lvl1pPr algn="r" defTabSz="914400" rtl="0" eaLnBrk="1" latinLnBrk="0" hangingPunct="1">
              <a:lnSpc>
                <a:spcPct val="90000"/>
              </a:lnSpc>
              <a:spcBef>
                <a:spcPct val="0"/>
              </a:spcBef>
              <a:buNone/>
              <a:defRPr sz="5400" kern="1200">
                <a:solidFill>
                  <a:schemeClr val="accent1"/>
                </a:solidFill>
                <a:latin typeface="+mj-lt"/>
                <a:ea typeface="+mj-ea"/>
                <a:cs typeface="+mj-cs"/>
              </a:defRPr>
            </a:lvl1pPr>
          </a:lstStyle>
          <a:p>
            <a:pPr marL="171450" indent="-171450" algn="just">
              <a:buFont typeface="Arial" panose="020B0604020202020204" pitchFamily="34" charset="0"/>
              <a:buChar char="•"/>
            </a:pPr>
            <a:r>
              <a:rPr lang="es-EC" sz="1200" b="1" dirty="0">
                <a:solidFill>
                  <a:schemeClr val="tx1"/>
                </a:solidFill>
              </a:rPr>
              <a:t>Nota: </a:t>
            </a:r>
            <a:r>
              <a:rPr lang="es-EC" sz="1200" dirty="0">
                <a:solidFill>
                  <a:schemeClr val="tx1"/>
                </a:solidFill>
              </a:rPr>
              <a:t>Los valores que se registran en los </a:t>
            </a:r>
            <a:r>
              <a:rPr lang="es-EC" sz="1200" i="1" dirty="0">
                <a:solidFill>
                  <a:schemeClr val="tx1"/>
                </a:solidFill>
              </a:rPr>
              <a:t>grupos “37 Saldos Disponibles” y “38 Cuentas Pendientes por Cobrar”</a:t>
            </a:r>
            <a:r>
              <a:rPr lang="es-EC" sz="1200" dirty="0">
                <a:solidFill>
                  <a:schemeClr val="tx1"/>
                </a:solidFill>
              </a:rPr>
              <a:t>, representan espacios presupuestarios en el Ingreso, estos corresponden a cuentas por cobrar años anteriores y a anticipos no devengados de años anteriores. </a:t>
            </a:r>
            <a:r>
              <a:rPr lang="es-EC" sz="1200" b="1" dirty="0">
                <a:solidFill>
                  <a:schemeClr val="tx1"/>
                </a:solidFill>
              </a:rPr>
              <a:t>Por lo tanto, no se registran en el devengado, ni en el recaudado.</a:t>
            </a:r>
            <a:r>
              <a:rPr lang="es-EC" sz="1200" dirty="0">
                <a:solidFill>
                  <a:schemeClr val="tx1"/>
                </a:solidFill>
              </a:rPr>
              <a:t> </a:t>
            </a:r>
            <a:endParaRPr lang="es-EC" sz="1000" dirty="0"/>
          </a:p>
        </p:txBody>
      </p:sp>
      <p:graphicFrame>
        <p:nvGraphicFramePr>
          <p:cNvPr id="3" name="Tabla 2"/>
          <p:cNvGraphicFramePr>
            <a:graphicFrameLocks noGrp="1"/>
          </p:cNvGraphicFramePr>
          <p:nvPr>
            <p:extLst>
              <p:ext uri="{D42A27DB-BD31-4B8C-83A1-F6EECF244321}">
                <p14:modId xmlns:p14="http://schemas.microsoft.com/office/powerpoint/2010/main" val="1031962016"/>
              </p:ext>
            </p:extLst>
          </p:nvPr>
        </p:nvGraphicFramePr>
        <p:xfrm>
          <a:off x="1588323" y="1613901"/>
          <a:ext cx="8870127" cy="3857625"/>
        </p:xfrm>
        <a:graphic>
          <a:graphicData uri="http://schemas.openxmlformats.org/drawingml/2006/table">
            <a:tbl>
              <a:tblPr/>
              <a:tblGrid>
                <a:gridCol w="3512570">
                  <a:extLst>
                    <a:ext uri="{9D8B030D-6E8A-4147-A177-3AD203B41FA5}">
                      <a16:colId xmlns:a16="http://schemas.microsoft.com/office/drawing/2014/main" val="20000"/>
                    </a:ext>
                  </a:extLst>
                </a:gridCol>
                <a:gridCol w="1199886">
                  <a:extLst>
                    <a:ext uri="{9D8B030D-6E8A-4147-A177-3AD203B41FA5}">
                      <a16:colId xmlns:a16="http://schemas.microsoft.com/office/drawing/2014/main" val="20001"/>
                    </a:ext>
                  </a:extLst>
                </a:gridCol>
                <a:gridCol w="1199886">
                  <a:extLst>
                    <a:ext uri="{9D8B030D-6E8A-4147-A177-3AD203B41FA5}">
                      <a16:colId xmlns:a16="http://schemas.microsoft.com/office/drawing/2014/main" val="20002"/>
                    </a:ext>
                  </a:extLst>
                </a:gridCol>
                <a:gridCol w="1190210">
                  <a:extLst>
                    <a:ext uri="{9D8B030D-6E8A-4147-A177-3AD203B41FA5}">
                      <a16:colId xmlns:a16="http://schemas.microsoft.com/office/drawing/2014/main" val="20003"/>
                    </a:ext>
                  </a:extLst>
                </a:gridCol>
                <a:gridCol w="1199886">
                  <a:extLst>
                    <a:ext uri="{9D8B030D-6E8A-4147-A177-3AD203B41FA5}">
                      <a16:colId xmlns:a16="http://schemas.microsoft.com/office/drawing/2014/main" val="20004"/>
                    </a:ext>
                  </a:extLst>
                </a:gridCol>
                <a:gridCol w="567689">
                  <a:extLst>
                    <a:ext uri="{9D8B030D-6E8A-4147-A177-3AD203B41FA5}">
                      <a16:colId xmlns:a16="http://schemas.microsoft.com/office/drawing/2014/main" val="20005"/>
                    </a:ext>
                  </a:extLst>
                </a:gridCol>
              </a:tblGrid>
              <a:tr h="809625">
                <a:tc gridSpan="6">
                  <a:txBody>
                    <a:bodyPr/>
                    <a:lstStyle/>
                    <a:p>
                      <a:pPr algn="ctr" fontAlgn="ctr"/>
                      <a:r>
                        <a:rPr lang="es-EC" sz="1100" b="1" i="0" u="none" strike="noStrike" dirty="0">
                          <a:effectLst/>
                          <a:latin typeface="Calibri Light" panose="020F0302020204030204" pitchFamily="34" charset="0"/>
                        </a:rPr>
                        <a:t>MUNICIPIO DEL DISTRITO METROPOLITANO DE QUITO</a:t>
                      </a:r>
                      <a:br>
                        <a:rPr lang="es-EC" sz="1100" b="1" i="0" u="none" strike="noStrike" dirty="0">
                          <a:effectLst/>
                          <a:latin typeface="Calibri Light" panose="020F0302020204030204" pitchFamily="34" charset="0"/>
                        </a:rPr>
                      </a:br>
                      <a:r>
                        <a:rPr lang="es-EC" sz="1100" b="1" i="0" u="none" strike="noStrike" dirty="0">
                          <a:effectLst/>
                          <a:latin typeface="Calibri Light" panose="020F0302020204030204" pitchFamily="34" charset="0"/>
                        </a:rPr>
                        <a:t>EJECUCIÓN PRESUPUESTARIA </a:t>
                      </a:r>
                      <a:br>
                        <a:rPr lang="es-EC" sz="1100" b="1" i="0" u="none" strike="noStrike" dirty="0">
                          <a:effectLst/>
                          <a:latin typeface="Calibri Light" panose="020F0302020204030204" pitchFamily="34" charset="0"/>
                        </a:rPr>
                      </a:br>
                      <a:r>
                        <a:rPr lang="es-EC" sz="1100" b="1" i="0" u="none" strike="noStrike" dirty="0">
                          <a:effectLst/>
                          <a:latin typeface="Calibri Light" panose="020F0302020204030204" pitchFamily="34" charset="0"/>
                        </a:rPr>
                        <a:t>GADDMQ </a:t>
                      </a:r>
                      <a:br>
                        <a:rPr lang="es-EC" sz="1100" b="1" i="0" u="none" strike="noStrike" dirty="0">
                          <a:effectLst/>
                          <a:latin typeface="Calibri Light" panose="020F0302020204030204" pitchFamily="34" charset="0"/>
                        </a:rPr>
                      </a:br>
                      <a:r>
                        <a:rPr lang="es-EC" sz="1100" b="1" i="0" u="none" strike="noStrike" dirty="0">
                          <a:effectLst/>
                          <a:latin typeface="Calibri Light" panose="020F0302020204030204" pitchFamily="34" charset="0"/>
                        </a:rPr>
                        <a:t>DEL </a:t>
                      </a:r>
                      <a:r>
                        <a:rPr lang="es-EC" sz="1100" b="1" i="0" u="none" strike="noStrike" dirty="0" smtClean="0">
                          <a:effectLst/>
                          <a:latin typeface="Calibri Light" panose="020F0302020204030204" pitchFamily="34" charset="0"/>
                        </a:rPr>
                        <a:t>1 </a:t>
                      </a:r>
                      <a:r>
                        <a:rPr lang="es-EC" sz="1100" b="1" i="0" u="none" strike="noStrike" dirty="0">
                          <a:effectLst/>
                          <a:latin typeface="Calibri Light" panose="020F0302020204030204" pitchFamily="34" charset="0"/>
                        </a:rPr>
                        <a:t>ENERO AL 31 DE DICIEMBRE 2021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extLst>
                  <a:ext uri="{0D108BD9-81ED-4DB2-BD59-A6C34878D82A}">
                    <a16:rowId xmlns:a16="http://schemas.microsoft.com/office/drawing/2014/main" val="10000"/>
                  </a:ext>
                </a:extLst>
              </a:tr>
              <a:tr h="190500">
                <a:tc>
                  <a:txBody>
                    <a:bodyPr/>
                    <a:lstStyle/>
                    <a:p>
                      <a:pPr algn="l" fontAlgn="t"/>
                      <a:endParaRPr lang="es-EC" sz="1100" b="0" i="0" u="none" strike="noStrike">
                        <a:effectLst/>
                        <a:latin typeface="Calibri Light" panose="020F0302020204030204" pitchFamily="34" charset="0"/>
                      </a:endParaRP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s-EC" sz="1100" b="1" i="0" u="none" strike="noStrike">
                          <a:effectLst/>
                          <a:latin typeface="Calibri Light" panose="020F0302020204030204" pitchFamily="34" charset="0"/>
                        </a:rPr>
                        <a:t>(C)</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s-EC" sz="1100" b="1" i="0" u="none" strike="noStrike">
                          <a:effectLst/>
                          <a:latin typeface="Calibri Light" panose="020F0302020204030204" pitchFamily="34" charset="0"/>
                        </a:rPr>
                        <a:t>(D)</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s-EC" sz="1100" b="1" i="0" u="none" strike="noStrike">
                          <a:effectLst/>
                          <a:latin typeface="Calibri Light" panose="020F0302020204030204" pitchFamily="34" charset="0"/>
                        </a:rPr>
                        <a:t>(D/C)</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s-EC" sz="1100" b="1" i="0" u="none" strike="noStrike">
                          <a:effectLst/>
                          <a:latin typeface="Calibri Light" panose="020F0302020204030204" pitchFamily="34" charset="0"/>
                        </a:rPr>
                        <a:t>(E)</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t"/>
                      <a:r>
                        <a:rPr lang="es-EC" sz="1100" b="1" i="0" u="none" strike="noStrike">
                          <a:effectLst/>
                          <a:latin typeface="Calibri Light" panose="020F0302020204030204" pitchFamily="34" charset="0"/>
                        </a:rPr>
                        <a:t>(E/C)</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r h="190500">
                <a:tc>
                  <a:txBody>
                    <a:bodyPr/>
                    <a:lstStyle/>
                    <a:p>
                      <a:pPr algn="l" fontAlgn="ctr"/>
                      <a:r>
                        <a:rPr lang="es-EC" sz="1100" b="1" i="0" u="none" strike="noStrike">
                          <a:solidFill>
                            <a:srgbClr val="000000"/>
                          </a:solidFill>
                          <a:effectLst/>
                          <a:latin typeface="Calibri Light" panose="020F0302020204030204" pitchFamily="34" charset="0"/>
                        </a:rPr>
                        <a:t>Grupo de Ingreso</a:t>
                      </a:r>
                    </a:p>
                  </a:txBody>
                  <a:tcPr marL="0" marR="0" marT="0" marB="0" anchor="ctr">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ctr"/>
                      <a:r>
                        <a:rPr lang="es-EC" sz="1100" b="1" i="0" u="none" strike="noStrike" dirty="0">
                          <a:solidFill>
                            <a:srgbClr val="000000"/>
                          </a:solidFill>
                          <a:effectLst/>
                          <a:latin typeface="Calibri Light" panose="020F0302020204030204" pitchFamily="34" charset="0"/>
                        </a:rPr>
                        <a:t> Codificado </a:t>
                      </a:r>
                    </a:p>
                  </a:txBody>
                  <a:tcPr marL="0" marR="0" marT="0" marB="0" anchor="ctr">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ctr"/>
                      <a:r>
                        <a:rPr lang="es-EC" sz="1100" b="1" i="0" u="none" strike="noStrike">
                          <a:solidFill>
                            <a:srgbClr val="000000"/>
                          </a:solidFill>
                          <a:effectLst/>
                          <a:latin typeface="Calibri Light" panose="020F0302020204030204" pitchFamily="34" charset="0"/>
                        </a:rPr>
                        <a:t> Devengado</a:t>
                      </a:r>
                    </a:p>
                  </a:txBody>
                  <a:tcPr marL="0" marR="0" marT="0" marB="0" anchor="ctr">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ctr"/>
                      <a:r>
                        <a:rPr lang="es-EC" sz="1100" b="1" i="0" u="none" strike="noStrike">
                          <a:solidFill>
                            <a:srgbClr val="000000"/>
                          </a:solidFill>
                          <a:effectLst/>
                          <a:latin typeface="Calibri Light" panose="020F0302020204030204" pitchFamily="34" charset="0"/>
                        </a:rPr>
                        <a:t> % Dev</a:t>
                      </a:r>
                    </a:p>
                  </a:txBody>
                  <a:tcPr marL="0" marR="0" marT="0" marB="0" anchor="ctr">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ctr"/>
                      <a:r>
                        <a:rPr lang="es-EC" sz="1100" b="1" i="0" u="none" strike="noStrike">
                          <a:solidFill>
                            <a:srgbClr val="000000"/>
                          </a:solidFill>
                          <a:effectLst/>
                          <a:latin typeface="Calibri Light" panose="020F0302020204030204" pitchFamily="34" charset="0"/>
                        </a:rPr>
                        <a:t> Recaudado</a:t>
                      </a:r>
                    </a:p>
                  </a:txBody>
                  <a:tcPr marL="0" marR="0" marT="0" marB="0" anchor="ctr">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ctr"/>
                      <a:r>
                        <a:rPr lang="es-EC" sz="1100" b="1" i="0" u="none" strike="noStrike">
                          <a:solidFill>
                            <a:srgbClr val="000000"/>
                          </a:solidFill>
                          <a:effectLst/>
                          <a:latin typeface="Calibri Light" panose="020F0302020204030204" pitchFamily="34" charset="0"/>
                        </a:rPr>
                        <a:t> % Rec.</a:t>
                      </a:r>
                    </a:p>
                  </a:txBody>
                  <a:tcPr marL="0" marR="0" marT="0" marB="0" anchor="ctr">
                    <a:lnL>
                      <a:noFill/>
                    </a:lnL>
                    <a:lnR>
                      <a:noFill/>
                    </a:lnR>
                    <a:lnT>
                      <a:noFill/>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10002"/>
                  </a:ext>
                </a:extLst>
              </a:tr>
              <a:tr h="190500">
                <a:tc>
                  <a:txBody>
                    <a:bodyPr/>
                    <a:lstStyle/>
                    <a:p>
                      <a:pPr algn="l" fontAlgn="t"/>
                      <a:r>
                        <a:rPr lang="es-EC" sz="1100" b="0" i="0" u="none" strike="noStrike">
                          <a:effectLst/>
                          <a:latin typeface="Calibri Light" panose="020F0302020204030204" pitchFamily="34" charset="0"/>
                        </a:rPr>
                        <a:t>11 IMPUESTOS</a:t>
                      </a:r>
                    </a:p>
                  </a:txBody>
                  <a:tcPr marL="0" marR="0" marT="0"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100" b="0" i="0" u="none" strike="noStrike">
                          <a:effectLst/>
                          <a:latin typeface="Calibri Light" panose="020F0302020204030204" pitchFamily="34" charset="0"/>
                        </a:rPr>
                        <a:t>174.128.017,92</a:t>
                      </a:r>
                    </a:p>
                  </a:txBody>
                  <a:tcPr marL="0" marR="0" marT="0"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100" b="0" i="0" u="none" strike="noStrike">
                          <a:effectLst/>
                          <a:latin typeface="Calibri Light" panose="020F0302020204030204" pitchFamily="34" charset="0"/>
                        </a:rPr>
                        <a:t>226.756.142,92</a:t>
                      </a:r>
                    </a:p>
                  </a:txBody>
                  <a:tcPr marL="0" marR="0" marT="0"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100" b="0" i="0" u="none" strike="noStrike">
                          <a:effectLst/>
                          <a:latin typeface="Calibri Light" panose="020F0302020204030204" pitchFamily="34" charset="0"/>
                        </a:rPr>
                        <a:t>130%</a:t>
                      </a:r>
                    </a:p>
                  </a:txBody>
                  <a:tcPr marL="0" marR="0" marT="0"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100" b="0" i="0" u="none" strike="noStrike">
                          <a:effectLst/>
                          <a:latin typeface="Calibri Light" panose="020F0302020204030204" pitchFamily="34" charset="0"/>
                        </a:rPr>
                        <a:t>226.756.142,92</a:t>
                      </a:r>
                    </a:p>
                  </a:txBody>
                  <a:tcPr marL="0" marR="0" marT="0"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100" b="0" i="0" u="none" strike="noStrike">
                          <a:effectLst/>
                          <a:latin typeface="Calibri Light" panose="020F0302020204030204" pitchFamily="34" charset="0"/>
                        </a:rPr>
                        <a:t>130%</a:t>
                      </a:r>
                    </a:p>
                  </a:txBody>
                  <a:tcPr marL="0" marR="0" marT="0" marB="0">
                    <a:lnL>
                      <a:noFill/>
                    </a:lnL>
                    <a:lnR>
                      <a:noFill/>
                    </a:lnR>
                    <a:lnT w="6350" cap="flat" cmpd="sng" algn="ctr">
                      <a:solidFill>
                        <a:srgbClr val="9BC2E6"/>
                      </a:solidFill>
                      <a:prstDash val="solid"/>
                      <a:round/>
                      <a:headEnd type="none" w="med" len="med"/>
                      <a:tailEnd type="none" w="med" len="med"/>
                    </a:lnT>
                    <a:lnB>
                      <a:noFill/>
                    </a:lnB>
                  </a:tcPr>
                </a:tc>
                <a:extLst>
                  <a:ext uri="{0D108BD9-81ED-4DB2-BD59-A6C34878D82A}">
                    <a16:rowId xmlns:a16="http://schemas.microsoft.com/office/drawing/2014/main" val="10003"/>
                  </a:ext>
                </a:extLst>
              </a:tr>
              <a:tr h="190500">
                <a:tc>
                  <a:txBody>
                    <a:bodyPr/>
                    <a:lstStyle/>
                    <a:p>
                      <a:pPr algn="l" fontAlgn="t"/>
                      <a:r>
                        <a:rPr lang="es-EC" sz="1100" b="0" i="0" u="none" strike="noStrike">
                          <a:effectLst/>
                          <a:latin typeface="Calibri Light" panose="020F0302020204030204" pitchFamily="34" charset="0"/>
                        </a:rPr>
                        <a:t>13 TASAS Y CONTRIBUCIONES</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73.727.349,44</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81.470.253,55</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111%</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81.470.253,55</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111%</a:t>
                      </a:r>
                    </a:p>
                  </a:txBody>
                  <a:tcPr marL="0" marR="0" marT="0" marB="0">
                    <a:lnL>
                      <a:noFill/>
                    </a:lnL>
                    <a:lnR>
                      <a:noFill/>
                    </a:lnR>
                    <a:lnT>
                      <a:noFill/>
                    </a:lnT>
                    <a:lnB>
                      <a:noFill/>
                    </a:lnB>
                  </a:tcPr>
                </a:tc>
                <a:extLst>
                  <a:ext uri="{0D108BD9-81ED-4DB2-BD59-A6C34878D82A}">
                    <a16:rowId xmlns:a16="http://schemas.microsoft.com/office/drawing/2014/main" val="10004"/>
                  </a:ext>
                </a:extLst>
              </a:tr>
              <a:tr h="190500">
                <a:tc>
                  <a:txBody>
                    <a:bodyPr/>
                    <a:lstStyle/>
                    <a:p>
                      <a:pPr algn="l" fontAlgn="t"/>
                      <a:r>
                        <a:rPr lang="es-EC" sz="1100" b="0" i="0" u="none" strike="noStrike">
                          <a:effectLst/>
                          <a:latin typeface="Calibri Light" panose="020F0302020204030204" pitchFamily="34" charset="0"/>
                        </a:rPr>
                        <a:t>14 VENTA DE BIENES Y SERVICIOS</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1.400.145,00</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2.252.660,45</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161%</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2.252.660,45</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161%</a:t>
                      </a:r>
                    </a:p>
                  </a:txBody>
                  <a:tcPr marL="0" marR="0" marT="0" marB="0">
                    <a:lnL>
                      <a:noFill/>
                    </a:lnL>
                    <a:lnR>
                      <a:noFill/>
                    </a:lnR>
                    <a:lnT>
                      <a:noFill/>
                    </a:lnT>
                    <a:lnB>
                      <a:noFill/>
                    </a:lnB>
                  </a:tcPr>
                </a:tc>
                <a:extLst>
                  <a:ext uri="{0D108BD9-81ED-4DB2-BD59-A6C34878D82A}">
                    <a16:rowId xmlns:a16="http://schemas.microsoft.com/office/drawing/2014/main" val="10005"/>
                  </a:ext>
                </a:extLst>
              </a:tr>
              <a:tr h="190500">
                <a:tc>
                  <a:txBody>
                    <a:bodyPr/>
                    <a:lstStyle/>
                    <a:p>
                      <a:pPr algn="l" fontAlgn="t"/>
                      <a:r>
                        <a:rPr lang="es-EC" sz="1100" b="0" i="0" u="none" strike="noStrike">
                          <a:effectLst/>
                          <a:latin typeface="Calibri Light" panose="020F0302020204030204" pitchFamily="34" charset="0"/>
                        </a:rPr>
                        <a:t>17 RENTAS DE INVERSIONES Y MULTAS</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37.309.322,46</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63.491.082,64</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170%</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63.491.078,39</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170%</a:t>
                      </a:r>
                    </a:p>
                  </a:txBody>
                  <a:tcPr marL="0" marR="0" marT="0" marB="0">
                    <a:lnL>
                      <a:noFill/>
                    </a:lnL>
                    <a:lnR>
                      <a:noFill/>
                    </a:lnR>
                    <a:lnT>
                      <a:noFill/>
                    </a:lnT>
                    <a:lnB>
                      <a:noFill/>
                    </a:lnB>
                  </a:tcPr>
                </a:tc>
                <a:extLst>
                  <a:ext uri="{0D108BD9-81ED-4DB2-BD59-A6C34878D82A}">
                    <a16:rowId xmlns:a16="http://schemas.microsoft.com/office/drawing/2014/main" val="10006"/>
                  </a:ext>
                </a:extLst>
              </a:tr>
              <a:tr h="190500">
                <a:tc>
                  <a:txBody>
                    <a:bodyPr/>
                    <a:lstStyle/>
                    <a:p>
                      <a:pPr algn="l" fontAlgn="t"/>
                      <a:r>
                        <a:rPr lang="es-EC" sz="1100" b="0" i="0" u="none" strike="noStrike">
                          <a:effectLst/>
                          <a:latin typeface="Calibri Light" panose="020F0302020204030204" pitchFamily="34" charset="0"/>
                        </a:rPr>
                        <a:t>18 TRANSFERENCIAS Y DONACIONES CORRIENTES</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4.763.800,53</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4.763.800,53</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100%</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4.763.800,53</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100%</a:t>
                      </a:r>
                    </a:p>
                  </a:txBody>
                  <a:tcPr marL="0" marR="0" marT="0" marB="0">
                    <a:lnL>
                      <a:noFill/>
                    </a:lnL>
                    <a:lnR>
                      <a:noFill/>
                    </a:lnR>
                    <a:lnT>
                      <a:noFill/>
                    </a:lnT>
                    <a:lnB>
                      <a:noFill/>
                    </a:lnB>
                  </a:tcPr>
                </a:tc>
                <a:extLst>
                  <a:ext uri="{0D108BD9-81ED-4DB2-BD59-A6C34878D82A}">
                    <a16:rowId xmlns:a16="http://schemas.microsoft.com/office/drawing/2014/main" val="10007"/>
                  </a:ext>
                </a:extLst>
              </a:tr>
              <a:tr h="190500">
                <a:tc>
                  <a:txBody>
                    <a:bodyPr/>
                    <a:lstStyle/>
                    <a:p>
                      <a:pPr algn="l" fontAlgn="t"/>
                      <a:r>
                        <a:rPr lang="es-EC" sz="1100" b="0" i="0" u="none" strike="noStrike">
                          <a:effectLst/>
                          <a:latin typeface="Calibri Light" panose="020F0302020204030204" pitchFamily="34" charset="0"/>
                        </a:rPr>
                        <a:t>19 OTROS INGRESOS</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2.498.710,69</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2.271.807,40</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91%</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2.184.629,03</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87%</a:t>
                      </a:r>
                    </a:p>
                  </a:txBody>
                  <a:tcPr marL="0" marR="0" marT="0" marB="0">
                    <a:lnL>
                      <a:noFill/>
                    </a:lnL>
                    <a:lnR>
                      <a:noFill/>
                    </a:lnR>
                    <a:lnT>
                      <a:noFill/>
                    </a:lnT>
                    <a:lnB>
                      <a:noFill/>
                    </a:lnB>
                  </a:tcPr>
                </a:tc>
                <a:extLst>
                  <a:ext uri="{0D108BD9-81ED-4DB2-BD59-A6C34878D82A}">
                    <a16:rowId xmlns:a16="http://schemas.microsoft.com/office/drawing/2014/main" val="10008"/>
                  </a:ext>
                </a:extLst>
              </a:tr>
              <a:tr h="190500">
                <a:tc>
                  <a:txBody>
                    <a:bodyPr/>
                    <a:lstStyle/>
                    <a:p>
                      <a:pPr algn="l" fontAlgn="t"/>
                      <a:r>
                        <a:rPr lang="es-EC" sz="1100" b="0" i="0" u="none" strike="noStrike">
                          <a:effectLst/>
                          <a:latin typeface="Calibri Light" panose="020F0302020204030204" pitchFamily="34" charset="0"/>
                        </a:rPr>
                        <a:t>24 VENTA DE ACTIVOS NO FINANCIEROS</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8.148,77</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132.463,60</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1626%</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132.463,60</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1626%</a:t>
                      </a:r>
                    </a:p>
                  </a:txBody>
                  <a:tcPr marL="0" marR="0" marT="0" marB="0">
                    <a:lnL>
                      <a:noFill/>
                    </a:lnL>
                    <a:lnR>
                      <a:noFill/>
                    </a:lnR>
                    <a:lnT>
                      <a:noFill/>
                    </a:lnT>
                    <a:lnB>
                      <a:noFill/>
                    </a:lnB>
                  </a:tcPr>
                </a:tc>
                <a:extLst>
                  <a:ext uri="{0D108BD9-81ED-4DB2-BD59-A6C34878D82A}">
                    <a16:rowId xmlns:a16="http://schemas.microsoft.com/office/drawing/2014/main" val="10009"/>
                  </a:ext>
                </a:extLst>
              </a:tr>
              <a:tr h="190500">
                <a:tc>
                  <a:txBody>
                    <a:bodyPr/>
                    <a:lstStyle/>
                    <a:p>
                      <a:pPr algn="l" fontAlgn="t"/>
                      <a:r>
                        <a:rPr lang="es-EC" sz="1100" b="0" i="0" u="none" strike="noStrike">
                          <a:effectLst/>
                          <a:latin typeface="Calibri Light" panose="020F0302020204030204" pitchFamily="34" charset="0"/>
                        </a:rPr>
                        <a:t>28 TRANSFERENCIAS Y DONACIONES DE CAPITAL E INVERS</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295.878.813,76</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385.029.281,16</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130%</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238.148.020,05</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80%</a:t>
                      </a:r>
                    </a:p>
                  </a:txBody>
                  <a:tcPr marL="0" marR="0" marT="0" marB="0">
                    <a:lnL>
                      <a:noFill/>
                    </a:lnL>
                    <a:lnR>
                      <a:noFill/>
                    </a:lnR>
                    <a:lnT>
                      <a:noFill/>
                    </a:lnT>
                    <a:lnB>
                      <a:noFill/>
                    </a:lnB>
                  </a:tcPr>
                </a:tc>
                <a:extLst>
                  <a:ext uri="{0D108BD9-81ED-4DB2-BD59-A6C34878D82A}">
                    <a16:rowId xmlns:a16="http://schemas.microsoft.com/office/drawing/2014/main" val="10010"/>
                  </a:ext>
                </a:extLst>
              </a:tr>
              <a:tr h="190500">
                <a:tc>
                  <a:txBody>
                    <a:bodyPr/>
                    <a:lstStyle/>
                    <a:p>
                      <a:pPr algn="l" fontAlgn="t"/>
                      <a:r>
                        <a:rPr lang="es-EC" sz="1100" b="0" i="0" u="none" strike="noStrike">
                          <a:effectLst/>
                          <a:latin typeface="Calibri Light" panose="020F0302020204030204" pitchFamily="34" charset="0"/>
                        </a:rPr>
                        <a:t>36 FINANCIAMIENTO PÚBLICO</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0,00</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0,00</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0%</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0,00</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0%</a:t>
                      </a:r>
                    </a:p>
                  </a:txBody>
                  <a:tcPr marL="0" marR="0" marT="0" marB="0">
                    <a:lnL>
                      <a:noFill/>
                    </a:lnL>
                    <a:lnR>
                      <a:noFill/>
                    </a:lnR>
                    <a:lnT>
                      <a:noFill/>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10011"/>
                  </a:ext>
                </a:extLst>
              </a:tr>
              <a:tr h="190500">
                <a:tc>
                  <a:txBody>
                    <a:bodyPr/>
                    <a:lstStyle/>
                    <a:p>
                      <a:pPr algn="l" fontAlgn="t"/>
                      <a:r>
                        <a:rPr lang="es-EC" sz="1100" b="1" i="0" u="none" strike="noStrike">
                          <a:solidFill>
                            <a:srgbClr val="000000"/>
                          </a:solidFill>
                          <a:effectLst/>
                          <a:latin typeface="Calibri Light" panose="020F0302020204030204" pitchFamily="34" charset="0"/>
                        </a:rPr>
                        <a:t>Subtotal</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589.714.308,57</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766.167.492,25</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130%</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619.199.048,52</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105%</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extLst>
                  <a:ext uri="{0D108BD9-81ED-4DB2-BD59-A6C34878D82A}">
                    <a16:rowId xmlns:a16="http://schemas.microsoft.com/office/drawing/2014/main" val="10012"/>
                  </a:ext>
                </a:extLst>
              </a:tr>
              <a:tr h="190500">
                <a:tc>
                  <a:txBody>
                    <a:bodyPr/>
                    <a:lstStyle/>
                    <a:p>
                      <a:pPr algn="l" fontAlgn="t"/>
                      <a:r>
                        <a:rPr lang="es-EC" sz="1100" b="0" i="0" u="none" strike="noStrike">
                          <a:effectLst/>
                          <a:latin typeface="Calibri Light" panose="020F0302020204030204" pitchFamily="34" charset="0"/>
                        </a:rPr>
                        <a:t>37 SALDOS DISPONIBLES</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71.716.167,86</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0,00</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0%</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0,00</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0%</a:t>
                      </a:r>
                    </a:p>
                  </a:txBody>
                  <a:tcPr marL="0" marR="0" marT="0" marB="0">
                    <a:lnL>
                      <a:noFill/>
                    </a:lnL>
                    <a:lnR>
                      <a:noFill/>
                    </a:lnR>
                    <a:lnT>
                      <a:noFill/>
                    </a:lnT>
                    <a:lnB>
                      <a:noFill/>
                    </a:lnB>
                  </a:tcPr>
                </a:tc>
                <a:extLst>
                  <a:ext uri="{0D108BD9-81ED-4DB2-BD59-A6C34878D82A}">
                    <a16:rowId xmlns:a16="http://schemas.microsoft.com/office/drawing/2014/main" val="10013"/>
                  </a:ext>
                </a:extLst>
              </a:tr>
              <a:tr h="190500">
                <a:tc>
                  <a:txBody>
                    <a:bodyPr/>
                    <a:lstStyle/>
                    <a:p>
                      <a:pPr algn="l" fontAlgn="t"/>
                      <a:r>
                        <a:rPr lang="es-EC" sz="1100" b="0" i="0" u="none" strike="noStrike">
                          <a:effectLst/>
                          <a:latin typeface="Calibri Light" panose="020F0302020204030204" pitchFamily="34" charset="0"/>
                        </a:rPr>
                        <a:t>38 CUENTAS PENDIENTES POR COBRAR</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12.950.282,15</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0,00</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0%</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0,00</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0%</a:t>
                      </a:r>
                    </a:p>
                  </a:txBody>
                  <a:tcPr marL="0" marR="0" marT="0" marB="0">
                    <a:lnL>
                      <a:noFill/>
                    </a:lnL>
                    <a:lnR>
                      <a:noFill/>
                    </a:lnR>
                    <a:lnT>
                      <a:noFill/>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10014"/>
                  </a:ext>
                </a:extLst>
              </a:tr>
              <a:tr h="190500">
                <a:tc>
                  <a:txBody>
                    <a:bodyPr/>
                    <a:lstStyle/>
                    <a:p>
                      <a:pPr algn="l" fontAlgn="t"/>
                      <a:r>
                        <a:rPr lang="es-EC" sz="1100" b="1" i="0" u="none" strike="noStrike">
                          <a:solidFill>
                            <a:srgbClr val="000000"/>
                          </a:solidFill>
                          <a:effectLst/>
                          <a:latin typeface="Calibri Light" panose="020F0302020204030204" pitchFamily="34" charset="0"/>
                        </a:rPr>
                        <a:t>Subtotal</a:t>
                      </a:r>
                    </a:p>
                  </a:txBody>
                  <a:tcPr marL="0" marR="0" marT="0"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84.666.450,01</a:t>
                      </a:r>
                    </a:p>
                  </a:txBody>
                  <a:tcPr marL="0" marR="0" marT="0"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0,00</a:t>
                      </a:r>
                    </a:p>
                  </a:txBody>
                  <a:tcPr marL="0" marR="0" marT="0"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0%</a:t>
                      </a:r>
                    </a:p>
                  </a:txBody>
                  <a:tcPr marL="0" marR="0" marT="0"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0,00</a:t>
                      </a:r>
                    </a:p>
                  </a:txBody>
                  <a:tcPr marL="0" marR="0" marT="0"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0%</a:t>
                      </a:r>
                    </a:p>
                  </a:txBody>
                  <a:tcPr marL="0" marR="0" marT="0"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10015"/>
                  </a:ext>
                </a:extLst>
              </a:tr>
              <a:tr h="190500">
                <a:tc>
                  <a:txBody>
                    <a:bodyPr/>
                    <a:lstStyle/>
                    <a:p>
                      <a:pPr algn="l" fontAlgn="t"/>
                      <a:r>
                        <a:rPr lang="es-EC" sz="1100" b="1" i="0" u="none" strike="noStrike">
                          <a:solidFill>
                            <a:srgbClr val="000000"/>
                          </a:solidFill>
                          <a:effectLst/>
                          <a:latin typeface="Calibri Light" panose="020F0302020204030204" pitchFamily="34" charset="0"/>
                        </a:rPr>
                        <a:t>Total general</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674.380.758,58</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766.167.492,25</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114%</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619.199.048,52</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dirty="0">
                          <a:solidFill>
                            <a:srgbClr val="000000"/>
                          </a:solidFill>
                          <a:effectLst/>
                          <a:latin typeface="Calibri Light" panose="020F0302020204030204" pitchFamily="34" charset="0"/>
                        </a:rPr>
                        <a:t>92%</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3107009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ctrTitle"/>
          </p:nvPr>
        </p:nvSpPr>
        <p:spPr>
          <a:xfrm>
            <a:off x="1553153" y="808892"/>
            <a:ext cx="8595748" cy="797177"/>
          </a:xfrm>
        </p:spPr>
        <p:txBody>
          <a:bodyPr/>
          <a:lstStyle/>
          <a:p>
            <a:pPr algn="ctr"/>
            <a:r>
              <a:rPr lang="es-ES" sz="2500" b="1" dirty="0" smtClean="0">
                <a:solidFill>
                  <a:schemeClr val="accent1">
                    <a:lumMod val="75000"/>
                  </a:schemeClr>
                </a:solidFill>
              </a:rPr>
              <a:t>INGRESOS PPLMQ</a:t>
            </a:r>
            <a:br>
              <a:rPr lang="es-ES" sz="2500" b="1" dirty="0" smtClean="0">
                <a:solidFill>
                  <a:schemeClr val="accent1">
                    <a:lumMod val="75000"/>
                  </a:schemeClr>
                </a:solidFill>
              </a:rPr>
            </a:br>
            <a:r>
              <a:rPr lang="es-ES" sz="2500" b="1" dirty="0" smtClean="0">
                <a:solidFill>
                  <a:schemeClr val="accent1">
                    <a:lumMod val="75000"/>
                  </a:schemeClr>
                </a:solidFill>
              </a:rPr>
              <a:t>(Solo Proyecto </a:t>
            </a:r>
            <a:r>
              <a:rPr lang="es-ES" sz="2500" b="1" dirty="0">
                <a:solidFill>
                  <a:schemeClr val="accent1">
                    <a:lumMod val="75000"/>
                  </a:schemeClr>
                </a:solidFill>
              </a:rPr>
              <a:t>Metro de Quito)</a:t>
            </a:r>
            <a:endParaRPr lang="es-EC" sz="2500" b="1" dirty="0">
              <a:solidFill>
                <a:schemeClr val="accent1">
                  <a:lumMod val="75000"/>
                </a:schemeClr>
              </a:solidFill>
            </a:endParaRPr>
          </a:p>
        </p:txBody>
      </p:sp>
      <p:sp>
        <p:nvSpPr>
          <p:cNvPr id="11" name="1 Título"/>
          <p:cNvSpPr txBox="1">
            <a:spLocks/>
          </p:cNvSpPr>
          <p:nvPr/>
        </p:nvSpPr>
        <p:spPr>
          <a:xfrm>
            <a:off x="401054" y="5356376"/>
            <a:ext cx="11085093" cy="782523"/>
          </a:xfrm>
          <a:prstGeom prst="rect">
            <a:avLst/>
          </a:prstGeom>
        </p:spPr>
        <p:txBody>
          <a:bodyPr anchor="b">
            <a:noAutofit/>
          </a:bodyPr>
          <a:lstStyle>
            <a:lvl1pPr algn="r" defTabSz="914400" rtl="0" eaLnBrk="1" latinLnBrk="0" hangingPunct="1">
              <a:lnSpc>
                <a:spcPct val="90000"/>
              </a:lnSpc>
              <a:spcBef>
                <a:spcPct val="0"/>
              </a:spcBef>
              <a:buNone/>
              <a:defRPr sz="5400" kern="1200">
                <a:solidFill>
                  <a:schemeClr val="accent1"/>
                </a:solidFill>
                <a:latin typeface="+mj-lt"/>
                <a:ea typeface="+mj-ea"/>
                <a:cs typeface="+mj-cs"/>
              </a:defRPr>
            </a:lvl1pPr>
          </a:lstStyle>
          <a:p>
            <a:pPr marL="171450" indent="-171450" algn="just">
              <a:buFont typeface="Arial" panose="020B0604020202020204" pitchFamily="34" charset="0"/>
              <a:buChar char="•"/>
            </a:pPr>
            <a:r>
              <a:rPr lang="es-EC" sz="1200" b="1" dirty="0">
                <a:solidFill>
                  <a:schemeClr val="tx1"/>
                </a:solidFill>
              </a:rPr>
              <a:t>Nota:</a:t>
            </a:r>
            <a:r>
              <a:rPr lang="es-EC" sz="1200" dirty="0">
                <a:solidFill>
                  <a:schemeClr val="tx1"/>
                </a:solidFill>
              </a:rPr>
              <a:t> Los valores que se registran en los </a:t>
            </a:r>
            <a:r>
              <a:rPr lang="es-EC" sz="1200" i="1" dirty="0">
                <a:solidFill>
                  <a:schemeClr val="tx1"/>
                </a:solidFill>
              </a:rPr>
              <a:t>grupos “37 Saldos Disponibles” y “38 Cuentas Pendientes por Cobrar”</a:t>
            </a:r>
            <a:r>
              <a:rPr lang="es-EC" sz="1200" dirty="0">
                <a:solidFill>
                  <a:schemeClr val="tx1"/>
                </a:solidFill>
              </a:rPr>
              <a:t>, representan espacios presupuestarios en el Ingreso, estos corresponden a cuentas por cobrar años anteriores y a anticipos no devengados de años anteriores. </a:t>
            </a:r>
            <a:r>
              <a:rPr lang="es-EC" sz="1200" b="1" dirty="0">
                <a:solidFill>
                  <a:schemeClr val="tx1"/>
                </a:solidFill>
              </a:rPr>
              <a:t>Por lo tanto, no se registran en el devengado, ni en el </a:t>
            </a:r>
            <a:r>
              <a:rPr lang="es-EC" sz="1200" b="1" dirty="0" smtClean="0">
                <a:solidFill>
                  <a:schemeClr val="tx1"/>
                </a:solidFill>
              </a:rPr>
              <a:t>recaudado.</a:t>
            </a:r>
            <a:endParaRPr lang="es-EC" sz="1200" dirty="0">
              <a:solidFill>
                <a:schemeClr val="tx1"/>
              </a:solidFill>
            </a:endParaRPr>
          </a:p>
        </p:txBody>
      </p:sp>
      <p:graphicFrame>
        <p:nvGraphicFramePr>
          <p:cNvPr id="5" name="Tabla 4"/>
          <p:cNvGraphicFramePr>
            <a:graphicFrameLocks noGrp="1"/>
          </p:cNvGraphicFramePr>
          <p:nvPr>
            <p:extLst>
              <p:ext uri="{D42A27DB-BD31-4B8C-83A1-F6EECF244321}">
                <p14:modId xmlns:p14="http://schemas.microsoft.com/office/powerpoint/2010/main" val="1948820828"/>
              </p:ext>
            </p:extLst>
          </p:nvPr>
        </p:nvGraphicFramePr>
        <p:xfrm>
          <a:off x="1852550" y="2064935"/>
          <a:ext cx="8296351" cy="2887073"/>
        </p:xfrm>
        <a:graphic>
          <a:graphicData uri="http://schemas.openxmlformats.org/drawingml/2006/table">
            <a:tbl>
              <a:tblPr/>
              <a:tblGrid>
                <a:gridCol w="3841462">
                  <a:extLst>
                    <a:ext uri="{9D8B030D-6E8A-4147-A177-3AD203B41FA5}">
                      <a16:colId xmlns:a16="http://schemas.microsoft.com/office/drawing/2014/main" val="20000"/>
                    </a:ext>
                  </a:extLst>
                </a:gridCol>
                <a:gridCol w="1397810">
                  <a:extLst>
                    <a:ext uri="{9D8B030D-6E8A-4147-A177-3AD203B41FA5}">
                      <a16:colId xmlns:a16="http://schemas.microsoft.com/office/drawing/2014/main" val="20001"/>
                    </a:ext>
                  </a:extLst>
                </a:gridCol>
                <a:gridCol w="1508427">
                  <a:extLst>
                    <a:ext uri="{9D8B030D-6E8A-4147-A177-3AD203B41FA5}">
                      <a16:colId xmlns:a16="http://schemas.microsoft.com/office/drawing/2014/main" val="20002"/>
                    </a:ext>
                  </a:extLst>
                </a:gridCol>
                <a:gridCol w="1548652">
                  <a:extLst>
                    <a:ext uri="{9D8B030D-6E8A-4147-A177-3AD203B41FA5}">
                      <a16:colId xmlns:a16="http://schemas.microsoft.com/office/drawing/2014/main" val="20003"/>
                    </a:ext>
                  </a:extLst>
                </a:gridCol>
              </a:tblGrid>
              <a:tr h="1016905">
                <a:tc gridSpan="4">
                  <a:txBody>
                    <a:bodyPr/>
                    <a:lstStyle/>
                    <a:p>
                      <a:pPr algn="ctr" fontAlgn="ctr"/>
                      <a:r>
                        <a:rPr lang="es-EC" sz="1100" b="1" i="0" u="none" strike="noStrike" dirty="0">
                          <a:effectLst/>
                          <a:latin typeface="Calibri Light" panose="020F0302020204030204" pitchFamily="34" charset="0"/>
                        </a:rPr>
                        <a:t>MUNICIPIO DEL DISTRITO METROPOLITANO DE QUITO</a:t>
                      </a:r>
                      <a:br>
                        <a:rPr lang="es-EC" sz="1100" b="1" i="0" u="none" strike="noStrike" dirty="0">
                          <a:effectLst/>
                          <a:latin typeface="Calibri Light" panose="020F0302020204030204" pitchFamily="34" charset="0"/>
                        </a:rPr>
                      </a:br>
                      <a:r>
                        <a:rPr lang="es-EC" sz="1100" b="1" i="0" u="none" strike="noStrike" dirty="0">
                          <a:effectLst/>
                          <a:latin typeface="Calibri Light" panose="020F0302020204030204" pitchFamily="34" charset="0"/>
                        </a:rPr>
                        <a:t>EJECUCIÓN PRESUPUESTARIA </a:t>
                      </a:r>
                      <a:br>
                        <a:rPr lang="es-EC" sz="1100" b="1" i="0" u="none" strike="noStrike" dirty="0">
                          <a:effectLst/>
                          <a:latin typeface="Calibri Light" panose="020F0302020204030204" pitchFamily="34" charset="0"/>
                        </a:rPr>
                      </a:br>
                      <a:r>
                        <a:rPr lang="es-EC" sz="1100" b="1" i="0" u="none" strike="noStrike" dirty="0">
                          <a:effectLst/>
                          <a:latin typeface="Calibri Light" panose="020F0302020204030204" pitchFamily="34" charset="0"/>
                        </a:rPr>
                        <a:t>PPLMQ</a:t>
                      </a:r>
                      <a:br>
                        <a:rPr lang="es-EC" sz="1100" b="1" i="0" u="none" strike="noStrike" dirty="0">
                          <a:effectLst/>
                          <a:latin typeface="Calibri Light" panose="020F0302020204030204" pitchFamily="34" charset="0"/>
                        </a:rPr>
                      </a:br>
                      <a:r>
                        <a:rPr lang="es-EC" sz="1100" b="1" i="0" u="none" strike="noStrike" dirty="0">
                          <a:effectLst/>
                          <a:latin typeface="Calibri Light" panose="020F0302020204030204" pitchFamily="34" charset="0"/>
                        </a:rPr>
                        <a:t>DEL </a:t>
                      </a:r>
                      <a:r>
                        <a:rPr lang="es-EC" sz="1100" b="1" i="0" u="none" strike="noStrike" dirty="0" smtClean="0">
                          <a:effectLst/>
                          <a:latin typeface="Calibri Light" panose="020F0302020204030204" pitchFamily="34" charset="0"/>
                        </a:rPr>
                        <a:t>1 </a:t>
                      </a:r>
                      <a:r>
                        <a:rPr lang="es-EC" sz="1100" b="1" i="0" u="none" strike="noStrike" dirty="0">
                          <a:effectLst/>
                          <a:latin typeface="Calibri Light" panose="020F0302020204030204" pitchFamily="34" charset="0"/>
                        </a:rPr>
                        <a:t>ENERO AL 31 DE DICIEMBRE 2021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C"/>
                    </a:p>
                  </a:txBody>
                  <a:tcPr/>
                </a:tc>
                <a:tc hMerge="1">
                  <a:txBody>
                    <a:bodyPr/>
                    <a:lstStyle/>
                    <a:p>
                      <a:endParaRPr lang="es-EC"/>
                    </a:p>
                  </a:txBody>
                  <a:tcPr/>
                </a:tc>
                <a:tc hMerge="1">
                  <a:txBody>
                    <a:bodyPr/>
                    <a:lstStyle/>
                    <a:p>
                      <a:endParaRPr lang="es-EC"/>
                    </a:p>
                  </a:txBody>
                  <a:tcPr/>
                </a:tc>
                <a:extLst>
                  <a:ext uri="{0D108BD9-81ED-4DB2-BD59-A6C34878D82A}">
                    <a16:rowId xmlns:a16="http://schemas.microsoft.com/office/drawing/2014/main" val="10000"/>
                  </a:ext>
                </a:extLst>
              </a:tr>
              <a:tr h="233771">
                <a:tc>
                  <a:txBody>
                    <a:bodyPr/>
                    <a:lstStyle/>
                    <a:p>
                      <a:pPr algn="l" fontAlgn="t"/>
                      <a:endParaRPr lang="es-EC" sz="1100" b="0" i="0" u="none" strike="noStrike">
                        <a:effectLst/>
                        <a:latin typeface="Calibri Light" panose="020F0302020204030204" pitchFamily="34" charset="0"/>
                      </a:endParaRP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s-EC" sz="1100" b="1" i="0" u="none" strike="noStrike">
                          <a:effectLst/>
                          <a:latin typeface="Calibri Light" panose="020F0302020204030204" pitchFamily="34" charset="0"/>
                        </a:rPr>
                        <a:t>(A)</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s-EC" sz="1100" b="1" i="0" u="none" strike="noStrike">
                          <a:effectLst/>
                          <a:latin typeface="Calibri Light" panose="020F0302020204030204" pitchFamily="34" charset="0"/>
                        </a:rPr>
                        <a:t>(B)</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s-EC" sz="1100" b="1" i="0" u="none" strike="noStrike">
                          <a:effectLst/>
                          <a:latin typeface="Calibri Light" panose="020F0302020204030204" pitchFamily="34" charset="0"/>
                        </a:rPr>
                        <a:t>(C=A+B)</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r h="233771">
                <a:tc>
                  <a:txBody>
                    <a:bodyPr/>
                    <a:lstStyle/>
                    <a:p>
                      <a:pPr algn="l" fontAlgn="t"/>
                      <a:r>
                        <a:rPr lang="es-EC" sz="1100" b="1" i="0" u="none" strike="noStrike">
                          <a:solidFill>
                            <a:srgbClr val="000000"/>
                          </a:solidFill>
                          <a:effectLst/>
                          <a:latin typeface="Calibri Light" panose="020F0302020204030204" pitchFamily="34" charset="0"/>
                        </a:rPr>
                        <a:t>Grupo de Ingreso</a:t>
                      </a:r>
                    </a:p>
                  </a:txBody>
                  <a:tcPr marL="0" marR="0" marT="0" marB="0">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ctr"/>
                      <a:r>
                        <a:rPr lang="es-EC" sz="1100" b="1" i="0" u="none" strike="noStrike">
                          <a:solidFill>
                            <a:srgbClr val="000000"/>
                          </a:solidFill>
                          <a:effectLst/>
                          <a:latin typeface="Calibri Light" panose="020F0302020204030204" pitchFamily="34" charset="0"/>
                        </a:rPr>
                        <a:t> Asignación inicial</a:t>
                      </a:r>
                    </a:p>
                  </a:txBody>
                  <a:tcPr marL="0" marR="0" marT="0" marB="0" anchor="ctr">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ctr"/>
                      <a:r>
                        <a:rPr lang="es-EC" sz="1100" b="1" i="0" u="none" strike="noStrike">
                          <a:solidFill>
                            <a:srgbClr val="000000"/>
                          </a:solidFill>
                          <a:effectLst/>
                          <a:latin typeface="Calibri Light" panose="020F0302020204030204" pitchFamily="34" charset="0"/>
                        </a:rPr>
                        <a:t> Reforma</a:t>
                      </a:r>
                    </a:p>
                  </a:txBody>
                  <a:tcPr marL="0" marR="0" marT="0" marB="0" anchor="ctr">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ctr"/>
                      <a:r>
                        <a:rPr lang="es-EC" sz="1100" b="1" i="0" u="none" strike="noStrike">
                          <a:solidFill>
                            <a:srgbClr val="000000"/>
                          </a:solidFill>
                          <a:effectLst/>
                          <a:latin typeface="Calibri Light" panose="020F0302020204030204" pitchFamily="34" charset="0"/>
                        </a:rPr>
                        <a:t>Codificado</a:t>
                      </a:r>
                    </a:p>
                  </a:txBody>
                  <a:tcPr marL="0" marR="0" marT="0" marB="0" anchor="ctr">
                    <a:lnL>
                      <a:noFill/>
                    </a:lnL>
                    <a:lnR>
                      <a:noFill/>
                    </a:lnR>
                    <a:lnT>
                      <a:noFill/>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10002"/>
                  </a:ext>
                </a:extLst>
              </a:tr>
              <a:tr h="233771">
                <a:tc>
                  <a:txBody>
                    <a:bodyPr/>
                    <a:lstStyle/>
                    <a:p>
                      <a:pPr algn="l" fontAlgn="t"/>
                      <a:r>
                        <a:rPr lang="es-EC" sz="1100" b="0" i="0" u="none" strike="noStrike">
                          <a:effectLst/>
                          <a:latin typeface="Calibri Light" panose="020F0302020204030204" pitchFamily="34" charset="0"/>
                        </a:rPr>
                        <a:t>28 TRANSFERENCIAS Y DONACIONES DE CAPITAL E INVERS</a:t>
                      </a:r>
                    </a:p>
                  </a:txBody>
                  <a:tcPr marL="0" marR="0" marT="0"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100" b="0" i="0" u="none" strike="noStrike">
                          <a:effectLst/>
                          <a:latin typeface="Calibri Light" panose="020F0302020204030204" pitchFamily="34" charset="0"/>
                        </a:rPr>
                        <a:t>9.182.255,69</a:t>
                      </a:r>
                    </a:p>
                  </a:txBody>
                  <a:tcPr marL="0" marR="0" marT="0"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100" b="0" i="0" u="none" strike="noStrike">
                          <a:effectLst/>
                          <a:latin typeface="Calibri Light" panose="020F0302020204030204" pitchFamily="34" charset="0"/>
                        </a:rPr>
                        <a:t>0,00</a:t>
                      </a:r>
                    </a:p>
                  </a:txBody>
                  <a:tcPr marL="0" marR="0" marT="0"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100" b="0" i="0" u="none" strike="noStrike">
                          <a:effectLst/>
                          <a:latin typeface="Calibri Light" panose="020F0302020204030204" pitchFamily="34" charset="0"/>
                        </a:rPr>
                        <a:t>9.182.255,69</a:t>
                      </a:r>
                    </a:p>
                  </a:txBody>
                  <a:tcPr marL="0" marR="0" marT="0" marB="0">
                    <a:lnL>
                      <a:noFill/>
                    </a:lnL>
                    <a:lnR>
                      <a:noFill/>
                    </a:lnR>
                    <a:lnT w="6350" cap="flat" cmpd="sng" algn="ctr">
                      <a:solidFill>
                        <a:srgbClr val="9BC2E6"/>
                      </a:solidFill>
                      <a:prstDash val="solid"/>
                      <a:round/>
                      <a:headEnd type="none" w="med" len="med"/>
                      <a:tailEnd type="none" w="med" len="med"/>
                    </a:lnT>
                    <a:lnB>
                      <a:noFill/>
                    </a:lnB>
                  </a:tcPr>
                </a:tc>
                <a:extLst>
                  <a:ext uri="{0D108BD9-81ED-4DB2-BD59-A6C34878D82A}">
                    <a16:rowId xmlns:a16="http://schemas.microsoft.com/office/drawing/2014/main" val="10003"/>
                  </a:ext>
                </a:extLst>
              </a:tr>
              <a:tr h="233771">
                <a:tc>
                  <a:txBody>
                    <a:bodyPr/>
                    <a:lstStyle/>
                    <a:p>
                      <a:pPr algn="l" fontAlgn="t"/>
                      <a:r>
                        <a:rPr lang="es-EC" sz="1100" b="0" i="0" u="none" strike="noStrike">
                          <a:effectLst/>
                          <a:latin typeface="Calibri Light" panose="020F0302020204030204" pitchFamily="34" charset="0"/>
                        </a:rPr>
                        <a:t>36 FINANCIAMIENTO PÚBLICO</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76.143.777,18</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15.000.000,00</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91.143.777,18</a:t>
                      </a:r>
                    </a:p>
                  </a:txBody>
                  <a:tcPr marL="0" marR="0" marT="0" marB="0">
                    <a:lnL>
                      <a:noFill/>
                    </a:lnL>
                    <a:lnR>
                      <a:noFill/>
                    </a:lnR>
                    <a:lnT>
                      <a:noFill/>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10004"/>
                  </a:ext>
                </a:extLst>
              </a:tr>
              <a:tr h="233771">
                <a:tc>
                  <a:txBody>
                    <a:bodyPr/>
                    <a:lstStyle/>
                    <a:p>
                      <a:pPr algn="l" fontAlgn="t"/>
                      <a:r>
                        <a:rPr lang="es-EC" sz="1100" b="1" i="0" u="none" strike="noStrike">
                          <a:solidFill>
                            <a:srgbClr val="000000"/>
                          </a:solidFill>
                          <a:effectLst/>
                          <a:latin typeface="Calibri Light" panose="020F0302020204030204" pitchFamily="34" charset="0"/>
                        </a:rPr>
                        <a:t>Subtotal</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85.326.032,87</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15.000.000,00</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100.326.032,87</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extLst>
                  <a:ext uri="{0D108BD9-81ED-4DB2-BD59-A6C34878D82A}">
                    <a16:rowId xmlns:a16="http://schemas.microsoft.com/office/drawing/2014/main" val="10005"/>
                  </a:ext>
                </a:extLst>
              </a:tr>
              <a:tr h="233771">
                <a:tc>
                  <a:txBody>
                    <a:bodyPr/>
                    <a:lstStyle/>
                    <a:p>
                      <a:pPr algn="l" fontAlgn="t"/>
                      <a:r>
                        <a:rPr lang="es-EC" sz="1100" b="0" i="0" u="none" strike="noStrike">
                          <a:effectLst/>
                          <a:latin typeface="Calibri Light" panose="020F0302020204030204" pitchFamily="34" charset="0"/>
                        </a:rPr>
                        <a:t>38 CUENTAS PENDIENTES POR COBRAR</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81.108.906,97</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157.682.611,16</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238.791.518,13</a:t>
                      </a:r>
                    </a:p>
                  </a:txBody>
                  <a:tcPr marL="0" marR="0" marT="0" marB="0">
                    <a:lnL>
                      <a:noFill/>
                    </a:lnL>
                    <a:lnR>
                      <a:noFill/>
                    </a:lnR>
                    <a:lnT>
                      <a:noFill/>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10006"/>
                  </a:ext>
                </a:extLst>
              </a:tr>
              <a:tr h="233771">
                <a:tc>
                  <a:txBody>
                    <a:bodyPr/>
                    <a:lstStyle/>
                    <a:p>
                      <a:pPr algn="l" fontAlgn="t"/>
                      <a:r>
                        <a:rPr lang="es-EC" sz="1100" b="1" i="0" u="none" strike="noStrike">
                          <a:solidFill>
                            <a:srgbClr val="000000"/>
                          </a:solidFill>
                          <a:effectLst/>
                          <a:latin typeface="Calibri Light" panose="020F0302020204030204" pitchFamily="34" charset="0"/>
                        </a:rPr>
                        <a:t>Subtotal</a:t>
                      </a:r>
                    </a:p>
                  </a:txBody>
                  <a:tcPr marL="0" marR="0" marT="0"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100.249.553,72</a:t>
                      </a:r>
                    </a:p>
                  </a:txBody>
                  <a:tcPr marL="0" marR="0" marT="0"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158.431.754,64</a:t>
                      </a:r>
                    </a:p>
                  </a:txBody>
                  <a:tcPr marL="0" marR="0" marT="0"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258.681.308,36</a:t>
                      </a:r>
                    </a:p>
                  </a:txBody>
                  <a:tcPr marL="0" marR="0" marT="0"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10007"/>
                  </a:ext>
                </a:extLst>
              </a:tr>
              <a:tr h="233771">
                <a:tc>
                  <a:txBody>
                    <a:bodyPr/>
                    <a:lstStyle/>
                    <a:p>
                      <a:pPr algn="l" fontAlgn="t"/>
                      <a:r>
                        <a:rPr lang="es-EC" sz="1100" b="1" i="0" u="none" strike="noStrike">
                          <a:solidFill>
                            <a:srgbClr val="000000"/>
                          </a:solidFill>
                          <a:effectLst/>
                          <a:latin typeface="Calibri Light" panose="020F0302020204030204" pitchFamily="34" charset="0"/>
                        </a:rPr>
                        <a:t>Total general</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185.575.586,59</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173.431.754,64</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dirty="0">
                          <a:solidFill>
                            <a:srgbClr val="000000"/>
                          </a:solidFill>
                          <a:effectLst/>
                          <a:latin typeface="Calibri Light" panose="020F0302020204030204" pitchFamily="34" charset="0"/>
                        </a:rPr>
                        <a:t>359.007.341,23</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0205813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ctrTitle"/>
          </p:nvPr>
        </p:nvSpPr>
        <p:spPr>
          <a:xfrm>
            <a:off x="1553153" y="808892"/>
            <a:ext cx="8595748" cy="797177"/>
          </a:xfrm>
        </p:spPr>
        <p:txBody>
          <a:bodyPr/>
          <a:lstStyle/>
          <a:p>
            <a:pPr algn="ctr"/>
            <a:r>
              <a:rPr lang="es-ES" sz="2500" b="1" dirty="0" smtClean="0">
                <a:solidFill>
                  <a:schemeClr val="accent1">
                    <a:lumMod val="75000"/>
                  </a:schemeClr>
                </a:solidFill>
              </a:rPr>
              <a:t>INGRESOS PPLMQ</a:t>
            </a:r>
            <a:br>
              <a:rPr lang="es-ES" sz="2500" b="1" dirty="0" smtClean="0">
                <a:solidFill>
                  <a:schemeClr val="accent1">
                    <a:lumMod val="75000"/>
                  </a:schemeClr>
                </a:solidFill>
              </a:rPr>
            </a:br>
            <a:r>
              <a:rPr lang="es-ES" sz="2500" b="1" dirty="0" smtClean="0">
                <a:solidFill>
                  <a:schemeClr val="accent1">
                    <a:lumMod val="75000"/>
                  </a:schemeClr>
                </a:solidFill>
              </a:rPr>
              <a:t>(Solo Proyecto </a:t>
            </a:r>
            <a:r>
              <a:rPr lang="es-ES" sz="2500" b="1" dirty="0">
                <a:solidFill>
                  <a:schemeClr val="accent1">
                    <a:lumMod val="75000"/>
                  </a:schemeClr>
                </a:solidFill>
              </a:rPr>
              <a:t>Metro de Quito)</a:t>
            </a:r>
            <a:endParaRPr lang="es-EC" sz="2500" b="1" dirty="0">
              <a:solidFill>
                <a:schemeClr val="accent1">
                  <a:lumMod val="75000"/>
                </a:schemeClr>
              </a:solidFill>
            </a:endParaRPr>
          </a:p>
        </p:txBody>
      </p:sp>
      <p:sp>
        <p:nvSpPr>
          <p:cNvPr id="11" name="1 Título"/>
          <p:cNvSpPr txBox="1">
            <a:spLocks/>
          </p:cNvSpPr>
          <p:nvPr/>
        </p:nvSpPr>
        <p:spPr>
          <a:xfrm>
            <a:off x="401054" y="5356376"/>
            <a:ext cx="11085093" cy="782523"/>
          </a:xfrm>
          <a:prstGeom prst="rect">
            <a:avLst/>
          </a:prstGeom>
        </p:spPr>
        <p:txBody>
          <a:bodyPr anchor="b">
            <a:noAutofit/>
          </a:bodyPr>
          <a:lstStyle>
            <a:lvl1pPr algn="r" defTabSz="914400" rtl="0" eaLnBrk="1" latinLnBrk="0" hangingPunct="1">
              <a:lnSpc>
                <a:spcPct val="90000"/>
              </a:lnSpc>
              <a:spcBef>
                <a:spcPct val="0"/>
              </a:spcBef>
              <a:buNone/>
              <a:defRPr sz="5400" kern="1200">
                <a:solidFill>
                  <a:schemeClr val="accent1"/>
                </a:solidFill>
                <a:latin typeface="+mj-lt"/>
                <a:ea typeface="+mj-ea"/>
                <a:cs typeface="+mj-cs"/>
              </a:defRPr>
            </a:lvl1pPr>
          </a:lstStyle>
          <a:p>
            <a:pPr marL="171450" indent="-171450" algn="just">
              <a:buFont typeface="Arial" panose="020B0604020202020204" pitchFamily="34" charset="0"/>
              <a:buChar char="•"/>
            </a:pPr>
            <a:r>
              <a:rPr lang="es-EC" sz="1200" b="1" dirty="0">
                <a:solidFill>
                  <a:schemeClr val="tx1"/>
                </a:solidFill>
              </a:rPr>
              <a:t>Nota:</a:t>
            </a:r>
            <a:r>
              <a:rPr lang="es-EC" sz="1200" dirty="0">
                <a:solidFill>
                  <a:schemeClr val="tx1"/>
                </a:solidFill>
              </a:rPr>
              <a:t> Los valores que se registran en los </a:t>
            </a:r>
            <a:r>
              <a:rPr lang="es-EC" sz="1200" i="1" dirty="0">
                <a:solidFill>
                  <a:schemeClr val="tx1"/>
                </a:solidFill>
              </a:rPr>
              <a:t>grupos “37 Saldos Disponibles” y “38 Cuentas Pendientes por Cobrar”</a:t>
            </a:r>
            <a:r>
              <a:rPr lang="es-EC" sz="1200" dirty="0">
                <a:solidFill>
                  <a:schemeClr val="tx1"/>
                </a:solidFill>
              </a:rPr>
              <a:t>, representan espacios presupuestarios en el Ingreso, estos corresponden a cuentas por cobrar años anteriores y a anticipos no devengados de años anteriores. </a:t>
            </a:r>
            <a:r>
              <a:rPr lang="es-EC" sz="1200" b="1" dirty="0">
                <a:solidFill>
                  <a:schemeClr val="tx1"/>
                </a:solidFill>
              </a:rPr>
              <a:t>Por lo tanto, no se registran en el devengado, ni en el </a:t>
            </a:r>
            <a:r>
              <a:rPr lang="es-EC" sz="1200" b="1" dirty="0" smtClean="0">
                <a:solidFill>
                  <a:schemeClr val="tx1"/>
                </a:solidFill>
              </a:rPr>
              <a:t>recaudado</a:t>
            </a:r>
            <a:r>
              <a:rPr lang="es-EC" sz="1200" dirty="0" smtClean="0">
                <a:solidFill>
                  <a:schemeClr val="tx1"/>
                </a:solidFill>
              </a:rPr>
              <a:t>.</a:t>
            </a:r>
            <a:endParaRPr lang="es-EC" sz="1200" dirty="0">
              <a:solidFill>
                <a:schemeClr val="tx1"/>
              </a:solidFill>
            </a:endParaRPr>
          </a:p>
          <a:p>
            <a:pPr algn="just"/>
            <a:endParaRPr lang="es-EC" sz="1000" dirty="0"/>
          </a:p>
        </p:txBody>
      </p:sp>
      <p:graphicFrame>
        <p:nvGraphicFramePr>
          <p:cNvPr id="3" name="Tabla 2"/>
          <p:cNvGraphicFramePr>
            <a:graphicFrameLocks noGrp="1"/>
          </p:cNvGraphicFramePr>
          <p:nvPr>
            <p:extLst/>
          </p:nvPr>
        </p:nvGraphicFramePr>
        <p:xfrm>
          <a:off x="1353787" y="2200110"/>
          <a:ext cx="9165567" cy="2562225"/>
        </p:xfrm>
        <a:graphic>
          <a:graphicData uri="http://schemas.openxmlformats.org/drawingml/2006/table">
            <a:tbl>
              <a:tblPr/>
              <a:tblGrid>
                <a:gridCol w="3724730">
                  <a:extLst>
                    <a:ext uri="{9D8B030D-6E8A-4147-A177-3AD203B41FA5}">
                      <a16:colId xmlns:a16="http://schemas.microsoft.com/office/drawing/2014/main" val="20000"/>
                    </a:ext>
                  </a:extLst>
                </a:gridCol>
                <a:gridCol w="1355334">
                  <a:extLst>
                    <a:ext uri="{9D8B030D-6E8A-4147-A177-3AD203B41FA5}">
                      <a16:colId xmlns:a16="http://schemas.microsoft.com/office/drawing/2014/main" val="20001"/>
                    </a:ext>
                  </a:extLst>
                </a:gridCol>
                <a:gridCol w="1462591">
                  <a:extLst>
                    <a:ext uri="{9D8B030D-6E8A-4147-A177-3AD203B41FA5}">
                      <a16:colId xmlns:a16="http://schemas.microsoft.com/office/drawing/2014/main" val="20002"/>
                    </a:ext>
                  </a:extLst>
                </a:gridCol>
                <a:gridCol w="780048">
                  <a:extLst>
                    <a:ext uri="{9D8B030D-6E8A-4147-A177-3AD203B41FA5}">
                      <a16:colId xmlns:a16="http://schemas.microsoft.com/office/drawing/2014/main" val="20003"/>
                    </a:ext>
                  </a:extLst>
                </a:gridCol>
                <a:gridCol w="1199324">
                  <a:extLst>
                    <a:ext uri="{9D8B030D-6E8A-4147-A177-3AD203B41FA5}">
                      <a16:colId xmlns:a16="http://schemas.microsoft.com/office/drawing/2014/main" val="20004"/>
                    </a:ext>
                  </a:extLst>
                </a:gridCol>
                <a:gridCol w="643540">
                  <a:extLst>
                    <a:ext uri="{9D8B030D-6E8A-4147-A177-3AD203B41FA5}">
                      <a16:colId xmlns:a16="http://schemas.microsoft.com/office/drawing/2014/main" val="20005"/>
                    </a:ext>
                  </a:extLst>
                </a:gridCol>
              </a:tblGrid>
              <a:tr h="847725">
                <a:tc gridSpan="6">
                  <a:txBody>
                    <a:bodyPr/>
                    <a:lstStyle/>
                    <a:p>
                      <a:pPr algn="ctr" fontAlgn="ctr"/>
                      <a:r>
                        <a:rPr lang="es-EC" sz="1100" b="1" i="0" u="none" strike="noStrike">
                          <a:effectLst/>
                          <a:latin typeface="Calibri Light" panose="020F0302020204030204" pitchFamily="34" charset="0"/>
                        </a:rPr>
                        <a:t>MUNICIPIO DEL DISTRITO METROPOLITANO DE QUITO</a:t>
                      </a:r>
                      <a:br>
                        <a:rPr lang="es-EC" sz="1100" b="1" i="0" u="none" strike="noStrike">
                          <a:effectLst/>
                          <a:latin typeface="Calibri Light" panose="020F0302020204030204" pitchFamily="34" charset="0"/>
                        </a:rPr>
                      </a:br>
                      <a:r>
                        <a:rPr lang="es-EC" sz="1100" b="1" i="0" u="none" strike="noStrike">
                          <a:effectLst/>
                          <a:latin typeface="Calibri Light" panose="020F0302020204030204" pitchFamily="34" charset="0"/>
                        </a:rPr>
                        <a:t>EJECUCIÓN PRESUPUESTARIA </a:t>
                      </a:r>
                      <a:br>
                        <a:rPr lang="es-EC" sz="1100" b="1" i="0" u="none" strike="noStrike">
                          <a:effectLst/>
                          <a:latin typeface="Calibri Light" panose="020F0302020204030204" pitchFamily="34" charset="0"/>
                        </a:rPr>
                      </a:br>
                      <a:r>
                        <a:rPr lang="es-EC" sz="1100" b="1" i="0" u="none" strike="noStrike">
                          <a:effectLst/>
                          <a:latin typeface="Calibri Light" panose="020F0302020204030204" pitchFamily="34" charset="0"/>
                        </a:rPr>
                        <a:t>PPLMQ</a:t>
                      </a:r>
                      <a:br>
                        <a:rPr lang="es-EC" sz="1100" b="1" i="0" u="none" strike="noStrike">
                          <a:effectLst/>
                          <a:latin typeface="Calibri Light" panose="020F0302020204030204" pitchFamily="34" charset="0"/>
                        </a:rPr>
                      </a:br>
                      <a:r>
                        <a:rPr lang="es-EC" sz="1100" b="1" i="0" u="none" strike="noStrike">
                          <a:effectLst/>
                          <a:latin typeface="Calibri Light" panose="020F0302020204030204" pitchFamily="34" charset="0"/>
                        </a:rPr>
                        <a:t>DEL 01 ENERO AL 31 DE DICIEMBRE 2021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extLst>
                  <a:ext uri="{0D108BD9-81ED-4DB2-BD59-A6C34878D82A}">
                    <a16:rowId xmlns:a16="http://schemas.microsoft.com/office/drawing/2014/main" val="10000"/>
                  </a:ext>
                </a:extLst>
              </a:tr>
              <a:tr h="190500">
                <a:tc>
                  <a:txBody>
                    <a:bodyPr/>
                    <a:lstStyle/>
                    <a:p>
                      <a:pPr algn="l" fontAlgn="t"/>
                      <a:endParaRPr lang="es-EC" sz="1100" b="0" i="0" u="none" strike="noStrike">
                        <a:effectLst/>
                        <a:latin typeface="Calibri Light" panose="020F0302020204030204" pitchFamily="34" charset="0"/>
                      </a:endParaRP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s-EC" sz="1100" b="1" i="0" u="none" strike="noStrike">
                          <a:effectLst/>
                          <a:latin typeface="Calibri Light" panose="020F0302020204030204" pitchFamily="34" charset="0"/>
                        </a:rPr>
                        <a:t>(C)</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s-EC" sz="1100" b="1" i="0" u="none" strike="noStrike">
                          <a:effectLst/>
                          <a:latin typeface="Calibri Light" panose="020F0302020204030204" pitchFamily="34" charset="0"/>
                        </a:rPr>
                        <a:t>(D)</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s-EC" sz="1100" b="1" i="0" u="none" strike="noStrike">
                          <a:effectLst/>
                          <a:latin typeface="Calibri Light" panose="020F0302020204030204" pitchFamily="34" charset="0"/>
                        </a:rPr>
                        <a:t>(D/C)</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s-EC" sz="1100" b="1" i="0" u="none" strike="noStrike">
                          <a:effectLst/>
                          <a:latin typeface="Calibri Light" panose="020F0302020204030204" pitchFamily="34" charset="0"/>
                        </a:rPr>
                        <a:t>(E)</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t"/>
                      <a:r>
                        <a:rPr lang="es-EC" sz="1100" b="1" i="0" u="none" strike="noStrike">
                          <a:effectLst/>
                          <a:latin typeface="Calibri Light" panose="020F0302020204030204" pitchFamily="34" charset="0"/>
                        </a:rPr>
                        <a:t>(E/C)</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r h="190500">
                <a:tc>
                  <a:txBody>
                    <a:bodyPr/>
                    <a:lstStyle/>
                    <a:p>
                      <a:pPr algn="l" fontAlgn="t"/>
                      <a:r>
                        <a:rPr lang="es-EC" sz="1100" b="1" i="0" u="none" strike="noStrike">
                          <a:solidFill>
                            <a:srgbClr val="000000"/>
                          </a:solidFill>
                          <a:effectLst/>
                          <a:latin typeface="Calibri Light" panose="020F0302020204030204" pitchFamily="34" charset="0"/>
                        </a:rPr>
                        <a:t>Grupo de Ingreso</a:t>
                      </a:r>
                    </a:p>
                  </a:txBody>
                  <a:tcPr marL="0" marR="0" marT="0" marB="0">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ctr"/>
                      <a:r>
                        <a:rPr lang="es-EC" sz="1100" b="1" i="0" u="none" strike="noStrike">
                          <a:solidFill>
                            <a:srgbClr val="000000"/>
                          </a:solidFill>
                          <a:effectLst/>
                          <a:latin typeface="Calibri Light" panose="020F0302020204030204" pitchFamily="34" charset="0"/>
                        </a:rPr>
                        <a:t>Codificado</a:t>
                      </a:r>
                    </a:p>
                  </a:txBody>
                  <a:tcPr marL="0" marR="0" marT="0" marB="0" anchor="ctr">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ctr"/>
                      <a:r>
                        <a:rPr lang="es-EC" sz="1100" b="1" i="0" u="none" strike="noStrike">
                          <a:solidFill>
                            <a:srgbClr val="000000"/>
                          </a:solidFill>
                          <a:effectLst/>
                          <a:latin typeface="Calibri Light" panose="020F0302020204030204" pitchFamily="34" charset="0"/>
                        </a:rPr>
                        <a:t> Devengado</a:t>
                      </a:r>
                    </a:p>
                  </a:txBody>
                  <a:tcPr marL="0" marR="0" marT="0" marB="0" anchor="ctr">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ctr"/>
                      <a:r>
                        <a:rPr lang="es-EC" sz="1100" b="1" i="0" u="none" strike="noStrike">
                          <a:solidFill>
                            <a:srgbClr val="000000"/>
                          </a:solidFill>
                          <a:effectLst/>
                          <a:latin typeface="Calibri Light" panose="020F0302020204030204" pitchFamily="34" charset="0"/>
                        </a:rPr>
                        <a:t> % Dev</a:t>
                      </a:r>
                    </a:p>
                  </a:txBody>
                  <a:tcPr marL="0" marR="0" marT="0" marB="0" anchor="ctr">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ctr"/>
                      <a:r>
                        <a:rPr lang="es-EC" sz="1100" b="1" i="0" u="none" strike="noStrike">
                          <a:solidFill>
                            <a:srgbClr val="000000"/>
                          </a:solidFill>
                          <a:effectLst/>
                          <a:latin typeface="Calibri Light" panose="020F0302020204030204" pitchFamily="34" charset="0"/>
                        </a:rPr>
                        <a:t> Recaudado</a:t>
                      </a:r>
                    </a:p>
                  </a:txBody>
                  <a:tcPr marL="0" marR="0" marT="0" marB="0" anchor="ctr">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ctr"/>
                      <a:r>
                        <a:rPr lang="es-EC" sz="1100" b="1" i="0" u="none" strike="noStrike">
                          <a:solidFill>
                            <a:srgbClr val="000000"/>
                          </a:solidFill>
                          <a:effectLst/>
                          <a:latin typeface="Calibri Light" panose="020F0302020204030204" pitchFamily="34" charset="0"/>
                        </a:rPr>
                        <a:t> % Rec</a:t>
                      </a:r>
                    </a:p>
                  </a:txBody>
                  <a:tcPr marL="0" marR="0" marT="0" marB="0" anchor="ctr">
                    <a:lnL>
                      <a:noFill/>
                    </a:lnL>
                    <a:lnR>
                      <a:noFill/>
                    </a:lnR>
                    <a:lnT>
                      <a:noFill/>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10002"/>
                  </a:ext>
                </a:extLst>
              </a:tr>
              <a:tr h="190500">
                <a:tc>
                  <a:txBody>
                    <a:bodyPr/>
                    <a:lstStyle/>
                    <a:p>
                      <a:pPr algn="l" fontAlgn="t"/>
                      <a:r>
                        <a:rPr lang="es-EC" sz="1100" b="0" i="0" u="none" strike="noStrike">
                          <a:effectLst/>
                          <a:latin typeface="Calibri Light" panose="020F0302020204030204" pitchFamily="34" charset="0"/>
                        </a:rPr>
                        <a:t>28 TRANSFERENCIAS Y DONACIONES DE CAPITAL E INVERS</a:t>
                      </a:r>
                    </a:p>
                  </a:txBody>
                  <a:tcPr marL="0" marR="0" marT="0"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100" b="0" i="0" u="none" strike="noStrike">
                          <a:effectLst/>
                          <a:latin typeface="Calibri Light" panose="020F0302020204030204" pitchFamily="34" charset="0"/>
                        </a:rPr>
                        <a:t>9.182.255,69</a:t>
                      </a:r>
                    </a:p>
                  </a:txBody>
                  <a:tcPr marL="0" marR="0" marT="0"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100" b="0" i="0" u="none" strike="noStrike">
                          <a:effectLst/>
                          <a:latin typeface="Calibri Light" panose="020F0302020204030204" pitchFamily="34" charset="0"/>
                        </a:rPr>
                        <a:t>10.930.095,34</a:t>
                      </a:r>
                    </a:p>
                  </a:txBody>
                  <a:tcPr marL="0" marR="0" marT="0"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100" b="0" i="0" u="none" strike="noStrike">
                          <a:effectLst/>
                          <a:latin typeface="Calibri Light" panose="020F0302020204030204" pitchFamily="34" charset="0"/>
                        </a:rPr>
                        <a:t>119%</a:t>
                      </a:r>
                    </a:p>
                  </a:txBody>
                  <a:tcPr marL="0" marR="0" marT="0"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100" b="0" i="0" u="none" strike="noStrike">
                          <a:effectLst/>
                          <a:latin typeface="Calibri Light" panose="020F0302020204030204" pitchFamily="34" charset="0"/>
                        </a:rPr>
                        <a:t>7.595.028,54</a:t>
                      </a:r>
                    </a:p>
                  </a:txBody>
                  <a:tcPr marL="0" marR="0" marT="0"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100" b="0" i="0" u="none" strike="noStrike">
                          <a:effectLst/>
                          <a:latin typeface="Calibri Light" panose="020F0302020204030204" pitchFamily="34" charset="0"/>
                        </a:rPr>
                        <a:t>83%</a:t>
                      </a:r>
                    </a:p>
                  </a:txBody>
                  <a:tcPr marL="0" marR="0" marT="0" marB="0">
                    <a:lnL>
                      <a:noFill/>
                    </a:lnL>
                    <a:lnR>
                      <a:noFill/>
                    </a:lnR>
                    <a:lnT w="6350" cap="flat" cmpd="sng" algn="ctr">
                      <a:solidFill>
                        <a:srgbClr val="9BC2E6"/>
                      </a:solidFill>
                      <a:prstDash val="solid"/>
                      <a:round/>
                      <a:headEnd type="none" w="med" len="med"/>
                      <a:tailEnd type="none" w="med" len="med"/>
                    </a:lnT>
                    <a:lnB>
                      <a:noFill/>
                    </a:lnB>
                  </a:tcPr>
                </a:tc>
                <a:extLst>
                  <a:ext uri="{0D108BD9-81ED-4DB2-BD59-A6C34878D82A}">
                    <a16:rowId xmlns:a16="http://schemas.microsoft.com/office/drawing/2014/main" val="10003"/>
                  </a:ext>
                </a:extLst>
              </a:tr>
              <a:tr h="190500">
                <a:tc>
                  <a:txBody>
                    <a:bodyPr/>
                    <a:lstStyle/>
                    <a:p>
                      <a:pPr algn="l" fontAlgn="t"/>
                      <a:r>
                        <a:rPr lang="es-EC" sz="1100" b="0" i="0" u="none" strike="noStrike">
                          <a:effectLst/>
                          <a:latin typeface="Calibri Light" panose="020F0302020204030204" pitchFamily="34" charset="0"/>
                        </a:rPr>
                        <a:t>36 FINANCIAMIENTO PÚBLICO</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91.143.777,18</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63.700.060,00</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70%</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63.700.060,00</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70%</a:t>
                      </a:r>
                    </a:p>
                  </a:txBody>
                  <a:tcPr marL="0" marR="0" marT="0" marB="0">
                    <a:lnL>
                      <a:noFill/>
                    </a:lnL>
                    <a:lnR>
                      <a:noFill/>
                    </a:lnR>
                    <a:lnT>
                      <a:noFill/>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10004"/>
                  </a:ext>
                </a:extLst>
              </a:tr>
              <a:tr h="190500">
                <a:tc>
                  <a:txBody>
                    <a:bodyPr/>
                    <a:lstStyle/>
                    <a:p>
                      <a:pPr algn="l" fontAlgn="t"/>
                      <a:r>
                        <a:rPr lang="es-EC" sz="1100" b="1" i="0" u="none" strike="noStrike">
                          <a:solidFill>
                            <a:srgbClr val="000000"/>
                          </a:solidFill>
                          <a:effectLst/>
                          <a:latin typeface="Calibri Light" panose="020F0302020204030204" pitchFamily="34" charset="0"/>
                        </a:rPr>
                        <a:t>Subtotal</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100.326.032,87</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74.630.155,34</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74%</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71.295.088,54</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71%</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extLst>
                  <a:ext uri="{0D108BD9-81ED-4DB2-BD59-A6C34878D82A}">
                    <a16:rowId xmlns:a16="http://schemas.microsoft.com/office/drawing/2014/main" val="10005"/>
                  </a:ext>
                </a:extLst>
              </a:tr>
              <a:tr h="190500">
                <a:tc>
                  <a:txBody>
                    <a:bodyPr/>
                    <a:lstStyle/>
                    <a:p>
                      <a:pPr algn="l" fontAlgn="t"/>
                      <a:r>
                        <a:rPr lang="es-EC" sz="1100" b="0" i="0" u="none" strike="noStrike">
                          <a:effectLst/>
                          <a:latin typeface="Calibri Light" panose="020F0302020204030204" pitchFamily="34" charset="0"/>
                        </a:rPr>
                        <a:t>37 SALDOS DISPONIBLES</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19.889.790,23</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0,00</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0%</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0,00</a:t>
                      </a:r>
                    </a:p>
                  </a:txBody>
                  <a:tcPr marL="0" marR="0" marT="0" marB="0">
                    <a:lnL>
                      <a:noFill/>
                    </a:lnL>
                    <a:lnR>
                      <a:noFill/>
                    </a:lnR>
                    <a:lnT>
                      <a:noFill/>
                    </a:lnT>
                    <a:lnB>
                      <a:noFill/>
                    </a:lnB>
                  </a:tcPr>
                </a:tc>
                <a:tc>
                  <a:txBody>
                    <a:bodyPr/>
                    <a:lstStyle/>
                    <a:p>
                      <a:pPr algn="r" fontAlgn="t"/>
                      <a:r>
                        <a:rPr lang="es-EC" sz="1100" b="0" i="0" u="none" strike="noStrike">
                          <a:effectLst/>
                          <a:latin typeface="Calibri Light" panose="020F0302020204030204" pitchFamily="34" charset="0"/>
                        </a:rPr>
                        <a:t>0%</a:t>
                      </a:r>
                    </a:p>
                  </a:txBody>
                  <a:tcPr marL="0" marR="0" marT="0" marB="0">
                    <a:lnL>
                      <a:noFill/>
                    </a:lnL>
                    <a:lnR>
                      <a:noFill/>
                    </a:lnR>
                    <a:lnT>
                      <a:noFill/>
                    </a:lnT>
                    <a:lnB>
                      <a:noFill/>
                    </a:lnB>
                  </a:tcPr>
                </a:tc>
                <a:extLst>
                  <a:ext uri="{0D108BD9-81ED-4DB2-BD59-A6C34878D82A}">
                    <a16:rowId xmlns:a16="http://schemas.microsoft.com/office/drawing/2014/main" val="10006"/>
                  </a:ext>
                </a:extLst>
              </a:tr>
              <a:tr h="190500">
                <a:tc>
                  <a:txBody>
                    <a:bodyPr/>
                    <a:lstStyle/>
                    <a:p>
                      <a:pPr algn="l" fontAlgn="t"/>
                      <a:r>
                        <a:rPr lang="es-EC" sz="1100" b="0" i="0" u="none" strike="noStrike">
                          <a:effectLst/>
                          <a:latin typeface="Calibri Light" panose="020F0302020204030204" pitchFamily="34" charset="0"/>
                        </a:rPr>
                        <a:t>38 CUENTAS PENDIENTES POR COBRAR</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238.791.518,13</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0,00</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0%</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0,00</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100" b="0" i="0" u="none" strike="noStrike">
                          <a:effectLst/>
                          <a:latin typeface="Calibri Light" panose="020F0302020204030204" pitchFamily="34" charset="0"/>
                        </a:rPr>
                        <a:t>0%</a:t>
                      </a:r>
                    </a:p>
                  </a:txBody>
                  <a:tcPr marL="0" marR="0" marT="0" marB="0">
                    <a:lnL>
                      <a:noFill/>
                    </a:lnL>
                    <a:lnR>
                      <a:noFill/>
                    </a:lnR>
                    <a:lnT>
                      <a:noFill/>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10007"/>
                  </a:ext>
                </a:extLst>
              </a:tr>
              <a:tr h="190500">
                <a:tc>
                  <a:txBody>
                    <a:bodyPr/>
                    <a:lstStyle/>
                    <a:p>
                      <a:pPr algn="l" fontAlgn="t"/>
                      <a:r>
                        <a:rPr lang="es-EC" sz="1100" b="1" i="0" u="none" strike="noStrike">
                          <a:solidFill>
                            <a:srgbClr val="000000"/>
                          </a:solidFill>
                          <a:effectLst/>
                          <a:latin typeface="Calibri Light" panose="020F0302020204030204" pitchFamily="34" charset="0"/>
                        </a:rPr>
                        <a:t>Subtotal</a:t>
                      </a:r>
                    </a:p>
                  </a:txBody>
                  <a:tcPr marL="0" marR="0" marT="0"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258.681.308,36</a:t>
                      </a:r>
                    </a:p>
                  </a:txBody>
                  <a:tcPr marL="0" marR="0" marT="0"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0,00</a:t>
                      </a:r>
                    </a:p>
                  </a:txBody>
                  <a:tcPr marL="0" marR="0" marT="0"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0%</a:t>
                      </a:r>
                    </a:p>
                  </a:txBody>
                  <a:tcPr marL="0" marR="0" marT="0"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0,00</a:t>
                      </a:r>
                    </a:p>
                  </a:txBody>
                  <a:tcPr marL="0" marR="0" marT="0"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0%</a:t>
                      </a:r>
                    </a:p>
                  </a:txBody>
                  <a:tcPr marL="0" marR="0" marT="0"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10008"/>
                  </a:ext>
                </a:extLst>
              </a:tr>
              <a:tr h="190500">
                <a:tc>
                  <a:txBody>
                    <a:bodyPr/>
                    <a:lstStyle/>
                    <a:p>
                      <a:pPr algn="l" fontAlgn="t"/>
                      <a:r>
                        <a:rPr lang="es-EC" sz="1100" b="1" i="0" u="none" strike="noStrike">
                          <a:solidFill>
                            <a:srgbClr val="000000"/>
                          </a:solidFill>
                          <a:effectLst/>
                          <a:latin typeface="Calibri Light" panose="020F0302020204030204" pitchFamily="34" charset="0"/>
                        </a:rPr>
                        <a:t>Total general</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359.007.341,23</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74.630.155,34</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21%</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a:solidFill>
                            <a:srgbClr val="000000"/>
                          </a:solidFill>
                          <a:effectLst/>
                          <a:latin typeface="Calibri Light" panose="020F0302020204030204" pitchFamily="34" charset="0"/>
                        </a:rPr>
                        <a:t>71.295.088,54</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100" b="1" i="0" u="none" strike="noStrike" dirty="0">
                          <a:solidFill>
                            <a:srgbClr val="000000"/>
                          </a:solidFill>
                          <a:effectLst/>
                          <a:latin typeface="Calibri Light" panose="020F0302020204030204" pitchFamily="34" charset="0"/>
                        </a:rPr>
                        <a:t>20%</a:t>
                      </a:r>
                    </a:p>
                  </a:txBody>
                  <a:tcPr marL="0" marR="0" marT="0"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4073336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690965" y="2249119"/>
            <a:ext cx="10392229" cy="149500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82880" algn="ctr"/>
            <a:r>
              <a:rPr lang="es-MX" sz="6000" b="1" dirty="0" smtClean="0">
                <a:solidFill>
                  <a:schemeClr val="accent1">
                    <a:lumMod val="75000"/>
                  </a:schemeClr>
                </a:solidFill>
                <a:effectLst>
                  <a:outerShdw blurRad="38100" dist="38100" dir="2700000" algn="tl">
                    <a:srgbClr val="000000">
                      <a:alpha val="43137"/>
                    </a:srgbClr>
                  </a:outerShdw>
                </a:effectLst>
              </a:rPr>
              <a:t>LIQUIDACIÓN PRESUPUESTARIA INGRESOS 2021</a:t>
            </a:r>
            <a:endParaRPr lang="es-EC" sz="6000" b="1" dirty="0">
              <a:solidFill>
                <a:schemeClr val="accent1">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151960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ctrTitle"/>
          </p:nvPr>
        </p:nvSpPr>
        <p:spPr>
          <a:xfrm>
            <a:off x="1860883" y="730170"/>
            <a:ext cx="8595748" cy="703385"/>
          </a:xfrm>
        </p:spPr>
        <p:txBody>
          <a:bodyPr>
            <a:normAutofit fontScale="90000"/>
          </a:bodyPr>
          <a:lstStyle/>
          <a:p>
            <a:pPr algn="ctr"/>
            <a:r>
              <a:rPr lang="es-EC" sz="2400" b="1" dirty="0" smtClean="0">
                <a:solidFill>
                  <a:schemeClr val="accent1">
                    <a:lumMod val="75000"/>
                  </a:schemeClr>
                </a:solidFill>
              </a:rPr>
              <a:t>INGRESOS</a:t>
            </a:r>
            <a:br>
              <a:rPr lang="es-EC" sz="2400" b="1" dirty="0" smtClean="0">
                <a:solidFill>
                  <a:schemeClr val="accent1">
                    <a:lumMod val="75000"/>
                  </a:schemeClr>
                </a:solidFill>
              </a:rPr>
            </a:br>
            <a:r>
              <a:rPr lang="es-EC" sz="2400" b="1" dirty="0" smtClean="0">
                <a:solidFill>
                  <a:schemeClr val="accent1">
                    <a:lumMod val="75000"/>
                  </a:schemeClr>
                </a:solidFill>
              </a:rPr>
              <a:t>(I</a:t>
            </a:r>
            <a:r>
              <a:rPr lang="es-ES" sz="2400" b="1" dirty="0" err="1" smtClean="0">
                <a:solidFill>
                  <a:schemeClr val="accent1">
                    <a:lumMod val="75000"/>
                  </a:schemeClr>
                </a:solidFill>
              </a:rPr>
              <a:t>ncluye</a:t>
            </a:r>
            <a:r>
              <a:rPr lang="es-ES" sz="2400" b="1" dirty="0" smtClean="0">
                <a:solidFill>
                  <a:schemeClr val="accent1">
                    <a:lumMod val="75000"/>
                  </a:schemeClr>
                </a:solidFill>
              </a:rPr>
              <a:t> </a:t>
            </a:r>
            <a:r>
              <a:rPr lang="es-ES" sz="2400" b="1" dirty="0">
                <a:solidFill>
                  <a:schemeClr val="accent1">
                    <a:lumMod val="75000"/>
                  </a:schemeClr>
                </a:solidFill>
              </a:rPr>
              <a:t>Proyecto Metro de Quito</a:t>
            </a:r>
            <a:r>
              <a:rPr lang="es-EC" sz="2400" b="1" dirty="0" smtClean="0">
                <a:solidFill>
                  <a:schemeClr val="accent1">
                    <a:lumMod val="75000"/>
                  </a:schemeClr>
                </a:solidFill>
              </a:rPr>
              <a:t>) </a:t>
            </a:r>
            <a:endParaRPr lang="es-EC" sz="2400" b="1" dirty="0">
              <a:solidFill>
                <a:schemeClr val="accent1">
                  <a:lumMod val="75000"/>
                </a:schemeClr>
              </a:solidFill>
            </a:endParaRPr>
          </a:p>
        </p:txBody>
      </p:sp>
      <p:sp>
        <p:nvSpPr>
          <p:cNvPr id="6" name="1 Título"/>
          <p:cNvSpPr txBox="1">
            <a:spLocks/>
          </p:cNvSpPr>
          <p:nvPr/>
        </p:nvSpPr>
        <p:spPr>
          <a:xfrm>
            <a:off x="721895" y="5922213"/>
            <a:ext cx="10716126" cy="615461"/>
          </a:xfrm>
          <a:prstGeom prst="rect">
            <a:avLst/>
          </a:prstGeom>
        </p:spPr>
        <p:txBody>
          <a:bodyPr anchor="b">
            <a:noAutofit/>
          </a:bodyPr>
          <a:lstStyle>
            <a:lvl1pPr algn="r" defTabSz="914400" rtl="0" eaLnBrk="1" latinLnBrk="0" hangingPunct="1">
              <a:lnSpc>
                <a:spcPct val="90000"/>
              </a:lnSpc>
              <a:spcBef>
                <a:spcPct val="0"/>
              </a:spcBef>
              <a:buNone/>
              <a:defRPr sz="5400" kern="1200">
                <a:solidFill>
                  <a:schemeClr val="accent1"/>
                </a:solidFill>
                <a:latin typeface="+mj-lt"/>
                <a:ea typeface="+mj-ea"/>
                <a:cs typeface="+mj-cs"/>
              </a:defRPr>
            </a:lvl1pPr>
          </a:lstStyle>
          <a:p>
            <a:pPr lvl="0" algn="just" eaLnBrk="0" fontAlgn="base" hangingPunct="0">
              <a:lnSpc>
                <a:spcPct val="100000"/>
              </a:lnSpc>
              <a:spcAft>
                <a:spcPct val="0"/>
              </a:spcAft>
            </a:pPr>
            <a:endParaRPr lang="es-EC" altLang="es-EC" sz="1200" dirty="0" smtClean="0">
              <a:solidFill>
                <a:schemeClr val="tx1"/>
              </a:solidFill>
              <a:ea typeface="Calibri" panose="020F0502020204030204" pitchFamily="34" charset="0"/>
              <a:cs typeface="Times New Roman" panose="02020603050405020304" pitchFamily="18" charset="0"/>
            </a:endParaRPr>
          </a:p>
          <a:p>
            <a:pPr marL="171450" indent="-171450" algn="just">
              <a:buFont typeface="Arial" panose="020B0604020202020204" pitchFamily="34" charset="0"/>
              <a:buChar char="•"/>
            </a:pPr>
            <a:r>
              <a:rPr lang="es-EC" sz="1200" dirty="0" smtClean="0">
                <a:solidFill>
                  <a:schemeClr val="tx1"/>
                </a:solidFill>
              </a:rPr>
              <a:t>En los grupos 11, 13, 14, 17, 24 y 28 el valor del devengado fue superior al codificado por lo tanto se procede a equipar el codificado con los saldos no devengados de los grupos 19, 37 y 38 sin </a:t>
            </a:r>
            <a:r>
              <a:rPr lang="es-EC" sz="1200" dirty="0">
                <a:solidFill>
                  <a:schemeClr val="tx1"/>
                </a:solidFill>
              </a:rPr>
              <a:t>que esto genere incremento al techo presupuestario. </a:t>
            </a:r>
          </a:p>
          <a:p>
            <a:pPr algn="ctr"/>
            <a:endParaRPr lang="es-EC" sz="1200" b="1" dirty="0">
              <a:solidFill>
                <a:schemeClr val="tx1"/>
              </a:solidFill>
            </a:endParaRPr>
          </a:p>
        </p:txBody>
      </p:sp>
      <p:graphicFrame>
        <p:nvGraphicFramePr>
          <p:cNvPr id="2" name="Tabla 1"/>
          <p:cNvGraphicFramePr>
            <a:graphicFrameLocks noGrp="1"/>
          </p:cNvGraphicFramePr>
          <p:nvPr>
            <p:extLst>
              <p:ext uri="{D42A27DB-BD31-4B8C-83A1-F6EECF244321}">
                <p14:modId xmlns:p14="http://schemas.microsoft.com/office/powerpoint/2010/main" val="1737534671"/>
              </p:ext>
            </p:extLst>
          </p:nvPr>
        </p:nvGraphicFramePr>
        <p:xfrm>
          <a:off x="497304" y="1433555"/>
          <a:ext cx="10940717" cy="4230307"/>
        </p:xfrm>
        <a:graphic>
          <a:graphicData uri="http://schemas.openxmlformats.org/drawingml/2006/table">
            <a:tbl>
              <a:tblPr/>
              <a:tblGrid>
                <a:gridCol w="5286339">
                  <a:extLst>
                    <a:ext uri="{9D8B030D-6E8A-4147-A177-3AD203B41FA5}">
                      <a16:colId xmlns:a16="http://schemas.microsoft.com/office/drawing/2014/main" val="622077592"/>
                    </a:ext>
                  </a:extLst>
                </a:gridCol>
                <a:gridCol w="1484168">
                  <a:extLst>
                    <a:ext uri="{9D8B030D-6E8A-4147-A177-3AD203B41FA5}">
                      <a16:colId xmlns:a16="http://schemas.microsoft.com/office/drawing/2014/main" val="1591814693"/>
                    </a:ext>
                  </a:extLst>
                </a:gridCol>
                <a:gridCol w="1914727">
                  <a:extLst>
                    <a:ext uri="{9D8B030D-6E8A-4147-A177-3AD203B41FA5}">
                      <a16:colId xmlns:a16="http://schemas.microsoft.com/office/drawing/2014/main" val="2670920963"/>
                    </a:ext>
                  </a:extLst>
                </a:gridCol>
                <a:gridCol w="2255483">
                  <a:extLst>
                    <a:ext uri="{9D8B030D-6E8A-4147-A177-3AD203B41FA5}">
                      <a16:colId xmlns:a16="http://schemas.microsoft.com/office/drawing/2014/main" val="1531812351"/>
                    </a:ext>
                  </a:extLst>
                </a:gridCol>
              </a:tblGrid>
              <a:tr h="785836">
                <a:tc gridSpan="4">
                  <a:txBody>
                    <a:bodyPr/>
                    <a:lstStyle/>
                    <a:p>
                      <a:pPr algn="ctr" fontAlgn="t"/>
                      <a:r>
                        <a:rPr lang="es-EC" sz="1200" b="1" i="0" u="none" strike="noStrike" dirty="0">
                          <a:effectLst/>
                          <a:latin typeface="Calibri Light" panose="020F0302020204030204" pitchFamily="34" charset="0"/>
                        </a:rPr>
                        <a:t>MUNICIPIO DEL DISTRITO METROPOLITANO DE QUITO</a:t>
                      </a:r>
                      <a:br>
                        <a:rPr lang="es-EC" sz="1200" b="1" i="0" u="none" strike="noStrike" dirty="0">
                          <a:effectLst/>
                          <a:latin typeface="Calibri Light" panose="020F0302020204030204" pitchFamily="34" charset="0"/>
                        </a:rPr>
                      </a:br>
                      <a:r>
                        <a:rPr lang="es-EC" sz="1200" b="1" i="0" u="none" strike="noStrike" dirty="0">
                          <a:effectLst/>
                          <a:latin typeface="Calibri Light" panose="020F0302020204030204" pitchFamily="34" charset="0"/>
                        </a:rPr>
                        <a:t>LIQUIDACIÓN PRESUPUESTARIA DE INGRESOS </a:t>
                      </a:r>
                      <a:br>
                        <a:rPr lang="es-EC" sz="1200" b="1" i="0" u="none" strike="noStrike" dirty="0">
                          <a:effectLst/>
                          <a:latin typeface="Calibri Light" panose="020F0302020204030204" pitchFamily="34" charset="0"/>
                        </a:rPr>
                      </a:br>
                      <a:r>
                        <a:rPr lang="es-EC" sz="1200" b="1" i="0" u="none" strike="noStrike" dirty="0">
                          <a:effectLst/>
                          <a:latin typeface="Calibri Light" panose="020F0302020204030204" pitchFamily="34" charset="0"/>
                        </a:rPr>
                        <a:t>CONSOLIDADO GADDMQ + PPLMQ </a:t>
                      </a:r>
                      <a:br>
                        <a:rPr lang="es-EC" sz="1200" b="1" i="0" u="none" strike="noStrike" dirty="0">
                          <a:effectLst/>
                          <a:latin typeface="Calibri Light" panose="020F0302020204030204" pitchFamily="34" charset="0"/>
                        </a:rPr>
                      </a:br>
                      <a:r>
                        <a:rPr lang="es-EC" sz="1200" b="1" i="0" u="none" strike="noStrike" dirty="0">
                          <a:effectLst/>
                          <a:latin typeface="Calibri Light" panose="020F0302020204030204" pitchFamily="34" charset="0"/>
                        </a:rPr>
                        <a:t>DEL </a:t>
                      </a:r>
                      <a:r>
                        <a:rPr lang="es-EC" sz="1200" b="1" i="0" u="none" strike="noStrike" dirty="0" smtClean="0">
                          <a:effectLst/>
                          <a:latin typeface="Calibri Light" panose="020F0302020204030204" pitchFamily="34" charset="0"/>
                        </a:rPr>
                        <a:t>1 </a:t>
                      </a:r>
                      <a:r>
                        <a:rPr lang="es-EC" sz="1200" b="1" i="0" u="none" strike="noStrike" dirty="0">
                          <a:effectLst/>
                          <a:latin typeface="Calibri Light" panose="020F0302020204030204" pitchFamily="34" charset="0"/>
                        </a:rPr>
                        <a:t>ENERO AL 31 DE DICIEMBRE 2021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C"/>
                    </a:p>
                  </a:txBody>
                  <a:tcPr/>
                </a:tc>
                <a:tc hMerge="1">
                  <a:txBody>
                    <a:bodyPr/>
                    <a:lstStyle/>
                    <a:p>
                      <a:endParaRPr lang="es-EC"/>
                    </a:p>
                  </a:txBody>
                  <a:tcPr/>
                </a:tc>
                <a:tc hMerge="1">
                  <a:txBody>
                    <a:bodyPr/>
                    <a:lstStyle/>
                    <a:p>
                      <a:endParaRPr lang="es-EC"/>
                    </a:p>
                  </a:txBody>
                  <a:tcPr/>
                </a:tc>
                <a:extLst>
                  <a:ext uri="{0D108BD9-81ED-4DB2-BD59-A6C34878D82A}">
                    <a16:rowId xmlns:a16="http://schemas.microsoft.com/office/drawing/2014/main" val="3959606771"/>
                  </a:ext>
                </a:extLst>
              </a:tr>
              <a:tr h="187104">
                <a:tc>
                  <a:txBody>
                    <a:bodyPr/>
                    <a:lstStyle/>
                    <a:p>
                      <a:pPr algn="l" fontAlgn="t"/>
                      <a:endParaRPr lang="es-EC" sz="1100" b="0" i="0" u="none" strike="noStrike">
                        <a:effectLst/>
                        <a:latin typeface="Calibri Light" panose="020F0302020204030204" pitchFamily="34" charset="0"/>
                      </a:endParaRP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t"/>
                      <a:endParaRPr lang="es-EC" sz="1100" b="0" i="0" u="none" strike="noStrike">
                        <a:effectLst/>
                        <a:latin typeface="Calibri Light" panose="020F0302020204030204" pitchFamily="34" charset="0"/>
                      </a:endParaRP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t"/>
                      <a:endParaRPr lang="es-EC" sz="1100" b="0" i="0" u="none" strike="noStrike">
                        <a:effectLst/>
                        <a:latin typeface="Calibri Light" panose="020F0302020204030204" pitchFamily="34" charset="0"/>
                      </a:endParaRP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t"/>
                      <a:endParaRPr lang="es-EC" sz="1100" b="0" i="0" u="none" strike="noStrike">
                        <a:effectLst/>
                        <a:latin typeface="Calibri Light" panose="020F0302020204030204" pitchFamily="34" charset="0"/>
                      </a:endParaRPr>
                    </a:p>
                  </a:txBody>
                  <a:tcPr marL="0" marR="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687113799"/>
                  </a:ext>
                </a:extLst>
              </a:tr>
              <a:tr h="626797">
                <a:tc>
                  <a:txBody>
                    <a:bodyPr/>
                    <a:lstStyle/>
                    <a:p>
                      <a:pPr algn="l" fontAlgn="ctr"/>
                      <a:r>
                        <a:rPr lang="es-EC" sz="1400" b="1" i="0" u="none" strike="noStrike" dirty="0">
                          <a:solidFill>
                            <a:srgbClr val="000000"/>
                          </a:solidFill>
                          <a:effectLst/>
                          <a:latin typeface="Calibri Light" panose="020F0302020204030204" pitchFamily="34" charset="0"/>
                        </a:rPr>
                        <a:t>Grupo de Ingreso</a:t>
                      </a:r>
                    </a:p>
                  </a:txBody>
                  <a:tcPr marL="0" marR="0" marT="0" marB="0" anchor="ctr">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ctr"/>
                      <a:r>
                        <a:rPr lang="es-EC" sz="1400" b="1" i="0" u="none" strike="noStrike" dirty="0">
                          <a:solidFill>
                            <a:srgbClr val="000000"/>
                          </a:solidFill>
                          <a:effectLst/>
                          <a:latin typeface="Calibri Light" panose="020F0302020204030204" pitchFamily="34" charset="0"/>
                        </a:rPr>
                        <a:t> Codificado Actual</a:t>
                      </a:r>
                    </a:p>
                  </a:txBody>
                  <a:tcPr marL="0" marR="0" marT="0" marB="0" anchor="ctr">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ctr"/>
                      <a:r>
                        <a:rPr lang="es-EC" sz="1400" b="1" i="0" u="none" strike="noStrike" dirty="0">
                          <a:solidFill>
                            <a:srgbClr val="000000"/>
                          </a:solidFill>
                          <a:effectLst/>
                          <a:latin typeface="Calibri Light" panose="020F0302020204030204" pitchFamily="34" charset="0"/>
                        </a:rPr>
                        <a:t> Liquidación Presupuestaria 2021</a:t>
                      </a:r>
                    </a:p>
                  </a:txBody>
                  <a:tcPr marL="0" marR="0" marT="0" marB="0" anchor="ctr">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ctr"/>
                      <a:r>
                        <a:rPr lang="es-EC" sz="1400" b="1" i="0" u="none" strike="noStrike">
                          <a:solidFill>
                            <a:srgbClr val="000000"/>
                          </a:solidFill>
                          <a:effectLst/>
                          <a:latin typeface="Calibri Light" panose="020F0302020204030204" pitchFamily="34" charset="0"/>
                        </a:rPr>
                        <a:t> Codificado con Liquidación</a:t>
                      </a:r>
                    </a:p>
                  </a:txBody>
                  <a:tcPr marL="0" marR="0" marT="0" marB="0" anchor="ctr">
                    <a:lnL>
                      <a:noFill/>
                    </a:lnL>
                    <a:lnR>
                      <a:noFill/>
                    </a:lnR>
                    <a:lnT>
                      <a:noFill/>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849854766"/>
                  </a:ext>
                </a:extLst>
              </a:tr>
              <a:tr h="209556">
                <a:tc>
                  <a:txBody>
                    <a:bodyPr/>
                    <a:lstStyle/>
                    <a:p>
                      <a:pPr algn="l" fontAlgn="t"/>
                      <a:r>
                        <a:rPr lang="es-EC" sz="1400" b="0" i="0" u="none" strike="noStrike">
                          <a:effectLst/>
                          <a:latin typeface="Calibri Light" panose="020F0302020204030204" pitchFamily="34" charset="0"/>
                        </a:rPr>
                        <a:t>11 IMPUESTOS</a:t>
                      </a:r>
                    </a:p>
                  </a:txBody>
                  <a:tcPr marL="0" marR="0" marT="0"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400" b="0" i="0" u="none" strike="noStrike">
                          <a:effectLst/>
                          <a:latin typeface="Calibri Light" panose="020F0302020204030204" pitchFamily="34" charset="0"/>
                        </a:rPr>
                        <a:t>174.128.017,92</a:t>
                      </a:r>
                    </a:p>
                  </a:txBody>
                  <a:tcPr marL="0" marR="0" marT="0"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400" b="0" i="0" u="none" strike="noStrike" dirty="0">
                          <a:effectLst/>
                          <a:latin typeface="Calibri Light" panose="020F0302020204030204" pitchFamily="34" charset="0"/>
                        </a:rPr>
                        <a:t>52.628.125,00</a:t>
                      </a:r>
                    </a:p>
                  </a:txBody>
                  <a:tcPr marL="0" marR="0" marT="0"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400" b="0" i="0" u="none" strike="noStrike" dirty="0">
                          <a:effectLst/>
                          <a:latin typeface="Calibri Light" panose="020F0302020204030204" pitchFamily="34" charset="0"/>
                        </a:rPr>
                        <a:t>226.756.142,92</a:t>
                      </a:r>
                    </a:p>
                  </a:txBody>
                  <a:tcPr marL="0" marR="0" marT="0" marB="0">
                    <a:lnL>
                      <a:noFill/>
                    </a:lnL>
                    <a:lnR>
                      <a:noFill/>
                    </a:lnR>
                    <a:lnT w="6350" cap="flat" cmpd="sng" algn="ctr">
                      <a:solidFill>
                        <a:srgbClr val="9BC2E6"/>
                      </a:solidFill>
                      <a:prstDash val="solid"/>
                      <a:round/>
                      <a:headEnd type="none" w="med" len="med"/>
                      <a:tailEnd type="none" w="med" len="med"/>
                    </a:lnT>
                    <a:lnB>
                      <a:noFill/>
                    </a:lnB>
                  </a:tcPr>
                </a:tc>
                <a:extLst>
                  <a:ext uri="{0D108BD9-81ED-4DB2-BD59-A6C34878D82A}">
                    <a16:rowId xmlns:a16="http://schemas.microsoft.com/office/drawing/2014/main" val="1093333977"/>
                  </a:ext>
                </a:extLst>
              </a:tr>
              <a:tr h="209556">
                <a:tc>
                  <a:txBody>
                    <a:bodyPr/>
                    <a:lstStyle/>
                    <a:p>
                      <a:pPr algn="l" fontAlgn="t"/>
                      <a:r>
                        <a:rPr lang="es-EC" sz="1400" b="0" i="0" u="none" strike="noStrike">
                          <a:effectLst/>
                          <a:latin typeface="Calibri Light" panose="020F0302020204030204" pitchFamily="34" charset="0"/>
                        </a:rPr>
                        <a:t>13 TASAS Y CONTRIBUCIONES</a:t>
                      </a:r>
                    </a:p>
                  </a:txBody>
                  <a:tcPr marL="0" marR="0" marT="0" marB="0">
                    <a:lnL>
                      <a:noFill/>
                    </a:lnL>
                    <a:lnR>
                      <a:noFill/>
                    </a:lnR>
                    <a:lnT>
                      <a:noFill/>
                    </a:lnT>
                    <a:lnB>
                      <a:noFill/>
                    </a:lnB>
                  </a:tcPr>
                </a:tc>
                <a:tc>
                  <a:txBody>
                    <a:bodyPr/>
                    <a:lstStyle/>
                    <a:p>
                      <a:pPr algn="r" fontAlgn="t"/>
                      <a:r>
                        <a:rPr lang="es-EC" sz="1400" b="0" i="0" u="none" strike="noStrike">
                          <a:effectLst/>
                          <a:latin typeface="Calibri Light" panose="020F0302020204030204" pitchFamily="34" charset="0"/>
                        </a:rPr>
                        <a:t>73.727.349,44</a:t>
                      </a:r>
                    </a:p>
                  </a:txBody>
                  <a:tcPr marL="0" marR="0" marT="0" marB="0">
                    <a:lnL>
                      <a:noFill/>
                    </a:lnL>
                    <a:lnR>
                      <a:noFill/>
                    </a:lnR>
                    <a:lnT>
                      <a:noFill/>
                    </a:lnT>
                    <a:lnB>
                      <a:noFill/>
                    </a:lnB>
                  </a:tcPr>
                </a:tc>
                <a:tc>
                  <a:txBody>
                    <a:bodyPr/>
                    <a:lstStyle/>
                    <a:p>
                      <a:pPr algn="r" fontAlgn="t"/>
                      <a:r>
                        <a:rPr lang="es-EC" sz="1400" b="0" i="0" u="none" strike="noStrike">
                          <a:effectLst/>
                          <a:latin typeface="Calibri Light" panose="020F0302020204030204" pitchFamily="34" charset="0"/>
                        </a:rPr>
                        <a:t>7.742.904,11</a:t>
                      </a:r>
                    </a:p>
                  </a:txBody>
                  <a:tcPr marL="0" marR="0" marT="0" marB="0">
                    <a:lnL>
                      <a:noFill/>
                    </a:lnL>
                    <a:lnR>
                      <a:noFill/>
                    </a:lnR>
                    <a:lnT>
                      <a:noFill/>
                    </a:lnT>
                    <a:lnB>
                      <a:noFill/>
                    </a:lnB>
                  </a:tcPr>
                </a:tc>
                <a:tc>
                  <a:txBody>
                    <a:bodyPr/>
                    <a:lstStyle/>
                    <a:p>
                      <a:pPr algn="r" fontAlgn="t"/>
                      <a:r>
                        <a:rPr lang="es-EC" sz="1400" b="0" i="0" u="none" strike="noStrike" dirty="0">
                          <a:effectLst/>
                          <a:latin typeface="Calibri Light" panose="020F0302020204030204" pitchFamily="34" charset="0"/>
                        </a:rPr>
                        <a:t>81.470.253,55</a:t>
                      </a:r>
                    </a:p>
                  </a:txBody>
                  <a:tcPr marL="0" marR="0" marT="0" marB="0">
                    <a:lnL>
                      <a:noFill/>
                    </a:lnL>
                    <a:lnR>
                      <a:noFill/>
                    </a:lnR>
                    <a:lnT>
                      <a:noFill/>
                    </a:lnT>
                    <a:lnB>
                      <a:noFill/>
                    </a:lnB>
                  </a:tcPr>
                </a:tc>
                <a:extLst>
                  <a:ext uri="{0D108BD9-81ED-4DB2-BD59-A6C34878D82A}">
                    <a16:rowId xmlns:a16="http://schemas.microsoft.com/office/drawing/2014/main" val="180906910"/>
                  </a:ext>
                </a:extLst>
              </a:tr>
              <a:tr h="209556">
                <a:tc>
                  <a:txBody>
                    <a:bodyPr/>
                    <a:lstStyle/>
                    <a:p>
                      <a:pPr algn="l" fontAlgn="t"/>
                      <a:r>
                        <a:rPr lang="es-EC" sz="1400" b="0" i="0" u="none" strike="noStrike">
                          <a:effectLst/>
                          <a:latin typeface="Calibri Light" panose="020F0302020204030204" pitchFamily="34" charset="0"/>
                        </a:rPr>
                        <a:t>14 VENTA DE BIENES Y SERVICIOS</a:t>
                      </a:r>
                    </a:p>
                  </a:txBody>
                  <a:tcPr marL="0" marR="0" marT="0" marB="0">
                    <a:lnL>
                      <a:noFill/>
                    </a:lnL>
                    <a:lnR>
                      <a:noFill/>
                    </a:lnR>
                    <a:lnT>
                      <a:noFill/>
                    </a:lnT>
                    <a:lnB>
                      <a:noFill/>
                    </a:lnB>
                  </a:tcPr>
                </a:tc>
                <a:tc>
                  <a:txBody>
                    <a:bodyPr/>
                    <a:lstStyle/>
                    <a:p>
                      <a:pPr algn="r" fontAlgn="t"/>
                      <a:r>
                        <a:rPr lang="es-EC" sz="1400" b="0" i="0" u="none" strike="noStrike">
                          <a:effectLst/>
                          <a:latin typeface="Calibri Light" panose="020F0302020204030204" pitchFamily="34" charset="0"/>
                        </a:rPr>
                        <a:t>1.400.145,00</a:t>
                      </a:r>
                    </a:p>
                  </a:txBody>
                  <a:tcPr marL="0" marR="0" marT="0" marB="0">
                    <a:lnL>
                      <a:noFill/>
                    </a:lnL>
                    <a:lnR>
                      <a:noFill/>
                    </a:lnR>
                    <a:lnT>
                      <a:noFill/>
                    </a:lnT>
                    <a:lnB>
                      <a:noFill/>
                    </a:lnB>
                  </a:tcPr>
                </a:tc>
                <a:tc>
                  <a:txBody>
                    <a:bodyPr/>
                    <a:lstStyle/>
                    <a:p>
                      <a:pPr algn="r" fontAlgn="t"/>
                      <a:r>
                        <a:rPr lang="es-EC" sz="1400" b="0" i="0" u="none" strike="noStrike">
                          <a:effectLst/>
                          <a:latin typeface="Calibri Light" panose="020F0302020204030204" pitchFamily="34" charset="0"/>
                        </a:rPr>
                        <a:t>852.515,45</a:t>
                      </a:r>
                    </a:p>
                  </a:txBody>
                  <a:tcPr marL="0" marR="0" marT="0" marB="0">
                    <a:lnL>
                      <a:noFill/>
                    </a:lnL>
                    <a:lnR>
                      <a:noFill/>
                    </a:lnR>
                    <a:lnT>
                      <a:noFill/>
                    </a:lnT>
                    <a:lnB>
                      <a:noFill/>
                    </a:lnB>
                  </a:tcPr>
                </a:tc>
                <a:tc>
                  <a:txBody>
                    <a:bodyPr/>
                    <a:lstStyle/>
                    <a:p>
                      <a:pPr algn="r" fontAlgn="t"/>
                      <a:r>
                        <a:rPr lang="es-EC" sz="1400" b="0" i="0" u="none" strike="noStrike" dirty="0">
                          <a:effectLst/>
                          <a:latin typeface="Calibri Light" panose="020F0302020204030204" pitchFamily="34" charset="0"/>
                        </a:rPr>
                        <a:t>2.252.660,45</a:t>
                      </a:r>
                    </a:p>
                  </a:txBody>
                  <a:tcPr marL="0" marR="0" marT="0" marB="0">
                    <a:lnL>
                      <a:noFill/>
                    </a:lnL>
                    <a:lnR>
                      <a:noFill/>
                    </a:lnR>
                    <a:lnT>
                      <a:noFill/>
                    </a:lnT>
                    <a:lnB>
                      <a:noFill/>
                    </a:lnB>
                  </a:tcPr>
                </a:tc>
                <a:extLst>
                  <a:ext uri="{0D108BD9-81ED-4DB2-BD59-A6C34878D82A}">
                    <a16:rowId xmlns:a16="http://schemas.microsoft.com/office/drawing/2014/main" val="715064600"/>
                  </a:ext>
                </a:extLst>
              </a:tr>
              <a:tr h="209556">
                <a:tc>
                  <a:txBody>
                    <a:bodyPr/>
                    <a:lstStyle/>
                    <a:p>
                      <a:pPr algn="l" fontAlgn="t"/>
                      <a:r>
                        <a:rPr lang="es-EC" sz="1400" b="0" i="0" u="none" strike="noStrike">
                          <a:effectLst/>
                          <a:latin typeface="Calibri Light" panose="020F0302020204030204" pitchFamily="34" charset="0"/>
                        </a:rPr>
                        <a:t>17 RENTAS DE INVERSIONES Y MULTAS</a:t>
                      </a:r>
                    </a:p>
                  </a:txBody>
                  <a:tcPr marL="0" marR="0" marT="0" marB="0">
                    <a:lnL>
                      <a:noFill/>
                    </a:lnL>
                    <a:lnR>
                      <a:noFill/>
                    </a:lnR>
                    <a:lnT>
                      <a:noFill/>
                    </a:lnT>
                    <a:lnB>
                      <a:noFill/>
                    </a:lnB>
                  </a:tcPr>
                </a:tc>
                <a:tc>
                  <a:txBody>
                    <a:bodyPr/>
                    <a:lstStyle/>
                    <a:p>
                      <a:pPr algn="r" fontAlgn="t"/>
                      <a:r>
                        <a:rPr lang="es-EC" sz="1400" b="0" i="0" u="none" strike="noStrike">
                          <a:effectLst/>
                          <a:latin typeface="Calibri Light" panose="020F0302020204030204" pitchFamily="34" charset="0"/>
                        </a:rPr>
                        <a:t>37.309.322,46</a:t>
                      </a:r>
                    </a:p>
                  </a:txBody>
                  <a:tcPr marL="0" marR="0" marT="0" marB="0">
                    <a:lnL>
                      <a:noFill/>
                    </a:lnL>
                    <a:lnR>
                      <a:noFill/>
                    </a:lnR>
                    <a:lnT>
                      <a:noFill/>
                    </a:lnT>
                    <a:lnB>
                      <a:noFill/>
                    </a:lnB>
                  </a:tcPr>
                </a:tc>
                <a:tc>
                  <a:txBody>
                    <a:bodyPr/>
                    <a:lstStyle/>
                    <a:p>
                      <a:pPr algn="r" fontAlgn="t"/>
                      <a:r>
                        <a:rPr lang="es-EC" sz="1400" b="0" i="0" u="none" strike="noStrike">
                          <a:effectLst/>
                          <a:latin typeface="Calibri Light" panose="020F0302020204030204" pitchFamily="34" charset="0"/>
                        </a:rPr>
                        <a:t>26.181.760,18</a:t>
                      </a:r>
                    </a:p>
                  </a:txBody>
                  <a:tcPr marL="0" marR="0" marT="0" marB="0">
                    <a:lnL>
                      <a:noFill/>
                    </a:lnL>
                    <a:lnR>
                      <a:noFill/>
                    </a:lnR>
                    <a:lnT>
                      <a:noFill/>
                    </a:lnT>
                    <a:lnB>
                      <a:noFill/>
                    </a:lnB>
                  </a:tcPr>
                </a:tc>
                <a:tc>
                  <a:txBody>
                    <a:bodyPr/>
                    <a:lstStyle/>
                    <a:p>
                      <a:pPr algn="r" fontAlgn="t"/>
                      <a:r>
                        <a:rPr lang="es-EC" sz="1400" b="0" i="0" u="none" strike="noStrike" dirty="0">
                          <a:effectLst/>
                          <a:latin typeface="Calibri Light" panose="020F0302020204030204" pitchFamily="34" charset="0"/>
                        </a:rPr>
                        <a:t>63.491.082,64</a:t>
                      </a:r>
                    </a:p>
                  </a:txBody>
                  <a:tcPr marL="0" marR="0" marT="0" marB="0">
                    <a:lnL>
                      <a:noFill/>
                    </a:lnL>
                    <a:lnR>
                      <a:noFill/>
                    </a:lnR>
                    <a:lnT>
                      <a:noFill/>
                    </a:lnT>
                    <a:lnB>
                      <a:noFill/>
                    </a:lnB>
                  </a:tcPr>
                </a:tc>
                <a:extLst>
                  <a:ext uri="{0D108BD9-81ED-4DB2-BD59-A6C34878D82A}">
                    <a16:rowId xmlns:a16="http://schemas.microsoft.com/office/drawing/2014/main" val="367674260"/>
                  </a:ext>
                </a:extLst>
              </a:tr>
              <a:tr h="209556">
                <a:tc>
                  <a:txBody>
                    <a:bodyPr/>
                    <a:lstStyle/>
                    <a:p>
                      <a:pPr algn="l" fontAlgn="t"/>
                      <a:r>
                        <a:rPr lang="es-EC" sz="1400" b="0" i="0" u="none" strike="noStrike">
                          <a:effectLst/>
                          <a:latin typeface="Calibri Light" panose="020F0302020204030204" pitchFamily="34" charset="0"/>
                        </a:rPr>
                        <a:t>18 TRANSFERENCIAS Y DONACIONES CORRIENTES</a:t>
                      </a:r>
                    </a:p>
                  </a:txBody>
                  <a:tcPr marL="0" marR="0" marT="0" marB="0">
                    <a:lnL>
                      <a:noFill/>
                    </a:lnL>
                    <a:lnR>
                      <a:noFill/>
                    </a:lnR>
                    <a:lnT>
                      <a:noFill/>
                    </a:lnT>
                    <a:lnB>
                      <a:noFill/>
                    </a:lnB>
                  </a:tcPr>
                </a:tc>
                <a:tc>
                  <a:txBody>
                    <a:bodyPr/>
                    <a:lstStyle/>
                    <a:p>
                      <a:pPr algn="r" fontAlgn="t"/>
                      <a:r>
                        <a:rPr lang="es-EC" sz="1400" b="0" i="0" u="none" strike="noStrike">
                          <a:effectLst/>
                          <a:latin typeface="Calibri Light" panose="020F0302020204030204" pitchFamily="34" charset="0"/>
                        </a:rPr>
                        <a:t>4.763.800,53</a:t>
                      </a:r>
                    </a:p>
                  </a:txBody>
                  <a:tcPr marL="0" marR="0" marT="0" marB="0">
                    <a:lnL>
                      <a:noFill/>
                    </a:lnL>
                    <a:lnR>
                      <a:noFill/>
                    </a:lnR>
                    <a:lnT>
                      <a:noFill/>
                    </a:lnT>
                    <a:lnB>
                      <a:noFill/>
                    </a:lnB>
                  </a:tcPr>
                </a:tc>
                <a:tc>
                  <a:txBody>
                    <a:bodyPr/>
                    <a:lstStyle/>
                    <a:p>
                      <a:pPr algn="r" fontAlgn="t"/>
                      <a:r>
                        <a:rPr lang="es-EC" sz="1400" b="0" i="0" u="none" strike="noStrike">
                          <a:effectLst/>
                          <a:latin typeface="Calibri Light" panose="020F0302020204030204" pitchFamily="34" charset="0"/>
                        </a:rPr>
                        <a:t>0,00</a:t>
                      </a:r>
                    </a:p>
                  </a:txBody>
                  <a:tcPr marL="0" marR="0" marT="0" marB="0">
                    <a:lnL>
                      <a:noFill/>
                    </a:lnL>
                    <a:lnR>
                      <a:noFill/>
                    </a:lnR>
                    <a:lnT>
                      <a:noFill/>
                    </a:lnT>
                    <a:lnB>
                      <a:noFill/>
                    </a:lnB>
                  </a:tcPr>
                </a:tc>
                <a:tc>
                  <a:txBody>
                    <a:bodyPr/>
                    <a:lstStyle/>
                    <a:p>
                      <a:pPr algn="r" fontAlgn="t"/>
                      <a:r>
                        <a:rPr lang="es-EC" sz="1400" b="0" i="0" u="none" strike="noStrike" dirty="0">
                          <a:effectLst/>
                          <a:latin typeface="Calibri Light" panose="020F0302020204030204" pitchFamily="34" charset="0"/>
                        </a:rPr>
                        <a:t>4.763.800,53</a:t>
                      </a:r>
                    </a:p>
                  </a:txBody>
                  <a:tcPr marL="0" marR="0" marT="0" marB="0">
                    <a:lnL>
                      <a:noFill/>
                    </a:lnL>
                    <a:lnR>
                      <a:noFill/>
                    </a:lnR>
                    <a:lnT>
                      <a:noFill/>
                    </a:lnT>
                    <a:lnB>
                      <a:noFill/>
                    </a:lnB>
                  </a:tcPr>
                </a:tc>
                <a:extLst>
                  <a:ext uri="{0D108BD9-81ED-4DB2-BD59-A6C34878D82A}">
                    <a16:rowId xmlns:a16="http://schemas.microsoft.com/office/drawing/2014/main" val="1999525485"/>
                  </a:ext>
                </a:extLst>
              </a:tr>
              <a:tr h="209556">
                <a:tc>
                  <a:txBody>
                    <a:bodyPr/>
                    <a:lstStyle/>
                    <a:p>
                      <a:pPr algn="l" fontAlgn="t"/>
                      <a:r>
                        <a:rPr lang="es-EC" sz="1400" b="0" i="0" u="none" strike="noStrike">
                          <a:effectLst/>
                          <a:latin typeface="Calibri Light" panose="020F0302020204030204" pitchFamily="34" charset="0"/>
                        </a:rPr>
                        <a:t>19 OTROS INGRESOS</a:t>
                      </a:r>
                    </a:p>
                  </a:txBody>
                  <a:tcPr marL="0" marR="0" marT="0" marB="0">
                    <a:lnL>
                      <a:noFill/>
                    </a:lnL>
                    <a:lnR>
                      <a:noFill/>
                    </a:lnR>
                    <a:lnT>
                      <a:noFill/>
                    </a:lnT>
                    <a:lnB>
                      <a:noFill/>
                    </a:lnB>
                  </a:tcPr>
                </a:tc>
                <a:tc>
                  <a:txBody>
                    <a:bodyPr/>
                    <a:lstStyle/>
                    <a:p>
                      <a:pPr algn="r" fontAlgn="t"/>
                      <a:r>
                        <a:rPr lang="es-EC" sz="1400" b="0" i="0" u="none" strike="noStrike">
                          <a:effectLst/>
                          <a:latin typeface="Calibri Light" panose="020F0302020204030204" pitchFamily="34" charset="0"/>
                        </a:rPr>
                        <a:t>2.498.710,69</a:t>
                      </a:r>
                    </a:p>
                  </a:txBody>
                  <a:tcPr marL="0" marR="0" marT="0" marB="0">
                    <a:lnL>
                      <a:noFill/>
                    </a:lnL>
                    <a:lnR>
                      <a:noFill/>
                    </a:lnR>
                    <a:lnT>
                      <a:noFill/>
                    </a:lnT>
                    <a:lnB>
                      <a:noFill/>
                    </a:lnB>
                  </a:tcPr>
                </a:tc>
                <a:tc>
                  <a:txBody>
                    <a:bodyPr/>
                    <a:lstStyle/>
                    <a:p>
                      <a:pPr algn="r" fontAlgn="t"/>
                      <a:r>
                        <a:rPr lang="es-EC" sz="1400" b="0" i="0" u="none" strike="noStrike">
                          <a:effectLst/>
                          <a:latin typeface="Calibri Light" panose="020F0302020204030204" pitchFamily="34" charset="0"/>
                        </a:rPr>
                        <a:t>-226.903,29</a:t>
                      </a:r>
                    </a:p>
                  </a:txBody>
                  <a:tcPr marL="0" marR="0" marT="0" marB="0">
                    <a:lnL>
                      <a:noFill/>
                    </a:lnL>
                    <a:lnR>
                      <a:noFill/>
                    </a:lnR>
                    <a:lnT>
                      <a:noFill/>
                    </a:lnT>
                    <a:lnB>
                      <a:noFill/>
                    </a:lnB>
                  </a:tcPr>
                </a:tc>
                <a:tc>
                  <a:txBody>
                    <a:bodyPr/>
                    <a:lstStyle/>
                    <a:p>
                      <a:pPr algn="r" fontAlgn="t"/>
                      <a:r>
                        <a:rPr lang="es-EC" sz="1400" b="0" i="0" u="none" strike="noStrike" dirty="0">
                          <a:effectLst/>
                          <a:latin typeface="Calibri Light" panose="020F0302020204030204" pitchFamily="34" charset="0"/>
                        </a:rPr>
                        <a:t>2.271.807,40</a:t>
                      </a:r>
                    </a:p>
                  </a:txBody>
                  <a:tcPr marL="0" marR="0" marT="0" marB="0">
                    <a:lnL>
                      <a:noFill/>
                    </a:lnL>
                    <a:lnR>
                      <a:noFill/>
                    </a:lnR>
                    <a:lnT>
                      <a:noFill/>
                    </a:lnT>
                    <a:lnB>
                      <a:noFill/>
                    </a:lnB>
                  </a:tcPr>
                </a:tc>
                <a:extLst>
                  <a:ext uri="{0D108BD9-81ED-4DB2-BD59-A6C34878D82A}">
                    <a16:rowId xmlns:a16="http://schemas.microsoft.com/office/drawing/2014/main" val="2996788938"/>
                  </a:ext>
                </a:extLst>
              </a:tr>
              <a:tr h="209556">
                <a:tc>
                  <a:txBody>
                    <a:bodyPr/>
                    <a:lstStyle/>
                    <a:p>
                      <a:pPr algn="l" fontAlgn="t"/>
                      <a:r>
                        <a:rPr lang="es-EC" sz="1400" b="0" i="0" u="none" strike="noStrike">
                          <a:effectLst/>
                          <a:latin typeface="Calibri Light" panose="020F0302020204030204" pitchFamily="34" charset="0"/>
                        </a:rPr>
                        <a:t>24 VENTA DE ACTIVOS NO FINANCIEROS</a:t>
                      </a:r>
                    </a:p>
                  </a:txBody>
                  <a:tcPr marL="0" marR="0" marT="0" marB="0">
                    <a:lnL>
                      <a:noFill/>
                    </a:lnL>
                    <a:lnR>
                      <a:noFill/>
                    </a:lnR>
                    <a:lnT>
                      <a:noFill/>
                    </a:lnT>
                    <a:lnB>
                      <a:noFill/>
                    </a:lnB>
                  </a:tcPr>
                </a:tc>
                <a:tc>
                  <a:txBody>
                    <a:bodyPr/>
                    <a:lstStyle/>
                    <a:p>
                      <a:pPr algn="r" fontAlgn="t"/>
                      <a:r>
                        <a:rPr lang="es-EC" sz="1400" b="0" i="0" u="none" strike="noStrike">
                          <a:effectLst/>
                          <a:latin typeface="Calibri Light" panose="020F0302020204030204" pitchFamily="34" charset="0"/>
                        </a:rPr>
                        <a:t>8.148,77</a:t>
                      </a:r>
                    </a:p>
                  </a:txBody>
                  <a:tcPr marL="0" marR="0" marT="0" marB="0">
                    <a:lnL>
                      <a:noFill/>
                    </a:lnL>
                    <a:lnR>
                      <a:noFill/>
                    </a:lnR>
                    <a:lnT>
                      <a:noFill/>
                    </a:lnT>
                    <a:lnB>
                      <a:noFill/>
                    </a:lnB>
                  </a:tcPr>
                </a:tc>
                <a:tc>
                  <a:txBody>
                    <a:bodyPr/>
                    <a:lstStyle/>
                    <a:p>
                      <a:pPr algn="r" fontAlgn="t"/>
                      <a:r>
                        <a:rPr lang="es-EC" sz="1400" b="0" i="0" u="none" strike="noStrike">
                          <a:effectLst/>
                          <a:latin typeface="Calibri Light" panose="020F0302020204030204" pitchFamily="34" charset="0"/>
                        </a:rPr>
                        <a:t>124.314,83</a:t>
                      </a:r>
                    </a:p>
                  </a:txBody>
                  <a:tcPr marL="0" marR="0" marT="0" marB="0">
                    <a:lnL>
                      <a:noFill/>
                    </a:lnL>
                    <a:lnR>
                      <a:noFill/>
                    </a:lnR>
                    <a:lnT>
                      <a:noFill/>
                    </a:lnT>
                    <a:lnB>
                      <a:noFill/>
                    </a:lnB>
                  </a:tcPr>
                </a:tc>
                <a:tc>
                  <a:txBody>
                    <a:bodyPr/>
                    <a:lstStyle/>
                    <a:p>
                      <a:pPr algn="r" fontAlgn="t"/>
                      <a:r>
                        <a:rPr lang="es-EC" sz="1400" b="0" i="0" u="none" strike="noStrike" dirty="0">
                          <a:effectLst/>
                          <a:latin typeface="Calibri Light" panose="020F0302020204030204" pitchFamily="34" charset="0"/>
                        </a:rPr>
                        <a:t>132.463,60</a:t>
                      </a:r>
                    </a:p>
                  </a:txBody>
                  <a:tcPr marL="0" marR="0" marT="0" marB="0">
                    <a:lnL>
                      <a:noFill/>
                    </a:lnL>
                    <a:lnR>
                      <a:noFill/>
                    </a:lnR>
                    <a:lnT>
                      <a:noFill/>
                    </a:lnT>
                    <a:lnB>
                      <a:noFill/>
                    </a:lnB>
                  </a:tcPr>
                </a:tc>
                <a:extLst>
                  <a:ext uri="{0D108BD9-81ED-4DB2-BD59-A6C34878D82A}">
                    <a16:rowId xmlns:a16="http://schemas.microsoft.com/office/drawing/2014/main" val="2733479173"/>
                  </a:ext>
                </a:extLst>
              </a:tr>
              <a:tr h="253735">
                <a:tc>
                  <a:txBody>
                    <a:bodyPr/>
                    <a:lstStyle/>
                    <a:p>
                      <a:pPr algn="l" fontAlgn="t"/>
                      <a:r>
                        <a:rPr lang="es-EC" sz="1400" b="0" i="0" u="none" strike="noStrike" dirty="0">
                          <a:effectLst/>
                          <a:latin typeface="Calibri Light" panose="020F0302020204030204" pitchFamily="34" charset="0"/>
                        </a:rPr>
                        <a:t>28 TRANSFERENCIAS Y DONACIONES DE CAPITAL E INVERS</a:t>
                      </a:r>
                    </a:p>
                  </a:txBody>
                  <a:tcPr marL="0" marR="0" marT="0" marB="0">
                    <a:lnL>
                      <a:noFill/>
                    </a:lnL>
                    <a:lnR>
                      <a:noFill/>
                    </a:lnR>
                    <a:lnT>
                      <a:noFill/>
                    </a:lnT>
                    <a:lnB>
                      <a:noFill/>
                    </a:lnB>
                  </a:tcPr>
                </a:tc>
                <a:tc>
                  <a:txBody>
                    <a:bodyPr/>
                    <a:lstStyle/>
                    <a:p>
                      <a:pPr algn="r" fontAlgn="t"/>
                      <a:r>
                        <a:rPr lang="es-EC" sz="1400" b="0" i="0" u="none" strike="noStrike">
                          <a:effectLst/>
                          <a:latin typeface="Calibri Light" panose="020F0302020204030204" pitchFamily="34" charset="0"/>
                        </a:rPr>
                        <a:t>305.061.069,45</a:t>
                      </a:r>
                    </a:p>
                  </a:txBody>
                  <a:tcPr marL="0" marR="0" marT="0" marB="0">
                    <a:lnL>
                      <a:noFill/>
                    </a:lnL>
                    <a:lnR>
                      <a:noFill/>
                    </a:lnR>
                    <a:lnT>
                      <a:noFill/>
                    </a:lnT>
                    <a:lnB>
                      <a:noFill/>
                    </a:lnB>
                  </a:tcPr>
                </a:tc>
                <a:tc>
                  <a:txBody>
                    <a:bodyPr/>
                    <a:lstStyle/>
                    <a:p>
                      <a:pPr algn="r" fontAlgn="t"/>
                      <a:r>
                        <a:rPr lang="es-EC" sz="1400" b="0" i="0" u="none" strike="noStrike">
                          <a:effectLst/>
                          <a:latin typeface="Calibri Light" panose="020F0302020204030204" pitchFamily="34" charset="0"/>
                        </a:rPr>
                        <a:t>90.898.307,05</a:t>
                      </a:r>
                    </a:p>
                  </a:txBody>
                  <a:tcPr marL="0" marR="0" marT="0" marB="0">
                    <a:lnL>
                      <a:noFill/>
                    </a:lnL>
                    <a:lnR>
                      <a:noFill/>
                    </a:lnR>
                    <a:lnT>
                      <a:noFill/>
                    </a:lnT>
                    <a:lnB>
                      <a:noFill/>
                    </a:lnB>
                  </a:tcPr>
                </a:tc>
                <a:tc>
                  <a:txBody>
                    <a:bodyPr/>
                    <a:lstStyle/>
                    <a:p>
                      <a:pPr algn="r" fontAlgn="t"/>
                      <a:r>
                        <a:rPr lang="es-EC" sz="1400" b="0" i="0" u="none" strike="noStrike" dirty="0">
                          <a:effectLst/>
                          <a:latin typeface="Calibri Light" panose="020F0302020204030204" pitchFamily="34" charset="0"/>
                        </a:rPr>
                        <a:t>395.959.376,50</a:t>
                      </a:r>
                    </a:p>
                  </a:txBody>
                  <a:tcPr marL="0" marR="0" marT="0" marB="0">
                    <a:lnL>
                      <a:noFill/>
                    </a:lnL>
                    <a:lnR>
                      <a:noFill/>
                    </a:lnR>
                    <a:lnT>
                      <a:noFill/>
                    </a:lnT>
                    <a:lnB>
                      <a:noFill/>
                    </a:lnB>
                  </a:tcPr>
                </a:tc>
                <a:extLst>
                  <a:ext uri="{0D108BD9-81ED-4DB2-BD59-A6C34878D82A}">
                    <a16:rowId xmlns:a16="http://schemas.microsoft.com/office/drawing/2014/main" val="2928906557"/>
                  </a:ext>
                </a:extLst>
              </a:tr>
              <a:tr h="209556">
                <a:tc>
                  <a:txBody>
                    <a:bodyPr/>
                    <a:lstStyle/>
                    <a:p>
                      <a:pPr algn="l" fontAlgn="t"/>
                      <a:r>
                        <a:rPr lang="es-EC" sz="1400" b="0" i="0" u="none" strike="noStrike" dirty="0">
                          <a:effectLst/>
                          <a:latin typeface="Calibri Light" panose="020F0302020204030204" pitchFamily="34" charset="0"/>
                        </a:rPr>
                        <a:t>36 FINANCIAMIENTO PÚBLICO</a:t>
                      </a:r>
                    </a:p>
                  </a:txBody>
                  <a:tcPr marL="0" marR="0" marT="0" marB="0">
                    <a:lnL>
                      <a:noFill/>
                    </a:lnL>
                    <a:lnR>
                      <a:noFill/>
                    </a:lnR>
                    <a:lnT>
                      <a:noFill/>
                    </a:lnT>
                    <a:lnB>
                      <a:noFill/>
                    </a:lnB>
                  </a:tcPr>
                </a:tc>
                <a:tc>
                  <a:txBody>
                    <a:bodyPr/>
                    <a:lstStyle/>
                    <a:p>
                      <a:pPr algn="r" fontAlgn="t"/>
                      <a:r>
                        <a:rPr lang="es-EC" sz="1400" b="0" i="0" u="none" strike="noStrike">
                          <a:effectLst/>
                          <a:latin typeface="Calibri Light" panose="020F0302020204030204" pitchFamily="34" charset="0"/>
                        </a:rPr>
                        <a:t>91.143.777,18</a:t>
                      </a:r>
                    </a:p>
                  </a:txBody>
                  <a:tcPr marL="0" marR="0" marT="0" marB="0">
                    <a:lnL>
                      <a:noFill/>
                    </a:lnL>
                    <a:lnR>
                      <a:noFill/>
                    </a:lnR>
                    <a:lnT>
                      <a:noFill/>
                    </a:lnT>
                    <a:lnB>
                      <a:noFill/>
                    </a:lnB>
                  </a:tcPr>
                </a:tc>
                <a:tc>
                  <a:txBody>
                    <a:bodyPr/>
                    <a:lstStyle/>
                    <a:p>
                      <a:pPr algn="r" fontAlgn="t"/>
                      <a:r>
                        <a:rPr lang="es-EC" sz="1400" b="0" i="0" u="none" strike="noStrike">
                          <a:effectLst/>
                          <a:latin typeface="Calibri Light" panose="020F0302020204030204" pitchFamily="34" charset="0"/>
                        </a:rPr>
                        <a:t>0,00</a:t>
                      </a:r>
                    </a:p>
                  </a:txBody>
                  <a:tcPr marL="0" marR="0" marT="0" marB="0">
                    <a:lnL>
                      <a:noFill/>
                    </a:lnL>
                    <a:lnR>
                      <a:noFill/>
                    </a:lnR>
                    <a:lnT>
                      <a:noFill/>
                    </a:lnT>
                    <a:lnB>
                      <a:noFill/>
                    </a:lnB>
                  </a:tcPr>
                </a:tc>
                <a:tc>
                  <a:txBody>
                    <a:bodyPr/>
                    <a:lstStyle/>
                    <a:p>
                      <a:pPr algn="r" fontAlgn="t"/>
                      <a:r>
                        <a:rPr lang="es-EC" sz="1400" b="0" i="0" u="none" strike="noStrike" dirty="0">
                          <a:effectLst/>
                          <a:latin typeface="Calibri Light" panose="020F0302020204030204" pitchFamily="34" charset="0"/>
                        </a:rPr>
                        <a:t>91.143.777,18</a:t>
                      </a:r>
                    </a:p>
                  </a:txBody>
                  <a:tcPr marL="0" marR="0" marT="0" marB="0">
                    <a:lnL>
                      <a:noFill/>
                    </a:lnL>
                    <a:lnR>
                      <a:noFill/>
                    </a:lnR>
                    <a:lnT>
                      <a:noFill/>
                    </a:lnT>
                    <a:lnB>
                      <a:noFill/>
                    </a:lnB>
                  </a:tcPr>
                </a:tc>
                <a:extLst>
                  <a:ext uri="{0D108BD9-81ED-4DB2-BD59-A6C34878D82A}">
                    <a16:rowId xmlns:a16="http://schemas.microsoft.com/office/drawing/2014/main" val="2005827636"/>
                  </a:ext>
                </a:extLst>
              </a:tr>
              <a:tr h="209556">
                <a:tc>
                  <a:txBody>
                    <a:bodyPr/>
                    <a:lstStyle/>
                    <a:p>
                      <a:pPr algn="l" fontAlgn="t"/>
                      <a:r>
                        <a:rPr lang="es-EC" sz="1400" b="0" i="0" u="none" strike="noStrike">
                          <a:effectLst/>
                          <a:latin typeface="Calibri Light" panose="020F0302020204030204" pitchFamily="34" charset="0"/>
                        </a:rPr>
                        <a:t>37 SALDOS DISPONIBLES</a:t>
                      </a:r>
                    </a:p>
                  </a:txBody>
                  <a:tcPr marL="0" marR="0" marT="0" marB="0">
                    <a:lnL>
                      <a:noFill/>
                    </a:lnL>
                    <a:lnR>
                      <a:noFill/>
                    </a:lnR>
                    <a:lnT>
                      <a:noFill/>
                    </a:lnT>
                    <a:lnB>
                      <a:noFill/>
                    </a:lnB>
                  </a:tcPr>
                </a:tc>
                <a:tc>
                  <a:txBody>
                    <a:bodyPr/>
                    <a:lstStyle/>
                    <a:p>
                      <a:pPr algn="r" fontAlgn="t"/>
                      <a:r>
                        <a:rPr lang="es-EC" sz="1400" b="0" i="0" u="none" strike="noStrike">
                          <a:effectLst/>
                          <a:latin typeface="Calibri Light" panose="020F0302020204030204" pitchFamily="34" charset="0"/>
                        </a:rPr>
                        <a:t>91.605.958,09</a:t>
                      </a:r>
                    </a:p>
                  </a:txBody>
                  <a:tcPr marL="0" marR="0" marT="0" marB="0">
                    <a:lnL>
                      <a:noFill/>
                    </a:lnL>
                    <a:lnR>
                      <a:noFill/>
                    </a:lnR>
                    <a:lnT>
                      <a:noFill/>
                    </a:lnT>
                    <a:lnB>
                      <a:noFill/>
                    </a:lnB>
                  </a:tcPr>
                </a:tc>
                <a:tc>
                  <a:txBody>
                    <a:bodyPr/>
                    <a:lstStyle/>
                    <a:p>
                      <a:pPr algn="r" fontAlgn="t"/>
                      <a:r>
                        <a:rPr lang="es-EC" sz="1400" b="0" i="0" u="none" strike="noStrike">
                          <a:effectLst/>
                          <a:latin typeface="Calibri Light" panose="020F0302020204030204" pitchFamily="34" charset="0"/>
                        </a:rPr>
                        <a:t>-71.716.167,86</a:t>
                      </a:r>
                    </a:p>
                  </a:txBody>
                  <a:tcPr marL="0" marR="0" marT="0" marB="0">
                    <a:lnL>
                      <a:noFill/>
                    </a:lnL>
                    <a:lnR>
                      <a:noFill/>
                    </a:lnR>
                    <a:lnT>
                      <a:noFill/>
                    </a:lnT>
                    <a:lnB>
                      <a:noFill/>
                    </a:lnB>
                  </a:tcPr>
                </a:tc>
                <a:tc>
                  <a:txBody>
                    <a:bodyPr/>
                    <a:lstStyle/>
                    <a:p>
                      <a:pPr algn="r" fontAlgn="t"/>
                      <a:r>
                        <a:rPr lang="es-EC" sz="1400" b="0" i="0" u="none" strike="noStrike" dirty="0">
                          <a:effectLst/>
                          <a:latin typeface="Calibri Light" panose="020F0302020204030204" pitchFamily="34" charset="0"/>
                        </a:rPr>
                        <a:t>19.889.790,23</a:t>
                      </a:r>
                    </a:p>
                  </a:txBody>
                  <a:tcPr marL="0" marR="0" marT="0" marB="0">
                    <a:lnL>
                      <a:noFill/>
                    </a:lnL>
                    <a:lnR>
                      <a:noFill/>
                    </a:lnR>
                    <a:lnT>
                      <a:noFill/>
                    </a:lnT>
                    <a:lnB>
                      <a:noFill/>
                    </a:lnB>
                  </a:tcPr>
                </a:tc>
                <a:extLst>
                  <a:ext uri="{0D108BD9-81ED-4DB2-BD59-A6C34878D82A}">
                    <a16:rowId xmlns:a16="http://schemas.microsoft.com/office/drawing/2014/main" val="1871585433"/>
                  </a:ext>
                </a:extLst>
              </a:tr>
              <a:tr h="209556">
                <a:tc>
                  <a:txBody>
                    <a:bodyPr/>
                    <a:lstStyle/>
                    <a:p>
                      <a:pPr algn="l" fontAlgn="t"/>
                      <a:r>
                        <a:rPr lang="es-EC" sz="1400" b="0" i="0" u="none" strike="noStrike">
                          <a:effectLst/>
                          <a:latin typeface="Calibri Light" panose="020F0302020204030204" pitchFamily="34" charset="0"/>
                        </a:rPr>
                        <a:t>38 CUENTAS PENDIENTES POR COBRAR</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400" b="0" i="0" u="none" strike="noStrike">
                          <a:effectLst/>
                          <a:latin typeface="Calibri Light" panose="020F0302020204030204" pitchFamily="34" charset="0"/>
                        </a:rPr>
                        <a:t>251.741.800,28</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400" b="0" i="0" u="none" strike="noStrike">
                          <a:effectLst/>
                          <a:latin typeface="Calibri Light" panose="020F0302020204030204" pitchFamily="34" charset="0"/>
                        </a:rPr>
                        <a:t>-106.484.855,47</a:t>
                      </a:r>
                    </a:p>
                  </a:txBody>
                  <a:tcPr marL="0" marR="0" marT="0"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400" b="0" i="0" u="none" strike="noStrike" dirty="0">
                          <a:effectLst/>
                          <a:latin typeface="Calibri Light" panose="020F0302020204030204" pitchFamily="34" charset="0"/>
                        </a:rPr>
                        <a:t>145.256.944,81</a:t>
                      </a:r>
                    </a:p>
                  </a:txBody>
                  <a:tcPr marL="0" marR="0" marT="0" marB="0">
                    <a:lnL>
                      <a:noFill/>
                    </a:lnL>
                    <a:lnR>
                      <a:noFill/>
                    </a:lnR>
                    <a:lnT>
                      <a:noFill/>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3128800896"/>
                  </a:ext>
                </a:extLst>
              </a:tr>
              <a:tr h="243235">
                <a:tc>
                  <a:txBody>
                    <a:bodyPr/>
                    <a:lstStyle/>
                    <a:p>
                      <a:pPr algn="l" fontAlgn="ctr"/>
                      <a:r>
                        <a:rPr lang="es-EC" sz="1400" b="1" i="0" u="none" strike="noStrike">
                          <a:solidFill>
                            <a:srgbClr val="000000"/>
                          </a:solidFill>
                          <a:effectLst/>
                          <a:latin typeface="Calibri Light" panose="020F0302020204030204" pitchFamily="34" charset="0"/>
                        </a:rPr>
                        <a:t>Total general</a:t>
                      </a:r>
                    </a:p>
                  </a:txBody>
                  <a:tcPr marL="0" marR="0" marT="0" marB="0" anchor="ctr">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ctr"/>
                      <a:r>
                        <a:rPr lang="es-EC" sz="1400" b="1" i="0" u="none" strike="noStrike">
                          <a:solidFill>
                            <a:srgbClr val="000000"/>
                          </a:solidFill>
                          <a:effectLst/>
                          <a:latin typeface="Calibri Light" panose="020F0302020204030204" pitchFamily="34" charset="0"/>
                        </a:rPr>
                        <a:t>1.033.388.099,81</a:t>
                      </a:r>
                    </a:p>
                  </a:txBody>
                  <a:tcPr marL="0" marR="0" marT="0" marB="0" anchor="ctr">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ctr"/>
                      <a:r>
                        <a:rPr lang="es-EC" sz="1400" b="1" i="0" u="none" strike="noStrike">
                          <a:solidFill>
                            <a:srgbClr val="000000"/>
                          </a:solidFill>
                          <a:effectLst/>
                          <a:latin typeface="Calibri Light" panose="020F0302020204030204" pitchFamily="34" charset="0"/>
                        </a:rPr>
                        <a:t>0,00</a:t>
                      </a:r>
                    </a:p>
                  </a:txBody>
                  <a:tcPr marL="0" marR="0" marT="0" marB="0" anchor="ctr">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ctr"/>
                      <a:r>
                        <a:rPr lang="es-EC" sz="1400" b="1" i="0" u="none" strike="noStrike" dirty="0">
                          <a:solidFill>
                            <a:srgbClr val="000000"/>
                          </a:solidFill>
                          <a:effectLst/>
                          <a:latin typeface="Calibri Light" panose="020F0302020204030204" pitchFamily="34" charset="0"/>
                        </a:rPr>
                        <a:t>1.033.388.099,81</a:t>
                      </a:r>
                    </a:p>
                  </a:txBody>
                  <a:tcPr marL="0" marR="0" marT="0" marB="0" anchor="ctr">
                    <a:lnL>
                      <a:noFill/>
                    </a:lnL>
                    <a:lnR>
                      <a:noFill/>
                    </a:lnR>
                    <a:lnT w="6350" cap="flat" cmpd="sng" algn="ctr">
                      <a:solidFill>
                        <a:srgbClr val="9BC2E6"/>
                      </a:solidFill>
                      <a:prstDash val="solid"/>
                      <a:round/>
                      <a:headEnd type="none" w="med" len="med"/>
                      <a:tailEnd type="none" w="med" len="med"/>
                    </a:lnT>
                    <a:lnB>
                      <a:noFill/>
                    </a:lnB>
                    <a:solidFill>
                      <a:srgbClr val="DDEBF7"/>
                    </a:solidFill>
                  </a:tcPr>
                </a:tc>
                <a:extLst>
                  <a:ext uri="{0D108BD9-81ED-4DB2-BD59-A6C34878D82A}">
                    <a16:rowId xmlns:a16="http://schemas.microsoft.com/office/drawing/2014/main" val="2179415316"/>
                  </a:ext>
                </a:extLst>
              </a:tr>
            </a:tbl>
          </a:graphicData>
        </a:graphic>
      </p:graphicFrame>
    </p:spTree>
    <p:extLst>
      <p:ext uri="{BB962C8B-B14F-4D97-AF65-F5344CB8AC3E}">
        <p14:creationId xmlns:p14="http://schemas.microsoft.com/office/powerpoint/2010/main" val="22152374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743718" y="2108443"/>
            <a:ext cx="10392229" cy="149500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82880" algn="ctr"/>
            <a:r>
              <a:rPr lang="es-MX" sz="6000" b="1" dirty="0" smtClean="0">
                <a:solidFill>
                  <a:schemeClr val="accent1">
                    <a:lumMod val="75000"/>
                  </a:schemeClr>
                </a:solidFill>
                <a:effectLst>
                  <a:outerShdw blurRad="38100" dist="38100" dir="2700000" algn="tl">
                    <a:srgbClr val="000000">
                      <a:alpha val="43137"/>
                    </a:srgbClr>
                  </a:outerShdw>
                </a:effectLst>
              </a:rPr>
              <a:t>EJECUCIÓN PRESUPUESTARIA GASTOS 2021</a:t>
            </a:r>
            <a:endParaRPr lang="es-EC" sz="6000" b="1" dirty="0">
              <a:solidFill>
                <a:schemeClr val="accent1">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206618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ctrTitle"/>
          </p:nvPr>
        </p:nvSpPr>
        <p:spPr>
          <a:xfrm>
            <a:off x="1793647" y="949569"/>
            <a:ext cx="8595748" cy="607448"/>
          </a:xfrm>
        </p:spPr>
        <p:txBody>
          <a:bodyPr>
            <a:normAutofit fontScale="90000"/>
          </a:bodyPr>
          <a:lstStyle/>
          <a:p>
            <a:pPr algn="ctr"/>
            <a:r>
              <a:rPr lang="es-EC" sz="2400" b="1" dirty="0" smtClean="0">
                <a:solidFill>
                  <a:schemeClr val="accent1">
                    <a:lumMod val="75000"/>
                  </a:schemeClr>
                </a:solidFill>
              </a:rPr>
              <a:t>GASTOS</a:t>
            </a:r>
            <a:br>
              <a:rPr lang="es-EC" sz="2400" b="1" dirty="0" smtClean="0">
                <a:solidFill>
                  <a:schemeClr val="accent1">
                    <a:lumMod val="75000"/>
                  </a:schemeClr>
                </a:solidFill>
              </a:rPr>
            </a:br>
            <a:r>
              <a:rPr lang="es-EC" sz="2400" b="1" dirty="0" smtClean="0">
                <a:solidFill>
                  <a:schemeClr val="accent1">
                    <a:lumMod val="75000"/>
                  </a:schemeClr>
                </a:solidFill>
              </a:rPr>
              <a:t>(Incluye Proyecto Metro de Quito) </a:t>
            </a:r>
            <a:endParaRPr lang="es-EC" sz="2400" b="1" dirty="0">
              <a:solidFill>
                <a:schemeClr val="accent1">
                  <a:lumMod val="75000"/>
                </a:schemeClr>
              </a:solidFill>
            </a:endParaRPr>
          </a:p>
        </p:txBody>
      </p:sp>
      <p:graphicFrame>
        <p:nvGraphicFramePr>
          <p:cNvPr id="2" name="Tabla 1"/>
          <p:cNvGraphicFramePr>
            <a:graphicFrameLocks noGrp="1"/>
          </p:cNvGraphicFramePr>
          <p:nvPr>
            <p:extLst>
              <p:ext uri="{D42A27DB-BD31-4B8C-83A1-F6EECF244321}">
                <p14:modId xmlns:p14="http://schemas.microsoft.com/office/powerpoint/2010/main" val="3572072753"/>
              </p:ext>
            </p:extLst>
          </p:nvPr>
        </p:nvGraphicFramePr>
        <p:xfrm>
          <a:off x="993914" y="1908303"/>
          <a:ext cx="10243930" cy="4174434"/>
        </p:xfrm>
        <a:graphic>
          <a:graphicData uri="http://schemas.openxmlformats.org/drawingml/2006/table">
            <a:tbl>
              <a:tblPr/>
              <a:tblGrid>
                <a:gridCol w="5307561">
                  <a:extLst>
                    <a:ext uri="{9D8B030D-6E8A-4147-A177-3AD203B41FA5}">
                      <a16:colId xmlns:a16="http://schemas.microsoft.com/office/drawing/2014/main" val="4205229454"/>
                    </a:ext>
                  </a:extLst>
                </a:gridCol>
                <a:gridCol w="1754725">
                  <a:extLst>
                    <a:ext uri="{9D8B030D-6E8A-4147-A177-3AD203B41FA5}">
                      <a16:colId xmlns:a16="http://schemas.microsoft.com/office/drawing/2014/main" val="2975472658"/>
                    </a:ext>
                  </a:extLst>
                </a:gridCol>
                <a:gridCol w="1504050">
                  <a:extLst>
                    <a:ext uri="{9D8B030D-6E8A-4147-A177-3AD203B41FA5}">
                      <a16:colId xmlns:a16="http://schemas.microsoft.com/office/drawing/2014/main" val="2639089474"/>
                    </a:ext>
                  </a:extLst>
                </a:gridCol>
                <a:gridCol w="1677594">
                  <a:extLst>
                    <a:ext uri="{9D8B030D-6E8A-4147-A177-3AD203B41FA5}">
                      <a16:colId xmlns:a16="http://schemas.microsoft.com/office/drawing/2014/main" val="4011202225"/>
                    </a:ext>
                  </a:extLst>
                </a:gridCol>
              </a:tblGrid>
              <a:tr h="189747">
                <a:tc gridSpan="4">
                  <a:txBody>
                    <a:bodyPr/>
                    <a:lstStyle/>
                    <a:p>
                      <a:pPr algn="ctr" fontAlgn="t"/>
                      <a:r>
                        <a:rPr lang="es-EC" sz="1000" b="1" i="0" u="none" strike="noStrike">
                          <a:effectLst/>
                          <a:latin typeface="Arial" panose="020B0604020202020204" pitchFamily="34" charset="0"/>
                        </a:rPr>
                        <a:t>MUNICIPIO DEL DISTRITO METROPOLITANO DE QUITO</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es-EC"/>
                    </a:p>
                  </a:txBody>
                  <a:tcPr/>
                </a:tc>
                <a:tc hMerge="1">
                  <a:txBody>
                    <a:bodyPr/>
                    <a:lstStyle/>
                    <a:p>
                      <a:endParaRPr lang="es-EC"/>
                    </a:p>
                  </a:txBody>
                  <a:tcPr/>
                </a:tc>
                <a:tc hMerge="1">
                  <a:txBody>
                    <a:bodyPr/>
                    <a:lstStyle/>
                    <a:p>
                      <a:endParaRPr lang="es-EC"/>
                    </a:p>
                  </a:txBody>
                  <a:tcPr/>
                </a:tc>
                <a:extLst>
                  <a:ext uri="{0D108BD9-81ED-4DB2-BD59-A6C34878D82A}">
                    <a16:rowId xmlns:a16="http://schemas.microsoft.com/office/drawing/2014/main" val="1092302637"/>
                  </a:ext>
                </a:extLst>
              </a:tr>
              <a:tr h="189747">
                <a:tc gridSpan="4">
                  <a:txBody>
                    <a:bodyPr/>
                    <a:lstStyle/>
                    <a:p>
                      <a:pPr algn="ctr" fontAlgn="t"/>
                      <a:r>
                        <a:rPr lang="es-EC" sz="1000" b="1" i="0" u="none" strike="noStrike">
                          <a:effectLst/>
                          <a:latin typeface="Arial" panose="020B0604020202020204" pitchFamily="34" charset="0"/>
                        </a:rPr>
                        <a:t>EJECUCIÓN PRESUPUESTARIA CONSOLIDADA</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lang="es-EC"/>
                    </a:p>
                  </a:txBody>
                  <a:tcPr/>
                </a:tc>
                <a:tc hMerge="1">
                  <a:txBody>
                    <a:bodyPr/>
                    <a:lstStyle/>
                    <a:p>
                      <a:endParaRPr lang="es-EC"/>
                    </a:p>
                  </a:txBody>
                  <a:tcPr/>
                </a:tc>
                <a:tc hMerge="1">
                  <a:txBody>
                    <a:bodyPr/>
                    <a:lstStyle/>
                    <a:p>
                      <a:endParaRPr lang="es-EC"/>
                    </a:p>
                  </a:txBody>
                  <a:tcPr/>
                </a:tc>
                <a:extLst>
                  <a:ext uri="{0D108BD9-81ED-4DB2-BD59-A6C34878D82A}">
                    <a16:rowId xmlns:a16="http://schemas.microsoft.com/office/drawing/2014/main" val="3967539190"/>
                  </a:ext>
                </a:extLst>
              </a:tr>
              <a:tr h="189747">
                <a:tc gridSpan="4">
                  <a:txBody>
                    <a:bodyPr/>
                    <a:lstStyle/>
                    <a:p>
                      <a:pPr algn="ctr" fontAlgn="t"/>
                      <a:r>
                        <a:rPr lang="es-MX" sz="1000" b="1" i="0" u="none" strike="noStrike">
                          <a:effectLst/>
                          <a:latin typeface="Arial" panose="020B0604020202020204" pitchFamily="34" charset="0"/>
                        </a:rPr>
                        <a:t>AL 31 DE DICIEMBRE DE 2021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s-EC"/>
                    </a:p>
                  </a:txBody>
                  <a:tcPr/>
                </a:tc>
                <a:tc hMerge="1">
                  <a:txBody>
                    <a:bodyPr/>
                    <a:lstStyle/>
                    <a:p>
                      <a:endParaRPr lang="es-EC"/>
                    </a:p>
                  </a:txBody>
                  <a:tcPr/>
                </a:tc>
                <a:tc hMerge="1">
                  <a:txBody>
                    <a:bodyPr/>
                    <a:lstStyle/>
                    <a:p>
                      <a:endParaRPr lang="es-EC"/>
                    </a:p>
                  </a:txBody>
                  <a:tcPr/>
                </a:tc>
                <a:extLst>
                  <a:ext uri="{0D108BD9-81ED-4DB2-BD59-A6C34878D82A}">
                    <a16:rowId xmlns:a16="http://schemas.microsoft.com/office/drawing/2014/main" val="1897526112"/>
                  </a:ext>
                </a:extLst>
              </a:tr>
              <a:tr h="189747">
                <a:tc>
                  <a:txBody>
                    <a:bodyPr/>
                    <a:lstStyle/>
                    <a:p>
                      <a:pPr algn="ctr" fontAlgn="t"/>
                      <a:endParaRPr lang="es-EC" sz="1000" b="1" i="0" u="none" strike="noStrike">
                        <a:effectLst/>
                        <a:latin typeface="Arial" panose="020B0604020202020204" pitchFamily="34" charset="0"/>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t"/>
                      <a:endParaRPr lang="es-EC" sz="1000" b="1" i="0" u="none" strike="noStrike">
                        <a:effectLst/>
                        <a:latin typeface="Arial" panose="020B0604020202020204" pitchFamily="34" charset="0"/>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t"/>
                      <a:endParaRPr lang="es-EC" sz="1000" b="1" i="0" u="none" strike="noStrike">
                        <a:effectLst/>
                        <a:latin typeface="Arial" panose="020B0604020202020204" pitchFamily="34" charset="0"/>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t"/>
                      <a:endParaRPr lang="es-EC" sz="1000" b="1" i="0" u="none" strike="noStrike">
                        <a:effectLst/>
                        <a:latin typeface="Arial" panose="020B0604020202020204" pitchFamily="34" charset="0"/>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734006973"/>
                  </a:ext>
                </a:extLst>
              </a:tr>
              <a:tr h="189747">
                <a:tc>
                  <a:txBody>
                    <a:bodyPr/>
                    <a:lstStyle/>
                    <a:p>
                      <a:pPr algn="l" fontAlgn="t"/>
                      <a:endParaRPr lang="es-EC" sz="1000" b="0" i="0" u="none" strike="noStrike">
                        <a:effectLst/>
                        <a:latin typeface="Arial" panose="020B0604020202020204" pitchFamily="34" charset="0"/>
                      </a:endParaRPr>
                    </a:p>
                  </a:txBody>
                  <a:tcPr marL="9525" marR="9525" marT="9525" marB="0">
                    <a:lnL>
                      <a:noFill/>
                    </a:lnL>
                    <a:lnR>
                      <a:noFill/>
                    </a:lnR>
                    <a:lnT>
                      <a:noFill/>
                    </a:lnT>
                    <a:lnB>
                      <a:noFill/>
                    </a:lnB>
                  </a:tcPr>
                </a:tc>
                <a:tc>
                  <a:txBody>
                    <a:bodyPr/>
                    <a:lstStyle/>
                    <a:p>
                      <a:pPr algn="ctr" fontAlgn="t"/>
                      <a:r>
                        <a:rPr lang="es-EC" sz="1000" b="1" i="0" u="none" strike="noStrike">
                          <a:effectLst/>
                          <a:latin typeface="Arial" panose="020B0604020202020204" pitchFamily="34" charset="0"/>
                        </a:rPr>
                        <a:t>(A)</a:t>
                      </a:r>
                    </a:p>
                  </a:txBody>
                  <a:tcPr marL="9525" marR="9525" marT="9525" marB="0">
                    <a:lnL>
                      <a:noFill/>
                    </a:lnL>
                    <a:lnR>
                      <a:noFill/>
                    </a:lnR>
                    <a:lnT>
                      <a:noFill/>
                    </a:lnT>
                    <a:lnB>
                      <a:noFill/>
                    </a:lnB>
                  </a:tcPr>
                </a:tc>
                <a:tc>
                  <a:txBody>
                    <a:bodyPr/>
                    <a:lstStyle/>
                    <a:p>
                      <a:pPr algn="ctr" fontAlgn="t"/>
                      <a:r>
                        <a:rPr lang="es-EC" sz="1000" b="1" i="0" u="none" strike="noStrike">
                          <a:effectLst/>
                          <a:latin typeface="Arial" panose="020B0604020202020204" pitchFamily="34" charset="0"/>
                        </a:rPr>
                        <a:t>(B)</a:t>
                      </a:r>
                    </a:p>
                  </a:txBody>
                  <a:tcPr marL="9525" marR="9525" marT="9525" marB="0">
                    <a:lnL>
                      <a:noFill/>
                    </a:lnL>
                    <a:lnR>
                      <a:noFill/>
                    </a:lnR>
                    <a:lnT>
                      <a:noFill/>
                    </a:lnT>
                    <a:lnB>
                      <a:noFill/>
                    </a:lnB>
                  </a:tcPr>
                </a:tc>
                <a:tc>
                  <a:txBody>
                    <a:bodyPr/>
                    <a:lstStyle/>
                    <a:p>
                      <a:pPr algn="ctr" fontAlgn="t"/>
                      <a:r>
                        <a:rPr lang="es-EC" sz="1000" b="1" i="0" u="none" strike="noStrike">
                          <a:effectLst/>
                          <a:latin typeface="Arial" panose="020B0604020202020204" pitchFamily="34" charset="0"/>
                        </a:rPr>
                        <a:t>(C=A+B)</a:t>
                      </a:r>
                    </a:p>
                  </a:txBody>
                  <a:tcPr marL="9525" marR="9525" marT="9525" marB="0">
                    <a:lnL>
                      <a:noFill/>
                    </a:lnL>
                    <a:lnR>
                      <a:noFill/>
                    </a:lnR>
                    <a:lnT>
                      <a:noFill/>
                    </a:lnT>
                    <a:lnB>
                      <a:noFill/>
                    </a:lnB>
                  </a:tcPr>
                </a:tc>
                <a:extLst>
                  <a:ext uri="{0D108BD9-81ED-4DB2-BD59-A6C34878D82A}">
                    <a16:rowId xmlns:a16="http://schemas.microsoft.com/office/drawing/2014/main" val="4109761336"/>
                  </a:ext>
                </a:extLst>
              </a:tr>
              <a:tr h="189747">
                <a:tc>
                  <a:txBody>
                    <a:bodyPr/>
                    <a:lstStyle/>
                    <a:p>
                      <a:pPr algn="ctr" fontAlgn="t"/>
                      <a:r>
                        <a:rPr lang="es-EC" sz="1000" b="1" i="0" u="none" strike="noStrike">
                          <a:solidFill>
                            <a:srgbClr val="000000"/>
                          </a:solidFill>
                          <a:effectLst/>
                          <a:latin typeface="Arial" panose="020B0604020202020204" pitchFamily="34" charset="0"/>
                        </a:rPr>
                        <a:t>Grupo de Gasto</a:t>
                      </a:r>
                    </a:p>
                  </a:txBody>
                  <a:tcPr marL="9525" marR="9525" marT="9525" marB="0">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t"/>
                      <a:r>
                        <a:rPr lang="es-EC" sz="1000" b="1" i="0" u="none" strike="noStrike">
                          <a:solidFill>
                            <a:srgbClr val="000000"/>
                          </a:solidFill>
                          <a:effectLst/>
                          <a:latin typeface="Arial" panose="020B0604020202020204" pitchFamily="34" charset="0"/>
                        </a:rPr>
                        <a:t>Asignación inicial </a:t>
                      </a:r>
                    </a:p>
                  </a:txBody>
                  <a:tcPr marL="9525" marR="9525" marT="9525" marB="0">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t"/>
                      <a:r>
                        <a:rPr lang="es-EC" sz="1000" b="1" i="0" u="none" strike="noStrike">
                          <a:solidFill>
                            <a:srgbClr val="000000"/>
                          </a:solidFill>
                          <a:effectLst/>
                          <a:latin typeface="Arial" panose="020B0604020202020204" pitchFamily="34" charset="0"/>
                        </a:rPr>
                        <a:t>Reforma </a:t>
                      </a:r>
                    </a:p>
                  </a:txBody>
                  <a:tcPr marL="9525" marR="9525" marT="9525" marB="0">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t"/>
                      <a:r>
                        <a:rPr lang="es-EC" sz="1000" b="1" i="0" u="none" strike="noStrike">
                          <a:solidFill>
                            <a:srgbClr val="000000"/>
                          </a:solidFill>
                          <a:effectLst/>
                          <a:latin typeface="Arial" panose="020B0604020202020204" pitchFamily="34" charset="0"/>
                        </a:rPr>
                        <a:t>Codificado </a:t>
                      </a:r>
                    </a:p>
                  </a:txBody>
                  <a:tcPr marL="9525" marR="9525" marT="9525" marB="0">
                    <a:lnL>
                      <a:noFill/>
                    </a:lnL>
                    <a:lnR>
                      <a:noFill/>
                    </a:lnR>
                    <a:lnT>
                      <a:noFill/>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1936981655"/>
                  </a:ext>
                </a:extLst>
              </a:tr>
              <a:tr h="189747">
                <a:tc>
                  <a:txBody>
                    <a:bodyPr/>
                    <a:lstStyle/>
                    <a:p>
                      <a:pPr algn="l" fontAlgn="t"/>
                      <a:r>
                        <a:rPr lang="es-EC" sz="1000" b="0" i="0" u="none" strike="noStrike">
                          <a:effectLst/>
                          <a:latin typeface="Arial" panose="020B0604020202020204" pitchFamily="34" charset="0"/>
                        </a:rPr>
                        <a:t>51 GASTOS EN PERSONAL</a:t>
                      </a:r>
                    </a:p>
                  </a:txBody>
                  <a:tcPr marL="9525" marR="9525" marT="9525"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000" b="0" i="0" u="none" strike="noStrike" dirty="0">
                          <a:effectLst/>
                          <a:latin typeface="Arial" panose="020B0604020202020204" pitchFamily="34" charset="0"/>
                        </a:rPr>
                        <a:t>     185.597.671,72 </a:t>
                      </a:r>
                    </a:p>
                  </a:txBody>
                  <a:tcPr marL="9525" marR="9525" marT="9525"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000" b="0" i="0" u="none" strike="noStrike">
                          <a:effectLst/>
                          <a:latin typeface="Arial" panose="020B0604020202020204" pitchFamily="34" charset="0"/>
                        </a:rPr>
                        <a:t>   28.454.983,08 </a:t>
                      </a:r>
                    </a:p>
                  </a:txBody>
                  <a:tcPr marL="9525" marR="9525" marT="9525"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000" b="0" i="0" u="none" strike="noStrike">
                          <a:effectLst/>
                          <a:latin typeface="Arial" panose="020B0604020202020204" pitchFamily="34" charset="0"/>
                        </a:rPr>
                        <a:t>    214.052.654,80 </a:t>
                      </a:r>
                    </a:p>
                  </a:txBody>
                  <a:tcPr marL="9525" marR="9525" marT="9525" marB="0">
                    <a:lnL>
                      <a:noFill/>
                    </a:lnL>
                    <a:lnR>
                      <a:noFill/>
                    </a:lnR>
                    <a:lnT w="6350" cap="flat" cmpd="sng" algn="ctr">
                      <a:solidFill>
                        <a:srgbClr val="9BC2E6"/>
                      </a:solidFill>
                      <a:prstDash val="solid"/>
                      <a:round/>
                      <a:headEnd type="none" w="med" len="med"/>
                      <a:tailEnd type="none" w="med" len="med"/>
                    </a:lnT>
                    <a:lnB>
                      <a:noFill/>
                    </a:lnB>
                  </a:tcPr>
                </a:tc>
                <a:extLst>
                  <a:ext uri="{0D108BD9-81ED-4DB2-BD59-A6C34878D82A}">
                    <a16:rowId xmlns:a16="http://schemas.microsoft.com/office/drawing/2014/main" val="1024850522"/>
                  </a:ext>
                </a:extLst>
              </a:tr>
              <a:tr h="189747">
                <a:tc>
                  <a:txBody>
                    <a:bodyPr/>
                    <a:lstStyle/>
                    <a:p>
                      <a:pPr algn="l" fontAlgn="t"/>
                      <a:r>
                        <a:rPr lang="es-MX" sz="1000" b="0" i="0" u="none" strike="noStrike" dirty="0">
                          <a:effectLst/>
                          <a:latin typeface="Arial" panose="020B0604020202020204" pitchFamily="34" charset="0"/>
                        </a:rPr>
                        <a:t>53 BIENES Y SERVICIOS DE CONSUMO</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       29.733.342,80 </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       771.002,16 </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      30.504.344,96 </a:t>
                      </a:r>
                    </a:p>
                  </a:txBody>
                  <a:tcPr marL="9525" marR="9525" marT="9525" marB="0">
                    <a:lnL>
                      <a:noFill/>
                    </a:lnL>
                    <a:lnR>
                      <a:noFill/>
                    </a:lnR>
                    <a:lnT>
                      <a:noFill/>
                    </a:lnT>
                    <a:lnB>
                      <a:noFill/>
                    </a:lnB>
                  </a:tcPr>
                </a:tc>
                <a:extLst>
                  <a:ext uri="{0D108BD9-81ED-4DB2-BD59-A6C34878D82A}">
                    <a16:rowId xmlns:a16="http://schemas.microsoft.com/office/drawing/2014/main" val="4156431261"/>
                  </a:ext>
                </a:extLst>
              </a:tr>
              <a:tr h="189747">
                <a:tc>
                  <a:txBody>
                    <a:bodyPr/>
                    <a:lstStyle/>
                    <a:p>
                      <a:pPr algn="l" fontAlgn="t"/>
                      <a:r>
                        <a:rPr lang="es-EC" sz="1000" b="0" i="0" u="none" strike="noStrike">
                          <a:effectLst/>
                          <a:latin typeface="Arial" panose="020B0604020202020204" pitchFamily="34" charset="0"/>
                        </a:rPr>
                        <a:t>56 GASTOS FINANCIEROS</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       31.884.120,20 </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                    -   </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      31.884.120,20 </a:t>
                      </a:r>
                    </a:p>
                  </a:txBody>
                  <a:tcPr marL="9525" marR="9525" marT="9525" marB="0">
                    <a:lnL>
                      <a:noFill/>
                    </a:lnL>
                    <a:lnR>
                      <a:noFill/>
                    </a:lnR>
                    <a:lnT>
                      <a:noFill/>
                    </a:lnT>
                    <a:lnB>
                      <a:noFill/>
                    </a:lnB>
                  </a:tcPr>
                </a:tc>
                <a:extLst>
                  <a:ext uri="{0D108BD9-81ED-4DB2-BD59-A6C34878D82A}">
                    <a16:rowId xmlns:a16="http://schemas.microsoft.com/office/drawing/2014/main" val="1188998603"/>
                  </a:ext>
                </a:extLst>
              </a:tr>
              <a:tr h="189747">
                <a:tc>
                  <a:txBody>
                    <a:bodyPr/>
                    <a:lstStyle/>
                    <a:p>
                      <a:pPr algn="l" fontAlgn="t"/>
                      <a:r>
                        <a:rPr lang="es-EC" sz="1000" b="0" i="0" u="none" strike="noStrike">
                          <a:effectLst/>
                          <a:latin typeface="Arial" panose="020B0604020202020204" pitchFamily="34" charset="0"/>
                        </a:rPr>
                        <a:t>57 OTROS GASTOS CORRIENTES</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       26.389.370,29 </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  -13.088.406,97 </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      13.300.963,32 </a:t>
                      </a:r>
                    </a:p>
                  </a:txBody>
                  <a:tcPr marL="9525" marR="9525" marT="9525" marB="0">
                    <a:lnL>
                      <a:noFill/>
                    </a:lnL>
                    <a:lnR>
                      <a:noFill/>
                    </a:lnR>
                    <a:lnT>
                      <a:noFill/>
                    </a:lnT>
                    <a:lnB>
                      <a:noFill/>
                    </a:lnB>
                  </a:tcPr>
                </a:tc>
                <a:extLst>
                  <a:ext uri="{0D108BD9-81ED-4DB2-BD59-A6C34878D82A}">
                    <a16:rowId xmlns:a16="http://schemas.microsoft.com/office/drawing/2014/main" val="685057256"/>
                  </a:ext>
                </a:extLst>
              </a:tr>
              <a:tr h="189747">
                <a:tc>
                  <a:txBody>
                    <a:bodyPr/>
                    <a:lstStyle/>
                    <a:p>
                      <a:pPr algn="l" fontAlgn="t"/>
                      <a:r>
                        <a:rPr lang="es-MX" sz="1000" b="0" i="0" u="none" strike="noStrike">
                          <a:effectLst/>
                          <a:latin typeface="Arial" panose="020B0604020202020204" pitchFamily="34" charset="0"/>
                        </a:rPr>
                        <a:t>58 TRANSFERENCIAS Y DONACIONES CORRIENTES</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       16.190.000,00 </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   36.630.277,59 </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      52.820.277,59 </a:t>
                      </a:r>
                    </a:p>
                  </a:txBody>
                  <a:tcPr marL="9525" marR="9525" marT="9525" marB="0">
                    <a:lnL>
                      <a:noFill/>
                    </a:lnL>
                    <a:lnR>
                      <a:noFill/>
                    </a:lnR>
                    <a:lnT>
                      <a:noFill/>
                    </a:lnT>
                    <a:lnB>
                      <a:noFill/>
                    </a:lnB>
                  </a:tcPr>
                </a:tc>
                <a:extLst>
                  <a:ext uri="{0D108BD9-81ED-4DB2-BD59-A6C34878D82A}">
                    <a16:rowId xmlns:a16="http://schemas.microsoft.com/office/drawing/2014/main" val="1389646870"/>
                  </a:ext>
                </a:extLst>
              </a:tr>
              <a:tr h="189747">
                <a:tc>
                  <a:txBody>
                    <a:bodyPr/>
                    <a:lstStyle/>
                    <a:p>
                      <a:pPr algn="l" fontAlgn="t"/>
                      <a:r>
                        <a:rPr lang="es-MX" sz="1000" b="0" i="0" u="none" strike="noStrike">
                          <a:effectLst/>
                          <a:latin typeface="Arial" panose="020B0604020202020204" pitchFamily="34" charset="0"/>
                        </a:rPr>
                        <a:t>71 GASTOS EN PERSONAL PARA INVERSIÓN</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                         -   </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       488.124,43 </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          488.124,43 </a:t>
                      </a:r>
                    </a:p>
                  </a:txBody>
                  <a:tcPr marL="9525" marR="9525" marT="9525" marB="0">
                    <a:lnL>
                      <a:noFill/>
                    </a:lnL>
                    <a:lnR>
                      <a:noFill/>
                    </a:lnR>
                    <a:lnT>
                      <a:noFill/>
                    </a:lnT>
                    <a:lnB>
                      <a:noFill/>
                    </a:lnB>
                  </a:tcPr>
                </a:tc>
                <a:extLst>
                  <a:ext uri="{0D108BD9-81ED-4DB2-BD59-A6C34878D82A}">
                    <a16:rowId xmlns:a16="http://schemas.microsoft.com/office/drawing/2014/main" val="804089362"/>
                  </a:ext>
                </a:extLst>
              </a:tr>
              <a:tr h="189747">
                <a:tc>
                  <a:txBody>
                    <a:bodyPr/>
                    <a:lstStyle/>
                    <a:p>
                      <a:pPr algn="l" fontAlgn="t"/>
                      <a:r>
                        <a:rPr lang="es-MX" sz="1000" b="0" i="0" u="none" strike="noStrike">
                          <a:effectLst/>
                          <a:latin typeface="Arial" panose="020B0604020202020204" pitchFamily="34" charset="0"/>
                        </a:rPr>
                        <a:t>73 BIENES Y SERVICIOS PARA INVERSIÓN</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       70.083.205,38 </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     3.366.721,26 </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      73.449.926,64 </a:t>
                      </a:r>
                    </a:p>
                  </a:txBody>
                  <a:tcPr marL="9525" marR="9525" marT="9525" marB="0">
                    <a:lnL>
                      <a:noFill/>
                    </a:lnL>
                    <a:lnR>
                      <a:noFill/>
                    </a:lnR>
                    <a:lnT>
                      <a:noFill/>
                    </a:lnT>
                    <a:lnB>
                      <a:noFill/>
                    </a:lnB>
                  </a:tcPr>
                </a:tc>
                <a:extLst>
                  <a:ext uri="{0D108BD9-81ED-4DB2-BD59-A6C34878D82A}">
                    <a16:rowId xmlns:a16="http://schemas.microsoft.com/office/drawing/2014/main" val="173998033"/>
                  </a:ext>
                </a:extLst>
              </a:tr>
              <a:tr h="189747">
                <a:tc>
                  <a:txBody>
                    <a:bodyPr/>
                    <a:lstStyle/>
                    <a:p>
                      <a:pPr algn="l" fontAlgn="t"/>
                      <a:r>
                        <a:rPr lang="es-EC" sz="1000" b="0" i="0" u="none" strike="noStrike">
                          <a:effectLst/>
                          <a:latin typeface="Arial" panose="020B0604020202020204" pitchFamily="34" charset="0"/>
                        </a:rPr>
                        <a:t>75 OBRAS PÚBLICAS</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     204.025.887,05 </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   18.238.455,85 </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    222.264.342,90 </a:t>
                      </a:r>
                    </a:p>
                  </a:txBody>
                  <a:tcPr marL="9525" marR="9525" marT="9525" marB="0">
                    <a:lnL>
                      <a:noFill/>
                    </a:lnL>
                    <a:lnR>
                      <a:noFill/>
                    </a:lnR>
                    <a:lnT>
                      <a:noFill/>
                    </a:lnT>
                    <a:lnB>
                      <a:noFill/>
                    </a:lnB>
                  </a:tcPr>
                </a:tc>
                <a:extLst>
                  <a:ext uri="{0D108BD9-81ED-4DB2-BD59-A6C34878D82A}">
                    <a16:rowId xmlns:a16="http://schemas.microsoft.com/office/drawing/2014/main" val="3741101639"/>
                  </a:ext>
                </a:extLst>
              </a:tr>
              <a:tr h="189747">
                <a:tc>
                  <a:txBody>
                    <a:bodyPr/>
                    <a:lstStyle/>
                    <a:p>
                      <a:pPr algn="l" fontAlgn="t"/>
                      <a:r>
                        <a:rPr lang="es-MX" sz="1000" b="0" i="0" u="none" strike="noStrike">
                          <a:effectLst/>
                          <a:latin typeface="Arial" panose="020B0604020202020204" pitchFamily="34" charset="0"/>
                        </a:rPr>
                        <a:t>77 OTROS GASTOS DE INVERSIÓN</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         8.405.508,00 </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      -353.075,39 </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        8.052.432,61 </a:t>
                      </a:r>
                    </a:p>
                  </a:txBody>
                  <a:tcPr marL="9525" marR="9525" marT="9525" marB="0">
                    <a:lnL>
                      <a:noFill/>
                    </a:lnL>
                    <a:lnR>
                      <a:noFill/>
                    </a:lnR>
                    <a:lnT>
                      <a:noFill/>
                    </a:lnT>
                    <a:lnB>
                      <a:noFill/>
                    </a:lnB>
                  </a:tcPr>
                </a:tc>
                <a:extLst>
                  <a:ext uri="{0D108BD9-81ED-4DB2-BD59-A6C34878D82A}">
                    <a16:rowId xmlns:a16="http://schemas.microsoft.com/office/drawing/2014/main" val="4015463189"/>
                  </a:ext>
                </a:extLst>
              </a:tr>
              <a:tr h="189747">
                <a:tc>
                  <a:txBody>
                    <a:bodyPr/>
                    <a:lstStyle/>
                    <a:p>
                      <a:pPr algn="l" fontAlgn="t"/>
                      <a:r>
                        <a:rPr lang="es-MX" sz="1000" b="0" i="0" u="none" strike="noStrike">
                          <a:effectLst/>
                          <a:latin typeface="Arial" panose="020B0604020202020204" pitchFamily="34" charset="0"/>
                        </a:rPr>
                        <a:t>78 TRANSFERENCIAS Y DONACIONES PARA INVERSIÓN</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       98.730.479,37 </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   51.505.448,93 </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    150.235.928,30 </a:t>
                      </a:r>
                    </a:p>
                  </a:txBody>
                  <a:tcPr marL="9525" marR="9525" marT="9525" marB="0">
                    <a:lnL>
                      <a:noFill/>
                    </a:lnL>
                    <a:lnR>
                      <a:noFill/>
                    </a:lnR>
                    <a:lnT>
                      <a:noFill/>
                    </a:lnT>
                    <a:lnB>
                      <a:noFill/>
                    </a:lnB>
                  </a:tcPr>
                </a:tc>
                <a:extLst>
                  <a:ext uri="{0D108BD9-81ED-4DB2-BD59-A6C34878D82A}">
                    <a16:rowId xmlns:a16="http://schemas.microsoft.com/office/drawing/2014/main" val="2110811294"/>
                  </a:ext>
                </a:extLst>
              </a:tr>
              <a:tr h="189747">
                <a:tc>
                  <a:txBody>
                    <a:bodyPr/>
                    <a:lstStyle/>
                    <a:p>
                      <a:pPr algn="l" fontAlgn="t"/>
                      <a:r>
                        <a:rPr lang="es-MX" sz="1000" b="0" i="0" u="none" strike="noStrike">
                          <a:effectLst/>
                          <a:latin typeface="Arial" panose="020B0604020202020204" pitchFamily="34" charset="0"/>
                        </a:rPr>
                        <a:t>84 BIENES DE LARGA DURACIÓN</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       41.088.690,82 </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 144.250.094,97 </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    185.338.785,79 </a:t>
                      </a:r>
                    </a:p>
                  </a:txBody>
                  <a:tcPr marL="9525" marR="9525" marT="9525" marB="0">
                    <a:lnL>
                      <a:noFill/>
                    </a:lnL>
                    <a:lnR>
                      <a:noFill/>
                    </a:lnR>
                    <a:lnT>
                      <a:noFill/>
                    </a:lnT>
                    <a:lnB>
                      <a:noFill/>
                    </a:lnB>
                  </a:tcPr>
                </a:tc>
                <a:extLst>
                  <a:ext uri="{0D108BD9-81ED-4DB2-BD59-A6C34878D82A}">
                    <a16:rowId xmlns:a16="http://schemas.microsoft.com/office/drawing/2014/main" val="3603685061"/>
                  </a:ext>
                </a:extLst>
              </a:tr>
              <a:tr h="189747">
                <a:tc>
                  <a:txBody>
                    <a:bodyPr/>
                    <a:lstStyle/>
                    <a:p>
                      <a:pPr algn="l" fontAlgn="t"/>
                      <a:r>
                        <a:rPr lang="es-EC" sz="1000" b="0" i="0" u="none" strike="noStrike">
                          <a:effectLst/>
                          <a:latin typeface="Arial" panose="020B0604020202020204" pitchFamily="34" charset="0"/>
                        </a:rPr>
                        <a:t>87 INVERSIONES FINANCIERAS</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                         -   </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       573.688,00 </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          573.688,00 </a:t>
                      </a:r>
                    </a:p>
                  </a:txBody>
                  <a:tcPr marL="9525" marR="9525" marT="9525" marB="0">
                    <a:lnL>
                      <a:noFill/>
                    </a:lnL>
                    <a:lnR>
                      <a:noFill/>
                    </a:lnR>
                    <a:lnT>
                      <a:noFill/>
                    </a:lnT>
                    <a:lnB>
                      <a:noFill/>
                    </a:lnB>
                  </a:tcPr>
                </a:tc>
                <a:extLst>
                  <a:ext uri="{0D108BD9-81ED-4DB2-BD59-A6C34878D82A}">
                    <a16:rowId xmlns:a16="http://schemas.microsoft.com/office/drawing/2014/main" val="2514813646"/>
                  </a:ext>
                </a:extLst>
              </a:tr>
              <a:tr h="189747">
                <a:tc>
                  <a:txBody>
                    <a:bodyPr/>
                    <a:lstStyle/>
                    <a:p>
                      <a:pPr algn="l" fontAlgn="t"/>
                      <a:r>
                        <a:rPr lang="es-MX" sz="1000" b="0" i="0" u="none" strike="noStrike">
                          <a:effectLst/>
                          <a:latin typeface="Arial" panose="020B0604020202020204" pitchFamily="34" charset="0"/>
                        </a:rPr>
                        <a:t>96 AMORTIZACIÓN DE LA DEUDA PÚBLICA</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       42.890.050,44 </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     5.767.791,67 </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      48.657.842,11 </a:t>
                      </a:r>
                    </a:p>
                  </a:txBody>
                  <a:tcPr marL="9525" marR="9525" marT="9525" marB="0">
                    <a:lnL>
                      <a:noFill/>
                    </a:lnL>
                    <a:lnR>
                      <a:noFill/>
                    </a:lnR>
                    <a:lnT>
                      <a:noFill/>
                    </a:lnT>
                    <a:lnB>
                      <a:noFill/>
                    </a:lnB>
                  </a:tcPr>
                </a:tc>
                <a:extLst>
                  <a:ext uri="{0D108BD9-81ED-4DB2-BD59-A6C34878D82A}">
                    <a16:rowId xmlns:a16="http://schemas.microsoft.com/office/drawing/2014/main" val="590525482"/>
                  </a:ext>
                </a:extLst>
              </a:tr>
              <a:tr h="189747">
                <a:tc>
                  <a:txBody>
                    <a:bodyPr/>
                    <a:lstStyle/>
                    <a:p>
                      <a:pPr algn="l" fontAlgn="t"/>
                      <a:r>
                        <a:rPr lang="es-EC" sz="1000" b="0" i="0" u="none" strike="noStrike">
                          <a:effectLst/>
                          <a:latin typeface="Arial" panose="020B0604020202020204" pitchFamily="34" charset="0"/>
                        </a:rPr>
                        <a:t>99 OTROS PASIVOS</a:t>
                      </a:r>
                    </a:p>
                  </a:txBody>
                  <a:tcPr marL="9525" marR="9525" marT="9525"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000" b="0" i="0" u="none" strike="noStrike">
                          <a:effectLst/>
                          <a:latin typeface="Arial" panose="020B0604020202020204" pitchFamily="34" charset="0"/>
                        </a:rPr>
                        <a:t>            400.000,00 </a:t>
                      </a:r>
                    </a:p>
                  </a:txBody>
                  <a:tcPr marL="9525" marR="9525" marT="9525"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000" b="0" i="0" u="none" strike="noStrike">
                          <a:effectLst/>
                          <a:latin typeface="Arial" panose="020B0604020202020204" pitchFamily="34" charset="0"/>
                        </a:rPr>
                        <a:t>     1.364.668,16 </a:t>
                      </a:r>
                    </a:p>
                  </a:txBody>
                  <a:tcPr marL="9525" marR="9525" marT="9525"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000" b="0" i="0" u="none" strike="noStrike" dirty="0">
                          <a:effectLst/>
                          <a:latin typeface="Arial" panose="020B0604020202020204" pitchFamily="34" charset="0"/>
                        </a:rPr>
                        <a:t>        1.764.668,16 </a:t>
                      </a:r>
                    </a:p>
                  </a:txBody>
                  <a:tcPr marL="9525" marR="9525" marT="9525" marB="0">
                    <a:lnL>
                      <a:noFill/>
                    </a:lnL>
                    <a:lnR>
                      <a:noFill/>
                    </a:lnR>
                    <a:lnT>
                      <a:noFill/>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58305168"/>
                  </a:ext>
                </a:extLst>
              </a:tr>
              <a:tr h="189747">
                <a:tc>
                  <a:txBody>
                    <a:bodyPr/>
                    <a:lstStyle/>
                    <a:p>
                      <a:pPr algn="l" fontAlgn="t"/>
                      <a:r>
                        <a:rPr lang="es-EC" sz="1000" b="1" i="0" u="none" strike="noStrike">
                          <a:solidFill>
                            <a:srgbClr val="000000"/>
                          </a:solidFill>
                          <a:effectLst/>
                          <a:latin typeface="Arial" panose="020B0604020202020204" pitchFamily="34" charset="0"/>
                        </a:rPr>
                        <a:t>Total general</a:t>
                      </a:r>
                    </a:p>
                  </a:txBody>
                  <a:tcPr marL="9525" marR="9525" marT="9525"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000" b="1" i="0" u="none" strike="noStrike">
                          <a:solidFill>
                            <a:srgbClr val="000000"/>
                          </a:solidFill>
                          <a:effectLst/>
                          <a:latin typeface="Arial" panose="020B0604020202020204" pitchFamily="34" charset="0"/>
                        </a:rPr>
                        <a:t>     755.418.326,07 </a:t>
                      </a:r>
                    </a:p>
                  </a:txBody>
                  <a:tcPr marL="9525" marR="9525" marT="9525"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000" b="1" i="0" u="none" strike="noStrike">
                          <a:solidFill>
                            <a:srgbClr val="000000"/>
                          </a:solidFill>
                          <a:effectLst/>
                          <a:latin typeface="Arial" panose="020B0604020202020204" pitchFamily="34" charset="0"/>
                        </a:rPr>
                        <a:t> 277.969.773,74 </a:t>
                      </a:r>
                    </a:p>
                  </a:txBody>
                  <a:tcPr marL="9525" marR="9525" marT="9525"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000" b="1" i="0" u="none" strike="noStrike" dirty="0">
                          <a:solidFill>
                            <a:srgbClr val="000000"/>
                          </a:solidFill>
                          <a:effectLst/>
                          <a:latin typeface="Arial" panose="020B0604020202020204" pitchFamily="34" charset="0"/>
                        </a:rPr>
                        <a:t> 1.033.388.099,81 </a:t>
                      </a:r>
                    </a:p>
                  </a:txBody>
                  <a:tcPr marL="9525" marR="9525" marT="9525"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extLst>
                  <a:ext uri="{0D108BD9-81ED-4DB2-BD59-A6C34878D82A}">
                    <a16:rowId xmlns:a16="http://schemas.microsoft.com/office/drawing/2014/main" val="1879810024"/>
                  </a:ext>
                </a:extLst>
              </a:tr>
              <a:tr h="189747">
                <a:tc>
                  <a:txBody>
                    <a:bodyPr/>
                    <a:lstStyle/>
                    <a:p>
                      <a:pPr algn="l" fontAlgn="t"/>
                      <a:r>
                        <a:rPr lang="es-EC" sz="1000" b="0" i="0" u="none" strike="noStrike">
                          <a:effectLst/>
                          <a:latin typeface="Arial" panose="020B0604020202020204" pitchFamily="34" charset="0"/>
                        </a:rPr>
                        <a:t>Fuente SIPARI</a:t>
                      </a:r>
                    </a:p>
                  </a:txBody>
                  <a:tcPr marL="9525" marR="9525" marT="9525" marB="0">
                    <a:lnL>
                      <a:noFill/>
                    </a:lnL>
                    <a:lnR>
                      <a:noFill/>
                    </a:lnR>
                    <a:lnT>
                      <a:noFill/>
                    </a:lnT>
                    <a:lnB>
                      <a:noFill/>
                    </a:lnB>
                  </a:tcPr>
                </a:tc>
                <a:tc>
                  <a:txBody>
                    <a:bodyPr/>
                    <a:lstStyle/>
                    <a:p>
                      <a:pPr algn="l" fontAlgn="t"/>
                      <a:endParaRPr lang="es-EC" sz="1000" b="0" i="0" u="none" strike="noStrike">
                        <a:effectLst/>
                        <a:latin typeface="Arial" panose="020B0604020202020204" pitchFamily="34" charset="0"/>
                      </a:endParaRPr>
                    </a:p>
                  </a:txBody>
                  <a:tcPr marL="9525" marR="9525" marT="9525" marB="0">
                    <a:lnL>
                      <a:noFill/>
                    </a:lnL>
                    <a:lnR>
                      <a:noFill/>
                    </a:lnR>
                    <a:lnT>
                      <a:noFill/>
                    </a:lnT>
                    <a:lnB>
                      <a:noFill/>
                    </a:lnB>
                  </a:tcPr>
                </a:tc>
                <a:tc>
                  <a:txBody>
                    <a:bodyPr/>
                    <a:lstStyle/>
                    <a:p>
                      <a:pPr algn="l" fontAlgn="t"/>
                      <a:endParaRPr lang="es-EC" sz="1000" b="0" i="0" u="none" strike="noStrike">
                        <a:effectLst/>
                        <a:latin typeface="Arial" panose="020B0604020202020204" pitchFamily="34" charset="0"/>
                      </a:endParaRPr>
                    </a:p>
                  </a:txBody>
                  <a:tcPr marL="9525" marR="9525" marT="9525" marB="0">
                    <a:lnL>
                      <a:noFill/>
                    </a:lnL>
                    <a:lnR>
                      <a:noFill/>
                    </a:lnR>
                    <a:lnT>
                      <a:noFill/>
                    </a:lnT>
                    <a:lnB>
                      <a:noFill/>
                    </a:lnB>
                  </a:tcPr>
                </a:tc>
                <a:tc>
                  <a:txBody>
                    <a:bodyPr/>
                    <a:lstStyle/>
                    <a:p>
                      <a:pPr algn="l" fontAlgn="t"/>
                      <a:endParaRPr lang="es-EC" sz="1000" b="0" i="0" u="none" strike="noStrike" dirty="0">
                        <a:effectLst/>
                        <a:latin typeface="Arial" panose="020B0604020202020204" pitchFamily="34" charset="0"/>
                      </a:endParaRPr>
                    </a:p>
                  </a:txBody>
                  <a:tcPr marL="9525" marR="9525" marT="9525" marB="0">
                    <a:lnL>
                      <a:noFill/>
                    </a:lnL>
                    <a:lnR>
                      <a:noFill/>
                    </a:lnR>
                    <a:lnT>
                      <a:noFill/>
                    </a:lnT>
                    <a:lnB>
                      <a:noFill/>
                    </a:lnB>
                  </a:tcPr>
                </a:tc>
                <a:extLst>
                  <a:ext uri="{0D108BD9-81ED-4DB2-BD59-A6C34878D82A}">
                    <a16:rowId xmlns:a16="http://schemas.microsoft.com/office/drawing/2014/main" val="2982683077"/>
                  </a:ext>
                </a:extLst>
              </a:tr>
            </a:tbl>
          </a:graphicData>
        </a:graphic>
      </p:graphicFrame>
    </p:spTree>
    <p:extLst>
      <p:ext uri="{BB962C8B-B14F-4D97-AF65-F5344CB8AC3E}">
        <p14:creationId xmlns:p14="http://schemas.microsoft.com/office/powerpoint/2010/main" val="6180576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Título"/>
          <p:cNvSpPr txBox="1">
            <a:spLocks/>
          </p:cNvSpPr>
          <p:nvPr/>
        </p:nvSpPr>
        <p:spPr>
          <a:xfrm>
            <a:off x="682172" y="2917335"/>
            <a:ext cx="10392229" cy="149500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82880" algn="ctr"/>
            <a:r>
              <a:rPr lang="es-MX" sz="6000" b="1" dirty="0" smtClean="0">
                <a:solidFill>
                  <a:schemeClr val="accent1">
                    <a:lumMod val="75000"/>
                  </a:schemeClr>
                </a:solidFill>
                <a:effectLst>
                  <a:outerShdw blurRad="38100" dist="38100" dir="2700000" algn="tl">
                    <a:srgbClr val="000000">
                      <a:alpha val="43137"/>
                    </a:srgbClr>
                  </a:outerShdw>
                </a:effectLst>
              </a:rPr>
              <a:t>BASE LEGAL</a:t>
            </a:r>
            <a:endParaRPr lang="es-EC" sz="6000" b="1" dirty="0">
              <a:solidFill>
                <a:schemeClr val="accent1">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989800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ctrTitle"/>
          </p:nvPr>
        </p:nvSpPr>
        <p:spPr>
          <a:xfrm>
            <a:off x="1793647" y="949569"/>
            <a:ext cx="8595748" cy="607448"/>
          </a:xfrm>
        </p:spPr>
        <p:txBody>
          <a:bodyPr>
            <a:normAutofit fontScale="90000"/>
          </a:bodyPr>
          <a:lstStyle/>
          <a:p>
            <a:pPr algn="ctr"/>
            <a:r>
              <a:rPr lang="es-EC" sz="2400" b="1" dirty="0" smtClean="0">
                <a:solidFill>
                  <a:schemeClr val="accent1">
                    <a:lumMod val="75000"/>
                  </a:schemeClr>
                </a:solidFill>
              </a:rPr>
              <a:t>GASTOS</a:t>
            </a:r>
            <a:br>
              <a:rPr lang="es-EC" sz="2400" b="1" dirty="0" smtClean="0">
                <a:solidFill>
                  <a:schemeClr val="accent1">
                    <a:lumMod val="75000"/>
                  </a:schemeClr>
                </a:solidFill>
              </a:rPr>
            </a:br>
            <a:r>
              <a:rPr lang="es-EC" sz="2400" b="1" dirty="0" smtClean="0">
                <a:solidFill>
                  <a:schemeClr val="accent1">
                    <a:lumMod val="75000"/>
                  </a:schemeClr>
                </a:solidFill>
              </a:rPr>
              <a:t>(Incluye Proyecto Metro de Quito) </a:t>
            </a:r>
            <a:endParaRPr lang="es-EC" sz="2400" b="1" dirty="0">
              <a:solidFill>
                <a:schemeClr val="accent1">
                  <a:lumMod val="75000"/>
                </a:schemeClr>
              </a:solidFill>
            </a:endParaRPr>
          </a:p>
        </p:txBody>
      </p:sp>
      <p:graphicFrame>
        <p:nvGraphicFramePr>
          <p:cNvPr id="7" name="Tabla 6"/>
          <p:cNvGraphicFramePr>
            <a:graphicFrameLocks noGrp="1"/>
          </p:cNvGraphicFramePr>
          <p:nvPr>
            <p:extLst>
              <p:ext uri="{D42A27DB-BD31-4B8C-83A1-F6EECF244321}">
                <p14:modId xmlns:p14="http://schemas.microsoft.com/office/powerpoint/2010/main" val="1595639292"/>
              </p:ext>
            </p:extLst>
          </p:nvPr>
        </p:nvGraphicFramePr>
        <p:xfrm>
          <a:off x="702474" y="1815548"/>
          <a:ext cx="10840168" cy="4147924"/>
        </p:xfrm>
        <a:graphic>
          <a:graphicData uri="http://schemas.openxmlformats.org/drawingml/2006/table">
            <a:tbl>
              <a:tblPr/>
              <a:tblGrid>
                <a:gridCol w="4908683">
                  <a:extLst>
                    <a:ext uri="{9D8B030D-6E8A-4147-A177-3AD203B41FA5}">
                      <a16:colId xmlns:a16="http://schemas.microsoft.com/office/drawing/2014/main" val="3484511515"/>
                    </a:ext>
                  </a:extLst>
                </a:gridCol>
                <a:gridCol w="1551519">
                  <a:extLst>
                    <a:ext uri="{9D8B030D-6E8A-4147-A177-3AD203B41FA5}">
                      <a16:colId xmlns:a16="http://schemas.microsoft.com/office/drawing/2014/main" val="2827028986"/>
                    </a:ext>
                  </a:extLst>
                </a:gridCol>
                <a:gridCol w="1391017">
                  <a:extLst>
                    <a:ext uri="{9D8B030D-6E8A-4147-A177-3AD203B41FA5}">
                      <a16:colId xmlns:a16="http://schemas.microsoft.com/office/drawing/2014/main" val="3140024092"/>
                    </a:ext>
                  </a:extLst>
                </a:gridCol>
                <a:gridCol w="559621">
                  <a:extLst>
                    <a:ext uri="{9D8B030D-6E8A-4147-A177-3AD203B41FA5}">
                      <a16:colId xmlns:a16="http://schemas.microsoft.com/office/drawing/2014/main" val="1521369661"/>
                    </a:ext>
                  </a:extLst>
                </a:gridCol>
                <a:gridCol w="1645265">
                  <a:extLst>
                    <a:ext uri="{9D8B030D-6E8A-4147-A177-3AD203B41FA5}">
                      <a16:colId xmlns:a16="http://schemas.microsoft.com/office/drawing/2014/main" val="4033070713"/>
                    </a:ext>
                  </a:extLst>
                </a:gridCol>
                <a:gridCol w="784063">
                  <a:extLst>
                    <a:ext uri="{9D8B030D-6E8A-4147-A177-3AD203B41FA5}">
                      <a16:colId xmlns:a16="http://schemas.microsoft.com/office/drawing/2014/main" val="1618449154"/>
                    </a:ext>
                  </a:extLst>
                </a:gridCol>
              </a:tblGrid>
              <a:tr h="188542">
                <a:tc gridSpan="6">
                  <a:txBody>
                    <a:bodyPr/>
                    <a:lstStyle/>
                    <a:p>
                      <a:pPr algn="ctr" fontAlgn="t"/>
                      <a:r>
                        <a:rPr lang="es-EC" sz="1000" b="1" i="0" u="none" strike="noStrike" dirty="0">
                          <a:effectLst/>
                          <a:latin typeface="Arial" panose="020B0604020202020204" pitchFamily="34" charset="0"/>
                        </a:rPr>
                        <a:t>MUNICIPIO DEL DISTRITO METROPOLITANO DE QUITO</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extLst>
                  <a:ext uri="{0D108BD9-81ED-4DB2-BD59-A6C34878D82A}">
                    <a16:rowId xmlns:a16="http://schemas.microsoft.com/office/drawing/2014/main" val="3517328991"/>
                  </a:ext>
                </a:extLst>
              </a:tr>
              <a:tr h="188542">
                <a:tc gridSpan="6">
                  <a:txBody>
                    <a:bodyPr/>
                    <a:lstStyle/>
                    <a:p>
                      <a:pPr algn="ctr" fontAlgn="t"/>
                      <a:r>
                        <a:rPr lang="es-EC" sz="1000" b="1" i="0" u="none" strike="noStrike">
                          <a:effectLst/>
                          <a:latin typeface="Arial" panose="020B0604020202020204" pitchFamily="34" charset="0"/>
                        </a:rPr>
                        <a:t>EJECUCIÓN PRESUPUESTARIA CONSOLIDADA</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extLst>
                  <a:ext uri="{0D108BD9-81ED-4DB2-BD59-A6C34878D82A}">
                    <a16:rowId xmlns:a16="http://schemas.microsoft.com/office/drawing/2014/main" val="2658856406"/>
                  </a:ext>
                </a:extLst>
              </a:tr>
              <a:tr h="188542">
                <a:tc gridSpan="6">
                  <a:txBody>
                    <a:bodyPr/>
                    <a:lstStyle/>
                    <a:p>
                      <a:pPr algn="ctr" fontAlgn="t"/>
                      <a:r>
                        <a:rPr lang="es-MX" sz="1000" b="1" i="0" u="none" strike="noStrike">
                          <a:effectLst/>
                          <a:latin typeface="Arial" panose="020B0604020202020204" pitchFamily="34" charset="0"/>
                        </a:rPr>
                        <a:t>AL 31 DE DICIEMBRE DE 2021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extLst>
                  <a:ext uri="{0D108BD9-81ED-4DB2-BD59-A6C34878D82A}">
                    <a16:rowId xmlns:a16="http://schemas.microsoft.com/office/drawing/2014/main" val="3387851426"/>
                  </a:ext>
                </a:extLst>
              </a:tr>
              <a:tr h="188542">
                <a:tc>
                  <a:txBody>
                    <a:bodyPr/>
                    <a:lstStyle/>
                    <a:p>
                      <a:pPr algn="ctr" fontAlgn="t"/>
                      <a:endParaRPr lang="es-EC" sz="1000" b="1" i="0" u="none" strike="noStrike">
                        <a:effectLst/>
                        <a:latin typeface="Arial" panose="020B0604020202020204" pitchFamily="34" charset="0"/>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t"/>
                      <a:endParaRPr lang="es-EC" sz="1000" b="1" i="0" u="none" strike="noStrike">
                        <a:effectLst/>
                        <a:latin typeface="Arial" panose="020B0604020202020204" pitchFamily="34" charset="0"/>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t"/>
                      <a:endParaRPr lang="es-EC" sz="1000" b="1" i="0" u="none" strike="noStrike">
                        <a:effectLst/>
                        <a:latin typeface="Arial" panose="020B0604020202020204" pitchFamily="34" charset="0"/>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t"/>
                      <a:endParaRPr lang="es-EC" sz="1000" b="1" i="0" u="none" strike="noStrike">
                        <a:effectLst/>
                        <a:latin typeface="Arial" panose="020B0604020202020204" pitchFamily="34" charset="0"/>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t"/>
                      <a:endParaRPr lang="es-EC" sz="1000" b="1" i="0" u="none" strike="noStrike">
                        <a:effectLst/>
                        <a:latin typeface="Arial" panose="020B0604020202020204" pitchFamily="34" charset="0"/>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t"/>
                      <a:endParaRPr lang="es-EC" sz="1000" b="1" i="0" u="none" strike="noStrike">
                        <a:effectLst/>
                        <a:latin typeface="Arial" panose="020B0604020202020204" pitchFamily="34" charset="0"/>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778659225"/>
                  </a:ext>
                </a:extLst>
              </a:tr>
              <a:tr h="188542">
                <a:tc>
                  <a:txBody>
                    <a:bodyPr/>
                    <a:lstStyle/>
                    <a:p>
                      <a:pPr algn="l" fontAlgn="t"/>
                      <a:endParaRPr lang="es-EC" sz="1000" b="0" i="0" u="none" strike="noStrike" dirty="0">
                        <a:effectLst/>
                        <a:latin typeface="Arial" panose="020B0604020202020204" pitchFamily="34" charset="0"/>
                      </a:endParaRPr>
                    </a:p>
                  </a:txBody>
                  <a:tcPr marL="9525" marR="9525" marT="9525" marB="0">
                    <a:lnL>
                      <a:noFill/>
                    </a:lnL>
                    <a:lnR>
                      <a:noFill/>
                    </a:lnR>
                    <a:lnT>
                      <a:noFill/>
                    </a:lnT>
                    <a:lnB>
                      <a:noFill/>
                    </a:lnB>
                  </a:tcPr>
                </a:tc>
                <a:tc>
                  <a:txBody>
                    <a:bodyPr/>
                    <a:lstStyle/>
                    <a:p>
                      <a:pPr algn="ctr" fontAlgn="t"/>
                      <a:r>
                        <a:rPr lang="es-EC" sz="1000" b="1" i="0" u="none" strike="noStrike">
                          <a:effectLst/>
                          <a:latin typeface="Arial" panose="020B0604020202020204" pitchFamily="34" charset="0"/>
                        </a:rPr>
                        <a:t>(C)</a:t>
                      </a:r>
                    </a:p>
                  </a:txBody>
                  <a:tcPr marL="9525" marR="9525" marT="9525" marB="0">
                    <a:lnL>
                      <a:noFill/>
                    </a:lnL>
                    <a:lnR>
                      <a:noFill/>
                    </a:lnR>
                    <a:lnT>
                      <a:noFill/>
                    </a:lnT>
                    <a:lnB>
                      <a:noFill/>
                    </a:lnB>
                  </a:tcPr>
                </a:tc>
                <a:tc>
                  <a:txBody>
                    <a:bodyPr/>
                    <a:lstStyle/>
                    <a:p>
                      <a:pPr algn="ctr" fontAlgn="t"/>
                      <a:r>
                        <a:rPr lang="es-EC" sz="1000" b="1" i="0" u="none" strike="noStrike">
                          <a:effectLst/>
                          <a:latin typeface="Arial" panose="020B0604020202020204" pitchFamily="34" charset="0"/>
                        </a:rPr>
                        <a:t>(D)</a:t>
                      </a:r>
                    </a:p>
                  </a:txBody>
                  <a:tcPr marL="9525" marR="9525" marT="9525" marB="0">
                    <a:lnL>
                      <a:noFill/>
                    </a:lnL>
                    <a:lnR>
                      <a:noFill/>
                    </a:lnR>
                    <a:lnT>
                      <a:noFill/>
                    </a:lnT>
                    <a:lnB>
                      <a:noFill/>
                    </a:lnB>
                  </a:tcPr>
                </a:tc>
                <a:tc>
                  <a:txBody>
                    <a:bodyPr/>
                    <a:lstStyle/>
                    <a:p>
                      <a:pPr algn="ctr" fontAlgn="t"/>
                      <a:r>
                        <a:rPr lang="es-EC" sz="1000" b="1" i="0" u="none" strike="noStrike" dirty="0">
                          <a:effectLst/>
                          <a:latin typeface="Arial" panose="020B0604020202020204" pitchFamily="34" charset="0"/>
                        </a:rPr>
                        <a:t>(D/C)</a:t>
                      </a:r>
                    </a:p>
                  </a:txBody>
                  <a:tcPr marL="9525" marR="9525" marT="9525" marB="0">
                    <a:lnL>
                      <a:noFill/>
                    </a:lnL>
                    <a:lnR>
                      <a:noFill/>
                    </a:lnR>
                    <a:lnT>
                      <a:noFill/>
                    </a:lnT>
                    <a:lnB>
                      <a:noFill/>
                    </a:lnB>
                  </a:tcPr>
                </a:tc>
                <a:tc>
                  <a:txBody>
                    <a:bodyPr/>
                    <a:lstStyle/>
                    <a:p>
                      <a:pPr algn="ctr" fontAlgn="t"/>
                      <a:r>
                        <a:rPr lang="es-EC" sz="1000" b="1" i="0" u="none" strike="noStrike" dirty="0">
                          <a:effectLst/>
                          <a:latin typeface="Arial" panose="020B0604020202020204" pitchFamily="34" charset="0"/>
                        </a:rPr>
                        <a:t>(E)</a:t>
                      </a:r>
                    </a:p>
                  </a:txBody>
                  <a:tcPr marL="9525" marR="9525" marT="9525" marB="0">
                    <a:lnL>
                      <a:noFill/>
                    </a:lnL>
                    <a:lnR>
                      <a:noFill/>
                    </a:lnR>
                    <a:lnT>
                      <a:noFill/>
                    </a:lnT>
                    <a:lnB>
                      <a:noFill/>
                    </a:lnB>
                  </a:tcPr>
                </a:tc>
                <a:tc>
                  <a:txBody>
                    <a:bodyPr/>
                    <a:lstStyle/>
                    <a:p>
                      <a:pPr algn="ctr" fontAlgn="t"/>
                      <a:r>
                        <a:rPr lang="es-EC" sz="1000" b="1" i="0" u="none" strike="noStrike" dirty="0">
                          <a:effectLst/>
                          <a:latin typeface="Arial" panose="020B0604020202020204" pitchFamily="34" charset="0"/>
                        </a:rPr>
                        <a:t>(E/C)</a:t>
                      </a:r>
                    </a:p>
                  </a:txBody>
                  <a:tcPr marL="9525" marR="9525" marT="9525" marB="0">
                    <a:lnL>
                      <a:noFill/>
                    </a:lnL>
                    <a:lnR>
                      <a:noFill/>
                    </a:lnR>
                    <a:lnT>
                      <a:noFill/>
                    </a:lnT>
                    <a:lnB>
                      <a:noFill/>
                    </a:lnB>
                  </a:tcPr>
                </a:tc>
                <a:extLst>
                  <a:ext uri="{0D108BD9-81ED-4DB2-BD59-A6C34878D82A}">
                    <a16:rowId xmlns:a16="http://schemas.microsoft.com/office/drawing/2014/main" val="3883823189"/>
                  </a:ext>
                </a:extLst>
              </a:tr>
              <a:tr h="188542">
                <a:tc>
                  <a:txBody>
                    <a:bodyPr/>
                    <a:lstStyle/>
                    <a:p>
                      <a:pPr algn="ctr" fontAlgn="t"/>
                      <a:r>
                        <a:rPr lang="es-EC" sz="1000" b="1" i="0" u="none" strike="noStrike">
                          <a:solidFill>
                            <a:srgbClr val="000000"/>
                          </a:solidFill>
                          <a:effectLst/>
                          <a:latin typeface="Arial" panose="020B0604020202020204" pitchFamily="34" charset="0"/>
                        </a:rPr>
                        <a:t>Grupo de Gasto</a:t>
                      </a:r>
                    </a:p>
                  </a:txBody>
                  <a:tcPr marL="9525" marR="9525" marT="9525" marB="0">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t"/>
                      <a:r>
                        <a:rPr lang="es-EC" sz="1000" b="1" i="0" u="none" strike="noStrike">
                          <a:solidFill>
                            <a:srgbClr val="000000"/>
                          </a:solidFill>
                          <a:effectLst/>
                          <a:latin typeface="Arial" panose="020B0604020202020204" pitchFamily="34" charset="0"/>
                        </a:rPr>
                        <a:t>Codificado </a:t>
                      </a:r>
                    </a:p>
                  </a:txBody>
                  <a:tcPr marL="9525" marR="9525" marT="9525" marB="0">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t"/>
                      <a:r>
                        <a:rPr lang="es-EC" sz="1000" b="1" i="0" u="none" strike="noStrike">
                          <a:solidFill>
                            <a:srgbClr val="000000"/>
                          </a:solidFill>
                          <a:effectLst/>
                          <a:latin typeface="Arial" panose="020B0604020202020204" pitchFamily="34" charset="0"/>
                        </a:rPr>
                        <a:t>Comprometido </a:t>
                      </a:r>
                    </a:p>
                  </a:txBody>
                  <a:tcPr marL="9525" marR="9525" marT="9525" marB="0">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t"/>
                      <a:r>
                        <a:rPr lang="es-EC" sz="1000" b="1" i="0" u="none" strike="noStrike" dirty="0">
                          <a:solidFill>
                            <a:srgbClr val="000000"/>
                          </a:solidFill>
                          <a:effectLst/>
                          <a:latin typeface="Arial" panose="020B0604020202020204" pitchFamily="34" charset="0"/>
                        </a:rPr>
                        <a:t>%Comp.</a:t>
                      </a:r>
                    </a:p>
                  </a:txBody>
                  <a:tcPr marL="9525" marR="9525" marT="9525" marB="0">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t"/>
                      <a:r>
                        <a:rPr lang="es-EC" sz="1000" b="1" i="0" u="none" strike="noStrike" dirty="0">
                          <a:solidFill>
                            <a:srgbClr val="000000"/>
                          </a:solidFill>
                          <a:effectLst/>
                          <a:latin typeface="Arial" panose="020B0604020202020204" pitchFamily="34" charset="0"/>
                        </a:rPr>
                        <a:t>Devengado </a:t>
                      </a:r>
                    </a:p>
                  </a:txBody>
                  <a:tcPr marL="9525" marR="9525" marT="9525" marB="0">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t"/>
                      <a:r>
                        <a:rPr lang="es-EC" sz="1000" b="1" i="0" u="none" strike="noStrike" dirty="0">
                          <a:solidFill>
                            <a:srgbClr val="000000"/>
                          </a:solidFill>
                          <a:effectLst/>
                          <a:latin typeface="Arial" panose="020B0604020202020204" pitchFamily="34" charset="0"/>
                        </a:rPr>
                        <a:t>%</a:t>
                      </a:r>
                      <a:r>
                        <a:rPr lang="es-EC" sz="1000" b="1" i="0" u="none" strike="noStrike" dirty="0" err="1">
                          <a:solidFill>
                            <a:srgbClr val="000000"/>
                          </a:solidFill>
                          <a:effectLst/>
                          <a:latin typeface="Arial" panose="020B0604020202020204" pitchFamily="34" charset="0"/>
                        </a:rPr>
                        <a:t>Dev</a:t>
                      </a:r>
                      <a:r>
                        <a:rPr lang="es-EC" sz="1000" b="1" i="0" u="none" strike="noStrike" dirty="0">
                          <a:solidFill>
                            <a:srgbClr val="000000"/>
                          </a:solidFill>
                          <a:effectLst/>
                          <a:latin typeface="Arial" panose="020B0604020202020204" pitchFamily="34" charset="0"/>
                        </a:rPr>
                        <a:t>. </a:t>
                      </a:r>
                    </a:p>
                  </a:txBody>
                  <a:tcPr marL="9525" marR="9525" marT="9525" marB="0">
                    <a:lnL>
                      <a:noFill/>
                    </a:lnL>
                    <a:lnR>
                      <a:noFill/>
                    </a:lnR>
                    <a:lnT>
                      <a:noFill/>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729277301"/>
                  </a:ext>
                </a:extLst>
              </a:tr>
              <a:tr h="188542">
                <a:tc>
                  <a:txBody>
                    <a:bodyPr/>
                    <a:lstStyle/>
                    <a:p>
                      <a:pPr algn="l" fontAlgn="t"/>
                      <a:r>
                        <a:rPr lang="es-EC" sz="1000" b="0" i="0" u="none" strike="noStrike">
                          <a:effectLst/>
                          <a:latin typeface="Arial" panose="020B0604020202020204" pitchFamily="34" charset="0"/>
                        </a:rPr>
                        <a:t>51 GASTOS EN PERSONAL</a:t>
                      </a:r>
                    </a:p>
                  </a:txBody>
                  <a:tcPr marL="9525" marR="9525" marT="9525"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000" b="0" i="0" u="none" strike="noStrike" dirty="0">
                          <a:effectLst/>
                          <a:latin typeface="Arial" panose="020B0604020202020204" pitchFamily="34" charset="0"/>
                        </a:rPr>
                        <a:t>    214.052.654,80 </a:t>
                      </a:r>
                    </a:p>
                  </a:txBody>
                  <a:tcPr marL="9525" marR="9525" marT="9525"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000" b="0" i="0" u="none" strike="noStrike">
                          <a:effectLst/>
                          <a:latin typeface="Arial" panose="020B0604020202020204" pitchFamily="34" charset="0"/>
                        </a:rPr>
                        <a:t> 194.911.195,54 </a:t>
                      </a:r>
                    </a:p>
                  </a:txBody>
                  <a:tcPr marL="9525" marR="9525" marT="9525"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000" b="0" i="0" u="none" strike="noStrike" dirty="0">
                          <a:effectLst/>
                          <a:latin typeface="Arial" panose="020B0604020202020204" pitchFamily="34" charset="0"/>
                        </a:rPr>
                        <a:t>91%</a:t>
                      </a:r>
                    </a:p>
                  </a:txBody>
                  <a:tcPr marL="9525" marR="9525" marT="9525"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000" b="0" i="0" u="none" strike="noStrike" dirty="0">
                          <a:effectLst/>
                          <a:latin typeface="Arial" panose="020B0604020202020204" pitchFamily="34" charset="0"/>
                        </a:rPr>
                        <a:t> 194.118.419,65 </a:t>
                      </a:r>
                    </a:p>
                  </a:txBody>
                  <a:tcPr marL="9525" marR="9525" marT="9525"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000" b="0" i="0" u="none" strike="noStrike">
                          <a:effectLst/>
                          <a:latin typeface="Arial" panose="020B0604020202020204" pitchFamily="34" charset="0"/>
                        </a:rPr>
                        <a:t>91%</a:t>
                      </a:r>
                    </a:p>
                  </a:txBody>
                  <a:tcPr marL="9525" marR="9525" marT="9525" marB="0">
                    <a:lnL>
                      <a:noFill/>
                    </a:lnL>
                    <a:lnR>
                      <a:noFill/>
                    </a:lnR>
                    <a:lnT w="6350" cap="flat" cmpd="sng" algn="ctr">
                      <a:solidFill>
                        <a:srgbClr val="9BC2E6"/>
                      </a:solidFill>
                      <a:prstDash val="solid"/>
                      <a:round/>
                      <a:headEnd type="none" w="med" len="med"/>
                      <a:tailEnd type="none" w="med" len="med"/>
                    </a:lnT>
                    <a:lnB>
                      <a:noFill/>
                    </a:lnB>
                  </a:tcPr>
                </a:tc>
                <a:extLst>
                  <a:ext uri="{0D108BD9-81ED-4DB2-BD59-A6C34878D82A}">
                    <a16:rowId xmlns:a16="http://schemas.microsoft.com/office/drawing/2014/main" val="3583156943"/>
                  </a:ext>
                </a:extLst>
              </a:tr>
              <a:tr h="188542">
                <a:tc>
                  <a:txBody>
                    <a:bodyPr/>
                    <a:lstStyle/>
                    <a:p>
                      <a:pPr algn="l" fontAlgn="t"/>
                      <a:r>
                        <a:rPr lang="es-MX" sz="1000" b="0" i="0" u="none" strike="noStrike">
                          <a:effectLst/>
                          <a:latin typeface="Arial" panose="020B0604020202020204" pitchFamily="34" charset="0"/>
                        </a:rPr>
                        <a:t>53 BIENES Y SERVICIOS DE CONSUMO</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      30.504.344,96 </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   22.155.647,73 </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73%</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   20.867.915,02 </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68%</a:t>
                      </a:r>
                    </a:p>
                  </a:txBody>
                  <a:tcPr marL="9525" marR="9525" marT="9525" marB="0">
                    <a:lnL>
                      <a:noFill/>
                    </a:lnL>
                    <a:lnR>
                      <a:noFill/>
                    </a:lnR>
                    <a:lnT>
                      <a:noFill/>
                    </a:lnT>
                    <a:lnB>
                      <a:noFill/>
                    </a:lnB>
                  </a:tcPr>
                </a:tc>
                <a:extLst>
                  <a:ext uri="{0D108BD9-81ED-4DB2-BD59-A6C34878D82A}">
                    <a16:rowId xmlns:a16="http://schemas.microsoft.com/office/drawing/2014/main" val="60149979"/>
                  </a:ext>
                </a:extLst>
              </a:tr>
              <a:tr h="188542">
                <a:tc>
                  <a:txBody>
                    <a:bodyPr/>
                    <a:lstStyle/>
                    <a:p>
                      <a:pPr algn="l" fontAlgn="t"/>
                      <a:r>
                        <a:rPr lang="es-EC" sz="1000" b="0" i="0" u="none" strike="noStrike">
                          <a:effectLst/>
                          <a:latin typeface="Arial" panose="020B0604020202020204" pitchFamily="34" charset="0"/>
                        </a:rPr>
                        <a:t>56 GASTOS FINANCIEROS</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      31.884.120,20 </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   22.729.662,15 </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71%</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   22.729.662,15 </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71%</a:t>
                      </a:r>
                    </a:p>
                  </a:txBody>
                  <a:tcPr marL="9525" marR="9525" marT="9525" marB="0">
                    <a:lnL>
                      <a:noFill/>
                    </a:lnL>
                    <a:lnR>
                      <a:noFill/>
                    </a:lnR>
                    <a:lnT>
                      <a:noFill/>
                    </a:lnT>
                    <a:lnB>
                      <a:noFill/>
                    </a:lnB>
                  </a:tcPr>
                </a:tc>
                <a:extLst>
                  <a:ext uri="{0D108BD9-81ED-4DB2-BD59-A6C34878D82A}">
                    <a16:rowId xmlns:a16="http://schemas.microsoft.com/office/drawing/2014/main" val="2233753615"/>
                  </a:ext>
                </a:extLst>
              </a:tr>
              <a:tr h="188542">
                <a:tc>
                  <a:txBody>
                    <a:bodyPr/>
                    <a:lstStyle/>
                    <a:p>
                      <a:pPr algn="l" fontAlgn="t"/>
                      <a:r>
                        <a:rPr lang="es-EC" sz="1000" b="0" i="0" u="none" strike="noStrike">
                          <a:effectLst/>
                          <a:latin typeface="Arial" panose="020B0604020202020204" pitchFamily="34" charset="0"/>
                        </a:rPr>
                        <a:t>57 OTROS GASTOS CORRIENTES</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      13.300.963,32 </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     8.994.558,24 </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68%</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     7.554.600,08 </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57%</a:t>
                      </a:r>
                    </a:p>
                  </a:txBody>
                  <a:tcPr marL="9525" marR="9525" marT="9525" marB="0">
                    <a:lnL>
                      <a:noFill/>
                    </a:lnL>
                    <a:lnR>
                      <a:noFill/>
                    </a:lnR>
                    <a:lnT>
                      <a:noFill/>
                    </a:lnT>
                    <a:lnB>
                      <a:noFill/>
                    </a:lnB>
                  </a:tcPr>
                </a:tc>
                <a:extLst>
                  <a:ext uri="{0D108BD9-81ED-4DB2-BD59-A6C34878D82A}">
                    <a16:rowId xmlns:a16="http://schemas.microsoft.com/office/drawing/2014/main" val="1285968992"/>
                  </a:ext>
                </a:extLst>
              </a:tr>
              <a:tr h="188542">
                <a:tc>
                  <a:txBody>
                    <a:bodyPr/>
                    <a:lstStyle/>
                    <a:p>
                      <a:pPr algn="l" fontAlgn="t"/>
                      <a:r>
                        <a:rPr lang="es-MX" sz="1000" b="0" i="0" u="none" strike="noStrike">
                          <a:effectLst/>
                          <a:latin typeface="Arial" panose="020B0604020202020204" pitchFamily="34" charset="0"/>
                        </a:rPr>
                        <a:t>58 TRANSFERENCIAS Y DONACIONES CORRIENTES</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      52.820.277,59 </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   52.320.172,38 </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99%</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   49.476.982,80 </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94%</a:t>
                      </a:r>
                    </a:p>
                  </a:txBody>
                  <a:tcPr marL="9525" marR="9525" marT="9525" marB="0">
                    <a:lnL>
                      <a:noFill/>
                    </a:lnL>
                    <a:lnR>
                      <a:noFill/>
                    </a:lnR>
                    <a:lnT>
                      <a:noFill/>
                    </a:lnT>
                    <a:lnB>
                      <a:noFill/>
                    </a:lnB>
                  </a:tcPr>
                </a:tc>
                <a:extLst>
                  <a:ext uri="{0D108BD9-81ED-4DB2-BD59-A6C34878D82A}">
                    <a16:rowId xmlns:a16="http://schemas.microsoft.com/office/drawing/2014/main" val="1283235924"/>
                  </a:ext>
                </a:extLst>
              </a:tr>
              <a:tr h="188542">
                <a:tc>
                  <a:txBody>
                    <a:bodyPr/>
                    <a:lstStyle/>
                    <a:p>
                      <a:pPr algn="l" fontAlgn="t"/>
                      <a:r>
                        <a:rPr lang="es-MX" sz="1000" b="0" i="0" u="none" strike="noStrike">
                          <a:effectLst/>
                          <a:latin typeface="Arial" panose="020B0604020202020204" pitchFamily="34" charset="0"/>
                        </a:rPr>
                        <a:t>71 GASTOS EN PERSONAL PARA INVERSIÓN</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          488.124,43 </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       352.602,72 </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72%</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       352.602,72 </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72%</a:t>
                      </a:r>
                    </a:p>
                  </a:txBody>
                  <a:tcPr marL="9525" marR="9525" marT="9525" marB="0">
                    <a:lnL>
                      <a:noFill/>
                    </a:lnL>
                    <a:lnR>
                      <a:noFill/>
                    </a:lnR>
                    <a:lnT>
                      <a:noFill/>
                    </a:lnT>
                    <a:lnB>
                      <a:noFill/>
                    </a:lnB>
                  </a:tcPr>
                </a:tc>
                <a:extLst>
                  <a:ext uri="{0D108BD9-81ED-4DB2-BD59-A6C34878D82A}">
                    <a16:rowId xmlns:a16="http://schemas.microsoft.com/office/drawing/2014/main" val="714820381"/>
                  </a:ext>
                </a:extLst>
              </a:tr>
              <a:tr h="188542">
                <a:tc>
                  <a:txBody>
                    <a:bodyPr/>
                    <a:lstStyle/>
                    <a:p>
                      <a:pPr algn="l" fontAlgn="t"/>
                      <a:r>
                        <a:rPr lang="es-MX" sz="1000" b="0" i="0" u="none" strike="noStrike">
                          <a:effectLst/>
                          <a:latin typeface="Arial" panose="020B0604020202020204" pitchFamily="34" charset="0"/>
                        </a:rPr>
                        <a:t>73 BIENES Y SERVICIOS PARA INVERSIÓN</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      73.449.926,64 </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   41.848.042,80 </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57%</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   34.622.375,31 </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47%</a:t>
                      </a:r>
                    </a:p>
                  </a:txBody>
                  <a:tcPr marL="9525" marR="9525" marT="9525" marB="0">
                    <a:lnL>
                      <a:noFill/>
                    </a:lnL>
                    <a:lnR>
                      <a:noFill/>
                    </a:lnR>
                    <a:lnT>
                      <a:noFill/>
                    </a:lnT>
                    <a:lnB>
                      <a:noFill/>
                    </a:lnB>
                  </a:tcPr>
                </a:tc>
                <a:extLst>
                  <a:ext uri="{0D108BD9-81ED-4DB2-BD59-A6C34878D82A}">
                    <a16:rowId xmlns:a16="http://schemas.microsoft.com/office/drawing/2014/main" val="3761023019"/>
                  </a:ext>
                </a:extLst>
              </a:tr>
              <a:tr h="188542">
                <a:tc>
                  <a:txBody>
                    <a:bodyPr/>
                    <a:lstStyle/>
                    <a:p>
                      <a:pPr algn="l" fontAlgn="t"/>
                      <a:r>
                        <a:rPr lang="es-EC" sz="1000" b="0" i="0" u="none" strike="noStrike">
                          <a:effectLst/>
                          <a:latin typeface="Arial" panose="020B0604020202020204" pitchFamily="34" charset="0"/>
                        </a:rPr>
                        <a:t>75 OBRAS PÚBLICAS</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    222.264.342,90 </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 158.721.190,76 </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71%</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   83.981.083,30 </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38%</a:t>
                      </a:r>
                    </a:p>
                  </a:txBody>
                  <a:tcPr marL="9525" marR="9525" marT="9525" marB="0">
                    <a:lnL>
                      <a:noFill/>
                    </a:lnL>
                    <a:lnR>
                      <a:noFill/>
                    </a:lnR>
                    <a:lnT>
                      <a:noFill/>
                    </a:lnT>
                    <a:lnB>
                      <a:noFill/>
                    </a:lnB>
                  </a:tcPr>
                </a:tc>
                <a:extLst>
                  <a:ext uri="{0D108BD9-81ED-4DB2-BD59-A6C34878D82A}">
                    <a16:rowId xmlns:a16="http://schemas.microsoft.com/office/drawing/2014/main" val="1643505110"/>
                  </a:ext>
                </a:extLst>
              </a:tr>
              <a:tr h="188542">
                <a:tc>
                  <a:txBody>
                    <a:bodyPr/>
                    <a:lstStyle/>
                    <a:p>
                      <a:pPr algn="l" fontAlgn="t"/>
                      <a:r>
                        <a:rPr lang="es-MX" sz="1000" b="0" i="0" u="none" strike="noStrike">
                          <a:effectLst/>
                          <a:latin typeface="Arial" panose="020B0604020202020204" pitchFamily="34" charset="0"/>
                        </a:rPr>
                        <a:t>77 OTROS GASTOS DE INVERSIÓN</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        8.052.432,61 </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     5.421.990,86 </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67%</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     5.412.147,27 </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67%</a:t>
                      </a:r>
                    </a:p>
                  </a:txBody>
                  <a:tcPr marL="9525" marR="9525" marT="9525" marB="0">
                    <a:lnL>
                      <a:noFill/>
                    </a:lnL>
                    <a:lnR>
                      <a:noFill/>
                    </a:lnR>
                    <a:lnT>
                      <a:noFill/>
                    </a:lnT>
                    <a:lnB>
                      <a:noFill/>
                    </a:lnB>
                  </a:tcPr>
                </a:tc>
                <a:extLst>
                  <a:ext uri="{0D108BD9-81ED-4DB2-BD59-A6C34878D82A}">
                    <a16:rowId xmlns:a16="http://schemas.microsoft.com/office/drawing/2014/main" val="147472468"/>
                  </a:ext>
                </a:extLst>
              </a:tr>
              <a:tr h="188542">
                <a:tc>
                  <a:txBody>
                    <a:bodyPr/>
                    <a:lstStyle/>
                    <a:p>
                      <a:pPr algn="l" fontAlgn="t"/>
                      <a:r>
                        <a:rPr lang="es-MX" sz="1000" b="0" i="0" u="none" strike="noStrike">
                          <a:effectLst/>
                          <a:latin typeface="Arial" panose="020B0604020202020204" pitchFamily="34" charset="0"/>
                        </a:rPr>
                        <a:t>78 TRANSFERENCIAS Y DONACIONES PARA INVERSIÓN</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    150.235.928,30 </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 143.329.132,84 </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95%</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 132.634.231,77 </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88%</a:t>
                      </a:r>
                    </a:p>
                  </a:txBody>
                  <a:tcPr marL="9525" marR="9525" marT="9525" marB="0">
                    <a:lnL>
                      <a:noFill/>
                    </a:lnL>
                    <a:lnR>
                      <a:noFill/>
                    </a:lnR>
                    <a:lnT>
                      <a:noFill/>
                    </a:lnT>
                    <a:lnB>
                      <a:noFill/>
                    </a:lnB>
                  </a:tcPr>
                </a:tc>
                <a:extLst>
                  <a:ext uri="{0D108BD9-81ED-4DB2-BD59-A6C34878D82A}">
                    <a16:rowId xmlns:a16="http://schemas.microsoft.com/office/drawing/2014/main" val="2455019614"/>
                  </a:ext>
                </a:extLst>
              </a:tr>
              <a:tr h="188542">
                <a:tc>
                  <a:txBody>
                    <a:bodyPr/>
                    <a:lstStyle/>
                    <a:p>
                      <a:pPr algn="l" fontAlgn="t"/>
                      <a:r>
                        <a:rPr lang="es-MX" sz="1000" b="0" i="0" u="none" strike="noStrike">
                          <a:effectLst/>
                          <a:latin typeface="Arial" panose="020B0604020202020204" pitchFamily="34" charset="0"/>
                        </a:rPr>
                        <a:t>84 BIENES DE LARGA DURACIÓN</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    185.338.785,79 </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 165.681.179,50 </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89%</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 165.676.763,28 </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89%</a:t>
                      </a:r>
                    </a:p>
                  </a:txBody>
                  <a:tcPr marL="9525" marR="9525" marT="9525" marB="0">
                    <a:lnL>
                      <a:noFill/>
                    </a:lnL>
                    <a:lnR>
                      <a:noFill/>
                    </a:lnR>
                    <a:lnT>
                      <a:noFill/>
                    </a:lnT>
                    <a:lnB>
                      <a:noFill/>
                    </a:lnB>
                  </a:tcPr>
                </a:tc>
                <a:extLst>
                  <a:ext uri="{0D108BD9-81ED-4DB2-BD59-A6C34878D82A}">
                    <a16:rowId xmlns:a16="http://schemas.microsoft.com/office/drawing/2014/main" val="3824411539"/>
                  </a:ext>
                </a:extLst>
              </a:tr>
              <a:tr h="188542">
                <a:tc>
                  <a:txBody>
                    <a:bodyPr/>
                    <a:lstStyle/>
                    <a:p>
                      <a:pPr algn="l" fontAlgn="t"/>
                      <a:r>
                        <a:rPr lang="es-EC" sz="1000" b="0" i="0" u="none" strike="noStrike">
                          <a:effectLst/>
                          <a:latin typeface="Arial" panose="020B0604020202020204" pitchFamily="34" charset="0"/>
                        </a:rPr>
                        <a:t>87 INVERSIONES FINANCIERAS</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          573.688,00 </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       573.688,00 </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100%</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       573.688,00 </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100%</a:t>
                      </a:r>
                    </a:p>
                  </a:txBody>
                  <a:tcPr marL="9525" marR="9525" marT="9525" marB="0">
                    <a:lnL>
                      <a:noFill/>
                    </a:lnL>
                    <a:lnR>
                      <a:noFill/>
                    </a:lnR>
                    <a:lnT>
                      <a:noFill/>
                    </a:lnT>
                    <a:lnB>
                      <a:noFill/>
                    </a:lnB>
                  </a:tcPr>
                </a:tc>
                <a:extLst>
                  <a:ext uri="{0D108BD9-81ED-4DB2-BD59-A6C34878D82A}">
                    <a16:rowId xmlns:a16="http://schemas.microsoft.com/office/drawing/2014/main" val="971196773"/>
                  </a:ext>
                </a:extLst>
              </a:tr>
              <a:tr h="188542">
                <a:tc>
                  <a:txBody>
                    <a:bodyPr/>
                    <a:lstStyle/>
                    <a:p>
                      <a:pPr algn="l" fontAlgn="t"/>
                      <a:r>
                        <a:rPr lang="es-MX" sz="1000" b="0" i="0" u="none" strike="noStrike">
                          <a:effectLst/>
                          <a:latin typeface="Arial" panose="020B0604020202020204" pitchFamily="34" charset="0"/>
                        </a:rPr>
                        <a:t>96 AMORTIZACIÓN DE LA DEUDA PÚBLICA</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      48.657.842,11 </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   47.041.914,92 </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97%</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   47.041.914,92 </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97%</a:t>
                      </a:r>
                    </a:p>
                  </a:txBody>
                  <a:tcPr marL="9525" marR="9525" marT="9525" marB="0">
                    <a:lnL>
                      <a:noFill/>
                    </a:lnL>
                    <a:lnR>
                      <a:noFill/>
                    </a:lnR>
                    <a:lnT>
                      <a:noFill/>
                    </a:lnT>
                    <a:lnB>
                      <a:noFill/>
                    </a:lnB>
                  </a:tcPr>
                </a:tc>
                <a:extLst>
                  <a:ext uri="{0D108BD9-81ED-4DB2-BD59-A6C34878D82A}">
                    <a16:rowId xmlns:a16="http://schemas.microsoft.com/office/drawing/2014/main" val="878193444"/>
                  </a:ext>
                </a:extLst>
              </a:tr>
              <a:tr h="188542">
                <a:tc>
                  <a:txBody>
                    <a:bodyPr/>
                    <a:lstStyle/>
                    <a:p>
                      <a:pPr algn="l" fontAlgn="t"/>
                      <a:r>
                        <a:rPr lang="es-EC" sz="1000" b="0" i="0" u="none" strike="noStrike">
                          <a:effectLst/>
                          <a:latin typeface="Arial" panose="020B0604020202020204" pitchFamily="34" charset="0"/>
                        </a:rPr>
                        <a:t>99 OTROS PASIVOS</a:t>
                      </a:r>
                    </a:p>
                  </a:txBody>
                  <a:tcPr marL="9525" marR="9525" marT="9525"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000" b="0" i="0" u="none" strike="noStrike">
                          <a:effectLst/>
                          <a:latin typeface="Arial" panose="020B0604020202020204" pitchFamily="34" charset="0"/>
                        </a:rPr>
                        <a:t>        1.764.668,16 </a:t>
                      </a:r>
                    </a:p>
                  </a:txBody>
                  <a:tcPr marL="9525" marR="9525" marT="9525"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000" b="0" i="0" u="none" strike="noStrike">
                          <a:effectLst/>
                          <a:latin typeface="Arial" panose="020B0604020202020204" pitchFamily="34" charset="0"/>
                        </a:rPr>
                        <a:t>       998.850,76 </a:t>
                      </a:r>
                    </a:p>
                  </a:txBody>
                  <a:tcPr marL="9525" marR="9525" marT="9525"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000" b="0" i="0" u="none" strike="noStrike" dirty="0">
                          <a:effectLst/>
                          <a:latin typeface="Arial" panose="020B0604020202020204" pitchFamily="34" charset="0"/>
                        </a:rPr>
                        <a:t>57%</a:t>
                      </a:r>
                    </a:p>
                  </a:txBody>
                  <a:tcPr marL="9525" marR="9525" marT="9525"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000" b="0" i="0" u="none" strike="noStrike" dirty="0">
                          <a:effectLst/>
                          <a:latin typeface="Arial" panose="020B0604020202020204" pitchFamily="34" charset="0"/>
                        </a:rPr>
                        <a:t>       956.483,83 </a:t>
                      </a:r>
                    </a:p>
                  </a:txBody>
                  <a:tcPr marL="9525" marR="9525" marT="9525"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000" b="0" i="0" u="none" strike="noStrike" dirty="0">
                          <a:effectLst/>
                          <a:latin typeface="Arial" panose="020B0604020202020204" pitchFamily="34" charset="0"/>
                        </a:rPr>
                        <a:t>54%</a:t>
                      </a:r>
                    </a:p>
                  </a:txBody>
                  <a:tcPr marL="9525" marR="9525" marT="9525" marB="0">
                    <a:lnL>
                      <a:noFill/>
                    </a:lnL>
                    <a:lnR>
                      <a:noFill/>
                    </a:lnR>
                    <a:lnT>
                      <a:noFill/>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653655770"/>
                  </a:ext>
                </a:extLst>
              </a:tr>
              <a:tr h="188542">
                <a:tc>
                  <a:txBody>
                    <a:bodyPr/>
                    <a:lstStyle/>
                    <a:p>
                      <a:pPr algn="l" fontAlgn="t"/>
                      <a:r>
                        <a:rPr lang="es-EC" sz="1000" b="1" i="0" u="none" strike="noStrike">
                          <a:solidFill>
                            <a:srgbClr val="000000"/>
                          </a:solidFill>
                          <a:effectLst/>
                          <a:latin typeface="Arial" panose="020B0604020202020204" pitchFamily="34" charset="0"/>
                        </a:rPr>
                        <a:t>Total general</a:t>
                      </a:r>
                    </a:p>
                  </a:txBody>
                  <a:tcPr marL="9525" marR="9525" marT="9525"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000" b="1" i="0" u="none" strike="noStrike">
                          <a:solidFill>
                            <a:srgbClr val="000000"/>
                          </a:solidFill>
                          <a:effectLst/>
                          <a:latin typeface="Arial" panose="020B0604020202020204" pitchFamily="34" charset="0"/>
                        </a:rPr>
                        <a:t> 1.033.388.099,81 </a:t>
                      </a:r>
                    </a:p>
                  </a:txBody>
                  <a:tcPr marL="9525" marR="9525" marT="9525"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000" b="1" i="0" u="none" strike="noStrike">
                          <a:solidFill>
                            <a:srgbClr val="000000"/>
                          </a:solidFill>
                          <a:effectLst/>
                          <a:latin typeface="Arial" panose="020B0604020202020204" pitchFamily="34" charset="0"/>
                        </a:rPr>
                        <a:t> 865.079.829,20 </a:t>
                      </a:r>
                    </a:p>
                  </a:txBody>
                  <a:tcPr marL="9525" marR="9525" marT="9525"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000" b="1" i="0" u="none" strike="noStrike" dirty="0">
                          <a:solidFill>
                            <a:srgbClr val="000000"/>
                          </a:solidFill>
                          <a:effectLst/>
                          <a:latin typeface="Arial" panose="020B0604020202020204" pitchFamily="34" charset="0"/>
                        </a:rPr>
                        <a:t>84%</a:t>
                      </a:r>
                    </a:p>
                  </a:txBody>
                  <a:tcPr marL="9525" marR="9525" marT="9525"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000" b="1" i="0" u="none" strike="noStrike" dirty="0">
                          <a:solidFill>
                            <a:srgbClr val="000000"/>
                          </a:solidFill>
                          <a:effectLst/>
                          <a:latin typeface="Arial" panose="020B0604020202020204" pitchFamily="34" charset="0"/>
                        </a:rPr>
                        <a:t> 765.998.870,10 </a:t>
                      </a:r>
                    </a:p>
                  </a:txBody>
                  <a:tcPr marL="9525" marR="9525" marT="9525"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000" b="1" i="0" u="none" strike="noStrike" dirty="0">
                          <a:solidFill>
                            <a:srgbClr val="000000"/>
                          </a:solidFill>
                          <a:effectLst/>
                          <a:latin typeface="Arial" panose="020B0604020202020204" pitchFamily="34" charset="0"/>
                        </a:rPr>
                        <a:t>74%</a:t>
                      </a:r>
                    </a:p>
                  </a:txBody>
                  <a:tcPr marL="9525" marR="9525" marT="9525"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extLst>
                  <a:ext uri="{0D108BD9-81ED-4DB2-BD59-A6C34878D82A}">
                    <a16:rowId xmlns:a16="http://schemas.microsoft.com/office/drawing/2014/main" val="3985114053"/>
                  </a:ext>
                </a:extLst>
              </a:tr>
              <a:tr h="188542">
                <a:tc>
                  <a:txBody>
                    <a:bodyPr/>
                    <a:lstStyle/>
                    <a:p>
                      <a:pPr algn="l" fontAlgn="t"/>
                      <a:r>
                        <a:rPr lang="es-EC" sz="1000" b="0" i="0" u="none" strike="noStrike">
                          <a:effectLst/>
                          <a:latin typeface="Arial" panose="020B0604020202020204" pitchFamily="34" charset="0"/>
                        </a:rPr>
                        <a:t>Fuente SIPARI</a:t>
                      </a:r>
                    </a:p>
                  </a:txBody>
                  <a:tcPr marL="9525" marR="9525" marT="9525" marB="0">
                    <a:lnL>
                      <a:noFill/>
                    </a:lnL>
                    <a:lnR>
                      <a:noFill/>
                    </a:lnR>
                    <a:lnT>
                      <a:noFill/>
                    </a:lnT>
                    <a:lnB>
                      <a:noFill/>
                    </a:lnB>
                  </a:tcPr>
                </a:tc>
                <a:tc>
                  <a:txBody>
                    <a:bodyPr/>
                    <a:lstStyle/>
                    <a:p>
                      <a:pPr algn="l" fontAlgn="t"/>
                      <a:endParaRPr lang="es-EC" sz="1000" b="0" i="0" u="none" strike="noStrike">
                        <a:effectLst/>
                        <a:latin typeface="Arial" panose="020B0604020202020204" pitchFamily="34" charset="0"/>
                      </a:endParaRPr>
                    </a:p>
                  </a:txBody>
                  <a:tcPr marL="9525" marR="9525" marT="9525" marB="0">
                    <a:lnL>
                      <a:noFill/>
                    </a:lnL>
                    <a:lnR>
                      <a:noFill/>
                    </a:lnR>
                    <a:lnT>
                      <a:noFill/>
                    </a:lnT>
                    <a:lnB>
                      <a:noFill/>
                    </a:lnB>
                  </a:tcPr>
                </a:tc>
                <a:tc>
                  <a:txBody>
                    <a:bodyPr/>
                    <a:lstStyle/>
                    <a:p>
                      <a:pPr algn="l" fontAlgn="t"/>
                      <a:endParaRPr lang="es-EC" sz="1000" b="0" i="0" u="none" strike="noStrike">
                        <a:effectLst/>
                        <a:latin typeface="Arial" panose="020B0604020202020204" pitchFamily="34" charset="0"/>
                      </a:endParaRPr>
                    </a:p>
                  </a:txBody>
                  <a:tcPr marL="9525" marR="9525" marT="9525" marB="0">
                    <a:lnL>
                      <a:noFill/>
                    </a:lnL>
                    <a:lnR>
                      <a:noFill/>
                    </a:lnR>
                    <a:lnT>
                      <a:noFill/>
                    </a:lnT>
                    <a:lnB>
                      <a:noFill/>
                    </a:lnB>
                  </a:tcPr>
                </a:tc>
                <a:tc>
                  <a:txBody>
                    <a:bodyPr/>
                    <a:lstStyle/>
                    <a:p>
                      <a:pPr algn="l" fontAlgn="t"/>
                      <a:endParaRPr lang="es-EC" sz="1000" b="0" i="0" u="none" strike="noStrike" dirty="0">
                        <a:effectLst/>
                        <a:latin typeface="Arial" panose="020B0604020202020204" pitchFamily="34" charset="0"/>
                      </a:endParaRPr>
                    </a:p>
                  </a:txBody>
                  <a:tcPr marL="9525" marR="9525" marT="9525" marB="0">
                    <a:lnL>
                      <a:noFill/>
                    </a:lnL>
                    <a:lnR>
                      <a:noFill/>
                    </a:lnR>
                    <a:lnT>
                      <a:noFill/>
                    </a:lnT>
                    <a:lnB>
                      <a:noFill/>
                    </a:lnB>
                  </a:tcPr>
                </a:tc>
                <a:tc>
                  <a:txBody>
                    <a:bodyPr/>
                    <a:lstStyle/>
                    <a:p>
                      <a:pPr algn="l" fontAlgn="t"/>
                      <a:endParaRPr lang="es-EC" sz="1000" b="0" i="0" u="none" strike="noStrike" dirty="0">
                        <a:effectLst/>
                        <a:latin typeface="Arial" panose="020B0604020202020204" pitchFamily="34" charset="0"/>
                      </a:endParaRPr>
                    </a:p>
                  </a:txBody>
                  <a:tcPr marL="9525" marR="9525" marT="9525" marB="0">
                    <a:lnL>
                      <a:noFill/>
                    </a:lnL>
                    <a:lnR>
                      <a:noFill/>
                    </a:lnR>
                    <a:lnT>
                      <a:noFill/>
                    </a:lnT>
                    <a:lnB>
                      <a:noFill/>
                    </a:lnB>
                  </a:tcPr>
                </a:tc>
                <a:tc>
                  <a:txBody>
                    <a:bodyPr/>
                    <a:lstStyle/>
                    <a:p>
                      <a:pPr algn="l" fontAlgn="t"/>
                      <a:endParaRPr lang="es-EC" sz="1000" b="0" i="0" u="none" strike="noStrike" dirty="0">
                        <a:effectLst/>
                        <a:latin typeface="Arial" panose="020B0604020202020204" pitchFamily="34" charset="0"/>
                      </a:endParaRPr>
                    </a:p>
                  </a:txBody>
                  <a:tcPr marL="9525" marR="9525" marT="9525" marB="0">
                    <a:lnL>
                      <a:noFill/>
                    </a:lnL>
                    <a:lnR>
                      <a:noFill/>
                    </a:lnR>
                    <a:lnT>
                      <a:noFill/>
                    </a:lnT>
                    <a:lnB>
                      <a:noFill/>
                    </a:lnB>
                  </a:tcPr>
                </a:tc>
                <a:extLst>
                  <a:ext uri="{0D108BD9-81ED-4DB2-BD59-A6C34878D82A}">
                    <a16:rowId xmlns:a16="http://schemas.microsoft.com/office/drawing/2014/main" val="3288536493"/>
                  </a:ext>
                </a:extLst>
              </a:tr>
            </a:tbl>
          </a:graphicData>
        </a:graphic>
      </p:graphicFrame>
    </p:spTree>
    <p:extLst>
      <p:ext uri="{BB962C8B-B14F-4D97-AF65-F5344CB8AC3E}">
        <p14:creationId xmlns:p14="http://schemas.microsoft.com/office/powerpoint/2010/main" val="13891715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ctrTitle"/>
          </p:nvPr>
        </p:nvSpPr>
        <p:spPr>
          <a:xfrm>
            <a:off x="1453221" y="676851"/>
            <a:ext cx="8595748" cy="607448"/>
          </a:xfrm>
        </p:spPr>
        <p:txBody>
          <a:bodyPr>
            <a:normAutofit fontScale="90000"/>
          </a:bodyPr>
          <a:lstStyle/>
          <a:p>
            <a:pPr algn="ctr"/>
            <a:r>
              <a:rPr lang="es-EC" sz="2400" b="1" dirty="0" smtClean="0">
                <a:solidFill>
                  <a:schemeClr val="accent1">
                    <a:lumMod val="75000"/>
                  </a:schemeClr>
                </a:solidFill>
              </a:rPr>
              <a:t>GASTOS GAD MDMQ </a:t>
            </a:r>
            <a:br>
              <a:rPr lang="es-EC" sz="2400" b="1" dirty="0" smtClean="0">
                <a:solidFill>
                  <a:schemeClr val="accent1">
                    <a:lumMod val="75000"/>
                  </a:schemeClr>
                </a:solidFill>
              </a:rPr>
            </a:br>
            <a:r>
              <a:rPr lang="es-EC" sz="2400" b="1" dirty="0" smtClean="0">
                <a:solidFill>
                  <a:schemeClr val="accent1">
                    <a:lumMod val="75000"/>
                  </a:schemeClr>
                </a:solidFill>
              </a:rPr>
              <a:t>(</a:t>
            </a:r>
            <a:r>
              <a:rPr lang="es-ES" sz="2400" b="1" dirty="0">
                <a:solidFill>
                  <a:schemeClr val="accent1">
                    <a:lumMod val="75000"/>
                  </a:schemeClr>
                </a:solidFill>
              </a:rPr>
              <a:t>No incluye Proyecto Metro de Quito</a:t>
            </a:r>
            <a:r>
              <a:rPr lang="es-EC" sz="2400" b="1" dirty="0" smtClean="0">
                <a:solidFill>
                  <a:schemeClr val="accent1">
                    <a:lumMod val="75000"/>
                  </a:schemeClr>
                </a:solidFill>
              </a:rPr>
              <a:t>)</a:t>
            </a:r>
            <a:endParaRPr lang="es-EC" sz="2400" b="1" dirty="0">
              <a:solidFill>
                <a:schemeClr val="accent1">
                  <a:lumMod val="75000"/>
                </a:schemeClr>
              </a:solidFill>
            </a:endParaRPr>
          </a:p>
        </p:txBody>
      </p:sp>
      <p:sp>
        <p:nvSpPr>
          <p:cNvPr id="6" name="1 Título"/>
          <p:cNvSpPr txBox="1">
            <a:spLocks/>
          </p:cNvSpPr>
          <p:nvPr/>
        </p:nvSpPr>
        <p:spPr>
          <a:xfrm>
            <a:off x="905454" y="5168030"/>
            <a:ext cx="10137684" cy="1415562"/>
          </a:xfrm>
          <a:prstGeom prst="rect">
            <a:avLst/>
          </a:prstGeom>
        </p:spPr>
        <p:txBody>
          <a:bodyPr anchor="b">
            <a:noAutofit/>
          </a:bodyPr>
          <a:lstStyle>
            <a:lvl1pPr algn="r" defTabSz="914400" rtl="0" eaLnBrk="1" latinLnBrk="0" hangingPunct="1">
              <a:lnSpc>
                <a:spcPct val="90000"/>
              </a:lnSpc>
              <a:spcBef>
                <a:spcPct val="0"/>
              </a:spcBef>
              <a:buNone/>
              <a:defRPr sz="5400" kern="1200">
                <a:solidFill>
                  <a:schemeClr val="accent1"/>
                </a:solidFill>
                <a:latin typeface="+mj-lt"/>
                <a:ea typeface="+mj-ea"/>
                <a:cs typeface="+mj-cs"/>
              </a:defRPr>
            </a:lvl1pPr>
          </a:lstStyle>
          <a:p>
            <a:pPr marL="171450" lvl="0" indent="-171450" algn="l" eaLnBrk="0" fontAlgn="base" hangingPunct="0">
              <a:lnSpc>
                <a:spcPct val="100000"/>
              </a:lnSpc>
              <a:spcAft>
                <a:spcPct val="0"/>
              </a:spcAft>
              <a:buFont typeface="Arial" panose="020B0604020202020204" pitchFamily="34" charset="0"/>
              <a:buChar char="•"/>
            </a:pPr>
            <a:r>
              <a:rPr lang="es-EC" altLang="es-EC" sz="1200" dirty="0" smtClean="0">
                <a:solidFill>
                  <a:schemeClr val="tx1"/>
                </a:solidFill>
                <a:ea typeface="Calibri" panose="020F0502020204030204" pitchFamily="34" charset="0"/>
                <a:cs typeface="Times New Roman" panose="02020603050405020304" pitchFamily="18" charset="0"/>
              </a:rPr>
              <a:t>En los grupos 73 y 75 se realiza el compromiso de las obligaciones pero algunos de los procesos se encuentran en ejecución por lo tanto el comprometido no es igual al devengado.</a:t>
            </a:r>
          </a:p>
          <a:p>
            <a:pPr lvl="0" algn="l" eaLnBrk="0" fontAlgn="base" hangingPunct="0">
              <a:lnSpc>
                <a:spcPct val="100000"/>
              </a:lnSpc>
              <a:spcAft>
                <a:spcPct val="0"/>
              </a:spcAft>
            </a:pPr>
            <a:endParaRPr lang="es-EC" altLang="es-EC" sz="1200" dirty="0" smtClean="0">
              <a:solidFill>
                <a:schemeClr val="tx1"/>
              </a:solidFill>
              <a:ea typeface="Calibri" panose="020F0502020204030204" pitchFamily="34" charset="0"/>
              <a:cs typeface="Times New Roman" panose="02020603050405020304" pitchFamily="18" charset="0"/>
            </a:endParaRPr>
          </a:p>
          <a:p>
            <a:pPr marL="171450" lvl="0" indent="-171450" algn="l" eaLnBrk="0" fontAlgn="base" hangingPunct="0">
              <a:lnSpc>
                <a:spcPct val="100000"/>
              </a:lnSpc>
              <a:spcAft>
                <a:spcPct val="0"/>
              </a:spcAft>
              <a:buFont typeface="Arial" panose="020B0604020202020204" pitchFamily="34" charset="0"/>
              <a:buChar char="•"/>
            </a:pPr>
            <a:r>
              <a:rPr lang="es-EC" altLang="es-EC" sz="1200" dirty="0" smtClean="0">
                <a:solidFill>
                  <a:schemeClr val="tx1"/>
                </a:solidFill>
                <a:cs typeface="Times New Roman" panose="02020603050405020304" pitchFamily="18" charset="0"/>
              </a:rPr>
              <a:t>Con respecto al grupo 84 la ejecución se ve afectada por la no adquisición de equipos informáticos.</a:t>
            </a:r>
          </a:p>
          <a:p>
            <a:pPr lvl="0" algn="l" eaLnBrk="0" fontAlgn="base" hangingPunct="0">
              <a:lnSpc>
                <a:spcPct val="100000"/>
              </a:lnSpc>
              <a:spcAft>
                <a:spcPct val="0"/>
              </a:spcAft>
            </a:pPr>
            <a:endParaRPr lang="es-EC" altLang="es-EC" sz="1200" dirty="0">
              <a:solidFill>
                <a:schemeClr val="tx1"/>
              </a:solidFill>
            </a:endParaRPr>
          </a:p>
          <a:p>
            <a:pPr marL="171450" indent="-171450" algn="just">
              <a:buFont typeface="Arial" panose="020B0604020202020204" pitchFamily="34" charset="0"/>
              <a:buChar char="•"/>
            </a:pPr>
            <a:r>
              <a:rPr lang="es-EC" sz="1200" dirty="0">
                <a:solidFill>
                  <a:schemeClr val="tx1"/>
                </a:solidFill>
                <a:ea typeface="Calibri" panose="020F0502020204030204" pitchFamily="34" charset="0"/>
                <a:cs typeface="Times New Roman" panose="02020603050405020304" pitchFamily="18" charset="0"/>
              </a:rPr>
              <a:t>En el grupo 99 se registra las liquidaciones de haberes de años </a:t>
            </a:r>
            <a:r>
              <a:rPr lang="es-EC" sz="1200" dirty="0" smtClean="0">
                <a:solidFill>
                  <a:schemeClr val="tx1"/>
                </a:solidFill>
                <a:ea typeface="Calibri" panose="020F0502020204030204" pitchFamily="34" charset="0"/>
                <a:cs typeface="Times New Roman" panose="02020603050405020304" pitchFamily="18" charset="0"/>
              </a:rPr>
              <a:t>anteriores, entre otras cosas, debido a la falta de presentación de documentación de los ex funcionarios se ve afectada la ejecución.</a:t>
            </a:r>
            <a:endParaRPr lang="es-EC" sz="1200" dirty="0">
              <a:solidFill>
                <a:schemeClr val="tx1"/>
              </a:solidFill>
              <a:ea typeface="Calibri" panose="020F0502020204030204" pitchFamily="34" charset="0"/>
              <a:cs typeface="Times New Roman" panose="02020603050405020304" pitchFamily="18" charset="0"/>
            </a:endParaRPr>
          </a:p>
        </p:txBody>
      </p:sp>
      <p:graphicFrame>
        <p:nvGraphicFramePr>
          <p:cNvPr id="5" name="Tabla 4"/>
          <p:cNvGraphicFramePr>
            <a:graphicFrameLocks noGrp="1"/>
          </p:cNvGraphicFramePr>
          <p:nvPr>
            <p:extLst>
              <p:ext uri="{D42A27DB-BD31-4B8C-83A1-F6EECF244321}">
                <p14:modId xmlns:p14="http://schemas.microsoft.com/office/powerpoint/2010/main" val="3783120015"/>
              </p:ext>
            </p:extLst>
          </p:nvPr>
        </p:nvGraphicFramePr>
        <p:xfrm>
          <a:off x="795131" y="1442006"/>
          <a:ext cx="10561983" cy="3619000"/>
        </p:xfrm>
        <a:graphic>
          <a:graphicData uri="http://schemas.openxmlformats.org/drawingml/2006/table">
            <a:tbl>
              <a:tblPr/>
              <a:tblGrid>
                <a:gridCol w="5636015">
                  <a:extLst>
                    <a:ext uri="{9D8B030D-6E8A-4147-A177-3AD203B41FA5}">
                      <a16:colId xmlns:a16="http://schemas.microsoft.com/office/drawing/2014/main" val="1488565312"/>
                    </a:ext>
                  </a:extLst>
                </a:gridCol>
                <a:gridCol w="1849088">
                  <a:extLst>
                    <a:ext uri="{9D8B030D-6E8A-4147-A177-3AD203B41FA5}">
                      <a16:colId xmlns:a16="http://schemas.microsoft.com/office/drawing/2014/main" val="4048700384"/>
                    </a:ext>
                  </a:extLst>
                </a:gridCol>
                <a:gridCol w="1538440">
                  <a:extLst>
                    <a:ext uri="{9D8B030D-6E8A-4147-A177-3AD203B41FA5}">
                      <a16:colId xmlns:a16="http://schemas.microsoft.com/office/drawing/2014/main" val="2724394467"/>
                    </a:ext>
                  </a:extLst>
                </a:gridCol>
                <a:gridCol w="1538440">
                  <a:extLst>
                    <a:ext uri="{9D8B030D-6E8A-4147-A177-3AD203B41FA5}">
                      <a16:colId xmlns:a16="http://schemas.microsoft.com/office/drawing/2014/main" val="1021310364"/>
                    </a:ext>
                  </a:extLst>
                </a:gridCol>
              </a:tblGrid>
              <a:tr h="164500">
                <a:tc gridSpan="4">
                  <a:txBody>
                    <a:bodyPr/>
                    <a:lstStyle/>
                    <a:p>
                      <a:pPr algn="ctr" fontAlgn="t"/>
                      <a:r>
                        <a:rPr lang="es-EC" sz="1000" b="1" i="0" u="none" strike="noStrike">
                          <a:effectLst/>
                          <a:latin typeface="Arial" panose="020B0604020202020204" pitchFamily="34" charset="0"/>
                        </a:rPr>
                        <a:t>MUNICIPIO DEL DISTRITO METROPOLITANO DE QUITO</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es-EC"/>
                    </a:p>
                  </a:txBody>
                  <a:tcPr/>
                </a:tc>
                <a:tc hMerge="1">
                  <a:txBody>
                    <a:bodyPr/>
                    <a:lstStyle/>
                    <a:p>
                      <a:endParaRPr lang="es-EC"/>
                    </a:p>
                  </a:txBody>
                  <a:tcPr/>
                </a:tc>
                <a:tc hMerge="1">
                  <a:txBody>
                    <a:bodyPr/>
                    <a:lstStyle/>
                    <a:p>
                      <a:endParaRPr lang="es-EC"/>
                    </a:p>
                  </a:txBody>
                  <a:tcPr/>
                </a:tc>
                <a:extLst>
                  <a:ext uri="{0D108BD9-81ED-4DB2-BD59-A6C34878D82A}">
                    <a16:rowId xmlns:a16="http://schemas.microsoft.com/office/drawing/2014/main" val="2309273536"/>
                  </a:ext>
                </a:extLst>
              </a:tr>
              <a:tr h="164500">
                <a:tc gridSpan="4">
                  <a:txBody>
                    <a:bodyPr/>
                    <a:lstStyle/>
                    <a:p>
                      <a:pPr algn="ctr" fontAlgn="t"/>
                      <a:r>
                        <a:rPr lang="es-EC" sz="1000" b="1" i="0" u="none" strike="noStrike" dirty="0">
                          <a:effectLst/>
                          <a:latin typeface="Arial" panose="020B0604020202020204" pitchFamily="34" charset="0"/>
                        </a:rPr>
                        <a:t>EJECUCIÓN PRESUPUESTARIA CONSOLIDADA</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lang="es-EC"/>
                    </a:p>
                  </a:txBody>
                  <a:tcPr/>
                </a:tc>
                <a:tc hMerge="1">
                  <a:txBody>
                    <a:bodyPr/>
                    <a:lstStyle/>
                    <a:p>
                      <a:endParaRPr lang="es-EC"/>
                    </a:p>
                  </a:txBody>
                  <a:tcPr/>
                </a:tc>
                <a:tc hMerge="1">
                  <a:txBody>
                    <a:bodyPr/>
                    <a:lstStyle/>
                    <a:p>
                      <a:endParaRPr lang="es-EC"/>
                    </a:p>
                  </a:txBody>
                  <a:tcPr/>
                </a:tc>
                <a:extLst>
                  <a:ext uri="{0D108BD9-81ED-4DB2-BD59-A6C34878D82A}">
                    <a16:rowId xmlns:a16="http://schemas.microsoft.com/office/drawing/2014/main" val="2397071595"/>
                  </a:ext>
                </a:extLst>
              </a:tr>
              <a:tr h="164500">
                <a:tc gridSpan="4">
                  <a:txBody>
                    <a:bodyPr/>
                    <a:lstStyle/>
                    <a:p>
                      <a:pPr algn="ctr" fontAlgn="t"/>
                      <a:r>
                        <a:rPr lang="es-MX" sz="1000" b="1" i="0" u="none" strike="noStrike">
                          <a:effectLst/>
                          <a:latin typeface="Arial" panose="020B0604020202020204" pitchFamily="34" charset="0"/>
                        </a:rPr>
                        <a:t>AL 31 DE DICIEMBRE DE 2021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s-EC"/>
                    </a:p>
                  </a:txBody>
                  <a:tcPr/>
                </a:tc>
                <a:tc hMerge="1">
                  <a:txBody>
                    <a:bodyPr/>
                    <a:lstStyle/>
                    <a:p>
                      <a:endParaRPr lang="es-EC"/>
                    </a:p>
                  </a:txBody>
                  <a:tcPr/>
                </a:tc>
                <a:tc hMerge="1">
                  <a:txBody>
                    <a:bodyPr/>
                    <a:lstStyle/>
                    <a:p>
                      <a:endParaRPr lang="es-EC"/>
                    </a:p>
                  </a:txBody>
                  <a:tcPr/>
                </a:tc>
                <a:extLst>
                  <a:ext uri="{0D108BD9-81ED-4DB2-BD59-A6C34878D82A}">
                    <a16:rowId xmlns:a16="http://schemas.microsoft.com/office/drawing/2014/main" val="2376521437"/>
                  </a:ext>
                </a:extLst>
              </a:tr>
              <a:tr h="164500">
                <a:tc>
                  <a:txBody>
                    <a:bodyPr/>
                    <a:lstStyle/>
                    <a:p>
                      <a:pPr algn="ctr" fontAlgn="t"/>
                      <a:endParaRPr lang="es-EC" sz="1000" b="1" i="0" u="none" strike="noStrike">
                        <a:effectLst/>
                        <a:latin typeface="Arial" panose="020B0604020202020204" pitchFamily="34" charset="0"/>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t"/>
                      <a:endParaRPr lang="es-EC" sz="1000" b="1" i="0" u="none" strike="noStrike">
                        <a:effectLst/>
                        <a:latin typeface="Arial" panose="020B0604020202020204" pitchFamily="34" charset="0"/>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t"/>
                      <a:endParaRPr lang="es-EC" sz="1000" b="1" i="0" u="none" strike="noStrike">
                        <a:effectLst/>
                        <a:latin typeface="Arial" panose="020B0604020202020204" pitchFamily="34" charset="0"/>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t"/>
                      <a:endParaRPr lang="es-EC" sz="1000" b="1" i="0" u="none" strike="noStrike">
                        <a:effectLst/>
                        <a:latin typeface="Arial" panose="020B0604020202020204" pitchFamily="34" charset="0"/>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030405796"/>
                  </a:ext>
                </a:extLst>
              </a:tr>
              <a:tr h="164500">
                <a:tc>
                  <a:txBody>
                    <a:bodyPr/>
                    <a:lstStyle/>
                    <a:p>
                      <a:pPr algn="l" fontAlgn="t"/>
                      <a:endParaRPr lang="es-EC" sz="1000" b="0" i="0" u="none" strike="noStrike">
                        <a:effectLst/>
                        <a:latin typeface="Arial" panose="020B0604020202020204" pitchFamily="34" charset="0"/>
                      </a:endParaRPr>
                    </a:p>
                  </a:txBody>
                  <a:tcPr marL="9525" marR="9525" marT="9525" marB="0">
                    <a:lnL>
                      <a:noFill/>
                    </a:lnL>
                    <a:lnR>
                      <a:noFill/>
                    </a:lnR>
                    <a:lnT>
                      <a:noFill/>
                    </a:lnT>
                    <a:lnB>
                      <a:noFill/>
                    </a:lnB>
                  </a:tcPr>
                </a:tc>
                <a:tc>
                  <a:txBody>
                    <a:bodyPr/>
                    <a:lstStyle/>
                    <a:p>
                      <a:pPr algn="ctr" fontAlgn="t"/>
                      <a:r>
                        <a:rPr lang="es-EC" sz="1000" b="1" i="0" u="none" strike="noStrike">
                          <a:effectLst/>
                          <a:latin typeface="Arial" panose="020B0604020202020204" pitchFamily="34" charset="0"/>
                        </a:rPr>
                        <a:t>(A)</a:t>
                      </a:r>
                    </a:p>
                  </a:txBody>
                  <a:tcPr marL="9525" marR="9525" marT="9525" marB="0">
                    <a:lnL>
                      <a:noFill/>
                    </a:lnL>
                    <a:lnR>
                      <a:noFill/>
                    </a:lnR>
                    <a:lnT>
                      <a:noFill/>
                    </a:lnT>
                    <a:lnB>
                      <a:noFill/>
                    </a:lnB>
                  </a:tcPr>
                </a:tc>
                <a:tc>
                  <a:txBody>
                    <a:bodyPr/>
                    <a:lstStyle/>
                    <a:p>
                      <a:pPr algn="ctr" fontAlgn="t"/>
                      <a:r>
                        <a:rPr lang="es-EC" sz="1000" b="1" i="0" u="none" strike="noStrike">
                          <a:effectLst/>
                          <a:latin typeface="Arial" panose="020B0604020202020204" pitchFamily="34" charset="0"/>
                        </a:rPr>
                        <a:t>(B)</a:t>
                      </a:r>
                    </a:p>
                  </a:txBody>
                  <a:tcPr marL="9525" marR="9525" marT="9525" marB="0">
                    <a:lnL>
                      <a:noFill/>
                    </a:lnL>
                    <a:lnR>
                      <a:noFill/>
                    </a:lnR>
                    <a:lnT>
                      <a:noFill/>
                    </a:lnT>
                    <a:lnB>
                      <a:noFill/>
                    </a:lnB>
                  </a:tcPr>
                </a:tc>
                <a:tc>
                  <a:txBody>
                    <a:bodyPr/>
                    <a:lstStyle/>
                    <a:p>
                      <a:pPr algn="ctr" fontAlgn="t"/>
                      <a:r>
                        <a:rPr lang="es-EC" sz="1000" b="1" i="0" u="none" strike="noStrike">
                          <a:effectLst/>
                          <a:latin typeface="Arial" panose="020B0604020202020204" pitchFamily="34" charset="0"/>
                        </a:rPr>
                        <a:t>(C=A+B)</a:t>
                      </a:r>
                    </a:p>
                  </a:txBody>
                  <a:tcPr marL="9525" marR="9525" marT="9525" marB="0">
                    <a:lnL>
                      <a:noFill/>
                    </a:lnL>
                    <a:lnR>
                      <a:noFill/>
                    </a:lnR>
                    <a:lnT>
                      <a:noFill/>
                    </a:lnT>
                    <a:lnB>
                      <a:noFill/>
                    </a:lnB>
                  </a:tcPr>
                </a:tc>
                <a:extLst>
                  <a:ext uri="{0D108BD9-81ED-4DB2-BD59-A6C34878D82A}">
                    <a16:rowId xmlns:a16="http://schemas.microsoft.com/office/drawing/2014/main" val="1636884420"/>
                  </a:ext>
                </a:extLst>
              </a:tr>
              <a:tr h="164500">
                <a:tc>
                  <a:txBody>
                    <a:bodyPr/>
                    <a:lstStyle/>
                    <a:p>
                      <a:pPr algn="ctr" fontAlgn="t"/>
                      <a:r>
                        <a:rPr lang="es-EC" sz="1000" b="1" i="0" u="none" strike="noStrike">
                          <a:solidFill>
                            <a:srgbClr val="000000"/>
                          </a:solidFill>
                          <a:effectLst/>
                          <a:latin typeface="Arial" panose="020B0604020202020204" pitchFamily="34" charset="0"/>
                        </a:rPr>
                        <a:t>Grupo de Gasto</a:t>
                      </a:r>
                    </a:p>
                  </a:txBody>
                  <a:tcPr marL="9525" marR="9525" marT="9525" marB="0">
                    <a:lnL>
                      <a:noFill/>
                    </a:lnL>
                    <a:lnR>
                      <a:noFill/>
                    </a:lnR>
                    <a:lnT>
                      <a:noFill/>
                    </a:lnT>
                    <a:lnB w="6350" cap="flat" cmpd="sng" algn="ctr">
                      <a:noFill/>
                      <a:prstDash val="solid"/>
                      <a:round/>
                      <a:headEnd type="none" w="med" len="med"/>
                      <a:tailEnd type="none" w="med" len="med"/>
                    </a:lnB>
                    <a:solidFill>
                      <a:srgbClr val="DDEBF7"/>
                    </a:solidFill>
                  </a:tcPr>
                </a:tc>
                <a:tc>
                  <a:txBody>
                    <a:bodyPr/>
                    <a:lstStyle/>
                    <a:p>
                      <a:pPr algn="ctr" fontAlgn="t"/>
                      <a:r>
                        <a:rPr lang="es-EC" sz="1000" b="1" i="0" u="none" strike="noStrike">
                          <a:solidFill>
                            <a:srgbClr val="000000"/>
                          </a:solidFill>
                          <a:effectLst/>
                          <a:latin typeface="Arial" panose="020B0604020202020204" pitchFamily="34" charset="0"/>
                        </a:rPr>
                        <a:t>Asignación inicial </a:t>
                      </a:r>
                    </a:p>
                  </a:txBody>
                  <a:tcPr marL="9525" marR="9525" marT="9525" marB="0">
                    <a:lnL>
                      <a:noFill/>
                    </a:lnL>
                    <a:lnR>
                      <a:noFill/>
                    </a:lnR>
                    <a:lnT>
                      <a:noFill/>
                    </a:lnT>
                    <a:lnB w="6350" cap="flat" cmpd="sng" algn="ctr">
                      <a:noFill/>
                      <a:prstDash val="solid"/>
                      <a:round/>
                      <a:headEnd type="none" w="med" len="med"/>
                      <a:tailEnd type="none" w="med" len="med"/>
                    </a:lnB>
                    <a:solidFill>
                      <a:srgbClr val="DDEBF7"/>
                    </a:solidFill>
                  </a:tcPr>
                </a:tc>
                <a:tc>
                  <a:txBody>
                    <a:bodyPr/>
                    <a:lstStyle/>
                    <a:p>
                      <a:pPr algn="ctr" fontAlgn="t"/>
                      <a:r>
                        <a:rPr lang="es-EC" sz="1000" b="1" i="0" u="none" strike="noStrike">
                          <a:solidFill>
                            <a:srgbClr val="000000"/>
                          </a:solidFill>
                          <a:effectLst/>
                          <a:latin typeface="Arial" panose="020B0604020202020204" pitchFamily="34" charset="0"/>
                        </a:rPr>
                        <a:t>Reforma </a:t>
                      </a:r>
                    </a:p>
                  </a:txBody>
                  <a:tcPr marL="9525" marR="9525" marT="9525" marB="0">
                    <a:lnL>
                      <a:noFill/>
                    </a:lnL>
                    <a:lnR>
                      <a:noFill/>
                    </a:lnR>
                    <a:lnT>
                      <a:noFill/>
                    </a:lnT>
                    <a:lnB w="6350" cap="flat" cmpd="sng" algn="ctr">
                      <a:noFill/>
                      <a:prstDash val="solid"/>
                      <a:round/>
                      <a:headEnd type="none" w="med" len="med"/>
                      <a:tailEnd type="none" w="med" len="med"/>
                    </a:lnB>
                    <a:solidFill>
                      <a:srgbClr val="DDEBF7"/>
                    </a:solidFill>
                  </a:tcPr>
                </a:tc>
                <a:tc>
                  <a:txBody>
                    <a:bodyPr/>
                    <a:lstStyle/>
                    <a:p>
                      <a:pPr algn="ctr" fontAlgn="t"/>
                      <a:r>
                        <a:rPr lang="es-EC" sz="1000" b="1" i="0" u="none" strike="noStrike">
                          <a:solidFill>
                            <a:srgbClr val="000000"/>
                          </a:solidFill>
                          <a:effectLst/>
                          <a:latin typeface="Arial" panose="020B0604020202020204" pitchFamily="34" charset="0"/>
                        </a:rPr>
                        <a:t>Codificado </a:t>
                      </a:r>
                    </a:p>
                  </a:txBody>
                  <a:tcPr marL="9525" marR="9525" marT="9525" marB="0">
                    <a:lnL>
                      <a:noFill/>
                    </a:lnL>
                    <a:lnR>
                      <a:noFill/>
                    </a:lnR>
                    <a:lnT>
                      <a:noFill/>
                    </a:lnT>
                    <a:lnB w="6350" cap="flat" cmpd="sng" algn="ctr">
                      <a:noFill/>
                      <a:prstDash val="solid"/>
                      <a:round/>
                      <a:headEnd type="none" w="med" len="med"/>
                      <a:tailEnd type="none" w="med" len="med"/>
                    </a:lnB>
                    <a:solidFill>
                      <a:srgbClr val="DDEBF7"/>
                    </a:solidFill>
                  </a:tcPr>
                </a:tc>
                <a:extLst>
                  <a:ext uri="{0D108BD9-81ED-4DB2-BD59-A6C34878D82A}">
                    <a16:rowId xmlns:a16="http://schemas.microsoft.com/office/drawing/2014/main" val="4084956709"/>
                  </a:ext>
                </a:extLst>
              </a:tr>
              <a:tr h="164500">
                <a:tc>
                  <a:txBody>
                    <a:bodyPr/>
                    <a:lstStyle/>
                    <a:p>
                      <a:pPr algn="l" fontAlgn="t"/>
                      <a:r>
                        <a:rPr lang="es-EC" sz="1000" b="0" i="0" u="none" strike="noStrike" dirty="0">
                          <a:solidFill>
                            <a:srgbClr val="000000"/>
                          </a:solidFill>
                          <a:effectLst/>
                          <a:latin typeface="Arial" panose="020B0604020202020204" pitchFamily="34" charset="0"/>
                        </a:rPr>
                        <a:t>51 GASTOS EN PERSONAL</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185.597.671,72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   28.454.983,08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 214.052.654,80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86166290"/>
                  </a:ext>
                </a:extLst>
              </a:tr>
              <a:tr h="164500">
                <a:tc>
                  <a:txBody>
                    <a:bodyPr/>
                    <a:lstStyle/>
                    <a:p>
                      <a:pPr algn="l" fontAlgn="t"/>
                      <a:r>
                        <a:rPr lang="es-MX" sz="1000" b="0" i="0" u="none" strike="noStrike" dirty="0">
                          <a:solidFill>
                            <a:srgbClr val="000000"/>
                          </a:solidFill>
                          <a:effectLst/>
                          <a:latin typeface="Arial" panose="020B0604020202020204" pitchFamily="34" charset="0"/>
                        </a:rPr>
                        <a:t>53 BIENES Y SERVICIOS DE CONSUMO</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29.733.342,80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771.002,16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   30.504.344,96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29607005"/>
                  </a:ext>
                </a:extLst>
              </a:tr>
              <a:tr h="164500">
                <a:tc>
                  <a:txBody>
                    <a:bodyPr/>
                    <a:lstStyle/>
                    <a:p>
                      <a:pPr algn="l" fontAlgn="t"/>
                      <a:r>
                        <a:rPr lang="es-EC" sz="1000" b="0" i="0" u="none" strike="noStrike" dirty="0">
                          <a:solidFill>
                            <a:srgbClr val="000000"/>
                          </a:solidFill>
                          <a:effectLst/>
                          <a:latin typeface="Arial" panose="020B0604020202020204" pitchFamily="34" charset="0"/>
                        </a:rPr>
                        <a:t>56 GASTOS FINANCIEROS</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        31.884.120,20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   31.884.120,20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48147359"/>
                  </a:ext>
                </a:extLst>
              </a:tr>
              <a:tr h="164500">
                <a:tc>
                  <a:txBody>
                    <a:bodyPr/>
                    <a:lstStyle/>
                    <a:p>
                      <a:pPr algn="l" fontAlgn="t"/>
                      <a:r>
                        <a:rPr lang="es-EC" sz="1000" b="0" i="0" u="none" strike="noStrike" dirty="0">
                          <a:solidFill>
                            <a:srgbClr val="000000"/>
                          </a:solidFill>
                          <a:effectLst/>
                          <a:latin typeface="Arial" panose="020B0604020202020204" pitchFamily="34" charset="0"/>
                        </a:rPr>
                        <a:t>57 OTROS GASTOS CORRIENTES</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        26.389.370,29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-13.088.406,97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   13.300.963,32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84936864"/>
                  </a:ext>
                </a:extLst>
              </a:tr>
              <a:tr h="164500">
                <a:tc>
                  <a:txBody>
                    <a:bodyPr/>
                    <a:lstStyle/>
                    <a:p>
                      <a:pPr algn="l" fontAlgn="t"/>
                      <a:r>
                        <a:rPr lang="es-MX" sz="1000" b="0" i="0" u="none" strike="noStrike" dirty="0">
                          <a:solidFill>
                            <a:srgbClr val="000000"/>
                          </a:solidFill>
                          <a:effectLst/>
                          <a:latin typeface="Arial" panose="020B0604020202020204" pitchFamily="34" charset="0"/>
                        </a:rPr>
                        <a:t>58 TRANSFERENCIAS Y DONACIONES CORRIENTES</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        16.190.000,00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36.630.277,59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   52.820.277,59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68102642"/>
                  </a:ext>
                </a:extLst>
              </a:tr>
              <a:tr h="164500">
                <a:tc>
                  <a:txBody>
                    <a:bodyPr/>
                    <a:lstStyle/>
                    <a:p>
                      <a:pPr algn="l" fontAlgn="t"/>
                      <a:r>
                        <a:rPr lang="es-MX" sz="1000" b="0" i="0" u="none" strike="noStrike" dirty="0">
                          <a:solidFill>
                            <a:srgbClr val="000000"/>
                          </a:solidFill>
                          <a:effectLst/>
                          <a:latin typeface="Arial" panose="020B0604020202020204" pitchFamily="34" charset="0"/>
                        </a:rPr>
                        <a:t>71 GASTOS EN PERSONAL PARA INVERSIÓN</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488.124,43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       488.124,43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98501424"/>
                  </a:ext>
                </a:extLst>
              </a:tr>
              <a:tr h="164500">
                <a:tc>
                  <a:txBody>
                    <a:bodyPr/>
                    <a:lstStyle/>
                    <a:p>
                      <a:pPr algn="l" fontAlgn="t"/>
                      <a:r>
                        <a:rPr lang="es-MX" sz="1000" b="0" i="0" u="none" strike="noStrike">
                          <a:solidFill>
                            <a:srgbClr val="000000"/>
                          </a:solidFill>
                          <a:effectLst/>
                          <a:latin typeface="Arial" panose="020B0604020202020204" pitchFamily="34" charset="0"/>
                        </a:rPr>
                        <a:t>73 BIENES Y SERVICIOS PARA INVERSIÓN</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39.004.823,20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-4.300.168,53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   34.704.654,67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23717049"/>
                  </a:ext>
                </a:extLst>
              </a:tr>
              <a:tr h="164500">
                <a:tc>
                  <a:txBody>
                    <a:bodyPr/>
                    <a:lstStyle/>
                    <a:p>
                      <a:pPr algn="l" fontAlgn="t"/>
                      <a:r>
                        <a:rPr lang="es-EC" sz="1000" b="0" i="0" u="none" strike="noStrike">
                          <a:solidFill>
                            <a:srgbClr val="000000"/>
                          </a:solidFill>
                          <a:effectLst/>
                          <a:latin typeface="Arial" panose="020B0604020202020204" pitchFamily="34" charset="0"/>
                        </a:rPr>
                        <a:t>75 OBRAS PÚBLICAS</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37.854.446,47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-3.790.082,85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   34.064.363,62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51230526"/>
                  </a:ext>
                </a:extLst>
              </a:tr>
              <a:tr h="164500">
                <a:tc>
                  <a:txBody>
                    <a:bodyPr/>
                    <a:lstStyle/>
                    <a:p>
                      <a:pPr algn="l" fontAlgn="t"/>
                      <a:r>
                        <a:rPr lang="es-MX" sz="1000" b="0" i="0" u="none" strike="noStrike">
                          <a:solidFill>
                            <a:srgbClr val="000000"/>
                          </a:solidFill>
                          <a:effectLst/>
                          <a:latin typeface="Arial" panose="020B0604020202020204" pitchFamily="34" charset="0"/>
                        </a:rPr>
                        <a:t>77 OTROS GASTOS DE INVERSIÓN</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8.405.508,00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-540.145,51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     7.865.362,49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63165943"/>
                  </a:ext>
                </a:extLst>
              </a:tr>
              <a:tr h="164500">
                <a:tc>
                  <a:txBody>
                    <a:bodyPr/>
                    <a:lstStyle/>
                    <a:p>
                      <a:pPr algn="l" fontAlgn="t"/>
                      <a:r>
                        <a:rPr lang="es-MX" sz="1000" b="0" i="0" u="none" strike="noStrike">
                          <a:solidFill>
                            <a:srgbClr val="000000"/>
                          </a:solidFill>
                          <a:effectLst/>
                          <a:latin typeface="Arial" panose="020B0604020202020204" pitchFamily="34" charset="0"/>
                        </a:rPr>
                        <a:t>78 TRANSFERENCIAS Y DONACIONES PARA INVERSIÓN</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        98.730.479,37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51.505.448,93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150.235.928,30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09639003"/>
                  </a:ext>
                </a:extLst>
              </a:tr>
              <a:tr h="164500">
                <a:tc>
                  <a:txBody>
                    <a:bodyPr/>
                    <a:lstStyle/>
                    <a:p>
                      <a:pPr algn="l" fontAlgn="t"/>
                      <a:r>
                        <a:rPr lang="es-MX" sz="1000" b="0" i="0" u="none" strike="noStrike">
                          <a:solidFill>
                            <a:srgbClr val="000000"/>
                          </a:solidFill>
                          <a:effectLst/>
                          <a:latin typeface="Arial" panose="020B0604020202020204" pitchFamily="34" charset="0"/>
                        </a:rPr>
                        <a:t>84 BIENES DE LARGA DURACIÓN</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          8.034.326,99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-1.033.465,79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7.000.861,20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72087953"/>
                  </a:ext>
                </a:extLst>
              </a:tr>
              <a:tr h="164500">
                <a:tc>
                  <a:txBody>
                    <a:bodyPr/>
                    <a:lstStyle/>
                    <a:p>
                      <a:pPr algn="l" fontAlgn="t"/>
                      <a:r>
                        <a:rPr lang="es-EC" sz="1000" b="0" i="0" u="none" strike="noStrike">
                          <a:solidFill>
                            <a:srgbClr val="000000"/>
                          </a:solidFill>
                          <a:effectLst/>
                          <a:latin typeface="Arial" panose="020B0604020202020204" pitchFamily="34" charset="0"/>
                        </a:rPr>
                        <a:t>87 INVERSIONES FINANCIERAS</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                          -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       573.688,00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573.688,00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33050293"/>
                  </a:ext>
                </a:extLst>
              </a:tr>
              <a:tr h="164500">
                <a:tc>
                  <a:txBody>
                    <a:bodyPr/>
                    <a:lstStyle/>
                    <a:p>
                      <a:pPr algn="l" fontAlgn="t"/>
                      <a:r>
                        <a:rPr lang="es-MX" sz="1000" b="0" i="0" u="none" strike="noStrike">
                          <a:solidFill>
                            <a:srgbClr val="000000"/>
                          </a:solidFill>
                          <a:effectLst/>
                          <a:latin typeface="Arial" panose="020B0604020202020204" pitchFamily="34" charset="0"/>
                        </a:rPr>
                        <a:t>96 AMORTIZACIÓN DE LA DEUDA PÚBLICA</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        42.890.050,44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     5.767.791,67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48.657.842,11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10384200"/>
                  </a:ext>
                </a:extLst>
              </a:tr>
              <a:tr h="164500">
                <a:tc>
                  <a:txBody>
                    <a:bodyPr/>
                    <a:lstStyle/>
                    <a:p>
                      <a:pPr algn="l" fontAlgn="t"/>
                      <a:r>
                        <a:rPr lang="es-EC" sz="1000" b="0" i="0" u="none" strike="noStrike">
                          <a:solidFill>
                            <a:srgbClr val="000000"/>
                          </a:solidFill>
                          <a:effectLst/>
                          <a:latin typeface="Arial" panose="020B0604020202020204" pitchFamily="34" charset="0"/>
                        </a:rPr>
                        <a:t>99 OTROS PASIVOS</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             400.000,00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     1.364.668,16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1.764.668,16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82089479"/>
                  </a:ext>
                </a:extLst>
              </a:tr>
              <a:tr h="164500">
                <a:tc>
                  <a:txBody>
                    <a:bodyPr/>
                    <a:lstStyle/>
                    <a:p>
                      <a:pPr algn="l" fontAlgn="t"/>
                      <a:r>
                        <a:rPr lang="es-EC" sz="1000" b="1" i="0" u="none" strike="noStrike">
                          <a:solidFill>
                            <a:srgbClr val="000000"/>
                          </a:solidFill>
                          <a:effectLst/>
                          <a:latin typeface="Arial" panose="020B0604020202020204" pitchFamily="34" charset="0"/>
                        </a:rPr>
                        <a:t>Total general</a:t>
                      </a:r>
                    </a:p>
                  </a:txBody>
                  <a:tcPr marL="9525" marR="9525" marT="9525" marB="0">
                    <a:lnL>
                      <a:noFill/>
                    </a:lnL>
                    <a:lnR>
                      <a:noFill/>
                    </a:lnR>
                    <a:lnT w="6350" cap="flat" cmpd="sng" algn="ctr">
                      <a:noFill/>
                      <a:prstDash val="solid"/>
                      <a:round/>
                      <a:headEnd type="none" w="med" len="med"/>
                      <a:tailEnd type="none" w="med" len="med"/>
                    </a:lnT>
                    <a:lnB>
                      <a:noFill/>
                    </a:lnB>
                    <a:solidFill>
                      <a:srgbClr val="DDEBF7"/>
                    </a:solidFill>
                  </a:tcPr>
                </a:tc>
                <a:tc>
                  <a:txBody>
                    <a:bodyPr/>
                    <a:lstStyle/>
                    <a:p>
                      <a:pPr algn="r" fontAlgn="t"/>
                      <a:r>
                        <a:rPr lang="es-EC" sz="1000" b="1" i="0" u="none" strike="noStrike">
                          <a:solidFill>
                            <a:srgbClr val="000000"/>
                          </a:solidFill>
                          <a:effectLst/>
                          <a:latin typeface="Arial" panose="020B0604020202020204" pitchFamily="34" charset="0"/>
                        </a:rPr>
                        <a:t>      525.114.139,48 </a:t>
                      </a:r>
                    </a:p>
                  </a:txBody>
                  <a:tcPr marL="9525" marR="9525" marT="9525" marB="0">
                    <a:lnL>
                      <a:noFill/>
                    </a:lnL>
                    <a:lnR>
                      <a:noFill/>
                    </a:lnR>
                    <a:lnT w="6350" cap="flat" cmpd="sng" algn="ctr">
                      <a:noFill/>
                      <a:prstDash val="solid"/>
                      <a:round/>
                      <a:headEnd type="none" w="med" len="med"/>
                      <a:tailEnd type="none" w="med" len="med"/>
                    </a:lnT>
                    <a:lnB>
                      <a:noFill/>
                    </a:lnB>
                    <a:solidFill>
                      <a:srgbClr val="DDEBF7"/>
                    </a:solidFill>
                  </a:tcPr>
                </a:tc>
                <a:tc>
                  <a:txBody>
                    <a:bodyPr/>
                    <a:lstStyle/>
                    <a:p>
                      <a:pPr algn="r" fontAlgn="t"/>
                      <a:r>
                        <a:rPr lang="es-EC" sz="1000" b="1" i="0" u="none" strike="noStrike">
                          <a:solidFill>
                            <a:srgbClr val="000000"/>
                          </a:solidFill>
                          <a:effectLst/>
                          <a:latin typeface="Arial" panose="020B0604020202020204" pitchFamily="34" charset="0"/>
                        </a:rPr>
                        <a:t> 102.803.714,37 </a:t>
                      </a:r>
                    </a:p>
                  </a:txBody>
                  <a:tcPr marL="9525" marR="9525" marT="9525" marB="0">
                    <a:lnL>
                      <a:noFill/>
                    </a:lnL>
                    <a:lnR>
                      <a:noFill/>
                    </a:lnR>
                    <a:lnT w="6350" cap="flat" cmpd="sng" algn="ctr">
                      <a:noFill/>
                      <a:prstDash val="solid"/>
                      <a:round/>
                      <a:headEnd type="none" w="med" len="med"/>
                      <a:tailEnd type="none" w="med" len="med"/>
                    </a:lnT>
                    <a:lnB>
                      <a:noFill/>
                    </a:lnB>
                    <a:solidFill>
                      <a:srgbClr val="DDEBF7"/>
                    </a:solidFill>
                  </a:tcPr>
                </a:tc>
                <a:tc>
                  <a:txBody>
                    <a:bodyPr/>
                    <a:lstStyle/>
                    <a:p>
                      <a:pPr algn="r" fontAlgn="t"/>
                      <a:r>
                        <a:rPr lang="es-EC" sz="1000" b="1" i="0" u="none" strike="noStrike" dirty="0">
                          <a:solidFill>
                            <a:srgbClr val="000000"/>
                          </a:solidFill>
                          <a:effectLst/>
                          <a:latin typeface="Arial" panose="020B0604020202020204" pitchFamily="34" charset="0"/>
                        </a:rPr>
                        <a:t> 627.917.853,85 </a:t>
                      </a:r>
                    </a:p>
                  </a:txBody>
                  <a:tcPr marL="9525" marR="9525" marT="9525" marB="0">
                    <a:lnL>
                      <a:noFill/>
                    </a:lnL>
                    <a:lnR>
                      <a:noFill/>
                    </a:lnR>
                    <a:lnT w="6350" cap="flat" cmpd="sng" algn="ctr">
                      <a:noFill/>
                      <a:prstDash val="solid"/>
                      <a:round/>
                      <a:headEnd type="none" w="med" len="med"/>
                      <a:tailEnd type="none" w="med" len="med"/>
                    </a:lnT>
                    <a:lnB>
                      <a:noFill/>
                    </a:lnB>
                    <a:solidFill>
                      <a:srgbClr val="DDEBF7"/>
                    </a:solidFill>
                  </a:tcPr>
                </a:tc>
                <a:extLst>
                  <a:ext uri="{0D108BD9-81ED-4DB2-BD59-A6C34878D82A}">
                    <a16:rowId xmlns:a16="http://schemas.microsoft.com/office/drawing/2014/main" val="1065814276"/>
                  </a:ext>
                </a:extLst>
              </a:tr>
              <a:tr h="164500">
                <a:tc>
                  <a:txBody>
                    <a:bodyPr/>
                    <a:lstStyle/>
                    <a:p>
                      <a:pPr algn="l" fontAlgn="t"/>
                      <a:r>
                        <a:rPr lang="es-EC" sz="1000" b="0" i="0" u="none" strike="noStrike">
                          <a:effectLst/>
                          <a:latin typeface="Arial" panose="020B0604020202020204" pitchFamily="34" charset="0"/>
                        </a:rPr>
                        <a:t>Fuente SIPARI</a:t>
                      </a:r>
                    </a:p>
                  </a:txBody>
                  <a:tcPr marL="9525" marR="9525" marT="9525" marB="0">
                    <a:lnL>
                      <a:noFill/>
                    </a:lnL>
                    <a:lnR>
                      <a:noFill/>
                    </a:lnR>
                    <a:lnT>
                      <a:noFill/>
                    </a:lnT>
                    <a:lnB>
                      <a:noFill/>
                    </a:lnB>
                  </a:tcPr>
                </a:tc>
                <a:tc>
                  <a:txBody>
                    <a:bodyPr/>
                    <a:lstStyle/>
                    <a:p>
                      <a:pPr algn="l" fontAlgn="t"/>
                      <a:endParaRPr lang="es-EC" sz="1000" b="0" i="0" u="none" strike="noStrike">
                        <a:effectLst/>
                        <a:latin typeface="Arial" panose="020B0604020202020204" pitchFamily="34" charset="0"/>
                      </a:endParaRPr>
                    </a:p>
                  </a:txBody>
                  <a:tcPr marL="9525" marR="9525" marT="9525" marB="0">
                    <a:lnL>
                      <a:noFill/>
                    </a:lnL>
                    <a:lnR>
                      <a:noFill/>
                    </a:lnR>
                    <a:lnT>
                      <a:noFill/>
                    </a:lnT>
                    <a:lnB>
                      <a:noFill/>
                    </a:lnB>
                  </a:tcPr>
                </a:tc>
                <a:tc>
                  <a:txBody>
                    <a:bodyPr/>
                    <a:lstStyle/>
                    <a:p>
                      <a:pPr algn="l" fontAlgn="t"/>
                      <a:endParaRPr lang="es-EC" sz="1000" b="0" i="0" u="none" strike="noStrike">
                        <a:effectLst/>
                        <a:latin typeface="Arial" panose="020B0604020202020204" pitchFamily="34" charset="0"/>
                      </a:endParaRPr>
                    </a:p>
                  </a:txBody>
                  <a:tcPr marL="9525" marR="9525" marT="9525" marB="0">
                    <a:lnL>
                      <a:noFill/>
                    </a:lnL>
                    <a:lnR>
                      <a:noFill/>
                    </a:lnR>
                    <a:lnT>
                      <a:noFill/>
                    </a:lnT>
                    <a:lnB>
                      <a:noFill/>
                    </a:lnB>
                  </a:tcPr>
                </a:tc>
                <a:tc>
                  <a:txBody>
                    <a:bodyPr/>
                    <a:lstStyle/>
                    <a:p>
                      <a:pPr algn="l" fontAlgn="t"/>
                      <a:endParaRPr lang="es-EC" sz="1000" b="0" i="0" u="none" strike="noStrike" dirty="0">
                        <a:effectLst/>
                        <a:latin typeface="Arial" panose="020B0604020202020204" pitchFamily="34" charset="0"/>
                      </a:endParaRPr>
                    </a:p>
                  </a:txBody>
                  <a:tcPr marL="9525" marR="9525" marT="9525" marB="0">
                    <a:lnL>
                      <a:noFill/>
                    </a:lnL>
                    <a:lnR>
                      <a:noFill/>
                    </a:lnR>
                    <a:lnT>
                      <a:noFill/>
                    </a:lnT>
                    <a:lnB>
                      <a:noFill/>
                    </a:lnB>
                  </a:tcPr>
                </a:tc>
                <a:extLst>
                  <a:ext uri="{0D108BD9-81ED-4DB2-BD59-A6C34878D82A}">
                    <a16:rowId xmlns:a16="http://schemas.microsoft.com/office/drawing/2014/main" val="1148155261"/>
                  </a:ext>
                </a:extLst>
              </a:tr>
            </a:tbl>
          </a:graphicData>
        </a:graphic>
      </p:graphicFrame>
    </p:spTree>
    <p:extLst>
      <p:ext uri="{BB962C8B-B14F-4D97-AF65-F5344CB8AC3E}">
        <p14:creationId xmlns:p14="http://schemas.microsoft.com/office/powerpoint/2010/main" val="12038771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ctrTitle"/>
          </p:nvPr>
        </p:nvSpPr>
        <p:spPr>
          <a:xfrm>
            <a:off x="1453221" y="676851"/>
            <a:ext cx="8595748" cy="607448"/>
          </a:xfrm>
        </p:spPr>
        <p:txBody>
          <a:bodyPr>
            <a:normAutofit fontScale="90000"/>
          </a:bodyPr>
          <a:lstStyle/>
          <a:p>
            <a:pPr algn="ctr"/>
            <a:r>
              <a:rPr lang="es-EC" sz="2400" b="1" dirty="0" smtClean="0">
                <a:solidFill>
                  <a:schemeClr val="accent1">
                    <a:lumMod val="75000"/>
                  </a:schemeClr>
                </a:solidFill>
              </a:rPr>
              <a:t>GASTOS GAD MDMQ </a:t>
            </a:r>
            <a:br>
              <a:rPr lang="es-EC" sz="2400" b="1" dirty="0" smtClean="0">
                <a:solidFill>
                  <a:schemeClr val="accent1">
                    <a:lumMod val="75000"/>
                  </a:schemeClr>
                </a:solidFill>
              </a:rPr>
            </a:br>
            <a:r>
              <a:rPr lang="es-EC" sz="2400" b="1" dirty="0" smtClean="0">
                <a:solidFill>
                  <a:schemeClr val="accent1">
                    <a:lumMod val="75000"/>
                  </a:schemeClr>
                </a:solidFill>
              </a:rPr>
              <a:t>(</a:t>
            </a:r>
            <a:r>
              <a:rPr lang="es-ES" sz="2400" b="1" dirty="0">
                <a:solidFill>
                  <a:schemeClr val="accent1">
                    <a:lumMod val="75000"/>
                  </a:schemeClr>
                </a:solidFill>
              </a:rPr>
              <a:t>No incluye Proyecto Metro de Quito</a:t>
            </a:r>
            <a:r>
              <a:rPr lang="es-EC" sz="2400" b="1" dirty="0" smtClean="0">
                <a:solidFill>
                  <a:schemeClr val="accent1">
                    <a:lumMod val="75000"/>
                  </a:schemeClr>
                </a:solidFill>
              </a:rPr>
              <a:t>)</a:t>
            </a:r>
            <a:endParaRPr lang="es-EC" sz="2400" b="1" dirty="0">
              <a:solidFill>
                <a:schemeClr val="accent1">
                  <a:lumMod val="75000"/>
                </a:schemeClr>
              </a:solidFill>
            </a:endParaRPr>
          </a:p>
        </p:txBody>
      </p:sp>
      <p:sp>
        <p:nvSpPr>
          <p:cNvPr id="6" name="1 Título"/>
          <p:cNvSpPr txBox="1">
            <a:spLocks/>
          </p:cNvSpPr>
          <p:nvPr/>
        </p:nvSpPr>
        <p:spPr>
          <a:xfrm>
            <a:off x="905454" y="5168030"/>
            <a:ext cx="10137684" cy="1415562"/>
          </a:xfrm>
          <a:prstGeom prst="rect">
            <a:avLst/>
          </a:prstGeom>
        </p:spPr>
        <p:txBody>
          <a:bodyPr anchor="b">
            <a:noAutofit/>
          </a:bodyPr>
          <a:lstStyle>
            <a:lvl1pPr algn="r" defTabSz="914400" rtl="0" eaLnBrk="1" latinLnBrk="0" hangingPunct="1">
              <a:lnSpc>
                <a:spcPct val="90000"/>
              </a:lnSpc>
              <a:spcBef>
                <a:spcPct val="0"/>
              </a:spcBef>
              <a:buNone/>
              <a:defRPr sz="5400" kern="1200">
                <a:solidFill>
                  <a:schemeClr val="accent1"/>
                </a:solidFill>
                <a:latin typeface="+mj-lt"/>
                <a:ea typeface="+mj-ea"/>
                <a:cs typeface="+mj-cs"/>
              </a:defRPr>
            </a:lvl1pPr>
          </a:lstStyle>
          <a:p>
            <a:pPr marL="171450" lvl="0" indent="-171450" algn="l" eaLnBrk="0" fontAlgn="base" hangingPunct="0">
              <a:lnSpc>
                <a:spcPct val="100000"/>
              </a:lnSpc>
              <a:spcAft>
                <a:spcPct val="0"/>
              </a:spcAft>
              <a:buFont typeface="Arial" panose="020B0604020202020204" pitchFamily="34" charset="0"/>
              <a:buChar char="•"/>
            </a:pPr>
            <a:r>
              <a:rPr lang="es-EC" altLang="es-EC" sz="1200" dirty="0" smtClean="0">
                <a:solidFill>
                  <a:schemeClr val="tx1"/>
                </a:solidFill>
                <a:ea typeface="Calibri" panose="020F0502020204030204" pitchFamily="34" charset="0"/>
                <a:cs typeface="Times New Roman" panose="02020603050405020304" pitchFamily="18" charset="0"/>
              </a:rPr>
              <a:t>En los grupos 73 y 75 se realiza el compromiso de las obligaciones pero algunos de los procesos se encuentran en ejecución por lo tanto el comprometido no es igual al devengado.</a:t>
            </a:r>
          </a:p>
          <a:p>
            <a:pPr lvl="0" algn="l" eaLnBrk="0" fontAlgn="base" hangingPunct="0">
              <a:lnSpc>
                <a:spcPct val="100000"/>
              </a:lnSpc>
              <a:spcAft>
                <a:spcPct val="0"/>
              </a:spcAft>
            </a:pPr>
            <a:endParaRPr lang="es-EC" altLang="es-EC" sz="1200" dirty="0" smtClean="0">
              <a:solidFill>
                <a:schemeClr val="tx1"/>
              </a:solidFill>
              <a:ea typeface="Calibri" panose="020F0502020204030204" pitchFamily="34" charset="0"/>
              <a:cs typeface="Times New Roman" panose="02020603050405020304" pitchFamily="18" charset="0"/>
            </a:endParaRPr>
          </a:p>
          <a:p>
            <a:pPr marL="171450" lvl="0" indent="-171450" algn="l" eaLnBrk="0" fontAlgn="base" hangingPunct="0">
              <a:lnSpc>
                <a:spcPct val="100000"/>
              </a:lnSpc>
              <a:spcAft>
                <a:spcPct val="0"/>
              </a:spcAft>
              <a:buFont typeface="Arial" panose="020B0604020202020204" pitchFamily="34" charset="0"/>
              <a:buChar char="•"/>
            </a:pPr>
            <a:r>
              <a:rPr lang="es-EC" altLang="es-EC" sz="1200" dirty="0" smtClean="0">
                <a:solidFill>
                  <a:schemeClr val="tx1"/>
                </a:solidFill>
                <a:cs typeface="Times New Roman" panose="02020603050405020304" pitchFamily="18" charset="0"/>
              </a:rPr>
              <a:t>Con respecto al grupo 84 la ejecución se ve afectada por la no adquisición de equipos informáticos.</a:t>
            </a:r>
          </a:p>
          <a:p>
            <a:pPr lvl="0" algn="l" eaLnBrk="0" fontAlgn="base" hangingPunct="0">
              <a:lnSpc>
                <a:spcPct val="100000"/>
              </a:lnSpc>
              <a:spcAft>
                <a:spcPct val="0"/>
              </a:spcAft>
            </a:pPr>
            <a:endParaRPr lang="es-EC" altLang="es-EC" sz="1200" dirty="0">
              <a:solidFill>
                <a:schemeClr val="tx1"/>
              </a:solidFill>
            </a:endParaRPr>
          </a:p>
          <a:p>
            <a:pPr marL="171450" indent="-171450" algn="just">
              <a:buFont typeface="Arial" panose="020B0604020202020204" pitchFamily="34" charset="0"/>
              <a:buChar char="•"/>
            </a:pPr>
            <a:r>
              <a:rPr lang="es-EC" sz="1200" dirty="0">
                <a:solidFill>
                  <a:schemeClr val="tx1"/>
                </a:solidFill>
                <a:ea typeface="Calibri" panose="020F0502020204030204" pitchFamily="34" charset="0"/>
                <a:cs typeface="Times New Roman" panose="02020603050405020304" pitchFamily="18" charset="0"/>
              </a:rPr>
              <a:t>En el grupo 99 se registra las liquidaciones de haberes de años </a:t>
            </a:r>
            <a:r>
              <a:rPr lang="es-EC" sz="1200" dirty="0" smtClean="0">
                <a:solidFill>
                  <a:schemeClr val="tx1"/>
                </a:solidFill>
                <a:ea typeface="Calibri" panose="020F0502020204030204" pitchFamily="34" charset="0"/>
                <a:cs typeface="Times New Roman" panose="02020603050405020304" pitchFamily="18" charset="0"/>
              </a:rPr>
              <a:t>anteriores, entre otras cosas, debido a la falta de presentación de documentación de los ex funcionarios se ve afectada la ejecución.</a:t>
            </a:r>
            <a:endParaRPr lang="es-EC" sz="1200" dirty="0">
              <a:solidFill>
                <a:schemeClr val="tx1"/>
              </a:solidFill>
              <a:ea typeface="Calibri" panose="020F0502020204030204" pitchFamily="34" charset="0"/>
              <a:cs typeface="Times New Roman" panose="02020603050405020304" pitchFamily="18" charset="0"/>
            </a:endParaRPr>
          </a:p>
        </p:txBody>
      </p:sp>
      <p:graphicFrame>
        <p:nvGraphicFramePr>
          <p:cNvPr id="3" name="Tabla 2"/>
          <p:cNvGraphicFramePr>
            <a:graphicFrameLocks noGrp="1"/>
          </p:cNvGraphicFramePr>
          <p:nvPr>
            <p:extLst>
              <p:ext uri="{D42A27DB-BD31-4B8C-83A1-F6EECF244321}">
                <p14:modId xmlns:p14="http://schemas.microsoft.com/office/powerpoint/2010/main" val="1187192594"/>
              </p:ext>
            </p:extLst>
          </p:nvPr>
        </p:nvGraphicFramePr>
        <p:xfrm>
          <a:off x="668885" y="1444992"/>
          <a:ext cx="10860506" cy="3723038"/>
        </p:xfrm>
        <a:graphic>
          <a:graphicData uri="http://schemas.openxmlformats.org/drawingml/2006/table">
            <a:tbl>
              <a:tblPr/>
              <a:tblGrid>
                <a:gridCol w="4594607">
                  <a:extLst>
                    <a:ext uri="{9D8B030D-6E8A-4147-A177-3AD203B41FA5}">
                      <a16:colId xmlns:a16="http://schemas.microsoft.com/office/drawing/2014/main" val="1390819698"/>
                    </a:ext>
                  </a:extLst>
                </a:gridCol>
                <a:gridCol w="1254173">
                  <a:extLst>
                    <a:ext uri="{9D8B030D-6E8A-4147-A177-3AD203B41FA5}">
                      <a16:colId xmlns:a16="http://schemas.microsoft.com/office/drawing/2014/main" val="3868335782"/>
                    </a:ext>
                  </a:extLst>
                </a:gridCol>
                <a:gridCol w="1977732">
                  <a:extLst>
                    <a:ext uri="{9D8B030D-6E8A-4147-A177-3AD203B41FA5}">
                      <a16:colId xmlns:a16="http://schemas.microsoft.com/office/drawing/2014/main" val="699899576"/>
                    </a:ext>
                  </a:extLst>
                </a:gridCol>
                <a:gridCol w="612936">
                  <a:extLst>
                    <a:ext uri="{9D8B030D-6E8A-4147-A177-3AD203B41FA5}">
                      <a16:colId xmlns:a16="http://schemas.microsoft.com/office/drawing/2014/main" val="211364947"/>
                    </a:ext>
                  </a:extLst>
                </a:gridCol>
                <a:gridCol w="1565028">
                  <a:extLst>
                    <a:ext uri="{9D8B030D-6E8A-4147-A177-3AD203B41FA5}">
                      <a16:colId xmlns:a16="http://schemas.microsoft.com/office/drawing/2014/main" val="3315654976"/>
                    </a:ext>
                  </a:extLst>
                </a:gridCol>
                <a:gridCol w="856030">
                  <a:extLst>
                    <a:ext uri="{9D8B030D-6E8A-4147-A177-3AD203B41FA5}">
                      <a16:colId xmlns:a16="http://schemas.microsoft.com/office/drawing/2014/main" val="2589857061"/>
                    </a:ext>
                  </a:extLst>
                </a:gridCol>
              </a:tblGrid>
              <a:tr h="169229">
                <a:tc gridSpan="6">
                  <a:txBody>
                    <a:bodyPr/>
                    <a:lstStyle/>
                    <a:p>
                      <a:pPr algn="ctr" fontAlgn="t"/>
                      <a:r>
                        <a:rPr lang="es-EC" sz="1000" b="1" i="0" u="none" strike="noStrike" dirty="0">
                          <a:effectLst/>
                          <a:latin typeface="Arial" panose="020B0604020202020204" pitchFamily="34" charset="0"/>
                        </a:rPr>
                        <a:t>MUNICIPIO DEL DISTRITO METROPOLITANO DE QUITO</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extLst>
                  <a:ext uri="{0D108BD9-81ED-4DB2-BD59-A6C34878D82A}">
                    <a16:rowId xmlns:a16="http://schemas.microsoft.com/office/drawing/2014/main" val="4110956930"/>
                  </a:ext>
                </a:extLst>
              </a:tr>
              <a:tr h="169229">
                <a:tc gridSpan="6">
                  <a:txBody>
                    <a:bodyPr/>
                    <a:lstStyle/>
                    <a:p>
                      <a:pPr algn="ctr" fontAlgn="t"/>
                      <a:r>
                        <a:rPr lang="es-EC" sz="1000" b="1" i="0" u="none" strike="noStrike">
                          <a:effectLst/>
                          <a:latin typeface="Arial" panose="020B0604020202020204" pitchFamily="34" charset="0"/>
                        </a:rPr>
                        <a:t>EJECUCIÓN PRESUPUESTARIA CONSOLIDADA</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extLst>
                  <a:ext uri="{0D108BD9-81ED-4DB2-BD59-A6C34878D82A}">
                    <a16:rowId xmlns:a16="http://schemas.microsoft.com/office/drawing/2014/main" val="1650543588"/>
                  </a:ext>
                </a:extLst>
              </a:tr>
              <a:tr h="169229">
                <a:tc gridSpan="6">
                  <a:txBody>
                    <a:bodyPr/>
                    <a:lstStyle/>
                    <a:p>
                      <a:pPr algn="ctr" fontAlgn="t"/>
                      <a:r>
                        <a:rPr lang="es-MX" sz="1000" b="1" i="0" u="none" strike="noStrike">
                          <a:effectLst/>
                          <a:latin typeface="Arial" panose="020B0604020202020204" pitchFamily="34" charset="0"/>
                        </a:rPr>
                        <a:t>AL 31 DE DICIEMBRE DE 2021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extLst>
                  <a:ext uri="{0D108BD9-81ED-4DB2-BD59-A6C34878D82A}">
                    <a16:rowId xmlns:a16="http://schemas.microsoft.com/office/drawing/2014/main" val="2848498579"/>
                  </a:ext>
                </a:extLst>
              </a:tr>
              <a:tr h="169229">
                <a:tc>
                  <a:txBody>
                    <a:bodyPr/>
                    <a:lstStyle/>
                    <a:p>
                      <a:pPr algn="ctr" fontAlgn="t"/>
                      <a:endParaRPr lang="es-EC" sz="1000" b="1" i="0" u="none" strike="noStrike">
                        <a:effectLst/>
                        <a:latin typeface="Arial" panose="020B0604020202020204" pitchFamily="34" charset="0"/>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t"/>
                      <a:endParaRPr lang="es-EC" sz="1000" b="1" i="0" u="none" strike="noStrike">
                        <a:effectLst/>
                        <a:latin typeface="Arial" panose="020B0604020202020204" pitchFamily="34" charset="0"/>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t"/>
                      <a:endParaRPr lang="es-EC" sz="1000" b="1" i="0" u="none" strike="noStrike">
                        <a:effectLst/>
                        <a:latin typeface="Arial" panose="020B0604020202020204" pitchFamily="34" charset="0"/>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t"/>
                      <a:endParaRPr lang="es-EC" sz="1000" b="1" i="0" u="none" strike="noStrike">
                        <a:effectLst/>
                        <a:latin typeface="Arial" panose="020B0604020202020204" pitchFamily="34" charset="0"/>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t"/>
                      <a:endParaRPr lang="es-EC" sz="1000" b="1" i="0" u="none" strike="noStrike">
                        <a:effectLst/>
                        <a:latin typeface="Arial" panose="020B0604020202020204" pitchFamily="34" charset="0"/>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s-EC" sz="1000" b="0" i="0" u="none" strike="noStrike">
                        <a:effectLst/>
                        <a:latin typeface="Arial" panose="020B0604020202020204" pitchFamily="34" charset="0"/>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638442362"/>
                  </a:ext>
                </a:extLst>
              </a:tr>
              <a:tr h="169229">
                <a:tc>
                  <a:txBody>
                    <a:bodyPr/>
                    <a:lstStyle/>
                    <a:p>
                      <a:pPr algn="l" fontAlgn="t"/>
                      <a:endParaRPr lang="es-EC" sz="1000" b="0" i="0" u="none" strike="noStrike">
                        <a:effectLst/>
                        <a:latin typeface="Arial" panose="020B0604020202020204" pitchFamily="34" charset="0"/>
                      </a:endParaRPr>
                    </a:p>
                  </a:txBody>
                  <a:tcPr marL="9525" marR="9525" marT="9525" marB="0">
                    <a:lnL>
                      <a:noFill/>
                    </a:lnL>
                    <a:lnR>
                      <a:noFill/>
                    </a:lnR>
                    <a:lnT>
                      <a:noFill/>
                    </a:lnT>
                    <a:lnB>
                      <a:noFill/>
                    </a:lnB>
                  </a:tcPr>
                </a:tc>
                <a:tc>
                  <a:txBody>
                    <a:bodyPr/>
                    <a:lstStyle/>
                    <a:p>
                      <a:pPr algn="ctr" fontAlgn="t"/>
                      <a:r>
                        <a:rPr lang="es-EC" sz="1000" b="1" i="0" u="none" strike="noStrike">
                          <a:effectLst/>
                          <a:latin typeface="Arial" panose="020B0604020202020204" pitchFamily="34" charset="0"/>
                        </a:rPr>
                        <a:t>(C)</a:t>
                      </a:r>
                    </a:p>
                  </a:txBody>
                  <a:tcPr marL="9525" marR="9525" marT="9525" marB="0">
                    <a:lnL>
                      <a:noFill/>
                    </a:lnL>
                    <a:lnR>
                      <a:noFill/>
                    </a:lnR>
                    <a:lnT>
                      <a:noFill/>
                    </a:lnT>
                    <a:lnB>
                      <a:noFill/>
                    </a:lnB>
                  </a:tcPr>
                </a:tc>
                <a:tc>
                  <a:txBody>
                    <a:bodyPr/>
                    <a:lstStyle/>
                    <a:p>
                      <a:pPr algn="ctr" fontAlgn="t"/>
                      <a:r>
                        <a:rPr lang="es-EC" sz="1000" b="1" i="0" u="none" strike="noStrike">
                          <a:effectLst/>
                          <a:latin typeface="Arial" panose="020B0604020202020204" pitchFamily="34" charset="0"/>
                        </a:rPr>
                        <a:t>(D)</a:t>
                      </a:r>
                    </a:p>
                  </a:txBody>
                  <a:tcPr marL="9525" marR="9525" marT="9525" marB="0">
                    <a:lnL>
                      <a:noFill/>
                    </a:lnL>
                    <a:lnR>
                      <a:noFill/>
                    </a:lnR>
                    <a:lnT>
                      <a:noFill/>
                    </a:lnT>
                    <a:lnB>
                      <a:noFill/>
                    </a:lnB>
                  </a:tcPr>
                </a:tc>
                <a:tc>
                  <a:txBody>
                    <a:bodyPr/>
                    <a:lstStyle/>
                    <a:p>
                      <a:pPr algn="ctr" fontAlgn="t"/>
                      <a:r>
                        <a:rPr lang="es-EC" sz="1000" b="1" i="0" u="none" strike="noStrike" dirty="0">
                          <a:effectLst/>
                          <a:latin typeface="Arial" panose="020B0604020202020204" pitchFamily="34" charset="0"/>
                        </a:rPr>
                        <a:t>(D/C)</a:t>
                      </a:r>
                    </a:p>
                  </a:txBody>
                  <a:tcPr marL="9525" marR="9525" marT="9525" marB="0">
                    <a:lnL>
                      <a:noFill/>
                    </a:lnL>
                    <a:lnR>
                      <a:noFill/>
                    </a:lnR>
                    <a:lnT>
                      <a:noFill/>
                    </a:lnT>
                    <a:lnB>
                      <a:noFill/>
                    </a:lnB>
                  </a:tcPr>
                </a:tc>
                <a:tc>
                  <a:txBody>
                    <a:bodyPr/>
                    <a:lstStyle/>
                    <a:p>
                      <a:pPr algn="ctr" fontAlgn="t"/>
                      <a:r>
                        <a:rPr lang="es-EC" sz="1000" b="1" i="0" u="none" strike="noStrike" dirty="0" smtClean="0">
                          <a:effectLst/>
                          <a:latin typeface="Arial" panose="020B0604020202020204" pitchFamily="34" charset="0"/>
                        </a:rPr>
                        <a:t>(E)</a:t>
                      </a:r>
                      <a:endParaRPr lang="es-EC" sz="1000" b="1" i="0" u="none" strike="noStrike" dirty="0">
                        <a:effectLst/>
                        <a:latin typeface="Arial" panose="020B0604020202020204" pitchFamily="34" charset="0"/>
                      </a:endParaRPr>
                    </a:p>
                  </a:txBody>
                  <a:tcPr marL="9525" marR="9525" marT="9525" marB="0">
                    <a:lnL>
                      <a:noFill/>
                    </a:lnL>
                    <a:lnR>
                      <a:noFill/>
                    </a:lnR>
                    <a:lnT>
                      <a:noFill/>
                    </a:lnT>
                    <a:lnB>
                      <a:noFill/>
                    </a:lnB>
                  </a:tcPr>
                </a:tc>
                <a:tc>
                  <a:txBody>
                    <a:bodyPr/>
                    <a:lstStyle/>
                    <a:p>
                      <a:pPr algn="ctr" fontAlgn="t"/>
                      <a:r>
                        <a:rPr lang="es-EC" sz="1000" b="1" i="0" u="none" strike="noStrike" dirty="0">
                          <a:effectLst/>
                          <a:latin typeface="Arial" panose="020B0604020202020204" pitchFamily="34" charset="0"/>
                        </a:rPr>
                        <a:t>(E/C)</a:t>
                      </a:r>
                    </a:p>
                  </a:txBody>
                  <a:tcPr marL="9525" marR="9525" marT="9525" marB="0">
                    <a:lnL>
                      <a:noFill/>
                    </a:lnL>
                    <a:lnR>
                      <a:noFill/>
                    </a:lnR>
                    <a:lnT>
                      <a:noFill/>
                    </a:lnT>
                    <a:lnB>
                      <a:noFill/>
                    </a:lnB>
                  </a:tcPr>
                </a:tc>
                <a:extLst>
                  <a:ext uri="{0D108BD9-81ED-4DB2-BD59-A6C34878D82A}">
                    <a16:rowId xmlns:a16="http://schemas.microsoft.com/office/drawing/2014/main" val="2055959948"/>
                  </a:ext>
                </a:extLst>
              </a:tr>
              <a:tr h="169229">
                <a:tc>
                  <a:txBody>
                    <a:bodyPr/>
                    <a:lstStyle/>
                    <a:p>
                      <a:pPr algn="ctr" fontAlgn="t"/>
                      <a:r>
                        <a:rPr lang="es-EC" sz="1000" b="1" i="0" u="none" strike="noStrike">
                          <a:solidFill>
                            <a:srgbClr val="000000"/>
                          </a:solidFill>
                          <a:effectLst/>
                          <a:latin typeface="Arial" panose="020B0604020202020204" pitchFamily="34" charset="0"/>
                        </a:rPr>
                        <a:t>Grupo de Gasto</a:t>
                      </a:r>
                    </a:p>
                  </a:txBody>
                  <a:tcPr marL="9525" marR="9525" marT="9525" marB="0">
                    <a:lnL>
                      <a:noFill/>
                    </a:lnL>
                    <a:lnR>
                      <a:noFill/>
                    </a:lnR>
                    <a:lnT>
                      <a:noFill/>
                    </a:lnT>
                    <a:lnB w="6350" cap="flat" cmpd="sng" algn="ctr">
                      <a:noFill/>
                      <a:prstDash val="solid"/>
                      <a:round/>
                      <a:headEnd type="none" w="med" len="med"/>
                      <a:tailEnd type="none" w="med" len="med"/>
                    </a:lnB>
                    <a:solidFill>
                      <a:srgbClr val="DDEBF7"/>
                    </a:solidFill>
                  </a:tcPr>
                </a:tc>
                <a:tc>
                  <a:txBody>
                    <a:bodyPr/>
                    <a:lstStyle/>
                    <a:p>
                      <a:pPr algn="ctr" fontAlgn="t"/>
                      <a:r>
                        <a:rPr lang="es-EC" sz="1000" b="1" i="0" u="none" strike="noStrike" dirty="0">
                          <a:solidFill>
                            <a:srgbClr val="000000"/>
                          </a:solidFill>
                          <a:effectLst/>
                          <a:latin typeface="Arial" panose="020B0604020202020204" pitchFamily="34" charset="0"/>
                        </a:rPr>
                        <a:t>Codificado </a:t>
                      </a:r>
                    </a:p>
                  </a:txBody>
                  <a:tcPr marL="9525" marR="9525" marT="9525" marB="0">
                    <a:lnL>
                      <a:noFill/>
                    </a:lnL>
                    <a:lnR>
                      <a:noFill/>
                    </a:lnR>
                    <a:lnT>
                      <a:noFill/>
                    </a:lnT>
                    <a:lnB w="6350" cap="flat" cmpd="sng" algn="ctr">
                      <a:noFill/>
                      <a:prstDash val="solid"/>
                      <a:round/>
                      <a:headEnd type="none" w="med" len="med"/>
                      <a:tailEnd type="none" w="med" len="med"/>
                    </a:lnB>
                    <a:solidFill>
                      <a:srgbClr val="DDEBF7"/>
                    </a:solidFill>
                  </a:tcPr>
                </a:tc>
                <a:tc>
                  <a:txBody>
                    <a:bodyPr/>
                    <a:lstStyle/>
                    <a:p>
                      <a:pPr algn="ctr" fontAlgn="t"/>
                      <a:r>
                        <a:rPr lang="es-EC" sz="1000" b="1" i="0" u="none" strike="noStrike" dirty="0">
                          <a:solidFill>
                            <a:srgbClr val="000000"/>
                          </a:solidFill>
                          <a:effectLst/>
                          <a:latin typeface="Arial" panose="020B0604020202020204" pitchFamily="34" charset="0"/>
                        </a:rPr>
                        <a:t> Comprometido</a:t>
                      </a:r>
                    </a:p>
                  </a:txBody>
                  <a:tcPr marL="9525" marR="9525" marT="9525" marB="0">
                    <a:lnL>
                      <a:noFill/>
                    </a:lnL>
                    <a:lnR>
                      <a:noFill/>
                    </a:lnR>
                    <a:lnT>
                      <a:noFill/>
                    </a:lnT>
                    <a:lnB w="6350" cap="flat" cmpd="sng" algn="ctr">
                      <a:noFill/>
                      <a:prstDash val="solid"/>
                      <a:round/>
                      <a:headEnd type="none" w="med" len="med"/>
                      <a:tailEnd type="none" w="med" len="med"/>
                    </a:lnB>
                    <a:solidFill>
                      <a:srgbClr val="DDEBF7"/>
                    </a:solidFill>
                  </a:tcPr>
                </a:tc>
                <a:tc>
                  <a:txBody>
                    <a:bodyPr/>
                    <a:lstStyle/>
                    <a:p>
                      <a:pPr algn="ctr" fontAlgn="t"/>
                      <a:r>
                        <a:rPr lang="es-EC" sz="1000" b="1" i="0" u="none" strike="noStrike" dirty="0">
                          <a:solidFill>
                            <a:srgbClr val="000000"/>
                          </a:solidFill>
                          <a:effectLst/>
                          <a:latin typeface="Arial" panose="020B0604020202020204" pitchFamily="34" charset="0"/>
                        </a:rPr>
                        <a:t>%Comp.</a:t>
                      </a:r>
                    </a:p>
                  </a:txBody>
                  <a:tcPr marL="9525" marR="9525" marT="9525" marB="0">
                    <a:lnL>
                      <a:noFill/>
                    </a:lnL>
                    <a:lnR>
                      <a:noFill/>
                    </a:lnR>
                    <a:lnT>
                      <a:noFill/>
                    </a:lnT>
                    <a:lnB w="6350" cap="flat" cmpd="sng" algn="ctr">
                      <a:noFill/>
                      <a:prstDash val="solid"/>
                      <a:round/>
                      <a:headEnd type="none" w="med" len="med"/>
                      <a:tailEnd type="none" w="med" len="med"/>
                    </a:lnB>
                    <a:solidFill>
                      <a:srgbClr val="DDEBF7"/>
                    </a:solidFill>
                  </a:tcPr>
                </a:tc>
                <a:tc>
                  <a:txBody>
                    <a:bodyPr/>
                    <a:lstStyle/>
                    <a:p>
                      <a:pPr algn="ctr" fontAlgn="t"/>
                      <a:r>
                        <a:rPr lang="es-EC" sz="1000" b="1" i="0" u="none" strike="noStrike" dirty="0">
                          <a:solidFill>
                            <a:srgbClr val="000000"/>
                          </a:solidFill>
                          <a:effectLst/>
                          <a:latin typeface="Arial" panose="020B0604020202020204" pitchFamily="34" charset="0"/>
                        </a:rPr>
                        <a:t> Devengado</a:t>
                      </a:r>
                    </a:p>
                  </a:txBody>
                  <a:tcPr marL="9525" marR="9525" marT="9525" marB="0">
                    <a:lnL>
                      <a:noFill/>
                    </a:lnL>
                    <a:lnR>
                      <a:noFill/>
                    </a:lnR>
                    <a:lnT>
                      <a:noFill/>
                    </a:lnT>
                    <a:lnB w="6350" cap="flat" cmpd="sng" algn="ctr">
                      <a:noFill/>
                      <a:prstDash val="solid"/>
                      <a:round/>
                      <a:headEnd type="none" w="med" len="med"/>
                      <a:tailEnd type="none" w="med" len="med"/>
                    </a:lnB>
                    <a:solidFill>
                      <a:srgbClr val="DDEBF7"/>
                    </a:solidFill>
                  </a:tcPr>
                </a:tc>
                <a:tc>
                  <a:txBody>
                    <a:bodyPr/>
                    <a:lstStyle/>
                    <a:p>
                      <a:pPr algn="ctr" fontAlgn="t"/>
                      <a:r>
                        <a:rPr lang="es-EC" sz="1000" b="1" i="0" u="none" strike="noStrike" dirty="0">
                          <a:solidFill>
                            <a:srgbClr val="000000"/>
                          </a:solidFill>
                          <a:effectLst/>
                          <a:latin typeface="Arial" panose="020B0604020202020204" pitchFamily="34" charset="0"/>
                        </a:rPr>
                        <a:t> %</a:t>
                      </a:r>
                      <a:r>
                        <a:rPr lang="es-EC" sz="1000" b="1" i="0" u="none" strike="noStrike" dirty="0" err="1">
                          <a:solidFill>
                            <a:srgbClr val="000000"/>
                          </a:solidFill>
                          <a:effectLst/>
                          <a:latin typeface="Arial" panose="020B0604020202020204" pitchFamily="34" charset="0"/>
                        </a:rPr>
                        <a:t>Dev</a:t>
                      </a:r>
                      <a:r>
                        <a:rPr lang="es-EC" sz="1000" b="1" i="0" u="none" strike="noStrike" dirty="0">
                          <a:solidFill>
                            <a:srgbClr val="000000"/>
                          </a:solidFill>
                          <a:effectLst/>
                          <a:latin typeface="Arial" panose="020B0604020202020204" pitchFamily="34" charset="0"/>
                        </a:rPr>
                        <a:t>.</a:t>
                      </a:r>
                    </a:p>
                  </a:txBody>
                  <a:tcPr marL="9525" marR="9525" marT="9525" marB="0">
                    <a:lnL>
                      <a:noFill/>
                    </a:lnL>
                    <a:lnR>
                      <a:noFill/>
                    </a:lnR>
                    <a:lnT>
                      <a:noFill/>
                    </a:lnT>
                    <a:lnB w="6350" cap="flat" cmpd="sng" algn="ctr">
                      <a:noFill/>
                      <a:prstDash val="solid"/>
                      <a:round/>
                      <a:headEnd type="none" w="med" len="med"/>
                      <a:tailEnd type="none" w="med" len="med"/>
                    </a:lnB>
                    <a:solidFill>
                      <a:srgbClr val="DDEBF7"/>
                    </a:solidFill>
                  </a:tcPr>
                </a:tc>
                <a:extLst>
                  <a:ext uri="{0D108BD9-81ED-4DB2-BD59-A6C34878D82A}">
                    <a16:rowId xmlns:a16="http://schemas.microsoft.com/office/drawing/2014/main" val="680196379"/>
                  </a:ext>
                </a:extLst>
              </a:tr>
              <a:tr h="169229">
                <a:tc>
                  <a:txBody>
                    <a:bodyPr/>
                    <a:lstStyle/>
                    <a:p>
                      <a:pPr algn="l" fontAlgn="t"/>
                      <a:r>
                        <a:rPr lang="es-EC" sz="1000" b="0" i="0" u="none" strike="noStrike" dirty="0">
                          <a:solidFill>
                            <a:srgbClr val="000000"/>
                          </a:solidFill>
                          <a:effectLst/>
                          <a:latin typeface="Arial" panose="020B0604020202020204" pitchFamily="34" charset="0"/>
                        </a:rPr>
                        <a:t>51 GASTOS EN PERSONAL</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214.052.654,80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                194.911.195,54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91%</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194.118.419,65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91%</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80666886"/>
                  </a:ext>
                </a:extLst>
              </a:tr>
              <a:tr h="169229">
                <a:tc>
                  <a:txBody>
                    <a:bodyPr/>
                    <a:lstStyle/>
                    <a:p>
                      <a:pPr algn="l" fontAlgn="t"/>
                      <a:r>
                        <a:rPr lang="es-MX" sz="1000" b="0" i="0" u="none" strike="noStrike" dirty="0">
                          <a:solidFill>
                            <a:srgbClr val="000000"/>
                          </a:solidFill>
                          <a:effectLst/>
                          <a:latin typeface="Arial" panose="020B0604020202020204" pitchFamily="34" charset="0"/>
                        </a:rPr>
                        <a:t>53 BIENES Y SERVICIOS DE CONSUMO</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30.504.344,96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22.155.647,73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73%</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20.867.915,02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68%</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31302439"/>
                  </a:ext>
                </a:extLst>
              </a:tr>
              <a:tr h="169229">
                <a:tc>
                  <a:txBody>
                    <a:bodyPr/>
                    <a:lstStyle/>
                    <a:p>
                      <a:pPr algn="l" fontAlgn="t"/>
                      <a:r>
                        <a:rPr lang="es-EC" sz="1000" b="0" i="0" u="none" strike="noStrike" dirty="0">
                          <a:solidFill>
                            <a:srgbClr val="000000"/>
                          </a:solidFill>
                          <a:effectLst/>
                          <a:latin typeface="Arial" panose="020B0604020202020204" pitchFamily="34" charset="0"/>
                        </a:rPr>
                        <a:t>56 GASTOS FINANCIEROS</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   31.884.120,20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22.729.662,15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71%</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22.729.662,15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71%</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8232973"/>
                  </a:ext>
                </a:extLst>
              </a:tr>
              <a:tr h="169229">
                <a:tc>
                  <a:txBody>
                    <a:bodyPr/>
                    <a:lstStyle/>
                    <a:p>
                      <a:pPr algn="l" fontAlgn="t"/>
                      <a:r>
                        <a:rPr lang="es-EC" sz="1000" b="0" i="0" u="none" strike="noStrike" dirty="0">
                          <a:solidFill>
                            <a:srgbClr val="000000"/>
                          </a:solidFill>
                          <a:effectLst/>
                          <a:latin typeface="Arial" panose="020B0604020202020204" pitchFamily="34" charset="0"/>
                        </a:rPr>
                        <a:t>57 OTROS GASTOS CORRIENTES</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   13.300.963,32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                    8.994.558,24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68%</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7.554.600,08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57%</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22395815"/>
                  </a:ext>
                </a:extLst>
              </a:tr>
              <a:tr h="169229">
                <a:tc>
                  <a:txBody>
                    <a:bodyPr/>
                    <a:lstStyle/>
                    <a:p>
                      <a:pPr algn="l" fontAlgn="t"/>
                      <a:r>
                        <a:rPr lang="es-MX" sz="1000" b="0" i="0" u="none" strike="noStrike" dirty="0">
                          <a:solidFill>
                            <a:srgbClr val="000000"/>
                          </a:solidFill>
                          <a:effectLst/>
                          <a:latin typeface="Arial" panose="020B0604020202020204" pitchFamily="34" charset="0"/>
                        </a:rPr>
                        <a:t>58 TRANSFERENCIAS Y DONACIONES CORRIENTES</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52.820.277,59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52.320.172,38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99%</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49.476.982,80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94%</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34035271"/>
                  </a:ext>
                </a:extLst>
              </a:tr>
              <a:tr h="169229">
                <a:tc>
                  <a:txBody>
                    <a:bodyPr/>
                    <a:lstStyle/>
                    <a:p>
                      <a:pPr algn="l" fontAlgn="t"/>
                      <a:r>
                        <a:rPr lang="es-MX" sz="1000" b="0" i="0" u="none" strike="noStrike">
                          <a:solidFill>
                            <a:srgbClr val="000000"/>
                          </a:solidFill>
                          <a:effectLst/>
                          <a:latin typeface="Arial" panose="020B0604020202020204" pitchFamily="34" charset="0"/>
                        </a:rPr>
                        <a:t>71 GASTOS EN PERSONAL PARA INVERSIÓN</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       488.124,43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352.602,72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72%</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352.602,72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72%</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60079592"/>
                  </a:ext>
                </a:extLst>
              </a:tr>
              <a:tr h="169229">
                <a:tc>
                  <a:txBody>
                    <a:bodyPr/>
                    <a:lstStyle/>
                    <a:p>
                      <a:pPr algn="l" fontAlgn="t"/>
                      <a:r>
                        <a:rPr lang="es-MX" sz="1000" b="0" i="0" u="none" strike="noStrike">
                          <a:solidFill>
                            <a:srgbClr val="000000"/>
                          </a:solidFill>
                          <a:effectLst/>
                          <a:latin typeface="Arial" panose="020B0604020202020204" pitchFamily="34" charset="0"/>
                        </a:rPr>
                        <a:t>73 BIENES Y SERVICIOS PARA INVERSIÓN</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   34.704.654,67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25.574.289,29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74%</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19.350.451,02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56%</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69059755"/>
                  </a:ext>
                </a:extLst>
              </a:tr>
              <a:tr h="169229">
                <a:tc>
                  <a:txBody>
                    <a:bodyPr/>
                    <a:lstStyle/>
                    <a:p>
                      <a:pPr algn="l" fontAlgn="t"/>
                      <a:r>
                        <a:rPr lang="es-EC" sz="1000" b="0" i="0" u="none" strike="noStrike">
                          <a:solidFill>
                            <a:srgbClr val="000000"/>
                          </a:solidFill>
                          <a:effectLst/>
                          <a:latin typeface="Arial" panose="020B0604020202020204" pitchFamily="34" charset="0"/>
                        </a:rPr>
                        <a:t>75 OBRAS PÚBLICAS</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   34.064.363,62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26.766.459,41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79%</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24.419.048,43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72%</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09445574"/>
                  </a:ext>
                </a:extLst>
              </a:tr>
              <a:tr h="169229">
                <a:tc>
                  <a:txBody>
                    <a:bodyPr/>
                    <a:lstStyle/>
                    <a:p>
                      <a:pPr algn="l" fontAlgn="t"/>
                      <a:r>
                        <a:rPr lang="es-MX" sz="1000" b="0" i="0" u="none" strike="noStrike">
                          <a:solidFill>
                            <a:srgbClr val="000000"/>
                          </a:solidFill>
                          <a:effectLst/>
                          <a:latin typeface="Arial" panose="020B0604020202020204" pitchFamily="34" charset="0"/>
                        </a:rPr>
                        <a:t>77 OTROS GASTOS DE INVERSIÓN</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     7.865.362,49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5.421.990,86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69%</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5.412.147,27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69%</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64256229"/>
                  </a:ext>
                </a:extLst>
              </a:tr>
              <a:tr h="169229">
                <a:tc>
                  <a:txBody>
                    <a:bodyPr/>
                    <a:lstStyle/>
                    <a:p>
                      <a:pPr algn="l" fontAlgn="t"/>
                      <a:r>
                        <a:rPr lang="es-MX" sz="1000" b="0" i="0" u="none" strike="noStrike">
                          <a:solidFill>
                            <a:srgbClr val="000000"/>
                          </a:solidFill>
                          <a:effectLst/>
                          <a:latin typeface="Arial" panose="020B0604020202020204" pitchFamily="34" charset="0"/>
                        </a:rPr>
                        <a:t>78 TRANSFERENCIAS Y DONACIONES PARA INVERSIÓN</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 150.235.928,30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                143.329.132,84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95%</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132.634.231,77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88%</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60179606"/>
                  </a:ext>
                </a:extLst>
              </a:tr>
              <a:tr h="169229">
                <a:tc>
                  <a:txBody>
                    <a:bodyPr/>
                    <a:lstStyle/>
                    <a:p>
                      <a:pPr algn="l" fontAlgn="t"/>
                      <a:r>
                        <a:rPr lang="es-MX" sz="1000" b="0" i="0" u="none" strike="noStrike">
                          <a:solidFill>
                            <a:srgbClr val="000000"/>
                          </a:solidFill>
                          <a:effectLst/>
                          <a:latin typeface="Arial" panose="020B0604020202020204" pitchFamily="34" charset="0"/>
                        </a:rPr>
                        <a:t>84 BIENES DE LARGA DURACIÓN</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     7.000.861,20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                    1.960.456,80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28%</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1.956.040,58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28%</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29869398"/>
                  </a:ext>
                </a:extLst>
              </a:tr>
              <a:tr h="169229">
                <a:tc>
                  <a:txBody>
                    <a:bodyPr/>
                    <a:lstStyle/>
                    <a:p>
                      <a:pPr algn="l" fontAlgn="t"/>
                      <a:r>
                        <a:rPr lang="es-EC" sz="1000" b="0" i="0" u="none" strike="noStrike">
                          <a:solidFill>
                            <a:srgbClr val="000000"/>
                          </a:solidFill>
                          <a:effectLst/>
                          <a:latin typeface="Arial" panose="020B0604020202020204" pitchFamily="34" charset="0"/>
                        </a:rPr>
                        <a:t>87 INVERSIONES FINANCIERAS</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       573.688,00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                      573.688,00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100%</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573.688,00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100%</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96683385"/>
                  </a:ext>
                </a:extLst>
              </a:tr>
              <a:tr h="169229">
                <a:tc>
                  <a:txBody>
                    <a:bodyPr/>
                    <a:lstStyle/>
                    <a:p>
                      <a:pPr algn="l" fontAlgn="t"/>
                      <a:r>
                        <a:rPr lang="es-MX" sz="1000" b="0" i="0" u="none" strike="noStrike">
                          <a:solidFill>
                            <a:srgbClr val="000000"/>
                          </a:solidFill>
                          <a:effectLst/>
                          <a:latin typeface="Arial" panose="020B0604020202020204" pitchFamily="34" charset="0"/>
                        </a:rPr>
                        <a:t>96 AMORTIZACIÓN DE LA DEUDA PÚBLICA</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   48.657.842,11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                  47.041.914,92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97%</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47.041.914,92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97%</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61886894"/>
                  </a:ext>
                </a:extLst>
              </a:tr>
              <a:tr h="169229">
                <a:tc>
                  <a:txBody>
                    <a:bodyPr/>
                    <a:lstStyle/>
                    <a:p>
                      <a:pPr algn="l" fontAlgn="t"/>
                      <a:r>
                        <a:rPr lang="es-EC" sz="1000" b="0" i="0" u="none" strike="noStrike">
                          <a:solidFill>
                            <a:srgbClr val="000000"/>
                          </a:solidFill>
                          <a:effectLst/>
                          <a:latin typeface="Arial" panose="020B0604020202020204" pitchFamily="34" charset="0"/>
                        </a:rPr>
                        <a:t>99 OTROS PASIVOS</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     1.764.668,16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a:solidFill>
                            <a:srgbClr val="000000"/>
                          </a:solidFill>
                          <a:effectLst/>
                          <a:latin typeface="Arial" panose="020B0604020202020204" pitchFamily="34" charset="0"/>
                        </a:rPr>
                        <a:t>                      998.850,76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57%</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                 956.483,83 </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t"/>
                      <a:r>
                        <a:rPr lang="es-EC" sz="1000" b="0" i="0" u="none" strike="noStrike" dirty="0">
                          <a:solidFill>
                            <a:srgbClr val="000000"/>
                          </a:solidFill>
                          <a:effectLst/>
                          <a:latin typeface="Arial" panose="020B0604020202020204" pitchFamily="34" charset="0"/>
                        </a:rPr>
                        <a:t>54%</a:t>
                      </a:r>
                    </a:p>
                  </a:txBody>
                  <a:tcPr marL="9525" marR="9525" marT="9525" marB="0">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37652407"/>
                  </a:ext>
                </a:extLst>
              </a:tr>
              <a:tr h="169229">
                <a:tc>
                  <a:txBody>
                    <a:bodyPr/>
                    <a:lstStyle/>
                    <a:p>
                      <a:pPr algn="l" fontAlgn="t"/>
                      <a:r>
                        <a:rPr lang="es-EC" sz="1000" b="1" i="0" u="none" strike="noStrike">
                          <a:solidFill>
                            <a:srgbClr val="000000"/>
                          </a:solidFill>
                          <a:effectLst/>
                          <a:latin typeface="Arial" panose="020B0604020202020204" pitchFamily="34" charset="0"/>
                        </a:rPr>
                        <a:t>Total general</a:t>
                      </a:r>
                    </a:p>
                  </a:txBody>
                  <a:tcPr marL="9525" marR="9525" marT="9525" marB="0">
                    <a:lnL>
                      <a:noFill/>
                    </a:lnL>
                    <a:lnR>
                      <a:noFill/>
                    </a:lnR>
                    <a:lnT w="6350" cap="flat" cmpd="sng" algn="ctr">
                      <a:noFill/>
                      <a:prstDash val="solid"/>
                      <a:round/>
                      <a:headEnd type="none" w="med" len="med"/>
                      <a:tailEnd type="none" w="med" len="med"/>
                    </a:lnT>
                    <a:lnB>
                      <a:noFill/>
                    </a:lnB>
                    <a:solidFill>
                      <a:srgbClr val="DDEBF7"/>
                    </a:solidFill>
                  </a:tcPr>
                </a:tc>
                <a:tc>
                  <a:txBody>
                    <a:bodyPr/>
                    <a:lstStyle/>
                    <a:p>
                      <a:pPr algn="r" fontAlgn="t"/>
                      <a:r>
                        <a:rPr lang="es-EC" sz="1000" b="1" i="0" u="none" strike="noStrike">
                          <a:solidFill>
                            <a:srgbClr val="000000"/>
                          </a:solidFill>
                          <a:effectLst/>
                          <a:latin typeface="Arial" panose="020B0604020202020204" pitchFamily="34" charset="0"/>
                        </a:rPr>
                        <a:t> 627.917.853,85 </a:t>
                      </a:r>
                    </a:p>
                  </a:txBody>
                  <a:tcPr marL="9525" marR="9525" marT="9525" marB="0">
                    <a:lnL>
                      <a:noFill/>
                    </a:lnL>
                    <a:lnR>
                      <a:noFill/>
                    </a:lnR>
                    <a:lnT w="6350" cap="flat" cmpd="sng" algn="ctr">
                      <a:noFill/>
                      <a:prstDash val="solid"/>
                      <a:round/>
                      <a:headEnd type="none" w="med" len="med"/>
                      <a:tailEnd type="none" w="med" len="med"/>
                    </a:lnT>
                    <a:lnB>
                      <a:noFill/>
                    </a:lnB>
                    <a:solidFill>
                      <a:srgbClr val="DDEBF7"/>
                    </a:solidFill>
                  </a:tcPr>
                </a:tc>
                <a:tc>
                  <a:txBody>
                    <a:bodyPr/>
                    <a:lstStyle/>
                    <a:p>
                      <a:pPr algn="r" fontAlgn="t"/>
                      <a:r>
                        <a:rPr lang="es-EC" sz="1000" b="1" i="0" u="none" strike="noStrike">
                          <a:solidFill>
                            <a:srgbClr val="000000"/>
                          </a:solidFill>
                          <a:effectLst/>
                          <a:latin typeface="Arial" panose="020B0604020202020204" pitchFamily="34" charset="0"/>
                        </a:rPr>
                        <a:t>                553.130.621,64 </a:t>
                      </a:r>
                    </a:p>
                  </a:txBody>
                  <a:tcPr marL="9525" marR="9525" marT="9525" marB="0">
                    <a:lnL>
                      <a:noFill/>
                    </a:lnL>
                    <a:lnR>
                      <a:noFill/>
                    </a:lnR>
                    <a:lnT w="6350" cap="flat" cmpd="sng" algn="ctr">
                      <a:noFill/>
                      <a:prstDash val="solid"/>
                      <a:round/>
                      <a:headEnd type="none" w="med" len="med"/>
                      <a:tailEnd type="none" w="med" len="med"/>
                    </a:lnT>
                    <a:lnB>
                      <a:noFill/>
                    </a:lnB>
                    <a:solidFill>
                      <a:srgbClr val="DDEBF7"/>
                    </a:solidFill>
                  </a:tcPr>
                </a:tc>
                <a:tc>
                  <a:txBody>
                    <a:bodyPr/>
                    <a:lstStyle/>
                    <a:p>
                      <a:pPr algn="r" fontAlgn="t"/>
                      <a:r>
                        <a:rPr lang="es-EC" sz="1000" b="1" i="0" u="none" strike="noStrike" dirty="0">
                          <a:solidFill>
                            <a:srgbClr val="000000"/>
                          </a:solidFill>
                          <a:effectLst/>
                          <a:latin typeface="Arial" panose="020B0604020202020204" pitchFamily="34" charset="0"/>
                        </a:rPr>
                        <a:t>88%</a:t>
                      </a:r>
                    </a:p>
                  </a:txBody>
                  <a:tcPr marL="9525" marR="9525" marT="9525" marB="0">
                    <a:lnL>
                      <a:noFill/>
                    </a:lnL>
                    <a:lnR>
                      <a:noFill/>
                    </a:lnR>
                    <a:lnT w="6350" cap="flat" cmpd="sng" algn="ctr">
                      <a:noFill/>
                      <a:prstDash val="solid"/>
                      <a:round/>
                      <a:headEnd type="none" w="med" len="med"/>
                      <a:tailEnd type="none" w="med" len="med"/>
                    </a:lnT>
                    <a:lnB>
                      <a:noFill/>
                    </a:lnB>
                    <a:solidFill>
                      <a:srgbClr val="DDEBF7"/>
                    </a:solidFill>
                  </a:tcPr>
                </a:tc>
                <a:tc>
                  <a:txBody>
                    <a:bodyPr/>
                    <a:lstStyle/>
                    <a:p>
                      <a:pPr algn="r" fontAlgn="t"/>
                      <a:r>
                        <a:rPr lang="es-EC" sz="1000" b="1" i="0" u="none" strike="noStrike" dirty="0">
                          <a:solidFill>
                            <a:srgbClr val="000000"/>
                          </a:solidFill>
                          <a:effectLst/>
                          <a:latin typeface="Arial" panose="020B0604020202020204" pitchFamily="34" charset="0"/>
                        </a:rPr>
                        <a:t>          527.444.188,24 </a:t>
                      </a:r>
                    </a:p>
                  </a:txBody>
                  <a:tcPr marL="9525" marR="9525" marT="9525" marB="0">
                    <a:lnL>
                      <a:noFill/>
                    </a:lnL>
                    <a:lnR>
                      <a:noFill/>
                    </a:lnR>
                    <a:lnT w="6350" cap="flat" cmpd="sng" algn="ctr">
                      <a:noFill/>
                      <a:prstDash val="solid"/>
                      <a:round/>
                      <a:headEnd type="none" w="med" len="med"/>
                      <a:tailEnd type="none" w="med" len="med"/>
                    </a:lnT>
                    <a:lnB>
                      <a:noFill/>
                    </a:lnB>
                    <a:solidFill>
                      <a:srgbClr val="DDEBF7"/>
                    </a:solidFill>
                  </a:tcPr>
                </a:tc>
                <a:tc>
                  <a:txBody>
                    <a:bodyPr/>
                    <a:lstStyle/>
                    <a:p>
                      <a:pPr algn="r" fontAlgn="t"/>
                      <a:r>
                        <a:rPr lang="es-EC" sz="1000" b="1" i="0" u="none" strike="noStrike" dirty="0">
                          <a:solidFill>
                            <a:srgbClr val="000000"/>
                          </a:solidFill>
                          <a:effectLst/>
                          <a:latin typeface="Arial" panose="020B0604020202020204" pitchFamily="34" charset="0"/>
                        </a:rPr>
                        <a:t>84%</a:t>
                      </a:r>
                    </a:p>
                  </a:txBody>
                  <a:tcPr marL="9525" marR="9525" marT="9525" marB="0">
                    <a:lnL>
                      <a:noFill/>
                    </a:lnL>
                    <a:lnR>
                      <a:noFill/>
                    </a:lnR>
                    <a:lnT w="6350" cap="flat" cmpd="sng" algn="ctr">
                      <a:noFill/>
                      <a:prstDash val="solid"/>
                      <a:round/>
                      <a:headEnd type="none" w="med" len="med"/>
                      <a:tailEnd type="none" w="med" len="med"/>
                    </a:lnT>
                    <a:lnB>
                      <a:noFill/>
                    </a:lnB>
                    <a:solidFill>
                      <a:srgbClr val="DDEBF7"/>
                    </a:solidFill>
                  </a:tcPr>
                </a:tc>
                <a:extLst>
                  <a:ext uri="{0D108BD9-81ED-4DB2-BD59-A6C34878D82A}">
                    <a16:rowId xmlns:a16="http://schemas.microsoft.com/office/drawing/2014/main" val="3406524979"/>
                  </a:ext>
                </a:extLst>
              </a:tr>
              <a:tr h="169229">
                <a:tc>
                  <a:txBody>
                    <a:bodyPr/>
                    <a:lstStyle/>
                    <a:p>
                      <a:pPr algn="l" fontAlgn="t"/>
                      <a:r>
                        <a:rPr lang="es-EC" sz="1000" b="0" i="0" u="none" strike="noStrike">
                          <a:effectLst/>
                          <a:latin typeface="Arial" panose="020B0604020202020204" pitchFamily="34" charset="0"/>
                        </a:rPr>
                        <a:t>Fuente SIPARI</a:t>
                      </a:r>
                    </a:p>
                  </a:txBody>
                  <a:tcPr marL="9525" marR="9525" marT="9525" marB="0">
                    <a:lnL>
                      <a:noFill/>
                    </a:lnL>
                    <a:lnR>
                      <a:noFill/>
                    </a:lnR>
                    <a:lnT>
                      <a:noFill/>
                    </a:lnT>
                    <a:lnB>
                      <a:noFill/>
                    </a:lnB>
                  </a:tcPr>
                </a:tc>
                <a:tc>
                  <a:txBody>
                    <a:bodyPr/>
                    <a:lstStyle/>
                    <a:p>
                      <a:pPr algn="l" fontAlgn="t"/>
                      <a:endParaRPr lang="es-EC" sz="1000" b="0" i="0" u="none" strike="noStrike">
                        <a:effectLst/>
                        <a:latin typeface="Arial" panose="020B0604020202020204" pitchFamily="34" charset="0"/>
                      </a:endParaRPr>
                    </a:p>
                  </a:txBody>
                  <a:tcPr marL="9525" marR="9525" marT="9525" marB="0">
                    <a:lnL>
                      <a:noFill/>
                    </a:lnL>
                    <a:lnR>
                      <a:noFill/>
                    </a:lnR>
                    <a:lnT>
                      <a:noFill/>
                    </a:lnT>
                    <a:lnB>
                      <a:noFill/>
                    </a:lnB>
                  </a:tcPr>
                </a:tc>
                <a:tc>
                  <a:txBody>
                    <a:bodyPr/>
                    <a:lstStyle/>
                    <a:p>
                      <a:pPr algn="l" fontAlgn="t"/>
                      <a:endParaRPr lang="es-EC" sz="1000" b="0" i="0" u="none" strike="noStrike">
                        <a:effectLst/>
                        <a:latin typeface="Arial" panose="020B0604020202020204" pitchFamily="34" charset="0"/>
                      </a:endParaRPr>
                    </a:p>
                  </a:txBody>
                  <a:tcPr marL="9525" marR="9525" marT="9525" marB="0">
                    <a:lnL>
                      <a:noFill/>
                    </a:lnL>
                    <a:lnR>
                      <a:noFill/>
                    </a:lnR>
                    <a:lnT>
                      <a:noFill/>
                    </a:lnT>
                    <a:lnB>
                      <a:noFill/>
                    </a:lnB>
                  </a:tcPr>
                </a:tc>
                <a:tc>
                  <a:txBody>
                    <a:bodyPr/>
                    <a:lstStyle/>
                    <a:p>
                      <a:pPr algn="l" fontAlgn="t"/>
                      <a:endParaRPr lang="es-EC" sz="1000" b="0" i="0" u="none" strike="noStrike" dirty="0">
                        <a:effectLst/>
                        <a:latin typeface="Arial" panose="020B0604020202020204" pitchFamily="34" charset="0"/>
                      </a:endParaRPr>
                    </a:p>
                  </a:txBody>
                  <a:tcPr marL="9525" marR="9525" marT="9525" marB="0">
                    <a:lnL>
                      <a:noFill/>
                    </a:lnL>
                    <a:lnR>
                      <a:noFill/>
                    </a:lnR>
                    <a:lnT>
                      <a:noFill/>
                    </a:lnT>
                    <a:lnB>
                      <a:noFill/>
                    </a:lnB>
                  </a:tcPr>
                </a:tc>
                <a:tc>
                  <a:txBody>
                    <a:bodyPr/>
                    <a:lstStyle/>
                    <a:p>
                      <a:pPr algn="l" fontAlgn="t"/>
                      <a:endParaRPr lang="es-EC" sz="1000" b="0" i="0" u="none" strike="noStrike">
                        <a:effectLst/>
                        <a:latin typeface="Arial" panose="020B0604020202020204" pitchFamily="34" charset="0"/>
                      </a:endParaRPr>
                    </a:p>
                  </a:txBody>
                  <a:tcPr marL="9525" marR="9525" marT="9525" marB="0">
                    <a:lnL>
                      <a:noFill/>
                    </a:lnL>
                    <a:lnR>
                      <a:noFill/>
                    </a:lnR>
                    <a:lnT>
                      <a:noFill/>
                    </a:lnT>
                    <a:lnB>
                      <a:noFill/>
                    </a:lnB>
                  </a:tcPr>
                </a:tc>
                <a:tc>
                  <a:txBody>
                    <a:bodyPr/>
                    <a:lstStyle/>
                    <a:p>
                      <a:pPr algn="l" fontAlgn="t"/>
                      <a:endParaRPr lang="es-EC" sz="1000" b="0" i="0" u="none" strike="noStrike" dirty="0">
                        <a:effectLst/>
                        <a:latin typeface="Arial" panose="020B0604020202020204" pitchFamily="34" charset="0"/>
                      </a:endParaRPr>
                    </a:p>
                  </a:txBody>
                  <a:tcPr marL="9525" marR="9525" marT="9525" marB="0">
                    <a:lnL>
                      <a:noFill/>
                    </a:lnL>
                    <a:lnR>
                      <a:noFill/>
                    </a:lnR>
                    <a:lnT>
                      <a:noFill/>
                    </a:lnT>
                    <a:lnB>
                      <a:noFill/>
                    </a:lnB>
                  </a:tcPr>
                </a:tc>
                <a:extLst>
                  <a:ext uri="{0D108BD9-81ED-4DB2-BD59-A6C34878D82A}">
                    <a16:rowId xmlns:a16="http://schemas.microsoft.com/office/drawing/2014/main" val="1169844020"/>
                  </a:ext>
                </a:extLst>
              </a:tr>
            </a:tbl>
          </a:graphicData>
        </a:graphic>
      </p:graphicFrame>
    </p:spTree>
    <p:extLst>
      <p:ext uri="{BB962C8B-B14F-4D97-AF65-F5344CB8AC3E}">
        <p14:creationId xmlns:p14="http://schemas.microsoft.com/office/powerpoint/2010/main" val="37165243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ctrTitle"/>
          </p:nvPr>
        </p:nvSpPr>
        <p:spPr>
          <a:xfrm>
            <a:off x="1695241" y="1660665"/>
            <a:ext cx="8595748" cy="674083"/>
          </a:xfrm>
        </p:spPr>
        <p:txBody>
          <a:bodyPr>
            <a:normAutofit fontScale="90000"/>
          </a:bodyPr>
          <a:lstStyle/>
          <a:p>
            <a:pPr algn="ctr"/>
            <a:r>
              <a:rPr lang="es-EC" sz="2400" b="1" dirty="0" smtClean="0">
                <a:solidFill>
                  <a:schemeClr val="accent1">
                    <a:lumMod val="75000"/>
                  </a:schemeClr>
                </a:solidFill>
              </a:rPr>
              <a:t>GASTOS GAD PPLMQ </a:t>
            </a:r>
            <a:br>
              <a:rPr lang="es-EC" sz="2400" b="1" dirty="0" smtClean="0">
                <a:solidFill>
                  <a:schemeClr val="accent1">
                    <a:lumMod val="75000"/>
                  </a:schemeClr>
                </a:solidFill>
              </a:rPr>
            </a:br>
            <a:r>
              <a:rPr lang="es-EC" sz="2400" b="1" dirty="0" smtClean="0">
                <a:solidFill>
                  <a:schemeClr val="accent1">
                    <a:lumMod val="75000"/>
                  </a:schemeClr>
                </a:solidFill>
              </a:rPr>
              <a:t>(</a:t>
            </a:r>
            <a:r>
              <a:rPr lang="es-ES" sz="2400" b="1" dirty="0">
                <a:solidFill>
                  <a:schemeClr val="accent1">
                    <a:lumMod val="75000"/>
                  </a:schemeClr>
                </a:solidFill>
              </a:rPr>
              <a:t>S</a:t>
            </a:r>
            <a:r>
              <a:rPr lang="es-ES" sz="2400" b="1" dirty="0" smtClean="0">
                <a:solidFill>
                  <a:schemeClr val="accent1">
                    <a:lumMod val="75000"/>
                  </a:schemeClr>
                </a:solidFill>
              </a:rPr>
              <a:t>olo </a:t>
            </a:r>
            <a:r>
              <a:rPr lang="es-ES" sz="2400" b="1" dirty="0">
                <a:solidFill>
                  <a:schemeClr val="accent1">
                    <a:lumMod val="75000"/>
                  </a:schemeClr>
                </a:solidFill>
              </a:rPr>
              <a:t>Proyecto Metro de Quito</a:t>
            </a:r>
            <a:r>
              <a:rPr lang="es-EC" sz="2400" b="1" dirty="0" smtClean="0">
                <a:solidFill>
                  <a:schemeClr val="accent1">
                    <a:lumMod val="75000"/>
                  </a:schemeClr>
                </a:solidFill>
              </a:rPr>
              <a:t>)</a:t>
            </a:r>
            <a:endParaRPr lang="es-EC" sz="2400" b="1" dirty="0">
              <a:solidFill>
                <a:schemeClr val="accent1">
                  <a:lumMod val="75000"/>
                </a:schemeClr>
              </a:solidFill>
            </a:endParaRPr>
          </a:p>
        </p:txBody>
      </p:sp>
      <p:graphicFrame>
        <p:nvGraphicFramePr>
          <p:cNvPr id="5" name="Tabla 4"/>
          <p:cNvGraphicFramePr>
            <a:graphicFrameLocks noGrp="1"/>
          </p:cNvGraphicFramePr>
          <p:nvPr>
            <p:extLst>
              <p:ext uri="{D42A27DB-BD31-4B8C-83A1-F6EECF244321}">
                <p14:modId xmlns:p14="http://schemas.microsoft.com/office/powerpoint/2010/main" val="3969827701"/>
              </p:ext>
            </p:extLst>
          </p:nvPr>
        </p:nvGraphicFramePr>
        <p:xfrm>
          <a:off x="344557" y="2597423"/>
          <a:ext cx="11184835" cy="2288845"/>
        </p:xfrm>
        <a:graphic>
          <a:graphicData uri="http://schemas.openxmlformats.org/drawingml/2006/table">
            <a:tbl>
              <a:tblPr/>
              <a:tblGrid>
                <a:gridCol w="5968377">
                  <a:extLst>
                    <a:ext uri="{9D8B030D-6E8A-4147-A177-3AD203B41FA5}">
                      <a16:colId xmlns:a16="http://schemas.microsoft.com/office/drawing/2014/main" val="2727284834"/>
                    </a:ext>
                  </a:extLst>
                </a:gridCol>
                <a:gridCol w="1958130">
                  <a:extLst>
                    <a:ext uri="{9D8B030D-6E8A-4147-A177-3AD203B41FA5}">
                      <a16:colId xmlns:a16="http://schemas.microsoft.com/office/drawing/2014/main" val="2312929514"/>
                    </a:ext>
                  </a:extLst>
                </a:gridCol>
                <a:gridCol w="1629164">
                  <a:extLst>
                    <a:ext uri="{9D8B030D-6E8A-4147-A177-3AD203B41FA5}">
                      <a16:colId xmlns:a16="http://schemas.microsoft.com/office/drawing/2014/main" val="4169010105"/>
                    </a:ext>
                  </a:extLst>
                </a:gridCol>
                <a:gridCol w="1629164">
                  <a:extLst>
                    <a:ext uri="{9D8B030D-6E8A-4147-A177-3AD203B41FA5}">
                      <a16:colId xmlns:a16="http://schemas.microsoft.com/office/drawing/2014/main" val="1391245727"/>
                    </a:ext>
                  </a:extLst>
                </a:gridCol>
              </a:tblGrid>
              <a:tr h="176065">
                <a:tc gridSpan="4">
                  <a:txBody>
                    <a:bodyPr/>
                    <a:lstStyle/>
                    <a:p>
                      <a:pPr algn="ctr" fontAlgn="t"/>
                      <a:r>
                        <a:rPr lang="es-EC" sz="1000" b="1" i="0" u="none" strike="noStrike">
                          <a:effectLst/>
                          <a:latin typeface="Arial" panose="020B0604020202020204" pitchFamily="34" charset="0"/>
                        </a:rPr>
                        <a:t>MUNICIPIO DEL DISTRITO METROPOLITANO DE QUITO</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es-EC"/>
                    </a:p>
                  </a:txBody>
                  <a:tcPr/>
                </a:tc>
                <a:tc hMerge="1">
                  <a:txBody>
                    <a:bodyPr/>
                    <a:lstStyle/>
                    <a:p>
                      <a:endParaRPr lang="es-EC"/>
                    </a:p>
                  </a:txBody>
                  <a:tcPr/>
                </a:tc>
                <a:tc hMerge="1">
                  <a:txBody>
                    <a:bodyPr/>
                    <a:lstStyle/>
                    <a:p>
                      <a:endParaRPr lang="es-EC"/>
                    </a:p>
                  </a:txBody>
                  <a:tcPr/>
                </a:tc>
                <a:extLst>
                  <a:ext uri="{0D108BD9-81ED-4DB2-BD59-A6C34878D82A}">
                    <a16:rowId xmlns:a16="http://schemas.microsoft.com/office/drawing/2014/main" val="3779510140"/>
                  </a:ext>
                </a:extLst>
              </a:tr>
              <a:tr h="176065">
                <a:tc gridSpan="4">
                  <a:txBody>
                    <a:bodyPr/>
                    <a:lstStyle/>
                    <a:p>
                      <a:pPr algn="ctr" fontAlgn="t"/>
                      <a:r>
                        <a:rPr lang="es-EC" sz="1000" b="1" i="0" u="none" strike="noStrike">
                          <a:effectLst/>
                          <a:latin typeface="Arial" panose="020B0604020202020204" pitchFamily="34" charset="0"/>
                        </a:rPr>
                        <a:t>EJECUCIÓN PRESUPUESTARIA</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lang="es-EC"/>
                    </a:p>
                  </a:txBody>
                  <a:tcPr/>
                </a:tc>
                <a:tc hMerge="1">
                  <a:txBody>
                    <a:bodyPr/>
                    <a:lstStyle/>
                    <a:p>
                      <a:endParaRPr lang="es-EC"/>
                    </a:p>
                  </a:txBody>
                  <a:tcPr/>
                </a:tc>
                <a:tc hMerge="1">
                  <a:txBody>
                    <a:bodyPr/>
                    <a:lstStyle/>
                    <a:p>
                      <a:endParaRPr lang="es-EC"/>
                    </a:p>
                  </a:txBody>
                  <a:tcPr/>
                </a:tc>
                <a:extLst>
                  <a:ext uri="{0D108BD9-81ED-4DB2-BD59-A6C34878D82A}">
                    <a16:rowId xmlns:a16="http://schemas.microsoft.com/office/drawing/2014/main" val="105352793"/>
                  </a:ext>
                </a:extLst>
              </a:tr>
              <a:tr h="176065">
                <a:tc gridSpan="4">
                  <a:txBody>
                    <a:bodyPr/>
                    <a:lstStyle/>
                    <a:p>
                      <a:pPr algn="ctr" fontAlgn="t"/>
                      <a:r>
                        <a:rPr lang="es-EC" sz="1000" b="1" i="0" u="none" strike="noStrike">
                          <a:effectLst/>
                          <a:latin typeface="Arial" panose="020B0604020202020204" pitchFamily="34" charset="0"/>
                        </a:rPr>
                        <a:t>PROYECTO PRIMERA LINEA DEL METRO DE QUITO</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lang="es-EC"/>
                    </a:p>
                  </a:txBody>
                  <a:tcPr/>
                </a:tc>
                <a:tc hMerge="1">
                  <a:txBody>
                    <a:bodyPr/>
                    <a:lstStyle/>
                    <a:p>
                      <a:endParaRPr lang="es-EC"/>
                    </a:p>
                  </a:txBody>
                  <a:tcPr/>
                </a:tc>
                <a:tc hMerge="1">
                  <a:txBody>
                    <a:bodyPr/>
                    <a:lstStyle/>
                    <a:p>
                      <a:endParaRPr lang="es-EC"/>
                    </a:p>
                  </a:txBody>
                  <a:tcPr/>
                </a:tc>
                <a:extLst>
                  <a:ext uri="{0D108BD9-81ED-4DB2-BD59-A6C34878D82A}">
                    <a16:rowId xmlns:a16="http://schemas.microsoft.com/office/drawing/2014/main" val="2493238190"/>
                  </a:ext>
                </a:extLst>
              </a:tr>
              <a:tr h="176065">
                <a:tc gridSpan="4">
                  <a:txBody>
                    <a:bodyPr/>
                    <a:lstStyle/>
                    <a:p>
                      <a:pPr algn="ctr" fontAlgn="t"/>
                      <a:r>
                        <a:rPr lang="es-MX" sz="1000" b="1" i="0" u="none" strike="noStrike">
                          <a:effectLst/>
                          <a:latin typeface="Arial" panose="020B0604020202020204" pitchFamily="34" charset="0"/>
                        </a:rPr>
                        <a:t>AL 31 DE DICIEMBRE DE 2021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s-EC"/>
                    </a:p>
                  </a:txBody>
                  <a:tcPr/>
                </a:tc>
                <a:tc hMerge="1">
                  <a:txBody>
                    <a:bodyPr/>
                    <a:lstStyle/>
                    <a:p>
                      <a:endParaRPr lang="es-EC"/>
                    </a:p>
                  </a:txBody>
                  <a:tcPr/>
                </a:tc>
                <a:tc hMerge="1">
                  <a:txBody>
                    <a:bodyPr/>
                    <a:lstStyle/>
                    <a:p>
                      <a:endParaRPr lang="es-EC"/>
                    </a:p>
                  </a:txBody>
                  <a:tcPr/>
                </a:tc>
                <a:extLst>
                  <a:ext uri="{0D108BD9-81ED-4DB2-BD59-A6C34878D82A}">
                    <a16:rowId xmlns:a16="http://schemas.microsoft.com/office/drawing/2014/main" val="285192992"/>
                  </a:ext>
                </a:extLst>
              </a:tr>
              <a:tr h="176065">
                <a:tc>
                  <a:txBody>
                    <a:bodyPr/>
                    <a:lstStyle/>
                    <a:p>
                      <a:pPr algn="ctr" fontAlgn="t"/>
                      <a:endParaRPr lang="es-EC" sz="1000" b="1" i="0" u="none" strike="noStrike">
                        <a:effectLst/>
                        <a:latin typeface="Arial" panose="020B0604020202020204" pitchFamily="34" charset="0"/>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t"/>
                      <a:endParaRPr lang="es-EC" sz="1000" b="1" i="0" u="none" strike="noStrike">
                        <a:effectLst/>
                        <a:latin typeface="Arial" panose="020B0604020202020204" pitchFamily="34" charset="0"/>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t"/>
                      <a:endParaRPr lang="es-EC" sz="1000" b="1" i="0" u="none" strike="noStrike">
                        <a:effectLst/>
                        <a:latin typeface="Arial" panose="020B0604020202020204" pitchFamily="34" charset="0"/>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t"/>
                      <a:endParaRPr lang="es-EC" sz="1000" b="1" i="0" u="none" strike="noStrike">
                        <a:effectLst/>
                        <a:latin typeface="Arial" panose="020B0604020202020204" pitchFamily="34" charset="0"/>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527852737"/>
                  </a:ext>
                </a:extLst>
              </a:tr>
              <a:tr h="176065">
                <a:tc>
                  <a:txBody>
                    <a:bodyPr/>
                    <a:lstStyle/>
                    <a:p>
                      <a:pPr algn="l" fontAlgn="t"/>
                      <a:endParaRPr lang="es-EC" sz="1000" b="0" i="0" u="none" strike="noStrike">
                        <a:effectLst/>
                        <a:latin typeface="Arial" panose="020B0604020202020204" pitchFamily="34" charset="0"/>
                      </a:endParaRPr>
                    </a:p>
                  </a:txBody>
                  <a:tcPr marL="9525" marR="9525" marT="9525" marB="0">
                    <a:lnL>
                      <a:noFill/>
                    </a:lnL>
                    <a:lnR>
                      <a:noFill/>
                    </a:lnR>
                    <a:lnT>
                      <a:noFill/>
                    </a:lnT>
                    <a:lnB>
                      <a:noFill/>
                    </a:lnB>
                  </a:tcPr>
                </a:tc>
                <a:tc>
                  <a:txBody>
                    <a:bodyPr/>
                    <a:lstStyle/>
                    <a:p>
                      <a:pPr algn="ctr" fontAlgn="t"/>
                      <a:r>
                        <a:rPr lang="es-EC" sz="1000" b="1" i="0" u="none" strike="noStrike">
                          <a:effectLst/>
                          <a:latin typeface="Arial" panose="020B0604020202020204" pitchFamily="34" charset="0"/>
                        </a:rPr>
                        <a:t>(A)</a:t>
                      </a:r>
                    </a:p>
                  </a:txBody>
                  <a:tcPr marL="9525" marR="9525" marT="9525" marB="0">
                    <a:lnL>
                      <a:noFill/>
                    </a:lnL>
                    <a:lnR>
                      <a:noFill/>
                    </a:lnR>
                    <a:lnT>
                      <a:noFill/>
                    </a:lnT>
                    <a:lnB>
                      <a:noFill/>
                    </a:lnB>
                  </a:tcPr>
                </a:tc>
                <a:tc>
                  <a:txBody>
                    <a:bodyPr/>
                    <a:lstStyle/>
                    <a:p>
                      <a:pPr algn="ctr" fontAlgn="t"/>
                      <a:r>
                        <a:rPr lang="es-EC" sz="1000" b="1" i="0" u="none" strike="noStrike">
                          <a:effectLst/>
                          <a:latin typeface="Arial" panose="020B0604020202020204" pitchFamily="34" charset="0"/>
                        </a:rPr>
                        <a:t>(B)</a:t>
                      </a:r>
                    </a:p>
                  </a:txBody>
                  <a:tcPr marL="9525" marR="9525" marT="9525" marB="0">
                    <a:lnL>
                      <a:noFill/>
                    </a:lnL>
                    <a:lnR>
                      <a:noFill/>
                    </a:lnR>
                    <a:lnT>
                      <a:noFill/>
                    </a:lnT>
                    <a:lnB>
                      <a:noFill/>
                    </a:lnB>
                  </a:tcPr>
                </a:tc>
                <a:tc>
                  <a:txBody>
                    <a:bodyPr/>
                    <a:lstStyle/>
                    <a:p>
                      <a:pPr algn="ctr" fontAlgn="t"/>
                      <a:r>
                        <a:rPr lang="es-EC" sz="1000" b="1" i="0" u="none" strike="noStrike">
                          <a:effectLst/>
                          <a:latin typeface="Arial" panose="020B0604020202020204" pitchFamily="34" charset="0"/>
                        </a:rPr>
                        <a:t>(C=A+B)</a:t>
                      </a:r>
                    </a:p>
                  </a:txBody>
                  <a:tcPr marL="9525" marR="9525" marT="9525" marB="0">
                    <a:lnL>
                      <a:noFill/>
                    </a:lnL>
                    <a:lnR>
                      <a:noFill/>
                    </a:lnR>
                    <a:lnT>
                      <a:noFill/>
                    </a:lnT>
                    <a:lnB>
                      <a:noFill/>
                    </a:lnB>
                  </a:tcPr>
                </a:tc>
                <a:extLst>
                  <a:ext uri="{0D108BD9-81ED-4DB2-BD59-A6C34878D82A}">
                    <a16:rowId xmlns:a16="http://schemas.microsoft.com/office/drawing/2014/main" val="1876077572"/>
                  </a:ext>
                </a:extLst>
              </a:tr>
              <a:tr h="176065">
                <a:tc>
                  <a:txBody>
                    <a:bodyPr/>
                    <a:lstStyle/>
                    <a:p>
                      <a:pPr algn="ctr" fontAlgn="t"/>
                      <a:r>
                        <a:rPr lang="es-EC" sz="1000" b="1" i="0" u="none" strike="noStrike" dirty="0" smtClean="0">
                          <a:solidFill>
                            <a:srgbClr val="000000"/>
                          </a:solidFill>
                          <a:effectLst/>
                          <a:latin typeface="Arial" panose="020B0604020202020204" pitchFamily="34" charset="0"/>
                        </a:rPr>
                        <a:t>Grupo de Gasto</a:t>
                      </a:r>
                      <a:endParaRPr lang="es-EC" sz="1000" b="1" i="0" u="none" strike="noStrike" dirty="0">
                        <a:solidFill>
                          <a:srgbClr val="000000"/>
                        </a:solidFill>
                        <a:effectLst/>
                        <a:latin typeface="Arial" panose="020B0604020202020204" pitchFamily="34" charset="0"/>
                      </a:endParaRPr>
                    </a:p>
                  </a:txBody>
                  <a:tcPr marL="9525" marR="9525" marT="9525" marB="0">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t"/>
                      <a:r>
                        <a:rPr lang="es-EC" sz="1000" b="1" i="0" u="none" strike="noStrike">
                          <a:solidFill>
                            <a:srgbClr val="000000"/>
                          </a:solidFill>
                          <a:effectLst/>
                          <a:latin typeface="Arial" panose="020B0604020202020204" pitchFamily="34" charset="0"/>
                        </a:rPr>
                        <a:t>Asignación inicial </a:t>
                      </a:r>
                    </a:p>
                  </a:txBody>
                  <a:tcPr marL="9525" marR="9525" marT="9525" marB="0">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t"/>
                      <a:r>
                        <a:rPr lang="es-EC" sz="1000" b="1" i="0" u="none" strike="noStrike">
                          <a:solidFill>
                            <a:srgbClr val="000000"/>
                          </a:solidFill>
                          <a:effectLst/>
                          <a:latin typeface="Arial" panose="020B0604020202020204" pitchFamily="34" charset="0"/>
                        </a:rPr>
                        <a:t>Reforma </a:t>
                      </a:r>
                    </a:p>
                  </a:txBody>
                  <a:tcPr marL="9525" marR="9525" marT="9525" marB="0">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t"/>
                      <a:r>
                        <a:rPr lang="es-EC" sz="1000" b="1" i="0" u="none" strike="noStrike">
                          <a:solidFill>
                            <a:srgbClr val="000000"/>
                          </a:solidFill>
                          <a:effectLst/>
                          <a:latin typeface="Arial" panose="020B0604020202020204" pitchFamily="34" charset="0"/>
                        </a:rPr>
                        <a:t>Codificado </a:t>
                      </a:r>
                    </a:p>
                  </a:txBody>
                  <a:tcPr marL="9525" marR="9525" marT="9525" marB="0">
                    <a:lnL>
                      <a:noFill/>
                    </a:lnL>
                    <a:lnR>
                      <a:noFill/>
                    </a:lnR>
                    <a:lnT>
                      <a:noFill/>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1512584895"/>
                  </a:ext>
                </a:extLst>
              </a:tr>
              <a:tr h="176065">
                <a:tc>
                  <a:txBody>
                    <a:bodyPr/>
                    <a:lstStyle/>
                    <a:p>
                      <a:pPr algn="l" fontAlgn="t"/>
                      <a:r>
                        <a:rPr lang="es-MX" sz="1000" b="0" i="0" u="none" strike="noStrike" dirty="0">
                          <a:effectLst/>
                          <a:latin typeface="Arial" panose="020B0604020202020204" pitchFamily="34" charset="0"/>
                        </a:rPr>
                        <a:t>73 BIENES Y SERVICIOS PARA INVERSIÓN</a:t>
                      </a:r>
                    </a:p>
                  </a:txBody>
                  <a:tcPr marL="114300" marR="9525" marT="9525"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000" b="0" i="0" u="none" strike="noStrike" dirty="0">
                          <a:effectLst/>
                          <a:latin typeface="Arial" panose="020B0604020202020204" pitchFamily="34" charset="0"/>
                        </a:rPr>
                        <a:t>        31.078.382,18 </a:t>
                      </a:r>
                    </a:p>
                  </a:txBody>
                  <a:tcPr marL="9525" marR="9525" marT="9525"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000" b="0" i="0" u="none" strike="noStrike">
                          <a:effectLst/>
                          <a:latin typeface="Arial" panose="020B0604020202020204" pitchFamily="34" charset="0"/>
                        </a:rPr>
                        <a:t>     7.666.889,79 </a:t>
                      </a:r>
                    </a:p>
                  </a:txBody>
                  <a:tcPr marL="9525" marR="9525" marT="9525"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000" b="0" i="0" u="none" strike="noStrike" dirty="0">
                          <a:effectLst/>
                          <a:latin typeface="Arial" panose="020B0604020202020204" pitchFamily="34" charset="0"/>
                        </a:rPr>
                        <a:t>   38.745.271,97 </a:t>
                      </a:r>
                    </a:p>
                  </a:txBody>
                  <a:tcPr marL="9525" marR="9525" marT="9525" marB="0">
                    <a:lnL>
                      <a:noFill/>
                    </a:lnL>
                    <a:lnR>
                      <a:noFill/>
                    </a:lnR>
                    <a:lnT w="6350" cap="flat" cmpd="sng" algn="ctr">
                      <a:solidFill>
                        <a:srgbClr val="9BC2E6"/>
                      </a:solidFill>
                      <a:prstDash val="solid"/>
                      <a:round/>
                      <a:headEnd type="none" w="med" len="med"/>
                      <a:tailEnd type="none" w="med" len="med"/>
                    </a:lnT>
                    <a:lnB>
                      <a:noFill/>
                    </a:lnB>
                  </a:tcPr>
                </a:tc>
                <a:extLst>
                  <a:ext uri="{0D108BD9-81ED-4DB2-BD59-A6C34878D82A}">
                    <a16:rowId xmlns:a16="http://schemas.microsoft.com/office/drawing/2014/main" val="39184284"/>
                  </a:ext>
                </a:extLst>
              </a:tr>
              <a:tr h="176065">
                <a:tc>
                  <a:txBody>
                    <a:bodyPr/>
                    <a:lstStyle/>
                    <a:p>
                      <a:pPr algn="l" fontAlgn="t"/>
                      <a:r>
                        <a:rPr lang="es-EC" sz="1000" b="0" i="0" u="none" strike="noStrike" dirty="0">
                          <a:effectLst/>
                          <a:latin typeface="Arial" panose="020B0604020202020204" pitchFamily="34" charset="0"/>
                        </a:rPr>
                        <a:t>75 OBRAS PÚBLICAS</a:t>
                      </a:r>
                    </a:p>
                  </a:txBody>
                  <a:tcPr marL="114300"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      166.171.440,58 </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   22.028.538,70 </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 188.199.979,28 </a:t>
                      </a:r>
                    </a:p>
                  </a:txBody>
                  <a:tcPr marL="9525" marR="9525" marT="9525" marB="0">
                    <a:lnL>
                      <a:noFill/>
                    </a:lnL>
                    <a:lnR>
                      <a:noFill/>
                    </a:lnR>
                    <a:lnT>
                      <a:noFill/>
                    </a:lnT>
                    <a:lnB>
                      <a:noFill/>
                    </a:lnB>
                  </a:tcPr>
                </a:tc>
                <a:extLst>
                  <a:ext uri="{0D108BD9-81ED-4DB2-BD59-A6C34878D82A}">
                    <a16:rowId xmlns:a16="http://schemas.microsoft.com/office/drawing/2014/main" val="3011830956"/>
                  </a:ext>
                </a:extLst>
              </a:tr>
              <a:tr h="176065">
                <a:tc>
                  <a:txBody>
                    <a:bodyPr/>
                    <a:lstStyle/>
                    <a:p>
                      <a:pPr algn="l" fontAlgn="t"/>
                      <a:r>
                        <a:rPr lang="es-MX" sz="1000" b="0" i="0" u="none" strike="noStrike">
                          <a:effectLst/>
                          <a:latin typeface="Arial" panose="020B0604020202020204" pitchFamily="34" charset="0"/>
                        </a:rPr>
                        <a:t>77 OTROS GASTOS DE INVERSIÓN</a:t>
                      </a:r>
                    </a:p>
                  </a:txBody>
                  <a:tcPr marL="114300"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                          -   </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       187.070,12 </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       187.070,12 </a:t>
                      </a:r>
                    </a:p>
                  </a:txBody>
                  <a:tcPr marL="9525" marR="9525" marT="9525" marB="0">
                    <a:lnL>
                      <a:noFill/>
                    </a:lnL>
                    <a:lnR>
                      <a:noFill/>
                    </a:lnR>
                    <a:lnT>
                      <a:noFill/>
                    </a:lnT>
                    <a:lnB>
                      <a:noFill/>
                    </a:lnB>
                  </a:tcPr>
                </a:tc>
                <a:extLst>
                  <a:ext uri="{0D108BD9-81ED-4DB2-BD59-A6C34878D82A}">
                    <a16:rowId xmlns:a16="http://schemas.microsoft.com/office/drawing/2014/main" val="3572988635"/>
                  </a:ext>
                </a:extLst>
              </a:tr>
              <a:tr h="176065">
                <a:tc>
                  <a:txBody>
                    <a:bodyPr/>
                    <a:lstStyle/>
                    <a:p>
                      <a:pPr algn="l" fontAlgn="t"/>
                      <a:r>
                        <a:rPr lang="es-MX" sz="1000" b="0" i="0" u="none" strike="noStrike">
                          <a:effectLst/>
                          <a:latin typeface="Arial" panose="020B0604020202020204" pitchFamily="34" charset="0"/>
                        </a:rPr>
                        <a:t>84 BIENES DE LARGA DURACIÓN</a:t>
                      </a:r>
                    </a:p>
                  </a:txBody>
                  <a:tcPr marL="114300" marR="9525" marT="9525"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000" b="0" i="0" u="none" strike="noStrike">
                          <a:effectLst/>
                          <a:latin typeface="Arial" panose="020B0604020202020204" pitchFamily="34" charset="0"/>
                        </a:rPr>
                        <a:t>        33.054.363,83 </a:t>
                      </a:r>
                    </a:p>
                  </a:txBody>
                  <a:tcPr marL="9525" marR="9525" marT="9525"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000" b="0" i="0" u="none" strike="noStrike">
                          <a:effectLst/>
                          <a:latin typeface="Arial" panose="020B0604020202020204" pitchFamily="34" charset="0"/>
                        </a:rPr>
                        <a:t> 145.283.560,76 </a:t>
                      </a:r>
                    </a:p>
                  </a:txBody>
                  <a:tcPr marL="9525" marR="9525" marT="9525"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000" b="0" i="0" u="none" strike="noStrike" dirty="0">
                          <a:effectLst/>
                          <a:latin typeface="Arial" panose="020B0604020202020204" pitchFamily="34" charset="0"/>
                        </a:rPr>
                        <a:t> 178.337.924,59 </a:t>
                      </a:r>
                    </a:p>
                  </a:txBody>
                  <a:tcPr marL="9525" marR="9525" marT="9525" marB="0">
                    <a:lnL>
                      <a:noFill/>
                    </a:lnL>
                    <a:lnR>
                      <a:noFill/>
                    </a:lnR>
                    <a:lnT>
                      <a:noFill/>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2109577615"/>
                  </a:ext>
                </a:extLst>
              </a:tr>
              <a:tr h="176065">
                <a:tc>
                  <a:txBody>
                    <a:bodyPr/>
                    <a:lstStyle/>
                    <a:p>
                      <a:pPr algn="l" fontAlgn="t"/>
                      <a:r>
                        <a:rPr lang="es-EC" sz="1000" b="1" i="0" u="none" strike="noStrike">
                          <a:solidFill>
                            <a:srgbClr val="000000"/>
                          </a:solidFill>
                          <a:effectLst/>
                          <a:latin typeface="Arial" panose="020B0604020202020204" pitchFamily="34" charset="0"/>
                        </a:rPr>
                        <a:t>Total general</a:t>
                      </a:r>
                    </a:p>
                  </a:txBody>
                  <a:tcPr marL="9525" marR="9525" marT="9525"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000" b="1" i="0" u="none" strike="noStrike">
                          <a:solidFill>
                            <a:srgbClr val="000000"/>
                          </a:solidFill>
                          <a:effectLst/>
                          <a:latin typeface="Arial" panose="020B0604020202020204" pitchFamily="34" charset="0"/>
                        </a:rPr>
                        <a:t>      230.304.186,59 </a:t>
                      </a:r>
                    </a:p>
                  </a:txBody>
                  <a:tcPr marL="9525" marR="9525" marT="9525"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000" b="1" i="0" u="none" strike="noStrike">
                          <a:solidFill>
                            <a:srgbClr val="000000"/>
                          </a:solidFill>
                          <a:effectLst/>
                          <a:latin typeface="Arial" panose="020B0604020202020204" pitchFamily="34" charset="0"/>
                        </a:rPr>
                        <a:t> 175.166.059,37 </a:t>
                      </a:r>
                    </a:p>
                  </a:txBody>
                  <a:tcPr marL="9525" marR="9525" marT="9525"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000" b="1" i="0" u="none" strike="noStrike" dirty="0">
                          <a:solidFill>
                            <a:srgbClr val="000000"/>
                          </a:solidFill>
                          <a:effectLst/>
                          <a:latin typeface="Arial" panose="020B0604020202020204" pitchFamily="34" charset="0"/>
                        </a:rPr>
                        <a:t> 405.470.245,96 </a:t>
                      </a:r>
                    </a:p>
                  </a:txBody>
                  <a:tcPr marL="9525" marR="9525" marT="9525"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extLst>
                  <a:ext uri="{0D108BD9-81ED-4DB2-BD59-A6C34878D82A}">
                    <a16:rowId xmlns:a16="http://schemas.microsoft.com/office/drawing/2014/main" val="62592622"/>
                  </a:ext>
                </a:extLst>
              </a:tr>
              <a:tr h="176065">
                <a:tc>
                  <a:txBody>
                    <a:bodyPr/>
                    <a:lstStyle/>
                    <a:p>
                      <a:pPr algn="l" fontAlgn="t"/>
                      <a:r>
                        <a:rPr lang="es-EC" sz="1000" b="0" i="0" u="none" strike="noStrike">
                          <a:effectLst/>
                          <a:latin typeface="Arial" panose="020B0604020202020204" pitchFamily="34" charset="0"/>
                        </a:rPr>
                        <a:t>Fuente SIPARI</a:t>
                      </a:r>
                    </a:p>
                  </a:txBody>
                  <a:tcPr marL="9525" marR="9525" marT="9525" marB="0">
                    <a:lnL>
                      <a:noFill/>
                    </a:lnL>
                    <a:lnR>
                      <a:noFill/>
                    </a:lnR>
                    <a:lnT>
                      <a:noFill/>
                    </a:lnT>
                    <a:lnB>
                      <a:noFill/>
                    </a:lnB>
                  </a:tcPr>
                </a:tc>
                <a:tc>
                  <a:txBody>
                    <a:bodyPr/>
                    <a:lstStyle/>
                    <a:p>
                      <a:pPr algn="l" fontAlgn="t"/>
                      <a:endParaRPr lang="es-EC" sz="1000" b="0" i="0" u="none" strike="noStrike">
                        <a:effectLst/>
                        <a:latin typeface="Arial" panose="020B0604020202020204" pitchFamily="34" charset="0"/>
                      </a:endParaRPr>
                    </a:p>
                  </a:txBody>
                  <a:tcPr marL="9525" marR="9525" marT="9525" marB="0">
                    <a:lnL>
                      <a:noFill/>
                    </a:lnL>
                    <a:lnR>
                      <a:noFill/>
                    </a:lnR>
                    <a:lnT>
                      <a:noFill/>
                    </a:lnT>
                    <a:lnB>
                      <a:noFill/>
                    </a:lnB>
                  </a:tcPr>
                </a:tc>
                <a:tc>
                  <a:txBody>
                    <a:bodyPr/>
                    <a:lstStyle/>
                    <a:p>
                      <a:pPr algn="l" fontAlgn="t"/>
                      <a:endParaRPr lang="es-EC" sz="1000" b="0" i="0" u="none" strike="noStrike">
                        <a:effectLst/>
                        <a:latin typeface="Arial" panose="020B0604020202020204" pitchFamily="34" charset="0"/>
                      </a:endParaRPr>
                    </a:p>
                  </a:txBody>
                  <a:tcPr marL="9525" marR="9525" marT="9525" marB="0">
                    <a:lnL>
                      <a:noFill/>
                    </a:lnL>
                    <a:lnR>
                      <a:noFill/>
                    </a:lnR>
                    <a:lnT>
                      <a:noFill/>
                    </a:lnT>
                    <a:lnB>
                      <a:noFill/>
                    </a:lnB>
                  </a:tcPr>
                </a:tc>
                <a:tc>
                  <a:txBody>
                    <a:bodyPr/>
                    <a:lstStyle/>
                    <a:p>
                      <a:pPr algn="l" fontAlgn="t"/>
                      <a:endParaRPr lang="es-EC" sz="1000" b="0" i="0" u="none" strike="noStrike" dirty="0">
                        <a:effectLst/>
                        <a:latin typeface="Arial" panose="020B0604020202020204" pitchFamily="34" charset="0"/>
                      </a:endParaRPr>
                    </a:p>
                  </a:txBody>
                  <a:tcPr marL="9525" marR="9525" marT="9525" marB="0">
                    <a:lnL>
                      <a:noFill/>
                    </a:lnL>
                    <a:lnR>
                      <a:noFill/>
                    </a:lnR>
                    <a:lnT>
                      <a:noFill/>
                    </a:lnT>
                    <a:lnB>
                      <a:noFill/>
                    </a:lnB>
                  </a:tcPr>
                </a:tc>
                <a:extLst>
                  <a:ext uri="{0D108BD9-81ED-4DB2-BD59-A6C34878D82A}">
                    <a16:rowId xmlns:a16="http://schemas.microsoft.com/office/drawing/2014/main" val="3570062567"/>
                  </a:ext>
                </a:extLst>
              </a:tr>
            </a:tbl>
          </a:graphicData>
        </a:graphic>
      </p:graphicFrame>
    </p:spTree>
    <p:extLst>
      <p:ext uri="{BB962C8B-B14F-4D97-AF65-F5344CB8AC3E}">
        <p14:creationId xmlns:p14="http://schemas.microsoft.com/office/powerpoint/2010/main" val="11719908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ctrTitle"/>
          </p:nvPr>
        </p:nvSpPr>
        <p:spPr>
          <a:xfrm>
            <a:off x="1695241" y="1660665"/>
            <a:ext cx="8595748" cy="674083"/>
          </a:xfrm>
        </p:spPr>
        <p:txBody>
          <a:bodyPr>
            <a:normAutofit fontScale="90000"/>
          </a:bodyPr>
          <a:lstStyle/>
          <a:p>
            <a:pPr algn="ctr"/>
            <a:r>
              <a:rPr lang="es-EC" sz="2400" b="1" dirty="0" smtClean="0">
                <a:solidFill>
                  <a:schemeClr val="accent1">
                    <a:lumMod val="75000"/>
                  </a:schemeClr>
                </a:solidFill>
              </a:rPr>
              <a:t>GASTOS GAD PPLMQ </a:t>
            </a:r>
            <a:br>
              <a:rPr lang="es-EC" sz="2400" b="1" dirty="0" smtClean="0">
                <a:solidFill>
                  <a:schemeClr val="accent1">
                    <a:lumMod val="75000"/>
                  </a:schemeClr>
                </a:solidFill>
              </a:rPr>
            </a:br>
            <a:r>
              <a:rPr lang="es-EC" sz="2400" b="1" dirty="0" smtClean="0">
                <a:solidFill>
                  <a:schemeClr val="accent1">
                    <a:lumMod val="75000"/>
                  </a:schemeClr>
                </a:solidFill>
              </a:rPr>
              <a:t>(</a:t>
            </a:r>
            <a:r>
              <a:rPr lang="es-ES" sz="2400" b="1" dirty="0">
                <a:solidFill>
                  <a:schemeClr val="accent1">
                    <a:lumMod val="75000"/>
                  </a:schemeClr>
                </a:solidFill>
              </a:rPr>
              <a:t>S</a:t>
            </a:r>
            <a:r>
              <a:rPr lang="es-ES" sz="2400" b="1" dirty="0" smtClean="0">
                <a:solidFill>
                  <a:schemeClr val="accent1">
                    <a:lumMod val="75000"/>
                  </a:schemeClr>
                </a:solidFill>
              </a:rPr>
              <a:t>olo </a:t>
            </a:r>
            <a:r>
              <a:rPr lang="es-ES" sz="2400" b="1" dirty="0">
                <a:solidFill>
                  <a:schemeClr val="accent1">
                    <a:lumMod val="75000"/>
                  </a:schemeClr>
                </a:solidFill>
              </a:rPr>
              <a:t>Proyecto Metro de Quito</a:t>
            </a:r>
            <a:r>
              <a:rPr lang="es-EC" sz="2400" b="1" dirty="0" smtClean="0">
                <a:solidFill>
                  <a:schemeClr val="accent1">
                    <a:lumMod val="75000"/>
                  </a:schemeClr>
                </a:solidFill>
              </a:rPr>
              <a:t>)</a:t>
            </a:r>
            <a:endParaRPr lang="es-EC" sz="2400" b="1" dirty="0">
              <a:solidFill>
                <a:schemeClr val="accent1">
                  <a:lumMod val="75000"/>
                </a:schemeClr>
              </a:solidFill>
            </a:endParaRPr>
          </a:p>
        </p:txBody>
      </p:sp>
      <p:graphicFrame>
        <p:nvGraphicFramePr>
          <p:cNvPr id="2" name="Tabla 1"/>
          <p:cNvGraphicFramePr>
            <a:graphicFrameLocks noGrp="1"/>
          </p:cNvGraphicFramePr>
          <p:nvPr>
            <p:extLst>
              <p:ext uri="{D42A27DB-BD31-4B8C-83A1-F6EECF244321}">
                <p14:modId xmlns:p14="http://schemas.microsoft.com/office/powerpoint/2010/main" val="3733230744"/>
              </p:ext>
            </p:extLst>
          </p:nvPr>
        </p:nvGraphicFramePr>
        <p:xfrm>
          <a:off x="728870" y="2796203"/>
          <a:ext cx="10614990" cy="2345642"/>
        </p:xfrm>
        <a:graphic>
          <a:graphicData uri="http://schemas.openxmlformats.org/drawingml/2006/table">
            <a:tbl>
              <a:tblPr/>
              <a:tblGrid>
                <a:gridCol w="4774864">
                  <a:extLst>
                    <a:ext uri="{9D8B030D-6E8A-4147-A177-3AD203B41FA5}">
                      <a16:colId xmlns:a16="http://schemas.microsoft.com/office/drawing/2014/main" val="654149920"/>
                    </a:ext>
                  </a:extLst>
                </a:gridCol>
                <a:gridCol w="1303376">
                  <a:extLst>
                    <a:ext uri="{9D8B030D-6E8A-4147-A177-3AD203B41FA5}">
                      <a16:colId xmlns:a16="http://schemas.microsoft.com/office/drawing/2014/main" val="1544198495"/>
                    </a:ext>
                  </a:extLst>
                </a:gridCol>
                <a:gridCol w="1315908">
                  <a:extLst>
                    <a:ext uri="{9D8B030D-6E8A-4147-A177-3AD203B41FA5}">
                      <a16:colId xmlns:a16="http://schemas.microsoft.com/office/drawing/2014/main" val="2857204527"/>
                    </a:ext>
                  </a:extLst>
                </a:gridCol>
                <a:gridCol w="1303376">
                  <a:extLst>
                    <a:ext uri="{9D8B030D-6E8A-4147-A177-3AD203B41FA5}">
                      <a16:colId xmlns:a16="http://schemas.microsoft.com/office/drawing/2014/main" val="1633884273"/>
                    </a:ext>
                  </a:extLst>
                </a:gridCol>
                <a:gridCol w="1303376">
                  <a:extLst>
                    <a:ext uri="{9D8B030D-6E8A-4147-A177-3AD203B41FA5}">
                      <a16:colId xmlns:a16="http://schemas.microsoft.com/office/drawing/2014/main" val="45790719"/>
                    </a:ext>
                  </a:extLst>
                </a:gridCol>
                <a:gridCol w="614090">
                  <a:extLst>
                    <a:ext uri="{9D8B030D-6E8A-4147-A177-3AD203B41FA5}">
                      <a16:colId xmlns:a16="http://schemas.microsoft.com/office/drawing/2014/main" val="251837609"/>
                    </a:ext>
                  </a:extLst>
                </a:gridCol>
              </a:tblGrid>
              <a:tr h="180434">
                <a:tc gridSpan="6">
                  <a:txBody>
                    <a:bodyPr/>
                    <a:lstStyle/>
                    <a:p>
                      <a:pPr algn="ctr" fontAlgn="t"/>
                      <a:r>
                        <a:rPr lang="es-EC" sz="1000" b="1" i="0" u="none" strike="noStrike" dirty="0">
                          <a:effectLst/>
                          <a:latin typeface="Arial" panose="020B0604020202020204" pitchFamily="34" charset="0"/>
                        </a:rPr>
                        <a:t>MUNICIPIO DEL DISTRITO METROPOLITANO DE QUITO</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extLst>
                  <a:ext uri="{0D108BD9-81ED-4DB2-BD59-A6C34878D82A}">
                    <a16:rowId xmlns:a16="http://schemas.microsoft.com/office/drawing/2014/main" val="2605576624"/>
                  </a:ext>
                </a:extLst>
              </a:tr>
              <a:tr h="180434">
                <a:tc gridSpan="6">
                  <a:txBody>
                    <a:bodyPr/>
                    <a:lstStyle/>
                    <a:p>
                      <a:pPr algn="ctr" fontAlgn="t"/>
                      <a:r>
                        <a:rPr lang="es-EC" sz="1000" b="1" i="0" u="none" strike="noStrike">
                          <a:effectLst/>
                          <a:latin typeface="Arial" panose="020B0604020202020204" pitchFamily="34" charset="0"/>
                        </a:rPr>
                        <a:t>EJECUCIÓN PRESUPUESTARIA</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extLst>
                  <a:ext uri="{0D108BD9-81ED-4DB2-BD59-A6C34878D82A}">
                    <a16:rowId xmlns:a16="http://schemas.microsoft.com/office/drawing/2014/main" val="1580170592"/>
                  </a:ext>
                </a:extLst>
              </a:tr>
              <a:tr h="180434">
                <a:tc gridSpan="6">
                  <a:txBody>
                    <a:bodyPr/>
                    <a:lstStyle/>
                    <a:p>
                      <a:pPr algn="ctr" fontAlgn="t"/>
                      <a:r>
                        <a:rPr lang="es-EC" sz="1000" b="1" i="0" u="none" strike="noStrike">
                          <a:effectLst/>
                          <a:latin typeface="Arial" panose="020B0604020202020204" pitchFamily="34" charset="0"/>
                        </a:rPr>
                        <a:t>PROYECTO PRIMERA LINEA DEL METRO DE QUITO</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extLst>
                  <a:ext uri="{0D108BD9-81ED-4DB2-BD59-A6C34878D82A}">
                    <a16:rowId xmlns:a16="http://schemas.microsoft.com/office/drawing/2014/main" val="1924514267"/>
                  </a:ext>
                </a:extLst>
              </a:tr>
              <a:tr h="180434">
                <a:tc gridSpan="6">
                  <a:txBody>
                    <a:bodyPr/>
                    <a:lstStyle/>
                    <a:p>
                      <a:pPr algn="ctr" fontAlgn="t"/>
                      <a:r>
                        <a:rPr lang="es-MX" sz="1000" b="1" i="0" u="none" strike="noStrike">
                          <a:effectLst/>
                          <a:latin typeface="Arial" panose="020B0604020202020204" pitchFamily="34" charset="0"/>
                        </a:rPr>
                        <a:t>AL 31 DE DICIEMBRE DE 2021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extLst>
                  <a:ext uri="{0D108BD9-81ED-4DB2-BD59-A6C34878D82A}">
                    <a16:rowId xmlns:a16="http://schemas.microsoft.com/office/drawing/2014/main" val="2079149039"/>
                  </a:ext>
                </a:extLst>
              </a:tr>
              <a:tr h="180434">
                <a:tc>
                  <a:txBody>
                    <a:bodyPr/>
                    <a:lstStyle/>
                    <a:p>
                      <a:pPr algn="ctr" fontAlgn="t"/>
                      <a:endParaRPr lang="es-EC" sz="1000" b="1" i="0" u="none" strike="noStrike">
                        <a:effectLst/>
                        <a:latin typeface="Arial" panose="020B0604020202020204" pitchFamily="34" charset="0"/>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t"/>
                      <a:endParaRPr lang="es-EC" sz="1000" b="1" i="0" u="none" strike="noStrike">
                        <a:effectLst/>
                        <a:latin typeface="Arial" panose="020B0604020202020204" pitchFamily="34" charset="0"/>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t"/>
                      <a:endParaRPr lang="es-EC" sz="1000" b="1" i="0" u="none" strike="noStrike">
                        <a:effectLst/>
                        <a:latin typeface="Arial" panose="020B0604020202020204" pitchFamily="34" charset="0"/>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t"/>
                      <a:endParaRPr lang="es-EC" sz="1000" b="1" i="0" u="none" strike="noStrike">
                        <a:effectLst/>
                        <a:latin typeface="Arial" panose="020B0604020202020204" pitchFamily="34" charset="0"/>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t"/>
                      <a:endParaRPr lang="es-EC" sz="1000" b="1" i="0" u="none" strike="noStrike">
                        <a:effectLst/>
                        <a:latin typeface="Arial" panose="020B0604020202020204" pitchFamily="34" charset="0"/>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t"/>
                      <a:endParaRPr lang="es-EC" sz="1000" b="1" i="0" u="none" strike="noStrike">
                        <a:effectLst/>
                        <a:latin typeface="Arial" panose="020B0604020202020204" pitchFamily="34" charset="0"/>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241235074"/>
                  </a:ext>
                </a:extLst>
              </a:tr>
              <a:tr h="180434">
                <a:tc>
                  <a:txBody>
                    <a:bodyPr/>
                    <a:lstStyle/>
                    <a:p>
                      <a:pPr algn="l" fontAlgn="t"/>
                      <a:endParaRPr lang="es-EC" sz="1000" b="0" i="0" u="none" strike="noStrike">
                        <a:effectLst/>
                        <a:latin typeface="Arial" panose="020B0604020202020204" pitchFamily="34" charset="0"/>
                      </a:endParaRPr>
                    </a:p>
                  </a:txBody>
                  <a:tcPr marL="9525" marR="9525" marT="9525" marB="0">
                    <a:lnL>
                      <a:noFill/>
                    </a:lnL>
                    <a:lnR>
                      <a:noFill/>
                    </a:lnR>
                    <a:lnT>
                      <a:noFill/>
                    </a:lnT>
                    <a:lnB>
                      <a:noFill/>
                    </a:lnB>
                  </a:tcPr>
                </a:tc>
                <a:tc>
                  <a:txBody>
                    <a:bodyPr/>
                    <a:lstStyle/>
                    <a:p>
                      <a:pPr algn="ctr" fontAlgn="t"/>
                      <a:r>
                        <a:rPr lang="es-EC" sz="1000" b="1" i="0" u="none" strike="noStrike">
                          <a:effectLst/>
                          <a:latin typeface="Arial" panose="020B0604020202020204" pitchFamily="34" charset="0"/>
                        </a:rPr>
                        <a:t>(C)</a:t>
                      </a:r>
                    </a:p>
                  </a:txBody>
                  <a:tcPr marL="9525" marR="9525" marT="9525" marB="0">
                    <a:lnL>
                      <a:noFill/>
                    </a:lnL>
                    <a:lnR>
                      <a:noFill/>
                    </a:lnR>
                    <a:lnT>
                      <a:noFill/>
                    </a:lnT>
                    <a:lnB>
                      <a:noFill/>
                    </a:lnB>
                  </a:tcPr>
                </a:tc>
                <a:tc>
                  <a:txBody>
                    <a:bodyPr/>
                    <a:lstStyle/>
                    <a:p>
                      <a:pPr algn="ctr" fontAlgn="t"/>
                      <a:r>
                        <a:rPr lang="es-EC" sz="1000" b="1" i="0" u="none" strike="noStrike">
                          <a:effectLst/>
                          <a:latin typeface="Arial" panose="020B0604020202020204" pitchFamily="34" charset="0"/>
                        </a:rPr>
                        <a:t>(D)</a:t>
                      </a:r>
                    </a:p>
                  </a:txBody>
                  <a:tcPr marL="9525" marR="9525" marT="9525" marB="0">
                    <a:lnL>
                      <a:noFill/>
                    </a:lnL>
                    <a:lnR>
                      <a:noFill/>
                    </a:lnR>
                    <a:lnT>
                      <a:noFill/>
                    </a:lnT>
                    <a:lnB>
                      <a:noFill/>
                    </a:lnB>
                  </a:tcPr>
                </a:tc>
                <a:tc>
                  <a:txBody>
                    <a:bodyPr/>
                    <a:lstStyle/>
                    <a:p>
                      <a:pPr algn="ctr" fontAlgn="t"/>
                      <a:r>
                        <a:rPr lang="es-EC" sz="1000" b="1" i="0" u="none" strike="noStrike" dirty="0">
                          <a:effectLst/>
                          <a:latin typeface="Arial" panose="020B0604020202020204" pitchFamily="34" charset="0"/>
                        </a:rPr>
                        <a:t>(D/C)</a:t>
                      </a:r>
                    </a:p>
                  </a:txBody>
                  <a:tcPr marL="9525" marR="9525" marT="9525" marB="0">
                    <a:lnL>
                      <a:noFill/>
                    </a:lnL>
                    <a:lnR>
                      <a:noFill/>
                    </a:lnR>
                    <a:lnT>
                      <a:noFill/>
                    </a:lnT>
                    <a:lnB>
                      <a:noFill/>
                    </a:lnB>
                  </a:tcPr>
                </a:tc>
                <a:tc>
                  <a:txBody>
                    <a:bodyPr/>
                    <a:lstStyle/>
                    <a:p>
                      <a:pPr algn="ctr" fontAlgn="t"/>
                      <a:r>
                        <a:rPr lang="es-EC" sz="1000" b="1" i="0" u="none" strike="noStrike" dirty="0">
                          <a:effectLst/>
                          <a:latin typeface="Arial" panose="020B0604020202020204" pitchFamily="34" charset="0"/>
                        </a:rPr>
                        <a:t>(E)</a:t>
                      </a:r>
                    </a:p>
                  </a:txBody>
                  <a:tcPr marL="9525" marR="9525" marT="9525" marB="0">
                    <a:lnL>
                      <a:noFill/>
                    </a:lnL>
                    <a:lnR>
                      <a:noFill/>
                    </a:lnR>
                    <a:lnT>
                      <a:noFill/>
                    </a:lnT>
                    <a:lnB>
                      <a:noFill/>
                    </a:lnB>
                  </a:tcPr>
                </a:tc>
                <a:tc>
                  <a:txBody>
                    <a:bodyPr/>
                    <a:lstStyle/>
                    <a:p>
                      <a:pPr algn="ctr" fontAlgn="t"/>
                      <a:r>
                        <a:rPr lang="es-EC" sz="1000" b="1" i="0" u="none" strike="noStrike">
                          <a:effectLst/>
                          <a:latin typeface="Arial" panose="020B0604020202020204" pitchFamily="34" charset="0"/>
                        </a:rPr>
                        <a:t>(E/C)</a:t>
                      </a:r>
                    </a:p>
                  </a:txBody>
                  <a:tcPr marL="9525" marR="9525" marT="9525" marB="0">
                    <a:lnL>
                      <a:noFill/>
                    </a:lnL>
                    <a:lnR>
                      <a:noFill/>
                    </a:lnR>
                    <a:lnT>
                      <a:noFill/>
                    </a:lnT>
                    <a:lnB>
                      <a:noFill/>
                    </a:lnB>
                  </a:tcPr>
                </a:tc>
                <a:extLst>
                  <a:ext uri="{0D108BD9-81ED-4DB2-BD59-A6C34878D82A}">
                    <a16:rowId xmlns:a16="http://schemas.microsoft.com/office/drawing/2014/main" val="2054995594"/>
                  </a:ext>
                </a:extLst>
              </a:tr>
              <a:tr h="180434">
                <a:tc>
                  <a:txBody>
                    <a:bodyPr/>
                    <a:lstStyle/>
                    <a:p>
                      <a:pPr algn="ctr" fontAlgn="t"/>
                      <a:r>
                        <a:rPr lang="es-EC" sz="1000" b="1" i="0" u="none" strike="noStrike" dirty="0" smtClean="0">
                          <a:solidFill>
                            <a:srgbClr val="000000"/>
                          </a:solidFill>
                          <a:effectLst/>
                          <a:latin typeface="Arial" panose="020B0604020202020204" pitchFamily="34" charset="0"/>
                        </a:rPr>
                        <a:t>Grupo de Gasto</a:t>
                      </a:r>
                      <a:endParaRPr lang="es-EC" sz="1000" b="1" i="0" u="none" strike="noStrike" dirty="0">
                        <a:solidFill>
                          <a:srgbClr val="000000"/>
                        </a:solidFill>
                        <a:effectLst/>
                        <a:latin typeface="Arial" panose="020B0604020202020204" pitchFamily="34" charset="0"/>
                      </a:endParaRPr>
                    </a:p>
                  </a:txBody>
                  <a:tcPr marL="9525" marR="9525" marT="9525" marB="0">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t"/>
                      <a:r>
                        <a:rPr lang="es-EC" sz="1000" b="1" i="0" u="none" strike="noStrike">
                          <a:solidFill>
                            <a:srgbClr val="000000"/>
                          </a:solidFill>
                          <a:effectLst/>
                          <a:latin typeface="Arial" panose="020B0604020202020204" pitchFamily="34" charset="0"/>
                        </a:rPr>
                        <a:t>Codificado </a:t>
                      </a:r>
                    </a:p>
                  </a:txBody>
                  <a:tcPr marL="9525" marR="9525" marT="9525" marB="0">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t"/>
                      <a:r>
                        <a:rPr lang="es-EC" sz="1000" b="1" i="0" u="none" strike="noStrike">
                          <a:solidFill>
                            <a:srgbClr val="000000"/>
                          </a:solidFill>
                          <a:effectLst/>
                          <a:latin typeface="Arial" panose="020B0604020202020204" pitchFamily="34" charset="0"/>
                        </a:rPr>
                        <a:t>Comprometido </a:t>
                      </a:r>
                    </a:p>
                  </a:txBody>
                  <a:tcPr marL="9525" marR="9525" marT="9525" marB="0">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t"/>
                      <a:r>
                        <a:rPr lang="es-EC" sz="1000" b="1" i="0" u="none" strike="noStrike" dirty="0">
                          <a:solidFill>
                            <a:srgbClr val="000000"/>
                          </a:solidFill>
                          <a:effectLst/>
                          <a:latin typeface="Arial" panose="020B0604020202020204" pitchFamily="34" charset="0"/>
                        </a:rPr>
                        <a:t>%Comp.</a:t>
                      </a:r>
                    </a:p>
                  </a:txBody>
                  <a:tcPr marL="9525" marR="9525" marT="9525" marB="0">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t"/>
                      <a:r>
                        <a:rPr lang="es-EC" sz="1000" b="1" i="0" u="none" strike="noStrike" dirty="0">
                          <a:solidFill>
                            <a:srgbClr val="000000"/>
                          </a:solidFill>
                          <a:effectLst/>
                          <a:latin typeface="Arial" panose="020B0604020202020204" pitchFamily="34" charset="0"/>
                        </a:rPr>
                        <a:t>Devengado </a:t>
                      </a:r>
                    </a:p>
                  </a:txBody>
                  <a:tcPr marL="9525" marR="9525" marT="9525" marB="0">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t"/>
                      <a:r>
                        <a:rPr lang="es-EC" sz="1000" b="1" i="0" u="none" strike="noStrike">
                          <a:solidFill>
                            <a:srgbClr val="000000"/>
                          </a:solidFill>
                          <a:effectLst/>
                          <a:latin typeface="Arial" panose="020B0604020202020204" pitchFamily="34" charset="0"/>
                        </a:rPr>
                        <a:t>%Dev. </a:t>
                      </a:r>
                    </a:p>
                  </a:txBody>
                  <a:tcPr marL="9525" marR="9525" marT="9525" marB="0">
                    <a:lnL>
                      <a:noFill/>
                    </a:lnL>
                    <a:lnR>
                      <a:noFill/>
                    </a:lnR>
                    <a:lnT>
                      <a:noFill/>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2585427461"/>
                  </a:ext>
                </a:extLst>
              </a:tr>
              <a:tr h="180434">
                <a:tc>
                  <a:txBody>
                    <a:bodyPr/>
                    <a:lstStyle/>
                    <a:p>
                      <a:pPr algn="l" fontAlgn="t"/>
                      <a:r>
                        <a:rPr lang="es-MX" sz="1000" b="0" i="0" u="none" strike="noStrike" dirty="0">
                          <a:effectLst/>
                          <a:latin typeface="Arial" panose="020B0604020202020204" pitchFamily="34" charset="0"/>
                        </a:rPr>
                        <a:t>73 BIENES Y SERVICIOS PARA INVERSIÓN</a:t>
                      </a:r>
                    </a:p>
                  </a:txBody>
                  <a:tcPr marL="114300" marR="9525" marT="9525"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000" b="0" i="0" u="none" strike="noStrike" dirty="0">
                          <a:effectLst/>
                          <a:latin typeface="Arial" panose="020B0604020202020204" pitchFamily="34" charset="0"/>
                        </a:rPr>
                        <a:t>   38.745.271,97 </a:t>
                      </a:r>
                    </a:p>
                  </a:txBody>
                  <a:tcPr marL="9525" marR="9525" marT="9525"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000" b="0" i="0" u="none" strike="noStrike">
                          <a:effectLst/>
                          <a:latin typeface="Arial" panose="020B0604020202020204" pitchFamily="34" charset="0"/>
                        </a:rPr>
                        <a:t>   16.273.753,51 </a:t>
                      </a:r>
                    </a:p>
                  </a:txBody>
                  <a:tcPr marL="9525" marR="9525" marT="9525"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000" b="0" i="0" u="none" strike="noStrike" dirty="0">
                          <a:effectLst/>
                          <a:latin typeface="Arial" panose="020B0604020202020204" pitchFamily="34" charset="0"/>
                        </a:rPr>
                        <a:t>42%</a:t>
                      </a:r>
                    </a:p>
                  </a:txBody>
                  <a:tcPr marL="9525" marR="9525" marT="9525"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000" b="0" i="0" u="none" strike="noStrike" dirty="0">
                          <a:effectLst/>
                          <a:latin typeface="Arial" panose="020B0604020202020204" pitchFamily="34" charset="0"/>
                        </a:rPr>
                        <a:t>   15.271.924,29 </a:t>
                      </a:r>
                    </a:p>
                  </a:txBody>
                  <a:tcPr marL="9525" marR="9525" marT="9525"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000" b="0" i="0" u="none" strike="noStrike">
                          <a:effectLst/>
                          <a:latin typeface="Arial" panose="020B0604020202020204" pitchFamily="34" charset="0"/>
                        </a:rPr>
                        <a:t>39%</a:t>
                      </a:r>
                    </a:p>
                  </a:txBody>
                  <a:tcPr marL="9525" marR="9525" marT="9525" marB="0">
                    <a:lnL>
                      <a:noFill/>
                    </a:lnL>
                    <a:lnR>
                      <a:noFill/>
                    </a:lnR>
                    <a:lnT w="6350" cap="flat" cmpd="sng" algn="ctr">
                      <a:solidFill>
                        <a:srgbClr val="9BC2E6"/>
                      </a:solidFill>
                      <a:prstDash val="solid"/>
                      <a:round/>
                      <a:headEnd type="none" w="med" len="med"/>
                      <a:tailEnd type="none" w="med" len="med"/>
                    </a:lnT>
                    <a:lnB>
                      <a:noFill/>
                    </a:lnB>
                  </a:tcPr>
                </a:tc>
                <a:extLst>
                  <a:ext uri="{0D108BD9-81ED-4DB2-BD59-A6C34878D82A}">
                    <a16:rowId xmlns:a16="http://schemas.microsoft.com/office/drawing/2014/main" val="423119409"/>
                  </a:ext>
                </a:extLst>
              </a:tr>
              <a:tr h="180434">
                <a:tc>
                  <a:txBody>
                    <a:bodyPr/>
                    <a:lstStyle/>
                    <a:p>
                      <a:pPr algn="l" fontAlgn="t"/>
                      <a:r>
                        <a:rPr lang="es-EC" sz="1000" b="0" i="0" u="none" strike="noStrike">
                          <a:effectLst/>
                          <a:latin typeface="Arial" panose="020B0604020202020204" pitchFamily="34" charset="0"/>
                        </a:rPr>
                        <a:t>75 OBRAS PÚBLICAS</a:t>
                      </a:r>
                    </a:p>
                  </a:txBody>
                  <a:tcPr marL="114300"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 188.199.979,28 </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 131.954.731,35 </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70%</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   59.562.034,87 </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32%</a:t>
                      </a:r>
                    </a:p>
                  </a:txBody>
                  <a:tcPr marL="9525" marR="9525" marT="9525" marB="0">
                    <a:lnL>
                      <a:noFill/>
                    </a:lnL>
                    <a:lnR>
                      <a:noFill/>
                    </a:lnR>
                    <a:lnT>
                      <a:noFill/>
                    </a:lnT>
                    <a:lnB>
                      <a:noFill/>
                    </a:lnB>
                  </a:tcPr>
                </a:tc>
                <a:extLst>
                  <a:ext uri="{0D108BD9-81ED-4DB2-BD59-A6C34878D82A}">
                    <a16:rowId xmlns:a16="http://schemas.microsoft.com/office/drawing/2014/main" val="1764616887"/>
                  </a:ext>
                </a:extLst>
              </a:tr>
              <a:tr h="180434">
                <a:tc>
                  <a:txBody>
                    <a:bodyPr/>
                    <a:lstStyle/>
                    <a:p>
                      <a:pPr algn="l" fontAlgn="t"/>
                      <a:r>
                        <a:rPr lang="es-MX" sz="1000" b="0" i="0" u="none" strike="noStrike">
                          <a:effectLst/>
                          <a:latin typeface="Arial" panose="020B0604020202020204" pitchFamily="34" charset="0"/>
                        </a:rPr>
                        <a:t>77 OTROS GASTOS DE INVERSIÓN</a:t>
                      </a:r>
                    </a:p>
                  </a:txBody>
                  <a:tcPr marL="114300"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       187.070,12 </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                     -   </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0%</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                    -   </a:t>
                      </a:r>
                    </a:p>
                  </a:txBody>
                  <a:tcPr marL="9525" marR="9525" marT="9525" marB="0">
                    <a:lnL>
                      <a:noFill/>
                    </a:lnL>
                    <a:lnR>
                      <a:noFill/>
                    </a:lnR>
                    <a:lnT>
                      <a:noFill/>
                    </a:lnT>
                    <a:lnB>
                      <a:noFill/>
                    </a:lnB>
                  </a:tcPr>
                </a:tc>
                <a:tc>
                  <a:txBody>
                    <a:bodyPr/>
                    <a:lstStyle/>
                    <a:p>
                      <a:pPr algn="r" fontAlgn="t"/>
                      <a:r>
                        <a:rPr lang="es-EC" sz="1000" b="0" i="0" u="none" strike="noStrike" dirty="0">
                          <a:effectLst/>
                          <a:latin typeface="Arial" panose="020B0604020202020204" pitchFamily="34" charset="0"/>
                        </a:rPr>
                        <a:t>0%</a:t>
                      </a:r>
                    </a:p>
                  </a:txBody>
                  <a:tcPr marL="9525" marR="9525" marT="9525" marB="0">
                    <a:lnL>
                      <a:noFill/>
                    </a:lnL>
                    <a:lnR>
                      <a:noFill/>
                    </a:lnR>
                    <a:lnT>
                      <a:noFill/>
                    </a:lnT>
                    <a:lnB>
                      <a:noFill/>
                    </a:lnB>
                  </a:tcPr>
                </a:tc>
                <a:extLst>
                  <a:ext uri="{0D108BD9-81ED-4DB2-BD59-A6C34878D82A}">
                    <a16:rowId xmlns:a16="http://schemas.microsoft.com/office/drawing/2014/main" val="2071256045"/>
                  </a:ext>
                </a:extLst>
              </a:tr>
              <a:tr h="180434">
                <a:tc>
                  <a:txBody>
                    <a:bodyPr/>
                    <a:lstStyle/>
                    <a:p>
                      <a:pPr algn="l" fontAlgn="t"/>
                      <a:r>
                        <a:rPr lang="es-MX" sz="1000" b="0" i="0" u="none" strike="noStrike">
                          <a:effectLst/>
                          <a:latin typeface="Arial" panose="020B0604020202020204" pitchFamily="34" charset="0"/>
                        </a:rPr>
                        <a:t>84 BIENES DE LARGA DURACIÓN</a:t>
                      </a:r>
                    </a:p>
                  </a:txBody>
                  <a:tcPr marL="114300" marR="9525" marT="9525"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000" b="0" i="0" u="none" strike="noStrike">
                          <a:effectLst/>
                          <a:latin typeface="Arial" panose="020B0604020202020204" pitchFamily="34" charset="0"/>
                        </a:rPr>
                        <a:t> 178.337.924,59 </a:t>
                      </a:r>
                    </a:p>
                  </a:txBody>
                  <a:tcPr marL="9525" marR="9525" marT="9525"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000" b="0" i="0" u="none" strike="noStrike">
                          <a:effectLst/>
                          <a:latin typeface="Arial" panose="020B0604020202020204" pitchFamily="34" charset="0"/>
                        </a:rPr>
                        <a:t> 163.720.722,70 </a:t>
                      </a:r>
                    </a:p>
                  </a:txBody>
                  <a:tcPr marL="9525" marR="9525" marT="9525"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000" b="0" i="0" u="none" strike="noStrike" dirty="0">
                          <a:effectLst/>
                          <a:latin typeface="Arial" panose="020B0604020202020204" pitchFamily="34" charset="0"/>
                        </a:rPr>
                        <a:t>92%</a:t>
                      </a:r>
                    </a:p>
                  </a:txBody>
                  <a:tcPr marL="9525" marR="9525" marT="9525"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000" b="0" i="0" u="none" strike="noStrike" dirty="0">
                          <a:effectLst/>
                          <a:latin typeface="Arial" panose="020B0604020202020204" pitchFamily="34" charset="0"/>
                        </a:rPr>
                        <a:t> 163.720.722,70 </a:t>
                      </a:r>
                    </a:p>
                  </a:txBody>
                  <a:tcPr marL="9525" marR="9525" marT="9525"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000" b="0" i="0" u="none" strike="noStrike" dirty="0">
                          <a:effectLst/>
                          <a:latin typeface="Arial" panose="020B0604020202020204" pitchFamily="34" charset="0"/>
                        </a:rPr>
                        <a:t>92%</a:t>
                      </a:r>
                    </a:p>
                  </a:txBody>
                  <a:tcPr marL="9525" marR="9525" marT="9525" marB="0">
                    <a:lnL>
                      <a:noFill/>
                    </a:lnL>
                    <a:lnR>
                      <a:noFill/>
                    </a:lnR>
                    <a:lnT>
                      <a:noFill/>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193987269"/>
                  </a:ext>
                </a:extLst>
              </a:tr>
              <a:tr h="180434">
                <a:tc>
                  <a:txBody>
                    <a:bodyPr/>
                    <a:lstStyle/>
                    <a:p>
                      <a:pPr algn="l" fontAlgn="t"/>
                      <a:r>
                        <a:rPr lang="es-EC" sz="1000" b="1" i="0" u="none" strike="noStrike">
                          <a:solidFill>
                            <a:srgbClr val="000000"/>
                          </a:solidFill>
                          <a:effectLst/>
                          <a:latin typeface="Arial" panose="020B0604020202020204" pitchFamily="34" charset="0"/>
                        </a:rPr>
                        <a:t>Total general</a:t>
                      </a:r>
                    </a:p>
                  </a:txBody>
                  <a:tcPr marL="9525" marR="9525" marT="9525"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000" b="1" i="0" u="none" strike="noStrike">
                          <a:solidFill>
                            <a:srgbClr val="000000"/>
                          </a:solidFill>
                          <a:effectLst/>
                          <a:latin typeface="Arial" panose="020B0604020202020204" pitchFamily="34" charset="0"/>
                        </a:rPr>
                        <a:t> 405.470.245,96 </a:t>
                      </a:r>
                    </a:p>
                  </a:txBody>
                  <a:tcPr marL="9525" marR="9525" marT="9525"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000" b="1" i="0" u="none" strike="noStrike">
                          <a:solidFill>
                            <a:srgbClr val="000000"/>
                          </a:solidFill>
                          <a:effectLst/>
                          <a:latin typeface="Arial" panose="020B0604020202020204" pitchFamily="34" charset="0"/>
                        </a:rPr>
                        <a:t> 311.949.207,56 </a:t>
                      </a:r>
                    </a:p>
                  </a:txBody>
                  <a:tcPr marL="9525" marR="9525" marT="9525"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000" b="1" i="0" u="none" strike="noStrike" dirty="0">
                          <a:solidFill>
                            <a:srgbClr val="000000"/>
                          </a:solidFill>
                          <a:effectLst/>
                          <a:latin typeface="Arial" panose="020B0604020202020204" pitchFamily="34" charset="0"/>
                        </a:rPr>
                        <a:t>77%</a:t>
                      </a:r>
                    </a:p>
                  </a:txBody>
                  <a:tcPr marL="9525" marR="9525" marT="9525"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000" b="1" i="0" u="none" strike="noStrike" dirty="0">
                          <a:solidFill>
                            <a:srgbClr val="000000"/>
                          </a:solidFill>
                          <a:effectLst/>
                          <a:latin typeface="Arial" panose="020B0604020202020204" pitchFamily="34" charset="0"/>
                        </a:rPr>
                        <a:t> 238.554.681,86 </a:t>
                      </a:r>
                    </a:p>
                  </a:txBody>
                  <a:tcPr marL="9525" marR="9525" marT="9525"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000" b="1" i="0" u="none" strike="noStrike" dirty="0">
                          <a:solidFill>
                            <a:srgbClr val="000000"/>
                          </a:solidFill>
                          <a:effectLst/>
                          <a:latin typeface="Arial" panose="020B0604020202020204" pitchFamily="34" charset="0"/>
                        </a:rPr>
                        <a:t>59%</a:t>
                      </a:r>
                    </a:p>
                  </a:txBody>
                  <a:tcPr marL="9525" marR="9525" marT="9525"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extLst>
                  <a:ext uri="{0D108BD9-81ED-4DB2-BD59-A6C34878D82A}">
                    <a16:rowId xmlns:a16="http://schemas.microsoft.com/office/drawing/2014/main" val="857283938"/>
                  </a:ext>
                </a:extLst>
              </a:tr>
              <a:tr h="180434">
                <a:tc>
                  <a:txBody>
                    <a:bodyPr/>
                    <a:lstStyle/>
                    <a:p>
                      <a:pPr algn="l" fontAlgn="t"/>
                      <a:r>
                        <a:rPr lang="es-EC" sz="1000" b="0" i="0" u="none" strike="noStrike" dirty="0">
                          <a:effectLst/>
                          <a:latin typeface="Arial" panose="020B0604020202020204" pitchFamily="34" charset="0"/>
                        </a:rPr>
                        <a:t>Fuente SIPARI</a:t>
                      </a:r>
                    </a:p>
                  </a:txBody>
                  <a:tcPr marL="9525" marR="9525" marT="9525" marB="0">
                    <a:lnL>
                      <a:noFill/>
                    </a:lnL>
                    <a:lnR>
                      <a:noFill/>
                    </a:lnR>
                    <a:lnT>
                      <a:noFill/>
                    </a:lnT>
                    <a:lnB>
                      <a:noFill/>
                    </a:lnB>
                  </a:tcPr>
                </a:tc>
                <a:tc>
                  <a:txBody>
                    <a:bodyPr/>
                    <a:lstStyle/>
                    <a:p>
                      <a:pPr algn="l" fontAlgn="t"/>
                      <a:endParaRPr lang="es-EC" sz="1000" b="0" i="0" u="none" strike="noStrike">
                        <a:effectLst/>
                        <a:latin typeface="Arial" panose="020B0604020202020204" pitchFamily="34" charset="0"/>
                      </a:endParaRPr>
                    </a:p>
                  </a:txBody>
                  <a:tcPr marL="9525" marR="9525" marT="9525" marB="0">
                    <a:lnL>
                      <a:noFill/>
                    </a:lnL>
                    <a:lnR>
                      <a:noFill/>
                    </a:lnR>
                    <a:lnT>
                      <a:noFill/>
                    </a:lnT>
                    <a:lnB>
                      <a:noFill/>
                    </a:lnB>
                  </a:tcPr>
                </a:tc>
                <a:tc>
                  <a:txBody>
                    <a:bodyPr/>
                    <a:lstStyle/>
                    <a:p>
                      <a:pPr algn="l" fontAlgn="t"/>
                      <a:endParaRPr lang="es-EC" sz="1000" b="0" i="0" u="none" strike="noStrike">
                        <a:effectLst/>
                        <a:latin typeface="Arial" panose="020B0604020202020204" pitchFamily="34" charset="0"/>
                      </a:endParaRPr>
                    </a:p>
                  </a:txBody>
                  <a:tcPr marL="9525" marR="9525" marT="9525" marB="0">
                    <a:lnL>
                      <a:noFill/>
                    </a:lnL>
                    <a:lnR>
                      <a:noFill/>
                    </a:lnR>
                    <a:lnT>
                      <a:noFill/>
                    </a:lnT>
                    <a:lnB>
                      <a:noFill/>
                    </a:lnB>
                  </a:tcPr>
                </a:tc>
                <a:tc>
                  <a:txBody>
                    <a:bodyPr/>
                    <a:lstStyle/>
                    <a:p>
                      <a:pPr algn="l" fontAlgn="t"/>
                      <a:endParaRPr lang="es-EC" sz="1000" b="0" i="0" u="none" strike="noStrike" dirty="0">
                        <a:effectLst/>
                        <a:latin typeface="Arial" panose="020B0604020202020204" pitchFamily="34" charset="0"/>
                      </a:endParaRPr>
                    </a:p>
                  </a:txBody>
                  <a:tcPr marL="9525" marR="9525" marT="9525" marB="0">
                    <a:lnL>
                      <a:noFill/>
                    </a:lnL>
                    <a:lnR>
                      <a:noFill/>
                    </a:lnR>
                    <a:lnT>
                      <a:noFill/>
                    </a:lnT>
                    <a:lnB>
                      <a:noFill/>
                    </a:lnB>
                  </a:tcPr>
                </a:tc>
                <a:tc>
                  <a:txBody>
                    <a:bodyPr/>
                    <a:lstStyle/>
                    <a:p>
                      <a:pPr algn="l" fontAlgn="t"/>
                      <a:endParaRPr lang="es-EC" sz="1000" b="0" i="0" u="none" strike="noStrike">
                        <a:effectLst/>
                        <a:latin typeface="Arial" panose="020B0604020202020204" pitchFamily="34" charset="0"/>
                      </a:endParaRPr>
                    </a:p>
                  </a:txBody>
                  <a:tcPr marL="9525" marR="9525" marT="9525" marB="0">
                    <a:lnL>
                      <a:noFill/>
                    </a:lnL>
                    <a:lnR>
                      <a:noFill/>
                    </a:lnR>
                    <a:lnT>
                      <a:noFill/>
                    </a:lnT>
                    <a:lnB>
                      <a:noFill/>
                    </a:lnB>
                  </a:tcPr>
                </a:tc>
                <a:tc>
                  <a:txBody>
                    <a:bodyPr/>
                    <a:lstStyle/>
                    <a:p>
                      <a:pPr algn="l" fontAlgn="t"/>
                      <a:endParaRPr lang="es-EC" sz="1000" b="0" i="0" u="none" strike="noStrike" dirty="0">
                        <a:effectLst/>
                        <a:latin typeface="Arial" panose="020B0604020202020204" pitchFamily="34" charset="0"/>
                      </a:endParaRPr>
                    </a:p>
                  </a:txBody>
                  <a:tcPr marL="9525" marR="9525" marT="9525" marB="0">
                    <a:lnL>
                      <a:noFill/>
                    </a:lnL>
                    <a:lnR>
                      <a:noFill/>
                    </a:lnR>
                    <a:lnT>
                      <a:noFill/>
                    </a:lnT>
                    <a:lnB>
                      <a:noFill/>
                    </a:lnB>
                  </a:tcPr>
                </a:tc>
                <a:extLst>
                  <a:ext uri="{0D108BD9-81ED-4DB2-BD59-A6C34878D82A}">
                    <a16:rowId xmlns:a16="http://schemas.microsoft.com/office/drawing/2014/main" val="2189401060"/>
                  </a:ext>
                </a:extLst>
              </a:tr>
            </a:tbl>
          </a:graphicData>
        </a:graphic>
      </p:graphicFrame>
    </p:spTree>
    <p:extLst>
      <p:ext uri="{BB962C8B-B14F-4D97-AF65-F5344CB8AC3E}">
        <p14:creationId xmlns:p14="http://schemas.microsoft.com/office/powerpoint/2010/main" val="14248026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682172" y="2917335"/>
            <a:ext cx="10392229" cy="149500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82880" algn="ctr"/>
            <a:r>
              <a:rPr lang="es-MX" sz="6000" b="1" dirty="0" smtClean="0">
                <a:solidFill>
                  <a:schemeClr val="accent1">
                    <a:lumMod val="75000"/>
                  </a:schemeClr>
                </a:solidFill>
                <a:effectLst>
                  <a:outerShdw blurRad="38100" dist="38100" dir="2700000" algn="tl">
                    <a:srgbClr val="000000">
                      <a:alpha val="43137"/>
                    </a:srgbClr>
                  </a:outerShdw>
                </a:effectLst>
              </a:rPr>
              <a:t>LIQUIDACIÓN PRESUPUESTARIA GASTOS 2021</a:t>
            </a:r>
            <a:endParaRPr lang="es-EC" sz="6000" b="1" dirty="0">
              <a:solidFill>
                <a:schemeClr val="accent1">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11800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ctrTitle"/>
          </p:nvPr>
        </p:nvSpPr>
        <p:spPr>
          <a:xfrm>
            <a:off x="1437178" y="692895"/>
            <a:ext cx="8595748" cy="607448"/>
          </a:xfrm>
        </p:spPr>
        <p:txBody>
          <a:bodyPr>
            <a:normAutofit fontScale="90000"/>
          </a:bodyPr>
          <a:lstStyle/>
          <a:p>
            <a:pPr algn="ctr"/>
            <a:r>
              <a:rPr lang="es-EC" sz="2400" b="1" dirty="0">
                <a:solidFill>
                  <a:schemeClr val="accent1">
                    <a:lumMod val="75000"/>
                  </a:schemeClr>
                </a:solidFill>
              </a:rPr>
              <a:t>GASTOS</a:t>
            </a:r>
            <a:r>
              <a:rPr lang="es-EC" sz="2400" b="1">
                <a:solidFill>
                  <a:schemeClr val="accent1">
                    <a:lumMod val="75000"/>
                  </a:schemeClr>
                </a:solidFill>
              </a:rPr>
              <a:t/>
            </a:r>
            <a:br>
              <a:rPr lang="es-EC" sz="2400" b="1">
                <a:solidFill>
                  <a:schemeClr val="accent1">
                    <a:lumMod val="75000"/>
                  </a:schemeClr>
                </a:solidFill>
              </a:rPr>
            </a:br>
            <a:r>
              <a:rPr lang="es-EC" sz="2400" b="1" smtClean="0">
                <a:solidFill>
                  <a:schemeClr val="accent1">
                    <a:lumMod val="75000"/>
                  </a:schemeClr>
                </a:solidFill>
              </a:rPr>
              <a:t>(I</a:t>
            </a:r>
            <a:r>
              <a:rPr lang="es-ES" sz="2400" b="1" smtClean="0">
                <a:solidFill>
                  <a:schemeClr val="accent1">
                    <a:lumMod val="75000"/>
                  </a:schemeClr>
                </a:solidFill>
              </a:rPr>
              <a:t>ncluye</a:t>
            </a:r>
            <a:r>
              <a:rPr lang="es-ES" sz="2400" b="1" dirty="0" smtClean="0">
                <a:solidFill>
                  <a:schemeClr val="accent1">
                    <a:lumMod val="75000"/>
                  </a:schemeClr>
                </a:solidFill>
              </a:rPr>
              <a:t> </a:t>
            </a:r>
            <a:r>
              <a:rPr lang="es-ES" sz="2400" b="1" dirty="0">
                <a:solidFill>
                  <a:schemeClr val="accent1">
                    <a:lumMod val="75000"/>
                  </a:schemeClr>
                </a:solidFill>
              </a:rPr>
              <a:t>Proyecto Metro de Quito</a:t>
            </a:r>
            <a:r>
              <a:rPr lang="es-EC" sz="2400" b="1" dirty="0">
                <a:solidFill>
                  <a:schemeClr val="accent1">
                    <a:lumMod val="75000"/>
                  </a:schemeClr>
                </a:solidFill>
              </a:rPr>
              <a:t>)</a:t>
            </a:r>
          </a:p>
        </p:txBody>
      </p:sp>
      <p:graphicFrame>
        <p:nvGraphicFramePr>
          <p:cNvPr id="5" name="Tabla 4"/>
          <p:cNvGraphicFramePr>
            <a:graphicFrameLocks noGrp="1"/>
          </p:cNvGraphicFramePr>
          <p:nvPr>
            <p:extLst>
              <p:ext uri="{D42A27DB-BD31-4B8C-83A1-F6EECF244321}">
                <p14:modId xmlns:p14="http://schemas.microsoft.com/office/powerpoint/2010/main" val="4289437826"/>
              </p:ext>
            </p:extLst>
          </p:nvPr>
        </p:nvGraphicFramePr>
        <p:xfrm>
          <a:off x="1099931" y="1563756"/>
          <a:ext cx="9581320" cy="4545500"/>
        </p:xfrm>
        <a:graphic>
          <a:graphicData uri="http://schemas.openxmlformats.org/drawingml/2006/table">
            <a:tbl>
              <a:tblPr/>
              <a:tblGrid>
                <a:gridCol w="4688459">
                  <a:extLst>
                    <a:ext uri="{9D8B030D-6E8A-4147-A177-3AD203B41FA5}">
                      <a16:colId xmlns:a16="http://schemas.microsoft.com/office/drawing/2014/main" val="1104502714"/>
                    </a:ext>
                  </a:extLst>
                </a:gridCol>
                <a:gridCol w="1366935">
                  <a:extLst>
                    <a:ext uri="{9D8B030D-6E8A-4147-A177-3AD203B41FA5}">
                      <a16:colId xmlns:a16="http://schemas.microsoft.com/office/drawing/2014/main" val="2401051025"/>
                    </a:ext>
                  </a:extLst>
                </a:gridCol>
                <a:gridCol w="1188084">
                  <a:extLst>
                    <a:ext uri="{9D8B030D-6E8A-4147-A177-3AD203B41FA5}">
                      <a16:colId xmlns:a16="http://schemas.microsoft.com/office/drawing/2014/main" val="2628208779"/>
                    </a:ext>
                  </a:extLst>
                </a:gridCol>
                <a:gridCol w="2337842">
                  <a:extLst>
                    <a:ext uri="{9D8B030D-6E8A-4147-A177-3AD203B41FA5}">
                      <a16:colId xmlns:a16="http://schemas.microsoft.com/office/drawing/2014/main" val="4139360942"/>
                    </a:ext>
                  </a:extLst>
                </a:gridCol>
              </a:tblGrid>
              <a:tr h="990543">
                <a:tc gridSpan="4">
                  <a:txBody>
                    <a:bodyPr/>
                    <a:lstStyle/>
                    <a:p>
                      <a:pPr algn="ctr" fontAlgn="t"/>
                      <a:r>
                        <a:rPr lang="es-MX" sz="1100" b="1" i="0" u="none" strike="noStrike">
                          <a:effectLst/>
                          <a:latin typeface="Calibri Light" panose="020F0302020204030204" pitchFamily="34" charset="0"/>
                        </a:rPr>
                        <a:t>MUNICIPIO DEL DISTRITO METROPOLITANO DE QUITO</a:t>
                      </a:r>
                      <a:br>
                        <a:rPr lang="es-MX" sz="1100" b="1" i="0" u="none" strike="noStrike">
                          <a:effectLst/>
                          <a:latin typeface="Calibri Light" panose="020F0302020204030204" pitchFamily="34" charset="0"/>
                        </a:rPr>
                      </a:br>
                      <a:r>
                        <a:rPr lang="es-MX" sz="1100" b="1" i="0" u="none" strike="noStrike">
                          <a:effectLst/>
                          <a:latin typeface="Calibri Light" panose="020F0302020204030204" pitchFamily="34" charset="0"/>
                        </a:rPr>
                        <a:t>LIQUIDACIÓN PRESUPUESTARIA DE GASTOS</a:t>
                      </a:r>
                      <a:br>
                        <a:rPr lang="es-MX" sz="1100" b="1" i="0" u="none" strike="noStrike">
                          <a:effectLst/>
                          <a:latin typeface="Calibri Light" panose="020F0302020204030204" pitchFamily="34" charset="0"/>
                        </a:rPr>
                      </a:br>
                      <a:r>
                        <a:rPr lang="es-MX" sz="1100" b="1" i="0" u="none" strike="noStrike">
                          <a:effectLst/>
                          <a:latin typeface="Calibri Light" panose="020F0302020204030204" pitchFamily="34" charset="0"/>
                        </a:rPr>
                        <a:t>CONSOLIDADO GADDMQ + PPLMQ </a:t>
                      </a:r>
                      <a:br>
                        <a:rPr lang="es-MX" sz="1100" b="1" i="0" u="none" strike="noStrike">
                          <a:effectLst/>
                          <a:latin typeface="Calibri Light" panose="020F0302020204030204" pitchFamily="34" charset="0"/>
                        </a:rPr>
                      </a:br>
                      <a:r>
                        <a:rPr lang="es-MX" sz="1100" b="1" i="0" u="none" strike="noStrike">
                          <a:effectLst/>
                          <a:latin typeface="Calibri Light" panose="020F0302020204030204" pitchFamily="34" charset="0"/>
                        </a:rPr>
                        <a:t>DEL 1 ENERO AL 31 DE DICIEMBRE 2021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s-EC"/>
                    </a:p>
                  </a:txBody>
                  <a:tcPr/>
                </a:tc>
                <a:tc hMerge="1">
                  <a:txBody>
                    <a:bodyPr/>
                    <a:lstStyle/>
                    <a:p>
                      <a:endParaRPr lang="es-EC"/>
                    </a:p>
                  </a:txBody>
                  <a:tcPr/>
                </a:tc>
                <a:tc hMerge="1">
                  <a:txBody>
                    <a:bodyPr/>
                    <a:lstStyle/>
                    <a:p>
                      <a:endParaRPr lang="es-EC"/>
                    </a:p>
                  </a:txBody>
                  <a:tcPr/>
                </a:tc>
                <a:extLst>
                  <a:ext uri="{0D108BD9-81ED-4DB2-BD59-A6C34878D82A}">
                    <a16:rowId xmlns:a16="http://schemas.microsoft.com/office/drawing/2014/main" val="2786435190"/>
                  </a:ext>
                </a:extLst>
              </a:tr>
              <a:tr h="187103">
                <a:tc>
                  <a:txBody>
                    <a:bodyPr/>
                    <a:lstStyle/>
                    <a:p>
                      <a:pPr algn="l" fontAlgn="t"/>
                      <a:endParaRPr lang="es-EC" sz="1000" b="0" i="0" u="none" strike="noStrike">
                        <a:effectLst/>
                        <a:latin typeface="Arial" panose="020B0604020202020204" pitchFamily="34" charset="0"/>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s-EC" sz="1000" b="0" i="0" u="none" strike="noStrike">
                        <a:effectLst/>
                        <a:latin typeface="Arial" panose="020B0604020202020204" pitchFamily="34" charset="0"/>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s-EC" sz="1000" b="0" i="0" u="none" strike="noStrike">
                        <a:effectLst/>
                        <a:latin typeface="Arial" panose="020B0604020202020204" pitchFamily="34" charset="0"/>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s-EC" sz="1000" b="0" i="0" u="none" strike="noStrike">
                        <a:effectLst/>
                        <a:latin typeface="Arial" panose="020B0604020202020204" pitchFamily="34" charset="0"/>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460483636"/>
                  </a:ext>
                </a:extLst>
              </a:tr>
              <a:tr h="187103">
                <a:tc>
                  <a:txBody>
                    <a:bodyPr/>
                    <a:lstStyle/>
                    <a:p>
                      <a:pPr algn="ctr" fontAlgn="t"/>
                      <a:r>
                        <a:rPr lang="es-EC" sz="1000" b="1" i="0" u="none" strike="noStrike">
                          <a:solidFill>
                            <a:srgbClr val="000000"/>
                          </a:solidFill>
                          <a:effectLst/>
                          <a:latin typeface="Arial" panose="020B0604020202020204" pitchFamily="34" charset="0"/>
                        </a:rPr>
                        <a:t>Grupo de Gasto</a:t>
                      </a:r>
                    </a:p>
                  </a:txBody>
                  <a:tcPr marL="9525" marR="9525" marT="9525" marB="0">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t"/>
                      <a:r>
                        <a:rPr lang="es-EC" sz="1000" b="1" i="0" u="none" strike="noStrike">
                          <a:solidFill>
                            <a:srgbClr val="000000"/>
                          </a:solidFill>
                          <a:effectLst/>
                          <a:latin typeface="Arial" panose="020B0604020202020204" pitchFamily="34" charset="0"/>
                        </a:rPr>
                        <a:t>Codificado </a:t>
                      </a:r>
                    </a:p>
                  </a:txBody>
                  <a:tcPr marL="9525" marR="9525" marT="9525" marB="0">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t"/>
                      <a:r>
                        <a:rPr lang="es-EC" sz="1000" b="1" i="0" u="none" strike="noStrike">
                          <a:solidFill>
                            <a:srgbClr val="000000"/>
                          </a:solidFill>
                          <a:effectLst/>
                          <a:latin typeface="Arial" panose="020B0604020202020204" pitchFamily="34" charset="0"/>
                        </a:rPr>
                        <a:t>Liquidación </a:t>
                      </a:r>
                    </a:p>
                  </a:txBody>
                  <a:tcPr marL="9525" marR="9525" marT="9525" marB="0">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t"/>
                      <a:r>
                        <a:rPr lang="es-EC" sz="1000" b="1" i="0" u="none" strike="noStrike">
                          <a:solidFill>
                            <a:srgbClr val="000000"/>
                          </a:solidFill>
                          <a:effectLst/>
                          <a:latin typeface="Arial" panose="020B0604020202020204" pitchFamily="34" charset="0"/>
                        </a:rPr>
                        <a:t>Codificado con liquidación </a:t>
                      </a:r>
                    </a:p>
                  </a:txBody>
                  <a:tcPr marL="9525" marR="9525" marT="9525" marB="0">
                    <a:lnL>
                      <a:noFill/>
                    </a:lnL>
                    <a:lnR>
                      <a:noFill/>
                    </a:lnR>
                    <a:lnT>
                      <a:noFill/>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1356213011"/>
                  </a:ext>
                </a:extLst>
              </a:tr>
              <a:tr h="187103">
                <a:tc>
                  <a:txBody>
                    <a:bodyPr/>
                    <a:lstStyle/>
                    <a:p>
                      <a:pPr algn="l" fontAlgn="t"/>
                      <a:r>
                        <a:rPr lang="es-EC" sz="1000" b="0" i="0" u="none" strike="noStrike">
                          <a:effectLst/>
                          <a:latin typeface="Arial" panose="020B0604020202020204" pitchFamily="34" charset="0"/>
                        </a:rPr>
                        <a:t>51 GASTOS EN PERSONAL</a:t>
                      </a:r>
                    </a:p>
                  </a:txBody>
                  <a:tcPr marL="9525" marR="9525" marT="9525"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000" b="0" i="0" u="none" strike="noStrike">
                          <a:effectLst/>
                          <a:latin typeface="Arial" panose="020B0604020202020204" pitchFamily="34" charset="0"/>
                        </a:rPr>
                        <a:t>214.052.654,80</a:t>
                      </a:r>
                    </a:p>
                  </a:txBody>
                  <a:tcPr marL="9525" marR="9525" marT="9525"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l" fontAlgn="t"/>
                      <a:endParaRPr lang="es-EC" sz="1000" b="0" i="0" u="none" strike="noStrike">
                        <a:effectLst/>
                        <a:latin typeface="Arial" panose="020B0604020202020204" pitchFamily="34" charset="0"/>
                      </a:endParaRPr>
                    </a:p>
                  </a:txBody>
                  <a:tcPr marL="9525" marR="9525" marT="9525" marB="0">
                    <a:lnL>
                      <a:noFill/>
                    </a:lnL>
                    <a:lnR>
                      <a:noFill/>
                    </a:lnR>
                    <a:lnT w="6350" cap="flat" cmpd="sng" algn="ctr">
                      <a:solidFill>
                        <a:srgbClr val="9BC2E6"/>
                      </a:solidFill>
                      <a:prstDash val="solid"/>
                      <a:round/>
                      <a:headEnd type="none" w="med" len="med"/>
                      <a:tailEnd type="none" w="med" len="med"/>
                    </a:lnT>
                    <a:lnB>
                      <a:noFill/>
                    </a:lnB>
                  </a:tcPr>
                </a:tc>
                <a:tc>
                  <a:txBody>
                    <a:bodyPr/>
                    <a:lstStyle/>
                    <a:p>
                      <a:pPr algn="r" fontAlgn="t"/>
                      <a:r>
                        <a:rPr lang="es-EC" sz="1000" b="0" i="0" u="none" strike="noStrike">
                          <a:effectLst/>
                          <a:latin typeface="Arial" panose="020B0604020202020204" pitchFamily="34" charset="0"/>
                        </a:rPr>
                        <a:t>214.052.654,80</a:t>
                      </a:r>
                    </a:p>
                  </a:txBody>
                  <a:tcPr marL="9525" marR="9525" marT="9525" marB="0">
                    <a:lnL>
                      <a:noFill/>
                    </a:lnL>
                    <a:lnR>
                      <a:noFill/>
                    </a:lnR>
                    <a:lnT w="6350" cap="flat" cmpd="sng" algn="ctr">
                      <a:solidFill>
                        <a:srgbClr val="9BC2E6"/>
                      </a:solidFill>
                      <a:prstDash val="solid"/>
                      <a:round/>
                      <a:headEnd type="none" w="med" len="med"/>
                      <a:tailEnd type="none" w="med" len="med"/>
                    </a:lnT>
                    <a:lnB>
                      <a:noFill/>
                    </a:lnB>
                  </a:tcPr>
                </a:tc>
                <a:extLst>
                  <a:ext uri="{0D108BD9-81ED-4DB2-BD59-A6C34878D82A}">
                    <a16:rowId xmlns:a16="http://schemas.microsoft.com/office/drawing/2014/main" val="4294476824"/>
                  </a:ext>
                </a:extLst>
              </a:tr>
              <a:tr h="187103">
                <a:tc>
                  <a:txBody>
                    <a:bodyPr/>
                    <a:lstStyle/>
                    <a:p>
                      <a:pPr algn="l" fontAlgn="t"/>
                      <a:r>
                        <a:rPr lang="es-MX" sz="1000" b="0" i="0" u="none" strike="noStrike">
                          <a:effectLst/>
                          <a:latin typeface="Arial" panose="020B0604020202020204" pitchFamily="34" charset="0"/>
                        </a:rPr>
                        <a:t>53 BIENES Y SERVICIOS DE CONSUMO</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30.504.344,96</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6.976.050,98</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37.480.395,94</a:t>
                      </a:r>
                    </a:p>
                  </a:txBody>
                  <a:tcPr marL="9525" marR="9525" marT="9525" marB="0">
                    <a:lnL>
                      <a:noFill/>
                    </a:lnL>
                    <a:lnR>
                      <a:noFill/>
                    </a:lnR>
                    <a:lnT>
                      <a:noFill/>
                    </a:lnT>
                    <a:lnB>
                      <a:noFill/>
                    </a:lnB>
                  </a:tcPr>
                </a:tc>
                <a:extLst>
                  <a:ext uri="{0D108BD9-81ED-4DB2-BD59-A6C34878D82A}">
                    <a16:rowId xmlns:a16="http://schemas.microsoft.com/office/drawing/2014/main" val="1498594854"/>
                  </a:ext>
                </a:extLst>
              </a:tr>
              <a:tr h="187103">
                <a:tc>
                  <a:txBody>
                    <a:bodyPr/>
                    <a:lstStyle/>
                    <a:p>
                      <a:pPr algn="l" fontAlgn="t"/>
                      <a:r>
                        <a:rPr lang="es-EC" sz="1000" b="0" i="0" u="none" strike="noStrike">
                          <a:effectLst/>
                          <a:latin typeface="Arial" panose="020B0604020202020204" pitchFamily="34" charset="0"/>
                        </a:rPr>
                        <a:t>56 GASTOS FINANCIEROS</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31.884.120,20</a:t>
                      </a:r>
                    </a:p>
                  </a:txBody>
                  <a:tcPr marL="9525" marR="9525" marT="9525" marB="0">
                    <a:lnL>
                      <a:noFill/>
                    </a:lnL>
                    <a:lnR>
                      <a:noFill/>
                    </a:lnR>
                    <a:lnT>
                      <a:noFill/>
                    </a:lnT>
                    <a:lnB>
                      <a:noFill/>
                    </a:lnB>
                  </a:tcPr>
                </a:tc>
                <a:tc>
                  <a:txBody>
                    <a:bodyPr/>
                    <a:lstStyle/>
                    <a:p>
                      <a:pPr algn="l" fontAlgn="t"/>
                      <a:endParaRPr lang="es-EC" sz="1000" b="0" i="0" u="none" strike="noStrike">
                        <a:effectLst/>
                        <a:latin typeface="Arial" panose="020B0604020202020204" pitchFamily="34" charset="0"/>
                      </a:endParaRP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31.884.120,20</a:t>
                      </a:r>
                    </a:p>
                  </a:txBody>
                  <a:tcPr marL="9525" marR="9525" marT="9525" marB="0">
                    <a:lnL>
                      <a:noFill/>
                    </a:lnL>
                    <a:lnR>
                      <a:noFill/>
                    </a:lnR>
                    <a:lnT>
                      <a:noFill/>
                    </a:lnT>
                    <a:lnB>
                      <a:noFill/>
                    </a:lnB>
                  </a:tcPr>
                </a:tc>
                <a:extLst>
                  <a:ext uri="{0D108BD9-81ED-4DB2-BD59-A6C34878D82A}">
                    <a16:rowId xmlns:a16="http://schemas.microsoft.com/office/drawing/2014/main" val="3991021708"/>
                  </a:ext>
                </a:extLst>
              </a:tr>
              <a:tr h="187103">
                <a:tc>
                  <a:txBody>
                    <a:bodyPr/>
                    <a:lstStyle/>
                    <a:p>
                      <a:pPr algn="l" fontAlgn="t"/>
                      <a:r>
                        <a:rPr lang="es-EC" sz="1000" b="0" i="0" u="none" strike="noStrike">
                          <a:effectLst/>
                          <a:latin typeface="Arial" panose="020B0604020202020204" pitchFamily="34" charset="0"/>
                        </a:rPr>
                        <a:t>57 OTROS GASTOS CORRIENTES</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13.300.963,32</a:t>
                      </a:r>
                    </a:p>
                  </a:txBody>
                  <a:tcPr marL="9525" marR="9525" marT="9525" marB="0">
                    <a:lnL>
                      <a:noFill/>
                    </a:lnL>
                    <a:lnR>
                      <a:noFill/>
                    </a:lnR>
                    <a:lnT>
                      <a:noFill/>
                    </a:lnT>
                    <a:lnB>
                      <a:noFill/>
                    </a:lnB>
                  </a:tcPr>
                </a:tc>
                <a:tc>
                  <a:txBody>
                    <a:bodyPr/>
                    <a:lstStyle/>
                    <a:p>
                      <a:pPr algn="l" fontAlgn="t"/>
                      <a:endParaRPr lang="es-EC" sz="1000" b="0" i="0" u="none" strike="noStrike">
                        <a:effectLst/>
                        <a:latin typeface="Arial" panose="020B0604020202020204" pitchFamily="34" charset="0"/>
                      </a:endParaRP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13.300.963,32</a:t>
                      </a:r>
                    </a:p>
                  </a:txBody>
                  <a:tcPr marL="9525" marR="9525" marT="9525" marB="0">
                    <a:lnL>
                      <a:noFill/>
                    </a:lnL>
                    <a:lnR>
                      <a:noFill/>
                    </a:lnR>
                    <a:lnT>
                      <a:noFill/>
                    </a:lnT>
                    <a:lnB>
                      <a:noFill/>
                    </a:lnB>
                  </a:tcPr>
                </a:tc>
                <a:extLst>
                  <a:ext uri="{0D108BD9-81ED-4DB2-BD59-A6C34878D82A}">
                    <a16:rowId xmlns:a16="http://schemas.microsoft.com/office/drawing/2014/main" val="71797695"/>
                  </a:ext>
                </a:extLst>
              </a:tr>
              <a:tr h="187103">
                <a:tc>
                  <a:txBody>
                    <a:bodyPr/>
                    <a:lstStyle/>
                    <a:p>
                      <a:pPr algn="l" fontAlgn="t"/>
                      <a:r>
                        <a:rPr lang="es-MX" sz="1000" b="0" i="0" u="none" strike="noStrike">
                          <a:effectLst/>
                          <a:latin typeface="Arial" panose="020B0604020202020204" pitchFamily="34" charset="0"/>
                        </a:rPr>
                        <a:t>58 TRANSFERENCIAS Y DONACIONES CORRIENTES</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52.820.277,59</a:t>
                      </a:r>
                    </a:p>
                  </a:txBody>
                  <a:tcPr marL="9525" marR="9525" marT="9525" marB="0">
                    <a:lnL>
                      <a:noFill/>
                    </a:lnL>
                    <a:lnR>
                      <a:noFill/>
                    </a:lnR>
                    <a:lnT>
                      <a:noFill/>
                    </a:lnT>
                    <a:lnB>
                      <a:noFill/>
                    </a:lnB>
                  </a:tcPr>
                </a:tc>
                <a:tc>
                  <a:txBody>
                    <a:bodyPr/>
                    <a:lstStyle/>
                    <a:p>
                      <a:pPr algn="l" fontAlgn="t"/>
                      <a:endParaRPr lang="es-EC" sz="1000" b="0" i="0" u="none" strike="noStrike">
                        <a:effectLst/>
                        <a:latin typeface="Arial" panose="020B0604020202020204" pitchFamily="34" charset="0"/>
                      </a:endParaRP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52.820.277,59</a:t>
                      </a:r>
                    </a:p>
                  </a:txBody>
                  <a:tcPr marL="9525" marR="9525" marT="9525" marB="0">
                    <a:lnL>
                      <a:noFill/>
                    </a:lnL>
                    <a:lnR>
                      <a:noFill/>
                    </a:lnR>
                    <a:lnT>
                      <a:noFill/>
                    </a:lnT>
                    <a:lnB>
                      <a:noFill/>
                    </a:lnB>
                  </a:tcPr>
                </a:tc>
                <a:extLst>
                  <a:ext uri="{0D108BD9-81ED-4DB2-BD59-A6C34878D82A}">
                    <a16:rowId xmlns:a16="http://schemas.microsoft.com/office/drawing/2014/main" val="4188774619"/>
                  </a:ext>
                </a:extLst>
              </a:tr>
              <a:tr h="187103">
                <a:tc>
                  <a:txBody>
                    <a:bodyPr/>
                    <a:lstStyle/>
                    <a:p>
                      <a:pPr algn="l" fontAlgn="t"/>
                      <a:r>
                        <a:rPr lang="es-MX" sz="1000" b="0" i="0" u="none" strike="noStrike">
                          <a:effectLst/>
                          <a:latin typeface="Arial" panose="020B0604020202020204" pitchFamily="34" charset="0"/>
                        </a:rPr>
                        <a:t>71 GASTOS EN PERSONAL PARA INVERSIÓN</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488.124,43</a:t>
                      </a:r>
                    </a:p>
                  </a:txBody>
                  <a:tcPr marL="9525" marR="9525" marT="9525" marB="0">
                    <a:lnL>
                      <a:noFill/>
                    </a:lnL>
                    <a:lnR>
                      <a:noFill/>
                    </a:lnR>
                    <a:lnT>
                      <a:noFill/>
                    </a:lnT>
                    <a:lnB>
                      <a:noFill/>
                    </a:lnB>
                  </a:tcPr>
                </a:tc>
                <a:tc>
                  <a:txBody>
                    <a:bodyPr/>
                    <a:lstStyle/>
                    <a:p>
                      <a:pPr algn="l" fontAlgn="t"/>
                      <a:endParaRPr lang="es-EC" sz="1000" b="0" i="0" u="none" strike="noStrike">
                        <a:effectLst/>
                        <a:latin typeface="Arial" panose="020B0604020202020204" pitchFamily="34" charset="0"/>
                      </a:endParaRP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488.124,43</a:t>
                      </a:r>
                    </a:p>
                  </a:txBody>
                  <a:tcPr marL="9525" marR="9525" marT="9525" marB="0">
                    <a:lnL>
                      <a:noFill/>
                    </a:lnL>
                    <a:lnR>
                      <a:noFill/>
                    </a:lnR>
                    <a:lnT>
                      <a:noFill/>
                    </a:lnT>
                    <a:lnB>
                      <a:noFill/>
                    </a:lnB>
                  </a:tcPr>
                </a:tc>
                <a:extLst>
                  <a:ext uri="{0D108BD9-81ED-4DB2-BD59-A6C34878D82A}">
                    <a16:rowId xmlns:a16="http://schemas.microsoft.com/office/drawing/2014/main" val="2706244272"/>
                  </a:ext>
                </a:extLst>
              </a:tr>
              <a:tr h="187103">
                <a:tc>
                  <a:txBody>
                    <a:bodyPr/>
                    <a:lstStyle/>
                    <a:p>
                      <a:pPr algn="l" fontAlgn="t"/>
                      <a:r>
                        <a:rPr lang="es-MX" sz="1000" b="0" i="0" u="none" strike="noStrike">
                          <a:effectLst/>
                          <a:latin typeface="Arial" panose="020B0604020202020204" pitchFamily="34" charset="0"/>
                        </a:rPr>
                        <a:t>73 BIENES Y SERVICIOS PARA INVERSIÓN</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73.449.926,64</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-20.757.261,60</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52.692.665,04</a:t>
                      </a:r>
                    </a:p>
                  </a:txBody>
                  <a:tcPr marL="9525" marR="9525" marT="9525" marB="0">
                    <a:lnL>
                      <a:noFill/>
                    </a:lnL>
                    <a:lnR>
                      <a:noFill/>
                    </a:lnR>
                    <a:lnT>
                      <a:noFill/>
                    </a:lnT>
                    <a:lnB>
                      <a:noFill/>
                    </a:lnB>
                  </a:tcPr>
                </a:tc>
                <a:extLst>
                  <a:ext uri="{0D108BD9-81ED-4DB2-BD59-A6C34878D82A}">
                    <a16:rowId xmlns:a16="http://schemas.microsoft.com/office/drawing/2014/main" val="1767841258"/>
                  </a:ext>
                </a:extLst>
              </a:tr>
              <a:tr h="187103">
                <a:tc>
                  <a:txBody>
                    <a:bodyPr/>
                    <a:lstStyle/>
                    <a:p>
                      <a:pPr algn="l" fontAlgn="t"/>
                      <a:r>
                        <a:rPr lang="es-EC" sz="1000" b="0" i="0" u="none" strike="noStrike">
                          <a:effectLst/>
                          <a:latin typeface="Arial" panose="020B0604020202020204" pitchFamily="34" charset="0"/>
                        </a:rPr>
                        <a:t>75 OBRAS PÚBLICAS</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222.264.342,90</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-56.225.200,06</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166.039.142,84</a:t>
                      </a:r>
                    </a:p>
                  </a:txBody>
                  <a:tcPr marL="9525" marR="9525" marT="9525" marB="0">
                    <a:lnL>
                      <a:noFill/>
                    </a:lnL>
                    <a:lnR>
                      <a:noFill/>
                    </a:lnR>
                    <a:lnT>
                      <a:noFill/>
                    </a:lnT>
                    <a:lnB>
                      <a:noFill/>
                    </a:lnB>
                  </a:tcPr>
                </a:tc>
                <a:extLst>
                  <a:ext uri="{0D108BD9-81ED-4DB2-BD59-A6C34878D82A}">
                    <a16:rowId xmlns:a16="http://schemas.microsoft.com/office/drawing/2014/main" val="1031440552"/>
                  </a:ext>
                </a:extLst>
              </a:tr>
              <a:tr h="187103">
                <a:tc>
                  <a:txBody>
                    <a:bodyPr/>
                    <a:lstStyle/>
                    <a:p>
                      <a:pPr algn="l" fontAlgn="t"/>
                      <a:r>
                        <a:rPr lang="es-MX" sz="1000" b="0" i="0" u="none" strike="noStrike">
                          <a:effectLst/>
                          <a:latin typeface="Arial" panose="020B0604020202020204" pitchFamily="34" charset="0"/>
                        </a:rPr>
                        <a:t>77 OTROS GASTOS DE INVERSIÓN</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8.052.432,61</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-187.070,12</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7.865.362,49</a:t>
                      </a:r>
                    </a:p>
                  </a:txBody>
                  <a:tcPr marL="9525" marR="9525" marT="9525" marB="0">
                    <a:lnL>
                      <a:noFill/>
                    </a:lnL>
                    <a:lnR>
                      <a:noFill/>
                    </a:lnR>
                    <a:lnT>
                      <a:noFill/>
                    </a:lnT>
                    <a:lnB>
                      <a:noFill/>
                    </a:lnB>
                  </a:tcPr>
                </a:tc>
                <a:extLst>
                  <a:ext uri="{0D108BD9-81ED-4DB2-BD59-A6C34878D82A}">
                    <a16:rowId xmlns:a16="http://schemas.microsoft.com/office/drawing/2014/main" val="2957137814"/>
                  </a:ext>
                </a:extLst>
              </a:tr>
              <a:tr h="187103">
                <a:tc>
                  <a:txBody>
                    <a:bodyPr/>
                    <a:lstStyle/>
                    <a:p>
                      <a:pPr algn="l" fontAlgn="t"/>
                      <a:r>
                        <a:rPr lang="es-MX" sz="1000" b="0" i="0" u="none" strike="noStrike">
                          <a:effectLst/>
                          <a:latin typeface="Arial" panose="020B0604020202020204" pitchFamily="34" charset="0"/>
                        </a:rPr>
                        <a:t>78 TRANSFERENCIAS Y DONACIONES PARA INVERSIÓN</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150.235.928,30</a:t>
                      </a:r>
                    </a:p>
                  </a:txBody>
                  <a:tcPr marL="9525" marR="9525" marT="9525" marB="0">
                    <a:lnL>
                      <a:noFill/>
                    </a:lnL>
                    <a:lnR>
                      <a:noFill/>
                    </a:lnR>
                    <a:lnT>
                      <a:noFill/>
                    </a:lnT>
                    <a:lnB>
                      <a:noFill/>
                    </a:lnB>
                  </a:tcPr>
                </a:tc>
                <a:tc>
                  <a:txBody>
                    <a:bodyPr/>
                    <a:lstStyle/>
                    <a:p>
                      <a:pPr algn="l" fontAlgn="t"/>
                      <a:endParaRPr lang="es-EC" sz="1000" b="0" i="0" u="none" strike="noStrike">
                        <a:effectLst/>
                        <a:latin typeface="Arial" panose="020B0604020202020204" pitchFamily="34" charset="0"/>
                      </a:endParaRP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150.235.928,30</a:t>
                      </a:r>
                    </a:p>
                  </a:txBody>
                  <a:tcPr marL="9525" marR="9525" marT="9525" marB="0">
                    <a:lnL>
                      <a:noFill/>
                    </a:lnL>
                    <a:lnR>
                      <a:noFill/>
                    </a:lnR>
                    <a:lnT>
                      <a:noFill/>
                    </a:lnT>
                    <a:lnB>
                      <a:noFill/>
                    </a:lnB>
                  </a:tcPr>
                </a:tc>
                <a:extLst>
                  <a:ext uri="{0D108BD9-81ED-4DB2-BD59-A6C34878D82A}">
                    <a16:rowId xmlns:a16="http://schemas.microsoft.com/office/drawing/2014/main" val="1786657466"/>
                  </a:ext>
                </a:extLst>
              </a:tr>
              <a:tr h="187103">
                <a:tc>
                  <a:txBody>
                    <a:bodyPr/>
                    <a:lstStyle/>
                    <a:p>
                      <a:pPr algn="l" fontAlgn="t"/>
                      <a:r>
                        <a:rPr lang="es-MX" sz="1000" b="0" i="0" u="none" strike="noStrike">
                          <a:effectLst/>
                          <a:latin typeface="Arial" panose="020B0604020202020204" pitchFamily="34" charset="0"/>
                        </a:rPr>
                        <a:t>84 BIENES DE LARGA DURACIÓN</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185.338.785,79</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70.193.480,80</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255.532.266,59</a:t>
                      </a:r>
                    </a:p>
                  </a:txBody>
                  <a:tcPr marL="9525" marR="9525" marT="9525" marB="0">
                    <a:lnL>
                      <a:noFill/>
                    </a:lnL>
                    <a:lnR>
                      <a:noFill/>
                    </a:lnR>
                    <a:lnT>
                      <a:noFill/>
                    </a:lnT>
                    <a:lnB>
                      <a:noFill/>
                    </a:lnB>
                  </a:tcPr>
                </a:tc>
                <a:extLst>
                  <a:ext uri="{0D108BD9-81ED-4DB2-BD59-A6C34878D82A}">
                    <a16:rowId xmlns:a16="http://schemas.microsoft.com/office/drawing/2014/main" val="2615598635"/>
                  </a:ext>
                </a:extLst>
              </a:tr>
              <a:tr h="187103">
                <a:tc>
                  <a:txBody>
                    <a:bodyPr/>
                    <a:lstStyle/>
                    <a:p>
                      <a:pPr algn="l" fontAlgn="t"/>
                      <a:r>
                        <a:rPr lang="es-EC" sz="1000" b="0" i="0" u="none" strike="noStrike">
                          <a:effectLst/>
                          <a:latin typeface="Arial" panose="020B0604020202020204" pitchFamily="34" charset="0"/>
                        </a:rPr>
                        <a:t>87 INVERSIONES FINANCIERAS</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573.688,00</a:t>
                      </a:r>
                    </a:p>
                  </a:txBody>
                  <a:tcPr marL="9525" marR="9525" marT="9525" marB="0">
                    <a:lnL>
                      <a:noFill/>
                    </a:lnL>
                    <a:lnR>
                      <a:noFill/>
                    </a:lnR>
                    <a:lnT>
                      <a:noFill/>
                    </a:lnT>
                    <a:lnB>
                      <a:noFill/>
                    </a:lnB>
                  </a:tcPr>
                </a:tc>
                <a:tc>
                  <a:txBody>
                    <a:bodyPr/>
                    <a:lstStyle/>
                    <a:p>
                      <a:pPr algn="l" fontAlgn="t"/>
                      <a:endParaRPr lang="es-EC" sz="1000" b="0" i="0" u="none" strike="noStrike">
                        <a:effectLst/>
                        <a:latin typeface="Arial" panose="020B0604020202020204" pitchFamily="34" charset="0"/>
                      </a:endParaRP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573.688,00</a:t>
                      </a:r>
                    </a:p>
                  </a:txBody>
                  <a:tcPr marL="9525" marR="9525" marT="9525" marB="0">
                    <a:lnL>
                      <a:noFill/>
                    </a:lnL>
                    <a:lnR>
                      <a:noFill/>
                    </a:lnR>
                    <a:lnT>
                      <a:noFill/>
                    </a:lnT>
                    <a:lnB>
                      <a:noFill/>
                    </a:lnB>
                  </a:tcPr>
                </a:tc>
                <a:extLst>
                  <a:ext uri="{0D108BD9-81ED-4DB2-BD59-A6C34878D82A}">
                    <a16:rowId xmlns:a16="http://schemas.microsoft.com/office/drawing/2014/main" val="3909017842"/>
                  </a:ext>
                </a:extLst>
              </a:tr>
              <a:tr h="187103">
                <a:tc>
                  <a:txBody>
                    <a:bodyPr/>
                    <a:lstStyle/>
                    <a:p>
                      <a:pPr algn="l" fontAlgn="t"/>
                      <a:r>
                        <a:rPr lang="es-MX" sz="1000" b="0" i="0" u="none" strike="noStrike">
                          <a:effectLst/>
                          <a:latin typeface="Arial" panose="020B0604020202020204" pitchFamily="34" charset="0"/>
                        </a:rPr>
                        <a:t>96 AMORTIZACIÓN DE LA DEUDA PÚBLICA</a:t>
                      </a: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48.657.842,11</a:t>
                      </a:r>
                    </a:p>
                  </a:txBody>
                  <a:tcPr marL="9525" marR="9525" marT="9525" marB="0">
                    <a:lnL>
                      <a:noFill/>
                    </a:lnL>
                    <a:lnR>
                      <a:noFill/>
                    </a:lnR>
                    <a:lnT>
                      <a:noFill/>
                    </a:lnT>
                    <a:lnB>
                      <a:noFill/>
                    </a:lnB>
                  </a:tcPr>
                </a:tc>
                <a:tc>
                  <a:txBody>
                    <a:bodyPr/>
                    <a:lstStyle/>
                    <a:p>
                      <a:pPr algn="l" fontAlgn="t"/>
                      <a:endParaRPr lang="es-EC" sz="1000" b="0" i="0" u="none" strike="noStrike">
                        <a:effectLst/>
                        <a:latin typeface="Arial" panose="020B0604020202020204" pitchFamily="34" charset="0"/>
                      </a:endParaRPr>
                    </a:p>
                  </a:txBody>
                  <a:tcPr marL="9525" marR="9525" marT="9525" marB="0">
                    <a:lnL>
                      <a:noFill/>
                    </a:lnL>
                    <a:lnR>
                      <a:noFill/>
                    </a:lnR>
                    <a:lnT>
                      <a:noFill/>
                    </a:lnT>
                    <a:lnB>
                      <a:noFill/>
                    </a:lnB>
                  </a:tcPr>
                </a:tc>
                <a:tc>
                  <a:txBody>
                    <a:bodyPr/>
                    <a:lstStyle/>
                    <a:p>
                      <a:pPr algn="r" fontAlgn="t"/>
                      <a:r>
                        <a:rPr lang="es-EC" sz="1000" b="0" i="0" u="none" strike="noStrike">
                          <a:effectLst/>
                          <a:latin typeface="Arial" panose="020B0604020202020204" pitchFamily="34" charset="0"/>
                        </a:rPr>
                        <a:t>48.657.842,11</a:t>
                      </a:r>
                    </a:p>
                  </a:txBody>
                  <a:tcPr marL="9525" marR="9525" marT="9525" marB="0">
                    <a:lnL>
                      <a:noFill/>
                    </a:lnL>
                    <a:lnR>
                      <a:noFill/>
                    </a:lnR>
                    <a:lnT>
                      <a:noFill/>
                    </a:lnT>
                    <a:lnB>
                      <a:noFill/>
                    </a:lnB>
                  </a:tcPr>
                </a:tc>
                <a:extLst>
                  <a:ext uri="{0D108BD9-81ED-4DB2-BD59-A6C34878D82A}">
                    <a16:rowId xmlns:a16="http://schemas.microsoft.com/office/drawing/2014/main" val="3434178345"/>
                  </a:ext>
                </a:extLst>
              </a:tr>
              <a:tr h="187103">
                <a:tc>
                  <a:txBody>
                    <a:bodyPr/>
                    <a:lstStyle/>
                    <a:p>
                      <a:pPr algn="l" fontAlgn="t"/>
                      <a:r>
                        <a:rPr lang="es-EC" sz="1000" b="0" i="0" u="none" strike="noStrike">
                          <a:effectLst/>
                          <a:latin typeface="Arial" panose="020B0604020202020204" pitchFamily="34" charset="0"/>
                        </a:rPr>
                        <a:t>99 OTROS PASIVOS</a:t>
                      </a:r>
                    </a:p>
                  </a:txBody>
                  <a:tcPr marL="9525" marR="9525" marT="9525"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000" b="0" i="0" u="none" strike="noStrike">
                          <a:effectLst/>
                          <a:latin typeface="Arial" panose="020B0604020202020204" pitchFamily="34" charset="0"/>
                        </a:rPr>
                        <a:t>1.764.668,16</a:t>
                      </a:r>
                    </a:p>
                  </a:txBody>
                  <a:tcPr marL="9525" marR="9525" marT="9525"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l" fontAlgn="t"/>
                      <a:endParaRPr lang="es-EC" sz="1000" b="0" i="0" u="none" strike="noStrike">
                        <a:effectLst/>
                        <a:latin typeface="Arial" panose="020B0604020202020204" pitchFamily="34" charset="0"/>
                      </a:endParaRPr>
                    </a:p>
                  </a:txBody>
                  <a:tcPr marL="9525" marR="9525" marT="9525" marB="0">
                    <a:lnL>
                      <a:noFill/>
                    </a:lnL>
                    <a:lnR>
                      <a:noFill/>
                    </a:lnR>
                    <a:lnT>
                      <a:noFill/>
                    </a:lnT>
                    <a:lnB w="6350" cap="flat" cmpd="sng" algn="ctr">
                      <a:solidFill>
                        <a:srgbClr val="9BC2E6"/>
                      </a:solidFill>
                      <a:prstDash val="solid"/>
                      <a:round/>
                      <a:headEnd type="none" w="med" len="med"/>
                      <a:tailEnd type="none" w="med" len="med"/>
                    </a:lnB>
                  </a:tcPr>
                </a:tc>
                <a:tc>
                  <a:txBody>
                    <a:bodyPr/>
                    <a:lstStyle/>
                    <a:p>
                      <a:pPr algn="r" fontAlgn="t"/>
                      <a:r>
                        <a:rPr lang="es-EC" sz="1000" b="0" i="0" u="none" strike="noStrike">
                          <a:effectLst/>
                          <a:latin typeface="Arial" panose="020B0604020202020204" pitchFamily="34" charset="0"/>
                        </a:rPr>
                        <a:t>1.764.668,16</a:t>
                      </a:r>
                    </a:p>
                  </a:txBody>
                  <a:tcPr marL="9525" marR="9525" marT="9525" marB="0">
                    <a:lnL>
                      <a:noFill/>
                    </a:lnL>
                    <a:lnR>
                      <a:noFill/>
                    </a:lnR>
                    <a:lnT>
                      <a:noFill/>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2286573748"/>
                  </a:ext>
                </a:extLst>
              </a:tr>
              <a:tr h="187103">
                <a:tc>
                  <a:txBody>
                    <a:bodyPr/>
                    <a:lstStyle/>
                    <a:p>
                      <a:pPr algn="l" fontAlgn="t"/>
                      <a:r>
                        <a:rPr lang="es-EC" sz="1000" b="1" i="0" u="none" strike="noStrike">
                          <a:solidFill>
                            <a:srgbClr val="000000"/>
                          </a:solidFill>
                          <a:effectLst/>
                          <a:latin typeface="Arial" panose="020B0604020202020204" pitchFamily="34" charset="0"/>
                        </a:rPr>
                        <a:t>Total general</a:t>
                      </a:r>
                    </a:p>
                  </a:txBody>
                  <a:tcPr marL="9525" marR="9525" marT="9525"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000" b="1" i="0" u="none" strike="noStrike">
                          <a:solidFill>
                            <a:srgbClr val="000000"/>
                          </a:solidFill>
                          <a:effectLst/>
                          <a:latin typeface="Arial" panose="020B0604020202020204" pitchFamily="34" charset="0"/>
                        </a:rPr>
                        <a:t>1.033.388.099,81</a:t>
                      </a:r>
                    </a:p>
                  </a:txBody>
                  <a:tcPr marL="9525" marR="9525" marT="9525"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000" b="1" i="0" u="none" strike="noStrike">
                          <a:solidFill>
                            <a:srgbClr val="000000"/>
                          </a:solidFill>
                          <a:effectLst/>
                          <a:latin typeface="Arial" panose="020B0604020202020204" pitchFamily="34" charset="0"/>
                        </a:rPr>
                        <a:t>0,00</a:t>
                      </a:r>
                    </a:p>
                  </a:txBody>
                  <a:tcPr marL="9525" marR="9525" marT="9525"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tc>
                  <a:txBody>
                    <a:bodyPr/>
                    <a:lstStyle/>
                    <a:p>
                      <a:pPr algn="r" fontAlgn="t"/>
                      <a:r>
                        <a:rPr lang="es-EC" sz="1000" b="1" i="0" u="none" strike="noStrike">
                          <a:solidFill>
                            <a:srgbClr val="000000"/>
                          </a:solidFill>
                          <a:effectLst/>
                          <a:latin typeface="Arial" panose="020B0604020202020204" pitchFamily="34" charset="0"/>
                        </a:rPr>
                        <a:t>1.033.388.099,81</a:t>
                      </a:r>
                    </a:p>
                  </a:txBody>
                  <a:tcPr marL="9525" marR="9525" marT="9525" marB="0">
                    <a:lnL>
                      <a:noFill/>
                    </a:lnL>
                    <a:lnR>
                      <a:noFill/>
                    </a:lnR>
                    <a:lnT w="6350" cap="flat" cmpd="sng" algn="ctr">
                      <a:solidFill>
                        <a:srgbClr val="9BC2E6"/>
                      </a:solidFill>
                      <a:prstDash val="solid"/>
                      <a:round/>
                      <a:headEnd type="none" w="med" len="med"/>
                      <a:tailEnd type="none" w="med" len="med"/>
                    </a:lnT>
                    <a:lnB>
                      <a:noFill/>
                    </a:lnB>
                    <a:solidFill>
                      <a:srgbClr val="DDEBF7"/>
                    </a:solidFill>
                  </a:tcPr>
                </a:tc>
                <a:extLst>
                  <a:ext uri="{0D108BD9-81ED-4DB2-BD59-A6C34878D82A}">
                    <a16:rowId xmlns:a16="http://schemas.microsoft.com/office/drawing/2014/main" val="4250839674"/>
                  </a:ext>
                </a:extLst>
              </a:tr>
              <a:tr h="187103">
                <a:tc>
                  <a:txBody>
                    <a:bodyPr/>
                    <a:lstStyle/>
                    <a:p>
                      <a:pPr algn="l" fontAlgn="t"/>
                      <a:r>
                        <a:rPr lang="es-EC" sz="1000" b="0" i="0" u="none" strike="noStrike">
                          <a:effectLst/>
                          <a:latin typeface="Arial" panose="020B0604020202020204" pitchFamily="34" charset="0"/>
                        </a:rPr>
                        <a:t>Elaborado: DMF</a:t>
                      </a:r>
                    </a:p>
                  </a:txBody>
                  <a:tcPr marL="9525" marR="9525" marT="9525" marB="0">
                    <a:lnL>
                      <a:noFill/>
                    </a:lnL>
                    <a:lnR>
                      <a:noFill/>
                    </a:lnR>
                    <a:lnT>
                      <a:noFill/>
                    </a:lnT>
                    <a:lnB>
                      <a:noFill/>
                    </a:lnB>
                  </a:tcPr>
                </a:tc>
                <a:tc>
                  <a:txBody>
                    <a:bodyPr/>
                    <a:lstStyle/>
                    <a:p>
                      <a:pPr algn="l" fontAlgn="t"/>
                      <a:endParaRPr lang="es-EC" sz="1000" b="0" i="0" u="none" strike="noStrike">
                        <a:effectLst/>
                        <a:latin typeface="Arial" panose="020B0604020202020204" pitchFamily="34" charset="0"/>
                      </a:endParaRPr>
                    </a:p>
                  </a:txBody>
                  <a:tcPr marL="9525" marR="9525" marT="9525" marB="0">
                    <a:lnL>
                      <a:noFill/>
                    </a:lnL>
                    <a:lnR>
                      <a:noFill/>
                    </a:lnR>
                    <a:lnT>
                      <a:noFill/>
                    </a:lnT>
                    <a:lnB>
                      <a:noFill/>
                    </a:lnB>
                  </a:tcPr>
                </a:tc>
                <a:tc>
                  <a:txBody>
                    <a:bodyPr/>
                    <a:lstStyle/>
                    <a:p>
                      <a:pPr algn="l" fontAlgn="t"/>
                      <a:endParaRPr lang="es-EC" sz="1000" b="0" i="0" u="none" strike="noStrike">
                        <a:effectLst/>
                        <a:latin typeface="Arial" panose="020B0604020202020204" pitchFamily="34" charset="0"/>
                      </a:endParaRPr>
                    </a:p>
                  </a:txBody>
                  <a:tcPr marL="9525" marR="9525" marT="9525" marB="0">
                    <a:lnL>
                      <a:noFill/>
                    </a:lnL>
                    <a:lnR>
                      <a:noFill/>
                    </a:lnR>
                    <a:lnT>
                      <a:noFill/>
                    </a:lnT>
                    <a:lnB>
                      <a:noFill/>
                    </a:lnB>
                  </a:tcPr>
                </a:tc>
                <a:tc>
                  <a:txBody>
                    <a:bodyPr/>
                    <a:lstStyle/>
                    <a:p>
                      <a:pPr algn="l" fontAlgn="t"/>
                      <a:endParaRPr lang="es-EC" sz="1000" b="0" i="0" u="none" strike="noStrike">
                        <a:effectLst/>
                        <a:latin typeface="Arial" panose="020B0604020202020204" pitchFamily="34" charset="0"/>
                      </a:endParaRPr>
                    </a:p>
                  </a:txBody>
                  <a:tcPr marL="9525" marR="9525" marT="9525" marB="0">
                    <a:lnL>
                      <a:noFill/>
                    </a:lnL>
                    <a:lnR>
                      <a:noFill/>
                    </a:lnR>
                    <a:lnT>
                      <a:noFill/>
                    </a:lnT>
                    <a:lnB>
                      <a:noFill/>
                    </a:lnB>
                  </a:tcPr>
                </a:tc>
                <a:extLst>
                  <a:ext uri="{0D108BD9-81ED-4DB2-BD59-A6C34878D82A}">
                    <a16:rowId xmlns:a16="http://schemas.microsoft.com/office/drawing/2014/main" val="3808979115"/>
                  </a:ext>
                </a:extLst>
              </a:tr>
              <a:tr h="187103">
                <a:tc>
                  <a:txBody>
                    <a:bodyPr/>
                    <a:lstStyle/>
                    <a:p>
                      <a:pPr algn="l" fontAlgn="t"/>
                      <a:r>
                        <a:rPr lang="es-EC" sz="1000" b="0" i="0" u="none" strike="noStrike">
                          <a:effectLst/>
                          <a:latin typeface="Arial" panose="020B0604020202020204" pitchFamily="34" charset="0"/>
                        </a:rPr>
                        <a:t>Fuente: SIPARI</a:t>
                      </a:r>
                    </a:p>
                  </a:txBody>
                  <a:tcPr marL="9525" marR="9525" marT="9525" marB="0">
                    <a:lnL>
                      <a:noFill/>
                    </a:lnL>
                    <a:lnR>
                      <a:noFill/>
                    </a:lnR>
                    <a:lnT>
                      <a:noFill/>
                    </a:lnT>
                    <a:lnB>
                      <a:noFill/>
                    </a:lnB>
                  </a:tcPr>
                </a:tc>
                <a:tc>
                  <a:txBody>
                    <a:bodyPr/>
                    <a:lstStyle/>
                    <a:p>
                      <a:pPr algn="l" fontAlgn="t"/>
                      <a:endParaRPr lang="es-EC" sz="1000" b="0" i="0" u="none" strike="noStrike">
                        <a:effectLst/>
                        <a:latin typeface="Arial" panose="020B0604020202020204" pitchFamily="34" charset="0"/>
                      </a:endParaRPr>
                    </a:p>
                  </a:txBody>
                  <a:tcPr marL="9525" marR="9525" marT="9525" marB="0">
                    <a:lnL>
                      <a:noFill/>
                    </a:lnL>
                    <a:lnR>
                      <a:noFill/>
                    </a:lnR>
                    <a:lnT>
                      <a:noFill/>
                    </a:lnT>
                    <a:lnB>
                      <a:noFill/>
                    </a:lnB>
                  </a:tcPr>
                </a:tc>
                <a:tc>
                  <a:txBody>
                    <a:bodyPr/>
                    <a:lstStyle/>
                    <a:p>
                      <a:pPr algn="l" fontAlgn="t"/>
                      <a:endParaRPr lang="es-EC" sz="1000" b="0" i="0" u="none" strike="noStrike">
                        <a:effectLst/>
                        <a:latin typeface="Arial" panose="020B0604020202020204" pitchFamily="34" charset="0"/>
                      </a:endParaRPr>
                    </a:p>
                  </a:txBody>
                  <a:tcPr marL="9525" marR="9525" marT="9525" marB="0">
                    <a:lnL>
                      <a:noFill/>
                    </a:lnL>
                    <a:lnR>
                      <a:noFill/>
                    </a:lnR>
                    <a:lnT>
                      <a:noFill/>
                    </a:lnT>
                    <a:lnB>
                      <a:noFill/>
                    </a:lnB>
                  </a:tcPr>
                </a:tc>
                <a:tc>
                  <a:txBody>
                    <a:bodyPr/>
                    <a:lstStyle/>
                    <a:p>
                      <a:pPr algn="l" fontAlgn="t"/>
                      <a:endParaRPr lang="es-EC" sz="1000" b="0" i="0" u="none" strike="noStrike" dirty="0">
                        <a:effectLst/>
                        <a:latin typeface="Arial" panose="020B0604020202020204" pitchFamily="34" charset="0"/>
                      </a:endParaRPr>
                    </a:p>
                  </a:txBody>
                  <a:tcPr marL="9525" marR="9525" marT="9525" marB="0">
                    <a:lnL>
                      <a:noFill/>
                    </a:lnL>
                    <a:lnR>
                      <a:noFill/>
                    </a:lnR>
                    <a:lnT>
                      <a:noFill/>
                    </a:lnT>
                    <a:lnB>
                      <a:noFill/>
                    </a:lnB>
                  </a:tcPr>
                </a:tc>
                <a:extLst>
                  <a:ext uri="{0D108BD9-81ED-4DB2-BD59-A6C34878D82A}">
                    <a16:rowId xmlns:a16="http://schemas.microsoft.com/office/drawing/2014/main" val="482922806"/>
                  </a:ext>
                </a:extLst>
              </a:tr>
            </a:tbl>
          </a:graphicData>
        </a:graphic>
      </p:graphicFrame>
    </p:spTree>
    <p:extLst>
      <p:ext uri="{BB962C8B-B14F-4D97-AF65-F5344CB8AC3E}">
        <p14:creationId xmlns:p14="http://schemas.microsoft.com/office/powerpoint/2010/main" val="30055797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787679" y="2363419"/>
            <a:ext cx="10392229" cy="149500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82880" algn="ctr"/>
            <a:r>
              <a:rPr lang="es-MX" sz="6000" b="1" dirty="0" smtClean="0">
                <a:solidFill>
                  <a:schemeClr val="accent1">
                    <a:lumMod val="75000"/>
                  </a:schemeClr>
                </a:solidFill>
                <a:effectLst>
                  <a:outerShdw blurRad="38100" dist="38100" dir="2700000" algn="tl">
                    <a:srgbClr val="000000">
                      <a:alpha val="43137"/>
                    </a:srgbClr>
                  </a:outerShdw>
                </a:effectLst>
              </a:rPr>
              <a:t>ESTADO DE EJECUCIÓN PRESUPUESTARIA</a:t>
            </a:r>
            <a:endParaRPr lang="es-EC" sz="6000" b="1" dirty="0">
              <a:solidFill>
                <a:schemeClr val="accent1">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981647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3764107" y="704576"/>
            <a:ext cx="4689937" cy="6017811"/>
          </a:xfrm>
          <a:prstGeom prst="rect">
            <a:avLst/>
          </a:prstGeom>
        </p:spPr>
      </p:pic>
    </p:spTree>
    <p:extLst>
      <p:ext uri="{BB962C8B-B14F-4D97-AF65-F5344CB8AC3E}">
        <p14:creationId xmlns:p14="http://schemas.microsoft.com/office/powerpoint/2010/main" val="18781171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p:cNvSpPr txBox="1">
            <a:spLocks/>
          </p:cNvSpPr>
          <p:nvPr/>
        </p:nvSpPr>
        <p:spPr>
          <a:xfrm>
            <a:off x="504371" y="922619"/>
            <a:ext cx="10515600" cy="79617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182880"/>
            <a:r>
              <a:rPr lang="es-EC" sz="5400" b="1" dirty="0" smtClean="0">
                <a:solidFill>
                  <a:schemeClr val="accent1">
                    <a:lumMod val="75000"/>
                  </a:schemeClr>
                </a:solidFill>
                <a:effectLst>
                  <a:outerShdw blurRad="38100" dist="38100" dir="2700000" algn="tl">
                    <a:srgbClr val="000000">
                      <a:alpha val="43137"/>
                    </a:srgbClr>
                  </a:outerShdw>
                </a:effectLst>
              </a:rPr>
              <a:t>COOTAD</a:t>
            </a:r>
            <a:endParaRPr lang="es-EC" sz="5400" b="1" dirty="0">
              <a:solidFill>
                <a:schemeClr val="accent1">
                  <a:lumMod val="75000"/>
                </a:schemeClr>
              </a:solidFill>
              <a:effectLst>
                <a:outerShdw blurRad="38100" dist="38100" dir="2700000" algn="tl">
                  <a:srgbClr val="000000">
                    <a:alpha val="43137"/>
                  </a:srgbClr>
                </a:outerShdw>
              </a:effectLst>
            </a:endParaRPr>
          </a:p>
        </p:txBody>
      </p:sp>
      <p:sp>
        <p:nvSpPr>
          <p:cNvPr id="8" name="CuadroTexto 7"/>
          <p:cNvSpPr txBox="1"/>
          <p:nvPr/>
        </p:nvSpPr>
        <p:spPr>
          <a:xfrm>
            <a:off x="1074821" y="1817919"/>
            <a:ext cx="9945150" cy="313932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lvl="0" algn="just"/>
            <a:r>
              <a:rPr lang="es-ES" sz="2200" i="1" dirty="0">
                <a:latin typeface="+mj-lt"/>
              </a:rPr>
              <a:t>“</a:t>
            </a:r>
            <a:r>
              <a:rPr lang="es-ES" sz="2200" b="1" i="1" dirty="0">
                <a:latin typeface="+mj-lt"/>
              </a:rPr>
              <a:t>Art. 263.- Plazo de clausura</a:t>
            </a:r>
            <a:r>
              <a:rPr lang="es-ES" sz="2200" i="1" dirty="0">
                <a:latin typeface="+mj-lt"/>
              </a:rPr>
              <a:t>. -  El cierre de las cuentas y la clausura definitiva del presupuesto </a:t>
            </a:r>
            <a:r>
              <a:rPr lang="es-ES" sz="2200" b="1" i="1" dirty="0">
                <a:solidFill>
                  <a:schemeClr val="accent2">
                    <a:lumMod val="75000"/>
                  </a:schemeClr>
                </a:solidFill>
                <a:latin typeface="+mj-lt"/>
              </a:rPr>
              <a:t>se efectuará al 31 de diciembre de cada año</a:t>
            </a:r>
            <a:r>
              <a:rPr lang="es-ES" sz="2200" i="1" dirty="0" smtClean="0">
                <a:latin typeface="+mj-lt"/>
              </a:rPr>
              <a:t>.</a:t>
            </a:r>
          </a:p>
          <a:p>
            <a:pPr lvl="0" algn="just"/>
            <a:endParaRPr lang="es-EC" sz="2200" dirty="0">
              <a:latin typeface="+mj-lt"/>
            </a:endParaRPr>
          </a:p>
          <a:p>
            <a:pPr algn="just"/>
            <a:r>
              <a:rPr lang="es-ES" sz="2200" i="1" dirty="0">
                <a:latin typeface="+mj-lt"/>
              </a:rPr>
              <a:t>Los ingresos que se recauden con posterioridad a esa fecha se acreditarán en el presupuesto vigente a la fecha en que se perciban, aun cuando hayan sido considerados en el presupuesto anterior</a:t>
            </a:r>
            <a:r>
              <a:rPr lang="es-ES" sz="2200" i="1" dirty="0" smtClean="0">
                <a:latin typeface="+mj-lt"/>
              </a:rPr>
              <a:t>.</a:t>
            </a:r>
          </a:p>
          <a:p>
            <a:pPr algn="just"/>
            <a:endParaRPr lang="es-EC" sz="2200" dirty="0">
              <a:latin typeface="+mj-lt"/>
            </a:endParaRPr>
          </a:p>
          <a:p>
            <a:pPr algn="just"/>
            <a:r>
              <a:rPr lang="es-ES" sz="2200" b="1" i="1" dirty="0">
                <a:solidFill>
                  <a:schemeClr val="accent2">
                    <a:lumMod val="75000"/>
                  </a:schemeClr>
                </a:solidFill>
                <a:latin typeface="+mj-lt"/>
              </a:rPr>
              <a:t>Después del 31 de diciembre no se podrán contraer obligaciones que afecten al presupuesto del ejercicio anterior.”</a:t>
            </a:r>
            <a:endParaRPr lang="es-MX" sz="2200" b="1" i="1" dirty="0">
              <a:solidFill>
                <a:schemeClr val="accent2">
                  <a:lumMod val="75000"/>
                </a:schemeClr>
              </a:solidFill>
              <a:latin typeface="+mj-lt"/>
            </a:endParaRPr>
          </a:p>
        </p:txBody>
      </p:sp>
      <p:sp>
        <p:nvSpPr>
          <p:cNvPr id="9" name="CuadroTexto 8"/>
          <p:cNvSpPr txBox="1"/>
          <p:nvPr/>
        </p:nvSpPr>
        <p:spPr>
          <a:xfrm>
            <a:off x="1074821" y="5454453"/>
            <a:ext cx="9945150" cy="76944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lvl="0" algn="just"/>
            <a:r>
              <a:rPr lang="es-ES" sz="2200" i="1" dirty="0" smtClean="0">
                <a:latin typeface="+mj-lt"/>
              </a:rPr>
              <a:t>“</a:t>
            </a:r>
            <a:r>
              <a:rPr lang="es-ES" sz="2200" b="1" i="1" dirty="0">
                <a:latin typeface="+mj-lt"/>
              </a:rPr>
              <a:t>Art. 265.- Plazo de liquidación</a:t>
            </a:r>
            <a:r>
              <a:rPr lang="es-ES" sz="2200" i="1" dirty="0">
                <a:latin typeface="+mj-lt"/>
              </a:rPr>
              <a:t>. - La unidad financiera o quien haga sus veces procederá a la liquidación del presupuesto del ejercicio anterior, </a:t>
            </a:r>
            <a:r>
              <a:rPr lang="es-ES" sz="2200" b="1" i="1" dirty="0">
                <a:solidFill>
                  <a:schemeClr val="accent2">
                    <a:lumMod val="75000"/>
                  </a:schemeClr>
                </a:solidFill>
                <a:latin typeface="+mj-lt"/>
              </a:rPr>
              <a:t>hasta el 31 de </a:t>
            </a:r>
            <a:r>
              <a:rPr lang="es-ES" sz="2200" b="1" i="1" dirty="0" smtClean="0">
                <a:solidFill>
                  <a:schemeClr val="accent2">
                    <a:lumMod val="75000"/>
                  </a:schemeClr>
                </a:solidFill>
                <a:latin typeface="+mj-lt"/>
              </a:rPr>
              <a:t>enero</a:t>
            </a:r>
            <a:r>
              <a:rPr lang="es-ES" sz="2200" i="1" dirty="0" smtClean="0">
                <a:latin typeface="+mj-lt"/>
              </a:rPr>
              <a:t>, (…)”</a:t>
            </a:r>
            <a:endParaRPr lang="es-MX" sz="2200" i="1" dirty="0">
              <a:latin typeface="+mj-lt"/>
            </a:endParaRPr>
          </a:p>
        </p:txBody>
      </p:sp>
    </p:spTree>
    <p:extLst>
      <p:ext uri="{BB962C8B-B14F-4D97-AF65-F5344CB8AC3E}">
        <p14:creationId xmlns:p14="http://schemas.microsoft.com/office/powerpoint/2010/main" val="6668799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673764" y="1085345"/>
            <a:ext cx="9769646" cy="132556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es-MX" sz="4000" b="1" smtClean="0">
                <a:solidFill>
                  <a:schemeClr val="accent1">
                    <a:lumMod val="75000"/>
                  </a:schemeClr>
                </a:solidFill>
                <a:effectLst>
                  <a:outerShdw blurRad="38100" dist="38100" dir="2700000" algn="tl">
                    <a:srgbClr val="000000">
                      <a:alpha val="43137"/>
                    </a:srgbClr>
                  </a:outerShdw>
                </a:effectLst>
              </a:rPr>
              <a:t>Código Orgánico de Planificación y</a:t>
            </a:r>
            <a:br>
              <a:rPr lang="es-MX" sz="4000" b="1" smtClean="0">
                <a:solidFill>
                  <a:schemeClr val="accent1">
                    <a:lumMod val="75000"/>
                  </a:schemeClr>
                </a:solidFill>
                <a:effectLst>
                  <a:outerShdw blurRad="38100" dist="38100" dir="2700000" algn="tl">
                    <a:srgbClr val="000000">
                      <a:alpha val="43137"/>
                    </a:srgbClr>
                  </a:outerShdw>
                </a:effectLst>
              </a:rPr>
            </a:br>
            <a:r>
              <a:rPr lang="es-MX" sz="4000" b="1" smtClean="0">
                <a:solidFill>
                  <a:schemeClr val="accent1">
                    <a:lumMod val="75000"/>
                  </a:schemeClr>
                </a:solidFill>
                <a:effectLst>
                  <a:outerShdw blurRad="38100" dist="38100" dir="2700000" algn="tl">
                    <a:srgbClr val="000000">
                      <a:alpha val="43137"/>
                    </a:srgbClr>
                  </a:outerShdw>
                </a:effectLst>
              </a:rPr>
              <a:t>Finanzas Públicas (COPLAFIP) </a:t>
            </a:r>
            <a:endParaRPr lang="es-MX" sz="4000" b="1" dirty="0">
              <a:solidFill>
                <a:schemeClr val="accent1">
                  <a:lumMod val="75000"/>
                </a:schemeClr>
              </a:solidFill>
              <a:effectLst>
                <a:outerShdw blurRad="38100" dist="38100" dir="2700000" algn="tl">
                  <a:srgbClr val="000000">
                    <a:alpha val="43137"/>
                  </a:srgbClr>
                </a:outerShdw>
              </a:effectLst>
            </a:endParaRPr>
          </a:p>
        </p:txBody>
      </p:sp>
      <p:sp>
        <p:nvSpPr>
          <p:cNvPr id="6" name="Marcador de texto 4">
            <a:extLst>
              <a:ext uri="{FF2B5EF4-FFF2-40B4-BE49-F238E27FC236}">
                <a16:creationId xmlns:a16="http://schemas.microsoft.com/office/drawing/2014/main" id="{2CE206BA-F692-43D9-A1AB-E3ECBA9B7BC4}"/>
              </a:ext>
            </a:extLst>
          </p:cNvPr>
          <p:cNvSpPr txBox="1">
            <a:spLocks/>
          </p:cNvSpPr>
          <p:nvPr/>
        </p:nvSpPr>
        <p:spPr>
          <a:xfrm>
            <a:off x="1072663" y="2921376"/>
            <a:ext cx="10260622" cy="770017"/>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9pPr>
          </a:lstStyle>
          <a:p>
            <a:r>
              <a:rPr lang="es-ES" b="1" i="1" dirty="0" smtClean="0">
                <a:latin typeface="+mj-lt"/>
              </a:rPr>
              <a:t>Art. 121.- Clausura del presupuesto</a:t>
            </a:r>
            <a:r>
              <a:rPr lang="es-ES" i="1" dirty="0" smtClean="0">
                <a:latin typeface="+mj-lt"/>
              </a:rPr>
              <a:t>.</a:t>
            </a:r>
            <a:endParaRPr lang="es-EC" sz="3200" dirty="0">
              <a:latin typeface="+mj-lt"/>
            </a:endParaRPr>
          </a:p>
        </p:txBody>
      </p:sp>
      <p:sp>
        <p:nvSpPr>
          <p:cNvPr id="7" name="Marcador de contenido 2">
            <a:extLst>
              <a:ext uri="{FF2B5EF4-FFF2-40B4-BE49-F238E27FC236}">
                <a16:creationId xmlns:a16="http://schemas.microsoft.com/office/drawing/2014/main" id="{D8395838-F939-4FFB-B7B6-7EAFEA0777C3}"/>
              </a:ext>
            </a:extLst>
          </p:cNvPr>
          <p:cNvSpPr txBox="1">
            <a:spLocks/>
          </p:cNvSpPr>
          <p:nvPr/>
        </p:nvSpPr>
        <p:spPr>
          <a:xfrm>
            <a:off x="1072663" y="4201862"/>
            <a:ext cx="10260622" cy="1653198"/>
          </a:xfrm>
          <a:prstGeom prst="rect">
            <a:avLst/>
          </a:prstGeom>
        </p:spPr>
        <p:style>
          <a:lnRef idx="2">
            <a:schemeClr val="dk1"/>
          </a:lnRef>
          <a:fillRef idx="1">
            <a:schemeClr val="lt1"/>
          </a:fillRef>
          <a:effectRef idx="0">
            <a:schemeClr val="dk1"/>
          </a:effectRef>
          <a:fontRef idx="minor">
            <a:schemeClr val="dk1"/>
          </a:fontRef>
        </p:style>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lgn="just">
              <a:buFont typeface="Arial" panose="020B0604020202020204" pitchFamily="34" charset="0"/>
              <a:buNone/>
            </a:pPr>
            <a:endParaRPr lang="es-MX" sz="1400" b="1" i="1" smtClean="0">
              <a:latin typeface="+mj-lt"/>
            </a:endParaRPr>
          </a:p>
          <a:p>
            <a:pPr marL="0" indent="0" algn="just">
              <a:buFont typeface="Arial" panose="020B0604020202020204" pitchFamily="34" charset="0"/>
              <a:buNone/>
            </a:pPr>
            <a:r>
              <a:rPr lang="es-ES" sz="2200" i="1" smtClean="0">
                <a:latin typeface="+mj-lt"/>
              </a:rPr>
              <a:t>Los presupuestos anuales del sector público se clausurarán el </a:t>
            </a:r>
            <a:r>
              <a:rPr lang="es-ES" sz="2200" b="1" i="1" smtClean="0">
                <a:solidFill>
                  <a:schemeClr val="accent2">
                    <a:lumMod val="75000"/>
                  </a:schemeClr>
                </a:solidFill>
                <a:latin typeface="+mj-lt"/>
              </a:rPr>
              <a:t>31 de diciembre de cada año</a:t>
            </a:r>
            <a:r>
              <a:rPr lang="es-ES" sz="2200" i="1" smtClean="0">
                <a:latin typeface="+mj-lt"/>
              </a:rPr>
              <a:t>. Después de esa fecha </a:t>
            </a:r>
            <a:r>
              <a:rPr lang="es-ES" sz="2200" b="1" i="1" smtClean="0">
                <a:solidFill>
                  <a:schemeClr val="accent2">
                    <a:lumMod val="75000"/>
                  </a:schemeClr>
                </a:solidFill>
                <a:latin typeface="+mj-lt"/>
              </a:rPr>
              <a:t>no se podrán contraer compromisos ni obligaciones, ni realizar acciones u operaciones de ninguna naturaleza</a:t>
            </a:r>
            <a:r>
              <a:rPr lang="es-ES" sz="2200" i="1" smtClean="0">
                <a:latin typeface="+mj-lt"/>
              </a:rPr>
              <a:t>, que afecten al presupuesto clausurado.</a:t>
            </a:r>
            <a:endParaRPr lang="es-EC" sz="2200" dirty="0">
              <a:latin typeface="+mj-lt"/>
            </a:endParaRPr>
          </a:p>
        </p:txBody>
      </p:sp>
    </p:spTree>
    <p:extLst>
      <p:ext uri="{BB962C8B-B14F-4D97-AF65-F5344CB8AC3E}">
        <p14:creationId xmlns:p14="http://schemas.microsoft.com/office/powerpoint/2010/main" val="2676174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850228" y="524149"/>
            <a:ext cx="9769646" cy="132556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es-MX" sz="4000" b="1" dirty="0" smtClean="0">
                <a:solidFill>
                  <a:schemeClr val="accent1">
                    <a:lumMod val="75000"/>
                  </a:schemeClr>
                </a:solidFill>
                <a:effectLst>
                  <a:outerShdw blurRad="38100" dist="38100" dir="2700000" algn="tl">
                    <a:srgbClr val="000000">
                      <a:alpha val="43137"/>
                    </a:srgbClr>
                  </a:outerShdw>
                </a:effectLst>
              </a:rPr>
              <a:t>Código Orgánico de Planificación y</a:t>
            </a:r>
            <a:br>
              <a:rPr lang="es-MX" sz="4000" b="1" dirty="0" smtClean="0">
                <a:solidFill>
                  <a:schemeClr val="accent1">
                    <a:lumMod val="75000"/>
                  </a:schemeClr>
                </a:solidFill>
                <a:effectLst>
                  <a:outerShdw blurRad="38100" dist="38100" dir="2700000" algn="tl">
                    <a:srgbClr val="000000">
                      <a:alpha val="43137"/>
                    </a:srgbClr>
                  </a:outerShdw>
                </a:effectLst>
              </a:rPr>
            </a:br>
            <a:r>
              <a:rPr lang="es-MX" sz="4000" b="1" dirty="0" smtClean="0">
                <a:solidFill>
                  <a:schemeClr val="accent1">
                    <a:lumMod val="75000"/>
                  </a:schemeClr>
                </a:solidFill>
                <a:effectLst>
                  <a:outerShdw blurRad="38100" dist="38100" dir="2700000" algn="tl">
                    <a:srgbClr val="000000">
                      <a:alpha val="43137"/>
                    </a:srgbClr>
                  </a:outerShdw>
                </a:effectLst>
              </a:rPr>
              <a:t>Finanzas Públicas (COPLAFIP) </a:t>
            </a:r>
            <a:endParaRPr lang="es-MX" sz="4000" b="1" dirty="0">
              <a:solidFill>
                <a:schemeClr val="accent1">
                  <a:lumMod val="75000"/>
                </a:schemeClr>
              </a:solidFill>
              <a:effectLst>
                <a:outerShdw blurRad="38100" dist="38100" dir="2700000" algn="tl">
                  <a:srgbClr val="000000">
                    <a:alpha val="43137"/>
                  </a:srgbClr>
                </a:outerShdw>
              </a:effectLst>
            </a:endParaRPr>
          </a:p>
        </p:txBody>
      </p:sp>
      <p:sp>
        <p:nvSpPr>
          <p:cNvPr id="5" name="Marcador de texto 4">
            <a:extLst>
              <a:ext uri="{FF2B5EF4-FFF2-40B4-BE49-F238E27FC236}">
                <a16:creationId xmlns:a16="http://schemas.microsoft.com/office/drawing/2014/main" id="{2CE206BA-F692-43D9-A1AB-E3ECBA9B7BC4}"/>
              </a:ext>
            </a:extLst>
          </p:cNvPr>
          <p:cNvSpPr txBox="1">
            <a:spLocks/>
          </p:cNvSpPr>
          <p:nvPr/>
        </p:nvSpPr>
        <p:spPr>
          <a:xfrm>
            <a:off x="673764" y="1993405"/>
            <a:ext cx="10812383" cy="770017"/>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9pPr>
          </a:lstStyle>
          <a:p>
            <a:r>
              <a:rPr lang="es-ES" i="1" dirty="0" smtClean="0"/>
              <a:t>Art. 157.- Base de registro de la información financiera en el componente de contabilidad gubernamental.</a:t>
            </a:r>
            <a:endParaRPr lang="es-EC" sz="3200" dirty="0">
              <a:latin typeface="+mj-lt"/>
            </a:endParaRPr>
          </a:p>
        </p:txBody>
      </p:sp>
      <p:sp>
        <p:nvSpPr>
          <p:cNvPr id="6" name="Marcador de contenido 2">
            <a:extLst>
              <a:ext uri="{FF2B5EF4-FFF2-40B4-BE49-F238E27FC236}">
                <a16:creationId xmlns:a16="http://schemas.microsoft.com/office/drawing/2014/main" id="{D8395838-F939-4FFB-B7B6-7EAFEA0777C3}"/>
              </a:ext>
            </a:extLst>
          </p:cNvPr>
          <p:cNvSpPr txBox="1">
            <a:spLocks/>
          </p:cNvSpPr>
          <p:nvPr/>
        </p:nvSpPr>
        <p:spPr>
          <a:xfrm>
            <a:off x="673768" y="3006726"/>
            <a:ext cx="10812379" cy="3182937"/>
          </a:xfrm>
          <a:prstGeom prst="rect">
            <a:avLst/>
          </a:prstGeom>
        </p:spPr>
        <p:style>
          <a:lnRef idx="2">
            <a:schemeClr val="dk1"/>
          </a:lnRef>
          <a:fillRef idx="1">
            <a:schemeClr val="lt1"/>
          </a:fillRef>
          <a:effectRef idx="0">
            <a:schemeClr val="dk1"/>
          </a:effectRef>
          <a:fontRef idx="minor">
            <a:schemeClr val="dk1"/>
          </a:fontRef>
        </p:style>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lgn="just">
              <a:buFont typeface="Arial" panose="020B0604020202020204" pitchFamily="34" charset="0"/>
              <a:buNone/>
            </a:pPr>
            <a:endParaRPr lang="es-MX" sz="2000" b="1" i="1" dirty="0" smtClean="0">
              <a:latin typeface="+mj-lt"/>
            </a:endParaRPr>
          </a:p>
          <a:p>
            <a:pPr algn="just"/>
            <a:r>
              <a:rPr lang="es-ES" sz="2000" i="1" dirty="0" smtClean="0">
                <a:latin typeface="+mj-lt"/>
              </a:rPr>
              <a:t>La información financiera se deberá registrar sobre la base del </a:t>
            </a:r>
            <a:r>
              <a:rPr lang="es-ES" sz="2000" b="1" i="1" dirty="0" smtClean="0">
                <a:solidFill>
                  <a:schemeClr val="accent2">
                    <a:lumMod val="75000"/>
                  </a:schemeClr>
                </a:solidFill>
                <a:latin typeface="+mj-lt"/>
              </a:rPr>
              <a:t>devengado</a:t>
            </a:r>
            <a:r>
              <a:rPr lang="es-ES" sz="2000" i="1" dirty="0" smtClean="0">
                <a:latin typeface="+mj-lt"/>
              </a:rPr>
              <a:t>.  </a:t>
            </a:r>
            <a:r>
              <a:rPr lang="es-ES" sz="2000" b="1" i="1" dirty="0" smtClean="0">
                <a:solidFill>
                  <a:schemeClr val="accent2">
                    <a:lumMod val="75000"/>
                  </a:schemeClr>
                </a:solidFill>
                <a:latin typeface="+mj-lt"/>
              </a:rPr>
              <a:t>Por base devengada se entiende que los flujos se registran cuando se crea, transforma, intercambia, transfiere o extingue un valor económico</a:t>
            </a:r>
            <a:r>
              <a:rPr lang="es-ES" sz="2000" i="1" dirty="0" smtClean="0">
                <a:latin typeface="+mj-lt"/>
              </a:rPr>
              <a:t>. Es decir, los efectos de los eventos económicos se registran en el momento en el que ocurren, independientemente de que se haya efectuado o esté pendiente el cobro o el pago de efectivo. En general, el momento que se les atribuye es el momento en el cual cambia la propiedad de los bienes, se suministran los servicios, se crea la obligación de pagar impuestos, surge un derecho al pago de una prestación social o se establece otro derecho incondicional.</a:t>
            </a:r>
            <a:endParaRPr lang="es-EC" sz="2000" dirty="0" smtClean="0">
              <a:latin typeface="+mj-lt"/>
            </a:endParaRPr>
          </a:p>
          <a:p>
            <a:pPr algn="just"/>
            <a:r>
              <a:rPr lang="es-ES" sz="2000" i="1" dirty="0" smtClean="0">
                <a:latin typeface="+mj-lt"/>
              </a:rPr>
              <a:t>Solamente para fines analíticos se podrán considerar también la base caja o la base mixta.</a:t>
            </a:r>
            <a:endParaRPr lang="es-EC" sz="2000" dirty="0">
              <a:latin typeface="+mj-lt"/>
            </a:endParaRPr>
          </a:p>
        </p:txBody>
      </p:sp>
    </p:spTree>
    <p:extLst>
      <p:ext uri="{BB962C8B-B14F-4D97-AF65-F5344CB8AC3E}">
        <p14:creationId xmlns:p14="http://schemas.microsoft.com/office/powerpoint/2010/main" val="41504819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673764" y="347410"/>
            <a:ext cx="9769646" cy="132556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es-MX" sz="4000" b="1" dirty="0" smtClean="0">
                <a:solidFill>
                  <a:schemeClr val="accent1">
                    <a:lumMod val="75000"/>
                  </a:schemeClr>
                </a:solidFill>
                <a:effectLst>
                  <a:outerShdw blurRad="38100" dist="38100" dir="2700000" algn="tl">
                    <a:srgbClr val="000000">
                      <a:alpha val="43137"/>
                    </a:srgbClr>
                  </a:outerShdw>
                </a:effectLst>
              </a:rPr>
              <a:t>Normas Técnicas de Presupuesto</a:t>
            </a:r>
            <a:endParaRPr lang="es-MX" sz="4000" b="1" dirty="0">
              <a:solidFill>
                <a:schemeClr val="accent1">
                  <a:lumMod val="75000"/>
                </a:schemeClr>
              </a:solidFill>
              <a:effectLst>
                <a:outerShdw blurRad="38100" dist="38100" dir="2700000" algn="tl">
                  <a:srgbClr val="000000">
                    <a:alpha val="43137"/>
                  </a:srgbClr>
                </a:outerShdw>
              </a:effectLst>
            </a:endParaRPr>
          </a:p>
        </p:txBody>
      </p:sp>
      <p:sp>
        <p:nvSpPr>
          <p:cNvPr id="5" name="Marcador de texto 4">
            <a:extLst>
              <a:ext uri="{FF2B5EF4-FFF2-40B4-BE49-F238E27FC236}">
                <a16:creationId xmlns:a16="http://schemas.microsoft.com/office/drawing/2014/main" id="{2CE206BA-F692-43D9-A1AB-E3ECBA9B7BC4}"/>
              </a:ext>
            </a:extLst>
          </p:cNvPr>
          <p:cNvSpPr txBox="1">
            <a:spLocks/>
          </p:cNvSpPr>
          <p:nvPr/>
        </p:nvSpPr>
        <p:spPr>
          <a:xfrm>
            <a:off x="673764" y="1860885"/>
            <a:ext cx="10812383" cy="770017"/>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9pPr>
          </a:lstStyle>
          <a:p>
            <a:r>
              <a:rPr lang="es-MX" dirty="0"/>
              <a:t>NTP 19. MODIFICACIONES PRESUPUESTARIAS ESPECÍFICAS</a:t>
            </a:r>
            <a:endParaRPr lang="es-EC" dirty="0"/>
          </a:p>
        </p:txBody>
      </p:sp>
      <p:sp>
        <p:nvSpPr>
          <p:cNvPr id="6" name="Marcador de contenido 2">
            <a:extLst>
              <a:ext uri="{FF2B5EF4-FFF2-40B4-BE49-F238E27FC236}">
                <a16:creationId xmlns:a16="http://schemas.microsoft.com/office/drawing/2014/main" id="{D8395838-F939-4FFB-B7B6-7EAFEA0777C3}"/>
              </a:ext>
            </a:extLst>
          </p:cNvPr>
          <p:cNvSpPr txBox="1">
            <a:spLocks/>
          </p:cNvSpPr>
          <p:nvPr/>
        </p:nvSpPr>
        <p:spPr>
          <a:xfrm>
            <a:off x="673764" y="3089854"/>
            <a:ext cx="11004884" cy="1866460"/>
          </a:xfrm>
          <a:prstGeom prst="rect">
            <a:avLst/>
          </a:prstGeom>
        </p:spPr>
        <p:style>
          <a:lnRef idx="2">
            <a:schemeClr val="dk1"/>
          </a:lnRef>
          <a:fillRef idx="1">
            <a:schemeClr val="lt1"/>
          </a:fillRef>
          <a:effectRef idx="0">
            <a:schemeClr val="dk1"/>
          </a:effectRef>
          <a:fontRef idx="minor">
            <a:schemeClr val="dk1"/>
          </a:fontRef>
        </p:style>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lgn="just">
              <a:spcAft>
                <a:spcPts val="0"/>
              </a:spcAft>
              <a:buNone/>
            </a:pPr>
            <a:r>
              <a:rPr lang="es-EC" sz="2400" i="1" dirty="0" smtClean="0">
                <a:latin typeface="+mj-lt"/>
              </a:rPr>
              <a:t>“</a:t>
            </a:r>
            <a:r>
              <a:rPr lang="es-EC" sz="2400" i="1" dirty="0">
                <a:solidFill>
                  <a:srgbClr val="000000"/>
                </a:solidFill>
                <a:latin typeface="+mj-lt"/>
                <a:ea typeface="Calibri" panose="020F0502020204030204" pitchFamily="34" charset="0"/>
              </a:rPr>
              <a:t>1. Los saldos de anticipos entregados no devengados serán incorporados en los presupuestos institucionales de manera que, en el Presupuesto General del Estado codificado conste el rubro de ingreso y el ítem de gasto correspondiente, a fin que pueda realizarse la convalidación del compromiso en el presupuesto vigente y la aplicación del devengado cuando </a:t>
            </a:r>
            <a:r>
              <a:rPr lang="es-EC" sz="2400" i="1" dirty="0" smtClean="0">
                <a:solidFill>
                  <a:srgbClr val="000000"/>
                </a:solidFill>
                <a:latin typeface="+mj-lt"/>
                <a:ea typeface="Calibri" panose="020F0502020204030204" pitchFamily="34" charset="0"/>
              </a:rPr>
              <a:t>corresponda</a:t>
            </a:r>
            <a:r>
              <a:rPr lang="es-EC" sz="2400" i="1" dirty="0" smtClean="0">
                <a:latin typeface="+mj-lt"/>
              </a:rPr>
              <a:t>.”</a:t>
            </a:r>
            <a:endParaRPr lang="es-EC" sz="2400" i="1" dirty="0">
              <a:latin typeface="+mj-lt"/>
            </a:endParaRPr>
          </a:p>
        </p:txBody>
      </p:sp>
    </p:spTree>
    <p:extLst>
      <p:ext uri="{BB962C8B-B14F-4D97-AF65-F5344CB8AC3E}">
        <p14:creationId xmlns:p14="http://schemas.microsoft.com/office/powerpoint/2010/main" val="42376121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673764" y="638355"/>
            <a:ext cx="9769646" cy="132556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es-MX" sz="4000" b="1" dirty="0" smtClean="0">
                <a:solidFill>
                  <a:schemeClr val="accent1">
                    <a:lumMod val="75000"/>
                  </a:schemeClr>
                </a:solidFill>
                <a:effectLst>
                  <a:outerShdw blurRad="38100" dist="38100" dir="2700000" algn="tl">
                    <a:srgbClr val="000000">
                      <a:alpha val="43137"/>
                    </a:srgbClr>
                  </a:outerShdw>
                </a:effectLst>
              </a:rPr>
              <a:t>Manual de Procedimientos del Sistema de Presupuestos</a:t>
            </a:r>
            <a:endParaRPr lang="es-MX" sz="4000" b="1" dirty="0">
              <a:solidFill>
                <a:schemeClr val="accent1">
                  <a:lumMod val="75000"/>
                </a:schemeClr>
              </a:solidFill>
              <a:effectLst>
                <a:outerShdw blurRad="38100" dist="38100" dir="2700000" algn="tl">
                  <a:srgbClr val="000000">
                    <a:alpha val="43137"/>
                  </a:srgbClr>
                </a:outerShdw>
              </a:effectLst>
            </a:endParaRPr>
          </a:p>
        </p:txBody>
      </p:sp>
      <p:sp>
        <p:nvSpPr>
          <p:cNvPr id="6" name="Marcador de contenido 2">
            <a:extLst>
              <a:ext uri="{FF2B5EF4-FFF2-40B4-BE49-F238E27FC236}">
                <a16:creationId xmlns:a16="http://schemas.microsoft.com/office/drawing/2014/main" id="{D8395838-F939-4FFB-B7B6-7EAFEA0777C3}"/>
              </a:ext>
            </a:extLst>
          </p:cNvPr>
          <p:cNvSpPr txBox="1">
            <a:spLocks/>
          </p:cNvSpPr>
          <p:nvPr/>
        </p:nvSpPr>
        <p:spPr>
          <a:xfrm>
            <a:off x="702857" y="2003664"/>
            <a:ext cx="10448665" cy="734001"/>
          </a:xfrm>
          <a:prstGeom prst="rect">
            <a:avLst/>
          </a:prstGeom>
        </p:spPr>
        <p:style>
          <a:lnRef idx="2">
            <a:schemeClr val="dk1"/>
          </a:lnRef>
          <a:fillRef idx="1">
            <a:schemeClr val="lt1"/>
          </a:fillRef>
          <a:effectRef idx="0">
            <a:schemeClr val="dk1"/>
          </a:effectRef>
          <a:fontRef idx="minor">
            <a:schemeClr val="dk1"/>
          </a:fontRef>
        </p:style>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lgn="just">
              <a:buNone/>
            </a:pPr>
            <a:r>
              <a:rPr lang="es-MX" sz="1600" b="1" i="1" dirty="0" smtClean="0">
                <a:latin typeface="+mj-lt"/>
              </a:rPr>
              <a:t>Devengado</a:t>
            </a:r>
            <a:r>
              <a:rPr lang="es-MX" sz="1600" i="1" dirty="0">
                <a:latin typeface="+mj-lt"/>
              </a:rPr>
              <a:t>: Registro de los hechos económicos en el momento que ocurre, haya o no movimiento de dinero, como consecuencia del reconocimiento de los derechos y obligaciones ciertas, vencimiento de plazos, condiciones contractuales, cumplimiento de disposiciones legales o prácticas comerciales de general aceptación.</a:t>
            </a:r>
            <a:endParaRPr lang="es-EC" sz="1600" i="1" dirty="0">
              <a:latin typeface="+mj-lt"/>
            </a:endParaRPr>
          </a:p>
        </p:txBody>
      </p:sp>
      <p:sp>
        <p:nvSpPr>
          <p:cNvPr id="7" name="Marcador de contenido 2">
            <a:extLst>
              <a:ext uri="{FF2B5EF4-FFF2-40B4-BE49-F238E27FC236}">
                <a16:creationId xmlns:a16="http://schemas.microsoft.com/office/drawing/2014/main" id="{D8395838-F939-4FFB-B7B6-7EAFEA0777C3}"/>
              </a:ext>
            </a:extLst>
          </p:cNvPr>
          <p:cNvSpPr txBox="1">
            <a:spLocks/>
          </p:cNvSpPr>
          <p:nvPr/>
        </p:nvSpPr>
        <p:spPr>
          <a:xfrm>
            <a:off x="702856" y="4461582"/>
            <a:ext cx="10506854" cy="1571985"/>
          </a:xfrm>
          <a:prstGeom prst="rect">
            <a:avLst/>
          </a:prstGeom>
        </p:spPr>
        <p:style>
          <a:lnRef idx="2">
            <a:schemeClr val="dk1"/>
          </a:lnRef>
          <a:fillRef idx="1">
            <a:schemeClr val="lt1"/>
          </a:fillRef>
          <a:effectRef idx="0">
            <a:schemeClr val="dk1"/>
          </a:effectRef>
          <a:fontRef idx="minor">
            <a:schemeClr val="dk1"/>
          </a:fontRef>
        </p:style>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lgn="just">
              <a:buNone/>
            </a:pPr>
            <a:r>
              <a:rPr lang="es-MX" sz="1600" b="1" i="1" dirty="0">
                <a:latin typeface="+mj-lt"/>
              </a:rPr>
              <a:t>Clausura del Presupuesto</a:t>
            </a:r>
            <a:r>
              <a:rPr lang="es-MX" sz="1600" i="1" dirty="0">
                <a:latin typeface="+mj-lt"/>
              </a:rPr>
              <a:t>: Fecha final de la gestión presupuestaria. Se realiza el 31 de diciembre de cada año. Toda operación que implique afectación presupuestaria de alguna naturaleza se realizará hasta esa fecha por lo que, con posterioridad a la misma, no podrán contraerse compromisos ni obligaciones que afecten el presupuesto clausurado. Una vez clausurado el presupuesto procederá el cierre contable de conformidad con las normas técnicas vigentes para el efecto. </a:t>
            </a:r>
            <a:r>
              <a:rPr lang="es-MX" sz="1600" b="1" i="1" dirty="0">
                <a:solidFill>
                  <a:schemeClr val="accent2">
                    <a:lumMod val="75000"/>
                  </a:schemeClr>
                </a:solidFill>
                <a:latin typeface="+mj-lt"/>
              </a:rPr>
              <a:t>Los derechos y las obligaciones </a:t>
            </a:r>
            <a:r>
              <a:rPr lang="es-MX" sz="1600" i="1" dirty="0">
                <a:latin typeface="+mj-lt"/>
              </a:rPr>
              <a:t>que quedaren pendientes de cobro o de pago al 31 de diciembre de cada año, como consecuencia de la aplicación del principio del devengado, </a:t>
            </a:r>
            <a:r>
              <a:rPr lang="es-MX" sz="1600" b="1" i="1" dirty="0">
                <a:solidFill>
                  <a:schemeClr val="accent2">
                    <a:lumMod val="75000"/>
                  </a:schemeClr>
                </a:solidFill>
                <a:latin typeface="+mj-lt"/>
              </a:rPr>
              <a:t>serán recaudados o cancelados</a:t>
            </a:r>
            <a:r>
              <a:rPr lang="es-MX" sz="1600" i="1" dirty="0">
                <a:latin typeface="+mj-lt"/>
              </a:rPr>
              <a:t>, según los casos, dentro de las transacciones de caja del ejercicio siguiente.</a:t>
            </a:r>
            <a:endParaRPr lang="es-EC" sz="1600" i="1" dirty="0">
              <a:latin typeface="+mj-lt"/>
            </a:endParaRPr>
          </a:p>
        </p:txBody>
      </p:sp>
      <p:sp>
        <p:nvSpPr>
          <p:cNvPr id="8" name="Marcador de contenido 2">
            <a:extLst>
              <a:ext uri="{FF2B5EF4-FFF2-40B4-BE49-F238E27FC236}">
                <a16:creationId xmlns:a16="http://schemas.microsoft.com/office/drawing/2014/main" id="{D8395838-F939-4FFB-B7B6-7EAFEA0777C3}"/>
              </a:ext>
            </a:extLst>
          </p:cNvPr>
          <p:cNvSpPr txBox="1">
            <a:spLocks/>
          </p:cNvSpPr>
          <p:nvPr/>
        </p:nvSpPr>
        <p:spPr>
          <a:xfrm>
            <a:off x="702856" y="2968288"/>
            <a:ext cx="10448665" cy="639440"/>
          </a:xfrm>
          <a:prstGeom prst="rect">
            <a:avLst/>
          </a:prstGeom>
        </p:spPr>
        <p:style>
          <a:lnRef idx="2">
            <a:schemeClr val="dk1"/>
          </a:lnRef>
          <a:fillRef idx="1">
            <a:schemeClr val="lt1"/>
          </a:fillRef>
          <a:effectRef idx="0">
            <a:schemeClr val="dk1"/>
          </a:effectRef>
          <a:fontRef idx="minor">
            <a:schemeClr val="dk1"/>
          </a:fontRef>
        </p:style>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lgn="just">
              <a:buNone/>
            </a:pPr>
            <a:r>
              <a:rPr lang="es-EC" sz="1600" b="1" i="1" dirty="0">
                <a:latin typeface="+mj-lt"/>
              </a:rPr>
              <a:t>Comprometido:</a:t>
            </a:r>
            <a:r>
              <a:rPr lang="es-EC" sz="1600" i="1" dirty="0">
                <a:latin typeface="+mj-lt"/>
              </a:rPr>
              <a:t> Monto de la asignación presupuestaria que ha sido reservado para la realización de gastos específicos. Columna de la cédula presupuestaria que muestra el total de compromisos realizados para cada partida presupuestaria. </a:t>
            </a:r>
          </a:p>
        </p:txBody>
      </p:sp>
      <p:sp>
        <p:nvSpPr>
          <p:cNvPr id="9" name="Marcador de contenido 2">
            <a:extLst>
              <a:ext uri="{FF2B5EF4-FFF2-40B4-BE49-F238E27FC236}">
                <a16:creationId xmlns:a16="http://schemas.microsoft.com/office/drawing/2014/main" id="{D8395838-F939-4FFB-B7B6-7EAFEA0777C3}"/>
              </a:ext>
            </a:extLst>
          </p:cNvPr>
          <p:cNvSpPr txBox="1">
            <a:spLocks/>
          </p:cNvSpPr>
          <p:nvPr/>
        </p:nvSpPr>
        <p:spPr>
          <a:xfrm>
            <a:off x="707016" y="3836203"/>
            <a:ext cx="10448665" cy="428225"/>
          </a:xfrm>
          <a:prstGeom prst="rect">
            <a:avLst/>
          </a:prstGeom>
        </p:spPr>
        <p:style>
          <a:lnRef idx="2">
            <a:schemeClr val="dk1"/>
          </a:lnRef>
          <a:fillRef idx="1">
            <a:schemeClr val="lt1"/>
          </a:fillRef>
          <a:effectRef idx="0">
            <a:schemeClr val="dk1"/>
          </a:effectRef>
          <a:fontRef idx="minor">
            <a:schemeClr val="dk1"/>
          </a:fontRef>
        </p:style>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lgn="just">
              <a:buNone/>
            </a:pPr>
            <a:r>
              <a:rPr lang="es-MX" sz="1600" b="1" i="1" dirty="0">
                <a:latin typeface="+mj-lt"/>
              </a:rPr>
              <a:t>Recaudado:</a:t>
            </a:r>
            <a:r>
              <a:rPr lang="es-MX" sz="1600" i="1" dirty="0">
                <a:latin typeface="+mj-lt"/>
              </a:rPr>
              <a:t> </a:t>
            </a:r>
            <a:r>
              <a:rPr lang="es-MX" sz="1600" i="1" dirty="0" smtClean="0">
                <a:latin typeface="+mj-lt"/>
              </a:rPr>
              <a:t>Son </a:t>
            </a:r>
            <a:r>
              <a:rPr lang="es-MX" sz="1600" i="1" dirty="0">
                <a:latin typeface="+mj-lt"/>
              </a:rPr>
              <a:t>los ingresos efectivos que se acreditan en la Cuenta.</a:t>
            </a:r>
            <a:endParaRPr lang="es-EC" sz="1600" i="1" dirty="0">
              <a:latin typeface="+mj-lt"/>
            </a:endParaRPr>
          </a:p>
        </p:txBody>
      </p:sp>
    </p:spTree>
    <p:extLst>
      <p:ext uri="{BB962C8B-B14F-4D97-AF65-F5344CB8AC3E}">
        <p14:creationId xmlns:p14="http://schemas.microsoft.com/office/powerpoint/2010/main" val="86407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673764" y="653614"/>
            <a:ext cx="9769646" cy="67957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es-MX" sz="4000" b="1" smtClean="0">
                <a:solidFill>
                  <a:schemeClr val="accent1">
                    <a:lumMod val="75000"/>
                  </a:schemeClr>
                </a:solidFill>
                <a:effectLst>
                  <a:outerShdw blurRad="38100" dist="38100" dir="2700000" algn="tl">
                    <a:srgbClr val="000000">
                      <a:alpha val="43137"/>
                    </a:srgbClr>
                  </a:outerShdw>
                </a:effectLst>
              </a:rPr>
              <a:t>Ordenanzas Metropolitanas</a:t>
            </a:r>
            <a:endParaRPr lang="es-MX" sz="4000" b="1" dirty="0">
              <a:solidFill>
                <a:schemeClr val="accent1">
                  <a:lumMod val="75000"/>
                </a:schemeClr>
              </a:solidFill>
              <a:effectLst>
                <a:outerShdw blurRad="38100" dist="38100" dir="2700000" algn="tl">
                  <a:srgbClr val="000000">
                    <a:alpha val="43137"/>
                  </a:srgbClr>
                </a:outerShdw>
              </a:effectLst>
            </a:endParaRPr>
          </a:p>
        </p:txBody>
      </p:sp>
      <p:sp>
        <p:nvSpPr>
          <p:cNvPr id="5" name="Marcador de texto 4">
            <a:extLst>
              <a:ext uri="{FF2B5EF4-FFF2-40B4-BE49-F238E27FC236}">
                <a16:creationId xmlns:a16="http://schemas.microsoft.com/office/drawing/2014/main" id="{2CE206BA-F692-43D9-A1AB-E3ECBA9B7BC4}"/>
              </a:ext>
            </a:extLst>
          </p:cNvPr>
          <p:cNvSpPr txBox="1">
            <a:spLocks/>
          </p:cNvSpPr>
          <p:nvPr/>
        </p:nvSpPr>
        <p:spPr>
          <a:xfrm>
            <a:off x="673764" y="1860885"/>
            <a:ext cx="5053263" cy="770017"/>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9pPr>
          </a:lstStyle>
          <a:p>
            <a:r>
              <a:rPr lang="es-ES" b="1" dirty="0" smtClean="0">
                <a:latin typeface="+mj-lt"/>
              </a:rPr>
              <a:t>PMU No. 004-2020  de 10 de diciembre de 2020</a:t>
            </a:r>
            <a:endParaRPr lang="es-EC" sz="3200" b="1" dirty="0">
              <a:latin typeface="+mj-lt"/>
            </a:endParaRPr>
          </a:p>
        </p:txBody>
      </p:sp>
      <p:sp>
        <p:nvSpPr>
          <p:cNvPr id="6" name="Marcador de contenido 2">
            <a:extLst>
              <a:ext uri="{FF2B5EF4-FFF2-40B4-BE49-F238E27FC236}">
                <a16:creationId xmlns:a16="http://schemas.microsoft.com/office/drawing/2014/main" id="{D8395838-F939-4FFB-B7B6-7EAFEA0777C3}"/>
              </a:ext>
            </a:extLst>
          </p:cNvPr>
          <p:cNvSpPr txBox="1">
            <a:spLocks/>
          </p:cNvSpPr>
          <p:nvPr/>
        </p:nvSpPr>
        <p:spPr>
          <a:xfrm>
            <a:off x="673768" y="3006726"/>
            <a:ext cx="5053263" cy="3182937"/>
          </a:xfrm>
          <a:prstGeom prst="rect">
            <a:avLst/>
          </a:prstGeom>
        </p:spPr>
        <p:style>
          <a:lnRef idx="2">
            <a:schemeClr val="dk1"/>
          </a:lnRef>
          <a:fillRef idx="1">
            <a:schemeClr val="lt1"/>
          </a:fillRef>
          <a:effectRef idx="0">
            <a:schemeClr val="dk1"/>
          </a:effectRef>
          <a:fontRef idx="minor">
            <a:schemeClr val="dk1"/>
          </a:fontRef>
        </p:style>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lgn="just">
              <a:buFont typeface="Arial" panose="020B0604020202020204" pitchFamily="34" charset="0"/>
              <a:buNone/>
            </a:pPr>
            <a:endParaRPr lang="es-MX" sz="1400" b="1" i="1" dirty="0" smtClean="0">
              <a:latin typeface="+mj-lt"/>
            </a:endParaRPr>
          </a:p>
          <a:p>
            <a:pPr marL="0" indent="0" algn="just">
              <a:buFont typeface="Arial" panose="020B0604020202020204" pitchFamily="34" charset="0"/>
              <a:buNone/>
            </a:pPr>
            <a:r>
              <a:rPr lang="es-ES" dirty="0" smtClean="0">
                <a:latin typeface="+mj-lt"/>
              </a:rPr>
              <a:t>Aprobación del Presupuesto General del Distrito Metropolitano de Quito, correspondiente al ejercicio económico 2021 por un valor de USD 755 millones. </a:t>
            </a:r>
            <a:endParaRPr lang="es-EC" sz="2200" dirty="0">
              <a:latin typeface="+mj-lt"/>
            </a:endParaRPr>
          </a:p>
        </p:txBody>
      </p:sp>
      <p:sp>
        <p:nvSpPr>
          <p:cNvPr id="7" name="Marcador de texto 8">
            <a:extLst>
              <a:ext uri="{FF2B5EF4-FFF2-40B4-BE49-F238E27FC236}">
                <a16:creationId xmlns:a16="http://schemas.microsoft.com/office/drawing/2014/main" id="{C3C553F5-2B8C-4A4E-88F0-DC19277400BE}"/>
              </a:ext>
            </a:extLst>
          </p:cNvPr>
          <p:cNvSpPr txBox="1">
            <a:spLocks/>
          </p:cNvSpPr>
          <p:nvPr/>
        </p:nvSpPr>
        <p:spPr>
          <a:xfrm>
            <a:off x="6609346" y="1860885"/>
            <a:ext cx="4908885" cy="770018"/>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ormAutofit/>
          </a:bodyPr>
          <a:lstStyle>
            <a:defPPr>
              <a:defRPr lang="en-US"/>
            </a:defPPr>
            <a:lvl1pPr indent="0" algn="ctr">
              <a:lnSpc>
                <a:spcPct val="90000"/>
              </a:lnSpc>
              <a:spcBef>
                <a:spcPts val="1000"/>
              </a:spcBef>
              <a:buFont typeface="Arial" panose="020B0604020202020204" pitchFamily="34" charset="0"/>
              <a:buNone/>
              <a:defRPr sz="2400" b="1">
                <a:latin typeface="+mj-lt"/>
              </a:defRPr>
            </a:lvl1pPr>
            <a:lvl2pPr indent="0" algn="ctr">
              <a:lnSpc>
                <a:spcPct val="90000"/>
              </a:lnSpc>
              <a:spcBef>
                <a:spcPts val="500"/>
              </a:spcBef>
              <a:buFont typeface="Arial" panose="020B0604020202020204" pitchFamily="34" charset="0"/>
              <a:buNone/>
              <a:defRPr sz="2000"/>
            </a:lvl2pPr>
            <a:lvl3pPr indent="0" algn="ctr">
              <a:lnSpc>
                <a:spcPct val="90000"/>
              </a:lnSpc>
              <a:spcBef>
                <a:spcPts val="500"/>
              </a:spcBef>
              <a:buFont typeface="Arial" panose="020B0604020202020204" pitchFamily="34" charset="0"/>
              <a:buNone/>
            </a:lvl3pPr>
            <a:lvl4pPr indent="0" algn="ctr">
              <a:lnSpc>
                <a:spcPct val="90000"/>
              </a:lnSpc>
              <a:spcBef>
                <a:spcPts val="500"/>
              </a:spcBef>
              <a:buFont typeface="Arial" panose="020B0604020202020204" pitchFamily="34" charset="0"/>
              <a:buNone/>
              <a:defRPr sz="1600"/>
            </a:lvl4pPr>
            <a:lvl5pPr indent="0" algn="ctr">
              <a:lnSpc>
                <a:spcPct val="90000"/>
              </a:lnSpc>
              <a:spcBef>
                <a:spcPts val="500"/>
              </a:spcBef>
              <a:buFont typeface="Arial" panose="020B0604020202020204" pitchFamily="34" charset="0"/>
              <a:buNone/>
              <a:defRPr sz="1600"/>
            </a:lvl5pPr>
            <a:lvl6pPr indent="0" algn="ctr">
              <a:lnSpc>
                <a:spcPct val="90000"/>
              </a:lnSpc>
              <a:spcBef>
                <a:spcPts val="500"/>
              </a:spcBef>
              <a:buFont typeface="Arial" panose="020B0604020202020204" pitchFamily="34" charset="0"/>
              <a:buNone/>
              <a:defRPr sz="1600"/>
            </a:lvl6pPr>
            <a:lvl7pPr indent="0" algn="ctr">
              <a:lnSpc>
                <a:spcPct val="90000"/>
              </a:lnSpc>
              <a:spcBef>
                <a:spcPts val="500"/>
              </a:spcBef>
              <a:buFont typeface="Arial" panose="020B0604020202020204" pitchFamily="34" charset="0"/>
              <a:buNone/>
              <a:defRPr sz="1600"/>
            </a:lvl7pPr>
            <a:lvl8pPr indent="0" algn="ctr">
              <a:lnSpc>
                <a:spcPct val="90000"/>
              </a:lnSpc>
              <a:spcBef>
                <a:spcPts val="500"/>
              </a:spcBef>
              <a:buFont typeface="Arial" panose="020B0604020202020204" pitchFamily="34" charset="0"/>
              <a:buNone/>
              <a:defRPr sz="1600"/>
            </a:lvl8pPr>
            <a:lvl9pPr indent="0" algn="ctr">
              <a:lnSpc>
                <a:spcPct val="90000"/>
              </a:lnSpc>
              <a:spcBef>
                <a:spcPts val="500"/>
              </a:spcBef>
              <a:buFont typeface="Arial" panose="020B0604020202020204" pitchFamily="34" charset="0"/>
              <a:buNone/>
              <a:defRPr sz="1600"/>
            </a:lvl9pPr>
          </a:lstStyle>
          <a:p>
            <a:r>
              <a:rPr lang="es-ES" dirty="0"/>
              <a:t>PMU No. 005-2021 de 14 de octubre de 2021</a:t>
            </a:r>
            <a:endParaRPr lang="es-EC" dirty="0"/>
          </a:p>
        </p:txBody>
      </p:sp>
      <p:sp>
        <p:nvSpPr>
          <p:cNvPr id="8" name="Marcador de contenido 3">
            <a:extLst>
              <a:ext uri="{FF2B5EF4-FFF2-40B4-BE49-F238E27FC236}">
                <a16:creationId xmlns:a16="http://schemas.microsoft.com/office/drawing/2014/main" id="{2EE421C7-2746-40C8-9B04-5A1E09041C76}"/>
              </a:ext>
            </a:extLst>
          </p:cNvPr>
          <p:cNvSpPr txBox="1">
            <a:spLocks/>
          </p:cNvSpPr>
          <p:nvPr/>
        </p:nvSpPr>
        <p:spPr>
          <a:xfrm>
            <a:off x="6464969" y="3006726"/>
            <a:ext cx="5053263" cy="3182937"/>
          </a:xfrm>
          <a:prstGeom prst="rect">
            <a:avLst/>
          </a:prstGeom>
        </p:spPr>
        <p:style>
          <a:lnRef idx="2">
            <a:schemeClr val="dk1"/>
          </a:lnRef>
          <a:fillRef idx="1">
            <a:schemeClr val="lt1"/>
          </a:fillRef>
          <a:effectRef idx="0">
            <a:schemeClr val="dk1"/>
          </a:effectRef>
          <a:fontRef idx="minor">
            <a:schemeClr val="dk1"/>
          </a:fontRef>
        </p:style>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buFont typeface="Arial" panose="020B0604020202020204" pitchFamily="34" charset="0"/>
              <a:buNone/>
            </a:pPr>
            <a:endParaRPr lang="es-MX" sz="1400" b="1" i="1" dirty="0" smtClean="0">
              <a:latin typeface="+mj-lt"/>
            </a:endParaRPr>
          </a:p>
          <a:p>
            <a:pPr marL="0" indent="0" algn="just">
              <a:buFont typeface="Arial" panose="020B0604020202020204" pitchFamily="34" charset="0"/>
              <a:buNone/>
            </a:pPr>
            <a:r>
              <a:rPr lang="es-ES" dirty="0" smtClean="0">
                <a:latin typeface="+mj-lt"/>
              </a:rPr>
              <a:t>Aprobación de la Reforma al Presupuesto del 2021.</a:t>
            </a:r>
            <a:endParaRPr lang="es-MX" sz="2200" i="1" dirty="0">
              <a:latin typeface="+mj-lt"/>
            </a:endParaRPr>
          </a:p>
        </p:txBody>
      </p:sp>
    </p:spTree>
    <p:extLst>
      <p:ext uri="{BB962C8B-B14F-4D97-AF65-F5344CB8AC3E}">
        <p14:creationId xmlns:p14="http://schemas.microsoft.com/office/powerpoint/2010/main" val="3625610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690964" y="2134820"/>
            <a:ext cx="10392229" cy="149500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82880" algn="ctr"/>
            <a:r>
              <a:rPr lang="es-MX" sz="6000" b="1" dirty="0" smtClean="0">
                <a:solidFill>
                  <a:schemeClr val="accent1">
                    <a:lumMod val="75000"/>
                  </a:schemeClr>
                </a:solidFill>
                <a:effectLst>
                  <a:outerShdw blurRad="38100" dist="38100" dir="2700000" algn="tl">
                    <a:srgbClr val="000000">
                      <a:alpha val="43137"/>
                    </a:srgbClr>
                  </a:outerShdw>
                </a:effectLst>
              </a:rPr>
              <a:t>EJECUCIÓN PRESUPUESTARIA INGRESOS 2021</a:t>
            </a:r>
            <a:endParaRPr lang="es-EC" sz="6000" b="1" dirty="0">
              <a:solidFill>
                <a:schemeClr val="accent1">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8845323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761</TotalTime>
  <Words>3509</Words>
  <Application>Microsoft Office PowerPoint</Application>
  <PresentationFormat>Panorámica</PresentationFormat>
  <Paragraphs>1018</Paragraphs>
  <Slides>28</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28</vt:i4>
      </vt:variant>
    </vt:vector>
  </HeadingPairs>
  <TitlesOfParts>
    <vt:vector size="33" baseType="lpstr">
      <vt:lpstr>Arial</vt:lpstr>
      <vt:lpstr>Calibri</vt:lpstr>
      <vt:lpstr>Calibri Light</vt:lpstr>
      <vt:lpstr>Times New Roman</vt:lpstr>
      <vt:lpstr>Tema de Office</vt:lpstr>
      <vt:lpstr>LIQUIDACIÓN PRESUPUESTARIA 2021</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EJECUCIÓN PRESUPUESTARIA (Incluye Proyecto Metro de Quito)</vt:lpstr>
      <vt:lpstr>EJECUCIÓN PRESUPUESTARIA (Incluye Proyecto Metro de Quito)</vt:lpstr>
      <vt:lpstr>INGRESOS GAD MDMQ (No incluye Proyecto Metro de Quito)</vt:lpstr>
      <vt:lpstr>INGRESOS GAD MDMQ (No incluye Proyecto Metro de Quito)</vt:lpstr>
      <vt:lpstr>INGRESOS PPLMQ (Solo Proyecto Metro de Quito)</vt:lpstr>
      <vt:lpstr>INGRESOS PPLMQ (Solo Proyecto Metro de Quito)</vt:lpstr>
      <vt:lpstr>Presentación de PowerPoint</vt:lpstr>
      <vt:lpstr>INGRESOS (Incluye Proyecto Metro de Quito) </vt:lpstr>
      <vt:lpstr>Presentación de PowerPoint</vt:lpstr>
      <vt:lpstr>GASTOS (Incluye Proyecto Metro de Quito) </vt:lpstr>
      <vt:lpstr>GASTOS (Incluye Proyecto Metro de Quito) </vt:lpstr>
      <vt:lpstr>GASTOS GAD MDMQ  (No incluye Proyecto Metro de Quito)</vt:lpstr>
      <vt:lpstr>GASTOS GAD MDMQ  (No incluye Proyecto Metro de Quito)</vt:lpstr>
      <vt:lpstr>GASTOS GAD PPLMQ  (Solo Proyecto Metro de Quito)</vt:lpstr>
      <vt:lpstr>GASTOS GAD PPLMQ  (Solo Proyecto Metro de Quito)</vt:lpstr>
      <vt:lpstr>Presentación de PowerPoint</vt:lpstr>
      <vt:lpstr>GASTOS (Incluye Proyecto Metro de Quito)</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Quito</dc:creator>
  <cp:lastModifiedBy>Diana Vanesa Eras Herrera</cp:lastModifiedBy>
  <cp:revision>57</cp:revision>
  <dcterms:created xsi:type="dcterms:W3CDTF">2021-11-10T13:34:17Z</dcterms:created>
  <dcterms:modified xsi:type="dcterms:W3CDTF">2022-02-03T14:24:56Z</dcterms:modified>
</cp:coreProperties>
</file>