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256" r:id="rId2"/>
    <p:sldId id="339" r:id="rId3"/>
    <p:sldId id="288" r:id="rId4"/>
    <p:sldId id="340" r:id="rId5"/>
    <p:sldId id="341" r:id="rId6"/>
    <p:sldId id="350" r:id="rId7"/>
    <p:sldId id="342" r:id="rId8"/>
    <p:sldId id="343" r:id="rId9"/>
    <p:sldId id="344" r:id="rId10"/>
    <p:sldId id="345" r:id="rId11"/>
    <p:sldId id="347" r:id="rId12"/>
    <p:sldId id="346" r:id="rId13"/>
    <p:sldId id="348" r:id="rId14"/>
    <p:sldId id="349" r:id="rId15"/>
    <p:sldId id="308" r:id="rId16"/>
    <p:sldId id="351" r:id="rId17"/>
  </p:sldIdLst>
  <p:sldSz cx="12192000" cy="6858000"/>
  <p:notesSz cx="6805613" cy="99441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ELO PAZMIÑO" initials="MP" lastIdx="1" clrIdx="0">
    <p:extLst>
      <p:ext uri="{19B8F6BF-5375-455C-9EA6-DF929625EA0E}">
        <p15:presenceInfo xmlns:p15="http://schemas.microsoft.com/office/powerpoint/2012/main" userId="a55b913d4b0b700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2C7E"/>
    <a:srgbClr val="0056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212" autoAdjust="0"/>
  </p:normalViewPr>
  <p:slideViewPr>
    <p:cSldViewPr snapToGrid="0">
      <p:cViewPr varScale="1">
        <p:scale>
          <a:sx n="67" d="100"/>
          <a:sy n="67" d="100"/>
        </p:scale>
        <p:origin x="644" y="32"/>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p:cViewPr varScale="1">
        <p:scale>
          <a:sx n="91" d="100"/>
          <a:sy n="91" d="100"/>
        </p:scale>
        <p:origin x="4464"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oleObject" Target="file:///C:\Users\marce\OneDrive\Escritorio\EPMTPQ%202021%20Octubre\POA%202022\Necesidades%202022\Matriz%20final\POA%202022%20-%20EPMTPQ%20-%20AJUSTE%20V1-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00" b="0" i="0" u="none" strike="noStrike" kern="1200" cap="none" spc="0" normalizeH="0" baseline="0">
                <a:solidFill>
                  <a:schemeClr val="tx1">
                    <a:lumMod val="65000"/>
                    <a:lumOff val="35000"/>
                  </a:schemeClr>
                </a:solidFill>
                <a:latin typeface="+mj-lt"/>
                <a:ea typeface="+mj-ea"/>
                <a:cs typeface="+mj-cs"/>
              </a:defRPr>
            </a:pPr>
            <a:r>
              <a:rPr lang="en-US"/>
              <a:t>TOTAL PASAJEROS TRANSPORTADOS EPMTPQ</a:t>
            </a:r>
          </a:p>
        </c:rich>
      </c:tx>
      <c:overlay val="0"/>
      <c:spPr>
        <a:noFill/>
        <a:ln>
          <a:noFill/>
        </a:ln>
        <a:effectLst/>
      </c:spPr>
      <c:txPr>
        <a:bodyPr rot="0" spcFirstLastPara="1" vertOverflow="ellipsis" vert="horz" wrap="square" anchor="ctr" anchorCtr="1"/>
        <a:lstStyle/>
        <a:p>
          <a:pPr>
            <a:defRPr sz="1200" b="0" i="0" u="none" strike="noStrike" kern="1200" cap="none" spc="0" normalizeH="0" baseline="0">
              <a:solidFill>
                <a:schemeClr val="tx1">
                  <a:lumMod val="65000"/>
                  <a:lumOff val="35000"/>
                </a:schemeClr>
              </a:solidFill>
              <a:latin typeface="+mj-lt"/>
              <a:ea typeface="+mj-ea"/>
              <a:cs typeface="+mj-cs"/>
            </a:defRPr>
          </a:pPr>
          <a:endParaRPr lang="es-EC"/>
        </a:p>
      </c:txPr>
    </c:title>
    <c:autoTitleDeleted val="0"/>
    <c:plotArea>
      <c:layout/>
      <c:barChart>
        <c:barDir val="col"/>
        <c:grouping val="clustered"/>
        <c:varyColors val="0"/>
        <c:ser>
          <c:idx val="0"/>
          <c:order val="0"/>
          <c:tx>
            <c:strRef>
              <c:f>Hoja1!$B$20</c:f>
              <c:strCache>
                <c:ptCount val="1"/>
                <c:pt idx="0">
                  <c:v>TOTAL PASAJEROS</c:v>
                </c:pt>
              </c:strCache>
            </c:strRef>
          </c:tx>
          <c:spPr>
            <a:solidFill>
              <a:schemeClr val="accent1"/>
            </a:solidFill>
            <a:ln>
              <a:noFill/>
            </a:ln>
            <a:effectLst/>
          </c:spPr>
          <c:invertIfNegative val="0"/>
          <c:dPt>
            <c:idx val="5"/>
            <c:invertIfNegative val="0"/>
            <c:bubble3D val="0"/>
            <c:spPr>
              <a:solidFill>
                <a:srgbClr val="00B050"/>
              </a:solidFill>
              <a:ln>
                <a:noFill/>
              </a:ln>
              <a:effectLst/>
            </c:spPr>
            <c:extLst>
              <c:ext xmlns:c16="http://schemas.microsoft.com/office/drawing/2014/chart" uri="{C3380CC4-5D6E-409C-BE32-E72D297353CC}">
                <c16:uniqueId val="{00000001-34DC-45FF-BD75-EBF172C5EF63}"/>
              </c:ext>
            </c:extLst>
          </c:dPt>
          <c:dLbls>
            <c:dLbl>
              <c:idx val="0"/>
              <c:layout>
                <c:manualLayout>
                  <c:x val="-2.3482235452275783E-3"/>
                  <c:y val="3.020006472801274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4DC-45FF-BD75-EBF172C5EF63}"/>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s-EC"/>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trendline>
            <c:spPr>
              <a:ln w="19050" cap="rnd">
                <a:solidFill>
                  <a:srgbClr val="FF0000"/>
                </a:solidFill>
                <a:round/>
              </a:ln>
              <a:effectLst/>
            </c:spPr>
            <c:trendlineType val="power"/>
            <c:dispRSqr val="0"/>
            <c:dispEq val="0"/>
          </c:trendline>
          <c:cat>
            <c:numRef>
              <c:f>Hoja1!$A$42:$A$47</c:f>
              <c:numCache>
                <c:formatCode>General</c:formatCode>
                <c:ptCount val="6"/>
                <c:pt idx="0">
                  <c:v>2017</c:v>
                </c:pt>
                <c:pt idx="1">
                  <c:v>2018</c:v>
                </c:pt>
                <c:pt idx="2">
                  <c:v>2019</c:v>
                </c:pt>
                <c:pt idx="3">
                  <c:v>2020</c:v>
                </c:pt>
                <c:pt idx="4">
                  <c:v>2021</c:v>
                </c:pt>
                <c:pt idx="5">
                  <c:v>2022</c:v>
                </c:pt>
              </c:numCache>
            </c:numRef>
          </c:cat>
          <c:val>
            <c:numRef>
              <c:f>Hoja1!$B$42:$B$47</c:f>
              <c:numCache>
                <c:formatCode>_(* #,##0_);_(* \(#,##0\);_(* "-"??_);_(@_)</c:formatCode>
                <c:ptCount val="6"/>
                <c:pt idx="0">
                  <c:v>190138556.19999999</c:v>
                </c:pt>
                <c:pt idx="1">
                  <c:v>195848667.15999997</c:v>
                </c:pt>
                <c:pt idx="2">
                  <c:v>183454656.40000004</c:v>
                </c:pt>
                <c:pt idx="3">
                  <c:v>72696014.680000007</c:v>
                </c:pt>
                <c:pt idx="4">
                  <c:v>84890505.305933729</c:v>
                </c:pt>
                <c:pt idx="5" formatCode="_(* #,##0.00_);_(* \(#,##0.00\);_(* &quot;-&quot;??_);_(@_)">
                  <c:v>122364334.22143506</c:v>
                </c:pt>
              </c:numCache>
            </c:numRef>
          </c:val>
          <c:extLst>
            <c:ext xmlns:c16="http://schemas.microsoft.com/office/drawing/2014/chart" uri="{C3380CC4-5D6E-409C-BE32-E72D297353CC}">
              <c16:uniqueId val="{00000004-34DC-45FF-BD75-EBF172C5EF63}"/>
            </c:ext>
          </c:extLst>
        </c:ser>
        <c:dLbls>
          <c:showLegendKey val="0"/>
          <c:showVal val="0"/>
          <c:showCatName val="0"/>
          <c:showSerName val="0"/>
          <c:showPercent val="0"/>
          <c:showBubbleSize val="0"/>
        </c:dLbls>
        <c:gapWidth val="199"/>
        <c:axId val="1503584895"/>
        <c:axId val="1503581151"/>
      </c:barChart>
      <c:catAx>
        <c:axId val="15035848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cap="none" spc="0" normalizeH="0" baseline="0">
                <a:solidFill>
                  <a:schemeClr val="tx1">
                    <a:lumMod val="65000"/>
                    <a:lumOff val="35000"/>
                  </a:schemeClr>
                </a:solidFill>
                <a:latin typeface="+mn-lt"/>
                <a:ea typeface="+mn-ea"/>
                <a:cs typeface="+mn-cs"/>
              </a:defRPr>
            </a:pPr>
            <a:endParaRPr lang="es-EC"/>
          </a:p>
        </c:txPr>
        <c:crossAx val="1503581151"/>
        <c:crosses val="autoZero"/>
        <c:auto val="1"/>
        <c:lblAlgn val="ctr"/>
        <c:lblOffset val="100"/>
        <c:noMultiLvlLbl val="0"/>
      </c:catAx>
      <c:valAx>
        <c:axId val="1503581151"/>
        <c:scaling>
          <c:orientation val="minMax"/>
          <c:max val="200000000"/>
        </c:scaling>
        <c:delete val="0"/>
        <c:axPos val="l"/>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EC"/>
          </a:p>
        </c:txPr>
        <c:crossAx val="1503584895"/>
        <c:crosses val="autoZero"/>
        <c:crossBetween val="between"/>
      </c:valAx>
      <c:spPr>
        <a:noFill/>
        <a:ln>
          <a:noFill/>
        </a:ln>
        <a:effectLst/>
      </c:spPr>
    </c:plotArea>
    <c:plotVisOnly val="1"/>
    <c:dispBlanksAs val="gap"/>
    <c:showDLblsOverMax val="0"/>
  </c:chart>
  <c:spPr>
    <a:noFill/>
    <a:ln>
      <a:noFill/>
    </a:ln>
    <a:effectLst/>
  </c:spPr>
  <c:txPr>
    <a:bodyPr/>
    <a:lstStyle/>
    <a:p>
      <a:pPr>
        <a:defRPr sz="1000"/>
      </a:pPr>
      <a:endParaRPr lang="es-EC"/>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Hoja1!$B$13</c:f>
              <c:strCache>
                <c:ptCount val="1"/>
                <c:pt idx="0">
                  <c:v>Codificado</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257D-4E40-AE56-07E787E642C1}"/>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257D-4E40-AE56-07E787E642C1}"/>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257D-4E40-AE56-07E787E642C1}"/>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257D-4E40-AE56-07E787E642C1}"/>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s-EC"/>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Hoja1!$A$14:$A$17</c:f>
              <c:strCache>
                <c:ptCount val="4"/>
                <c:pt idx="0">
                  <c:v>PROYECTO_1_GESTION_ADMINISTRATIVA</c:v>
                </c:pt>
                <c:pt idx="1">
                  <c:v>PROYECTO_2_GESTION_DEL_TALENTO_HUMANO</c:v>
                </c:pt>
                <c:pt idx="2">
                  <c:v>PROYECTO_3_OPERACIÓN_DE_LOS_CORREDORES_DEL_SISTEMA_METROPOLITANO_DE_TRANSPORTE_PÚBLICO</c:v>
                </c:pt>
                <c:pt idx="3">
                  <c:v>PROYECTO_4_MODERNIZACIÓN_DEL_SISTEMA_DE_TRANSPORTE_PÚBLICO_METROPOLITANO_DE_PASAJEROS</c:v>
                </c:pt>
              </c:strCache>
            </c:strRef>
          </c:cat>
          <c:val>
            <c:numRef>
              <c:f>Hoja1!$B$14:$B$17</c:f>
              <c:numCache>
                <c:formatCode>_ * #,##0.00_ ;_ * \-#,##0.00_ ;_ * "-"??_ ;_ @_ </c:formatCode>
                <c:ptCount val="4"/>
                <c:pt idx="0">
                  <c:v>3068342.6252285708</c:v>
                </c:pt>
                <c:pt idx="1">
                  <c:v>29088137.912385296</c:v>
                </c:pt>
                <c:pt idx="2">
                  <c:v>40804612.072468214</c:v>
                </c:pt>
                <c:pt idx="3">
                  <c:v>9159572.1999999993</c:v>
                </c:pt>
              </c:numCache>
            </c:numRef>
          </c:val>
          <c:extLst>
            <c:ext xmlns:c16="http://schemas.microsoft.com/office/drawing/2014/chart" uri="{C3380CC4-5D6E-409C-BE32-E72D297353CC}">
              <c16:uniqueId val="{00000008-257D-4E40-AE56-07E787E642C1}"/>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s-EC"/>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EC"/>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Hoja1!$D$3</c:f>
              <c:strCache>
                <c:ptCount val="1"/>
                <c:pt idx="0">
                  <c:v>RECURSOS MUNICIPALES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numRef>
              <c:f>Hoja1!$C$4:$C$9</c:f>
              <c:numCache>
                <c:formatCode>General</c:formatCode>
                <c:ptCount val="6"/>
                <c:pt idx="0">
                  <c:v>2017</c:v>
                </c:pt>
                <c:pt idx="1">
                  <c:v>2018</c:v>
                </c:pt>
                <c:pt idx="2">
                  <c:v>2019</c:v>
                </c:pt>
                <c:pt idx="3">
                  <c:v>2020</c:v>
                </c:pt>
                <c:pt idx="4">
                  <c:v>2021</c:v>
                </c:pt>
                <c:pt idx="5">
                  <c:v>2022</c:v>
                </c:pt>
              </c:numCache>
            </c:numRef>
          </c:cat>
          <c:val>
            <c:numRef>
              <c:f>Hoja1!$D$4:$D$9</c:f>
              <c:numCache>
                <c:formatCode>#,##0.00</c:formatCode>
                <c:ptCount val="6"/>
                <c:pt idx="0">
                  <c:v>44641100</c:v>
                </c:pt>
                <c:pt idx="1">
                  <c:v>48333916.039999999</c:v>
                </c:pt>
                <c:pt idx="2">
                  <c:v>44000000</c:v>
                </c:pt>
                <c:pt idx="3">
                  <c:v>37054233.100000001</c:v>
                </c:pt>
                <c:pt idx="4">
                  <c:v>51462269.490000002</c:v>
                </c:pt>
                <c:pt idx="5">
                  <c:v>40154553.270000003</c:v>
                </c:pt>
              </c:numCache>
            </c:numRef>
          </c:val>
          <c:extLst>
            <c:ext xmlns:c16="http://schemas.microsoft.com/office/drawing/2014/chart" uri="{C3380CC4-5D6E-409C-BE32-E72D297353CC}">
              <c16:uniqueId val="{00000000-EB92-4B37-9850-674311198851}"/>
            </c:ext>
          </c:extLst>
        </c:ser>
        <c:ser>
          <c:idx val="1"/>
          <c:order val="1"/>
          <c:tx>
            <c:strRef>
              <c:f>Hoja1!$E$3</c:f>
              <c:strCache>
                <c:ptCount val="1"/>
                <c:pt idx="0">
                  <c:v>RECURSOS PROPIOS</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numRef>
              <c:f>Hoja1!$C$4:$C$9</c:f>
              <c:numCache>
                <c:formatCode>General</c:formatCode>
                <c:ptCount val="6"/>
                <c:pt idx="0">
                  <c:v>2017</c:v>
                </c:pt>
                <c:pt idx="1">
                  <c:v>2018</c:v>
                </c:pt>
                <c:pt idx="2">
                  <c:v>2019</c:v>
                </c:pt>
                <c:pt idx="3">
                  <c:v>2020</c:v>
                </c:pt>
                <c:pt idx="4">
                  <c:v>2021</c:v>
                </c:pt>
                <c:pt idx="5">
                  <c:v>2022</c:v>
                </c:pt>
              </c:numCache>
            </c:numRef>
          </c:cat>
          <c:val>
            <c:numRef>
              <c:f>Hoja1!$E$4:$E$9</c:f>
              <c:numCache>
                <c:formatCode>#,##0.00</c:formatCode>
                <c:ptCount val="6"/>
                <c:pt idx="0">
                  <c:v>54993247.420000002</c:v>
                </c:pt>
                <c:pt idx="1">
                  <c:v>46652023.530000001</c:v>
                </c:pt>
                <c:pt idx="2">
                  <c:v>44595919.740000002</c:v>
                </c:pt>
                <c:pt idx="3">
                  <c:v>28877913.890000001</c:v>
                </c:pt>
                <c:pt idx="4">
                  <c:v>27359777.48</c:v>
                </c:pt>
                <c:pt idx="5">
                  <c:v>41966111.530000001</c:v>
                </c:pt>
              </c:numCache>
            </c:numRef>
          </c:val>
          <c:extLst>
            <c:ext xmlns:c16="http://schemas.microsoft.com/office/drawing/2014/chart" uri="{C3380CC4-5D6E-409C-BE32-E72D297353CC}">
              <c16:uniqueId val="{00000001-EB92-4B37-9850-674311198851}"/>
            </c:ext>
          </c:extLst>
        </c:ser>
        <c:dLbls>
          <c:showLegendKey val="0"/>
          <c:showVal val="0"/>
          <c:showCatName val="0"/>
          <c:showSerName val="0"/>
          <c:showPercent val="0"/>
          <c:showBubbleSize val="0"/>
        </c:dLbls>
        <c:gapWidth val="150"/>
        <c:overlap val="100"/>
        <c:axId val="748311984"/>
        <c:axId val="748309488"/>
      </c:barChart>
      <c:catAx>
        <c:axId val="74831198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Narrow" panose="020B0606020202030204" pitchFamily="34" charset="0"/>
                <a:ea typeface="+mn-ea"/>
                <a:cs typeface="+mn-cs"/>
              </a:defRPr>
            </a:pPr>
            <a:endParaRPr lang="es-EC"/>
          </a:p>
        </c:txPr>
        <c:crossAx val="748309488"/>
        <c:crosses val="autoZero"/>
        <c:auto val="1"/>
        <c:lblAlgn val="ctr"/>
        <c:lblOffset val="100"/>
        <c:noMultiLvlLbl val="0"/>
      </c:catAx>
      <c:valAx>
        <c:axId val="748309488"/>
        <c:scaling>
          <c:orientation val="minMax"/>
          <c:max val="100000000"/>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Narrow" panose="020B0606020202030204" pitchFamily="34" charset="0"/>
                <a:ea typeface="+mn-ea"/>
                <a:cs typeface="+mn-cs"/>
              </a:defRPr>
            </a:pPr>
            <a:endParaRPr lang="es-EC"/>
          </a:p>
        </c:txPr>
        <c:crossAx val="74831198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050" b="0" i="0" u="none" strike="noStrike" kern="1200" baseline="0">
                <a:solidFill>
                  <a:schemeClr val="tx1">
                    <a:lumMod val="65000"/>
                    <a:lumOff val="35000"/>
                  </a:schemeClr>
                </a:solidFill>
                <a:latin typeface="Arial Narrow" panose="020B0606020202030204" pitchFamily="34" charset="0"/>
                <a:ea typeface="+mn-ea"/>
                <a:cs typeface="+mn-cs"/>
              </a:defRPr>
            </a:pPr>
            <a:endParaRPr lang="es-EC"/>
          </a:p>
        </c:txPr>
      </c:dTable>
      <c:spPr>
        <a:noFill/>
        <a:ln>
          <a:noFill/>
        </a:ln>
        <a:effectLst/>
      </c:spPr>
    </c:plotArea>
    <c:plotVisOnly val="1"/>
    <c:dispBlanksAs val="gap"/>
    <c:showDLblsOverMax val="0"/>
  </c:chart>
  <c:spPr>
    <a:noFill/>
    <a:ln>
      <a:noFill/>
    </a:ln>
    <a:effectLst/>
  </c:spPr>
  <c:txPr>
    <a:bodyPr/>
    <a:lstStyle/>
    <a:p>
      <a:pPr>
        <a:defRPr sz="1050">
          <a:latin typeface="Arial Narrow" panose="020B0606020202030204" pitchFamily="34" charset="0"/>
        </a:defRPr>
      </a:pPr>
      <a:endParaRPr lang="es-EC"/>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1-11-15T22:32:52.880" idx="1">
    <p:pos x="10" y="10"/>
    <p:text>De 26,7 millones en el 2019 se ha pasado a 19 millones</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s-EC" dirty="0"/>
          </a:p>
        </p:txBody>
      </p:sp>
      <p:sp>
        <p:nvSpPr>
          <p:cNvPr id="3" name="Marcador de fecha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245D4644-6E51-6F41-AB52-A3F4EE032800}" type="datetimeFigureOut">
              <a:rPr lang="es-EC" smtClean="0"/>
              <a:t>15/11/2021</a:t>
            </a:fld>
            <a:endParaRPr lang="es-EC" dirty="0"/>
          </a:p>
        </p:txBody>
      </p:sp>
      <p:sp>
        <p:nvSpPr>
          <p:cNvPr id="4" name="Marcador de imagen de diapositiva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s-EC" dirty="0"/>
          </a:p>
        </p:txBody>
      </p:sp>
      <p:sp>
        <p:nvSpPr>
          <p:cNvPr id="5" name="Marcador de notas 4"/>
          <p:cNvSpPr>
            <a:spLocks noGrp="1"/>
          </p:cNvSpPr>
          <p:nvPr>
            <p:ph type="body" sz="quarter" idx="3"/>
          </p:nvPr>
        </p:nvSpPr>
        <p:spPr>
          <a:xfrm>
            <a:off x="681038" y="4786313"/>
            <a:ext cx="5443537" cy="3914775"/>
          </a:xfrm>
          <a:prstGeom prst="rect">
            <a:avLst/>
          </a:prstGeom>
        </p:spPr>
        <p:txBody>
          <a:bodyPr vert="horz" lIns="91440" tIns="45720" rIns="91440" bIns="45720" rtlCol="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C"/>
          </a:p>
        </p:txBody>
      </p:sp>
      <p:sp>
        <p:nvSpPr>
          <p:cNvPr id="6" name="Marcador de pie de página 5"/>
          <p:cNvSpPr>
            <a:spLocks noGrp="1"/>
          </p:cNvSpPr>
          <p:nvPr>
            <p:ph type="ftr" sz="quarter" idx="4"/>
          </p:nvPr>
        </p:nvSpPr>
        <p:spPr>
          <a:xfrm>
            <a:off x="0" y="9445625"/>
            <a:ext cx="2949575" cy="498475"/>
          </a:xfrm>
          <a:prstGeom prst="rect">
            <a:avLst/>
          </a:prstGeom>
        </p:spPr>
        <p:txBody>
          <a:bodyPr vert="horz" lIns="91440" tIns="45720" rIns="91440" bIns="45720" rtlCol="0" anchor="b"/>
          <a:lstStyle>
            <a:lvl1pPr algn="l">
              <a:defRPr sz="1200"/>
            </a:lvl1pPr>
          </a:lstStyle>
          <a:p>
            <a:endParaRPr lang="es-EC" dirty="0"/>
          </a:p>
        </p:txBody>
      </p:sp>
      <p:sp>
        <p:nvSpPr>
          <p:cNvPr id="7" name="Marcador de número de diapositiva 6"/>
          <p:cNvSpPr>
            <a:spLocks noGrp="1"/>
          </p:cNvSpPr>
          <p:nvPr>
            <p:ph type="sldNum" sz="quarter" idx="5"/>
          </p:nvPr>
        </p:nvSpPr>
        <p:spPr>
          <a:xfrm>
            <a:off x="3854450" y="9445625"/>
            <a:ext cx="2949575" cy="498475"/>
          </a:xfrm>
          <a:prstGeom prst="rect">
            <a:avLst/>
          </a:prstGeom>
        </p:spPr>
        <p:txBody>
          <a:bodyPr vert="horz" lIns="91440" tIns="45720" rIns="91440" bIns="45720" rtlCol="0" anchor="b"/>
          <a:lstStyle>
            <a:lvl1pPr algn="r">
              <a:defRPr sz="1200"/>
            </a:lvl1pPr>
          </a:lstStyle>
          <a:p>
            <a:fld id="{4E05B30A-39DC-3E4C-B114-A79CBF347571}" type="slidenum">
              <a:rPr lang="es-EC" smtClean="0"/>
              <a:t>‹Nº›</a:t>
            </a:fld>
            <a:endParaRPr lang="es-EC" dirty="0"/>
          </a:p>
        </p:txBody>
      </p:sp>
    </p:spTree>
    <p:extLst>
      <p:ext uri="{BB962C8B-B14F-4D97-AF65-F5344CB8AC3E}">
        <p14:creationId xmlns:p14="http://schemas.microsoft.com/office/powerpoint/2010/main" val="1444723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420688" y="1243013"/>
            <a:ext cx="5964237" cy="3355975"/>
          </a:xfrm>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4E05B30A-39DC-3E4C-B114-A79CBF347571}" type="slidenum">
              <a:rPr lang="es-EC" smtClean="0"/>
              <a:t>1</a:t>
            </a:fld>
            <a:endParaRPr lang="es-EC" dirty="0"/>
          </a:p>
        </p:txBody>
      </p:sp>
    </p:spTree>
    <p:extLst>
      <p:ext uri="{BB962C8B-B14F-4D97-AF65-F5344CB8AC3E}">
        <p14:creationId xmlns:p14="http://schemas.microsoft.com/office/powerpoint/2010/main" val="1898828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420688" y="1243013"/>
            <a:ext cx="5964237" cy="3355975"/>
          </a:xfrm>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4E05B30A-39DC-3E4C-B114-A79CBF347571}" type="slidenum">
              <a:rPr lang="es-EC" smtClean="0"/>
              <a:t>2</a:t>
            </a:fld>
            <a:endParaRPr lang="es-EC" dirty="0"/>
          </a:p>
        </p:txBody>
      </p:sp>
    </p:spTree>
    <p:extLst>
      <p:ext uri="{BB962C8B-B14F-4D97-AF65-F5344CB8AC3E}">
        <p14:creationId xmlns:p14="http://schemas.microsoft.com/office/powerpoint/2010/main" val="2746254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26D102-733A-4CAC-B96E-E3C70CEABB8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23C4A6BD-956D-4CC8-99F2-2C5A25A232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8DE3022F-F061-4F8A-BFE4-AC1939C8B5D6}"/>
              </a:ext>
            </a:extLst>
          </p:cNvPr>
          <p:cNvSpPr>
            <a:spLocks noGrp="1"/>
          </p:cNvSpPr>
          <p:nvPr>
            <p:ph type="dt" sz="half" idx="10"/>
          </p:nvPr>
        </p:nvSpPr>
        <p:spPr/>
        <p:txBody>
          <a:bodyPr/>
          <a:lstStyle/>
          <a:p>
            <a:fld id="{72C90A4D-8E47-4229-975C-B72D1436C93B}" type="datetimeFigureOut">
              <a:rPr lang="es-EC" smtClean="0"/>
              <a:t>15/11/2021</a:t>
            </a:fld>
            <a:endParaRPr lang="es-EC"/>
          </a:p>
        </p:txBody>
      </p:sp>
      <p:sp>
        <p:nvSpPr>
          <p:cNvPr id="5" name="Marcador de pie de página 4">
            <a:extLst>
              <a:ext uri="{FF2B5EF4-FFF2-40B4-BE49-F238E27FC236}">
                <a16:creationId xmlns:a16="http://schemas.microsoft.com/office/drawing/2014/main" id="{10DD8450-5C2E-4A7E-BF36-819D2573D3C6}"/>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1F5C2E2A-5215-4890-B953-3F6A50CFDA24}"/>
              </a:ext>
            </a:extLst>
          </p:cNvPr>
          <p:cNvSpPr>
            <a:spLocks noGrp="1"/>
          </p:cNvSpPr>
          <p:nvPr>
            <p:ph type="sldNum" sz="quarter" idx="12"/>
          </p:nvPr>
        </p:nvSpPr>
        <p:spPr/>
        <p:txBody>
          <a:bodyPr/>
          <a:lstStyle/>
          <a:p>
            <a:fld id="{2F672634-605B-4844-9CA0-9FA529F0B473}" type="slidenum">
              <a:rPr lang="es-EC" smtClean="0"/>
              <a:t>‹Nº›</a:t>
            </a:fld>
            <a:endParaRPr lang="es-EC"/>
          </a:p>
        </p:txBody>
      </p:sp>
    </p:spTree>
    <p:extLst>
      <p:ext uri="{BB962C8B-B14F-4D97-AF65-F5344CB8AC3E}">
        <p14:creationId xmlns:p14="http://schemas.microsoft.com/office/powerpoint/2010/main" val="1778608297"/>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8431BE-7727-413C-BAD8-77113541977B}"/>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5DC9AFF6-1CFB-44E3-B98B-15D5E39CAA1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DD276A74-C84A-432A-B85F-1CE9715A53FE}"/>
              </a:ext>
            </a:extLst>
          </p:cNvPr>
          <p:cNvSpPr>
            <a:spLocks noGrp="1"/>
          </p:cNvSpPr>
          <p:nvPr>
            <p:ph type="dt" sz="half" idx="10"/>
          </p:nvPr>
        </p:nvSpPr>
        <p:spPr/>
        <p:txBody>
          <a:bodyPr/>
          <a:lstStyle/>
          <a:p>
            <a:fld id="{8438BEA3-385A-D44F-8D54-74BF5B90FDB6}" type="datetimeFigureOut">
              <a:rPr lang="es-EC" smtClean="0"/>
              <a:t>15/11/2021</a:t>
            </a:fld>
            <a:endParaRPr lang="es-EC" dirty="0"/>
          </a:p>
        </p:txBody>
      </p:sp>
      <p:sp>
        <p:nvSpPr>
          <p:cNvPr id="5" name="Marcador de pie de página 4">
            <a:extLst>
              <a:ext uri="{FF2B5EF4-FFF2-40B4-BE49-F238E27FC236}">
                <a16:creationId xmlns:a16="http://schemas.microsoft.com/office/drawing/2014/main" id="{550BB97F-E228-42AE-BB35-53C70B4C1C6B}"/>
              </a:ext>
            </a:extLst>
          </p:cNvPr>
          <p:cNvSpPr>
            <a:spLocks noGrp="1"/>
          </p:cNvSpPr>
          <p:nvPr>
            <p:ph type="ftr" sz="quarter" idx="11"/>
          </p:nvPr>
        </p:nvSpPr>
        <p:spPr/>
        <p:txBody>
          <a:bodyPr/>
          <a:lstStyle/>
          <a:p>
            <a:endParaRPr lang="es-EC" dirty="0"/>
          </a:p>
        </p:txBody>
      </p:sp>
      <p:sp>
        <p:nvSpPr>
          <p:cNvPr id="6" name="Marcador de número de diapositiva 5">
            <a:extLst>
              <a:ext uri="{FF2B5EF4-FFF2-40B4-BE49-F238E27FC236}">
                <a16:creationId xmlns:a16="http://schemas.microsoft.com/office/drawing/2014/main" id="{30FE14E0-4F4E-46A8-8A86-03918B501504}"/>
              </a:ext>
            </a:extLst>
          </p:cNvPr>
          <p:cNvSpPr>
            <a:spLocks noGrp="1"/>
          </p:cNvSpPr>
          <p:nvPr>
            <p:ph type="sldNum" sz="quarter" idx="12"/>
          </p:nvPr>
        </p:nvSpPr>
        <p:spPr/>
        <p:txBody>
          <a:bodyPr/>
          <a:lstStyle/>
          <a:p>
            <a:fld id="{AE1F15A0-D805-1C45-968F-7842CD906C8F}" type="slidenum">
              <a:rPr lang="es-EC" smtClean="0"/>
              <a:t>‹Nº›</a:t>
            </a:fld>
            <a:endParaRPr lang="es-EC" dirty="0"/>
          </a:p>
        </p:txBody>
      </p:sp>
    </p:spTree>
    <p:extLst>
      <p:ext uri="{BB962C8B-B14F-4D97-AF65-F5344CB8AC3E}">
        <p14:creationId xmlns:p14="http://schemas.microsoft.com/office/powerpoint/2010/main" val="379391247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B015F6F-493D-42E2-A904-557D1B43AD3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7AD69675-B7F7-4ACF-B3E3-45A00A5F67D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ABD2BF56-CE23-437A-9842-1947D81F49F2}"/>
              </a:ext>
            </a:extLst>
          </p:cNvPr>
          <p:cNvSpPr>
            <a:spLocks noGrp="1"/>
          </p:cNvSpPr>
          <p:nvPr>
            <p:ph type="dt" sz="half" idx="10"/>
          </p:nvPr>
        </p:nvSpPr>
        <p:spPr/>
        <p:txBody>
          <a:bodyPr/>
          <a:lstStyle/>
          <a:p>
            <a:fld id="{8438BEA3-385A-D44F-8D54-74BF5B90FDB6}" type="datetimeFigureOut">
              <a:rPr lang="es-EC" smtClean="0"/>
              <a:t>15/11/2021</a:t>
            </a:fld>
            <a:endParaRPr lang="es-EC" dirty="0"/>
          </a:p>
        </p:txBody>
      </p:sp>
      <p:sp>
        <p:nvSpPr>
          <p:cNvPr id="5" name="Marcador de pie de página 4">
            <a:extLst>
              <a:ext uri="{FF2B5EF4-FFF2-40B4-BE49-F238E27FC236}">
                <a16:creationId xmlns:a16="http://schemas.microsoft.com/office/drawing/2014/main" id="{C6F72772-6241-4525-9BB0-5C08AC57AE71}"/>
              </a:ext>
            </a:extLst>
          </p:cNvPr>
          <p:cNvSpPr>
            <a:spLocks noGrp="1"/>
          </p:cNvSpPr>
          <p:nvPr>
            <p:ph type="ftr" sz="quarter" idx="11"/>
          </p:nvPr>
        </p:nvSpPr>
        <p:spPr/>
        <p:txBody>
          <a:bodyPr/>
          <a:lstStyle/>
          <a:p>
            <a:endParaRPr lang="es-EC" dirty="0"/>
          </a:p>
        </p:txBody>
      </p:sp>
      <p:sp>
        <p:nvSpPr>
          <p:cNvPr id="6" name="Marcador de número de diapositiva 5">
            <a:extLst>
              <a:ext uri="{FF2B5EF4-FFF2-40B4-BE49-F238E27FC236}">
                <a16:creationId xmlns:a16="http://schemas.microsoft.com/office/drawing/2014/main" id="{B56EB05E-EDDB-427B-8210-71D7EFF43E0F}"/>
              </a:ext>
            </a:extLst>
          </p:cNvPr>
          <p:cNvSpPr>
            <a:spLocks noGrp="1"/>
          </p:cNvSpPr>
          <p:nvPr>
            <p:ph type="sldNum" sz="quarter" idx="12"/>
          </p:nvPr>
        </p:nvSpPr>
        <p:spPr/>
        <p:txBody>
          <a:bodyPr/>
          <a:lstStyle/>
          <a:p>
            <a:fld id="{AE1F15A0-D805-1C45-968F-7842CD906C8F}" type="slidenum">
              <a:rPr lang="es-EC" smtClean="0"/>
              <a:t>‹Nº›</a:t>
            </a:fld>
            <a:endParaRPr lang="es-EC" dirty="0"/>
          </a:p>
        </p:txBody>
      </p:sp>
    </p:spTree>
    <p:extLst>
      <p:ext uri="{BB962C8B-B14F-4D97-AF65-F5344CB8AC3E}">
        <p14:creationId xmlns:p14="http://schemas.microsoft.com/office/powerpoint/2010/main" val="581294758"/>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7953CE-2E20-7843-A127-00AA99008351}"/>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7D65810C-89F9-2A48-93AA-C6142677E10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329844A9-A816-D34D-9F13-1C8CBB80A4D6}"/>
              </a:ext>
            </a:extLst>
          </p:cNvPr>
          <p:cNvSpPr>
            <a:spLocks noGrp="1"/>
          </p:cNvSpPr>
          <p:nvPr>
            <p:ph type="dt" sz="half" idx="10"/>
          </p:nvPr>
        </p:nvSpPr>
        <p:spPr>
          <a:xfrm>
            <a:off x="838200" y="6356350"/>
            <a:ext cx="2743200" cy="365125"/>
          </a:xfrm>
          <a:prstGeom prst="rect">
            <a:avLst/>
          </a:prstGeom>
        </p:spPr>
        <p:txBody>
          <a:bodyPr/>
          <a:lstStyle/>
          <a:p>
            <a:fld id="{3DDE0B24-4DCA-454C-99D6-F06C7AA577A7}" type="datetimeFigureOut">
              <a:rPr lang="es-EC" smtClean="0"/>
              <a:t>15/11/2021</a:t>
            </a:fld>
            <a:endParaRPr lang="es-EC" dirty="0"/>
          </a:p>
        </p:txBody>
      </p:sp>
      <p:sp>
        <p:nvSpPr>
          <p:cNvPr id="5" name="Marcador de pie de página 4">
            <a:extLst>
              <a:ext uri="{FF2B5EF4-FFF2-40B4-BE49-F238E27FC236}">
                <a16:creationId xmlns:a16="http://schemas.microsoft.com/office/drawing/2014/main" id="{28AB4608-EDEA-2C42-9F74-DB86ABEC83E5}"/>
              </a:ext>
            </a:extLst>
          </p:cNvPr>
          <p:cNvSpPr>
            <a:spLocks noGrp="1"/>
          </p:cNvSpPr>
          <p:nvPr>
            <p:ph type="ftr" sz="quarter" idx="11"/>
          </p:nvPr>
        </p:nvSpPr>
        <p:spPr>
          <a:xfrm>
            <a:off x="4038600" y="6356350"/>
            <a:ext cx="4114800" cy="365125"/>
          </a:xfrm>
          <a:prstGeom prst="rect">
            <a:avLst/>
          </a:prstGeom>
        </p:spPr>
        <p:txBody>
          <a:bodyPr/>
          <a:lstStyle/>
          <a:p>
            <a:endParaRPr lang="es-EC" dirty="0"/>
          </a:p>
        </p:txBody>
      </p:sp>
      <p:sp>
        <p:nvSpPr>
          <p:cNvPr id="8" name="Marcador de contenido 7">
            <a:extLst>
              <a:ext uri="{FF2B5EF4-FFF2-40B4-BE49-F238E27FC236}">
                <a16:creationId xmlns:a16="http://schemas.microsoft.com/office/drawing/2014/main" id="{0FC22361-48DF-8945-85E0-FD8340BFD11F}"/>
              </a:ext>
            </a:extLst>
          </p:cNvPr>
          <p:cNvSpPr>
            <a:spLocks noGrp="1"/>
          </p:cNvSpPr>
          <p:nvPr>
            <p:ph sz="quarter" idx="13"/>
          </p:nvPr>
        </p:nvSpPr>
        <p:spPr>
          <a:xfrm>
            <a:off x="5900738" y="6140450"/>
            <a:ext cx="914400" cy="914400"/>
          </a:xfrm>
          <a:prstGeom prst="rect">
            <a:avLst/>
          </a:prstGeo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C"/>
          </a:p>
        </p:txBody>
      </p:sp>
    </p:spTree>
    <p:extLst>
      <p:ext uri="{BB962C8B-B14F-4D97-AF65-F5344CB8AC3E}">
        <p14:creationId xmlns:p14="http://schemas.microsoft.com/office/powerpoint/2010/main" val="65325221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9EBDD6-BCFD-43AA-BD26-480257E6F5F1}"/>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8093D726-FA50-4BEC-BB2F-87130AA4579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6987DFC0-027A-43DE-BD1B-B56F94B2D465}"/>
              </a:ext>
            </a:extLst>
          </p:cNvPr>
          <p:cNvSpPr>
            <a:spLocks noGrp="1"/>
          </p:cNvSpPr>
          <p:nvPr>
            <p:ph type="dt" sz="half" idx="10"/>
          </p:nvPr>
        </p:nvSpPr>
        <p:spPr/>
        <p:txBody>
          <a:bodyPr/>
          <a:lstStyle/>
          <a:p>
            <a:fld id="{3DDE0B24-4DCA-454C-99D6-F06C7AA577A7}" type="datetimeFigureOut">
              <a:rPr lang="es-EC" smtClean="0"/>
              <a:t>15/11/2021</a:t>
            </a:fld>
            <a:endParaRPr lang="es-EC" dirty="0"/>
          </a:p>
        </p:txBody>
      </p:sp>
      <p:sp>
        <p:nvSpPr>
          <p:cNvPr id="5" name="Marcador de pie de página 4">
            <a:extLst>
              <a:ext uri="{FF2B5EF4-FFF2-40B4-BE49-F238E27FC236}">
                <a16:creationId xmlns:a16="http://schemas.microsoft.com/office/drawing/2014/main" id="{A8B6257C-5043-46BA-AE6B-FCEF911E5498}"/>
              </a:ext>
            </a:extLst>
          </p:cNvPr>
          <p:cNvSpPr>
            <a:spLocks noGrp="1"/>
          </p:cNvSpPr>
          <p:nvPr>
            <p:ph type="ftr" sz="quarter" idx="11"/>
          </p:nvPr>
        </p:nvSpPr>
        <p:spPr/>
        <p:txBody>
          <a:bodyPr/>
          <a:lstStyle/>
          <a:p>
            <a:endParaRPr lang="es-EC" dirty="0"/>
          </a:p>
        </p:txBody>
      </p:sp>
      <p:sp>
        <p:nvSpPr>
          <p:cNvPr id="6" name="Marcador de número de diapositiva 5">
            <a:extLst>
              <a:ext uri="{FF2B5EF4-FFF2-40B4-BE49-F238E27FC236}">
                <a16:creationId xmlns:a16="http://schemas.microsoft.com/office/drawing/2014/main" id="{B13AAD3B-A01C-4318-901B-D11858376B55}"/>
              </a:ext>
            </a:extLst>
          </p:cNvPr>
          <p:cNvSpPr>
            <a:spLocks noGrp="1"/>
          </p:cNvSpPr>
          <p:nvPr>
            <p:ph type="sldNum" sz="quarter" idx="12"/>
          </p:nvPr>
        </p:nvSpPr>
        <p:spPr/>
        <p:txBody>
          <a:bodyPr/>
          <a:lstStyle/>
          <a:p>
            <a:fld id="{40573206-10BE-4DF8-A91E-671CBE718BE2}" type="slidenum">
              <a:rPr lang="es-EC" smtClean="0"/>
              <a:t>‹Nº›</a:t>
            </a:fld>
            <a:endParaRPr lang="es-EC" dirty="0"/>
          </a:p>
        </p:txBody>
      </p:sp>
    </p:spTree>
    <p:extLst>
      <p:ext uri="{BB962C8B-B14F-4D97-AF65-F5344CB8AC3E}">
        <p14:creationId xmlns:p14="http://schemas.microsoft.com/office/powerpoint/2010/main" val="1219602497"/>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54393A-F33A-439D-9951-54C883CFFBC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0FACE8AE-0F6B-4D71-AF92-DDF2C43ACF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0B2A7A3-970C-4909-B0E0-D82806A00758}"/>
              </a:ext>
            </a:extLst>
          </p:cNvPr>
          <p:cNvSpPr>
            <a:spLocks noGrp="1"/>
          </p:cNvSpPr>
          <p:nvPr>
            <p:ph type="dt" sz="half" idx="10"/>
          </p:nvPr>
        </p:nvSpPr>
        <p:spPr/>
        <p:txBody>
          <a:bodyPr/>
          <a:lstStyle/>
          <a:p>
            <a:fld id="{3DDE0B24-4DCA-454C-99D6-F06C7AA577A7}" type="datetimeFigureOut">
              <a:rPr lang="es-EC" smtClean="0"/>
              <a:t>15/11/2021</a:t>
            </a:fld>
            <a:endParaRPr lang="es-EC" dirty="0"/>
          </a:p>
        </p:txBody>
      </p:sp>
      <p:sp>
        <p:nvSpPr>
          <p:cNvPr id="5" name="Marcador de pie de página 4">
            <a:extLst>
              <a:ext uri="{FF2B5EF4-FFF2-40B4-BE49-F238E27FC236}">
                <a16:creationId xmlns:a16="http://schemas.microsoft.com/office/drawing/2014/main" id="{8B4C1BC7-0791-4B53-B91F-C5ED259184BD}"/>
              </a:ext>
            </a:extLst>
          </p:cNvPr>
          <p:cNvSpPr>
            <a:spLocks noGrp="1"/>
          </p:cNvSpPr>
          <p:nvPr>
            <p:ph type="ftr" sz="quarter" idx="11"/>
          </p:nvPr>
        </p:nvSpPr>
        <p:spPr/>
        <p:txBody>
          <a:bodyPr/>
          <a:lstStyle/>
          <a:p>
            <a:endParaRPr lang="es-EC" dirty="0"/>
          </a:p>
        </p:txBody>
      </p:sp>
      <p:sp>
        <p:nvSpPr>
          <p:cNvPr id="6" name="Marcador de número de diapositiva 5">
            <a:extLst>
              <a:ext uri="{FF2B5EF4-FFF2-40B4-BE49-F238E27FC236}">
                <a16:creationId xmlns:a16="http://schemas.microsoft.com/office/drawing/2014/main" id="{1EAF26CE-6829-490E-82AF-4511F5A2D91B}"/>
              </a:ext>
            </a:extLst>
          </p:cNvPr>
          <p:cNvSpPr>
            <a:spLocks noGrp="1"/>
          </p:cNvSpPr>
          <p:nvPr>
            <p:ph type="sldNum" sz="quarter" idx="12"/>
          </p:nvPr>
        </p:nvSpPr>
        <p:spPr/>
        <p:txBody>
          <a:bodyPr/>
          <a:lstStyle/>
          <a:p>
            <a:fld id="{40573206-10BE-4DF8-A91E-671CBE718BE2}" type="slidenum">
              <a:rPr lang="es-EC" smtClean="0"/>
              <a:t>‹Nº›</a:t>
            </a:fld>
            <a:endParaRPr lang="es-EC" dirty="0"/>
          </a:p>
        </p:txBody>
      </p:sp>
    </p:spTree>
    <p:extLst>
      <p:ext uri="{BB962C8B-B14F-4D97-AF65-F5344CB8AC3E}">
        <p14:creationId xmlns:p14="http://schemas.microsoft.com/office/powerpoint/2010/main" val="339682325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A7BDD8-A534-49F9-874A-34BB1EB1A085}"/>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DF5EC9CE-438D-4612-8A58-09BF6BE0E57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id="{8D1037C6-0D18-41E9-B4AC-4DC49292647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id="{C0DCB7C9-5F3C-4B09-AE9E-48F6CA034CB0}"/>
              </a:ext>
            </a:extLst>
          </p:cNvPr>
          <p:cNvSpPr>
            <a:spLocks noGrp="1"/>
          </p:cNvSpPr>
          <p:nvPr>
            <p:ph type="dt" sz="half" idx="10"/>
          </p:nvPr>
        </p:nvSpPr>
        <p:spPr/>
        <p:txBody>
          <a:bodyPr/>
          <a:lstStyle/>
          <a:p>
            <a:fld id="{8438BEA3-385A-D44F-8D54-74BF5B90FDB6}" type="datetimeFigureOut">
              <a:rPr lang="es-EC" smtClean="0"/>
              <a:t>15/11/2021</a:t>
            </a:fld>
            <a:endParaRPr lang="es-EC" dirty="0"/>
          </a:p>
        </p:txBody>
      </p:sp>
      <p:sp>
        <p:nvSpPr>
          <p:cNvPr id="6" name="Marcador de pie de página 5">
            <a:extLst>
              <a:ext uri="{FF2B5EF4-FFF2-40B4-BE49-F238E27FC236}">
                <a16:creationId xmlns:a16="http://schemas.microsoft.com/office/drawing/2014/main" id="{13555C18-6858-46DB-A306-005F8FE29FB2}"/>
              </a:ext>
            </a:extLst>
          </p:cNvPr>
          <p:cNvSpPr>
            <a:spLocks noGrp="1"/>
          </p:cNvSpPr>
          <p:nvPr>
            <p:ph type="ftr" sz="quarter" idx="11"/>
          </p:nvPr>
        </p:nvSpPr>
        <p:spPr/>
        <p:txBody>
          <a:bodyPr/>
          <a:lstStyle/>
          <a:p>
            <a:endParaRPr lang="es-EC" dirty="0"/>
          </a:p>
        </p:txBody>
      </p:sp>
      <p:sp>
        <p:nvSpPr>
          <p:cNvPr id="7" name="Marcador de número de diapositiva 6">
            <a:extLst>
              <a:ext uri="{FF2B5EF4-FFF2-40B4-BE49-F238E27FC236}">
                <a16:creationId xmlns:a16="http://schemas.microsoft.com/office/drawing/2014/main" id="{F5516E10-83C8-4F6E-A19B-65FAA9EA7BBD}"/>
              </a:ext>
            </a:extLst>
          </p:cNvPr>
          <p:cNvSpPr>
            <a:spLocks noGrp="1"/>
          </p:cNvSpPr>
          <p:nvPr>
            <p:ph type="sldNum" sz="quarter" idx="12"/>
          </p:nvPr>
        </p:nvSpPr>
        <p:spPr/>
        <p:txBody>
          <a:bodyPr/>
          <a:lstStyle/>
          <a:p>
            <a:fld id="{AE1F15A0-D805-1C45-968F-7842CD906C8F}" type="slidenum">
              <a:rPr lang="es-EC" smtClean="0"/>
              <a:t>‹Nº›</a:t>
            </a:fld>
            <a:endParaRPr lang="es-EC" dirty="0"/>
          </a:p>
        </p:txBody>
      </p:sp>
    </p:spTree>
    <p:extLst>
      <p:ext uri="{BB962C8B-B14F-4D97-AF65-F5344CB8AC3E}">
        <p14:creationId xmlns:p14="http://schemas.microsoft.com/office/powerpoint/2010/main" val="179315172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077C78-02FA-4007-AD93-945E865BD70E}"/>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80BE22D2-8A09-4871-A77D-D4841A1F64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2BAFCF7-4A3A-4D75-8BCD-6396444BB0B2}"/>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id="{9DDFA409-D1C6-4864-BAE2-D80F823CB3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FBA976B-F3B8-486D-9DC8-7E00DAA3871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id="{7D783A2A-15E2-45D2-8DD6-219708CC4A9C}"/>
              </a:ext>
            </a:extLst>
          </p:cNvPr>
          <p:cNvSpPr>
            <a:spLocks noGrp="1"/>
          </p:cNvSpPr>
          <p:nvPr>
            <p:ph type="dt" sz="half" idx="10"/>
          </p:nvPr>
        </p:nvSpPr>
        <p:spPr/>
        <p:txBody>
          <a:bodyPr/>
          <a:lstStyle/>
          <a:p>
            <a:fld id="{8438BEA3-385A-D44F-8D54-74BF5B90FDB6}" type="datetimeFigureOut">
              <a:rPr lang="es-EC" smtClean="0"/>
              <a:t>15/11/2021</a:t>
            </a:fld>
            <a:endParaRPr lang="es-EC" dirty="0"/>
          </a:p>
        </p:txBody>
      </p:sp>
      <p:sp>
        <p:nvSpPr>
          <p:cNvPr id="8" name="Marcador de pie de página 7">
            <a:extLst>
              <a:ext uri="{FF2B5EF4-FFF2-40B4-BE49-F238E27FC236}">
                <a16:creationId xmlns:a16="http://schemas.microsoft.com/office/drawing/2014/main" id="{28D014F4-D3B1-45B3-909B-297158D4F8CD}"/>
              </a:ext>
            </a:extLst>
          </p:cNvPr>
          <p:cNvSpPr>
            <a:spLocks noGrp="1"/>
          </p:cNvSpPr>
          <p:nvPr>
            <p:ph type="ftr" sz="quarter" idx="11"/>
          </p:nvPr>
        </p:nvSpPr>
        <p:spPr/>
        <p:txBody>
          <a:bodyPr/>
          <a:lstStyle/>
          <a:p>
            <a:endParaRPr lang="es-EC" dirty="0"/>
          </a:p>
        </p:txBody>
      </p:sp>
      <p:sp>
        <p:nvSpPr>
          <p:cNvPr id="9" name="Marcador de número de diapositiva 8">
            <a:extLst>
              <a:ext uri="{FF2B5EF4-FFF2-40B4-BE49-F238E27FC236}">
                <a16:creationId xmlns:a16="http://schemas.microsoft.com/office/drawing/2014/main" id="{9EAE4BE5-0967-48A0-AC94-54148C87C7B3}"/>
              </a:ext>
            </a:extLst>
          </p:cNvPr>
          <p:cNvSpPr>
            <a:spLocks noGrp="1"/>
          </p:cNvSpPr>
          <p:nvPr>
            <p:ph type="sldNum" sz="quarter" idx="12"/>
          </p:nvPr>
        </p:nvSpPr>
        <p:spPr/>
        <p:txBody>
          <a:bodyPr/>
          <a:lstStyle/>
          <a:p>
            <a:fld id="{AE1F15A0-D805-1C45-968F-7842CD906C8F}" type="slidenum">
              <a:rPr lang="es-EC" smtClean="0"/>
              <a:t>‹Nº›</a:t>
            </a:fld>
            <a:endParaRPr lang="es-EC" dirty="0"/>
          </a:p>
        </p:txBody>
      </p:sp>
    </p:spTree>
    <p:extLst>
      <p:ext uri="{BB962C8B-B14F-4D97-AF65-F5344CB8AC3E}">
        <p14:creationId xmlns:p14="http://schemas.microsoft.com/office/powerpoint/2010/main" val="3703038637"/>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036CB9-5895-4F87-BF8D-C1FA3F47D1E1}"/>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647067FA-85AC-408E-8A35-62486DC2AD14}"/>
              </a:ext>
            </a:extLst>
          </p:cNvPr>
          <p:cNvSpPr>
            <a:spLocks noGrp="1"/>
          </p:cNvSpPr>
          <p:nvPr>
            <p:ph type="dt" sz="half" idx="10"/>
          </p:nvPr>
        </p:nvSpPr>
        <p:spPr/>
        <p:txBody>
          <a:bodyPr/>
          <a:lstStyle/>
          <a:p>
            <a:fld id="{8438BEA3-385A-D44F-8D54-74BF5B90FDB6}" type="datetimeFigureOut">
              <a:rPr lang="es-EC" smtClean="0"/>
              <a:t>15/11/2021</a:t>
            </a:fld>
            <a:endParaRPr lang="es-EC" dirty="0"/>
          </a:p>
        </p:txBody>
      </p:sp>
      <p:sp>
        <p:nvSpPr>
          <p:cNvPr id="4" name="Marcador de pie de página 3">
            <a:extLst>
              <a:ext uri="{FF2B5EF4-FFF2-40B4-BE49-F238E27FC236}">
                <a16:creationId xmlns:a16="http://schemas.microsoft.com/office/drawing/2014/main" id="{BDE9084C-906E-447B-AD8F-3775175D6D0E}"/>
              </a:ext>
            </a:extLst>
          </p:cNvPr>
          <p:cNvSpPr>
            <a:spLocks noGrp="1"/>
          </p:cNvSpPr>
          <p:nvPr>
            <p:ph type="ftr" sz="quarter" idx="11"/>
          </p:nvPr>
        </p:nvSpPr>
        <p:spPr/>
        <p:txBody>
          <a:bodyPr/>
          <a:lstStyle/>
          <a:p>
            <a:endParaRPr lang="es-EC" dirty="0"/>
          </a:p>
        </p:txBody>
      </p:sp>
      <p:sp>
        <p:nvSpPr>
          <p:cNvPr id="5" name="Marcador de número de diapositiva 4">
            <a:extLst>
              <a:ext uri="{FF2B5EF4-FFF2-40B4-BE49-F238E27FC236}">
                <a16:creationId xmlns:a16="http://schemas.microsoft.com/office/drawing/2014/main" id="{0D33620C-0560-41E1-BB4C-F5B9F15F81B7}"/>
              </a:ext>
            </a:extLst>
          </p:cNvPr>
          <p:cNvSpPr>
            <a:spLocks noGrp="1"/>
          </p:cNvSpPr>
          <p:nvPr>
            <p:ph type="sldNum" sz="quarter" idx="12"/>
          </p:nvPr>
        </p:nvSpPr>
        <p:spPr/>
        <p:txBody>
          <a:bodyPr/>
          <a:lstStyle/>
          <a:p>
            <a:fld id="{AE1F15A0-D805-1C45-968F-7842CD906C8F}" type="slidenum">
              <a:rPr lang="es-EC" smtClean="0"/>
              <a:t>‹Nº›</a:t>
            </a:fld>
            <a:endParaRPr lang="es-EC" dirty="0"/>
          </a:p>
        </p:txBody>
      </p:sp>
    </p:spTree>
    <p:extLst>
      <p:ext uri="{BB962C8B-B14F-4D97-AF65-F5344CB8AC3E}">
        <p14:creationId xmlns:p14="http://schemas.microsoft.com/office/powerpoint/2010/main" val="275565674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E5181E1-16DD-42F3-9DB3-06AD685DD4D5}"/>
              </a:ext>
            </a:extLst>
          </p:cNvPr>
          <p:cNvSpPr>
            <a:spLocks noGrp="1"/>
          </p:cNvSpPr>
          <p:nvPr>
            <p:ph type="dt" sz="half" idx="10"/>
          </p:nvPr>
        </p:nvSpPr>
        <p:spPr/>
        <p:txBody>
          <a:bodyPr/>
          <a:lstStyle/>
          <a:p>
            <a:fld id="{8438BEA3-385A-D44F-8D54-74BF5B90FDB6}" type="datetimeFigureOut">
              <a:rPr lang="es-EC" smtClean="0"/>
              <a:t>15/11/2021</a:t>
            </a:fld>
            <a:endParaRPr lang="es-EC" dirty="0"/>
          </a:p>
        </p:txBody>
      </p:sp>
      <p:sp>
        <p:nvSpPr>
          <p:cNvPr id="3" name="Marcador de pie de página 2">
            <a:extLst>
              <a:ext uri="{FF2B5EF4-FFF2-40B4-BE49-F238E27FC236}">
                <a16:creationId xmlns:a16="http://schemas.microsoft.com/office/drawing/2014/main" id="{52B82895-5B80-4AC9-9063-B58623A9EACB}"/>
              </a:ext>
            </a:extLst>
          </p:cNvPr>
          <p:cNvSpPr>
            <a:spLocks noGrp="1"/>
          </p:cNvSpPr>
          <p:nvPr>
            <p:ph type="ftr" sz="quarter" idx="11"/>
          </p:nvPr>
        </p:nvSpPr>
        <p:spPr/>
        <p:txBody>
          <a:bodyPr/>
          <a:lstStyle/>
          <a:p>
            <a:endParaRPr lang="es-EC" dirty="0"/>
          </a:p>
        </p:txBody>
      </p:sp>
      <p:sp>
        <p:nvSpPr>
          <p:cNvPr id="4" name="Marcador de número de diapositiva 3">
            <a:extLst>
              <a:ext uri="{FF2B5EF4-FFF2-40B4-BE49-F238E27FC236}">
                <a16:creationId xmlns:a16="http://schemas.microsoft.com/office/drawing/2014/main" id="{B113C0F9-13F5-43AA-AA74-3926AC7E6746}"/>
              </a:ext>
            </a:extLst>
          </p:cNvPr>
          <p:cNvSpPr>
            <a:spLocks noGrp="1"/>
          </p:cNvSpPr>
          <p:nvPr>
            <p:ph type="sldNum" sz="quarter" idx="12"/>
          </p:nvPr>
        </p:nvSpPr>
        <p:spPr/>
        <p:txBody>
          <a:bodyPr/>
          <a:lstStyle/>
          <a:p>
            <a:fld id="{AE1F15A0-D805-1C45-968F-7842CD906C8F}" type="slidenum">
              <a:rPr lang="es-EC" smtClean="0"/>
              <a:t>‹Nº›</a:t>
            </a:fld>
            <a:endParaRPr lang="es-EC" dirty="0"/>
          </a:p>
        </p:txBody>
      </p:sp>
    </p:spTree>
    <p:extLst>
      <p:ext uri="{BB962C8B-B14F-4D97-AF65-F5344CB8AC3E}">
        <p14:creationId xmlns:p14="http://schemas.microsoft.com/office/powerpoint/2010/main" val="4002686218"/>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A7D328-E69F-408D-A54F-4459391ABA6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C300396F-AB03-4E3F-A8CD-EA8DF1C5BB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id="{94054A6C-F02D-4947-B845-6F558A3E0D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15D043C-9C03-4017-91DF-5784073D1CED}"/>
              </a:ext>
            </a:extLst>
          </p:cNvPr>
          <p:cNvSpPr>
            <a:spLocks noGrp="1"/>
          </p:cNvSpPr>
          <p:nvPr>
            <p:ph type="dt" sz="half" idx="10"/>
          </p:nvPr>
        </p:nvSpPr>
        <p:spPr/>
        <p:txBody>
          <a:bodyPr/>
          <a:lstStyle/>
          <a:p>
            <a:fld id="{8438BEA3-385A-D44F-8D54-74BF5B90FDB6}" type="datetimeFigureOut">
              <a:rPr lang="es-EC" smtClean="0"/>
              <a:t>15/11/2021</a:t>
            </a:fld>
            <a:endParaRPr lang="es-EC" dirty="0"/>
          </a:p>
        </p:txBody>
      </p:sp>
      <p:sp>
        <p:nvSpPr>
          <p:cNvPr id="6" name="Marcador de pie de página 5">
            <a:extLst>
              <a:ext uri="{FF2B5EF4-FFF2-40B4-BE49-F238E27FC236}">
                <a16:creationId xmlns:a16="http://schemas.microsoft.com/office/drawing/2014/main" id="{22197C6F-7D55-4EEE-9F8B-BA60297B5F17}"/>
              </a:ext>
            </a:extLst>
          </p:cNvPr>
          <p:cNvSpPr>
            <a:spLocks noGrp="1"/>
          </p:cNvSpPr>
          <p:nvPr>
            <p:ph type="ftr" sz="quarter" idx="11"/>
          </p:nvPr>
        </p:nvSpPr>
        <p:spPr/>
        <p:txBody>
          <a:bodyPr/>
          <a:lstStyle/>
          <a:p>
            <a:endParaRPr lang="es-EC" dirty="0"/>
          </a:p>
        </p:txBody>
      </p:sp>
      <p:sp>
        <p:nvSpPr>
          <p:cNvPr id="7" name="Marcador de número de diapositiva 6">
            <a:extLst>
              <a:ext uri="{FF2B5EF4-FFF2-40B4-BE49-F238E27FC236}">
                <a16:creationId xmlns:a16="http://schemas.microsoft.com/office/drawing/2014/main" id="{3685FF0C-8693-4DBE-8D25-32AADDF96CF6}"/>
              </a:ext>
            </a:extLst>
          </p:cNvPr>
          <p:cNvSpPr>
            <a:spLocks noGrp="1"/>
          </p:cNvSpPr>
          <p:nvPr>
            <p:ph type="sldNum" sz="quarter" idx="12"/>
          </p:nvPr>
        </p:nvSpPr>
        <p:spPr/>
        <p:txBody>
          <a:bodyPr/>
          <a:lstStyle/>
          <a:p>
            <a:fld id="{AE1F15A0-D805-1C45-968F-7842CD906C8F}" type="slidenum">
              <a:rPr lang="es-EC" smtClean="0"/>
              <a:t>‹Nº›</a:t>
            </a:fld>
            <a:endParaRPr lang="es-EC" dirty="0"/>
          </a:p>
        </p:txBody>
      </p:sp>
    </p:spTree>
    <p:extLst>
      <p:ext uri="{BB962C8B-B14F-4D97-AF65-F5344CB8AC3E}">
        <p14:creationId xmlns:p14="http://schemas.microsoft.com/office/powerpoint/2010/main" val="324668531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BBB63B-924D-41C4-B683-E80649A9970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B7A3F57E-D92E-4904-BF7C-541E2DFBC5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id="{6C9722EF-49A5-4B8D-A9C7-71BE066B22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E6C10FE-E717-4D92-B2E7-8DD5E9D298A5}"/>
              </a:ext>
            </a:extLst>
          </p:cNvPr>
          <p:cNvSpPr>
            <a:spLocks noGrp="1"/>
          </p:cNvSpPr>
          <p:nvPr>
            <p:ph type="dt" sz="half" idx="10"/>
          </p:nvPr>
        </p:nvSpPr>
        <p:spPr/>
        <p:txBody>
          <a:bodyPr/>
          <a:lstStyle/>
          <a:p>
            <a:fld id="{8438BEA3-385A-D44F-8D54-74BF5B90FDB6}" type="datetimeFigureOut">
              <a:rPr lang="es-EC" smtClean="0"/>
              <a:t>15/11/2021</a:t>
            </a:fld>
            <a:endParaRPr lang="es-EC" dirty="0"/>
          </a:p>
        </p:txBody>
      </p:sp>
      <p:sp>
        <p:nvSpPr>
          <p:cNvPr id="6" name="Marcador de pie de página 5">
            <a:extLst>
              <a:ext uri="{FF2B5EF4-FFF2-40B4-BE49-F238E27FC236}">
                <a16:creationId xmlns:a16="http://schemas.microsoft.com/office/drawing/2014/main" id="{44EF9440-C809-4F7F-A10B-858E2000E896}"/>
              </a:ext>
            </a:extLst>
          </p:cNvPr>
          <p:cNvSpPr>
            <a:spLocks noGrp="1"/>
          </p:cNvSpPr>
          <p:nvPr>
            <p:ph type="ftr" sz="quarter" idx="11"/>
          </p:nvPr>
        </p:nvSpPr>
        <p:spPr/>
        <p:txBody>
          <a:bodyPr/>
          <a:lstStyle/>
          <a:p>
            <a:endParaRPr lang="es-EC" dirty="0"/>
          </a:p>
        </p:txBody>
      </p:sp>
      <p:sp>
        <p:nvSpPr>
          <p:cNvPr id="7" name="Marcador de número de diapositiva 6">
            <a:extLst>
              <a:ext uri="{FF2B5EF4-FFF2-40B4-BE49-F238E27FC236}">
                <a16:creationId xmlns:a16="http://schemas.microsoft.com/office/drawing/2014/main" id="{407961CA-CA9C-497C-B2B3-D0CDEEE3E39C}"/>
              </a:ext>
            </a:extLst>
          </p:cNvPr>
          <p:cNvSpPr>
            <a:spLocks noGrp="1"/>
          </p:cNvSpPr>
          <p:nvPr>
            <p:ph type="sldNum" sz="quarter" idx="12"/>
          </p:nvPr>
        </p:nvSpPr>
        <p:spPr/>
        <p:txBody>
          <a:bodyPr/>
          <a:lstStyle/>
          <a:p>
            <a:fld id="{AE1F15A0-D805-1C45-968F-7842CD906C8F}" type="slidenum">
              <a:rPr lang="es-EC" smtClean="0"/>
              <a:t>‹Nº›</a:t>
            </a:fld>
            <a:endParaRPr lang="es-EC" dirty="0"/>
          </a:p>
        </p:txBody>
      </p:sp>
    </p:spTree>
    <p:extLst>
      <p:ext uri="{BB962C8B-B14F-4D97-AF65-F5344CB8AC3E}">
        <p14:creationId xmlns:p14="http://schemas.microsoft.com/office/powerpoint/2010/main" val="265504033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03DA336-C5AC-411F-A9A6-5FBCE31F7C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DE2A15D5-FD9E-48F7-8C98-CB7424C812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5613B039-B5CB-4A7D-AE9A-A15F6F9451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C90A4D-8E47-4229-975C-B72D1436C93B}" type="datetimeFigureOut">
              <a:rPr lang="es-EC" smtClean="0"/>
              <a:t>15/11/2021</a:t>
            </a:fld>
            <a:endParaRPr lang="es-EC"/>
          </a:p>
        </p:txBody>
      </p:sp>
      <p:sp>
        <p:nvSpPr>
          <p:cNvPr id="5" name="Marcador de pie de página 4">
            <a:extLst>
              <a:ext uri="{FF2B5EF4-FFF2-40B4-BE49-F238E27FC236}">
                <a16:creationId xmlns:a16="http://schemas.microsoft.com/office/drawing/2014/main" id="{A1CA2500-100D-4124-AAF7-EC1BF27B22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a:extLst>
              <a:ext uri="{FF2B5EF4-FFF2-40B4-BE49-F238E27FC236}">
                <a16:creationId xmlns:a16="http://schemas.microsoft.com/office/drawing/2014/main" id="{4431CAD1-5B8D-4178-917F-740E63C8F3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72634-605B-4844-9CA0-9FA529F0B473}" type="slidenum">
              <a:rPr lang="es-EC" smtClean="0"/>
              <a:t>‹Nº›</a:t>
            </a:fld>
            <a:endParaRPr lang="es-EC"/>
          </a:p>
        </p:txBody>
      </p:sp>
      <p:pic>
        <p:nvPicPr>
          <p:cNvPr id="7" name="Imagen 6">
            <a:extLst>
              <a:ext uri="{FF2B5EF4-FFF2-40B4-BE49-F238E27FC236}">
                <a16:creationId xmlns:a16="http://schemas.microsoft.com/office/drawing/2014/main" id="{10DAA7EA-4733-464E-B13E-0F4336D91A2E}"/>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656651" y="5986477"/>
            <a:ext cx="4948748" cy="1108648"/>
          </a:xfrm>
          <a:prstGeom prst="rect">
            <a:avLst/>
          </a:prstGeom>
        </p:spPr>
      </p:pic>
      <p:pic>
        <p:nvPicPr>
          <p:cNvPr id="8" name="Imagen 7">
            <a:extLst>
              <a:ext uri="{FF2B5EF4-FFF2-40B4-BE49-F238E27FC236}">
                <a16:creationId xmlns:a16="http://schemas.microsoft.com/office/drawing/2014/main" id="{765DB2B4-A2E0-486C-9AA7-03E7018493C7}"/>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6639426"/>
            <a:ext cx="6156501" cy="218574"/>
          </a:xfrm>
          <a:prstGeom prst="rect">
            <a:avLst/>
          </a:prstGeom>
        </p:spPr>
      </p:pic>
    </p:spTree>
    <p:extLst>
      <p:ext uri="{BB962C8B-B14F-4D97-AF65-F5344CB8AC3E}">
        <p14:creationId xmlns:p14="http://schemas.microsoft.com/office/powerpoint/2010/main" val="374988600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mc:AlternateContent xmlns:mc="http://schemas.openxmlformats.org/markup-compatibility/2006" xmlns:p14="http://schemas.microsoft.com/office/powerpoint/2010/main">
    <mc:Choice Requires="p14">
      <p:transition p14:dur="10" advClick="0"/>
    </mc:Choice>
    <mc:Fallback xmlns="">
      <p:transition advClick="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emf"/><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12.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637478" y="5217077"/>
            <a:ext cx="10917044" cy="63897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PROFORMA Y POA 2022 </a:t>
            </a:r>
          </a:p>
        </p:txBody>
      </p:sp>
      <p:pic>
        <p:nvPicPr>
          <p:cNvPr id="11" name="Imagen 10">
            <a:extLst>
              <a:ext uri="{FF2B5EF4-FFF2-40B4-BE49-F238E27FC236}">
                <a16:creationId xmlns:a16="http://schemas.microsoft.com/office/drawing/2014/main" id="{9A49E95D-3927-9847-9133-97AD935EC376}"/>
              </a:ext>
            </a:extLst>
          </p:cNvPr>
          <p:cNvPicPr>
            <a:picLocks noChangeAspect="1"/>
          </p:cNvPicPr>
          <p:nvPr/>
        </p:nvPicPr>
        <p:blipFill rotWithShape="1">
          <a:blip r:embed="rId3">
            <a:extLst>
              <a:ext uri="{28A0092B-C50C-407E-A947-70E740481C1C}">
                <a14:useLocalDpi xmlns:a14="http://schemas.microsoft.com/office/drawing/2010/main" val="0"/>
              </a:ext>
            </a:extLst>
          </a:blip>
          <a:srcRect r="57729"/>
          <a:stretch/>
        </p:blipFill>
        <p:spPr>
          <a:xfrm>
            <a:off x="10821954" y="5856054"/>
            <a:ext cx="1240077" cy="915068"/>
          </a:xfrm>
          <a:prstGeom prst="rect">
            <a:avLst/>
          </a:prstGeom>
        </p:spPr>
      </p:pic>
      <p:pic>
        <p:nvPicPr>
          <p:cNvPr id="5" name="Imagen 4">
            <a:extLst>
              <a:ext uri="{FF2B5EF4-FFF2-40B4-BE49-F238E27FC236}">
                <a16:creationId xmlns:a16="http://schemas.microsoft.com/office/drawing/2014/main" id="{C4077E5F-FD11-4727-BEEE-F6B6E3962471}"/>
              </a:ext>
            </a:extLst>
          </p:cNvPr>
          <p:cNvPicPr>
            <a:picLocks noChangeAspect="1"/>
          </p:cNvPicPr>
          <p:nvPr/>
        </p:nvPicPr>
        <p:blipFill>
          <a:blip r:embed="rId4"/>
          <a:stretch>
            <a:fillRect/>
          </a:stretch>
        </p:blipFill>
        <p:spPr>
          <a:xfrm>
            <a:off x="3056261" y="2464176"/>
            <a:ext cx="5927075" cy="2115870"/>
          </a:xfrm>
          <a:prstGeom prst="rect">
            <a:avLst/>
          </a:prstGeom>
        </p:spPr>
      </p:pic>
      <p:pic>
        <p:nvPicPr>
          <p:cNvPr id="6" name="Imagen 5">
            <a:extLst>
              <a:ext uri="{FF2B5EF4-FFF2-40B4-BE49-F238E27FC236}">
                <a16:creationId xmlns:a16="http://schemas.microsoft.com/office/drawing/2014/main" id="{102B2B08-31AA-47DA-AF78-674DF5490DBF}"/>
              </a:ext>
            </a:extLst>
          </p:cNvPr>
          <p:cNvPicPr>
            <a:picLocks noChangeAspect="1"/>
          </p:cNvPicPr>
          <p:nvPr/>
        </p:nvPicPr>
        <p:blipFill>
          <a:blip r:embed="rId5"/>
          <a:stretch>
            <a:fillRect/>
          </a:stretch>
        </p:blipFill>
        <p:spPr>
          <a:xfrm>
            <a:off x="0" y="108260"/>
            <a:ext cx="12192000" cy="1981357"/>
          </a:xfrm>
          <a:prstGeom prst="rect">
            <a:avLst/>
          </a:prstGeom>
        </p:spPr>
      </p:pic>
    </p:spTree>
    <p:extLst>
      <p:ext uri="{BB962C8B-B14F-4D97-AF65-F5344CB8AC3E}">
        <p14:creationId xmlns:p14="http://schemas.microsoft.com/office/powerpoint/2010/main" val="187168507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ángulo redondeado 31">
            <a:extLst>
              <a:ext uri="{FF2B5EF4-FFF2-40B4-BE49-F238E27FC236}">
                <a16:creationId xmlns:a16="http://schemas.microsoft.com/office/drawing/2014/main" id="{077665B3-C16E-4320-AAB1-9EC39996E89E}"/>
              </a:ext>
            </a:extLst>
          </p:cNvPr>
          <p:cNvSpPr/>
          <p:nvPr/>
        </p:nvSpPr>
        <p:spPr>
          <a:xfrm>
            <a:off x="271902" y="259961"/>
            <a:ext cx="4538223" cy="438254"/>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a:t>Detalle asignación Municipal</a:t>
            </a:r>
          </a:p>
        </p:txBody>
      </p:sp>
      <p:sp>
        <p:nvSpPr>
          <p:cNvPr id="10" name="CuadroTexto 9">
            <a:extLst>
              <a:ext uri="{FF2B5EF4-FFF2-40B4-BE49-F238E27FC236}">
                <a16:creationId xmlns:a16="http://schemas.microsoft.com/office/drawing/2014/main" id="{0C07B3E7-9E1A-4926-A0E0-B31B2194047B}"/>
              </a:ext>
            </a:extLst>
          </p:cNvPr>
          <p:cNvSpPr txBox="1"/>
          <p:nvPr/>
        </p:nvSpPr>
        <p:spPr>
          <a:xfrm>
            <a:off x="356681" y="777706"/>
            <a:ext cx="3264694" cy="390043"/>
          </a:xfrm>
          <a:prstGeom prst="rect">
            <a:avLst/>
          </a:prstGeom>
          <a:noFill/>
        </p:spPr>
        <p:txBody>
          <a:bodyPr wrap="square">
            <a:spAutoFit/>
          </a:bodyPr>
          <a:lstStyle/>
          <a:p>
            <a:pPr marL="0" marR="0" algn="just">
              <a:lnSpc>
                <a:spcPct val="115000"/>
              </a:lnSpc>
              <a:spcBef>
                <a:spcPts val="0"/>
              </a:spcBef>
              <a:spcAft>
                <a:spcPts val="1000"/>
              </a:spcAft>
            </a:pPr>
            <a:r>
              <a:rPr lang="es-ES" b="1" dirty="0">
                <a:latin typeface="Arial Narrow" panose="020B0606020202030204" pitchFamily="34" charset="0"/>
                <a:ea typeface="Times New Roman" panose="02020603050405020304" pitchFamily="18" charset="0"/>
                <a:cs typeface="Times New Roman" panose="02020603050405020304" pitchFamily="18" charset="0"/>
              </a:rPr>
              <a:t>Servicio de alimentación 48 rutas</a:t>
            </a:r>
            <a:endParaRPr lang="es-EC"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7" name="CuadroTexto 16">
            <a:extLst>
              <a:ext uri="{FF2B5EF4-FFF2-40B4-BE49-F238E27FC236}">
                <a16:creationId xmlns:a16="http://schemas.microsoft.com/office/drawing/2014/main" id="{687FEAFF-755F-43B0-8CFB-3F50409A2475}"/>
              </a:ext>
            </a:extLst>
          </p:cNvPr>
          <p:cNvSpPr txBox="1"/>
          <p:nvPr/>
        </p:nvSpPr>
        <p:spPr>
          <a:xfrm>
            <a:off x="356681" y="1188499"/>
            <a:ext cx="10696576" cy="584775"/>
          </a:xfrm>
          <a:prstGeom prst="rect">
            <a:avLst/>
          </a:prstGeom>
          <a:noFill/>
        </p:spPr>
        <p:txBody>
          <a:bodyPr wrap="square" rtlCol="0">
            <a:spAutoFit/>
          </a:bodyPr>
          <a:lstStyle/>
          <a:p>
            <a:r>
              <a:rPr lang="es-CL" sz="1600" dirty="0">
                <a:latin typeface="Arial Narrow" panose="020B0606020202030204" pitchFamily="34" charset="0"/>
              </a:rPr>
              <a:t>Debido a la pandemia la EPMTPQ, ha realizado el cambio de la operación en el sistema de alimentación adaptando a las necesidades de la demanda, tanto en su flota como en el horario de operación.</a:t>
            </a:r>
          </a:p>
        </p:txBody>
      </p:sp>
      <p:graphicFrame>
        <p:nvGraphicFramePr>
          <p:cNvPr id="6" name="Tabla 5">
            <a:extLst>
              <a:ext uri="{FF2B5EF4-FFF2-40B4-BE49-F238E27FC236}">
                <a16:creationId xmlns:a16="http://schemas.microsoft.com/office/drawing/2014/main" id="{39E4ECD9-BC7D-47A8-B774-042C8A0D50A9}"/>
              </a:ext>
            </a:extLst>
          </p:cNvPr>
          <p:cNvGraphicFramePr>
            <a:graphicFrameLocks noGrp="1"/>
          </p:cNvGraphicFramePr>
          <p:nvPr>
            <p:extLst>
              <p:ext uri="{D42A27DB-BD31-4B8C-83A1-F6EECF244321}">
                <p14:modId xmlns:p14="http://schemas.microsoft.com/office/powerpoint/2010/main" val="3503747334"/>
              </p:ext>
            </p:extLst>
          </p:nvPr>
        </p:nvGraphicFramePr>
        <p:xfrm>
          <a:off x="402609" y="1878603"/>
          <a:ext cx="7399974" cy="989368"/>
        </p:xfrm>
        <a:graphic>
          <a:graphicData uri="http://schemas.openxmlformats.org/drawingml/2006/table">
            <a:tbl>
              <a:tblPr firstRow="1" firstCol="1" bandRow="1"/>
              <a:tblGrid>
                <a:gridCol w="1724871">
                  <a:extLst>
                    <a:ext uri="{9D8B030D-6E8A-4147-A177-3AD203B41FA5}">
                      <a16:colId xmlns:a16="http://schemas.microsoft.com/office/drawing/2014/main" val="3371639317"/>
                    </a:ext>
                  </a:extLst>
                </a:gridCol>
                <a:gridCol w="1724871">
                  <a:extLst>
                    <a:ext uri="{9D8B030D-6E8A-4147-A177-3AD203B41FA5}">
                      <a16:colId xmlns:a16="http://schemas.microsoft.com/office/drawing/2014/main" val="3199043747"/>
                    </a:ext>
                  </a:extLst>
                </a:gridCol>
                <a:gridCol w="1155975">
                  <a:extLst>
                    <a:ext uri="{9D8B030D-6E8A-4147-A177-3AD203B41FA5}">
                      <a16:colId xmlns:a16="http://schemas.microsoft.com/office/drawing/2014/main" val="1363481708"/>
                    </a:ext>
                  </a:extLst>
                </a:gridCol>
                <a:gridCol w="1349071">
                  <a:extLst>
                    <a:ext uri="{9D8B030D-6E8A-4147-A177-3AD203B41FA5}">
                      <a16:colId xmlns:a16="http://schemas.microsoft.com/office/drawing/2014/main" val="2705470946"/>
                    </a:ext>
                  </a:extLst>
                </a:gridCol>
                <a:gridCol w="1445186">
                  <a:extLst>
                    <a:ext uri="{9D8B030D-6E8A-4147-A177-3AD203B41FA5}">
                      <a16:colId xmlns:a16="http://schemas.microsoft.com/office/drawing/2014/main" val="3246440019"/>
                    </a:ext>
                  </a:extLst>
                </a:gridCol>
              </a:tblGrid>
              <a:tr h="247342">
                <a:tc gridSpan="2">
                  <a:txBody>
                    <a:bodyPr/>
                    <a:lstStyle/>
                    <a:p>
                      <a:pPr marL="0" marR="0" algn="ctr">
                        <a:lnSpc>
                          <a:spcPct val="115000"/>
                        </a:lnSpc>
                        <a:spcBef>
                          <a:spcPts val="0"/>
                        </a:spcBef>
                        <a:spcAft>
                          <a:spcPts val="0"/>
                        </a:spcAft>
                      </a:pPr>
                      <a:r>
                        <a:rPr lang="es-EC" sz="14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Periodo</a:t>
                      </a:r>
                      <a:endParaRPr lang="es-EC"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hMerge="1">
                  <a:txBody>
                    <a:bodyPr/>
                    <a:lstStyle/>
                    <a:p>
                      <a:endParaRPr lang="es-EC"/>
                    </a:p>
                  </a:txBody>
                  <a:tcPr/>
                </a:tc>
                <a:tc>
                  <a:txBody>
                    <a:bodyPr/>
                    <a:lstStyle/>
                    <a:p>
                      <a:pPr marL="0" marR="0" algn="ctr">
                        <a:lnSpc>
                          <a:spcPct val="115000"/>
                        </a:lnSpc>
                        <a:spcBef>
                          <a:spcPts val="0"/>
                        </a:spcBef>
                        <a:spcAft>
                          <a:spcPts val="0"/>
                        </a:spcAft>
                      </a:pPr>
                      <a:r>
                        <a:rPr lang="es-EC" sz="14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Flota</a:t>
                      </a:r>
                      <a:endParaRPr lang="es-EC"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ctr">
                        <a:lnSpc>
                          <a:spcPct val="115000"/>
                        </a:lnSpc>
                        <a:spcBef>
                          <a:spcPts val="0"/>
                        </a:spcBef>
                        <a:spcAft>
                          <a:spcPts val="0"/>
                        </a:spcAft>
                      </a:pPr>
                      <a:r>
                        <a:rPr lang="es-EC" sz="14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KM mes</a:t>
                      </a:r>
                      <a:endParaRPr lang="es-EC"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ctr">
                        <a:lnSpc>
                          <a:spcPct val="115000"/>
                        </a:lnSpc>
                        <a:spcBef>
                          <a:spcPts val="0"/>
                        </a:spcBef>
                        <a:spcAft>
                          <a:spcPts val="0"/>
                        </a:spcAft>
                      </a:pPr>
                      <a:r>
                        <a:rPr lang="es-EC" sz="14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Km Anual</a:t>
                      </a:r>
                      <a:endParaRPr lang="es-EC"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4162521235"/>
                  </a:ext>
                </a:extLst>
              </a:tr>
              <a:tr h="247342">
                <a:tc>
                  <a:txBody>
                    <a:bodyPr/>
                    <a:lstStyle/>
                    <a:p>
                      <a:pPr marL="0" marR="0">
                        <a:lnSpc>
                          <a:spcPct val="115000"/>
                        </a:lnSpc>
                        <a:spcBef>
                          <a:spcPts val="0"/>
                        </a:spcBef>
                        <a:spcAft>
                          <a:spcPts val="0"/>
                        </a:spcAft>
                      </a:pPr>
                      <a:r>
                        <a:rPr lang="es-EC" sz="14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2019 enero</a:t>
                      </a:r>
                      <a:endParaRPr lang="es-EC"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s-EC" sz="14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2020 agosto</a:t>
                      </a:r>
                      <a:endParaRPr lang="es-EC"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4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348</a:t>
                      </a:r>
                      <a:endParaRPr lang="es-EC"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s-EC" sz="14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1.895.821,00 </a:t>
                      </a:r>
                      <a:endParaRPr lang="es-EC"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s-EC" sz="14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22.749.978,00 </a:t>
                      </a:r>
                      <a:endParaRPr lang="es-EC"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970724"/>
                  </a:ext>
                </a:extLst>
              </a:tr>
              <a:tr h="247342">
                <a:tc>
                  <a:txBody>
                    <a:bodyPr/>
                    <a:lstStyle/>
                    <a:p>
                      <a:pPr marL="0" marR="0">
                        <a:lnSpc>
                          <a:spcPct val="115000"/>
                        </a:lnSpc>
                        <a:spcBef>
                          <a:spcPts val="0"/>
                        </a:spcBef>
                        <a:spcAft>
                          <a:spcPts val="0"/>
                        </a:spcAft>
                      </a:pPr>
                      <a:r>
                        <a:rPr lang="es-EC"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2020 septiembre</a:t>
                      </a:r>
                      <a:endParaRPr lang="es-EC"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s-EC"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2021 septiembre</a:t>
                      </a:r>
                      <a:endParaRPr lang="es-EC"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4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283</a:t>
                      </a:r>
                      <a:endParaRPr lang="es-EC"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s-EC" sz="14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1.457.000,00 </a:t>
                      </a:r>
                      <a:endParaRPr lang="es-EC"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s-EC" sz="14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17.484.000,00 </a:t>
                      </a:r>
                      <a:endParaRPr lang="es-EC"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1924601"/>
                  </a:ext>
                </a:extLst>
              </a:tr>
              <a:tr h="247342">
                <a:tc>
                  <a:txBody>
                    <a:bodyPr/>
                    <a:lstStyle/>
                    <a:p>
                      <a:pPr marL="0" marR="0">
                        <a:lnSpc>
                          <a:spcPct val="115000"/>
                        </a:lnSpc>
                        <a:spcBef>
                          <a:spcPts val="0"/>
                        </a:spcBef>
                        <a:spcAft>
                          <a:spcPts val="0"/>
                        </a:spcAft>
                      </a:pPr>
                      <a:r>
                        <a:rPr lang="es-EC" sz="14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2021 octubre</a:t>
                      </a:r>
                      <a:endParaRPr lang="es-EC"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s-EC" sz="14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actualidad</a:t>
                      </a:r>
                      <a:endParaRPr lang="es-EC"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4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301</a:t>
                      </a:r>
                      <a:endParaRPr lang="es-EC"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s-EC" sz="14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1.574.440,00 </a:t>
                      </a:r>
                      <a:endParaRPr lang="es-EC"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s-EC"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18.893.280,00 </a:t>
                      </a:r>
                      <a:endParaRPr lang="es-EC"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3316902"/>
                  </a:ext>
                </a:extLst>
              </a:tr>
            </a:tbl>
          </a:graphicData>
        </a:graphic>
      </p:graphicFrame>
      <p:sp>
        <p:nvSpPr>
          <p:cNvPr id="22" name="CuadroTexto 21">
            <a:extLst>
              <a:ext uri="{FF2B5EF4-FFF2-40B4-BE49-F238E27FC236}">
                <a16:creationId xmlns:a16="http://schemas.microsoft.com/office/drawing/2014/main" id="{0B9D68F9-3B96-4135-9E3B-53FFA021A8A4}"/>
              </a:ext>
            </a:extLst>
          </p:cNvPr>
          <p:cNvSpPr txBox="1"/>
          <p:nvPr/>
        </p:nvSpPr>
        <p:spPr>
          <a:xfrm>
            <a:off x="402609" y="3191561"/>
            <a:ext cx="9705023" cy="338554"/>
          </a:xfrm>
          <a:prstGeom prst="rect">
            <a:avLst/>
          </a:prstGeom>
          <a:noFill/>
        </p:spPr>
        <p:txBody>
          <a:bodyPr wrap="square">
            <a:spAutoFit/>
          </a:bodyPr>
          <a:lstStyle/>
          <a:p>
            <a:r>
              <a:rPr lang="es-CL" sz="1600" dirty="0">
                <a:effectLst/>
                <a:latin typeface="Arial Narrow" panose="020B0606020202030204" pitchFamily="34" charset="0"/>
                <a:ea typeface="Times New Roman" panose="02020603050405020304" pitchFamily="18" charset="0"/>
                <a:cs typeface="Arial" panose="020B0604020202020204" pitchFamily="34" charset="0"/>
              </a:rPr>
              <a:t>El presupuesto para el año 2022, se ha realizado para los 11 meses de enero a noviembre, con una flota de 301 unidades</a:t>
            </a:r>
            <a:endParaRPr lang="es-EC" sz="1600" dirty="0"/>
          </a:p>
        </p:txBody>
      </p:sp>
      <p:pic>
        <p:nvPicPr>
          <p:cNvPr id="21" name="Imagen 20">
            <a:extLst>
              <a:ext uri="{FF2B5EF4-FFF2-40B4-BE49-F238E27FC236}">
                <a16:creationId xmlns:a16="http://schemas.microsoft.com/office/drawing/2014/main" id="{46E1704E-CFCB-4835-8905-3E54AE72B727}"/>
              </a:ext>
            </a:extLst>
          </p:cNvPr>
          <p:cNvPicPr>
            <a:picLocks noChangeAspect="1"/>
          </p:cNvPicPr>
          <p:nvPr/>
        </p:nvPicPr>
        <p:blipFill>
          <a:blip r:embed="rId2"/>
          <a:stretch>
            <a:fillRect/>
          </a:stretch>
        </p:blipFill>
        <p:spPr>
          <a:xfrm>
            <a:off x="8253553" y="1922743"/>
            <a:ext cx="1152244" cy="804742"/>
          </a:xfrm>
          <a:prstGeom prst="rect">
            <a:avLst/>
          </a:prstGeom>
        </p:spPr>
      </p:pic>
      <p:sp>
        <p:nvSpPr>
          <p:cNvPr id="25" name="CuadroTexto 24">
            <a:extLst>
              <a:ext uri="{FF2B5EF4-FFF2-40B4-BE49-F238E27FC236}">
                <a16:creationId xmlns:a16="http://schemas.microsoft.com/office/drawing/2014/main" id="{1801C0AF-1391-4B86-BB24-9A733D8A7145}"/>
              </a:ext>
            </a:extLst>
          </p:cNvPr>
          <p:cNvSpPr txBox="1"/>
          <p:nvPr/>
        </p:nvSpPr>
        <p:spPr>
          <a:xfrm>
            <a:off x="402609" y="3664723"/>
            <a:ext cx="10696576" cy="2506776"/>
          </a:xfrm>
          <a:prstGeom prst="rect">
            <a:avLst/>
          </a:prstGeom>
          <a:noFill/>
        </p:spPr>
        <p:txBody>
          <a:bodyPr wrap="square">
            <a:spAutoFit/>
          </a:bodyPr>
          <a:lstStyle/>
          <a:p>
            <a:pPr algn="just">
              <a:lnSpc>
                <a:spcPct val="107000"/>
              </a:lnSpc>
            </a:pPr>
            <a:r>
              <a:rPr lang="es-EC" sz="1600" dirty="0">
                <a:effectLst/>
                <a:latin typeface="Arial Narrow" panose="020B0606020202030204" pitchFamily="34" charset="0"/>
                <a:ea typeface="Calibri" panose="020F0502020204030204" pitchFamily="34" charset="0"/>
                <a:cs typeface="Arial" panose="020B0604020202020204" pitchFamily="34" charset="0"/>
              </a:rPr>
              <a:t>En el marco de lo dispuesto en la Resolución SM-2021-128 que establece las condiciones para el proceso transitorio previo a la integración del SITP-DMQ, l</a:t>
            </a:r>
            <a:r>
              <a:rPr lang="es-EC" sz="1600" dirty="0">
                <a:latin typeface="Arial Narrow" panose="020B0606020202030204" pitchFamily="34" charset="0"/>
                <a:cs typeface="Arial" panose="020B0604020202020204" pitchFamily="34" charset="0"/>
              </a:rPr>
              <a:t>a Secretaría de Movilidad remitirá a la EPMTPQ el listado de las operadoras que se encuentran habilitadas para prestar el servicio de alimentación, señalando las Operadoras ganadoras de los Concursos Públicos y otras, con su respectiva flota, con la finalidad de verificar la disponibilidad de unidades de manera que no se afecte al cumplimiento de los parámetros operacionales y la calidad del servicio en las rutas que tengan asignadas dentro del subsistema convencional. </a:t>
            </a:r>
            <a:r>
              <a:rPr lang="es-CL" sz="1600" dirty="0">
                <a:latin typeface="Arial Narrow" panose="020B0606020202030204" pitchFamily="34" charset="0"/>
                <a:cs typeface="Arial" panose="020B0604020202020204" pitchFamily="34" charset="0"/>
              </a:rPr>
              <a:t>A</a:t>
            </a:r>
            <a:r>
              <a:rPr lang="es-CL" sz="1600" dirty="0">
                <a:effectLst/>
                <a:latin typeface="Arial Narrow" panose="020B0606020202030204" pitchFamily="34" charset="0"/>
                <a:ea typeface="Times New Roman" panose="02020603050405020304" pitchFamily="18" charset="0"/>
                <a:cs typeface="Arial" panose="020B0604020202020204" pitchFamily="34" charset="0"/>
              </a:rPr>
              <a:t>dicionalmente, se solicitó el modelo matemático para el cálculo del Equilibrio Financiero.</a:t>
            </a:r>
            <a:endParaRPr lang="es-EC"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07000"/>
              </a:lnSpc>
              <a:spcBef>
                <a:spcPts val="0"/>
              </a:spcBef>
              <a:spcAft>
                <a:spcPts val="0"/>
              </a:spcAft>
            </a:pPr>
            <a:endParaRPr lang="es-EC" dirty="0">
              <a:latin typeface="Arial Narrow" panose="020B0606020202030204" pitchFamily="34" charset="0"/>
              <a:cs typeface="Arial" panose="020B0604020202020204" pitchFamily="34" charset="0"/>
            </a:endParaRPr>
          </a:p>
          <a:p>
            <a:pPr algn="just">
              <a:lnSpc>
                <a:spcPct val="107000"/>
              </a:lnSpc>
            </a:pPr>
            <a:r>
              <a:rPr lang="es-CL" sz="1600" dirty="0">
                <a:latin typeface="Arial Narrow" panose="020B0606020202030204" pitchFamily="34" charset="0"/>
                <a:cs typeface="Arial" panose="020B0604020202020204" pitchFamily="34" charset="0"/>
              </a:rPr>
              <a:t>La determinación por parte de la Secretaría de Movilidad podría modificar los valores calculados para el servicio de alimentadores.</a:t>
            </a:r>
            <a:endParaRPr lang="es-EC" sz="1600" dirty="0">
              <a:latin typeface="Arial Narrow" panose="020B0606020202030204" pitchFamily="34" charset="0"/>
              <a:cs typeface="Arial" panose="020B0604020202020204" pitchFamily="34" charset="0"/>
            </a:endParaRPr>
          </a:p>
          <a:p>
            <a:pPr marL="0" marR="0" algn="just">
              <a:lnSpc>
                <a:spcPct val="107000"/>
              </a:lnSpc>
              <a:spcBef>
                <a:spcPts val="0"/>
              </a:spcBef>
              <a:spcAft>
                <a:spcPts val="0"/>
              </a:spcAft>
            </a:pPr>
            <a:endParaRPr lang="es-EC"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2432881288"/>
      </p:ext>
    </p:extLst>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ángulo redondeado 31">
            <a:extLst>
              <a:ext uri="{FF2B5EF4-FFF2-40B4-BE49-F238E27FC236}">
                <a16:creationId xmlns:a16="http://schemas.microsoft.com/office/drawing/2014/main" id="{077665B3-C16E-4320-AAB1-9EC39996E89E}"/>
              </a:ext>
            </a:extLst>
          </p:cNvPr>
          <p:cNvSpPr/>
          <p:nvPr/>
        </p:nvSpPr>
        <p:spPr>
          <a:xfrm>
            <a:off x="271902" y="259961"/>
            <a:ext cx="4538223" cy="438254"/>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a:t>Detalle asignación Municipal</a:t>
            </a:r>
          </a:p>
        </p:txBody>
      </p:sp>
      <p:sp>
        <p:nvSpPr>
          <p:cNvPr id="11" name="CuadroTexto 10">
            <a:extLst>
              <a:ext uri="{FF2B5EF4-FFF2-40B4-BE49-F238E27FC236}">
                <a16:creationId xmlns:a16="http://schemas.microsoft.com/office/drawing/2014/main" id="{F0B02C66-62B2-4664-B654-7D0F1F8DF3C1}"/>
              </a:ext>
            </a:extLst>
          </p:cNvPr>
          <p:cNvSpPr txBox="1"/>
          <p:nvPr/>
        </p:nvSpPr>
        <p:spPr>
          <a:xfrm>
            <a:off x="459581" y="842858"/>
            <a:ext cx="6424612" cy="390043"/>
          </a:xfrm>
          <a:prstGeom prst="rect">
            <a:avLst/>
          </a:prstGeom>
          <a:noFill/>
        </p:spPr>
        <p:txBody>
          <a:bodyPr wrap="square">
            <a:spAutoFit/>
          </a:bodyPr>
          <a:lstStyle/>
          <a:p>
            <a:pPr marL="0" marR="0" algn="just">
              <a:lnSpc>
                <a:spcPct val="115000"/>
              </a:lnSpc>
              <a:spcBef>
                <a:spcPts val="0"/>
              </a:spcBef>
              <a:spcAft>
                <a:spcPts val="0"/>
              </a:spcAft>
            </a:pPr>
            <a:r>
              <a:rPr lang="es-EC" sz="1800" b="1" dirty="0">
                <a:effectLst/>
                <a:latin typeface="Arial Narrow" panose="020B0606020202030204" pitchFamily="34" charset="0"/>
                <a:ea typeface="Times New Roman" panose="02020603050405020304" pitchFamily="18" charset="0"/>
                <a:cs typeface="Arial" panose="020B0604020202020204" pitchFamily="34" charset="0"/>
              </a:rPr>
              <a:t>Servicio de seguridad y vigilancia</a:t>
            </a:r>
            <a:endParaRPr lang="es-EC"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id="{2877DBE3-30AC-452B-A46B-71B98AC87D2C}"/>
              </a:ext>
            </a:extLst>
          </p:cNvPr>
          <p:cNvSpPr txBox="1"/>
          <p:nvPr/>
        </p:nvSpPr>
        <p:spPr>
          <a:xfrm>
            <a:off x="360918" y="1232901"/>
            <a:ext cx="10865644" cy="923330"/>
          </a:xfrm>
          <a:prstGeom prst="rect">
            <a:avLst/>
          </a:prstGeom>
          <a:noFill/>
        </p:spPr>
        <p:txBody>
          <a:bodyPr wrap="square">
            <a:spAutoFit/>
          </a:bodyPr>
          <a:lstStyle/>
          <a:p>
            <a:pPr marL="0" marR="0" algn="just">
              <a:lnSpc>
                <a:spcPct val="115000"/>
              </a:lnSpc>
              <a:spcBef>
                <a:spcPts val="0"/>
              </a:spcBef>
              <a:spcAft>
                <a:spcPts val="0"/>
              </a:spcAft>
            </a:pPr>
            <a:r>
              <a:rPr lang="es-EC" sz="1600" dirty="0">
                <a:effectLst/>
                <a:latin typeface="Arial Narrow" panose="020B0606020202030204" pitchFamily="34" charset="0"/>
                <a:ea typeface="Times New Roman" panose="02020603050405020304" pitchFamily="18" charset="0"/>
                <a:cs typeface="Times New Roman" panose="02020603050405020304" pitchFamily="18" charset="0"/>
              </a:rPr>
              <a:t>Se requiere contratar el SERVICIO DE SEGURIDAD Y VIGILANCIA (MÓVIL Y FIJA) para la EPMTPQ, cuyo alcance permita la protección, control, vigilancia, resguardo del personal, usuarios, unidades, terminales, andenes, corredores, bóvedas, talleres e instalaciones administrativas para todos los corredores que administra la EPMTPQ, durante los 365 días, contados desde la suscripción del contrato.</a:t>
            </a:r>
            <a:endParaRPr lang="es-EC"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13" name="Imagen 12">
            <a:extLst>
              <a:ext uri="{FF2B5EF4-FFF2-40B4-BE49-F238E27FC236}">
                <a16:creationId xmlns:a16="http://schemas.microsoft.com/office/drawing/2014/main" id="{699E427E-00CA-4EFA-9196-4C4A506C8A71}"/>
              </a:ext>
            </a:extLst>
          </p:cNvPr>
          <p:cNvPicPr>
            <a:picLocks noChangeAspect="1"/>
          </p:cNvPicPr>
          <p:nvPr/>
        </p:nvPicPr>
        <p:blipFill rotWithShape="1">
          <a:blip r:embed="rId2">
            <a:extLst>
              <a:ext uri="{28A0092B-C50C-407E-A947-70E740481C1C}">
                <a14:useLocalDpi xmlns:a14="http://schemas.microsoft.com/office/drawing/2010/main" val="0"/>
              </a:ext>
            </a:extLst>
          </a:blip>
          <a:srcRect t="15518"/>
          <a:stretch/>
        </p:blipFill>
        <p:spPr bwMode="auto">
          <a:xfrm>
            <a:off x="1271905" y="2280282"/>
            <a:ext cx="9043670" cy="3834767"/>
          </a:xfrm>
          <a:prstGeom prst="rect">
            <a:avLst/>
          </a:prstGeom>
          <a:noFill/>
          <a:ln>
            <a:noFill/>
          </a:ln>
          <a:extLst>
            <a:ext uri="{53640926-AAD7-44D8-BBD7-CCE9431645EC}">
              <a14:shadowObscured xmlns:a14="http://schemas.microsoft.com/office/drawing/2010/main"/>
            </a:ext>
          </a:extLst>
        </p:spPr>
      </p:pic>
      <p:pic>
        <p:nvPicPr>
          <p:cNvPr id="5" name="Gráfico 4" descr="Cámara de seguridad">
            <a:extLst>
              <a:ext uri="{FF2B5EF4-FFF2-40B4-BE49-F238E27FC236}">
                <a16:creationId xmlns:a16="http://schemas.microsoft.com/office/drawing/2014/main" id="{A42AB70F-78E2-4FD4-B1D4-72A28405515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81600" y="385658"/>
            <a:ext cx="914400" cy="914400"/>
          </a:xfrm>
          <a:prstGeom prst="rect">
            <a:avLst/>
          </a:prstGeom>
        </p:spPr>
      </p:pic>
    </p:spTree>
    <p:extLst>
      <p:ext uri="{BB962C8B-B14F-4D97-AF65-F5344CB8AC3E}">
        <p14:creationId xmlns:p14="http://schemas.microsoft.com/office/powerpoint/2010/main" val="3252528022"/>
      </p:ext>
    </p:extLst>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ángulo redondeado 31">
            <a:extLst>
              <a:ext uri="{FF2B5EF4-FFF2-40B4-BE49-F238E27FC236}">
                <a16:creationId xmlns:a16="http://schemas.microsoft.com/office/drawing/2014/main" id="{077665B3-C16E-4320-AAB1-9EC39996E89E}"/>
              </a:ext>
            </a:extLst>
          </p:cNvPr>
          <p:cNvSpPr/>
          <p:nvPr/>
        </p:nvSpPr>
        <p:spPr>
          <a:xfrm>
            <a:off x="271902" y="259961"/>
            <a:ext cx="4538223" cy="438254"/>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a:t>Detalle asignación Municipal</a:t>
            </a:r>
          </a:p>
        </p:txBody>
      </p:sp>
      <p:sp>
        <p:nvSpPr>
          <p:cNvPr id="9" name="Rectángulo 8">
            <a:extLst>
              <a:ext uri="{FF2B5EF4-FFF2-40B4-BE49-F238E27FC236}">
                <a16:creationId xmlns:a16="http://schemas.microsoft.com/office/drawing/2014/main" id="{D08E1A1C-D28B-4E5A-BEB2-940FBB3C701D}"/>
              </a:ext>
            </a:extLst>
          </p:cNvPr>
          <p:cNvSpPr/>
          <p:nvPr/>
        </p:nvSpPr>
        <p:spPr>
          <a:xfrm>
            <a:off x="658268" y="849525"/>
            <a:ext cx="10875463" cy="1077218"/>
          </a:xfrm>
          <a:prstGeom prst="rect">
            <a:avLst/>
          </a:prstGeom>
        </p:spPr>
        <p:txBody>
          <a:bodyPr wrap="square">
            <a:spAutoFit/>
          </a:bodyPr>
          <a:lstStyle/>
          <a:p>
            <a:pPr algn="just"/>
            <a:r>
              <a:rPr lang="es-ES" sz="1600" dirty="0">
                <a:latin typeface="Arial Narrow" panose="020B0606020202030204" pitchFamily="34" charset="0"/>
              </a:rPr>
              <a:t>Proyecto “Modernización del Sistema de Transporte Público Metropolitano de Pasajeros”, como un proyecto  plurianual, que tiene por objetivo </a:t>
            </a:r>
            <a:r>
              <a:rPr lang="es-EC" sz="1600" dirty="0">
                <a:latin typeface="Arial Narrow" panose="020B0606020202030204" pitchFamily="34" charset="0"/>
              </a:rPr>
              <a:t>incrementar el nivel de eficiencia con la modernización en la prestación del servicio,  enfocado a mejorar la calidad de vida de los ciudadanos, con la implementación del Sistema Integral de Recaudo,  y unidades de transporte masivo con tecnología eléctrica</a:t>
            </a:r>
            <a:r>
              <a:rPr lang="es-ES" sz="1600" dirty="0">
                <a:latin typeface="Arial Narrow" panose="020B0606020202030204" pitchFamily="34" charset="0"/>
              </a:rPr>
              <a:t>que, que deben ser impulsados por su importancia para la ciudad.</a:t>
            </a:r>
            <a:endParaRPr lang="es-EC" sz="1600" dirty="0">
              <a:latin typeface="Arial Narrow" panose="020B0606020202030204" pitchFamily="34" charset="0"/>
            </a:endParaRPr>
          </a:p>
        </p:txBody>
      </p:sp>
      <p:pic>
        <p:nvPicPr>
          <p:cNvPr id="11" name="Imagen 10">
            <a:extLst>
              <a:ext uri="{FF2B5EF4-FFF2-40B4-BE49-F238E27FC236}">
                <a16:creationId xmlns:a16="http://schemas.microsoft.com/office/drawing/2014/main" id="{E66F39CE-9D47-4F8A-A29F-ADBAD3B09F6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4163" y="2304088"/>
            <a:ext cx="4804495" cy="2433010"/>
          </a:xfrm>
          <a:prstGeom prst="rect">
            <a:avLst/>
          </a:prstGeom>
        </p:spPr>
      </p:pic>
      <p:sp>
        <p:nvSpPr>
          <p:cNvPr id="12" name="CuadroTexto 11">
            <a:extLst>
              <a:ext uri="{FF2B5EF4-FFF2-40B4-BE49-F238E27FC236}">
                <a16:creationId xmlns:a16="http://schemas.microsoft.com/office/drawing/2014/main" id="{ADC64FA7-C7BF-4D66-AA9D-0409FAE4A267}"/>
              </a:ext>
            </a:extLst>
          </p:cNvPr>
          <p:cNvSpPr txBox="1"/>
          <p:nvPr/>
        </p:nvSpPr>
        <p:spPr>
          <a:xfrm>
            <a:off x="1008938" y="4643284"/>
            <a:ext cx="1627433" cy="276999"/>
          </a:xfrm>
          <a:prstGeom prst="rect">
            <a:avLst/>
          </a:prstGeom>
          <a:noFill/>
        </p:spPr>
        <p:txBody>
          <a:bodyPr wrap="none" rtlCol="0">
            <a:spAutoFit/>
          </a:bodyPr>
          <a:lstStyle/>
          <a:p>
            <a:r>
              <a:rPr lang="es-EC" sz="1200" b="1" dirty="0">
                <a:solidFill>
                  <a:srgbClr val="002060"/>
                </a:solidFill>
              </a:rPr>
              <a:t>SISTEMA DE RECAUDO</a:t>
            </a:r>
          </a:p>
        </p:txBody>
      </p:sp>
      <p:pic>
        <p:nvPicPr>
          <p:cNvPr id="13" name="Imagen 12">
            <a:extLst>
              <a:ext uri="{FF2B5EF4-FFF2-40B4-BE49-F238E27FC236}">
                <a16:creationId xmlns:a16="http://schemas.microsoft.com/office/drawing/2014/main" id="{59001754-D360-49B3-A3E6-665E3E2E9B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8119" y="2304088"/>
            <a:ext cx="5269718" cy="2608837"/>
          </a:xfrm>
          <a:prstGeom prst="rect">
            <a:avLst/>
          </a:prstGeom>
        </p:spPr>
      </p:pic>
      <p:graphicFrame>
        <p:nvGraphicFramePr>
          <p:cNvPr id="3" name="Tabla 2">
            <a:extLst>
              <a:ext uri="{FF2B5EF4-FFF2-40B4-BE49-F238E27FC236}">
                <a16:creationId xmlns:a16="http://schemas.microsoft.com/office/drawing/2014/main" id="{6769FA8D-4A63-46DE-BFD1-3A4D25838129}"/>
              </a:ext>
            </a:extLst>
          </p:cNvPr>
          <p:cNvGraphicFramePr>
            <a:graphicFrameLocks noGrp="1"/>
          </p:cNvGraphicFramePr>
          <p:nvPr>
            <p:extLst>
              <p:ext uri="{D42A27DB-BD31-4B8C-83A1-F6EECF244321}">
                <p14:modId xmlns:p14="http://schemas.microsoft.com/office/powerpoint/2010/main" val="954306345"/>
              </p:ext>
            </p:extLst>
          </p:nvPr>
        </p:nvGraphicFramePr>
        <p:xfrm>
          <a:off x="736565" y="5321268"/>
          <a:ext cx="5139690" cy="996952"/>
        </p:xfrm>
        <a:graphic>
          <a:graphicData uri="http://schemas.openxmlformats.org/drawingml/2006/table">
            <a:tbl>
              <a:tblPr firstRow="1" firstCol="1" bandRow="1"/>
              <a:tblGrid>
                <a:gridCol w="1028065">
                  <a:extLst>
                    <a:ext uri="{9D8B030D-6E8A-4147-A177-3AD203B41FA5}">
                      <a16:colId xmlns:a16="http://schemas.microsoft.com/office/drawing/2014/main" val="2860763386"/>
                    </a:ext>
                  </a:extLst>
                </a:gridCol>
                <a:gridCol w="3213735">
                  <a:extLst>
                    <a:ext uri="{9D8B030D-6E8A-4147-A177-3AD203B41FA5}">
                      <a16:colId xmlns:a16="http://schemas.microsoft.com/office/drawing/2014/main" val="3471865862"/>
                    </a:ext>
                  </a:extLst>
                </a:gridCol>
                <a:gridCol w="897890">
                  <a:extLst>
                    <a:ext uri="{9D8B030D-6E8A-4147-A177-3AD203B41FA5}">
                      <a16:colId xmlns:a16="http://schemas.microsoft.com/office/drawing/2014/main" val="2039216439"/>
                    </a:ext>
                  </a:extLst>
                </a:gridCol>
              </a:tblGrid>
              <a:tr h="272415">
                <a:tc>
                  <a:txBody>
                    <a:bodyPr/>
                    <a:lstStyle/>
                    <a:p>
                      <a:pPr marL="0" marR="0">
                        <a:lnSpc>
                          <a:spcPct val="115000"/>
                        </a:lnSpc>
                        <a:spcBef>
                          <a:spcPts val="0"/>
                        </a:spcBef>
                        <a:spcAft>
                          <a:spcPts val="0"/>
                        </a:spcAft>
                      </a:pPr>
                      <a:r>
                        <a:rPr lang="es-EC" sz="12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Fase de implementación</a:t>
                      </a:r>
                      <a:endParaRPr lang="es-EC"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s-EC" sz="12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Componente</a:t>
                      </a:r>
                      <a:endParaRPr lang="es-EC"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s-EC" sz="12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Presupuesto</a:t>
                      </a:r>
                      <a:endParaRPr lang="es-EC"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59616201"/>
                  </a:ext>
                </a:extLst>
              </a:tr>
              <a:tr h="173990">
                <a:tc>
                  <a:txBody>
                    <a:bodyPr/>
                    <a:lstStyle/>
                    <a:p>
                      <a:pPr marL="0" marR="0">
                        <a:lnSpc>
                          <a:spcPct val="115000"/>
                        </a:lnSpc>
                        <a:spcBef>
                          <a:spcPts val="0"/>
                        </a:spcBef>
                        <a:spcAft>
                          <a:spcPts val="0"/>
                        </a:spcAft>
                      </a:pPr>
                      <a:r>
                        <a:rPr lang="es-EC" sz="12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Fase 1</a:t>
                      </a:r>
                      <a:endParaRPr lang="es-EC"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s-EC" sz="12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Nivel 1: Control de acceso de entrada y validadores</a:t>
                      </a:r>
                      <a:endParaRPr lang="es-EC"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s-EC" sz="12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$2.923.156,78</a:t>
                      </a:r>
                      <a:endParaRPr lang="es-EC"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95689284"/>
                  </a:ext>
                </a:extLst>
              </a:tr>
              <a:tr h="173990">
                <a:tc>
                  <a:txBody>
                    <a:bodyPr/>
                    <a:lstStyle/>
                    <a:p>
                      <a:pPr marL="0" marR="0">
                        <a:lnSpc>
                          <a:spcPct val="115000"/>
                        </a:lnSpc>
                        <a:spcBef>
                          <a:spcPts val="0"/>
                        </a:spcBef>
                        <a:spcAft>
                          <a:spcPts val="0"/>
                        </a:spcAft>
                      </a:pPr>
                      <a:r>
                        <a:rPr lang="es-EC" sz="12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Fase 1</a:t>
                      </a:r>
                      <a:endParaRPr lang="es-EC"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s-EC" sz="12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Instalaciones</a:t>
                      </a:r>
                      <a:endParaRPr lang="es-EC"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s-EC" sz="12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$236.415,42</a:t>
                      </a:r>
                      <a:endParaRPr lang="es-EC"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88206531"/>
                  </a:ext>
                </a:extLst>
              </a:tr>
              <a:tr h="173990">
                <a:tc>
                  <a:txBody>
                    <a:bodyPr/>
                    <a:lstStyle/>
                    <a:p>
                      <a:pPr marL="0" marR="0">
                        <a:lnSpc>
                          <a:spcPct val="115000"/>
                        </a:lnSpc>
                        <a:spcBef>
                          <a:spcPts val="0"/>
                        </a:spcBef>
                        <a:spcAft>
                          <a:spcPts val="0"/>
                        </a:spcAft>
                      </a:pPr>
                      <a:r>
                        <a:rPr lang="es-EC" sz="120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 </a:t>
                      </a:r>
                      <a:endParaRPr lang="es-EC"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s-EC" sz="1200" b="1">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Fase 1</a:t>
                      </a:r>
                      <a:endParaRPr lang="es-EC"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s-EC" sz="12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$3.159.572,20</a:t>
                      </a:r>
                      <a:endParaRPr lang="es-EC"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4721393"/>
                  </a:ext>
                </a:extLst>
              </a:tr>
            </a:tbl>
          </a:graphicData>
        </a:graphic>
      </p:graphicFrame>
      <p:graphicFrame>
        <p:nvGraphicFramePr>
          <p:cNvPr id="5" name="Tabla 4">
            <a:extLst>
              <a:ext uri="{FF2B5EF4-FFF2-40B4-BE49-F238E27FC236}">
                <a16:creationId xmlns:a16="http://schemas.microsoft.com/office/drawing/2014/main" id="{B1227E39-2993-45CC-B044-D658187A970D}"/>
              </a:ext>
            </a:extLst>
          </p:cNvPr>
          <p:cNvGraphicFramePr>
            <a:graphicFrameLocks noGrp="1"/>
          </p:cNvGraphicFramePr>
          <p:nvPr>
            <p:extLst>
              <p:ext uri="{D42A27DB-BD31-4B8C-83A1-F6EECF244321}">
                <p14:modId xmlns:p14="http://schemas.microsoft.com/office/powerpoint/2010/main" val="2483813791"/>
              </p:ext>
            </p:extLst>
          </p:nvPr>
        </p:nvGraphicFramePr>
        <p:xfrm>
          <a:off x="6315745" y="4643284"/>
          <a:ext cx="5504780" cy="1484834"/>
        </p:xfrm>
        <a:graphic>
          <a:graphicData uri="http://schemas.openxmlformats.org/drawingml/2006/table">
            <a:tbl>
              <a:tblPr firstRow="1" firstCol="1" bandRow="1"/>
              <a:tblGrid>
                <a:gridCol w="1531499">
                  <a:extLst>
                    <a:ext uri="{9D8B030D-6E8A-4147-A177-3AD203B41FA5}">
                      <a16:colId xmlns:a16="http://schemas.microsoft.com/office/drawing/2014/main" val="1699215132"/>
                    </a:ext>
                  </a:extLst>
                </a:gridCol>
                <a:gridCol w="804203">
                  <a:extLst>
                    <a:ext uri="{9D8B030D-6E8A-4147-A177-3AD203B41FA5}">
                      <a16:colId xmlns:a16="http://schemas.microsoft.com/office/drawing/2014/main" val="998158541"/>
                    </a:ext>
                  </a:extLst>
                </a:gridCol>
                <a:gridCol w="804203">
                  <a:extLst>
                    <a:ext uri="{9D8B030D-6E8A-4147-A177-3AD203B41FA5}">
                      <a16:colId xmlns:a16="http://schemas.microsoft.com/office/drawing/2014/main" val="362971939"/>
                    </a:ext>
                  </a:extLst>
                </a:gridCol>
                <a:gridCol w="871252">
                  <a:extLst>
                    <a:ext uri="{9D8B030D-6E8A-4147-A177-3AD203B41FA5}">
                      <a16:colId xmlns:a16="http://schemas.microsoft.com/office/drawing/2014/main" val="1378402797"/>
                    </a:ext>
                  </a:extLst>
                </a:gridCol>
                <a:gridCol w="1364472">
                  <a:extLst>
                    <a:ext uri="{9D8B030D-6E8A-4147-A177-3AD203B41FA5}">
                      <a16:colId xmlns:a16="http://schemas.microsoft.com/office/drawing/2014/main" val="3101749603"/>
                    </a:ext>
                  </a:extLst>
                </a:gridCol>
                <a:gridCol w="129151">
                  <a:extLst>
                    <a:ext uri="{9D8B030D-6E8A-4147-A177-3AD203B41FA5}">
                      <a16:colId xmlns:a16="http://schemas.microsoft.com/office/drawing/2014/main" val="1634715234"/>
                    </a:ext>
                  </a:extLst>
                </a:gridCol>
              </a:tblGrid>
              <a:tr h="229439">
                <a:tc rowSpan="2">
                  <a:txBody>
                    <a:bodyPr/>
                    <a:lstStyle/>
                    <a:p>
                      <a:pPr marL="0" marR="0" algn="ctr">
                        <a:lnSpc>
                          <a:spcPct val="115000"/>
                        </a:lnSpc>
                        <a:spcBef>
                          <a:spcPts val="0"/>
                        </a:spcBef>
                        <a:spcAft>
                          <a:spcPts val="0"/>
                        </a:spcAft>
                      </a:pPr>
                      <a:r>
                        <a:rPr lang="es-EC" sz="1050" b="1">
                          <a:solidFill>
                            <a:srgbClr val="305496"/>
                          </a:solidFill>
                          <a:effectLst/>
                          <a:latin typeface="Arial Narrow" panose="020B0606020202030204" pitchFamily="34" charset="0"/>
                          <a:ea typeface="Times New Roman" panose="02020603050405020304" pitchFamily="18" charset="0"/>
                          <a:cs typeface="Arial" panose="020B0604020202020204" pitchFamily="34" charset="0"/>
                        </a:rPr>
                        <a:t>Nombre de la Tarea</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1934" marR="41934" marT="0" marB="0" anchor="ctr">
                    <a:lnL w="12700" cap="flat" cmpd="sng" algn="ctr">
                      <a:solidFill>
                        <a:srgbClr val="203764"/>
                      </a:solidFill>
                      <a:prstDash val="solid"/>
                      <a:round/>
                      <a:headEnd type="none" w="med" len="med"/>
                      <a:tailEnd type="none" w="med" len="med"/>
                    </a:lnL>
                    <a:lnR w="12700" cap="flat" cmpd="sng" algn="ctr">
                      <a:solidFill>
                        <a:srgbClr val="203764"/>
                      </a:solidFill>
                      <a:prstDash val="solid"/>
                      <a:round/>
                      <a:headEnd type="none" w="med" len="med"/>
                      <a:tailEnd type="none" w="med" len="med"/>
                    </a:lnR>
                    <a:lnT w="12700" cap="flat" cmpd="sng" algn="ctr">
                      <a:solidFill>
                        <a:srgbClr val="203764"/>
                      </a:solidFill>
                      <a:prstDash val="solid"/>
                      <a:round/>
                      <a:headEnd type="none" w="med" len="med"/>
                      <a:tailEnd type="none" w="med" len="med"/>
                    </a:lnT>
                    <a:lnB w="12700" cap="flat" cmpd="sng" algn="ctr">
                      <a:solidFill>
                        <a:srgbClr val="203764"/>
                      </a:solidFill>
                      <a:prstDash val="solid"/>
                      <a:round/>
                      <a:headEnd type="none" w="med" len="med"/>
                      <a:tailEnd type="none" w="med" len="med"/>
                    </a:lnB>
                    <a:solidFill>
                      <a:srgbClr val="F2F2F2"/>
                    </a:solidFill>
                  </a:tcPr>
                </a:tc>
                <a:tc rowSpan="2">
                  <a:txBody>
                    <a:bodyPr/>
                    <a:lstStyle/>
                    <a:p>
                      <a:pPr marL="0" marR="0" algn="ctr">
                        <a:lnSpc>
                          <a:spcPct val="115000"/>
                        </a:lnSpc>
                        <a:spcBef>
                          <a:spcPts val="0"/>
                        </a:spcBef>
                        <a:spcAft>
                          <a:spcPts val="0"/>
                        </a:spcAft>
                      </a:pPr>
                      <a:r>
                        <a:rPr lang="es-EC" sz="1050" b="1">
                          <a:solidFill>
                            <a:srgbClr val="305496"/>
                          </a:solidFill>
                          <a:effectLst/>
                          <a:latin typeface="Arial Narrow" panose="020B0606020202030204" pitchFamily="34" charset="0"/>
                          <a:ea typeface="Times New Roman" panose="02020603050405020304" pitchFamily="18" charset="0"/>
                          <a:cs typeface="Arial" panose="020B0604020202020204" pitchFamily="34" charset="0"/>
                        </a:rPr>
                        <a:t>AÑO 2022</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1934" marR="41934" marT="0" marB="0" anchor="ctr">
                    <a:lnL w="12700" cap="flat" cmpd="sng" algn="ctr">
                      <a:solidFill>
                        <a:srgbClr val="203764"/>
                      </a:solidFill>
                      <a:prstDash val="solid"/>
                      <a:round/>
                      <a:headEnd type="none" w="med" len="med"/>
                      <a:tailEnd type="none" w="med" len="med"/>
                    </a:lnL>
                    <a:lnR w="12700" cap="flat" cmpd="sng" algn="ctr">
                      <a:solidFill>
                        <a:srgbClr val="203764"/>
                      </a:solidFill>
                      <a:prstDash val="solid"/>
                      <a:round/>
                      <a:headEnd type="none" w="med" len="med"/>
                      <a:tailEnd type="none" w="med" len="med"/>
                    </a:lnR>
                    <a:lnT w="12700" cap="flat" cmpd="sng" algn="ctr">
                      <a:solidFill>
                        <a:srgbClr val="203764"/>
                      </a:solidFill>
                      <a:prstDash val="solid"/>
                      <a:round/>
                      <a:headEnd type="none" w="med" len="med"/>
                      <a:tailEnd type="none" w="med" len="med"/>
                    </a:lnT>
                    <a:lnB w="12700" cap="flat" cmpd="sng" algn="ctr">
                      <a:solidFill>
                        <a:srgbClr val="203764"/>
                      </a:solidFill>
                      <a:prstDash val="solid"/>
                      <a:round/>
                      <a:headEnd type="none" w="med" len="med"/>
                      <a:tailEnd type="none" w="med" len="med"/>
                    </a:lnB>
                    <a:solidFill>
                      <a:srgbClr val="F2F2F2"/>
                    </a:solidFill>
                  </a:tcPr>
                </a:tc>
                <a:tc rowSpan="2">
                  <a:txBody>
                    <a:bodyPr/>
                    <a:lstStyle/>
                    <a:p>
                      <a:pPr marL="0" marR="0" algn="ctr">
                        <a:lnSpc>
                          <a:spcPct val="115000"/>
                        </a:lnSpc>
                        <a:spcBef>
                          <a:spcPts val="0"/>
                        </a:spcBef>
                        <a:spcAft>
                          <a:spcPts val="0"/>
                        </a:spcAft>
                      </a:pPr>
                      <a:r>
                        <a:rPr lang="es-EC" sz="1050" b="1">
                          <a:solidFill>
                            <a:srgbClr val="305496"/>
                          </a:solidFill>
                          <a:effectLst/>
                          <a:latin typeface="Arial Narrow" panose="020B0606020202030204" pitchFamily="34" charset="0"/>
                          <a:ea typeface="Times New Roman" panose="02020603050405020304" pitchFamily="18" charset="0"/>
                          <a:cs typeface="Arial" panose="020B0604020202020204" pitchFamily="34" charset="0"/>
                        </a:rPr>
                        <a:t>AÑO 2023</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1934" marR="41934" marT="0" marB="0" anchor="ctr">
                    <a:lnL w="12700" cap="flat" cmpd="sng" algn="ctr">
                      <a:solidFill>
                        <a:srgbClr val="203764"/>
                      </a:solidFill>
                      <a:prstDash val="solid"/>
                      <a:round/>
                      <a:headEnd type="none" w="med" len="med"/>
                      <a:tailEnd type="none" w="med" len="med"/>
                    </a:lnL>
                    <a:lnR w="12700" cap="flat" cmpd="sng" algn="ctr">
                      <a:solidFill>
                        <a:srgbClr val="203764"/>
                      </a:solidFill>
                      <a:prstDash val="solid"/>
                      <a:round/>
                      <a:headEnd type="none" w="med" len="med"/>
                      <a:tailEnd type="none" w="med" len="med"/>
                    </a:lnR>
                    <a:lnT w="12700" cap="flat" cmpd="sng" algn="ctr">
                      <a:solidFill>
                        <a:srgbClr val="203764"/>
                      </a:solidFill>
                      <a:prstDash val="solid"/>
                      <a:round/>
                      <a:headEnd type="none" w="med" len="med"/>
                      <a:tailEnd type="none" w="med" len="med"/>
                    </a:lnT>
                    <a:lnB w="12700" cap="flat" cmpd="sng" algn="ctr">
                      <a:solidFill>
                        <a:srgbClr val="203764"/>
                      </a:solidFill>
                      <a:prstDash val="solid"/>
                      <a:round/>
                      <a:headEnd type="none" w="med" len="med"/>
                      <a:tailEnd type="none" w="med" len="med"/>
                    </a:lnB>
                    <a:solidFill>
                      <a:srgbClr val="F2F2F2"/>
                    </a:solidFill>
                  </a:tcPr>
                </a:tc>
                <a:tc rowSpan="2">
                  <a:txBody>
                    <a:bodyPr/>
                    <a:lstStyle/>
                    <a:p>
                      <a:pPr marL="0" marR="0" algn="ctr">
                        <a:lnSpc>
                          <a:spcPct val="115000"/>
                        </a:lnSpc>
                        <a:spcBef>
                          <a:spcPts val="0"/>
                        </a:spcBef>
                        <a:spcAft>
                          <a:spcPts val="0"/>
                        </a:spcAft>
                      </a:pPr>
                      <a:r>
                        <a:rPr lang="es-EC" sz="1050" b="1">
                          <a:solidFill>
                            <a:srgbClr val="305496"/>
                          </a:solidFill>
                          <a:effectLst/>
                          <a:latin typeface="Arial Narrow" panose="020B0606020202030204" pitchFamily="34" charset="0"/>
                          <a:ea typeface="Times New Roman" panose="02020603050405020304" pitchFamily="18" charset="0"/>
                          <a:cs typeface="Arial" panose="020B0604020202020204" pitchFamily="34" charset="0"/>
                        </a:rPr>
                        <a:t>AÑO 2024</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1934" marR="41934" marT="0" marB="0" anchor="ctr">
                    <a:lnL w="12700" cap="flat" cmpd="sng" algn="ctr">
                      <a:solidFill>
                        <a:srgbClr val="203764"/>
                      </a:solidFill>
                      <a:prstDash val="solid"/>
                      <a:round/>
                      <a:headEnd type="none" w="med" len="med"/>
                      <a:tailEnd type="none" w="med" len="med"/>
                    </a:lnL>
                    <a:lnR w="12700" cap="flat" cmpd="sng" algn="ctr">
                      <a:solidFill>
                        <a:srgbClr val="203764"/>
                      </a:solidFill>
                      <a:prstDash val="solid"/>
                      <a:round/>
                      <a:headEnd type="none" w="med" len="med"/>
                      <a:tailEnd type="none" w="med" len="med"/>
                    </a:lnR>
                    <a:lnT w="12700" cap="flat" cmpd="sng" algn="ctr">
                      <a:solidFill>
                        <a:srgbClr val="203764"/>
                      </a:solidFill>
                      <a:prstDash val="solid"/>
                      <a:round/>
                      <a:headEnd type="none" w="med" len="med"/>
                      <a:tailEnd type="none" w="med" len="med"/>
                    </a:lnT>
                    <a:lnB w="12700" cap="flat" cmpd="sng" algn="ctr">
                      <a:solidFill>
                        <a:srgbClr val="203764"/>
                      </a:solidFill>
                      <a:prstDash val="solid"/>
                      <a:round/>
                      <a:headEnd type="none" w="med" len="med"/>
                      <a:tailEnd type="none" w="med" len="med"/>
                    </a:lnB>
                    <a:solidFill>
                      <a:srgbClr val="F2F2F2"/>
                    </a:solidFill>
                  </a:tcPr>
                </a:tc>
                <a:tc rowSpan="2">
                  <a:txBody>
                    <a:bodyPr/>
                    <a:lstStyle/>
                    <a:p>
                      <a:pPr marL="0" marR="0" algn="ctr">
                        <a:lnSpc>
                          <a:spcPct val="115000"/>
                        </a:lnSpc>
                        <a:spcBef>
                          <a:spcPts val="0"/>
                        </a:spcBef>
                        <a:spcAft>
                          <a:spcPts val="0"/>
                        </a:spcAft>
                      </a:pPr>
                      <a:r>
                        <a:rPr lang="es-EC" sz="1050" b="1">
                          <a:solidFill>
                            <a:srgbClr val="305496"/>
                          </a:solidFill>
                          <a:effectLst/>
                          <a:latin typeface="Arial Narrow" panose="020B0606020202030204" pitchFamily="34" charset="0"/>
                          <a:ea typeface="Times New Roman" panose="02020603050405020304" pitchFamily="18" charset="0"/>
                          <a:cs typeface="Arial" panose="020B0604020202020204" pitchFamily="34" charset="0"/>
                        </a:rPr>
                        <a:t>TOTAL</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1934" marR="41934" marT="0" marB="0" anchor="ctr">
                    <a:lnL w="12700" cap="flat" cmpd="sng" algn="ctr">
                      <a:solidFill>
                        <a:srgbClr val="203764"/>
                      </a:solidFill>
                      <a:prstDash val="solid"/>
                      <a:round/>
                      <a:headEnd type="none" w="med" len="med"/>
                      <a:tailEnd type="none" w="med" len="med"/>
                    </a:lnL>
                    <a:lnR w="12700" cap="flat" cmpd="sng" algn="ctr">
                      <a:solidFill>
                        <a:srgbClr val="203764"/>
                      </a:solidFill>
                      <a:prstDash val="solid"/>
                      <a:round/>
                      <a:headEnd type="none" w="med" len="med"/>
                      <a:tailEnd type="none" w="med" len="med"/>
                    </a:lnR>
                    <a:lnT w="12700" cap="flat" cmpd="sng" algn="ctr">
                      <a:solidFill>
                        <a:srgbClr val="203764"/>
                      </a:solidFill>
                      <a:prstDash val="solid"/>
                      <a:round/>
                      <a:headEnd type="none" w="med" len="med"/>
                      <a:tailEnd type="none" w="med" len="med"/>
                    </a:lnT>
                    <a:lnB w="12700" cap="flat" cmpd="sng" algn="ctr">
                      <a:solidFill>
                        <a:srgbClr val="203764"/>
                      </a:solidFill>
                      <a:prstDash val="solid"/>
                      <a:round/>
                      <a:headEnd type="none" w="med" len="med"/>
                      <a:tailEnd type="none" w="med" len="med"/>
                    </a:lnB>
                  </a:tcPr>
                </a:tc>
                <a:tc>
                  <a:txBody>
                    <a:bodyPr/>
                    <a:lstStyle/>
                    <a:p>
                      <a:pPr marL="0" marR="0">
                        <a:lnSpc>
                          <a:spcPct val="115000"/>
                        </a:lnSpc>
                        <a:spcBef>
                          <a:spcPts val="0"/>
                        </a:spcBef>
                        <a:spcAft>
                          <a:spcPts val="1000"/>
                        </a:spcAft>
                      </a:pPr>
                      <a:r>
                        <a:rPr lang="es-EC" sz="1200">
                          <a:effectLst/>
                          <a:latin typeface="Calibri" panose="020F0502020204030204" pitchFamily="34" charset="0"/>
                          <a:ea typeface="Times New Roman" panose="02020603050405020304" pitchFamily="18" charset="0"/>
                          <a:cs typeface="Times New Roman" panose="02020603050405020304" pitchFamily="18" charset="0"/>
                        </a:rPr>
                        <a:t> </a:t>
                      </a:r>
                    </a:p>
                  </a:txBody>
                  <a:tcPr marL="0" marR="0" marT="0" marB="0" anchor="ctr">
                    <a:lnL w="12700" cap="flat" cmpd="sng" algn="ctr">
                      <a:solidFill>
                        <a:srgbClr val="203764"/>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808427785"/>
                  </a:ext>
                </a:extLst>
              </a:tr>
              <a:tr h="161745">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nSpc>
                          <a:spcPct val="107000"/>
                        </a:lnSpc>
                      </a:pPr>
                      <a:endParaRPr lang="es-EC" sz="1200">
                        <a:effectLst/>
                        <a:latin typeface="Calibri" panose="020F0502020204030204" pitchFamily="34" charset="0"/>
                        <a:cs typeface="Times New Roman" panose="02020603050405020304" pitchFamily="18" charset="0"/>
                      </a:endParaRPr>
                    </a:p>
                  </a:txBody>
                  <a:tcPr marL="41934" marR="41934" marT="0" marB="0" anchor="ctr">
                    <a:lnL w="12700" cap="flat" cmpd="sng" algn="ctr">
                      <a:solidFill>
                        <a:srgbClr val="203764"/>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656882105"/>
                  </a:ext>
                </a:extLst>
              </a:tr>
              <a:tr h="161745">
                <a:tc>
                  <a:txBody>
                    <a:bodyPr/>
                    <a:lstStyle/>
                    <a:p>
                      <a:pPr marL="0" marR="0">
                        <a:lnSpc>
                          <a:spcPct val="115000"/>
                        </a:lnSpc>
                        <a:spcBef>
                          <a:spcPts val="0"/>
                        </a:spcBef>
                        <a:spcAft>
                          <a:spcPts val="0"/>
                        </a:spcAft>
                      </a:pPr>
                      <a:r>
                        <a:rPr lang="es-EC" sz="1050" b="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Producto 1: Adquisición de 10 trolebuses</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1934" marR="41934" marT="0" marB="0" anchor="ctr">
                    <a:lnL w="12700" cap="flat" cmpd="sng" algn="ctr">
                      <a:solidFill>
                        <a:srgbClr val="203764"/>
                      </a:solidFill>
                      <a:prstDash val="solid"/>
                      <a:round/>
                      <a:headEnd type="none" w="med" len="med"/>
                      <a:tailEnd type="none" w="med" len="med"/>
                    </a:lnL>
                    <a:lnR w="12700" cap="flat" cmpd="sng" algn="ctr">
                      <a:solidFill>
                        <a:srgbClr val="203764"/>
                      </a:solidFill>
                      <a:prstDash val="solid"/>
                      <a:round/>
                      <a:headEnd type="none" w="med" len="med"/>
                      <a:tailEnd type="none" w="med" len="med"/>
                    </a:lnR>
                    <a:lnT w="12700" cap="flat" cmpd="sng" algn="ctr">
                      <a:solidFill>
                        <a:srgbClr val="203764"/>
                      </a:solidFill>
                      <a:prstDash val="solid"/>
                      <a:round/>
                      <a:headEnd type="none" w="med" len="med"/>
                      <a:tailEnd type="none" w="med" len="med"/>
                    </a:lnT>
                    <a:lnB w="12700" cap="flat" cmpd="sng" algn="ctr">
                      <a:solidFill>
                        <a:srgbClr val="203764"/>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05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6.000.000,00 </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1934" marR="41934" marT="0" marB="0" anchor="ctr">
                    <a:lnL w="12700" cap="flat" cmpd="sng" algn="ctr">
                      <a:solidFill>
                        <a:srgbClr val="203764"/>
                      </a:solidFill>
                      <a:prstDash val="solid"/>
                      <a:round/>
                      <a:headEnd type="none" w="med" len="med"/>
                      <a:tailEnd type="none" w="med" len="med"/>
                    </a:lnL>
                    <a:lnR w="12700" cap="flat" cmpd="sng" algn="ctr">
                      <a:solidFill>
                        <a:srgbClr val="203764"/>
                      </a:solidFill>
                      <a:prstDash val="solid"/>
                      <a:round/>
                      <a:headEnd type="none" w="med" len="med"/>
                      <a:tailEnd type="none" w="med" len="med"/>
                    </a:lnR>
                    <a:lnT w="12700" cap="flat" cmpd="sng" algn="ctr">
                      <a:solidFill>
                        <a:srgbClr val="203764"/>
                      </a:solidFill>
                      <a:prstDash val="solid"/>
                      <a:round/>
                      <a:headEnd type="none" w="med" len="med"/>
                      <a:tailEnd type="none" w="med" len="med"/>
                    </a:lnT>
                    <a:lnB w="12700" cap="flat" cmpd="sng" algn="ctr">
                      <a:solidFill>
                        <a:srgbClr val="203764"/>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050" b="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1934" marR="41934" marT="0" marB="0" anchor="ctr">
                    <a:lnL w="12700" cap="flat" cmpd="sng" algn="ctr">
                      <a:solidFill>
                        <a:srgbClr val="203764"/>
                      </a:solidFill>
                      <a:prstDash val="solid"/>
                      <a:round/>
                      <a:headEnd type="none" w="med" len="med"/>
                      <a:tailEnd type="none" w="med" len="med"/>
                    </a:lnL>
                    <a:lnR w="12700" cap="flat" cmpd="sng" algn="ctr">
                      <a:solidFill>
                        <a:srgbClr val="203764"/>
                      </a:solidFill>
                      <a:prstDash val="solid"/>
                      <a:round/>
                      <a:headEnd type="none" w="med" len="med"/>
                      <a:tailEnd type="none" w="med" len="med"/>
                    </a:lnR>
                    <a:lnT w="12700" cap="flat" cmpd="sng" algn="ctr">
                      <a:solidFill>
                        <a:srgbClr val="203764"/>
                      </a:solidFill>
                      <a:prstDash val="solid"/>
                      <a:round/>
                      <a:headEnd type="none" w="med" len="med"/>
                      <a:tailEnd type="none" w="med" len="med"/>
                    </a:lnT>
                    <a:lnB w="12700" cap="flat" cmpd="sng" algn="ctr">
                      <a:solidFill>
                        <a:srgbClr val="203764"/>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05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1934" marR="41934" marT="0" marB="0" anchor="ctr">
                    <a:lnL w="12700" cap="flat" cmpd="sng" algn="ctr">
                      <a:solidFill>
                        <a:srgbClr val="203764"/>
                      </a:solidFill>
                      <a:prstDash val="solid"/>
                      <a:round/>
                      <a:headEnd type="none" w="med" len="med"/>
                      <a:tailEnd type="none" w="med" len="med"/>
                    </a:lnL>
                    <a:lnR w="12700" cap="flat" cmpd="sng" algn="ctr">
                      <a:solidFill>
                        <a:srgbClr val="203764"/>
                      </a:solidFill>
                      <a:prstDash val="solid"/>
                      <a:round/>
                      <a:headEnd type="none" w="med" len="med"/>
                      <a:tailEnd type="none" w="med" len="med"/>
                    </a:lnR>
                    <a:lnT w="12700" cap="flat" cmpd="sng" algn="ctr">
                      <a:solidFill>
                        <a:srgbClr val="203764"/>
                      </a:solidFill>
                      <a:prstDash val="solid"/>
                      <a:round/>
                      <a:headEnd type="none" w="med" len="med"/>
                      <a:tailEnd type="none" w="med" len="med"/>
                    </a:lnT>
                    <a:lnB w="12700" cap="flat" cmpd="sng" algn="ctr">
                      <a:solidFill>
                        <a:srgbClr val="203764"/>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050" b="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6.000.000,00 </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1934" marR="41934" marT="0" marB="0" anchor="ctr">
                    <a:lnL w="12700" cap="flat" cmpd="sng" algn="ctr">
                      <a:solidFill>
                        <a:srgbClr val="203764"/>
                      </a:solidFill>
                      <a:prstDash val="solid"/>
                      <a:round/>
                      <a:headEnd type="none" w="med" len="med"/>
                      <a:tailEnd type="none" w="med" len="med"/>
                    </a:lnL>
                    <a:lnR w="12700" cap="flat" cmpd="sng" algn="ctr">
                      <a:solidFill>
                        <a:srgbClr val="203764"/>
                      </a:solidFill>
                      <a:prstDash val="solid"/>
                      <a:round/>
                      <a:headEnd type="none" w="med" len="med"/>
                      <a:tailEnd type="none" w="med" len="med"/>
                    </a:lnR>
                    <a:lnT w="12700" cap="flat" cmpd="sng" algn="ctr">
                      <a:solidFill>
                        <a:srgbClr val="203764"/>
                      </a:solidFill>
                      <a:prstDash val="solid"/>
                      <a:round/>
                      <a:headEnd type="none" w="med" len="med"/>
                      <a:tailEnd type="none" w="med" len="med"/>
                    </a:lnT>
                    <a:lnB w="12700" cap="flat" cmpd="sng" algn="ctr">
                      <a:solidFill>
                        <a:srgbClr val="203764"/>
                      </a:solidFill>
                      <a:prstDash val="solid"/>
                      <a:round/>
                      <a:headEnd type="none" w="med" len="med"/>
                      <a:tailEnd type="none" w="med" len="med"/>
                    </a:lnB>
                  </a:tcPr>
                </a:tc>
                <a:tc>
                  <a:txBody>
                    <a:bodyPr/>
                    <a:lstStyle/>
                    <a:p>
                      <a:pPr>
                        <a:lnSpc>
                          <a:spcPct val="107000"/>
                        </a:lnSpc>
                      </a:pPr>
                      <a:endParaRPr lang="es-EC" sz="1200">
                        <a:effectLst/>
                        <a:latin typeface="Calibri" panose="020F0502020204030204" pitchFamily="34" charset="0"/>
                        <a:cs typeface="Times New Roman" panose="02020603050405020304" pitchFamily="18" charset="0"/>
                      </a:endParaRPr>
                    </a:p>
                  </a:txBody>
                  <a:tcPr marL="41934" marR="41934" marT="0" marB="0" anchor="ctr">
                    <a:lnL w="12700" cap="flat" cmpd="sng" algn="ctr">
                      <a:solidFill>
                        <a:srgbClr val="203764"/>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616201404"/>
                  </a:ext>
                </a:extLst>
              </a:tr>
              <a:tr h="161745">
                <a:tc>
                  <a:txBody>
                    <a:bodyPr/>
                    <a:lstStyle/>
                    <a:p>
                      <a:pPr marL="0" marR="0">
                        <a:lnSpc>
                          <a:spcPct val="115000"/>
                        </a:lnSpc>
                        <a:spcBef>
                          <a:spcPts val="0"/>
                        </a:spcBef>
                        <a:spcAft>
                          <a:spcPts val="0"/>
                        </a:spcAft>
                      </a:pPr>
                      <a:r>
                        <a:rPr lang="es-EC" sz="105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Producto 2: Adquisición de 15 trolebuses</a:t>
                      </a:r>
                      <a:endParaRPr lang="es-EC"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934" marR="41934" marT="0" marB="0" anchor="ctr">
                    <a:lnL w="12700" cap="flat" cmpd="sng" algn="ctr">
                      <a:solidFill>
                        <a:srgbClr val="203764"/>
                      </a:solidFill>
                      <a:prstDash val="solid"/>
                      <a:round/>
                      <a:headEnd type="none" w="med" len="med"/>
                      <a:tailEnd type="none" w="med" len="med"/>
                    </a:lnL>
                    <a:lnR w="12700" cap="flat" cmpd="sng" algn="ctr">
                      <a:solidFill>
                        <a:srgbClr val="203764"/>
                      </a:solidFill>
                      <a:prstDash val="solid"/>
                      <a:round/>
                      <a:headEnd type="none" w="med" len="med"/>
                      <a:tailEnd type="none" w="med" len="med"/>
                    </a:lnR>
                    <a:lnT w="12700" cap="flat" cmpd="sng" algn="ctr">
                      <a:solidFill>
                        <a:srgbClr val="203764"/>
                      </a:solidFill>
                      <a:prstDash val="solid"/>
                      <a:round/>
                      <a:headEnd type="none" w="med" len="med"/>
                      <a:tailEnd type="none" w="med" len="med"/>
                    </a:lnT>
                    <a:lnB w="12700" cap="flat" cmpd="sng" algn="ctr">
                      <a:solidFill>
                        <a:srgbClr val="203764"/>
                      </a:solidFill>
                      <a:prstDash val="solid"/>
                      <a:round/>
                      <a:headEnd type="none" w="med" len="med"/>
                      <a:tailEnd type="none" w="med" len="med"/>
                    </a:lnB>
                  </a:tcPr>
                </a:tc>
                <a:tc>
                  <a:txBody>
                    <a:bodyPr/>
                    <a:lstStyle/>
                    <a:p>
                      <a:pPr marL="0" marR="0">
                        <a:lnSpc>
                          <a:spcPct val="115000"/>
                        </a:lnSpc>
                        <a:spcBef>
                          <a:spcPts val="0"/>
                        </a:spcBef>
                        <a:spcAft>
                          <a:spcPts val="0"/>
                        </a:spcAft>
                      </a:pPr>
                      <a:r>
                        <a:rPr lang="es-EC" sz="105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1934" marR="41934" marT="0" marB="0" anchor="ctr">
                    <a:lnL w="12700" cap="flat" cmpd="sng" algn="ctr">
                      <a:solidFill>
                        <a:srgbClr val="203764"/>
                      </a:solidFill>
                      <a:prstDash val="solid"/>
                      <a:round/>
                      <a:headEnd type="none" w="med" len="med"/>
                      <a:tailEnd type="none" w="med" len="med"/>
                    </a:lnL>
                    <a:lnR w="12700" cap="flat" cmpd="sng" algn="ctr">
                      <a:solidFill>
                        <a:srgbClr val="203764"/>
                      </a:solidFill>
                      <a:prstDash val="solid"/>
                      <a:round/>
                      <a:headEnd type="none" w="med" len="med"/>
                      <a:tailEnd type="none" w="med" len="med"/>
                    </a:lnR>
                    <a:lnT w="12700" cap="flat" cmpd="sng" algn="ctr">
                      <a:solidFill>
                        <a:srgbClr val="203764"/>
                      </a:solidFill>
                      <a:prstDash val="solid"/>
                      <a:round/>
                      <a:headEnd type="none" w="med" len="med"/>
                      <a:tailEnd type="none" w="med" len="med"/>
                    </a:lnT>
                    <a:lnB w="12700" cap="flat" cmpd="sng" algn="ctr">
                      <a:solidFill>
                        <a:srgbClr val="203764"/>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05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9.000.000,00 </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1934" marR="41934" marT="0" marB="0" anchor="ctr">
                    <a:lnL w="12700" cap="flat" cmpd="sng" algn="ctr">
                      <a:solidFill>
                        <a:srgbClr val="203764"/>
                      </a:solidFill>
                      <a:prstDash val="solid"/>
                      <a:round/>
                      <a:headEnd type="none" w="med" len="med"/>
                      <a:tailEnd type="none" w="med" len="med"/>
                    </a:lnL>
                    <a:lnR w="12700" cap="flat" cmpd="sng" algn="ctr">
                      <a:solidFill>
                        <a:srgbClr val="203764"/>
                      </a:solidFill>
                      <a:prstDash val="solid"/>
                      <a:round/>
                      <a:headEnd type="none" w="med" len="med"/>
                      <a:tailEnd type="none" w="med" len="med"/>
                    </a:lnR>
                    <a:lnT w="12700" cap="flat" cmpd="sng" algn="ctr">
                      <a:solidFill>
                        <a:srgbClr val="203764"/>
                      </a:solidFill>
                      <a:prstDash val="solid"/>
                      <a:round/>
                      <a:headEnd type="none" w="med" len="med"/>
                      <a:tailEnd type="none" w="med" len="med"/>
                    </a:lnT>
                    <a:lnB w="12700" cap="flat" cmpd="sng" algn="ctr">
                      <a:solidFill>
                        <a:srgbClr val="203764"/>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05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1934" marR="41934" marT="0" marB="0" anchor="ctr">
                    <a:lnL w="12700" cap="flat" cmpd="sng" algn="ctr">
                      <a:solidFill>
                        <a:srgbClr val="203764"/>
                      </a:solidFill>
                      <a:prstDash val="solid"/>
                      <a:round/>
                      <a:headEnd type="none" w="med" len="med"/>
                      <a:tailEnd type="none" w="med" len="med"/>
                    </a:lnL>
                    <a:lnR w="12700" cap="flat" cmpd="sng" algn="ctr">
                      <a:solidFill>
                        <a:srgbClr val="203764"/>
                      </a:solidFill>
                      <a:prstDash val="solid"/>
                      <a:round/>
                      <a:headEnd type="none" w="med" len="med"/>
                      <a:tailEnd type="none" w="med" len="med"/>
                    </a:lnR>
                    <a:lnT w="12700" cap="flat" cmpd="sng" algn="ctr">
                      <a:solidFill>
                        <a:srgbClr val="203764"/>
                      </a:solidFill>
                      <a:prstDash val="solid"/>
                      <a:round/>
                      <a:headEnd type="none" w="med" len="med"/>
                      <a:tailEnd type="none" w="med" len="med"/>
                    </a:lnT>
                    <a:lnB w="12700" cap="flat" cmpd="sng" algn="ctr">
                      <a:solidFill>
                        <a:srgbClr val="203764"/>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050" b="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9.000.000,00 </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1934" marR="41934" marT="0" marB="0" anchor="ctr">
                    <a:lnL w="12700" cap="flat" cmpd="sng" algn="ctr">
                      <a:solidFill>
                        <a:srgbClr val="203764"/>
                      </a:solidFill>
                      <a:prstDash val="solid"/>
                      <a:round/>
                      <a:headEnd type="none" w="med" len="med"/>
                      <a:tailEnd type="none" w="med" len="med"/>
                    </a:lnL>
                    <a:lnR w="12700" cap="flat" cmpd="sng" algn="ctr">
                      <a:solidFill>
                        <a:srgbClr val="203764"/>
                      </a:solidFill>
                      <a:prstDash val="solid"/>
                      <a:round/>
                      <a:headEnd type="none" w="med" len="med"/>
                      <a:tailEnd type="none" w="med" len="med"/>
                    </a:lnR>
                    <a:lnT w="12700" cap="flat" cmpd="sng" algn="ctr">
                      <a:solidFill>
                        <a:srgbClr val="203764"/>
                      </a:solidFill>
                      <a:prstDash val="solid"/>
                      <a:round/>
                      <a:headEnd type="none" w="med" len="med"/>
                      <a:tailEnd type="none" w="med" len="med"/>
                    </a:lnT>
                    <a:lnB w="12700" cap="flat" cmpd="sng" algn="ctr">
                      <a:solidFill>
                        <a:srgbClr val="203764"/>
                      </a:solidFill>
                      <a:prstDash val="solid"/>
                      <a:round/>
                      <a:headEnd type="none" w="med" len="med"/>
                      <a:tailEnd type="none" w="med" len="med"/>
                    </a:lnB>
                  </a:tcPr>
                </a:tc>
                <a:tc>
                  <a:txBody>
                    <a:bodyPr/>
                    <a:lstStyle/>
                    <a:p>
                      <a:pPr>
                        <a:lnSpc>
                          <a:spcPct val="107000"/>
                        </a:lnSpc>
                      </a:pPr>
                      <a:endParaRPr lang="es-EC" sz="1200">
                        <a:effectLst/>
                        <a:latin typeface="Calibri" panose="020F0502020204030204" pitchFamily="34" charset="0"/>
                        <a:cs typeface="Times New Roman" panose="02020603050405020304" pitchFamily="18" charset="0"/>
                      </a:endParaRPr>
                    </a:p>
                  </a:txBody>
                  <a:tcPr marL="41934" marR="41934" marT="0" marB="0" anchor="ctr">
                    <a:lnL w="12700" cap="flat" cmpd="sng" algn="ctr">
                      <a:solidFill>
                        <a:srgbClr val="203764"/>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082902547"/>
                  </a:ext>
                </a:extLst>
              </a:tr>
              <a:tr h="161745">
                <a:tc>
                  <a:txBody>
                    <a:bodyPr/>
                    <a:lstStyle/>
                    <a:p>
                      <a:pPr marL="0" marR="0">
                        <a:lnSpc>
                          <a:spcPct val="115000"/>
                        </a:lnSpc>
                        <a:spcBef>
                          <a:spcPts val="0"/>
                        </a:spcBef>
                        <a:spcAft>
                          <a:spcPts val="0"/>
                        </a:spcAft>
                      </a:pPr>
                      <a:r>
                        <a:rPr lang="es-EC" sz="1050" b="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Producto 3: Adquisición de 25 trolebuses</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1934" marR="41934" marT="0" marB="0" anchor="ctr">
                    <a:lnL w="12700" cap="flat" cmpd="sng" algn="ctr">
                      <a:solidFill>
                        <a:srgbClr val="203764"/>
                      </a:solidFill>
                      <a:prstDash val="solid"/>
                      <a:round/>
                      <a:headEnd type="none" w="med" len="med"/>
                      <a:tailEnd type="none" w="med" len="med"/>
                    </a:lnL>
                    <a:lnR w="12700" cap="flat" cmpd="sng" algn="ctr">
                      <a:solidFill>
                        <a:srgbClr val="203764"/>
                      </a:solidFill>
                      <a:prstDash val="solid"/>
                      <a:round/>
                      <a:headEnd type="none" w="med" len="med"/>
                      <a:tailEnd type="none" w="med" len="med"/>
                    </a:lnR>
                    <a:lnT w="12700" cap="flat" cmpd="sng" algn="ctr">
                      <a:solidFill>
                        <a:srgbClr val="203764"/>
                      </a:solidFill>
                      <a:prstDash val="solid"/>
                      <a:round/>
                      <a:headEnd type="none" w="med" len="med"/>
                      <a:tailEnd type="none" w="med" len="med"/>
                    </a:lnT>
                    <a:lnB w="12700" cap="flat" cmpd="sng" algn="ctr">
                      <a:solidFill>
                        <a:srgbClr val="203764"/>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05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1934" marR="41934" marT="0" marB="0" anchor="ctr">
                    <a:lnL w="12700" cap="flat" cmpd="sng" algn="ctr">
                      <a:solidFill>
                        <a:srgbClr val="203764"/>
                      </a:solidFill>
                      <a:prstDash val="solid"/>
                      <a:round/>
                      <a:headEnd type="none" w="med" len="med"/>
                      <a:tailEnd type="none" w="med" len="med"/>
                    </a:lnL>
                    <a:lnR w="12700" cap="flat" cmpd="sng" algn="ctr">
                      <a:solidFill>
                        <a:srgbClr val="203764"/>
                      </a:solidFill>
                      <a:prstDash val="solid"/>
                      <a:round/>
                      <a:headEnd type="none" w="med" len="med"/>
                      <a:tailEnd type="none" w="med" len="med"/>
                    </a:lnR>
                    <a:lnT w="12700" cap="flat" cmpd="sng" algn="ctr">
                      <a:solidFill>
                        <a:srgbClr val="203764"/>
                      </a:solidFill>
                      <a:prstDash val="solid"/>
                      <a:round/>
                      <a:headEnd type="none" w="med" len="med"/>
                      <a:tailEnd type="none" w="med" len="med"/>
                    </a:lnT>
                    <a:lnB w="12700" cap="flat" cmpd="sng" algn="ctr">
                      <a:solidFill>
                        <a:srgbClr val="203764"/>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05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1934" marR="41934" marT="0" marB="0" anchor="ctr">
                    <a:lnL w="12700" cap="flat" cmpd="sng" algn="ctr">
                      <a:solidFill>
                        <a:srgbClr val="203764"/>
                      </a:solidFill>
                      <a:prstDash val="solid"/>
                      <a:round/>
                      <a:headEnd type="none" w="med" len="med"/>
                      <a:tailEnd type="none" w="med" len="med"/>
                    </a:lnL>
                    <a:lnR w="12700" cap="flat" cmpd="sng" algn="ctr">
                      <a:solidFill>
                        <a:srgbClr val="203764"/>
                      </a:solidFill>
                      <a:prstDash val="solid"/>
                      <a:round/>
                      <a:headEnd type="none" w="med" len="med"/>
                      <a:tailEnd type="none" w="med" len="med"/>
                    </a:lnR>
                    <a:lnT w="12700" cap="flat" cmpd="sng" algn="ctr">
                      <a:solidFill>
                        <a:srgbClr val="203764"/>
                      </a:solidFill>
                      <a:prstDash val="solid"/>
                      <a:round/>
                      <a:headEnd type="none" w="med" len="med"/>
                      <a:tailEnd type="none" w="med" len="med"/>
                    </a:lnT>
                    <a:lnB w="12700" cap="flat" cmpd="sng" algn="ctr">
                      <a:solidFill>
                        <a:srgbClr val="203764"/>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05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15.000.000,00 </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1934" marR="41934" marT="0" marB="0" anchor="ctr">
                    <a:lnL w="12700" cap="flat" cmpd="sng" algn="ctr">
                      <a:solidFill>
                        <a:srgbClr val="203764"/>
                      </a:solidFill>
                      <a:prstDash val="solid"/>
                      <a:round/>
                      <a:headEnd type="none" w="med" len="med"/>
                      <a:tailEnd type="none" w="med" len="med"/>
                    </a:lnL>
                    <a:lnR w="12700" cap="flat" cmpd="sng" algn="ctr">
                      <a:solidFill>
                        <a:srgbClr val="203764"/>
                      </a:solidFill>
                      <a:prstDash val="solid"/>
                      <a:round/>
                      <a:headEnd type="none" w="med" len="med"/>
                      <a:tailEnd type="none" w="med" len="med"/>
                    </a:lnR>
                    <a:lnT w="12700" cap="flat" cmpd="sng" algn="ctr">
                      <a:solidFill>
                        <a:srgbClr val="203764"/>
                      </a:solidFill>
                      <a:prstDash val="solid"/>
                      <a:round/>
                      <a:headEnd type="none" w="med" len="med"/>
                      <a:tailEnd type="none" w="med" len="med"/>
                    </a:lnT>
                    <a:lnB w="12700" cap="flat" cmpd="sng" algn="ctr">
                      <a:solidFill>
                        <a:srgbClr val="203764"/>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050" b="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15.000.000,00 </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1934" marR="41934" marT="0" marB="0" anchor="ctr">
                    <a:lnL w="12700" cap="flat" cmpd="sng" algn="ctr">
                      <a:solidFill>
                        <a:srgbClr val="203764"/>
                      </a:solidFill>
                      <a:prstDash val="solid"/>
                      <a:round/>
                      <a:headEnd type="none" w="med" len="med"/>
                      <a:tailEnd type="none" w="med" len="med"/>
                    </a:lnL>
                    <a:lnR w="12700" cap="flat" cmpd="sng" algn="ctr">
                      <a:solidFill>
                        <a:srgbClr val="203764"/>
                      </a:solidFill>
                      <a:prstDash val="solid"/>
                      <a:round/>
                      <a:headEnd type="none" w="med" len="med"/>
                      <a:tailEnd type="none" w="med" len="med"/>
                    </a:lnR>
                    <a:lnT w="12700" cap="flat" cmpd="sng" algn="ctr">
                      <a:solidFill>
                        <a:srgbClr val="203764"/>
                      </a:solidFill>
                      <a:prstDash val="solid"/>
                      <a:round/>
                      <a:headEnd type="none" w="med" len="med"/>
                      <a:tailEnd type="none" w="med" len="med"/>
                    </a:lnT>
                    <a:lnB w="12700" cap="flat" cmpd="sng" algn="ctr">
                      <a:solidFill>
                        <a:srgbClr val="203764"/>
                      </a:solidFill>
                      <a:prstDash val="solid"/>
                      <a:round/>
                      <a:headEnd type="none" w="med" len="med"/>
                      <a:tailEnd type="none" w="med" len="med"/>
                    </a:lnB>
                  </a:tcPr>
                </a:tc>
                <a:tc>
                  <a:txBody>
                    <a:bodyPr/>
                    <a:lstStyle/>
                    <a:p>
                      <a:pPr>
                        <a:lnSpc>
                          <a:spcPct val="107000"/>
                        </a:lnSpc>
                      </a:pPr>
                      <a:endParaRPr lang="es-EC" sz="1200" dirty="0">
                        <a:effectLst/>
                        <a:latin typeface="Calibri" panose="020F0502020204030204" pitchFamily="34" charset="0"/>
                        <a:cs typeface="Times New Roman" panose="02020603050405020304" pitchFamily="18" charset="0"/>
                      </a:endParaRPr>
                    </a:p>
                  </a:txBody>
                  <a:tcPr marL="41934" marR="41934" marT="0" marB="0" anchor="ctr">
                    <a:lnL w="12700" cap="flat" cmpd="sng" algn="ctr">
                      <a:solidFill>
                        <a:srgbClr val="203764"/>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909516049"/>
                  </a:ext>
                </a:extLst>
              </a:tr>
            </a:tbl>
          </a:graphicData>
        </a:graphic>
      </p:graphicFrame>
    </p:spTree>
    <p:extLst>
      <p:ext uri="{BB962C8B-B14F-4D97-AF65-F5344CB8AC3E}">
        <p14:creationId xmlns:p14="http://schemas.microsoft.com/office/powerpoint/2010/main" val="3278937877"/>
      </p:ext>
    </p:extLst>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ángulo redondeado 31">
            <a:extLst>
              <a:ext uri="{FF2B5EF4-FFF2-40B4-BE49-F238E27FC236}">
                <a16:creationId xmlns:a16="http://schemas.microsoft.com/office/drawing/2014/main" id="{077665B3-C16E-4320-AAB1-9EC39996E89E}"/>
              </a:ext>
            </a:extLst>
          </p:cNvPr>
          <p:cNvSpPr/>
          <p:nvPr/>
        </p:nvSpPr>
        <p:spPr>
          <a:xfrm>
            <a:off x="271902" y="259961"/>
            <a:ext cx="4538223" cy="438254"/>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a:t>Consideraciones adicionales</a:t>
            </a:r>
          </a:p>
        </p:txBody>
      </p:sp>
      <p:sp>
        <p:nvSpPr>
          <p:cNvPr id="10" name="CuadroTexto 9">
            <a:extLst>
              <a:ext uri="{FF2B5EF4-FFF2-40B4-BE49-F238E27FC236}">
                <a16:creationId xmlns:a16="http://schemas.microsoft.com/office/drawing/2014/main" id="{712F8710-5E16-4A3B-96AA-CCC7551FAC68}"/>
              </a:ext>
            </a:extLst>
          </p:cNvPr>
          <p:cNvSpPr txBox="1"/>
          <p:nvPr/>
        </p:nvSpPr>
        <p:spPr>
          <a:xfrm>
            <a:off x="535780" y="922528"/>
            <a:ext cx="11008519" cy="1027269"/>
          </a:xfrm>
          <a:prstGeom prst="rect">
            <a:avLst/>
          </a:prstGeom>
          <a:noFill/>
        </p:spPr>
        <p:txBody>
          <a:bodyPr wrap="square">
            <a:spAutoFit/>
          </a:bodyPr>
          <a:lstStyle/>
          <a:p>
            <a:pPr marL="342900" marR="0" lvl="0" indent="-342900" algn="just">
              <a:lnSpc>
                <a:spcPct val="115000"/>
              </a:lnSpc>
              <a:spcBef>
                <a:spcPts val="0"/>
              </a:spcBef>
              <a:spcAft>
                <a:spcPts val="1000"/>
              </a:spcAft>
              <a:buFont typeface="Symbol" panose="05050102010706020507" pitchFamily="18" charset="2"/>
              <a:buChar char=""/>
            </a:pPr>
            <a:r>
              <a:rPr lang="es-EC" sz="1800" dirty="0">
                <a:effectLst/>
                <a:latin typeface="Arial Narrow" panose="020B0606020202030204" pitchFamily="34" charset="0"/>
                <a:ea typeface="Times New Roman" panose="02020603050405020304" pitchFamily="18" charset="0"/>
                <a:cs typeface="Times New Roman" panose="02020603050405020304" pitchFamily="18" charset="0"/>
              </a:rPr>
              <a:t>Es necesario revisar las condiciones del “Contrato de Operación para la prestación del servicio de transporte público de pasajeros en el Corredor Sur Occidental”, debido a que representa un importante rubro para la EPMTPQ que se detalla a continuación:</a:t>
            </a:r>
            <a:endParaRPr lang="es-EC"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6" name="Tabla 5">
            <a:extLst>
              <a:ext uri="{FF2B5EF4-FFF2-40B4-BE49-F238E27FC236}">
                <a16:creationId xmlns:a16="http://schemas.microsoft.com/office/drawing/2014/main" id="{3A2BB086-86B1-4D2D-81A2-53FF26142C7A}"/>
              </a:ext>
            </a:extLst>
          </p:cNvPr>
          <p:cNvGraphicFramePr>
            <a:graphicFrameLocks noGrp="1"/>
          </p:cNvGraphicFramePr>
          <p:nvPr>
            <p:extLst>
              <p:ext uri="{D42A27DB-BD31-4B8C-83A1-F6EECF244321}">
                <p14:modId xmlns:p14="http://schemas.microsoft.com/office/powerpoint/2010/main" val="3105668800"/>
              </p:ext>
            </p:extLst>
          </p:nvPr>
        </p:nvGraphicFramePr>
        <p:xfrm>
          <a:off x="801687" y="2042160"/>
          <a:ext cx="4625975" cy="1565403"/>
        </p:xfrm>
        <a:graphic>
          <a:graphicData uri="http://schemas.openxmlformats.org/drawingml/2006/table">
            <a:tbl>
              <a:tblPr firstRow="1" firstCol="1" bandRow="1"/>
              <a:tblGrid>
                <a:gridCol w="2282825">
                  <a:extLst>
                    <a:ext uri="{9D8B030D-6E8A-4147-A177-3AD203B41FA5}">
                      <a16:colId xmlns:a16="http://schemas.microsoft.com/office/drawing/2014/main" val="834706415"/>
                    </a:ext>
                  </a:extLst>
                </a:gridCol>
                <a:gridCol w="2343150">
                  <a:extLst>
                    <a:ext uri="{9D8B030D-6E8A-4147-A177-3AD203B41FA5}">
                      <a16:colId xmlns:a16="http://schemas.microsoft.com/office/drawing/2014/main" val="1845470469"/>
                    </a:ext>
                  </a:extLst>
                </a:gridCol>
              </a:tblGrid>
              <a:tr h="198120">
                <a:tc>
                  <a:txBody>
                    <a:bodyPr/>
                    <a:lstStyle/>
                    <a:p>
                      <a:pPr marL="0" marR="0" algn="ctr">
                        <a:lnSpc>
                          <a:spcPct val="115000"/>
                        </a:lnSpc>
                        <a:spcBef>
                          <a:spcPts val="0"/>
                        </a:spcBef>
                        <a:spcAft>
                          <a:spcPts val="0"/>
                        </a:spcAft>
                      </a:pPr>
                      <a:r>
                        <a:rPr lang="es-EC" sz="1400" b="1" dirty="0">
                          <a:effectLst/>
                          <a:latin typeface="Arial Narrow" panose="020B0606020202030204" pitchFamily="34" charset="0"/>
                          <a:ea typeface="Times New Roman" panose="02020603050405020304" pitchFamily="18" charset="0"/>
                          <a:cs typeface="Times New Roman" panose="02020603050405020304" pitchFamily="18" charset="0"/>
                        </a:rPr>
                        <a:t>Detalle</a:t>
                      </a:r>
                    </a:p>
                  </a:txBody>
                  <a:tcPr marL="68580" marR="68580" marT="0" marB="0" anchor="ctr">
                    <a:lnL w="12700" cap="flat" cmpd="sng" algn="ctr">
                      <a:solidFill>
                        <a:srgbClr val="5B9BD5"/>
                      </a:solidFill>
                      <a:prstDash val="solid"/>
                      <a:round/>
                      <a:headEnd type="none" w="med" len="med"/>
                      <a:tailEnd type="none" w="med" len="med"/>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a:txBody>
                    <a:bodyPr/>
                    <a:lstStyle/>
                    <a:p>
                      <a:pPr marL="0" marR="0" algn="ctr">
                        <a:lnSpc>
                          <a:spcPct val="115000"/>
                        </a:lnSpc>
                        <a:spcBef>
                          <a:spcPts val="0"/>
                        </a:spcBef>
                        <a:spcAft>
                          <a:spcPts val="0"/>
                        </a:spcAft>
                      </a:pPr>
                      <a:r>
                        <a:rPr lang="es-EC"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Valor</a:t>
                      </a:r>
                      <a:endParaRPr lang="es-EC" sz="14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extLst>
                  <a:ext uri="{0D108BD9-81ED-4DB2-BD59-A6C34878D82A}">
                    <a16:rowId xmlns:a16="http://schemas.microsoft.com/office/drawing/2014/main" val="3221119047"/>
                  </a:ext>
                </a:extLst>
              </a:tr>
              <a:tr h="198120">
                <a:tc>
                  <a:txBody>
                    <a:bodyPr/>
                    <a:lstStyle/>
                    <a:p>
                      <a:pPr marL="0" marR="0" algn="ctr">
                        <a:lnSpc>
                          <a:spcPct val="115000"/>
                        </a:lnSpc>
                        <a:spcBef>
                          <a:spcPts val="0"/>
                        </a:spcBef>
                        <a:spcAft>
                          <a:spcPts val="0"/>
                        </a:spcAft>
                      </a:pPr>
                      <a:r>
                        <a:rPr lang="es-EC"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NÓMINA</a:t>
                      </a:r>
                      <a:endParaRPr lang="es-EC" sz="14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0" marR="0" algn="ctr">
                        <a:lnSpc>
                          <a:spcPct val="115000"/>
                        </a:lnSpc>
                        <a:spcBef>
                          <a:spcPts val="0"/>
                        </a:spcBef>
                        <a:spcAft>
                          <a:spcPts val="0"/>
                        </a:spcAft>
                      </a:pPr>
                      <a:r>
                        <a:rPr lang="es-EC" sz="14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670.615,64</a:t>
                      </a:r>
                      <a:endParaRPr lang="es-EC" sz="1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a16="http://schemas.microsoft.com/office/drawing/2014/main" val="8097890"/>
                  </a:ext>
                </a:extLst>
              </a:tr>
              <a:tr h="198120">
                <a:tc>
                  <a:txBody>
                    <a:bodyPr/>
                    <a:lstStyle/>
                    <a:p>
                      <a:pPr marL="0" marR="0" algn="ctr">
                        <a:lnSpc>
                          <a:spcPct val="115000"/>
                        </a:lnSpc>
                        <a:spcBef>
                          <a:spcPts val="0"/>
                        </a:spcBef>
                        <a:spcAft>
                          <a:spcPts val="0"/>
                        </a:spcAft>
                      </a:pPr>
                      <a:r>
                        <a:rPr lang="es-EC" sz="1400" b="1">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SERVICIOS BÁSICOS</a:t>
                      </a:r>
                      <a:endParaRPr lang="es-EC" sz="1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4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13.009,35</a:t>
                      </a:r>
                      <a:endParaRPr lang="es-EC" sz="1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extLst>
                  <a:ext uri="{0D108BD9-81ED-4DB2-BD59-A6C34878D82A}">
                    <a16:rowId xmlns:a16="http://schemas.microsoft.com/office/drawing/2014/main" val="2559073890"/>
                  </a:ext>
                </a:extLst>
              </a:tr>
              <a:tr h="198120">
                <a:tc>
                  <a:txBody>
                    <a:bodyPr/>
                    <a:lstStyle/>
                    <a:p>
                      <a:pPr marL="0" marR="0" algn="ctr">
                        <a:lnSpc>
                          <a:spcPct val="115000"/>
                        </a:lnSpc>
                        <a:spcBef>
                          <a:spcPts val="0"/>
                        </a:spcBef>
                        <a:spcAft>
                          <a:spcPts val="0"/>
                        </a:spcAft>
                      </a:pPr>
                      <a:r>
                        <a:rPr lang="es-EC"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SERVICIO DE LIMPIEZA</a:t>
                      </a:r>
                      <a:endParaRPr lang="es-EC" sz="14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0" marR="0" algn="ctr">
                        <a:lnSpc>
                          <a:spcPct val="115000"/>
                        </a:lnSpc>
                        <a:spcBef>
                          <a:spcPts val="0"/>
                        </a:spcBef>
                        <a:spcAft>
                          <a:spcPts val="0"/>
                        </a:spcAft>
                      </a:pPr>
                      <a:r>
                        <a:rPr lang="es-EC" sz="14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2.775,53</a:t>
                      </a:r>
                      <a:endParaRPr lang="es-EC" sz="1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a16="http://schemas.microsoft.com/office/drawing/2014/main" val="1964972035"/>
                  </a:ext>
                </a:extLst>
              </a:tr>
              <a:tr h="198120">
                <a:tc>
                  <a:txBody>
                    <a:bodyPr/>
                    <a:lstStyle/>
                    <a:p>
                      <a:pPr marL="0" marR="0" algn="ctr">
                        <a:lnSpc>
                          <a:spcPct val="115000"/>
                        </a:lnSpc>
                        <a:spcBef>
                          <a:spcPts val="0"/>
                        </a:spcBef>
                        <a:spcAft>
                          <a:spcPts val="0"/>
                        </a:spcAft>
                      </a:pPr>
                      <a:r>
                        <a:rPr lang="es-EC" sz="1400" b="1">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SERVICIO DE SEGURIDAD</a:t>
                      </a:r>
                      <a:endParaRPr lang="es-EC" sz="1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4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739.860,84</a:t>
                      </a:r>
                      <a:endParaRPr lang="es-EC" sz="1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extLst>
                  <a:ext uri="{0D108BD9-81ED-4DB2-BD59-A6C34878D82A}">
                    <a16:rowId xmlns:a16="http://schemas.microsoft.com/office/drawing/2014/main" val="1698713522"/>
                  </a:ext>
                </a:extLst>
              </a:tr>
              <a:tr h="198120">
                <a:tc>
                  <a:txBody>
                    <a:bodyPr/>
                    <a:lstStyle/>
                    <a:p>
                      <a:pPr marL="0" marR="0" algn="ctr">
                        <a:lnSpc>
                          <a:spcPct val="115000"/>
                        </a:lnSpc>
                        <a:spcBef>
                          <a:spcPts val="0"/>
                        </a:spcBef>
                        <a:spcAft>
                          <a:spcPts val="0"/>
                        </a:spcAft>
                      </a:pPr>
                      <a:r>
                        <a:rPr lang="es-EC" sz="1400" b="1">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INTEGRACIÓN</a:t>
                      </a:r>
                      <a:endParaRPr lang="es-EC" sz="1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0" marR="0" algn="ctr">
                        <a:lnSpc>
                          <a:spcPct val="115000"/>
                        </a:lnSpc>
                        <a:spcBef>
                          <a:spcPts val="0"/>
                        </a:spcBef>
                        <a:spcAft>
                          <a:spcPts val="0"/>
                        </a:spcAft>
                      </a:pPr>
                      <a:r>
                        <a:rPr lang="es-EC" sz="14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2.012.500,00</a:t>
                      </a:r>
                      <a:endParaRPr lang="es-EC" sz="1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a16="http://schemas.microsoft.com/office/drawing/2014/main" val="464746031"/>
                  </a:ext>
                </a:extLst>
              </a:tr>
              <a:tr h="198120">
                <a:tc>
                  <a:txBody>
                    <a:bodyPr/>
                    <a:lstStyle/>
                    <a:p>
                      <a:pPr marL="0" marR="0" algn="ctr">
                        <a:lnSpc>
                          <a:spcPct val="115000"/>
                        </a:lnSpc>
                        <a:spcBef>
                          <a:spcPts val="0"/>
                        </a:spcBef>
                        <a:spcAft>
                          <a:spcPts val="0"/>
                        </a:spcAft>
                      </a:pPr>
                      <a:r>
                        <a:rPr lang="es-EC" sz="1400" b="1">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Total general</a:t>
                      </a:r>
                      <a:endParaRPr lang="es-EC" sz="14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3.438.761,36</a:t>
                      </a:r>
                      <a:endParaRPr lang="es-EC" sz="14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extLst>
                  <a:ext uri="{0D108BD9-81ED-4DB2-BD59-A6C34878D82A}">
                    <a16:rowId xmlns:a16="http://schemas.microsoft.com/office/drawing/2014/main" val="681942585"/>
                  </a:ext>
                </a:extLst>
              </a:tr>
            </a:tbl>
          </a:graphicData>
        </a:graphic>
      </p:graphicFrame>
      <p:sp>
        <p:nvSpPr>
          <p:cNvPr id="14" name="CuadroTexto 13">
            <a:extLst>
              <a:ext uri="{FF2B5EF4-FFF2-40B4-BE49-F238E27FC236}">
                <a16:creationId xmlns:a16="http://schemas.microsoft.com/office/drawing/2014/main" id="{708DB892-8ACF-4B96-BD03-3FBD8D950E1F}"/>
              </a:ext>
            </a:extLst>
          </p:cNvPr>
          <p:cNvSpPr txBox="1"/>
          <p:nvPr/>
        </p:nvSpPr>
        <p:spPr>
          <a:xfrm>
            <a:off x="526255" y="3578450"/>
            <a:ext cx="11008518" cy="1345818"/>
          </a:xfrm>
          <a:prstGeom prst="rect">
            <a:avLst/>
          </a:prstGeom>
          <a:noFill/>
        </p:spPr>
        <p:txBody>
          <a:bodyPr wrap="square">
            <a:spAutoFit/>
          </a:bodyPr>
          <a:lstStyle/>
          <a:p>
            <a:pPr marL="342900" marR="0" lvl="0" indent="-342900" algn="just">
              <a:lnSpc>
                <a:spcPct val="115000"/>
              </a:lnSpc>
              <a:spcBef>
                <a:spcPts val="0"/>
              </a:spcBef>
              <a:spcAft>
                <a:spcPts val="1000"/>
              </a:spcAft>
              <a:buFont typeface="Symbol" panose="05050102010706020507" pitchFamily="18" charset="2"/>
              <a:buChar char=""/>
            </a:pPr>
            <a:r>
              <a:rPr lang="es-EC" sz="1800" dirty="0">
                <a:effectLst/>
                <a:latin typeface="Arial Narrow" panose="020B0606020202030204" pitchFamily="34" charset="0"/>
                <a:ea typeface="Times New Roman" panose="02020603050405020304" pitchFamily="18" charset="0"/>
                <a:cs typeface="Times New Roman" panose="02020603050405020304" pitchFamily="18" charset="0"/>
              </a:rPr>
              <a:t>Incremento en Diesel insumo prioritario para el servicio de transporte de pasajeros, ha venido sufriendo varias modificaciones, vía Decreto Ejecutivo la Agencia de Regulación y Control de la Energía y Recursos Naturales no Renovables (ARCERNNR), informó que el 22 de octubre 2021 que se suspenden los incrementos</a:t>
            </a:r>
            <a:r>
              <a:rPr lang="es-EC" sz="1800" b="1" dirty="0">
                <a:effectLst/>
                <a:latin typeface="Arial Narrow" panose="020B0606020202030204" pitchFamily="34" charset="0"/>
                <a:ea typeface="Times New Roman" panose="02020603050405020304" pitchFamily="18" charset="0"/>
                <a:cs typeface="Times New Roman" panose="02020603050405020304" pitchFamily="18" charset="0"/>
              </a:rPr>
              <a:t> </a:t>
            </a:r>
            <a:r>
              <a:rPr lang="es-EC" sz="1800" dirty="0">
                <a:effectLst/>
                <a:latin typeface="Arial Narrow" panose="020B0606020202030204" pitchFamily="34" charset="0"/>
                <a:ea typeface="Times New Roman" panose="02020603050405020304" pitchFamily="18" charset="0"/>
                <a:cs typeface="Times New Roman" panose="02020603050405020304" pitchFamily="18" charset="0"/>
              </a:rPr>
              <a:t>mensuales, y los precios de la gasolina extra y diésel quedan congelados.</a:t>
            </a:r>
            <a:endParaRPr lang="es-EC"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15" name="Tabla 14">
            <a:extLst>
              <a:ext uri="{FF2B5EF4-FFF2-40B4-BE49-F238E27FC236}">
                <a16:creationId xmlns:a16="http://schemas.microsoft.com/office/drawing/2014/main" id="{03B85A07-4951-4ABB-96D2-6D594614D013}"/>
              </a:ext>
            </a:extLst>
          </p:cNvPr>
          <p:cNvGraphicFramePr>
            <a:graphicFrameLocks noGrp="1"/>
          </p:cNvGraphicFramePr>
          <p:nvPr>
            <p:extLst>
              <p:ext uri="{D42A27DB-BD31-4B8C-83A1-F6EECF244321}">
                <p14:modId xmlns:p14="http://schemas.microsoft.com/office/powerpoint/2010/main" val="3254794016"/>
              </p:ext>
            </p:extLst>
          </p:nvPr>
        </p:nvGraphicFramePr>
        <p:xfrm>
          <a:off x="706436" y="5114740"/>
          <a:ext cx="5465763" cy="1147003"/>
        </p:xfrm>
        <a:graphic>
          <a:graphicData uri="http://schemas.openxmlformats.org/drawingml/2006/table">
            <a:tbl>
              <a:tblPr firstRow="1" firstCol="1" bandRow="1"/>
              <a:tblGrid>
                <a:gridCol w="2707577">
                  <a:extLst>
                    <a:ext uri="{9D8B030D-6E8A-4147-A177-3AD203B41FA5}">
                      <a16:colId xmlns:a16="http://schemas.microsoft.com/office/drawing/2014/main" val="4006579366"/>
                    </a:ext>
                  </a:extLst>
                </a:gridCol>
                <a:gridCol w="2758186">
                  <a:extLst>
                    <a:ext uri="{9D8B030D-6E8A-4147-A177-3AD203B41FA5}">
                      <a16:colId xmlns:a16="http://schemas.microsoft.com/office/drawing/2014/main" val="522279384"/>
                    </a:ext>
                  </a:extLst>
                </a:gridCol>
              </a:tblGrid>
              <a:tr h="184150">
                <a:tc>
                  <a:txBody>
                    <a:bodyPr/>
                    <a:lstStyle/>
                    <a:p>
                      <a:pPr marL="0" marR="0" algn="ctr">
                        <a:lnSpc>
                          <a:spcPct val="115000"/>
                        </a:lnSpc>
                        <a:spcBef>
                          <a:spcPts val="0"/>
                        </a:spcBef>
                        <a:spcAft>
                          <a:spcPts val="0"/>
                        </a:spcAft>
                      </a:pPr>
                      <a:r>
                        <a:rPr lang="es-EC" sz="1400" b="1">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Periodo</a:t>
                      </a:r>
                      <a:endParaRPr lang="es-EC"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5B9BD5"/>
                      </a:solidFill>
                      <a:prstDash val="solid"/>
                      <a:round/>
                      <a:headEnd type="none" w="med" len="med"/>
                      <a:tailEnd type="none" w="med" len="med"/>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a:txBody>
                    <a:bodyPr/>
                    <a:lstStyle/>
                    <a:p>
                      <a:pPr marL="0" marR="0" algn="ctr">
                        <a:lnSpc>
                          <a:spcPct val="115000"/>
                        </a:lnSpc>
                        <a:spcBef>
                          <a:spcPts val="0"/>
                        </a:spcBef>
                        <a:spcAft>
                          <a:spcPts val="0"/>
                        </a:spcAft>
                      </a:pPr>
                      <a:r>
                        <a:rPr lang="es-EC" sz="1400" b="1">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Valor Unitario</a:t>
                      </a:r>
                      <a:endParaRPr lang="es-EC"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extLst>
                  <a:ext uri="{0D108BD9-81ED-4DB2-BD59-A6C34878D82A}">
                    <a16:rowId xmlns:a16="http://schemas.microsoft.com/office/drawing/2014/main" val="2850033233"/>
                  </a:ext>
                </a:extLst>
              </a:tr>
              <a:tr h="184150">
                <a:tc>
                  <a:txBody>
                    <a:bodyPr/>
                    <a:lstStyle/>
                    <a:p>
                      <a:pPr marL="0" marR="0">
                        <a:lnSpc>
                          <a:spcPct val="115000"/>
                        </a:lnSpc>
                        <a:spcBef>
                          <a:spcPts val="0"/>
                        </a:spcBef>
                        <a:spcAft>
                          <a:spcPts val="0"/>
                        </a:spcAft>
                      </a:pPr>
                      <a:r>
                        <a:rPr lang="es-EC"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Agosto 2020</a:t>
                      </a:r>
                      <a:endParaRPr lang="es-EC"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0" marR="0" algn="r">
                        <a:lnSpc>
                          <a:spcPct val="115000"/>
                        </a:lnSpc>
                        <a:spcBef>
                          <a:spcPts val="0"/>
                        </a:spcBef>
                        <a:spcAft>
                          <a:spcPts val="0"/>
                        </a:spcAft>
                      </a:pPr>
                      <a:r>
                        <a:rPr lang="es-EC"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0,9187</a:t>
                      </a:r>
                      <a:endParaRPr lang="es-EC"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a16="http://schemas.microsoft.com/office/drawing/2014/main" val="1306292573"/>
                  </a:ext>
                </a:extLst>
              </a:tr>
              <a:tr h="184150">
                <a:tc>
                  <a:txBody>
                    <a:bodyPr/>
                    <a:lstStyle/>
                    <a:p>
                      <a:pPr marL="0" marR="0">
                        <a:lnSpc>
                          <a:spcPct val="115000"/>
                        </a:lnSpc>
                        <a:spcBef>
                          <a:spcPts val="0"/>
                        </a:spcBef>
                        <a:spcAft>
                          <a:spcPts val="0"/>
                        </a:spcAft>
                      </a:pPr>
                      <a:r>
                        <a:rPr lang="es-EC"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Octubre 2021</a:t>
                      </a:r>
                      <a:endParaRPr lang="es-EC"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1,7742</a:t>
                      </a:r>
                      <a:endParaRPr lang="es-EC"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extLst>
                  <a:ext uri="{0D108BD9-81ED-4DB2-BD59-A6C34878D82A}">
                    <a16:rowId xmlns:a16="http://schemas.microsoft.com/office/drawing/2014/main" val="904389158"/>
                  </a:ext>
                </a:extLst>
              </a:tr>
              <a:tr h="184150">
                <a:tc>
                  <a:txBody>
                    <a:bodyPr/>
                    <a:lstStyle/>
                    <a:p>
                      <a:pPr marL="0" marR="0">
                        <a:lnSpc>
                          <a:spcPct val="115000"/>
                        </a:lnSpc>
                        <a:spcBef>
                          <a:spcPts val="0"/>
                        </a:spcBef>
                        <a:spcAft>
                          <a:spcPts val="0"/>
                        </a:spcAft>
                      </a:pPr>
                      <a:r>
                        <a:rPr lang="es-EC" sz="1400" b="1">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Incremento</a:t>
                      </a:r>
                      <a:endParaRPr lang="es-EC"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0" marR="0" algn="r">
                        <a:lnSpc>
                          <a:spcPct val="115000"/>
                        </a:lnSpc>
                        <a:spcBef>
                          <a:spcPts val="0"/>
                        </a:spcBef>
                        <a:spcAft>
                          <a:spcPts val="0"/>
                        </a:spcAft>
                      </a:pPr>
                      <a:r>
                        <a:rPr lang="es-EC" sz="14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0,8555</a:t>
                      </a:r>
                      <a:endParaRPr lang="es-EC"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a16="http://schemas.microsoft.com/office/drawing/2014/main" val="1366725909"/>
                  </a:ext>
                </a:extLst>
              </a:tr>
              <a:tr h="184150">
                <a:tc>
                  <a:txBody>
                    <a:bodyPr/>
                    <a:lstStyle/>
                    <a:p>
                      <a:pPr marL="0" marR="0">
                        <a:lnSpc>
                          <a:spcPct val="115000"/>
                        </a:lnSpc>
                        <a:spcBef>
                          <a:spcPts val="0"/>
                        </a:spcBef>
                        <a:spcAft>
                          <a:spcPts val="0"/>
                        </a:spcAft>
                      </a:pPr>
                      <a:r>
                        <a:rPr lang="es-EC" sz="1400" b="1">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de incremento</a:t>
                      </a:r>
                      <a:endParaRPr lang="es-EC"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93,12%</a:t>
                      </a:r>
                      <a:endParaRPr lang="es-EC"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extLst>
                  <a:ext uri="{0D108BD9-81ED-4DB2-BD59-A6C34878D82A}">
                    <a16:rowId xmlns:a16="http://schemas.microsoft.com/office/drawing/2014/main" val="3688811916"/>
                  </a:ext>
                </a:extLst>
              </a:tr>
            </a:tbl>
          </a:graphicData>
        </a:graphic>
      </p:graphicFrame>
    </p:spTree>
    <p:extLst>
      <p:ext uri="{BB962C8B-B14F-4D97-AF65-F5344CB8AC3E}">
        <p14:creationId xmlns:p14="http://schemas.microsoft.com/office/powerpoint/2010/main" val="1215841452"/>
      </p:ext>
    </p:extLst>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77910" y="903143"/>
            <a:ext cx="7851690" cy="5262979"/>
          </a:xfrm>
          <a:prstGeom prst="rect">
            <a:avLst/>
          </a:prstGeom>
        </p:spPr>
        <p:txBody>
          <a:bodyPr wrap="square">
            <a:spAutoFit/>
          </a:bodyPr>
          <a:lstStyle/>
          <a:p>
            <a:pPr marL="285750" indent="-285750" algn="just">
              <a:buFont typeface="Arial" panose="020B0604020202020204" pitchFamily="34" charset="0"/>
              <a:buChar char="•"/>
            </a:pPr>
            <a:endParaRPr lang="es-ES" dirty="0">
              <a:latin typeface="Arial Narrow" panose="020B060602020203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s-EC" sz="2000" dirty="0">
                <a:latin typeface="Arial Narrow" panose="020B0606020202030204" pitchFamily="34" charset="0"/>
                <a:ea typeface="Tahoma" panose="020B0604030504040204" pitchFamily="34" charset="0"/>
                <a:cs typeface="Tahoma" panose="020B0604030504040204" pitchFamily="34" charset="0"/>
              </a:rPr>
              <a:t>La Constitución establece al transporte como sector estratégico y prohíbe la paralización de los servicios públicos</a:t>
            </a:r>
            <a:endParaRPr lang="es-ES" sz="2000" dirty="0">
              <a:latin typeface="Arial Narrow" panose="020B060602020203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endParaRPr lang="es-ES" sz="2000" dirty="0">
              <a:latin typeface="Arial Narrow" panose="020B060602020203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s-ES" sz="2000" dirty="0">
                <a:latin typeface="Arial Narrow" panose="020B0606020202030204" pitchFamily="34" charset="0"/>
                <a:ea typeface="Tahoma" panose="020B0604030504040204" pitchFamily="34" charset="0"/>
                <a:cs typeface="Tahoma" panose="020B0604030504040204" pitchFamily="34" charset="0"/>
              </a:rPr>
              <a:t>Constituye un servicio esencial, es la línea de acceso al resto de servicios de la ciudad.</a:t>
            </a:r>
          </a:p>
          <a:p>
            <a:pPr marL="285750" indent="-285750" algn="just">
              <a:buFont typeface="Arial" panose="020B0604020202020204" pitchFamily="34" charset="0"/>
              <a:buChar char="•"/>
            </a:pPr>
            <a:endParaRPr lang="es-ES" sz="2000" dirty="0">
              <a:latin typeface="Arial Narrow" panose="020B060602020203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s-ES" sz="2000" dirty="0">
                <a:latin typeface="Arial Narrow" panose="020B0606020202030204" pitchFamily="34" charset="0"/>
                <a:ea typeface="Tahoma" panose="020B0604030504040204" pitchFamily="34" charset="0"/>
                <a:cs typeface="Tahoma" panose="020B0604030504040204" pitchFamily="34" charset="0"/>
              </a:rPr>
              <a:t>Servicio integrado con amplia cobertura, infraestructura especializada, carriles exclusivos, tarifa integrada, inclusivo, orientado al cuidado del medio ambiente.</a:t>
            </a:r>
          </a:p>
          <a:p>
            <a:pPr algn="just"/>
            <a:endParaRPr lang="es-ES" sz="2000" dirty="0">
              <a:latin typeface="Arial Narrow" panose="020B060602020203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s-ES" sz="2000" dirty="0">
                <a:latin typeface="Arial Narrow" panose="020B0606020202030204" pitchFamily="34" charset="0"/>
                <a:ea typeface="Tahoma" panose="020B0604030504040204" pitchFamily="34" charset="0"/>
                <a:cs typeface="Tahoma" panose="020B0604030504040204" pitchFamily="34" charset="0"/>
              </a:rPr>
              <a:t>Dinamizador de la economía: 1 dólar invertido en transporte público representa 4 dólares en el conjunto de la economía, lo que sugiere su rol clave para impulsar y reactivar a los distintos sectores. </a:t>
            </a:r>
          </a:p>
          <a:p>
            <a:pPr algn="just"/>
            <a:endParaRPr lang="es-ES" sz="2000" dirty="0">
              <a:latin typeface="Arial Narrow" panose="020B060602020203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s-ES" sz="2000" dirty="0">
                <a:latin typeface="Arial Narrow" panose="020B0606020202030204" pitchFamily="34" charset="0"/>
                <a:ea typeface="Tahoma" panose="020B0604030504040204" pitchFamily="34" charset="0"/>
                <a:cs typeface="Tahoma" panose="020B0604030504040204" pitchFamily="34" charset="0"/>
              </a:rPr>
              <a:t>Generador de cambio: </a:t>
            </a:r>
            <a:r>
              <a:rPr lang="es-ES" sz="2000" dirty="0" err="1">
                <a:latin typeface="Arial Narrow" panose="020B0606020202030204" pitchFamily="34" charset="0"/>
                <a:ea typeface="Tahoma" panose="020B0604030504040204" pitchFamily="34" charset="0"/>
                <a:cs typeface="Tahoma" panose="020B0604030504040204" pitchFamily="34" charset="0"/>
              </a:rPr>
              <a:t>ecomovilidad</a:t>
            </a:r>
            <a:r>
              <a:rPr lang="es-ES" sz="2000" dirty="0">
                <a:latin typeface="Arial Narrow" panose="020B0606020202030204" pitchFamily="34" charset="0"/>
                <a:ea typeface="Tahoma" panose="020B0604030504040204" pitchFamily="34" charset="0"/>
                <a:cs typeface="Tahoma" panose="020B0604030504040204" pitchFamily="34" charset="0"/>
              </a:rPr>
              <a:t> e implementación de tecnología limpia.</a:t>
            </a:r>
          </a:p>
          <a:p>
            <a:pPr marL="285750" indent="-285750" algn="just">
              <a:buFont typeface="Arial" panose="020B0604020202020204" pitchFamily="34" charset="0"/>
              <a:buChar char="•"/>
            </a:pPr>
            <a:endParaRPr lang="es-ES" sz="2000" dirty="0">
              <a:latin typeface="Arial Narrow" panose="020B060602020203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endParaRPr lang="es-EC" dirty="0">
              <a:latin typeface="Arial Narrow" panose="020B0606020202030204" pitchFamily="34" charset="0"/>
              <a:ea typeface="Tahoma" panose="020B0604030504040204" pitchFamily="34" charset="0"/>
              <a:cs typeface="Tahoma" panose="020B0604030504040204" pitchFamily="34" charset="0"/>
            </a:endParaRPr>
          </a:p>
        </p:txBody>
      </p:sp>
      <p:sp>
        <p:nvSpPr>
          <p:cNvPr id="6" name="Rectángulo redondeado 31">
            <a:extLst>
              <a:ext uri="{FF2B5EF4-FFF2-40B4-BE49-F238E27FC236}">
                <a16:creationId xmlns:a16="http://schemas.microsoft.com/office/drawing/2014/main" id="{83B16E5D-850F-4BE3-8180-737A97045CFB}"/>
              </a:ext>
            </a:extLst>
          </p:cNvPr>
          <p:cNvSpPr/>
          <p:nvPr/>
        </p:nvSpPr>
        <p:spPr>
          <a:xfrm>
            <a:off x="271902" y="259961"/>
            <a:ext cx="5700273" cy="438254"/>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a:t>Transporte Público servicio esencial</a:t>
            </a:r>
          </a:p>
        </p:txBody>
      </p:sp>
      <p:pic>
        <p:nvPicPr>
          <p:cNvPr id="7" name="Imagen 6">
            <a:extLst>
              <a:ext uri="{FF2B5EF4-FFF2-40B4-BE49-F238E27FC236}">
                <a16:creationId xmlns:a16="http://schemas.microsoft.com/office/drawing/2014/main" id="{29B7660F-D883-4A49-8B27-DD75570859F2}"/>
              </a:ext>
            </a:extLst>
          </p:cNvPr>
          <p:cNvPicPr>
            <a:picLocks noChangeAspect="1"/>
          </p:cNvPicPr>
          <p:nvPr/>
        </p:nvPicPr>
        <p:blipFill>
          <a:blip r:embed="rId2"/>
          <a:stretch>
            <a:fillRect/>
          </a:stretch>
        </p:blipFill>
        <p:spPr>
          <a:xfrm>
            <a:off x="8651126" y="2258649"/>
            <a:ext cx="3267739" cy="2060627"/>
          </a:xfrm>
          <a:prstGeom prst="rect">
            <a:avLst/>
          </a:prstGeom>
        </p:spPr>
      </p:pic>
    </p:spTree>
    <p:extLst>
      <p:ext uri="{BB962C8B-B14F-4D97-AF65-F5344CB8AC3E}">
        <p14:creationId xmlns:p14="http://schemas.microsoft.com/office/powerpoint/2010/main" val="254928134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49464993-E651-D147-B1BE-39B5D201937B}"/>
              </a:ext>
            </a:extLst>
          </p:cNvPr>
          <p:cNvSpPr/>
          <p:nvPr/>
        </p:nvSpPr>
        <p:spPr>
          <a:xfrm>
            <a:off x="0" y="0"/>
            <a:ext cx="12192000" cy="6858000"/>
          </a:xfrm>
          <a:prstGeom prst="rect">
            <a:avLst/>
          </a:prstGeom>
          <a:solidFill>
            <a:srgbClr val="2F2C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9" name="CuadroTexto 8">
            <a:extLst>
              <a:ext uri="{FF2B5EF4-FFF2-40B4-BE49-F238E27FC236}">
                <a16:creationId xmlns:a16="http://schemas.microsoft.com/office/drawing/2014/main" id="{C2CDCD44-C7DB-7B44-8C86-61132C873BA0}"/>
              </a:ext>
            </a:extLst>
          </p:cNvPr>
          <p:cNvSpPr txBox="1"/>
          <p:nvPr/>
        </p:nvSpPr>
        <p:spPr>
          <a:xfrm>
            <a:off x="3349469" y="2893541"/>
            <a:ext cx="5493071" cy="830997"/>
          </a:xfrm>
          <a:prstGeom prst="rect">
            <a:avLst/>
          </a:prstGeom>
          <a:noFill/>
        </p:spPr>
        <p:txBody>
          <a:bodyPr wrap="square" rtlCol="0">
            <a:spAutoFit/>
          </a:bodyPr>
          <a:lstStyle/>
          <a:p>
            <a:pPr algn="ctr"/>
            <a:r>
              <a:rPr lang="es-EC" sz="4800" dirty="0">
                <a:solidFill>
                  <a:schemeClr val="bg1"/>
                </a:solidFill>
                <a:latin typeface="Tahoma" panose="020B0604030504040204" pitchFamily="34" charset="0"/>
                <a:ea typeface="Tahoma" panose="020B0604030504040204" pitchFamily="34" charset="0"/>
                <a:cs typeface="Tahoma" panose="020B0604030504040204" pitchFamily="34" charset="0"/>
              </a:rPr>
              <a:t>GRACIAS</a:t>
            </a:r>
          </a:p>
        </p:txBody>
      </p:sp>
      <p:pic>
        <p:nvPicPr>
          <p:cNvPr id="3" name="Imagen 2">
            <a:extLst>
              <a:ext uri="{FF2B5EF4-FFF2-40B4-BE49-F238E27FC236}">
                <a16:creationId xmlns:a16="http://schemas.microsoft.com/office/drawing/2014/main" id="{636C8FF5-239C-9F41-8FE8-66B44B01FA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2572" y="6159216"/>
            <a:ext cx="2146657" cy="669600"/>
          </a:xfrm>
          <a:prstGeom prst="rect">
            <a:avLst/>
          </a:prstGeom>
        </p:spPr>
      </p:pic>
    </p:spTree>
    <p:extLst>
      <p:ext uri="{BB962C8B-B14F-4D97-AF65-F5344CB8AC3E}">
        <p14:creationId xmlns:p14="http://schemas.microsoft.com/office/powerpoint/2010/main" val="364301418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redondeado 31">
            <a:extLst>
              <a:ext uri="{FF2B5EF4-FFF2-40B4-BE49-F238E27FC236}">
                <a16:creationId xmlns:a16="http://schemas.microsoft.com/office/drawing/2014/main" id="{83B16E5D-850F-4BE3-8180-737A97045CFB}"/>
              </a:ext>
            </a:extLst>
          </p:cNvPr>
          <p:cNvSpPr/>
          <p:nvPr/>
        </p:nvSpPr>
        <p:spPr>
          <a:xfrm>
            <a:off x="271902" y="259961"/>
            <a:ext cx="7300473" cy="438254"/>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a:t>Ejecución Presupuestaría al 12 de noviembre</a:t>
            </a:r>
          </a:p>
        </p:txBody>
      </p:sp>
      <p:graphicFrame>
        <p:nvGraphicFramePr>
          <p:cNvPr id="2" name="Tabla 1">
            <a:extLst>
              <a:ext uri="{FF2B5EF4-FFF2-40B4-BE49-F238E27FC236}">
                <a16:creationId xmlns:a16="http://schemas.microsoft.com/office/drawing/2014/main" id="{633A5987-D342-40A1-A7D9-5BAE95250C3B}"/>
              </a:ext>
            </a:extLst>
          </p:cNvPr>
          <p:cNvGraphicFramePr>
            <a:graphicFrameLocks noGrp="1"/>
          </p:cNvGraphicFramePr>
          <p:nvPr>
            <p:extLst>
              <p:ext uri="{D42A27DB-BD31-4B8C-83A1-F6EECF244321}">
                <p14:modId xmlns:p14="http://schemas.microsoft.com/office/powerpoint/2010/main" val="1849425080"/>
              </p:ext>
            </p:extLst>
          </p:nvPr>
        </p:nvGraphicFramePr>
        <p:xfrm>
          <a:off x="586044" y="977901"/>
          <a:ext cx="10863006" cy="3474720"/>
        </p:xfrm>
        <a:graphic>
          <a:graphicData uri="http://schemas.openxmlformats.org/drawingml/2006/table">
            <a:tbl>
              <a:tblPr/>
              <a:tblGrid>
                <a:gridCol w="2076751">
                  <a:extLst>
                    <a:ext uri="{9D8B030D-6E8A-4147-A177-3AD203B41FA5}">
                      <a16:colId xmlns:a16="http://schemas.microsoft.com/office/drawing/2014/main" val="874255978"/>
                    </a:ext>
                  </a:extLst>
                </a:gridCol>
                <a:gridCol w="1688787">
                  <a:extLst>
                    <a:ext uri="{9D8B030D-6E8A-4147-A177-3AD203B41FA5}">
                      <a16:colId xmlns:a16="http://schemas.microsoft.com/office/drawing/2014/main" val="3510227998"/>
                    </a:ext>
                  </a:extLst>
                </a:gridCol>
                <a:gridCol w="2008286">
                  <a:extLst>
                    <a:ext uri="{9D8B030D-6E8A-4147-A177-3AD203B41FA5}">
                      <a16:colId xmlns:a16="http://schemas.microsoft.com/office/drawing/2014/main" val="1799779001"/>
                    </a:ext>
                  </a:extLst>
                </a:gridCol>
                <a:gridCol w="1688787">
                  <a:extLst>
                    <a:ext uri="{9D8B030D-6E8A-4147-A177-3AD203B41FA5}">
                      <a16:colId xmlns:a16="http://schemas.microsoft.com/office/drawing/2014/main" val="1050456037"/>
                    </a:ext>
                  </a:extLst>
                </a:gridCol>
                <a:gridCol w="1939822">
                  <a:extLst>
                    <a:ext uri="{9D8B030D-6E8A-4147-A177-3AD203B41FA5}">
                      <a16:colId xmlns:a16="http://schemas.microsoft.com/office/drawing/2014/main" val="3354427827"/>
                    </a:ext>
                  </a:extLst>
                </a:gridCol>
                <a:gridCol w="1460573">
                  <a:extLst>
                    <a:ext uri="{9D8B030D-6E8A-4147-A177-3AD203B41FA5}">
                      <a16:colId xmlns:a16="http://schemas.microsoft.com/office/drawing/2014/main" val="2121783727"/>
                    </a:ext>
                  </a:extLst>
                </a:gridCol>
              </a:tblGrid>
              <a:tr h="144545">
                <a:tc>
                  <a:txBody>
                    <a:bodyPr/>
                    <a:lstStyle/>
                    <a:p>
                      <a:pPr algn="ctr" fontAlgn="b"/>
                      <a:r>
                        <a:rPr lang="es-EC" sz="1200" b="1" i="0" u="none" strike="noStrike">
                          <a:solidFill>
                            <a:srgbClr val="000000"/>
                          </a:solidFill>
                          <a:effectLst/>
                          <a:latin typeface="Calibri" panose="020F0502020204030204" pitchFamily="34" charset="0"/>
                        </a:rPr>
                        <a:t>Proyecto </a:t>
                      </a:r>
                    </a:p>
                  </a:txBody>
                  <a:tcPr marL="0" marR="0" marT="0" marB="0" anchor="b">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s-EC" sz="1200" b="1" i="0" u="none" strike="noStrike">
                          <a:solidFill>
                            <a:srgbClr val="000000"/>
                          </a:solidFill>
                          <a:effectLst/>
                          <a:latin typeface="Calibri" panose="020F0502020204030204" pitchFamily="34" charset="0"/>
                        </a:rPr>
                        <a:t> CODIFICADO</a:t>
                      </a:r>
                    </a:p>
                  </a:txBody>
                  <a:tcPr marL="0" marR="0" marT="0" marB="0" anchor="b">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s-EC" sz="1200" b="1" i="0" u="none" strike="noStrike">
                          <a:solidFill>
                            <a:srgbClr val="000000"/>
                          </a:solidFill>
                          <a:effectLst/>
                          <a:latin typeface="Calibri" panose="020F0502020204030204" pitchFamily="34" charset="0"/>
                        </a:rPr>
                        <a:t> COMPROMETIDO</a:t>
                      </a:r>
                    </a:p>
                  </a:txBody>
                  <a:tcPr marL="0" marR="0" marT="0" marB="0" anchor="b">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s-EC" sz="1200" b="1" i="0" u="none" strike="noStrike">
                          <a:solidFill>
                            <a:srgbClr val="000000"/>
                          </a:solidFill>
                          <a:effectLst/>
                          <a:latin typeface="Calibri" panose="020F0502020204030204" pitchFamily="34" charset="0"/>
                        </a:rPr>
                        <a:t> DEVENGADO</a:t>
                      </a:r>
                    </a:p>
                  </a:txBody>
                  <a:tcPr marL="0" marR="0" marT="0" marB="0" anchor="b">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s-EC" sz="1200" b="1" i="0" u="none" strike="noStrike">
                          <a:solidFill>
                            <a:srgbClr val="000000"/>
                          </a:solidFill>
                          <a:effectLst/>
                          <a:latin typeface="Calibri" panose="020F0502020204030204" pitchFamily="34" charset="0"/>
                        </a:rPr>
                        <a:t> % COMPROMISO</a:t>
                      </a:r>
                    </a:p>
                  </a:txBody>
                  <a:tcPr marL="0" marR="0" marT="0" marB="0" anchor="b">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s-EC" sz="1200" b="1" i="0" u="none" strike="noStrike">
                          <a:solidFill>
                            <a:srgbClr val="000000"/>
                          </a:solidFill>
                          <a:effectLst/>
                          <a:latin typeface="Calibri" panose="020F0502020204030204" pitchFamily="34" charset="0"/>
                        </a:rPr>
                        <a:t> % DEVENGO</a:t>
                      </a:r>
                    </a:p>
                  </a:txBody>
                  <a:tcPr marL="0" marR="0" marT="0" marB="0" anchor="b">
                    <a:lnL>
                      <a:noFill/>
                    </a:lnL>
                    <a:lnR>
                      <a:noFill/>
                    </a:lnR>
                    <a:lnT>
                      <a:noFill/>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2080725128"/>
                  </a:ext>
                </a:extLst>
              </a:tr>
              <a:tr h="289091">
                <a:tc>
                  <a:txBody>
                    <a:bodyPr/>
                    <a:lstStyle/>
                    <a:p>
                      <a:pPr algn="l" fontAlgn="b"/>
                      <a:r>
                        <a:rPr lang="es-EC" sz="1200" b="1" i="0" u="none" strike="noStrike">
                          <a:solidFill>
                            <a:srgbClr val="000000"/>
                          </a:solidFill>
                          <a:effectLst/>
                          <a:latin typeface="Calibri" panose="020F0502020204030204" pitchFamily="34" charset="0"/>
                        </a:rPr>
                        <a:t>PROYECTO 1 GESTION ADMINISTRATIVA</a:t>
                      </a:r>
                    </a:p>
                  </a:txBody>
                  <a:tcPr marL="0" marR="0" marT="0"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s-EC" sz="1200" b="1" i="0" u="none" strike="noStrike">
                          <a:solidFill>
                            <a:srgbClr val="000000"/>
                          </a:solidFill>
                          <a:effectLst/>
                          <a:latin typeface="Calibri" panose="020F0502020204030204" pitchFamily="34" charset="0"/>
                        </a:rPr>
                        <a:t>   1.708.097,23 </a:t>
                      </a:r>
                    </a:p>
                  </a:txBody>
                  <a:tcPr marL="0" marR="0" marT="0"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s-EC" sz="1200" b="1" i="0" u="none" strike="noStrike">
                          <a:solidFill>
                            <a:srgbClr val="000000"/>
                          </a:solidFill>
                          <a:effectLst/>
                          <a:latin typeface="Calibri" panose="020F0502020204030204" pitchFamily="34" charset="0"/>
                        </a:rPr>
                        <a:t>         1.245.074,13 </a:t>
                      </a:r>
                    </a:p>
                  </a:txBody>
                  <a:tcPr marL="0" marR="0" marT="0"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s-EC" sz="1200" b="1" i="0" u="none" strike="noStrike">
                          <a:solidFill>
                            <a:srgbClr val="000000"/>
                          </a:solidFill>
                          <a:effectLst/>
                          <a:latin typeface="Calibri" panose="020F0502020204030204" pitchFamily="34" charset="0"/>
                        </a:rPr>
                        <a:t>       648.343,74 </a:t>
                      </a:r>
                    </a:p>
                  </a:txBody>
                  <a:tcPr marL="0" marR="0" marT="0"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ctr" fontAlgn="ctr"/>
                      <a:r>
                        <a:rPr lang="es-EC" sz="1200" b="1" i="0" u="none" strike="noStrike">
                          <a:solidFill>
                            <a:srgbClr val="000000"/>
                          </a:solidFill>
                          <a:effectLst/>
                          <a:latin typeface="Calibri" panose="020F0502020204030204" pitchFamily="34" charset="0"/>
                        </a:rPr>
                        <a:t>72,89%</a:t>
                      </a:r>
                    </a:p>
                  </a:txBody>
                  <a:tcPr marL="0" marR="0" marT="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ctr" fontAlgn="b"/>
                      <a:r>
                        <a:rPr lang="es-EC" sz="1200" b="1" i="0" u="none" strike="noStrike">
                          <a:solidFill>
                            <a:srgbClr val="000000"/>
                          </a:solidFill>
                          <a:effectLst/>
                          <a:latin typeface="Calibri" panose="020F0502020204030204" pitchFamily="34" charset="0"/>
                        </a:rPr>
                        <a:t>37,96%</a:t>
                      </a:r>
                    </a:p>
                  </a:txBody>
                  <a:tcPr marL="0" marR="0" marT="0"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2885340888"/>
                  </a:ext>
                </a:extLst>
              </a:tr>
              <a:tr h="144545">
                <a:tc>
                  <a:txBody>
                    <a:bodyPr/>
                    <a:lstStyle/>
                    <a:p>
                      <a:pPr algn="l" fontAlgn="b"/>
                      <a:r>
                        <a:rPr lang="es-EC" sz="1200" b="0" i="0" u="none" strike="noStrike">
                          <a:solidFill>
                            <a:srgbClr val="000000"/>
                          </a:solidFill>
                          <a:effectLst/>
                          <a:latin typeface="Calibri" panose="020F0502020204030204" pitchFamily="34" charset="0"/>
                        </a:rPr>
                        <a:t>PROPIOS</a:t>
                      </a:r>
                    </a:p>
                  </a:txBody>
                  <a:tcPr marL="89289" marR="0" marT="0"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l" fontAlgn="b"/>
                      <a:r>
                        <a:rPr lang="es-EC" sz="1200" b="0" i="0" u="none" strike="noStrike">
                          <a:solidFill>
                            <a:srgbClr val="000000"/>
                          </a:solidFill>
                          <a:effectLst/>
                          <a:latin typeface="Calibri" panose="020F0502020204030204" pitchFamily="34" charset="0"/>
                        </a:rPr>
                        <a:t>   1.708.097,23 </a:t>
                      </a:r>
                    </a:p>
                  </a:txBody>
                  <a:tcPr marL="0" marR="0" marT="0"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l" fontAlgn="b"/>
                      <a:r>
                        <a:rPr lang="es-EC" sz="1200" b="0" i="0" u="none" strike="noStrike">
                          <a:solidFill>
                            <a:srgbClr val="000000"/>
                          </a:solidFill>
                          <a:effectLst/>
                          <a:latin typeface="Calibri" panose="020F0502020204030204" pitchFamily="34" charset="0"/>
                        </a:rPr>
                        <a:t>         1.245.074,13 </a:t>
                      </a:r>
                    </a:p>
                  </a:txBody>
                  <a:tcPr marL="0" marR="0" marT="0"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l" fontAlgn="b"/>
                      <a:r>
                        <a:rPr lang="es-EC" sz="1200" b="0" i="0" u="none" strike="noStrike">
                          <a:solidFill>
                            <a:srgbClr val="000000"/>
                          </a:solidFill>
                          <a:effectLst/>
                          <a:latin typeface="Calibri" panose="020F0502020204030204" pitchFamily="34" charset="0"/>
                        </a:rPr>
                        <a:t>       648.343,74 </a:t>
                      </a:r>
                    </a:p>
                  </a:txBody>
                  <a:tcPr marL="0" marR="0" marT="0"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ctr" fontAlgn="ctr"/>
                      <a:r>
                        <a:rPr lang="es-EC" sz="1200" b="0" i="0" u="none" strike="noStrike">
                          <a:solidFill>
                            <a:srgbClr val="000000"/>
                          </a:solidFill>
                          <a:effectLst/>
                          <a:latin typeface="Calibri" panose="020F0502020204030204" pitchFamily="34" charset="0"/>
                        </a:rPr>
                        <a:t>72,89%</a:t>
                      </a:r>
                    </a:p>
                  </a:txBody>
                  <a:tcPr marL="0" marR="0" marT="0" marB="0" anchor="ctr">
                    <a:lnL>
                      <a:noFill/>
                    </a:lnL>
                    <a:lnR>
                      <a:noFill/>
                    </a:lnR>
                    <a:lnT w="6350" cap="flat" cmpd="sng" algn="ctr">
                      <a:solidFill>
                        <a:srgbClr val="9BC2E6"/>
                      </a:solidFill>
                      <a:prstDash val="solid"/>
                      <a:round/>
                      <a:headEnd type="none" w="med" len="med"/>
                      <a:tailEnd type="none" w="med" len="med"/>
                    </a:lnT>
                    <a:lnB>
                      <a:noFill/>
                    </a:lnB>
                  </a:tcPr>
                </a:tc>
                <a:tc>
                  <a:txBody>
                    <a:bodyPr/>
                    <a:lstStyle/>
                    <a:p>
                      <a:pPr algn="ctr" fontAlgn="b"/>
                      <a:r>
                        <a:rPr lang="es-EC" sz="1200" b="0" i="0" u="none" strike="noStrike">
                          <a:solidFill>
                            <a:srgbClr val="000000"/>
                          </a:solidFill>
                          <a:effectLst/>
                          <a:latin typeface="Calibri" panose="020F0502020204030204" pitchFamily="34" charset="0"/>
                        </a:rPr>
                        <a:t>37,96%</a:t>
                      </a:r>
                    </a:p>
                  </a:txBody>
                  <a:tcPr marL="0" marR="0" marT="0" marB="0" anchor="b">
                    <a:lnL>
                      <a:noFill/>
                    </a:lnL>
                    <a:lnR>
                      <a:noFill/>
                    </a:lnR>
                    <a:lnT w="6350" cap="flat" cmpd="sng" algn="ctr">
                      <a:solidFill>
                        <a:srgbClr val="9BC2E6"/>
                      </a:solidFill>
                      <a:prstDash val="solid"/>
                      <a:round/>
                      <a:headEnd type="none" w="med" len="med"/>
                      <a:tailEnd type="none" w="med" len="med"/>
                    </a:lnT>
                    <a:lnB>
                      <a:noFill/>
                    </a:lnB>
                  </a:tcPr>
                </a:tc>
                <a:extLst>
                  <a:ext uri="{0D108BD9-81ED-4DB2-BD59-A6C34878D82A}">
                    <a16:rowId xmlns:a16="http://schemas.microsoft.com/office/drawing/2014/main" val="3885771645"/>
                  </a:ext>
                </a:extLst>
              </a:tr>
              <a:tr h="289091">
                <a:tc>
                  <a:txBody>
                    <a:bodyPr/>
                    <a:lstStyle/>
                    <a:p>
                      <a:pPr algn="l" fontAlgn="b"/>
                      <a:r>
                        <a:rPr lang="es-EC" sz="1200" b="1" i="0" u="none" strike="noStrike">
                          <a:solidFill>
                            <a:srgbClr val="000000"/>
                          </a:solidFill>
                          <a:effectLst/>
                          <a:latin typeface="Calibri" panose="020F0502020204030204" pitchFamily="34" charset="0"/>
                        </a:rPr>
                        <a:t>PROYECTO 2 GESTION DEL TALENTO HUMANO</a:t>
                      </a:r>
                    </a:p>
                  </a:txBody>
                  <a:tcPr marL="0" marR="0" marT="0"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l" fontAlgn="b"/>
                      <a:r>
                        <a:rPr lang="es-EC" sz="1200" b="1" i="0" u="none" strike="noStrike">
                          <a:solidFill>
                            <a:srgbClr val="000000"/>
                          </a:solidFill>
                          <a:effectLst/>
                          <a:latin typeface="Calibri" panose="020F0502020204030204" pitchFamily="34" charset="0"/>
                        </a:rPr>
                        <a:t>   4.040.999,23 </a:t>
                      </a:r>
                    </a:p>
                  </a:txBody>
                  <a:tcPr marL="0" marR="0" marT="0"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l" fontAlgn="b"/>
                      <a:r>
                        <a:rPr lang="es-EC" sz="1200" b="1" i="0" u="none" strike="noStrike">
                          <a:solidFill>
                            <a:srgbClr val="000000"/>
                          </a:solidFill>
                          <a:effectLst/>
                          <a:latin typeface="Calibri" panose="020F0502020204030204" pitchFamily="34" charset="0"/>
                        </a:rPr>
                        <a:t>         3.116.672,68 </a:t>
                      </a:r>
                    </a:p>
                  </a:txBody>
                  <a:tcPr marL="0" marR="0" marT="0"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l" fontAlgn="b"/>
                      <a:r>
                        <a:rPr lang="es-EC" sz="1200" b="1" i="0" u="none" strike="noStrike">
                          <a:solidFill>
                            <a:srgbClr val="000000"/>
                          </a:solidFill>
                          <a:effectLst/>
                          <a:latin typeface="Calibri" panose="020F0502020204030204" pitchFamily="34" charset="0"/>
                        </a:rPr>
                        <a:t>   2.968.149,32 </a:t>
                      </a:r>
                    </a:p>
                  </a:txBody>
                  <a:tcPr marL="0" marR="0" marT="0"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ctr" fontAlgn="ctr"/>
                      <a:r>
                        <a:rPr lang="es-EC" sz="1200" b="1" i="0" u="none" strike="noStrike">
                          <a:solidFill>
                            <a:srgbClr val="000000"/>
                          </a:solidFill>
                          <a:effectLst/>
                          <a:latin typeface="Calibri" panose="020F0502020204030204" pitchFamily="34" charset="0"/>
                        </a:rPr>
                        <a:t>77,13%</a:t>
                      </a:r>
                    </a:p>
                  </a:txBody>
                  <a:tcPr marL="0" marR="0" marT="0" marB="0" anchor="ctr">
                    <a:lnL>
                      <a:noFill/>
                    </a:lnL>
                    <a:lnR>
                      <a:noFill/>
                    </a:lnR>
                    <a:lnT>
                      <a:noFill/>
                    </a:lnT>
                    <a:lnB w="6350" cap="flat" cmpd="sng" algn="ctr">
                      <a:solidFill>
                        <a:srgbClr val="9BC2E6"/>
                      </a:solidFill>
                      <a:prstDash val="solid"/>
                      <a:round/>
                      <a:headEnd type="none" w="med" len="med"/>
                      <a:tailEnd type="none" w="med" len="med"/>
                    </a:lnB>
                  </a:tcPr>
                </a:tc>
                <a:tc>
                  <a:txBody>
                    <a:bodyPr/>
                    <a:lstStyle/>
                    <a:p>
                      <a:pPr algn="ctr" fontAlgn="b"/>
                      <a:r>
                        <a:rPr lang="es-EC" sz="1200" b="1" i="0" u="none" strike="noStrike">
                          <a:solidFill>
                            <a:srgbClr val="000000"/>
                          </a:solidFill>
                          <a:effectLst/>
                          <a:latin typeface="Calibri" panose="020F0502020204030204" pitchFamily="34" charset="0"/>
                        </a:rPr>
                        <a:t>73,45%</a:t>
                      </a:r>
                    </a:p>
                  </a:txBody>
                  <a:tcPr marL="0" marR="0" marT="0" marB="0" anchor="b">
                    <a:lnL>
                      <a:noFill/>
                    </a:lnL>
                    <a:lnR>
                      <a:noFill/>
                    </a:lnR>
                    <a:lnT>
                      <a:noFill/>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2712108252"/>
                  </a:ext>
                </a:extLst>
              </a:tr>
              <a:tr h="144545">
                <a:tc>
                  <a:txBody>
                    <a:bodyPr/>
                    <a:lstStyle/>
                    <a:p>
                      <a:pPr algn="l" fontAlgn="b"/>
                      <a:r>
                        <a:rPr lang="es-EC" sz="1200" b="0" i="0" u="none" strike="noStrike">
                          <a:solidFill>
                            <a:srgbClr val="000000"/>
                          </a:solidFill>
                          <a:effectLst/>
                          <a:latin typeface="Calibri" panose="020F0502020204030204" pitchFamily="34" charset="0"/>
                        </a:rPr>
                        <a:t>PROPIOS</a:t>
                      </a:r>
                    </a:p>
                  </a:txBody>
                  <a:tcPr marL="89289" marR="0" marT="0"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l" fontAlgn="b"/>
                      <a:r>
                        <a:rPr lang="es-EC" sz="1200" b="0" i="0" u="none" strike="noStrike">
                          <a:solidFill>
                            <a:srgbClr val="000000"/>
                          </a:solidFill>
                          <a:effectLst/>
                          <a:latin typeface="Calibri" panose="020F0502020204030204" pitchFamily="34" charset="0"/>
                        </a:rPr>
                        <a:t>   4.040.999,23 </a:t>
                      </a:r>
                    </a:p>
                  </a:txBody>
                  <a:tcPr marL="0" marR="0" marT="0"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l" fontAlgn="b"/>
                      <a:r>
                        <a:rPr lang="es-EC" sz="1200" b="0" i="0" u="none" strike="noStrike">
                          <a:solidFill>
                            <a:srgbClr val="000000"/>
                          </a:solidFill>
                          <a:effectLst/>
                          <a:latin typeface="Calibri" panose="020F0502020204030204" pitchFamily="34" charset="0"/>
                        </a:rPr>
                        <a:t>         3.116.672,68 </a:t>
                      </a:r>
                    </a:p>
                  </a:txBody>
                  <a:tcPr marL="0" marR="0" marT="0"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l" fontAlgn="b"/>
                      <a:r>
                        <a:rPr lang="es-EC" sz="1200" b="0" i="0" u="none" strike="noStrike">
                          <a:solidFill>
                            <a:srgbClr val="000000"/>
                          </a:solidFill>
                          <a:effectLst/>
                          <a:latin typeface="Calibri" panose="020F0502020204030204" pitchFamily="34" charset="0"/>
                        </a:rPr>
                        <a:t>   2.968.149,32 </a:t>
                      </a:r>
                    </a:p>
                  </a:txBody>
                  <a:tcPr marL="0" marR="0" marT="0"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ctr" fontAlgn="ctr"/>
                      <a:r>
                        <a:rPr lang="es-EC" sz="1200" b="0" i="0" u="none" strike="noStrike">
                          <a:solidFill>
                            <a:srgbClr val="000000"/>
                          </a:solidFill>
                          <a:effectLst/>
                          <a:latin typeface="Calibri" panose="020F0502020204030204" pitchFamily="34" charset="0"/>
                        </a:rPr>
                        <a:t>77,13%</a:t>
                      </a:r>
                    </a:p>
                  </a:txBody>
                  <a:tcPr marL="0" marR="0" marT="0" marB="0" anchor="ctr">
                    <a:lnL>
                      <a:noFill/>
                    </a:lnL>
                    <a:lnR>
                      <a:noFill/>
                    </a:lnR>
                    <a:lnT w="6350" cap="flat" cmpd="sng" algn="ctr">
                      <a:solidFill>
                        <a:srgbClr val="9BC2E6"/>
                      </a:solidFill>
                      <a:prstDash val="solid"/>
                      <a:round/>
                      <a:headEnd type="none" w="med" len="med"/>
                      <a:tailEnd type="none" w="med" len="med"/>
                    </a:lnT>
                    <a:lnB>
                      <a:noFill/>
                    </a:lnB>
                  </a:tcPr>
                </a:tc>
                <a:tc>
                  <a:txBody>
                    <a:bodyPr/>
                    <a:lstStyle/>
                    <a:p>
                      <a:pPr algn="ctr" fontAlgn="b"/>
                      <a:r>
                        <a:rPr lang="es-EC" sz="1200" b="0" i="0" u="none" strike="noStrike">
                          <a:solidFill>
                            <a:srgbClr val="000000"/>
                          </a:solidFill>
                          <a:effectLst/>
                          <a:latin typeface="Calibri" panose="020F0502020204030204" pitchFamily="34" charset="0"/>
                        </a:rPr>
                        <a:t>73,45%</a:t>
                      </a:r>
                    </a:p>
                  </a:txBody>
                  <a:tcPr marL="0" marR="0" marT="0" marB="0" anchor="b">
                    <a:lnL>
                      <a:noFill/>
                    </a:lnL>
                    <a:lnR>
                      <a:noFill/>
                    </a:lnR>
                    <a:lnT w="6350" cap="flat" cmpd="sng" algn="ctr">
                      <a:solidFill>
                        <a:srgbClr val="9BC2E6"/>
                      </a:solidFill>
                      <a:prstDash val="solid"/>
                      <a:round/>
                      <a:headEnd type="none" w="med" len="med"/>
                      <a:tailEnd type="none" w="med" len="med"/>
                    </a:lnT>
                    <a:lnB>
                      <a:noFill/>
                    </a:lnB>
                  </a:tcPr>
                </a:tc>
                <a:extLst>
                  <a:ext uri="{0D108BD9-81ED-4DB2-BD59-A6C34878D82A}">
                    <a16:rowId xmlns:a16="http://schemas.microsoft.com/office/drawing/2014/main" val="1867070325"/>
                  </a:ext>
                </a:extLst>
              </a:tr>
              <a:tr h="587713">
                <a:tc>
                  <a:txBody>
                    <a:bodyPr/>
                    <a:lstStyle/>
                    <a:p>
                      <a:pPr algn="l" fontAlgn="b"/>
                      <a:r>
                        <a:rPr lang="es-EC" sz="1200" b="1" i="0" u="none" strike="noStrike">
                          <a:solidFill>
                            <a:srgbClr val="000000"/>
                          </a:solidFill>
                          <a:effectLst/>
                          <a:latin typeface="Calibri" panose="020F0502020204030204" pitchFamily="34" charset="0"/>
                        </a:rPr>
                        <a:t>PROYECTO 3 OPERACIÓN DE LOS CORREDORES DEL SISTEMA METROPOLITANO DE TRANSPORTE PÚBLICO</a:t>
                      </a:r>
                    </a:p>
                  </a:txBody>
                  <a:tcPr marL="0" marR="0" marT="0"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l" fontAlgn="b"/>
                      <a:r>
                        <a:rPr lang="es-EC" sz="1200" b="1" i="0" u="none" strike="noStrike">
                          <a:solidFill>
                            <a:srgbClr val="000000"/>
                          </a:solidFill>
                          <a:effectLst/>
                          <a:latin typeface="Calibri" panose="020F0502020204030204" pitchFamily="34" charset="0"/>
                        </a:rPr>
                        <a:t> 73.072.950,51 </a:t>
                      </a:r>
                    </a:p>
                  </a:txBody>
                  <a:tcPr marL="0" marR="0" marT="0"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l" fontAlgn="b"/>
                      <a:r>
                        <a:rPr lang="es-EC" sz="1200" b="1" i="0" u="none" strike="noStrike">
                          <a:solidFill>
                            <a:srgbClr val="000000"/>
                          </a:solidFill>
                          <a:effectLst/>
                          <a:latin typeface="Calibri" panose="020F0502020204030204" pitchFamily="34" charset="0"/>
                        </a:rPr>
                        <a:t>       59.216.976,88 </a:t>
                      </a:r>
                    </a:p>
                  </a:txBody>
                  <a:tcPr marL="0" marR="0" marT="0"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l" fontAlgn="b"/>
                      <a:r>
                        <a:rPr lang="es-EC" sz="1200" b="1" i="0" u="none" strike="noStrike">
                          <a:solidFill>
                            <a:srgbClr val="000000"/>
                          </a:solidFill>
                          <a:effectLst/>
                          <a:latin typeface="Calibri" panose="020F0502020204030204" pitchFamily="34" charset="0"/>
                        </a:rPr>
                        <a:t> 40.183.218,90 </a:t>
                      </a:r>
                    </a:p>
                  </a:txBody>
                  <a:tcPr marL="0" marR="0" marT="0"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ctr" fontAlgn="ctr"/>
                      <a:r>
                        <a:rPr lang="es-EC" sz="1200" b="1" i="0" u="none" strike="noStrike">
                          <a:solidFill>
                            <a:srgbClr val="000000"/>
                          </a:solidFill>
                          <a:effectLst/>
                          <a:latin typeface="Calibri" panose="020F0502020204030204" pitchFamily="34" charset="0"/>
                        </a:rPr>
                        <a:t>81,04%</a:t>
                      </a:r>
                    </a:p>
                  </a:txBody>
                  <a:tcPr marL="0" marR="0" marT="0" marB="0" anchor="ctr">
                    <a:lnL>
                      <a:noFill/>
                    </a:lnL>
                    <a:lnR>
                      <a:noFill/>
                    </a:lnR>
                    <a:lnT>
                      <a:noFill/>
                    </a:lnT>
                    <a:lnB w="6350" cap="flat" cmpd="sng" algn="ctr">
                      <a:solidFill>
                        <a:srgbClr val="9BC2E6"/>
                      </a:solidFill>
                      <a:prstDash val="solid"/>
                      <a:round/>
                      <a:headEnd type="none" w="med" len="med"/>
                      <a:tailEnd type="none" w="med" len="med"/>
                    </a:lnB>
                  </a:tcPr>
                </a:tc>
                <a:tc>
                  <a:txBody>
                    <a:bodyPr/>
                    <a:lstStyle/>
                    <a:p>
                      <a:pPr algn="ctr" fontAlgn="b"/>
                      <a:r>
                        <a:rPr lang="es-EC" sz="1200" b="1" i="0" u="none" strike="noStrike">
                          <a:solidFill>
                            <a:srgbClr val="000000"/>
                          </a:solidFill>
                          <a:effectLst/>
                          <a:latin typeface="Calibri" panose="020F0502020204030204" pitchFamily="34" charset="0"/>
                        </a:rPr>
                        <a:t>54,99%</a:t>
                      </a:r>
                    </a:p>
                  </a:txBody>
                  <a:tcPr marL="0" marR="0" marT="0" marB="0" anchor="b">
                    <a:lnL>
                      <a:noFill/>
                    </a:lnL>
                    <a:lnR>
                      <a:noFill/>
                    </a:lnR>
                    <a:lnT>
                      <a:noFill/>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3025575563"/>
                  </a:ext>
                </a:extLst>
              </a:tr>
              <a:tr h="144545">
                <a:tc>
                  <a:txBody>
                    <a:bodyPr/>
                    <a:lstStyle/>
                    <a:p>
                      <a:pPr algn="l" fontAlgn="b"/>
                      <a:r>
                        <a:rPr lang="es-EC" sz="1200" b="0" i="0" u="none" strike="noStrike">
                          <a:solidFill>
                            <a:srgbClr val="000000"/>
                          </a:solidFill>
                          <a:effectLst/>
                          <a:latin typeface="Calibri" panose="020F0502020204030204" pitchFamily="34" charset="0"/>
                        </a:rPr>
                        <a:t>MDMQ</a:t>
                      </a:r>
                    </a:p>
                  </a:txBody>
                  <a:tcPr marL="89289" marR="0" marT="0"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l" fontAlgn="b"/>
                      <a:r>
                        <a:rPr lang="es-EC" sz="1200" b="0" i="0" u="none" strike="noStrike">
                          <a:solidFill>
                            <a:srgbClr val="000000"/>
                          </a:solidFill>
                          <a:effectLst/>
                          <a:latin typeface="Calibri" panose="020F0502020204030204" pitchFamily="34" charset="0"/>
                        </a:rPr>
                        <a:t> 51.462.269,49 </a:t>
                      </a:r>
                    </a:p>
                  </a:txBody>
                  <a:tcPr marL="0" marR="0" marT="0"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l" fontAlgn="b"/>
                      <a:r>
                        <a:rPr lang="es-EC" sz="1200" b="0" i="0" u="none" strike="noStrike">
                          <a:solidFill>
                            <a:srgbClr val="000000"/>
                          </a:solidFill>
                          <a:effectLst/>
                          <a:latin typeface="Calibri" panose="020F0502020204030204" pitchFamily="34" charset="0"/>
                        </a:rPr>
                        <a:t>       40.063.156,53 </a:t>
                      </a:r>
                    </a:p>
                  </a:txBody>
                  <a:tcPr marL="0" marR="0" marT="0"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l" fontAlgn="b"/>
                      <a:r>
                        <a:rPr lang="es-EC" sz="1200" b="0" i="0" u="none" strike="noStrike">
                          <a:solidFill>
                            <a:srgbClr val="000000"/>
                          </a:solidFill>
                          <a:effectLst/>
                          <a:latin typeface="Calibri" panose="020F0502020204030204" pitchFamily="34" charset="0"/>
                        </a:rPr>
                        <a:t> 21.704.235,60 </a:t>
                      </a:r>
                    </a:p>
                  </a:txBody>
                  <a:tcPr marL="0" marR="0" marT="0"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ctr" fontAlgn="ctr"/>
                      <a:r>
                        <a:rPr lang="es-EC" sz="1200" b="0" i="0" u="none" strike="noStrike">
                          <a:solidFill>
                            <a:srgbClr val="000000"/>
                          </a:solidFill>
                          <a:effectLst/>
                          <a:latin typeface="Calibri" panose="020F0502020204030204" pitchFamily="34" charset="0"/>
                        </a:rPr>
                        <a:t>77,85%</a:t>
                      </a:r>
                    </a:p>
                  </a:txBody>
                  <a:tcPr marL="0" marR="0" marT="0" marB="0" anchor="ctr">
                    <a:lnL>
                      <a:noFill/>
                    </a:lnL>
                    <a:lnR>
                      <a:noFill/>
                    </a:lnR>
                    <a:lnT w="6350" cap="flat" cmpd="sng" algn="ctr">
                      <a:solidFill>
                        <a:srgbClr val="9BC2E6"/>
                      </a:solidFill>
                      <a:prstDash val="solid"/>
                      <a:round/>
                      <a:headEnd type="none" w="med" len="med"/>
                      <a:tailEnd type="none" w="med" len="med"/>
                    </a:lnT>
                    <a:lnB>
                      <a:noFill/>
                    </a:lnB>
                  </a:tcPr>
                </a:tc>
                <a:tc>
                  <a:txBody>
                    <a:bodyPr/>
                    <a:lstStyle/>
                    <a:p>
                      <a:pPr algn="ctr" fontAlgn="b"/>
                      <a:r>
                        <a:rPr lang="es-EC" sz="1200" b="0" i="0" u="none" strike="noStrike">
                          <a:solidFill>
                            <a:srgbClr val="000000"/>
                          </a:solidFill>
                          <a:effectLst/>
                          <a:latin typeface="Calibri" panose="020F0502020204030204" pitchFamily="34" charset="0"/>
                        </a:rPr>
                        <a:t>42,18%</a:t>
                      </a:r>
                    </a:p>
                  </a:txBody>
                  <a:tcPr marL="0" marR="0" marT="0" marB="0" anchor="b">
                    <a:lnL>
                      <a:noFill/>
                    </a:lnL>
                    <a:lnR>
                      <a:noFill/>
                    </a:lnR>
                    <a:lnT w="6350" cap="flat" cmpd="sng" algn="ctr">
                      <a:solidFill>
                        <a:srgbClr val="9BC2E6"/>
                      </a:solidFill>
                      <a:prstDash val="solid"/>
                      <a:round/>
                      <a:headEnd type="none" w="med" len="med"/>
                      <a:tailEnd type="none" w="med" len="med"/>
                    </a:lnT>
                    <a:lnB>
                      <a:noFill/>
                    </a:lnB>
                  </a:tcPr>
                </a:tc>
                <a:extLst>
                  <a:ext uri="{0D108BD9-81ED-4DB2-BD59-A6C34878D82A}">
                    <a16:rowId xmlns:a16="http://schemas.microsoft.com/office/drawing/2014/main" val="1355251009"/>
                  </a:ext>
                </a:extLst>
              </a:tr>
              <a:tr h="144545">
                <a:tc>
                  <a:txBody>
                    <a:bodyPr/>
                    <a:lstStyle/>
                    <a:p>
                      <a:pPr algn="l" fontAlgn="b"/>
                      <a:r>
                        <a:rPr lang="es-EC" sz="1200" b="0" i="0" u="none" strike="noStrike">
                          <a:solidFill>
                            <a:srgbClr val="000000"/>
                          </a:solidFill>
                          <a:effectLst/>
                          <a:latin typeface="Calibri" panose="020F0502020204030204" pitchFamily="34" charset="0"/>
                        </a:rPr>
                        <a:t>PROPIOS</a:t>
                      </a:r>
                    </a:p>
                  </a:txBody>
                  <a:tcPr marL="89289" marR="0" marT="0" marB="0" anchor="b">
                    <a:lnL>
                      <a:noFill/>
                    </a:lnL>
                    <a:lnR>
                      <a:noFill/>
                    </a:lnR>
                    <a:lnT>
                      <a:noFill/>
                    </a:lnT>
                    <a:lnB>
                      <a:noFill/>
                    </a:lnB>
                  </a:tcPr>
                </a:tc>
                <a:tc>
                  <a:txBody>
                    <a:bodyPr/>
                    <a:lstStyle/>
                    <a:p>
                      <a:pPr algn="l" fontAlgn="b"/>
                      <a:r>
                        <a:rPr lang="es-EC" sz="1200" b="0" i="0" u="none" strike="noStrike">
                          <a:solidFill>
                            <a:srgbClr val="000000"/>
                          </a:solidFill>
                          <a:effectLst/>
                          <a:latin typeface="Calibri" panose="020F0502020204030204" pitchFamily="34" charset="0"/>
                        </a:rPr>
                        <a:t> 21.610.681,02 </a:t>
                      </a:r>
                    </a:p>
                  </a:txBody>
                  <a:tcPr marL="0" marR="0" marT="0" marB="0" anchor="b">
                    <a:lnL>
                      <a:noFill/>
                    </a:lnL>
                    <a:lnR>
                      <a:noFill/>
                    </a:lnR>
                    <a:lnT>
                      <a:noFill/>
                    </a:lnT>
                    <a:lnB>
                      <a:noFill/>
                    </a:lnB>
                  </a:tcPr>
                </a:tc>
                <a:tc>
                  <a:txBody>
                    <a:bodyPr/>
                    <a:lstStyle/>
                    <a:p>
                      <a:pPr algn="l" fontAlgn="b"/>
                      <a:r>
                        <a:rPr lang="es-EC" sz="1200" b="0" i="0" u="none" strike="noStrike">
                          <a:solidFill>
                            <a:srgbClr val="000000"/>
                          </a:solidFill>
                          <a:effectLst/>
                          <a:latin typeface="Calibri" panose="020F0502020204030204" pitchFamily="34" charset="0"/>
                        </a:rPr>
                        <a:t>       19.153.820,35 </a:t>
                      </a:r>
                    </a:p>
                  </a:txBody>
                  <a:tcPr marL="0" marR="0" marT="0" marB="0" anchor="b">
                    <a:lnL>
                      <a:noFill/>
                    </a:lnL>
                    <a:lnR>
                      <a:noFill/>
                    </a:lnR>
                    <a:lnT>
                      <a:noFill/>
                    </a:lnT>
                    <a:lnB>
                      <a:noFill/>
                    </a:lnB>
                  </a:tcPr>
                </a:tc>
                <a:tc>
                  <a:txBody>
                    <a:bodyPr/>
                    <a:lstStyle/>
                    <a:p>
                      <a:pPr algn="l" fontAlgn="b"/>
                      <a:r>
                        <a:rPr lang="es-EC" sz="1200" b="0" i="0" u="none" strike="noStrike">
                          <a:solidFill>
                            <a:srgbClr val="000000"/>
                          </a:solidFill>
                          <a:effectLst/>
                          <a:latin typeface="Calibri" panose="020F0502020204030204" pitchFamily="34" charset="0"/>
                        </a:rPr>
                        <a:t> 18.478.983,30 </a:t>
                      </a:r>
                    </a:p>
                  </a:txBody>
                  <a:tcPr marL="0" marR="0" marT="0" marB="0" anchor="b">
                    <a:lnL>
                      <a:noFill/>
                    </a:lnL>
                    <a:lnR>
                      <a:noFill/>
                    </a:lnR>
                    <a:lnT>
                      <a:noFill/>
                    </a:lnT>
                    <a:lnB>
                      <a:noFill/>
                    </a:lnB>
                  </a:tcPr>
                </a:tc>
                <a:tc>
                  <a:txBody>
                    <a:bodyPr/>
                    <a:lstStyle/>
                    <a:p>
                      <a:pPr algn="ctr" fontAlgn="ctr"/>
                      <a:r>
                        <a:rPr lang="es-EC" sz="1200" b="0" i="0" u="none" strike="noStrike">
                          <a:solidFill>
                            <a:srgbClr val="000000"/>
                          </a:solidFill>
                          <a:effectLst/>
                          <a:latin typeface="Calibri" panose="020F0502020204030204" pitchFamily="34" charset="0"/>
                        </a:rPr>
                        <a:t>88,63%</a:t>
                      </a:r>
                    </a:p>
                  </a:txBody>
                  <a:tcPr marL="0" marR="0" marT="0" marB="0" anchor="ctr">
                    <a:lnL>
                      <a:noFill/>
                    </a:lnL>
                    <a:lnR>
                      <a:noFill/>
                    </a:lnR>
                    <a:lnT>
                      <a:noFill/>
                    </a:lnT>
                    <a:lnB>
                      <a:noFill/>
                    </a:lnB>
                  </a:tcPr>
                </a:tc>
                <a:tc>
                  <a:txBody>
                    <a:bodyPr/>
                    <a:lstStyle/>
                    <a:p>
                      <a:pPr algn="ctr" fontAlgn="b"/>
                      <a:r>
                        <a:rPr lang="es-EC" sz="1200" b="0" i="0" u="none" strike="noStrike">
                          <a:solidFill>
                            <a:srgbClr val="000000"/>
                          </a:solidFill>
                          <a:effectLst/>
                          <a:latin typeface="Calibri" panose="020F0502020204030204" pitchFamily="34" charset="0"/>
                        </a:rPr>
                        <a:t>85,51%</a:t>
                      </a:r>
                    </a:p>
                  </a:txBody>
                  <a:tcPr marL="0" marR="0" marT="0" marB="0" anchor="b">
                    <a:lnL>
                      <a:noFill/>
                    </a:lnL>
                    <a:lnR>
                      <a:noFill/>
                    </a:lnR>
                    <a:lnT>
                      <a:noFill/>
                    </a:lnT>
                    <a:lnB>
                      <a:noFill/>
                    </a:lnB>
                  </a:tcPr>
                </a:tc>
                <a:extLst>
                  <a:ext uri="{0D108BD9-81ED-4DB2-BD59-A6C34878D82A}">
                    <a16:rowId xmlns:a16="http://schemas.microsoft.com/office/drawing/2014/main" val="2474811696"/>
                  </a:ext>
                </a:extLst>
              </a:tr>
              <a:tr h="587713">
                <a:tc>
                  <a:txBody>
                    <a:bodyPr/>
                    <a:lstStyle/>
                    <a:p>
                      <a:pPr algn="l" fontAlgn="b"/>
                      <a:r>
                        <a:rPr lang="es-EC" sz="1200" b="1" i="0" u="none" strike="noStrike">
                          <a:solidFill>
                            <a:srgbClr val="000000"/>
                          </a:solidFill>
                          <a:effectLst/>
                          <a:latin typeface="Calibri" panose="020F0502020204030204" pitchFamily="34" charset="0"/>
                        </a:rPr>
                        <a:t>PROYECTO 4 MODERNIZACIÓN DEL SISTEMA DE TRANSPORTE PÚBLICO METROPOLITANO DE PASAJEROS</a:t>
                      </a:r>
                    </a:p>
                  </a:txBody>
                  <a:tcPr marL="0" marR="0" marT="0"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l" fontAlgn="b"/>
                      <a:r>
                        <a:rPr lang="es-EC" sz="1200" b="1" i="0" u="none" strike="noStrike">
                          <a:solidFill>
                            <a:srgbClr val="000000"/>
                          </a:solidFill>
                          <a:effectLst/>
                          <a:latin typeface="Calibri" panose="020F0502020204030204" pitchFamily="34" charset="0"/>
                        </a:rPr>
                        <a:t>                       -   </a:t>
                      </a:r>
                    </a:p>
                  </a:txBody>
                  <a:tcPr marL="0" marR="0" marT="0"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l" fontAlgn="b"/>
                      <a:r>
                        <a:rPr lang="es-EC" sz="1200" b="1" i="0" u="none" strike="noStrike">
                          <a:solidFill>
                            <a:srgbClr val="000000"/>
                          </a:solidFill>
                          <a:effectLst/>
                          <a:latin typeface="Calibri" panose="020F0502020204030204" pitchFamily="34" charset="0"/>
                        </a:rPr>
                        <a:t>                             -   </a:t>
                      </a:r>
                    </a:p>
                  </a:txBody>
                  <a:tcPr marL="0" marR="0" marT="0"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l" fontAlgn="b"/>
                      <a:r>
                        <a:rPr lang="es-EC" sz="1200" b="1" i="0" u="none" strike="noStrike">
                          <a:solidFill>
                            <a:srgbClr val="000000"/>
                          </a:solidFill>
                          <a:effectLst/>
                          <a:latin typeface="Calibri" panose="020F0502020204030204" pitchFamily="34" charset="0"/>
                        </a:rPr>
                        <a:t>                       -   </a:t>
                      </a:r>
                    </a:p>
                  </a:txBody>
                  <a:tcPr marL="0" marR="0" marT="0"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ctr" fontAlgn="ctr"/>
                      <a:r>
                        <a:rPr lang="es-EC" sz="1200" b="1" i="0" u="none" strike="noStrike">
                          <a:solidFill>
                            <a:srgbClr val="FFFFFF"/>
                          </a:solidFill>
                          <a:effectLst/>
                          <a:latin typeface="Calibri" panose="020F0502020204030204" pitchFamily="34" charset="0"/>
                        </a:rPr>
                        <a:t>#¡DIV/0!</a:t>
                      </a:r>
                    </a:p>
                  </a:txBody>
                  <a:tcPr marL="0" marR="0" marT="0" marB="0" anchor="ctr">
                    <a:lnL>
                      <a:noFill/>
                    </a:lnL>
                    <a:lnR>
                      <a:noFill/>
                    </a:lnR>
                    <a:lnT>
                      <a:noFill/>
                    </a:lnT>
                    <a:lnB w="6350" cap="flat" cmpd="sng" algn="ctr">
                      <a:solidFill>
                        <a:srgbClr val="9BC2E6"/>
                      </a:solidFill>
                      <a:prstDash val="solid"/>
                      <a:round/>
                      <a:headEnd type="none" w="med" len="med"/>
                      <a:tailEnd type="none" w="med" len="med"/>
                    </a:lnB>
                  </a:tcPr>
                </a:tc>
                <a:tc>
                  <a:txBody>
                    <a:bodyPr/>
                    <a:lstStyle/>
                    <a:p>
                      <a:pPr algn="ctr" fontAlgn="b"/>
                      <a:r>
                        <a:rPr lang="es-EC" sz="1200" b="1" i="0" u="none" strike="noStrike">
                          <a:solidFill>
                            <a:srgbClr val="FFFFFF"/>
                          </a:solidFill>
                          <a:effectLst/>
                          <a:latin typeface="Calibri" panose="020F0502020204030204" pitchFamily="34" charset="0"/>
                        </a:rPr>
                        <a:t>#¡DIV/0!</a:t>
                      </a:r>
                    </a:p>
                  </a:txBody>
                  <a:tcPr marL="0" marR="0" marT="0" marB="0" anchor="b">
                    <a:lnL>
                      <a:noFill/>
                    </a:lnL>
                    <a:lnR>
                      <a:noFill/>
                    </a:lnR>
                    <a:lnT>
                      <a:noFill/>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3415766967"/>
                  </a:ext>
                </a:extLst>
              </a:tr>
              <a:tr h="144545">
                <a:tc>
                  <a:txBody>
                    <a:bodyPr/>
                    <a:lstStyle/>
                    <a:p>
                      <a:pPr algn="l" fontAlgn="b"/>
                      <a:r>
                        <a:rPr lang="es-EC" sz="1200" b="0" i="0" u="none" strike="noStrike">
                          <a:solidFill>
                            <a:srgbClr val="000000"/>
                          </a:solidFill>
                          <a:effectLst/>
                          <a:latin typeface="Calibri" panose="020F0502020204030204" pitchFamily="34" charset="0"/>
                        </a:rPr>
                        <a:t>MDMQ</a:t>
                      </a:r>
                    </a:p>
                  </a:txBody>
                  <a:tcPr marL="89289" marR="0" marT="0"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s-EC" sz="1200" b="0" i="0" u="none" strike="noStrike">
                          <a:solidFill>
                            <a:srgbClr val="000000"/>
                          </a:solidFill>
                          <a:effectLst/>
                          <a:latin typeface="Calibri" panose="020F0502020204030204" pitchFamily="34" charset="0"/>
                        </a:rPr>
                        <a:t>                       -   </a:t>
                      </a:r>
                    </a:p>
                  </a:txBody>
                  <a:tcPr marL="0" marR="0" marT="0"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s-EC" sz="1200" b="0" i="0" u="none" strike="noStrike">
                          <a:solidFill>
                            <a:srgbClr val="000000"/>
                          </a:solidFill>
                          <a:effectLst/>
                          <a:latin typeface="Calibri" panose="020F0502020204030204" pitchFamily="34" charset="0"/>
                        </a:rPr>
                        <a:t>                             -   </a:t>
                      </a:r>
                    </a:p>
                  </a:txBody>
                  <a:tcPr marL="0" marR="0" marT="0"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s-EC" sz="1200" b="0" i="0" u="none" strike="noStrike">
                          <a:solidFill>
                            <a:srgbClr val="000000"/>
                          </a:solidFill>
                          <a:effectLst/>
                          <a:latin typeface="Calibri" panose="020F0502020204030204" pitchFamily="34" charset="0"/>
                        </a:rPr>
                        <a:t>                       -   </a:t>
                      </a:r>
                    </a:p>
                  </a:txBody>
                  <a:tcPr marL="0" marR="0" marT="0"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ctr" fontAlgn="ctr"/>
                      <a:r>
                        <a:rPr lang="es-EC" sz="1200" b="0" i="0" u="none" strike="noStrike">
                          <a:solidFill>
                            <a:srgbClr val="FFFFFF"/>
                          </a:solidFill>
                          <a:effectLst/>
                          <a:latin typeface="Calibri" panose="020F0502020204030204" pitchFamily="34" charset="0"/>
                        </a:rPr>
                        <a:t>#¡DIV/0!</a:t>
                      </a:r>
                    </a:p>
                  </a:txBody>
                  <a:tcPr marL="0" marR="0" marT="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ctr" fontAlgn="b"/>
                      <a:r>
                        <a:rPr lang="es-EC" sz="1200" b="0" i="0" u="none" strike="noStrike">
                          <a:solidFill>
                            <a:srgbClr val="FFFFFF"/>
                          </a:solidFill>
                          <a:effectLst/>
                          <a:latin typeface="Calibri" panose="020F0502020204030204" pitchFamily="34" charset="0"/>
                        </a:rPr>
                        <a:t>#¡DIV/0!</a:t>
                      </a:r>
                    </a:p>
                  </a:txBody>
                  <a:tcPr marL="0" marR="0" marT="0"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318018821"/>
                  </a:ext>
                </a:extLst>
              </a:tr>
              <a:tr h="144545">
                <a:tc>
                  <a:txBody>
                    <a:bodyPr/>
                    <a:lstStyle/>
                    <a:p>
                      <a:pPr algn="l" fontAlgn="b"/>
                      <a:r>
                        <a:rPr lang="es-EC" sz="1200" b="1" i="0" u="none" strike="noStrike">
                          <a:solidFill>
                            <a:srgbClr val="000000"/>
                          </a:solidFill>
                          <a:effectLst/>
                          <a:latin typeface="Calibri" panose="020F0502020204030204" pitchFamily="34" charset="0"/>
                        </a:rPr>
                        <a:t>Total general</a:t>
                      </a:r>
                    </a:p>
                  </a:txBody>
                  <a:tcPr marL="0" marR="0" marT="0" marB="0" anchor="b">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l" fontAlgn="b"/>
                      <a:r>
                        <a:rPr lang="es-EC" sz="1200" b="1" i="0" u="none" strike="noStrike">
                          <a:solidFill>
                            <a:srgbClr val="000000"/>
                          </a:solidFill>
                          <a:effectLst/>
                          <a:latin typeface="Calibri" panose="020F0502020204030204" pitchFamily="34" charset="0"/>
                        </a:rPr>
                        <a:t> 78.822.046,97 </a:t>
                      </a:r>
                    </a:p>
                  </a:txBody>
                  <a:tcPr marL="0" marR="0" marT="0" marB="0" anchor="b">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l" fontAlgn="b"/>
                      <a:r>
                        <a:rPr lang="es-EC" sz="1200" b="1" i="0" u="none" strike="noStrike">
                          <a:solidFill>
                            <a:srgbClr val="000000"/>
                          </a:solidFill>
                          <a:effectLst/>
                          <a:latin typeface="Calibri" panose="020F0502020204030204" pitchFamily="34" charset="0"/>
                        </a:rPr>
                        <a:t>       63.578.723,69 </a:t>
                      </a:r>
                    </a:p>
                  </a:txBody>
                  <a:tcPr marL="0" marR="0" marT="0" marB="0" anchor="b">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l" fontAlgn="b"/>
                      <a:r>
                        <a:rPr lang="es-EC" sz="1200" b="1" i="0" u="none" strike="noStrike">
                          <a:solidFill>
                            <a:srgbClr val="000000"/>
                          </a:solidFill>
                          <a:effectLst/>
                          <a:latin typeface="Calibri" panose="020F0502020204030204" pitchFamily="34" charset="0"/>
                        </a:rPr>
                        <a:t> 43.799.711,96 </a:t>
                      </a:r>
                    </a:p>
                  </a:txBody>
                  <a:tcPr marL="0" marR="0" marT="0" marB="0" anchor="b">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ctr" fontAlgn="ctr"/>
                      <a:r>
                        <a:rPr lang="es-EC" sz="1200" b="1" i="0" u="none" strike="noStrike">
                          <a:solidFill>
                            <a:srgbClr val="000000"/>
                          </a:solidFill>
                          <a:effectLst/>
                          <a:latin typeface="Calibri" panose="020F0502020204030204" pitchFamily="34" charset="0"/>
                        </a:rPr>
                        <a:t>80,66%</a:t>
                      </a:r>
                    </a:p>
                  </a:txBody>
                  <a:tcPr marL="0" marR="0" marT="0" marB="0" anchor="ctr">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ctr" fontAlgn="b"/>
                      <a:r>
                        <a:rPr lang="es-EC" sz="1200" b="1" i="0" u="none" strike="noStrike" dirty="0">
                          <a:solidFill>
                            <a:srgbClr val="000000"/>
                          </a:solidFill>
                          <a:effectLst/>
                          <a:latin typeface="Calibri" panose="020F0502020204030204" pitchFamily="34" charset="0"/>
                        </a:rPr>
                        <a:t>55,57%</a:t>
                      </a:r>
                    </a:p>
                  </a:txBody>
                  <a:tcPr marL="0" marR="0" marT="0" marB="0" anchor="b">
                    <a:lnL>
                      <a:noFill/>
                    </a:lnL>
                    <a:lnR>
                      <a:noFill/>
                    </a:lnR>
                    <a:lnT w="6350" cap="flat" cmpd="sng" algn="ctr">
                      <a:solidFill>
                        <a:srgbClr val="9BC2E6"/>
                      </a:solidFill>
                      <a:prstDash val="solid"/>
                      <a:round/>
                      <a:headEnd type="none" w="med" len="med"/>
                      <a:tailEnd type="none" w="med" len="med"/>
                    </a:lnT>
                    <a:lnB>
                      <a:noFill/>
                    </a:lnB>
                    <a:solidFill>
                      <a:srgbClr val="DDEBF7"/>
                    </a:solidFill>
                  </a:tcPr>
                </a:tc>
                <a:extLst>
                  <a:ext uri="{0D108BD9-81ED-4DB2-BD59-A6C34878D82A}">
                    <a16:rowId xmlns:a16="http://schemas.microsoft.com/office/drawing/2014/main" val="344594987"/>
                  </a:ext>
                </a:extLst>
              </a:tr>
            </a:tbl>
          </a:graphicData>
        </a:graphic>
      </p:graphicFrame>
      <p:graphicFrame>
        <p:nvGraphicFramePr>
          <p:cNvPr id="3" name="Tabla 2">
            <a:extLst>
              <a:ext uri="{FF2B5EF4-FFF2-40B4-BE49-F238E27FC236}">
                <a16:creationId xmlns:a16="http://schemas.microsoft.com/office/drawing/2014/main" id="{5A2696FC-C62E-4172-83A6-8FF4692429F1}"/>
              </a:ext>
            </a:extLst>
          </p:cNvPr>
          <p:cNvGraphicFramePr>
            <a:graphicFrameLocks noGrp="1"/>
          </p:cNvGraphicFramePr>
          <p:nvPr>
            <p:extLst>
              <p:ext uri="{D42A27DB-BD31-4B8C-83A1-F6EECF244321}">
                <p14:modId xmlns:p14="http://schemas.microsoft.com/office/powerpoint/2010/main" val="1253537830"/>
              </p:ext>
            </p:extLst>
          </p:nvPr>
        </p:nvGraphicFramePr>
        <p:xfrm>
          <a:off x="586043" y="4899819"/>
          <a:ext cx="7481633" cy="980280"/>
        </p:xfrm>
        <a:graphic>
          <a:graphicData uri="http://schemas.openxmlformats.org/drawingml/2006/table">
            <a:tbl>
              <a:tblPr/>
              <a:tblGrid>
                <a:gridCol w="1430312">
                  <a:extLst>
                    <a:ext uri="{9D8B030D-6E8A-4147-A177-3AD203B41FA5}">
                      <a16:colId xmlns:a16="http://schemas.microsoft.com/office/drawing/2014/main" val="1704768397"/>
                    </a:ext>
                  </a:extLst>
                </a:gridCol>
                <a:gridCol w="1163111">
                  <a:extLst>
                    <a:ext uri="{9D8B030D-6E8A-4147-A177-3AD203B41FA5}">
                      <a16:colId xmlns:a16="http://schemas.microsoft.com/office/drawing/2014/main" val="2307623481"/>
                    </a:ext>
                  </a:extLst>
                </a:gridCol>
                <a:gridCol w="1383159">
                  <a:extLst>
                    <a:ext uri="{9D8B030D-6E8A-4147-A177-3AD203B41FA5}">
                      <a16:colId xmlns:a16="http://schemas.microsoft.com/office/drawing/2014/main" val="2540107861"/>
                    </a:ext>
                  </a:extLst>
                </a:gridCol>
                <a:gridCol w="1163111">
                  <a:extLst>
                    <a:ext uri="{9D8B030D-6E8A-4147-A177-3AD203B41FA5}">
                      <a16:colId xmlns:a16="http://schemas.microsoft.com/office/drawing/2014/main" val="4292826742"/>
                    </a:ext>
                  </a:extLst>
                </a:gridCol>
                <a:gridCol w="1336006">
                  <a:extLst>
                    <a:ext uri="{9D8B030D-6E8A-4147-A177-3AD203B41FA5}">
                      <a16:colId xmlns:a16="http://schemas.microsoft.com/office/drawing/2014/main" val="2117144204"/>
                    </a:ext>
                  </a:extLst>
                </a:gridCol>
                <a:gridCol w="1005934">
                  <a:extLst>
                    <a:ext uri="{9D8B030D-6E8A-4147-A177-3AD203B41FA5}">
                      <a16:colId xmlns:a16="http://schemas.microsoft.com/office/drawing/2014/main" val="3232831493"/>
                    </a:ext>
                  </a:extLst>
                </a:gridCol>
              </a:tblGrid>
              <a:tr h="245070">
                <a:tc>
                  <a:txBody>
                    <a:bodyPr/>
                    <a:lstStyle/>
                    <a:p>
                      <a:pPr algn="l" fontAlgn="b"/>
                      <a:r>
                        <a:rPr lang="es-EC" sz="1100" b="1" i="0" u="none" strike="noStrike">
                          <a:solidFill>
                            <a:srgbClr val="000000"/>
                          </a:solidFill>
                          <a:effectLst/>
                          <a:latin typeface="Calibri" panose="020F0502020204030204" pitchFamily="34" charset="0"/>
                        </a:rPr>
                        <a:t>Fuente</a:t>
                      </a:r>
                    </a:p>
                  </a:txBody>
                  <a:tcPr marL="0" marR="0" marT="0" marB="0" anchor="b">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s-EC" sz="1100" b="1" i="0" u="none" strike="noStrike">
                          <a:solidFill>
                            <a:srgbClr val="000000"/>
                          </a:solidFill>
                          <a:effectLst/>
                          <a:latin typeface="Calibri" panose="020F0502020204030204" pitchFamily="34" charset="0"/>
                        </a:rPr>
                        <a:t> CODIFICADO</a:t>
                      </a:r>
                    </a:p>
                  </a:txBody>
                  <a:tcPr marL="0" marR="0" marT="0" marB="0" anchor="b">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s-EC" sz="1100" b="1" i="0" u="none" strike="noStrike">
                          <a:solidFill>
                            <a:srgbClr val="000000"/>
                          </a:solidFill>
                          <a:effectLst/>
                          <a:latin typeface="Calibri" panose="020F0502020204030204" pitchFamily="34" charset="0"/>
                        </a:rPr>
                        <a:t> COMPROMETIDO</a:t>
                      </a:r>
                    </a:p>
                  </a:txBody>
                  <a:tcPr marL="0" marR="0" marT="0" marB="0" anchor="b">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s-EC" sz="1100" b="1" i="0" u="none" strike="noStrike">
                          <a:solidFill>
                            <a:srgbClr val="000000"/>
                          </a:solidFill>
                          <a:effectLst/>
                          <a:latin typeface="Calibri" panose="020F0502020204030204" pitchFamily="34" charset="0"/>
                        </a:rPr>
                        <a:t> DEVENGADO</a:t>
                      </a:r>
                    </a:p>
                  </a:txBody>
                  <a:tcPr marL="0" marR="0" marT="0" marB="0" anchor="b">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s-EC" sz="1100" b="1" i="0" u="none" strike="noStrike">
                          <a:solidFill>
                            <a:srgbClr val="000000"/>
                          </a:solidFill>
                          <a:effectLst/>
                          <a:latin typeface="Calibri" panose="020F0502020204030204" pitchFamily="34" charset="0"/>
                        </a:rPr>
                        <a:t> % COMPROMISO</a:t>
                      </a:r>
                    </a:p>
                  </a:txBody>
                  <a:tcPr marL="0" marR="0" marT="0" marB="0" anchor="b">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s-EC" sz="1100" b="1" i="0" u="none" strike="noStrike">
                          <a:solidFill>
                            <a:srgbClr val="000000"/>
                          </a:solidFill>
                          <a:effectLst/>
                          <a:latin typeface="Calibri" panose="020F0502020204030204" pitchFamily="34" charset="0"/>
                        </a:rPr>
                        <a:t> % DEVENGO</a:t>
                      </a:r>
                    </a:p>
                  </a:txBody>
                  <a:tcPr marL="0" marR="0" marT="0" marB="0" anchor="b">
                    <a:lnL>
                      <a:noFill/>
                    </a:lnL>
                    <a:lnR>
                      <a:noFill/>
                    </a:lnR>
                    <a:lnT>
                      <a:noFill/>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1172479487"/>
                  </a:ext>
                </a:extLst>
              </a:tr>
              <a:tr h="245070">
                <a:tc>
                  <a:txBody>
                    <a:bodyPr/>
                    <a:lstStyle/>
                    <a:p>
                      <a:pPr algn="l" fontAlgn="b"/>
                      <a:r>
                        <a:rPr lang="es-EC" sz="1100" b="0" i="0" u="none" strike="noStrike">
                          <a:solidFill>
                            <a:srgbClr val="000000"/>
                          </a:solidFill>
                          <a:effectLst/>
                          <a:latin typeface="Calibri" panose="020F0502020204030204" pitchFamily="34" charset="0"/>
                        </a:rPr>
                        <a:t>MDMQ</a:t>
                      </a:r>
                    </a:p>
                  </a:txBody>
                  <a:tcPr marL="0" marR="0" marT="0"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l" fontAlgn="b"/>
                      <a:r>
                        <a:rPr lang="es-EC" sz="1100" b="0" i="0" u="none" strike="noStrike">
                          <a:solidFill>
                            <a:srgbClr val="000000"/>
                          </a:solidFill>
                          <a:effectLst/>
                          <a:latin typeface="Calibri" panose="020F0502020204030204" pitchFamily="34" charset="0"/>
                        </a:rPr>
                        <a:t> 51.462.269,49 </a:t>
                      </a:r>
                    </a:p>
                  </a:txBody>
                  <a:tcPr marL="0" marR="0" marT="0"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l" fontAlgn="b"/>
                      <a:r>
                        <a:rPr lang="es-EC" sz="1100" b="0" i="0" u="none" strike="noStrike">
                          <a:solidFill>
                            <a:srgbClr val="000000"/>
                          </a:solidFill>
                          <a:effectLst/>
                          <a:latin typeface="Calibri" panose="020F0502020204030204" pitchFamily="34" charset="0"/>
                        </a:rPr>
                        <a:t>       40.063.156,53 </a:t>
                      </a:r>
                    </a:p>
                  </a:txBody>
                  <a:tcPr marL="0" marR="0" marT="0"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l" fontAlgn="b"/>
                      <a:r>
                        <a:rPr lang="es-EC" sz="1100" b="0" i="0" u="none" strike="noStrike">
                          <a:solidFill>
                            <a:srgbClr val="000000"/>
                          </a:solidFill>
                          <a:effectLst/>
                          <a:latin typeface="Calibri" panose="020F0502020204030204" pitchFamily="34" charset="0"/>
                        </a:rPr>
                        <a:t> 21.704.235,60 </a:t>
                      </a:r>
                    </a:p>
                  </a:txBody>
                  <a:tcPr marL="0" marR="0" marT="0"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ctr" fontAlgn="ctr"/>
                      <a:r>
                        <a:rPr lang="es-EC" sz="1100" b="0" i="0" u="none" strike="noStrike">
                          <a:solidFill>
                            <a:srgbClr val="000000"/>
                          </a:solidFill>
                          <a:effectLst/>
                          <a:latin typeface="Calibri" panose="020F0502020204030204" pitchFamily="34" charset="0"/>
                        </a:rPr>
                        <a:t>77,85%</a:t>
                      </a:r>
                    </a:p>
                  </a:txBody>
                  <a:tcPr marL="0" marR="0" marT="0" marB="0" anchor="ctr">
                    <a:lnL>
                      <a:noFill/>
                    </a:lnL>
                    <a:lnR>
                      <a:noFill/>
                    </a:lnR>
                    <a:lnT w="6350" cap="flat" cmpd="sng" algn="ctr">
                      <a:solidFill>
                        <a:srgbClr val="9BC2E6"/>
                      </a:solidFill>
                      <a:prstDash val="solid"/>
                      <a:round/>
                      <a:headEnd type="none" w="med" len="med"/>
                      <a:tailEnd type="none" w="med" len="med"/>
                    </a:lnT>
                    <a:lnB>
                      <a:noFill/>
                    </a:lnB>
                  </a:tcPr>
                </a:tc>
                <a:tc>
                  <a:txBody>
                    <a:bodyPr/>
                    <a:lstStyle/>
                    <a:p>
                      <a:pPr algn="ctr" fontAlgn="b"/>
                      <a:r>
                        <a:rPr lang="es-EC" sz="1100" b="0" i="0" u="none" strike="noStrike">
                          <a:solidFill>
                            <a:srgbClr val="000000"/>
                          </a:solidFill>
                          <a:effectLst/>
                          <a:latin typeface="Calibri" panose="020F0502020204030204" pitchFamily="34" charset="0"/>
                        </a:rPr>
                        <a:t>42,18%</a:t>
                      </a:r>
                    </a:p>
                  </a:txBody>
                  <a:tcPr marL="0" marR="0" marT="0" marB="0" anchor="b">
                    <a:lnL>
                      <a:noFill/>
                    </a:lnL>
                    <a:lnR>
                      <a:noFill/>
                    </a:lnR>
                    <a:lnT w="6350" cap="flat" cmpd="sng" algn="ctr">
                      <a:solidFill>
                        <a:srgbClr val="9BC2E6"/>
                      </a:solidFill>
                      <a:prstDash val="solid"/>
                      <a:round/>
                      <a:headEnd type="none" w="med" len="med"/>
                      <a:tailEnd type="none" w="med" len="med"/>
                    </a:lnT>
                    <a:lnB>
                      <a:noFill/>
                    </a:lnB>
                  </a:tcPr>
                </a:tc>
                <a:extLst>
                  <a:ext uri="{0D108BD9-81ED-4DB2-BD59-A6C34878D82A}">
                    <a16:rowId xmlns:a16="http://schemas.microsoft.com/office/drawing/2014/main" val="4168460591"/>
                  </a:ext>
                </a:extLst>
              </a:tr>
              <a:tr h="245070">
                <a:tc>
                  <a:txBody>
                    <a:bodyPr/>
                    <a:lstStyle/>
                    <a:p>
                      <a:pPr algn="l" fontAlgn="b"/>
                      <a:r>
                        <a:rPr lang="es-EC" sz="1100" b="0" i="0" u="none" strike="noStrike">
                          <a:solidFill>
                            <a:srgbClr val="000000"/>
                          </a:solidFill>
                          <a:effectLst/>
                          <a:latin typeface="Calibri" panose="020F0502020204030204" pitchFamily="34" charset="0"/>
                        </a:rPr>
                        <a:t>PROPIOS</a:t>
                      </a:r>
                    </a:p>
                  </a:txBody>
                  <a:tcPr marL="0" marR="0" marT="0"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panose="020F0502020204030204" pitchFamily="34" charset="0"/>
                        </a:rPr>
                        <a:t> 27.359.777,48 </a:t>
                      </a:r>
                    </a:p>
                  </a:txBody>
                  <a:tcPr marL="0" marR="0" marT="0"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panose="020F0502020204030204" pitchFamily="34" charset="0"/>
                        </a:rPr>
                        <a:t>       23.515.567,16 </a:t>
                      </a:r>
                    </a:p>
                  </a:txBody>
                  <a:tcPr marL="0" marR="0" marT="0"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panose="020F0502020204030204" pitchFamily="34" charset="0"/>
                        </a:rPr>
                        <a:t> 22.095.476,36 </a:t>
                      </a:r>
                    </a:p>
                  </a:txBody>
                  <a:tcPr marL="0" marR="0" marT="0" marB="0" anchor="b">
                    <a:lnL>
                      <a:noFill/>
                    </a:lnL>
                    <a:lnR>
                      <a:noFill/>
                    </a:lnR>
                    <a:lnT>
                      <a:noFill/>
                    </a:lnT>
                    <a:lnB w="6350" cap="flat" cmpd="sng" algn="ctr">
                      <a:solidFill>
                        <a:srgbClr val="9BC2E6"/>
                      </a:solidFill>
                      <a:prstDash val="solid"/>
                      <a:round/>
                      <a:headEnd type="none" w="med" len="med"/>
                      <a:tailEnd type="none" w="med" len="med"/>
                    </a:lnB>
                  </a:tcPr>
                </a:tc>
                <a:tc>
                  <a:txBody>
                    <a:bodyPr/>
                    <a:lstStyle/>
                    <a:p>
                      <a:pPr algn="ctr" fontAlgn="ctr"/>
                      <a:r>
                        <a:rPr lang="es-EC" sz="1100" b="0" i="0" u="none" strike="noStrike">
                          <a:solidFill>
                            <a:srgbClr val="000000"/>
                          </a:solidFill>
                          <a:effectLst/>
                          <a:latin typeface="Calibri" panose="020F0502020204030204" pitchFamily="34" charset="0"/>
                        </a:rPr>
                        <a:t>85,95%</a:t>
                      </a:r>
                    </a:p>
                  </a:txBody>
                  <a:tcPr marL="0" marR="0" marT="0" marB="0" anchor="ctr">
                    <a:lnL>
                      <a:noFill/>
                    </a:lnL>
                    <a:lnR>
                      <a:noFill/>
                    </a:lnR>
                    <a:lnT>
                      <a:noFill/>
                    </a:lnT>
                    <a:lnB w="6350" cap="flat" cmpd="sng" algn="ctr">
                      <a:solidFill>
                        <a:srgbClr val="9BC2E6"/>
                      </a:solidFill>
                      <a:prstDash val="solid"/>
                      <a:round/>
                      <a:headEnd type="none" w="med" len="med"/>
                      <a:tailEnd type="none" w="med" len="med"/>
                    </a:lnB>
                  </a:tcPr>
                </a:tc>
                <a:tc>
                  <a:txBody>
                    <a:bodyPr/>
                    <a:lstStyle/>
                    <a:p>
                      <a:pPr algn="ctr" fontAlgn="b"/>
                      <a:r>
                        <a:rPr lang="es-EC" sz="1100" b="0" i="0" u="none" strike="noStrike">
                          <a:solidFill>
                            <a:srgbClr val="000000"/>
                          </a:solidFill>
                          <a:effectLst/>
                          <a:latin typeface="Calibri" panose="020F0502020204030204" pitchFamily="34" charset="0"/>
                        </a:rPr>
                        <a:t>80,76%</a:t>
                      </a:r>
                    </a:p>
                  </a:txBody>
                  <a:tcPr marL="0" marR="0" marT="0" marB="0" anchor="b">
                    <a:lnL>
                      <a:noFill/>
                    </a:lnL>
                    <a:lnR>
                      <a:noFill/>
                    </a:lnR>
                    <a:lnT>
                      <a:noFill/>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115620016"/>
                  </a:ext>
                </a:extLst>
              </a:tr>
              <a:tr h="245070">
                <a:tc>
                  <a:txBody>
                    <a:bodyPr/>
                    <a:lstStyle/>
                    <a:p>
                      <a:pPr algn="l" fontAlgn="b"/>
                      <a:r>
                        <a:rPr lang="es-EC" sz="1100" b="1" i="0" u="none" strike="noStrike">
                          <a:solidFill>
                            <a:srgbClr val="000000"/>
                          </a:solidFill>
                          <a:effectLst/>
                          <a:latin typeface="Calibri" panose="020F0502020204030204" pitchFamily="34" charset="0"/>
                        </a:rPr>
                        <a:t>Total general</a:t>
                      </a:r>
                    </a:p>
                  </a:txBody>
                  <a:tcPr marL="0" marR="0" marT="0" marB="0" anchor="b">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l" fontAlgn="b"/>
                      <a:r>
                        <a:rPr lang="es-EC" sz="1100" b="1" i="0" u="none" strike="noStrike">
                          <a:solidFill>
                            <a:srgbClr val="000000"/>
                          </a:solidFill>
                          <a:effectLst/>
                          <a:latin typeface="Calibri" panose="020F0502020204030204" pitchFamily="34" charset="0"/>
                        </a:rPr>
                        <a:t> 78.822.046,97 </a:t>
                      </a:r>
                    </a:p>
                  </a:txBody>
                  <a:tcPr marL="0" marR="0" marT="0" marB="0" anchor="b">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l" fontAlgn="b"/>
                      <a:r>
                        <a:rPr lang="es-EC" sz="1100" b="1" i="0" u="none" strike="noStrike">
                          <a:solidFill>
                            <a:srgbClr val="000000"/>
                          </a:solidFill>
                          <a:effectLst/>
                          <a:latin typeface="Calibri" panose="020F0502020204030204" pitchFamily="34" charset="0"/>
                        </a:rPr>
                        <a:t>       63.578.723,69 </a:t>
                      </a:r>
                    </a:p>
                  </a:txBody>
                  <a:tcPr marL="0" marR="0" marT="0" marB="0" anchor="b">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l" fontAlgn="b"/>
                      <a:r>
                        <a:rPr lang="es-EC" sz="1100" b="1" i="0" u="none" strike="noStrike">
                          <a:solidFill>
                            <a:srgbClr val="000000"/>
                          </a:solidFill>
                          <a:effectLst/>
                          <a:latin typeface="Calibri" panose="020F0502020204030204" pitchFamily="34" charset="0"/>
                        </a:rPr>
                        <a:t> 43.799.711,96 </a:t>
                      </a:r>
                    </a:p>
                  </a:txBody>
                  <a:tcPr marL="0" marR="0" marT="0" marB="0" anchor="b">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ctr" fontAlgn="ctr"/>
                      <a:r>
                        <a:rPr lang="es-EC" sz="1100" b="1" i="0" u="none" strike="noStrike">
                          <a:solidFill>
                            <a:srgbClr val="000000"/>
                          </a:solidFill>
                          <a:effectLst/>
                          <a:latin typeface="Calibri" panose="020F0502020204030204" pitchFamily="34" charset="0"/>
                        </a:rPr>
                        <a:t>80,66%</a:t>
                      </a:r>
                    </a:p>
                  </a:txBody>
                  <a:tcPr marL="0" marR="0" marT="0" marB="0" anchor="ctr">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ctr" fontAlgn="b"/>
                      <a:r>
                        <a:rPr lang="es-EC" sz="1100" b="1" i="0" u="none" strike="noStrike" dirty="0">
                          <a:solidFill>
                            <a:srgbClr val="000000"/>
                          </a:solidFill>
                          <a:effectLst/>
                          <a:latin typeface="Calibri" panose="020F0502020204030204" pitchFamily="34" charset="0"/>
                        </a:rPr>
                        <a:t>55,57%</a:t>
                      </a:r>
                    </a:p>
                  </a:txBody>
                  <a:tcPr marL="0" marR="0" marT="0" marB="0" anchor="b">
                    <a:lnL>
                      <a:noFill/>
                    </a:lnL>
                    <a:lnR>
                      <a:noFill/>
                    </a:lnR>
                    <a:lnT w="6350" cap="flat" cmpd="sng" algn="ctr">
                      <a:solidFill>
                        <a:srgbClr val="9BC2E6"/>
                      </a:solidFill>
                      <a:prstDash val="solid"/>
                      <a:round/>
                      <a:headEnd type="none" w="med" len="med"/>
                      <a:tailEnd type="none" w="med" len="med"/>
                    </a:lnT>
                    <a:lnB>
                      <a:noFill/>
                    </a:lnB>
                    <a:solidFill>
                      <a:srgbClr val="DDEBF7"/>
                    </a:solidFill>
                  </a:tcPr>
                </a:tc>
                <a:extLst>
                  <a:ext uri="{0D108BD9-81ED-4DB2-BD59-A6C34878D82A}">
                    <a16:rowId xmlns:a16="http://schemas.microsoft.com/office/drawing/2014/main" val="3261742514"/>
                  </a:ext>
                </a:extLst>
              </a:tr>
            </a:tbl>
          </a:graphicData>
        </a:graphic>
      </p:graphicFrame>
    </p:spTree>
    <p:extLst>
      <p:ext uri="{BB962C8B-B14F-4D97-AF65-F5344CB8AC3E}">
        <p14:creationId xmlns:p14="http://schemas.microsoft.com/office/powerpoint/2010/main" val="817464498"/>
      </p:ext>
    </p:extLst>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a:extLst>
              <a:ext uri="{FF2B5EF4-FFF2-40B4-BE49-F238E27FC236}">
                <a16:creationId xmlns:a16="http://schemas.microsoft.com/office/drawing/2014/main" id="{9A49E95D-3927-9847-9133-97AD935EC376}"/>
              </a:ext>
            </a:extLst>
          </p:cNvPr>
          <p:cNvPicPr>
            <a:picLocks noChangeAspect="1"/>
          </p:cNvPicPr>
          <p:nvPr/>
        </p:nvPicPr>
        <p:blipFill rotWithShape="1">
          <a:blip r:embed="rId3">
            <a:extLst>
              <a:ext uri="{28A0092B-C50C-407E-A947-70E740481C1C}">
                <a14:useLocalDpi xmlns:a14="http://schemas.microsoft.com/office/drawing/2010/main" val="0"/>
              </a:ext>
            </a:extLst>
          </a:blip>
          <a:srcRect r="57729"/>
          <a:stretch/>
        </p:blipFill>
        <p:spPr>
          <a:xfrm>
            <a:off x="10821954" y="5856054"/>
            <a:ext cx="1240077" cy="915068"/>
          </a:xfrm>
          <a:prstGeom prst="rect">
            <a:avLst/>
          </a:prstGeom>
        </p:spPr>
      </p:pic>
      <p:sp>
        <p:nvSpPr>
          <p:cNvPr id="7" name="Rectángulo redondeado 31">
            <a:extLst>
              <a:ext uri="{FF2B5EF4-FFF2-40B4-BE49-F238E27FC236}">
                <a16:creationId xmlns:a16="http://schemas.microsoft.com/office/drawing/2014/main" id="{A88A48FA-8477-4767-A16C-5F75F4B9B2F6}"/>
              </a:ext>
            </a:extLst>
          </p:cNvPr>
          <p:cNvSpPr/>
          <p:nvPr/>
        </p:nvSpPr>
        <p:spPr>
          <a:xfrm>
            <a:off x="410962" y="79227"/>
            <a:ext cx="3795273" cy="438254"/>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a:t>Antecedentes</a:t>
            </a:r>
          </a:p>
        </p:txBody>
      </p:sp>
      <p:sp>
        <p:nvSpPr>
          <p:cNvPr id="10" name="CuadroTexto 9">
            <a:extLst>
              <a:ext uri="{FF2B5EF4-FFF2-40B4-BE49-F238E27FC236}">
                <a16:creationId xmlns:a16="http://schemas.microsoft.com/office/drawing/2014/main" id="{D6704324-1C96-4B7D-BB0C-7FE265D2C903}"/>
              </a:ext>
            </a:extLst>
          </p:cNvPr>
          <p:cNvSpPr txBox="1"/>
          <p:nvPr/>
        </p:nvSpPr>
        <p:spPr>
          <a:xfrm>
            <a:off x="334763" y="803708"/>
            <a:ext cx="10838060" cy="923330"/>
          </a:xfrm>
          <a:prstGeom prst="rect">
            <a:avLst/>
          </a:prstGeom>
          <a:noFill/>
        </p:spPr>
        <p:txBody>
          <a:bodyPr wrap="square">
            <a:spAutoFit/>
          </a:bodyPr>
          <a:lstStyle/>
          <a:p>
            <a:pPr marL="0" marR="0" algn="just">
              <a:lnSpc>
                <a:spcPct val="115000"/>
              </a:lnSpc>
              <a:spcBef>
                <a:spcPts val="0"/>
              </a:spcBef>
              <a:spcAft>
                <a:spcPts val="0"/>
              </a:spcAft>
            </a:pPr>
            <a:r>
              <a:rPr lang="es-EC" sz="1600" dirty="0">
                <a:effectLst/>
                <a:latin typeface="Arial Narrow" panose="020B0606020202030204" pitchFamily="34" charset="0"/>
                <a:ea typeface="Times New Roman" panose="02020603050405020304" pitchFamily="18" charset="0"/>
                <a:cs typeface="Arial" panose="020B0604020202020204" pitchFamily="34" charset="0"/>
              </a:rPr>
              <a:t>Con Oficio EPMTPQ-GG-2021-0650-O, de 24 de septiembre, se remite la planificación 2022 a la Secretaría de Movilidad la misma que ascendió a </a:t>
            </a:r>
            <a:r>
              <a:rPr lang="es-EC" sz="1600" dirty="0">
                <a:effectLst/>
                <a:latin typeface="Arial Narrow" panose="020B0606020202030204" pitchFamily="34" charset="0"/>
                <a:ea typeface="Times New Roman" panose="02020603050405020304" pitchFamily="18" charset="0"/>
                <a:cs typeface="Times New Roman" panose="02020603050405020304" pitchFamily="18" charset="0"/>
              </a:rPr>
              <a:t>USD</a:t>
            </a:r>
            <a:r>
              <a:rPr lang="es-EC" sz="1600" dirty="0">
                <a:effectLst/>
                <a:latin typeface="Arial Narrow" panose="020B0606020202030204" pitchFamily="34" charset="0"/>
                <a:ea typeface="Times New Roman" panose="02020603050405020304" pitchFamily="18" charset="0"/>
                <a:cs typeface="Arial" panose="020B0604020202020204" pitchFamily="34" charset="0"/>
              </a:rPr>
              <a:t> 90.651.828,94, además se informó que la proyección de ingresos propios para el año 2022 considera la tarifa integral del pasaje a US$ 0,35 y en el caso de la tarifa reducida a US$ 0,17.</a:t>
            </a:r>
            <a:endParaRPr lang="es-EC"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id="{0AA953AD-5EE5-47EE-87A0-193E5ECB6F39}"/>
              </a:ext>
            </a:extLst>
          </p:cNvPr>
          <p:cNvSpPr txBox="1"/>
          <p:nvPr/>
        </p:nvSpPr>
        <p:spPr>
          <a:xfrm>
            <a:off x="334763" y="1905944"/>
            <a:ext cx="10838059" cy="916726"/>
          </a:xfrm>
          <a:prstGeom prst="rect">
            <a:avLst/>
          </a:prstGeom>
          <a:noFill/>
        </p:spPr>
        <p:txBody>
          <a:bodyPr wrap="square">
            <a:spAutoFit/>
          </a:bodyPr>
          <a:lstStyle/>
          <a:p>
            <a:pPr algn="just">
              <a:lnSpc>
                <a:spcPct val="115000"/>
              </a:lnSpc>
            </a:pPr>
            <a:r>
              <a:rPr lang="es-EC" sz="1600" dirty="0">
                <a:latin typeface="Arial Narrow" panose="020B0606020202030204" pitchFamily="34" charset="0"/>
                <a:cs typeface="Arial" panose="020B0604020202020204" pitchFamily="34" charset="0"/>
              </a:rPr>
              <a:t>Con Oficio Nro. SM-2021-2425, de 05 de octubre de 2021, la Secretaría de movilidad remite el techo presupuestario con recursos municipales, en el cual le correspondía a la EPMTPQ, el valor de USD 41´685.717,41, el que respondía a la reducción de USD </a:t>
            </a:r>
            <a:r>
              <a:rPr lang="es-EC" sz="1600" b="1" dirty="0">
                <a:latin typeface="Arial Narrow" panose="020B0606020202030204" pitchFamily="34" charset="0"/>
                <a:cs typeface="Arial" panose="020B0604020202020204" pitchFamily="34" charset="0"/>
              </a:rPr>
              <a:t>7´000.000,00</a:t>
            </a:r>
            <a:r>
              <a:rPr lang="es-EC" sz="1600" dirty="0">
                <a:latin typeface="Arial Narrow" panose="020B0606020202030204" pitchFamily="34" charset="0"/>
                <a:cs typeface="Arial" panose="020B0604020202020204" pitchFamily="34" charset="0"/>
              </a:rPr>
              <a:t> al producto Implementar unidades de transporte masivo de pasajeros con tecnología eléctrica</a:t>
            </a:r>
          </a:p>
        </p:txBody>
      </p:sp>
      <p:sp>
        <p:nvSpPr>
          <p:cNvPr id="14" name="CuadroTexto 13">
            <a:extLst>
              <a:ext uri="{FF2B5EF4-FFF2-40B4-BE49-F238E27FC236}">
                <a16:creationId xmlns:a16="http://schemas.microsoft.com/office/drawing/2014/main" id="{1E568169-9586-42D0-BA03-0766C138442A}"/>
              </a:ext>
            </a:extLst>
          </p:cNvPr>
          <p:cNvSpPr txBox="1"/>
          <p:nvPr/>
        </p:nvSpPr>
        <p:spPr>
          <a:xfrm>
            <a:off x="334763" y="3004855"/>
            <a:ext cx="10990458" cy="634276"/>
          </a:xfrm>
          <a:prstGeom prst="rect">
            <a:avLst/>
          </a:prstGeom>
          <a:noFill/>
        </p:spPr>
        <p:txBody>
          <a:bodyPr wrap="square">
            <a:spAutoFit/>
          </a:bodyPr>
          <a:lstStyle/>
          <a:p>
            <a:pPr marR="0" algn="just">
              <a:lnSpc>
                <a:spcPct val="115000"/>
              </a:lnSpc>
              <a:spcBef>
                <a:spcPts val="0"/>
              </a:spcBef>
              <a:spcAft>
                <a:spcPts val="0"/>
              </a:spcAft>
            </a:pPr>
            <a:r>
              <a:rPr lang="es-EC" sz="1600" dirty="0">
                <a:latin typeface="Arial Narrow" panose="020B0606020202030204" pitchFamily="34" charset="0"/>
                <a:cs typeface="Arial" panose="020B0604020202020204" pitchFamily="34" charset="0"/>
              </a:rPr>
              <a:t>Con Oficio Nro. SM-2021-2511, de 15 de octubre de 2021, la Secretaría de movilidad solicita un nuevo ajuste con recursos municipales, en el cual se detalla que le corresponde a la EPMTPQ, el valor de USD 40´154.553,27, lo que representó una nueva disminución de USD </a:t>
            </a:r>
            <a:r>
              <a:rPr lang="es-EC" sz="1600" b="1" dirty="0">
                <a:latin typeface="Arial Narrow" panose="020B0606020202030204" pitchFamily="34" charset="0"/>
                <a:cs typeface="Arial" panose="020B0604020202020204" pitchFamily="34" charset="0"/>
              </a:rPr>
              <a:t>1´531.164,14.</a:t>
            </a:r>
          </a:p>
        </p:txBody>
      </p:sp>
      <p:sp>
        <p:nvSpPr>
          <p:cNvPr id="16" name="CuadroTexto 15">
            <a:extLst>
              <a:ext uri="{FF2B5EF4-FFF2-40B4-BE49-F238E27FC236}">
                <a16:creationId xmlns:a16="http://schemas.microsoft.com/office/drawing/2014/main" id="{F25C1B8D-EFCC-4B78-9948-77CC15E3ACC7}"/>
              </a:ext>
            </a:extLst>
          </p:cNvPr>
          <p:cNvSpPr txBox="1"/>
          <p:nvPr/>
        </p:nvSpPr>
        <p:spPr>
          <a:xfrm>
            <a:off x="334763" y="3800451"/>
            <a:ext cx="10990458" cy="916726"/>
          </a:xfrm>
          <a:prstGeom prst="rect">
            <a:avLst/>
          </a:prstGeom>
          <a:noFill/>
        </p:spPr>
        <p:txBody>
          <a:bodyPr wrap="square">
            <a:spAutoFit/>
          </a:bodyPr>
          <a:lstStyle/>
          <a:p>
            <a:pPr algn="just">
              <a:lnSpc>
                <a:spcPct val="115000"/>
              </a:lnSpc>
            </a:pPr>
            <a:r>
              <a:rPr lang="es-EC" sz="1600" dirty="0">
                <a:latin typeface="Arial Narrow" panose="020B0606020202030204" pitchFamily="34" charset="0"/>
                <a:cs typeface="Arial" panose="020B0604020202020204" pitchFamily="34" charset="0"/>
              </a:rPr>
              <a:t>Con Oficio Nro. EPMTPQ-GG-2021-0680-O, la EPMTPQ remite el POA ajustado al techo presupuestario informado detallando que se generó un ejercicio de priorización enfocado a reducir al mínimo los gastos empresariales, y tomando como criterio la programación de los procesos que pueden ser desarrollados en el segundo semestre 2022.</a:t>
            </a:r>
          </a:p>
        </p:txBody>
      </p:sp>
      <p:sp>
        <p:nvSpPr>
          <p:cNvPr id="18" name="CuadroTexto 17">
            <a:extLst>
              <a:ext uri="{FF2B5EF4-FFF2-40B4-BE49-F238E27FC236}">
                <a16:creationId xmlns:a16="http://schemas.microsoft.com/office/drawing/2014/main" id="{5518D44C-906B-4679-9EB8-BA404A88DB0F}"/>
              </a:ext>
            </a:extLst>
          </p:cNvPr>
          <p:cNvSpPr txBox="1"/>
          <p:nvPr/>
        </p:nvSpPr>
        <p:spPr>
          <a:xfrm>
            <a:off x="334763" y="4878497"/>
            <a:ext cx="10580887" cy="1206484"/>
          </a:xfrm>
          <a:prstGeom prst="rect">
            <a:avLst/>
          </a:prstGeom>
          <a:noFill/>
        </p:spPr>
        <p:txBody>
          <a:bodyPr wrap="square">
            <a:spAutoFit/>
          </a:bodyPr>
          <a:lstStyle/>
          <a:p>
            <a:pPr marL="0" marR="0" algn="just">
              <a:lnSpc>
                <a:spcPct val="115000"/>
              </a:lnSpc>
              <a:spcBef>
                <a:spcPts val="0"/>
              </a:spcBef>
              <a:spcAft>
                <a:spcPts val="1000"/>
              </a:spcAft>
            </a:pPr>
            <a:r>
              <a:rPr lang="es-EC" sz="1600" dirty="0">
                <a:effectLst/>
                <a:latin typeface="Arial Narrow" panose="020B0606020202030204" pitchFamily="34" charset="0"/>
                <a:ea typeface="Times New Roman" panose="02020603050405020304" pitchFamily="18" charset="0"/>
                <a:cs typeface="Arial" panose="020B0604020202020204" pitchFamily="34" charset="0"/>
              </a:rPr>
              <a:t>Una vez socializado el Plan de Gobierno 2021 - 2023; así como del análisis de alineación estratégica al  </a:t>
            </a:r>
            <a:r>
              <a:rPr lang="es-EC" sz="1600" dirty="0" err="1">
                <a:effectLst/>
                <a:latin typeface="Arial Narrow" panose="020B0606020202030204" pitchFamily="34" charset="0"/>
                <a:ea typeface="Times New Roman" panose="02020603050405020304" pitchFamily="18" charset="0"/>
                <a:cs typeface="Arial" panose="020B0604020202020204" pitchFamily="34" charset="0"/>
              </a:rPr>
              <a:t>PMDyOT</a:t>
            </a:r>
            <a:r>
              <a:rPr lang="es-EC" sz="1600" dirty="0">
                <a:effectLst/>
                <a:latin typeface="Arial Narrow" panose="020B0606020202030204" pitchFamily="34" charset="0"/>
                <a:ea typeface="Times New Roman" panose="02020603050405020304" pitchFamily="18" charset="0"/>
                <a:cs typeface="Arial" panose="020B0604020202020204" pitchFamily="34" charset="0"/>
              </a:rPr>
              <a:t> 2021 – 2033, y con base a la necesidad de renovación de flota con tecnología eléctrica por cumplimiento de vida útil y para mejorar la calidad del servicio, se procedió a realizar una nueva priorización interna sin modificar los techos presupuestarios, para incluir la adquisición de 10 unidades trolebús eléctricas que aprovechan la infraestructura operativa con la que cuenta la Empresa.</a:t>
            </a:r>
            <a:endParaRPr lang="es-EC"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3634724"/>
      </p:ext>
    </p:extLst>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oogle Shape;877;p29"/>
          <p:cNvGrpSpPr/>
          <p:nvPr/>
        </p:nvGrpSpPr>
        <p:grpSpPr>
          <a:xfrm>
            <a:off x="3844840" y="532301"/>
            <a:ext cx="4502319" cy="3822375"/>
            <a:chOff x="2883625" y="0"/>
            <a:chExt cx="3376739" cy="3744638"/>
          </a:xfrm>
        </p:grpSpPr>
        <p:sp>
          <p:nvSpPr>
            <p:cNvPr id="11" name="Google Shape;878;p29"/>
            <p:cNvSpPr/>
            <p:nvPr/>
          </p:nvSpPr>
          <p:spPr>
            <a:xfrm>
              <a:off x="2883625" y="0"/>
              <a:ext cx="3376739" cy="3744638"/>
            </a:xfrm>
            <a:custGeom>
              <a:avLst/>
              <a:gdLst/>
              <a:ahLst/>
              <a:cxnLst/>
              <a:rect l="l" t="t" r="r" b="b"/>
              <a:pathLst>
                <a:path w="128957" h="143007" extrusionOk="0">
                  <a:moveTo>
                    <a:pt x="51650" y="1"/>
                  </a:moveTo>
                  <a:lnTo>
                    <a:pt x="51650" y="12633"/>
                  </a:lnTo>
                  <a:cubicBezTo>
                    <a:pt x="51650" y="14181"/>
                    <a:pt x="50590" y="15527"/>
                    <a:pt x="49090" y="15896"/>
                  </a:cubicBezTo>
                  <a:cubicBezTo>
                    <a:pt x="45780" y="16705"/>
                    <a:pt x="42541" y="17777"/>
                    <a:pt x="39374" y="19122"/>
                  </a:cubicBezTo>
                  <a:cubicBezTo>
                    <a:pt x="31707" y="22373"/>
                    <a:pt x="24801" y="27016"/>
                    <a:pt x="18884" y="32934"/>
                  </a:cubicBezTo>
                  <a:cubicBezTo>
                    <a:pt x="12966" y="38851"/>
                    <a:pt x="8311" y="45757"/>
                    <a:pt x="5072" y="53436"/>
                  </a:cubicBezTo>
                  <a:cubicBezTo>
                    <a:pt x="1703" y="61389"/>
                    <a:pt x="0" y="69831"/>
                    <a:pt x="0" y="78534"/>
                  </a:cubicBezTo>
                  <a:cubicBezTo>
                    <a:pt x="0" y="87238"/>
                    <a:pt x="1703" y="95679"/>
                    <a:pt x="5072" y="103633"/>
                  </a:cubicBezTo>
                  <a:cubicBezTo>
                    <a:pt x="8311" y="111312"/>
                    <a:pt x="12966" y="118206"/>
                    <a:pt x="18884" y="124123"/>
                  </a:cubicBezTo>
                  <a:cubicBezTo>
                    <a:pt x="24801" y="130041"/>
                    <a:pt x="31707" y="134696"/>
                    <a:pt x="39374" y="137946"/>
                  </a:cubicBezTo>
                  <a:cubicBezTo>
                    <a:pt x="47328" y="141304"/>
                    <a:pt x="55781" y="143007"/>
                    <a:pt x="64485" y="143007"/>
                  </a:cubicBezTo>
                  <a:cubicBezTo>
                    <a:pt x="73188" y="143007"/>
                    <a:pt x="81630" y="141304"/>
                    <a:pt x="89583" y="137946"/>
                  </a:cubicBezTo>
                  <a:cubicBezTo>
                    <a:pt x="97263" y="134696"/>
                    <a:pt x="104156" y="130041"/>
                    <a:pt x="110074" y="124123"/>
                  </a:cubicBezTo>
                  <a:cubicBezTo>
                    <a:pt x="115991" y="118206"/>
                    <a:pt x="120646" y="111312"/>
                    <a:pt x="123897" y="103633"/>
                  </a:cubicBezTo>
                  <a:cubicBezTo>
                    <a:pt x="127254" y="95679"/>
                    <a:pt x="128957" y="87238"/>
                    <a:pt x="128957" y="78534"/>
                  </a:cubicBezTo>
                  <a:cubicBezTo>
                    <a:pt x="128957" y="69831"/>
                    <a:pt x="127254" y="61377"/>
                    <a:pt x="123885" y="53436"/>
                  </a:cubicBezTo>
                  <a:cubicBezTo>
                    <a:pt x="120646" y="45757"/>
                    <a:pt x="115991" y="38851"/>
                    <a:pt x="110074" y="32934"/>
                  </a:cubicBezTo>
                  <a:cubicBezTo>
                    <a:pt x="104156" y="27016"/>
                    <a:pt x="97263" y="22373"/>
                    <a:pt x="89583" y="19122"/>
                  </a:cubicBezTo>
                  <a:cubicBezTo>
                    <a:pt x="86416" y="17777"/>
                    <a:pt x="83177" y="16705"/>
                    <a:pt x="79868" y="15896"/>
                  </a:cubicBezTo>
                  <a:cubicBezTo>
                    <a:pt x="78367" y="15527"/>
                    <a:pt x="77308" y="14181"/>
                    <a:pt x="77308" y="12633"/>
                  </a:cubicBezTo>
                  <a:lnTo>
                    <a:pt x="77308" y="1"/>
                  </a:lnTo>
                  <a:lnTo>
                    <a:pt x="67164" y="1"/>
                  </a:lnTo>
                  <a:lnTo>
                    <a:pt x="67164" y="14110"/>
                  </a:lnTo>
                  <a:lnTo>
                    <a:pt x="67164" y="19122"/>
                  </a:lnTo>
                  <a:cubicBezTo>
                    <a:pt x="67164" y="21944"/>
                    <a:pt x="69247" y="24325"/>
                    <a:pt x="72033" y="24718"/>
                  </a:cubicBezTo>
                  <a:cubicBezTo>
                    <a:pt x="98322" y="28385"/>
                    <a:pt x="118634" y="50924"/>
                    <a:pt x="118813" y="78165"/>
                  </a:cubicBezTo>
                  <a:cubicBezTo>
                    <a:pt x="119015" y="108348"/>
                    <a:pt x="94786" y="132803"/>
                    <a:pt x="64604" y="132874"/>
                  </a:cubicBezTo>
                  <a:cubicBezTo>
                    <a:pt x="64567" y="132874"/>
                    <a:pt x="64531" y="132874"/>
                    <a:pt x="64494" y="132874"/>
                  </a:cubicBezTo>
                  <a:cubicBezTo>
                    <a:pt x="34529" y="132874"/>
                    <a:pt x="10145" y="108502"/>
                    <a:pt x="10145" y="78534"/>
                  </a:cubicBezTo>
                  <a:cubicBezTo>
                    <a:pt x="10145" y="51126"/>
                    <a:pt x="30540" y="28385"/>
                    <a:pt x="56948" y="24706"/>
                  </a:cubicBezTo>
                  <a:cubicBezTo>
                    <a:pt x="59734" y="24325"/>
                    <a:pt x="61794" y="21932"/>
                    <a:pt x="61794" y="19122"/>
                  </a:cubicBezTo>
                  <a:lnTo>
                    <a:pt x="61794" y="14110"/>
                  </a:lnTo>
                  <a:lnTo>
                    <a:pt x="61794" y="1"/>
                  </a:lnTo>
                  <a:close/>
                </a:path>
              </a:pathLst>
            </a:custGeom>
            <a:solidFill>
              <a:schemeClr val="dk2"/>
            </a:solidFill>
            <a:ln>
              <a:noFill/>
            </a:ln>
          </p:spPr>
          <p:txBody>
            <a:bodyPr spcFirstLastPara="1" wrap="square" lIns="121900" tIns="121900" rIns="121900" bIns="121900" anchor="ctr" anchorCtr="0">
              <a:noAutofit/>
            </a:bodyPr>
            <a:lstStyle/>
            <a:p>
              <a:endParaRPr>
                <a:latin typeface="+mj-lt"/>
              </a:endParaRPr>
            </a:p>
          </p:txBody>
        </p:sp>
        <p:sp>
          <p:nvSpPr>
            <p:cNvPr id="12" name="Google Shape;879;p29"/>
            <p:cNvSpPr/>
            <p:nvPr/>
          </p:nvSpPr>
          <p:spPr>
            <a:xfrm>
              <a:off x="3010837" y="0"/>
              <a:ext cx="3122352" cy="3617432"/>
            </a:xfrm>
            <a:custGeom>
              <a:avLst/>
              <a:gdLst/>
              <a:ahLst/>
              <a:cxnLst/>
              <a:rect l="l" t="t" r="r" b="b"/>
              <a:pathLst>
                <a:path w="119242" h="138149" extrusionOk="0">
                  <a:moveTo>
                    <a:pt x="67163" y="1"/>
                  </a:moveTo>
                  <a:lnTo>
                    <a:pt x="67163" y="2870"/>
                  </a:lnTo>
                  <a:lnTo>
                    <a:pt x="67592" y="2870"/>
                  </a:lnTo>
                  <a:lnTo>
                    <a:pt x="67592" y="1"/>
                  </a:lnTo>
                  <a:close/>
                  <a:moveTo>
                    <a:pt x="51649" y="1"/>
                  </a:moveTo>
                  <a:lnTo>
                    <a:pt x="51649" y="4263"/>
                  </a:lnTo>
                  <a:lnTo>
                    <a:pt x="52078" y="4263"/>
                  </a:lnTo>
                  <a:lnTo>
                    <a:pt x="52078" y="1"/>
                  </a:lnTo>
                  <a:close/>
                  <a:moveTo>
                    <a:pt x="67163" y="7145"/>
                  </a:moveTo>
                  <a:lnTo>
                    <a:pt x="67163" y="11407"/>
                  </a:lnTo>
                  <a:lnTo>
                    <a:pt x="67592" y="11407"/>
                  </a:lnTo>
                  <a:lnTo>
                    <a:pt x="67592" y="7145"/>
                  </a:lnTo>
                  <a:close/>
                  <a:moveTo>
                    <a:pt x="51649" y="8538"/>
                  </a:moveTo>
                  <a:lnTo>
                    <a:pt x="51649" y="12812"/>
                  </a:lnTo>
                  <a:lnTo>
                    <a:pt x="52078" y="12812"/>
                  </a:lnTo>
                  <a:lnTo>
                    <a:pt x="52078" y="8538"/>
                  </a:lnTo>
                  <a:close/>
                  <a:moveTo>
                    <a:pt x="67163" y="15681"/>
                  </a:moveTo>
                  <a:lnTo>
                    <a:pt x="67163" y="17563"/>
                  </a:lnTo>
                  <a:cubicBezTo>
                    <a:pt x="67163" y="18444"/>
                    <a:pt x="67616" y="19265"/>
                    <a:pt x="68366" y="19753"/>
                  </a:cubicBezTo>
                  <a:lnTo>
                    <a:pt x="68592" y="19396"/>
                  </a:lnTo>
                  <a:cubicBezTo>
                    <a:pt x="67961" y="18991"/>
                    <a:pt x="67592" y="18301"/>
                    <a:pt x="67592" y="17563"/>
                  </a:cubicBezTo>
                  <a:lnTo>
                    <a:pt x="67592" y="15681"/>
                  </a:lnTo>
                  <a:close/>
                  <a:moveTo>
                    <a:pt x="51649" y="17074"/>
                  </a:moveTo>
                  <a:lnTo>
                    <a:pt x="51649" y="17563"/>
                  </a:lnTo>
                  <a:cubicBezTo>
                    <a:pt x="51649" y="18634"/>
                    <a:pt x="50887" y="19539"/>
                    <a:pt x="49840" y="19706"/>
                  </a:cubicBezTo>
                  <a:cubicBezTo>
                    <a:pt x="49697" y="19730"/>
                    <a:pt x="49554" y="19753"/>
                    <a:pt x="49411" y="19777"/>
                  </a:cubicBezTo>
                  <a:lnTo>
                    <a:pt x="49483" y="20194"/>
                  </a:lnTo>
                  <a:cubicBezTo>
                    <a:pt x="49625" y="20170"/>
                    <a:pt x="49768" y="20146"/>
                    <a:pt x="49911" y="20122"/>
                  </a:cubicBezTo>
                  <a:cubicBezTo>
                    <a:pt x="51173" y="19920"/>
                    <a:pt x="52078" y="18837"/>
                    <a:pt x="52078" y="17563"/>
                  </a:cubicBezTo>
                  <a:lnTo>
                    <a:pt x="52078" y="17074"/>
                  </a:lnTo>
                  <a:close/>
                  <a:moveTo>
                    <a:pt x="72664" y="20337"/>
                  </a:moveTo>
                  <a:lnTo>
                    <a:pt x="72569" y="20753"/>
                  </a:lnTo>
                  <a:cubicBezTo>
                    <a:pt x="73950" y="21063"/>
                    <a:pt x="75331" y="21420"/>
                    <a:pt x="76676" y="21825"/>
                  </a:cubicBezTo>
                  <a:lnTo>
                    <a:pt x="76807" y="21420"/>
                  </a:lnTo>
                  <a:cubicBezTo>
                    <a:pt x="75438" y="21015"/>
                    <a:pt x="74045" y="20646"/>
                    <a:pt x="72664" y="20337"/>
                  </a:cubicBezTo>
                  <a:close/>
                  <a:moveTo>
                    <a:pt x="45220" y="20658"/>
                  </a:moveTo>
                  <a:cubicBezTo>
                    <a:pt x="43839" y="21003"/>
                    <a:pt x="42458" y="21396"/>
                    <a:pt x="41101" y="21837"/>
                  </a:cubicBezTo>
                  <a:lnTo>
                    <a:pt x="41231" y="22242"/>
                  </a:lnTo>
                  <a:cubicBezTo>
                    <a:pt x="42577" y="21813"/>
                    <a:pt x="43958" y="21408"/>
                    <a:pt x="45327" y="21075"/>
                  </a:cubicBezTo>
                  <a:lnTo>
                    <a:pt x="45220" y="20658"/>
                  </a:lnTo>
                  <a:close/>
                  <a:moveTo>
                    <a:pt x="80855" y="22801"/>
                  </a:moveTo>
                  <a:lnTo>
                    <a:pt x="80701" y="23194"/>
                  </a:lnTo>
                  <a:cubicBezTo>
                    <a:pt x="82022" y="23706"/>
                    <a:pt x="83344" y="24254"/>
                    <a:pt x="84618" y="24861"/>
                  </a:cubicBezTo>
                  <a:lnTo>
                    <a:pt x="84796" y="24468"/>
                  </a:lnTo>
                  <a:cubicBezTo>
                    <a:pt x="83511" y="23873"/>
                    <a:pt x="82189" y="23301"/>
                    <a:pt x="80855" y="22801"/>
                  </a:cubicBezTo>
                  <a:close/>
                  <a:moveTo>
                    <a:pt x="37076" y="23313"/>
                  </a:moveTo>
                  <a:cubicBezTo>
                    <a:pt x="35767" y="23849"/>
                    <a:pt x="34445" y="24444"/>
                    <a:pt x="33171" y="25075"/>
                  </a:cubicBezTo>
                  <a:lnTo>
                    <a:pt x="33361" y="25468"/>
                  </a:lnTo>
                  <a:cubicBezTo>
                    <a:pt x="34635" y="24837"/>
                    <a:pt x="35933" y="24242"/>
                    <a:pt x="37243" y="23706"/>
                  </a:cubicBezTo>
                  <a:lnTo>
                    <a:pt x="37076" y="23313"/>
                  </a:lnTo>
                  <a:close/>
                  <a:moveTo>
                    <a:pt x="88606" y="26421"/>
                  </a:moveTo>
                  <a:lnTo>
                    <a:pt x="88404" y="26790"/>
                  </a:lnTo>
                  <a:cubicBezTo>
                    <a:pt x="89630" y="27480"/>
                    <a:pt x="90857" y="28219"/>
                    <a:pt x="92035" y="28993"/>
                  </a:cubicBezTo>
                  <a:lnTo>
                    <a:pt x="92274" y="28635"/>
                  </a:lnTo>
                  <a:cubicBezTo>
                    <a:pt x="91083" y="27861"/>
                    <a:pt x="89857" y="27111"/>
                    <a:pt x="88606" y="26421"/>
                  </a:cubicBezTo>
                  <a:close/>
                  <a:moveTo>
                    <a:pt x="29409" y="27123"/>
                  </a:moveTo>
                  <a:cubicBezTo>
                    <a:pt x="28182" y="27838"/>
                    <a:pt x="26968" y="28623"/>
                    <a:pt x="25789" y="29421"/>
                  </a:cubicBezTo>
                  <a:lnTo>
                    <a:pt x="26039" y="29778"/>
                  </a:lnTo>
                  <a:cubicBezTo>
                    <a:pt x="27194" y="28981"/>
                    <a:pt x="28408" y="28207"/>
                    <a:pt x="29623" y="27492"/>
                  </a:cubicBezTo>
                  <a:lnTo>
                    <a:pt x="29409" y="27123"/>
                  </a:lnTo>
                  <a:close/>
                  <a:moveTo>
                    <a:pt x="95762" y="31112"/>
                  </a:moveTo>
                  <a:lnTo>
                    <a:pt x="95512" y="31445"/>
                  </a:lnTo>
                  <a:cubicBezTo>
                    <a:pt x="96631" y="32302"/>
                    <a:pt x="97739" y="33219"/>
                    <a:pt x="98798" y="34148"/>
                  </a:cubicBezTo>
                  <a:lnTo>
                    <a:pt x="99072" y="33826"/>
                  </a:lnTo>
                  <a:cubicBezTo>
                    <a:pt x="98012" y="32886"/>
                    <a:pt x="96893" y="31969"/>
                    <a:pt x="95762" y="31112"/>
                  </a:cubicBezTo>
                  <a:close/>
                  <a:moveTo>
                    <a:pt x="22360" y="31981"/>
                  </a:moveTo>
                  <a:cubicBezTo>
                    <a:pt x="21253" y="32874"/>
                    <a:pt x="20157" y="33815"/>
                    <a:pt x="19110" y="34779"/>
                  </a:cubicBezTo>
                  <a:lnTo>
                    <a:pt x="19407" y="35100"/>
                  </a:lnTo>
                  <a:cubicBezTo>
                    <a:pt x="20443" y="34136"/>
                    <a:pt x="21527" y="33207"/>
                    <a:pt x="22622" y="32314"/>
                  </a:cubicBezTo>
                  <a:lnTo>
                    <a:pt x="22360" y="31981"/>
                  </a:lnTo>
                  <a:close/>
                  <a:moveTo>
                    <a:pt x="102180" y="36779"/>
                  </a:moveTo>
                  <a:lnTo>
                    <a:pt x="101882" y="37077"/>
                  </a:lnTo>
                  <a:cubicBezTo>
                    <a:pt x="102870" y="38089"/>
                    <a:pt x="103835" y="39137"/>
                    <a:pt x="104751" y="40220"/>
                  </a:cubicBezTo>
                  <a:lnTo>
                    <a:pt x="105073" y="39946"/>
                  </a:lnTo>
                  <a:cubicBezTo>
                    <a:pt x="104156" y="38863"/>
                    <a:pt x="103180" y="37791"/>
                    <a:pt x="102180" y="36779"/>
                  </a:cubicBezTo>
                  <a:close/>
                  <a:moveTo>
                    <a:pt x="16074" y="37803"/>
                  </a:moveTo>
                  <a:cubicBezTo>
                    <a:pt x="15109" y="38839"/>
                    <a:pt x="14157" y="39934"/>
                    <a:pt x="13264" y="41030"/>
                  </a:cubicBezTo>
                  <a:lnTo>
                    <a:pt x="13597" y="41304"/>
                  </a:lnTo>
                  <a:cubicBezTo>
                    <a:pt x="14478" y="40208"/>
                    <a:pt x="15419" y="39125"/>
                    <a:pt x="16383" y="38101"/>
                  </a:cubicBezTo>
                  <a:lnTo>
                    <a:pt x="16074" y="37803"/>
                  </a:lnTo>
                  <a:close/>
                  <a:moveTo>
                    <a:pt x="107728" y="43304"/>
                  </a:moveTo>
                  <a:lnTo>
                    <a:pt x="107383" y="43554"/>
                  </a:lnTo>
                  <a:cubicBezTo>
                    <a:pt x="108216" y="44697"/>
                    <a:pt x="109026" y="45876"/>
                    <a:pt x="109776" y="47078"/>
                  </a:cubicBezTo>
                  <a:lnTo>
                    <a:pt x="110133" y="46852"/>
                  </a:lnTo>
                  <a:cubicBezTo>
                    <a:pt x="109383" y="45637"/>
                    <a:pt x="108573" y="44447"/>
                    <a:pt x="107728" y="43304"/>
                  </a:cubicBezTo>
                  <a:close/>
                  <a:moveTo>
                    <a:pt x="10692" y="44459"/>
                  </a:moveTo>
                  <a:cubicBezTo>
                    <a:pt x="9870" y="45626"/>
                    <a:pt x="9097" y="46828"/>
                    <a:pt x="8370" y="48054"/>
                  </a:cubicBezTo>
                  <a:lnTo>
                    <a:pt x="8727" y="48269"/>
                  </a:lnTo>
                  <a:cubicBezTo>
                    <a:pt x="9454" y="47054"/>
                    <a:pt x="10228" y="45864"/>
                    <a:pt x="11037" y="44697"/>
                  </a:cubicBezTo>
                  <a:lnTo>
                    <a:pt x="10692" y="44459"/>
                  </a:lnTo>
                  <a:close/>
                  <a:moveTo>
                    <a:pt x="112288" y="50555"/>
                  </a:moveTo>
                  <a:lnTo>
                    <a:pt x="111907" y="50757"/>
                  </a:lnTo>
                  <a:cubicBezTo>
                    <a:pt x="112574" y="52007"/>
                    <a:pt x="113205" y="53293"/>
                    <a:pt x="113776" y="54579"/>
                  </a:cubicBezTo>
                  <a:lnTo>
                    <a:pt x="114157" y="54412"/>
                  </a:lnTo>
                  <a:cubicBezTo>
                    <a:pt x="113586" y="53103"/>
                    <a:pt x="112955" y="51805"/>
                    <a:pt x="112288" y="50555"/>
                  </a:cubicBezTo>
                  <a:close/>
                  <a:moveTo>
                    <a:pt x="6310" y="51805"/>
                  </a:moveTo>
                  <a:cubicBezTo>
                    <a:pt x="5668" y="53079"/>
                    <a:pt x="5072" y="54389"/>
                    <a:pt x="4525" y="55698"/>
                  </a:cubicBezTo>
                  <a:lnTo>
                    <a:pt x="4917" y="55865"/>
                  </a:lnTo>
                  <a:cubicBezTo>
                    <a:pt x="5465" y="54555"/>
                    <a:pt x="6060" y="53257"/>
                    <a:pt x="6691" y="51995"/>
                  </a:cubicBezTo>
                  <a:lnTo>
                    <a:pt x="6310" y="51805"/>
                  </a:lnTo>
                  <a:close/>
                  <a:moveTo>
                    <a:pt x="115753" y="58389"/>
                  </a:moveTo>
                  <a:lnTo>
                    <a:pt x="115360" y="58532"/>
                  </a:lnTo>
                  <a:cubicBezTo>
                    <a:pt x="115836" y="59865"/>
                    <a:pt x="116265" y="61223"/>
                    <a:pt x="116646" y="62592"/>
                  </a:cubicBezTo>
                  <a:lnTo>
                    <a:pt x="117062" y="62473"/>
                  </a:lnTo>
                  <a:cubicBezTo>
                    <a:pt x="116669" y="61104"/>
                    <a:pt x="116241" y="59723"/>
                    <a:pt x="115753" y="58389"/>
                  </a:cubicBezTo>
                  <a:close/>
                  <a:moveTo>
                    <a:pt x="3024" y="59711"/>
                  </a:moveTo>
                  <a:cubicBezTo>
                    <a:pt x="2584" y="61056"/>
                    <a:pt x="2179" y="62437"/>
                    <a:pt x="1822" y="63818"/>
                  </a:cubicBezTo>
                  <a:lnTo>
                    <a:pt x="2239" y="63925"/>
                  </a:lnTo>
                  <a:cubicBezTo>
                    <a:pt x="2584" y="62556"/>
                    <a:pt x="2989" y="61187"/>
                    <a:pt x="3429" y="59842"/>
                  </a:cubicBezTo>
                  <a:lnTo>
                    <a:pt x="3024" y="59711"/>
                  </a:lnTo>
                  <a:close/>
                  <a:moveTo>
                    <a:pt x="118063" y="66640"/>
                  </a:moveTo>
                  <a:lnTo>
                    <a:pt x="117646" y="66723"/>
                  </a:lnTo>
                  <a:cubicBezTo>
                    <a:pt x="117920" y="68105"/>
                    <a:pt x="118158" y="69509"/>
                    <a:pt x="118336" y="70914"/>
                  </a:cubicBezTo>
                  <a:lnTo>
                    <a:pt x="118753" y="70867"/>
                  </a:lnTo>
                  <a:cubicBezTo>
                    <a:pt x="118574" y="69450"/>
                    <a:pt x="118336" y="68033"/>
                    <a:pt x="118063" y="66640"/>
                  </a:cubicBezTo>
                  <a:close/>
                  <a:moveTo>
                    <a:pt x="929" y="68009"/>
                  </a:moveTo>
                  <a:cubicBezTo>
                    <a:pt x="679" y="69402"/>
                    <a:pt x="476" y="70831"/>
                    <a:pt x="322" y="72248"/>
                  </a:cubicBezTo>
                  <a:lnTo>
                    <a:pt x="750" y="72295"/>
                  </a:lnTo>
                  <a:cubicBezTo>
                    <a:pt x="893" y="70891"/>
                    <a:pt x="1096" y="69474"/>
                    <a:pt x="1346" y="68081"/>
                  </a:cubicBezTo>
                  <a:lnTo>
                    <a:pt x="929" y="68009"/>
                  </a:lnTo>
                  <a:close/>
                  <a:moveTo>
                    <a:pt x="119146" y="75129"/>
                  </a:moveTo>
                  <a:lnTo>
                    <a:pt x="118717" y="75153"/>
                  </a:lnTo>
                  <a:cubicBezTo>
                    <a:pt x="118789" y="76272"/>
                    <a:pt x="118813" y="77403"/>
                    <a:pt x="118813" y="78534"/>
                  </a:cubicBezTo>
                  <a:cubicBezTo>
                    <a:pt x="118813" y="78820"/>
                    <a:pt x="118813" y="79106"/>
                    <a:pt x="118813" y="79404"/>
                  </a:cubicBezTo>
                  <a:lnTo>
                    <a:pt x="119241" y="79404"/>
                  </a:lnTo>
                  <a:cubicBezTo>
                    <a:pt x="119241" y="79118"/>
                    <a:pt x="119241" y="78820"/>
                    <a:pt x="119241" y="78534"/>
                  </a:cubicBezTo>
                  <a:cubicBezTo>
                    <a:pt x="119241" y="77403"/>
                    <a:pt x="119217" y="76248"/>
                    <a:pt x="119146" y="75129"/>
                  </a:cubicBezTo>
                  <a:close/>
                  <a:moveTo>
                    <a:pt x="36" y="76522"/>
                  </a:moveTo>
                  <a:cubicBezTo>
                    <a:pt x="12" y="77189"/>
                    <a:pt x="0" y="77868"/>
                    <a:pt x="0" y="78534"/>
                  </a:cubicBezTo>
                  <a:cubicBezTo>
                    <a:pt x="0" y="78642"/>
                    <a:pt x="0" y="78749"/>
                    <a:pt x="0" y="78868"/>
                  </a:cubicBezTo>
                  <a:cubicBezTo>
                    <a:pt x="0" y="79511"/>
                    <a:pt x="12" y="80166"/>
                    <a:pt x="36" y="80808"/>
                  </a:cubicBezTo>
                  <a:lnTo>
                    <a:pt x="464" y="80785"/>
                  </a:lnTo>
                  <a:cubicBezTo>
                    <a:pt x="441" y="80154"/>
                    <a:pt x="429" y="79499"/>
                    <a:pt x="429" y="78868"/>
                  </a:cubicBezTo>
                  <a:cubicBezTo>
                    <a:pt x="429" y="78749"/>
                    <a:pt x="429" y="78642"/>
                    <a:pt x="429" y="78534"/>
                  </a:cubicBezTo>
                  <a:cubicBezTo>
                    <a:pt x="429" y="77868"/>
                    <a:pt x="441" y="77201"/>
                    <a:pt x="453" y="76534"/>
                  </a:cubicBezTo>
                  <a:lnTo>
                    <a:pt x="36" y="76522"/>
                  </a:lnTo>
                  <a:close/>
                  <a:moveTo>
                    <a:pt x="118598" y="83654"/>
                  </a:moveTo>
                  <a:cubicBezTo>
                    <a:pt x="118479" y="85059"/>
                    <a:pt x="118301" y="86476"/>
                    <a:pt x="118086" y="87869"/>
                  </a:cubicBezTo>
                  <a:lnTo>
                    <a:pt x="118503" y="87940"/>
                  </a:lnTo>
                  <a:cubicBezTo>
                    <a:pt x="118729" y="86535"/>
                    <a:pt x="118908" y="85107"/>
                    <a:pt x="119027" y="83690"/>
                  </a:cubicBezTo>
                  <a:lnTo>
                    <a:pt x="118598" y="83654"/>
                  </a:lnTo>
                  <a:close/>
                  <a:moveTo>
                    <a:pt x="774" y="85023"/>
                  </a:moveTo>
                  <a:lnTo>
                    <a:pt x="345" y="85071"/>
                  </a:lnTo>
                  <a:cubicBezTo>
                    <a:pt x="500" y="86488"/>
                    <a:pt x="715" y="87916"/>
                    <a:pt x="965" y="89309"/>
                  </a:cubicBezTo>
                  <a:lnTo>
                    <a:pt x="1381" y="89238"/>
                  </a:lnTo>
                  <a:cubicBezTo>
                    <a:pt x="1131" y="87845"/>
                    <a:pt x="929" y="86440"/>
                    <a:pt x="774" y="85023"/>
                  </a:cubicBezTo>
                  <a:close/>
                  <a:moveTo>
                    <a:pt x="117265" y="92036"/>
                  </a:moveTo>
                  <a:cubicBezTo>
                    <a:pt x="116943" y="93417"/>
                    <a:pt x="116574" y="94798"/>
                    <a:pt x="116158" y="96144"/>
                  </a:cubicBezTo>
                  <a:lnTo>
                    <a:pt x="116562" y="96275"/>
                  </a:lnTo>
                  <a:cubicBezTo>
                    <a:pt x="116979" y="94917"/>
                    <a:pt x="117360" y="93524"/>
                    <a:pt x="117682" y="92143"/>
                  </a:cubicBezTo>
                  <a:lnTo>
                    <a:pt x="117265" y="92036"/>
                  </a:lnTo>
                  <a:close/>
                  <a:moveTo>
                    <a:pt x="2298" y="93393"/>
                  </a:moveTo>
                  <a:lnTo>
                    <a:pt x="1881" y="93500"/>
                  </a:lnTo>
                  <a:cubicBezTo>
                    <a:pt x="2239" y="94870"/>
                    <a:pt x="2643" y="96251"/>
                    <a:pt x="3096" y="97608"/>
                  </a:cubicBezTo>
                  <a:lnTo>
                    <a:pt x="3501" y="97465"/>
                  </a:lnTo>
                  <a:cubicBezTo>
                    <a:pt x="3048" y="96132"/>
                    <a:pt x="2643" y="94763"/>
                    <a:pt x="2298" y="93393"/>
                  </a:cubicBezTo>
                  <a:close/>
                  <a:moveTo>
                    <a:pt x="114741" y="100156"/>
                  </a:moveTo>
                  <a:cubicBezTo>
                    <a:pt x="114229" y="101466"/>
                    <a:pt x="113657" y="102775"/>
                    <a:pt x="113050" y="104049"/>
                  </a:cubicBezTo>
                  <a:lnTo>
                    <a:pt x="113431" y="104240"/>
                  </a:lnTo>
                  <a:cubicBezTo>
                    <a:pt x="114050" y="102954"/>
                    <a:pt x="114622" y="101632"/>
                    <a:pt x="115145" y="100311"/>
                  </a:cubicBezTo>
                  <a:lnTo>
                    <a:pt x="114741" y="100156"/>
                  </a:lnTo>
                  <a:close/>
                  <a:moveTo>
                    <a:pt x="5001" y="101454"/>
                  </a:moveTo>
                  <a:lnTo>
                    <a:pt x="4608" y="101621"/>
                  </a:lnTo>
                  <a:cubicBezTo>
                    <a:pt x="5156" y="102930"/>
                    <a:pt x="5763" y="104240"/>
                    <a:pt x="6406" y="105514"/>
                  </a:cubicBezTo>
                  <a:lnTo>
                    <a:pt x="6787" y="105311"/>
                  </a:lnTo>
                  <a:cubicBezTo>
                    <a:pt x="6144" y="104049"/>
                    <a:pt x="5548" y="102752"/>
                    <a:pt x="5001" y="101454"/>
                  </a:cubicBezTo>
                  <a:close/>
                  <a:moveTo>
                    <a:pt x="111074" y="107812"/>
                  </a:moveTo>
                  <a:cubicBezTo>
                    <a:pt x="110383" y="109038"/>
                    <a:pt x="109633" y="110253"/>
                    <a:pt x="108847" y="111431"/>
                  </a:cubicBezTo>
                  <a:lnTo>
                    <a:pt x="109192" y="111669"/>
                  </a:lnTo>
                  <a:cubicBezTo>
                    <a:pt x="109990" y="110491"/>
                    <a:pt x="110740" y="109264"/>
                    <a:pt x="111455" y="108026"/>
                  </a:cubicBezTo>
                  <a:lnTo>
                    <a:pt x="111074" y="107812"/>
                  </a:lnTo>
                  <a:close/>
                  <a:moveTo>
                    <a:pt x="8846" y="109038"/>
                  </a:moveTo>
                  <a:lnTo>
                    <a:pt x="8477" y="109264"/>
                  </a:lnTo>
                  <a:cubicBezTo>
                    <a:pt x="9216" y="110479"/>
                    <a:pt x="10001" y="111681"/>
                    <a:pt x="10823" y="112848"/>
                  </a:cubicBezTo>
                  <a:lnTo>
                    <a:pt x="11168" y="112610"/>
                  </a:lnTo>
                  <a:cubicBezTo>
                    <a:pt x="10359" y="111455"/>
                    <a:pt x="9573" y="110253"/>
                    <a:pt x="8846" y="109038"/>
                  </a:cubicBezTo>
                  <a:close/>
                  <a:moveTo>
                    <a:pt x="106347" y="114872"/>
                  </a:moveTo>
                  <a:cubicBezTo>
                    <a:pt x="105490" y="115991"/>
                    <a:pt x="104561" y="117087"/>
                    <a:pt x="103620" y="118134"/>
                  </a:cubicBezTo>
                  <a:lnTo>
                    <a:pt x="103942" y="118420"/>
                  </a:lnTo>
                  <a:cubicBezTo>
                    <a:pt x="104894" y="117361"/>
                    <a:pt x="105811" y="116253"/>
                    <a:pt x="106692" y="115134"/>
                  </a:cubicBezTo>
                  <a:lnTo>
                    <a:pt x="106347" y="114872"/>
                  </a:lnTo>
                  <a:close/>
                  <a:moveTo>
                    <a:pt x="13740" y="115991"/>
                  </a:moveTo>
                  <a:lnTo>
                    <a:pt x="13407" y="116265"/>
                  </a:lnTo>
                  <a:cubicBezTo>
                    <a:pt x="14311" y="117361"/>
                    <a:pt x="15264" y="118444"/>
                    <a:pt x="16240" y="119480"/>
                  </a:cubicBezTo>
                  <a:lnTo>
                    <a:pt x="16550" y="119194"/>
                  </a:lnTo>
                  <a:cubicBezTo>
                    <a:pt x="15574" y="118158"/>
                    <a:pt x="14633" y="117087"/>
                    <a:pt x="13740" y="115991"/>
                  </a:cubicBezTo>
                  <a:close/>
                  <a:moveTo>
                    <a:pt x="100667" y="121194"/>
                  </a:moveTo>
                  <a:cubicBezTo>
                    <a:pt x="99644" y="122171"/>
                    <a:pt x="98584" y="123123"/>
                    <a:pt x="97489" y="124028"/>
                  </a:cubicBezTo>
                  <a:lnTo>
                    <a:pt x="97762" y="124361"/>
                  </a:lnTo>
                  <a:cubicBezTo>
                    <a:pt x="98858" y="123445"/>
                    <a:pt x="99929" y="122480"/>
                    <a:pt x="100953" y="121504"/>
                  </a:cubicBezTo>
                  <a:lnTo>
                    <a:pt x="100667" y="121194"/>
                  </a:lnTo>
                  <a:close/>
                  <a:moveTo>
                    <a:pt x="19574" y="122171"/>
                  </a:moveTo>
                  <a:lnTo>
                    <a:pt x="19288" y="122492"/>
                  </a:lnTo>
                  <a:cubicBezTo>
                    <a:pt x="20336" y="123445"/>
                    <a:pt x="21431" y="124385"/>
                    <a:pt x="22551" y="125266"/>
                  </a:cubicBezTo>
                  <a:lnTo>
                    <a:pt x="22813" y="124933"/>
                  </a:lnTo>
                  <a:cubicBezTo>
                    <a:pt x="21705" y="124064"/>
                    <a:pt x="20622" y="123135"/>
                    <a:pt x="19574" y="122171"/>
                  </a:cubicBezTo>
                  <a:close/>
                  <a:moveTo>
                    <a:pt x="94131" y="126636"/>
                  </a:moveTo>
                  <a:cubicBezTo>
                    <a:pt x="92988" y="127457"/>
                    <a:pt x="91797" y="128255"/>
                    <a:pt x="90595" y="128993"/>
                  </a:cubicBezTo>
                  <a:lnTo>
                    <a:pt x="90809" y="129350"/>
                  </a:lnTo>
                  <a:cubicBezTo>
                    <a:pt x="92024" y="128612"/>
                    <a:pt x="93226" y="127814"/>
                    <a:pt x="94381" y="126981"/>
                  </a:cubicBezTo>
                  <a:lnTo>
                    <a:pt x="94131" y="126636"/>
                  </a:lnTo>
                  <a:close/>
                  <a:moveTo>
                    <a:pt x="26230" y="127457"/>
                  </a:moveTo>
                  <a:lnTo>
                    <a:pt x="25991" y="127814"/>
                  </a:lnTo>
                  <a:cubicBezTo>
                    <a:pt x="27170" y="128612"/>
                    <a:pt x="28385" y="129374"/>
                    <a:pt x="29611" y="130088"/>
                  </a:cubicBezTo>
                  <a:lnTo>
                    <a:pt x="29825" y="129719"/>
                  </a:lnTo>
                  <a:cubicBezTo>
                    <a:pt x="28611" y="129017"/>
                    <a:pt x="27396" y="128255"/>
                    <a:pt x="26230" y="127457"/>
                  </a:cubicBezTo>
                  <a:close/>
                  <a:moveTo>
                    <a:pt x="86892" y="131088"/>
                  </a:moveTo>
                  <a:cubicBezTo>
                    <a:pt x="85630" y="131743"/>
                    <a:pt x="84344" y="132350"/>
                    <a:pt x="83046" y="132910"/>
                  </a:cubicBezTo>
                  <a:lnTo>
                    <a:pt x="83213" y="133303"/>
                  </a:lnTo>
                  <a:cubicBezTo>
                    <a:pt x="84523" y="132743"/>
                    <a:pt x="85820" y="132124"/>
                    <a:pt x="87082" y="131469"/>
                  </a:cubicBezTo>
                  <a:lnTo>
                    <a:pt x="86892" y="131088"/>
                  </a:lnTo>
                  <a:close/>
                  <a:moveTo>
                    <a:pt x="33576" y="131731"/>
                  </a:moveTo>
                  <a:lnTo>
                    <a:pt x="33385" y="132112"/>
                  </a:lnTo>
                  <a:cubicBezTo>
                    <a:pt x="34659" y="132731"/>
                    <a:pt x="35981" y="133327"/>
                    <a:pt x="37302" y="133851"/>
                  </a:cubicBezTo>
                  <a:lnTo>
                    <a:pt x="37457" y="133458"/>
                  </a:lnTo>
                  <a:cubicBezTo>
                    <a:pt x="36148" y="132934"/>
                    <a:pt x="34838" y="132350"/>
                    <a:pt x="33576" y="131731"/>
                  </a:cubicBezTo>
                  <a:close/>
                  <a:moveTo>
                    <a:pt x="79070" y="134458"/>
                  </a:moveTo>
                  <a:cubicBezTo>
                    <a:pt x="77736" y="134922"/>
                    <a:pt x="76379" y="135339"/>
                    <a:pt x="75010" y="135708"/>
                  </a:cubicBezTo>
                  <a:lnTo>
                    <a:pt x="75117" y="136125"/>
                  </a:lnTo>
                  <a:cubicBezTo>
                    <a:pt x="76498" y="135756"/>
                    <a:pt x="77867" y="135327"/>
                    <a:pt x="79212" y="134863"/>
                  </a:cubicBezTo>
                  <a:lnTo>
                    <a:pt x="79070" y="134458"/>
                  </a:lnTo>
                  <a:close/>
                  <a:moveTo>
                    <a:pt x="41458" y="134898"/>
                  </a:moveTo>
                  <a:lnTo>
                    <a:pt x="41327" y="135303"/>
                  </a:lnTo>
                  <a:cubicBezTo>
                    <a:pt x="42684" y="135744"/>
                    <a:pt x="44065" y="136137"/>
                    <a:pt x="45446" y="136470"/>
                  </a:cubicBezTo>
                  <a:lnTo>
                    <a:pt x="45553" y="136053"/>
                  </a:lnTo>
                  <a:cubicBezTo>
                    <a:pt x="44172" y="135720"/>
                    <a:pt x="42803" y="135327"/>
                    <a:pt x="41458" y="134898"/>
                  </a:cubicBezTo>
                  <a:close/>
                  <a:moveTo>
                    <a:pt x="70866" y="136661"/>
                  </a:moveTo>
                  <a:cubicBezTo>
                    <a:pt x="69485" y="136922"/>
                    <a:pt x="68068" y="137149"/>
                    <a:pt x="66663" y="137315"/>
                  </a:cubicBezTo>
                  <a:lnTo>
                    <a:pt x="66711" y="137732"/>
                  </a:lnTo>
                  <a:cubicBezTo>
                    <a:pt x="68128" y="137565"/>
                    <a:pt x="69556" y="137351"/>
                    <a:pt x="70949" y="137077"/>
                  </a:cubicBezTo>
                  <a:lnTo>
                    <a:pt x="70866" y="136661"/>
                  </a:lnTo>
                  <a:close/>
                  <a:moveTo>
                    <a:pt x="49709" y="136911"/>
                  </a:moveTo>
                  <a:lnTo>
                    <a:pt x="49649" y="137327"/>
                  </a:lnTo>
                  <a:cubicBezTo>
                    <a:pt x="51042" y="137565"/>
                    <a:pt x="52471" y="137744"/>
                    <a:pt x="53888" y="137887"/>
                  </a:cubicBezTo>
                  <a:lnTo>
                    <a:pt x="53935" y="137458"/>
                  </a:lnTo>
                  <a:cubicBezTo>
                    <a:pt x="52519" y="137327"/>
                    <a:pt x="51102" y="137137"/>
                    <a:pt x="49709" y="136911"/>
                  </a:cubicBezTo>
                  <a:close/>
                  <a:moveTo>
                    <a:pt x="62425" y="137661"/>
                  </a:moveTo>
                  <a:cubicBezTo>
                    <a:pt x="61770" y="137696"/>
                    <a:pt x="61103" y="137708"/>
                    <a:pt x="60436" y="137720"/>
                  </a:cubicBezTo>
                  <a:cubicBezTo>
                    <a:pt x="60162" y="137720"/>
                    <a:pt x="59889" y="137732"/>
                    <a:pt x="59615" y="137732"/>
                  </a:cubicBezTo>
                  <a:cubicBezTo>
                    <a:pt x="59138" y="137732"/>
                    <a:pt x="58650" y="137720"/>
                    <a:pt x="58174" y="137708"/>
                  </a:cubicBezTo>
                  <a:lnTo>
                    <a:pt x="58162" y="138137"/>
                  </a:lnTo>
                  <a:cubicBezTo>
                    <a:pt x="58638" y="138149"/>
                    <a:pt x="59127" y="138149"/>
                    <a:pt x="59603" y="138149"/>
                  </a:cubicBezTo>
                  <a:lnTo>
                    <a:pt x="60448" y="138149"/>
                  </a:lnTo>
                  <a:cubicBezTo>
                    <a:pt x="61115" y="138137"/>
                    <a:pt x="61782" y="138125"/>
                    <a:pt x="62448" y="138089"/>
                  </a:cubicBezTo>
                  <a:lnTo>
                    <a:pt x="62425" y="137661"/>
                  </a:lnTo>
                  <a:close/>
                </a:path>
              </a:pathLst>
            </a:custGeom>
            <a:solidFill>
              <a:srgbClr val="FFFFFF"/>
            </a:solidFill>
            <a:ln>
              <a:noFill/>
            </a:ln>
          </p:spPr>
          <p:txBody>
            <a:bodyPr spcFirstLastPara="1" wrap="square" lIns="121900" tIns="121900" rIns="121900" bIns="121900" anchor="ctr" anchorCtr="0">
              <a:noAutofit/>
            </a:bodyPr>
            <a:lstStyle/>
            <a:p>
              <a:endParaRPr>
                <a:latin typeface="+mj-lt"/>
              </a:endParaRPr>
            </a:p>
          </p:txBody>
        </p:sp>
        <p:sp>
          <p:nvSpPr>
            <p:cNvPr id="13" name="Google Shape;880;p29"/>
            <p:cNvSpPr/>
            <p:nvPr/>
          </p:nvSpPr>
          <p:spPr>
            <a:xfrm>
              <a:off x="2907323" y="0"/>
              <a:ext cx="3329370" cy="3720941"/>
            </a:xfrm>
            <a:custGeom>
              <a:avLst/>
              <a:gdLst/>
              <a:ahLst/>
              <a:cxnLst/>
              <a:rect l="l" t="t" r="r" b="b"/>
              <a:pathLst>
                <a:path w="127148" h="142102" extrusionOk="0">
                  <a:moveTo>
                    <a:pt x="51661" y="1"/>
                  </a:moveTo>
                  <a:lnTo>
                    <a:pt x="51661" y="12633"/>
                  </a:lnTo>
                  <a:cubicBezTo>
                    <a:pt x="51661" y="14598"/>
                    <a:pt x="50316" y="16312"/>
                    <a:pt x="48399" y="16777"/>
                  </a:cubicBezTo>
                  <a:cubicBezTo>
                    <a:pt x="45149" y="17574"/>
                    <a:pt x="41934" y="18646"/>
                    <a:pt x="38827" y="19956"/>
                  </a:cubicBezTo>
                  <a:cubicBezTo>
                    <a:pt x="31254" y="23159"/>
                    <a:pt x="24456" y="27742"/>
                    <a:pt x="18622" y="33576"/>
                  </a:cubicBezTo>
                  <a:cubicBezTo>
                    <a:pt x="12788" y="39411"/>
                    <a:pt x="8204" y="46209"/>
                    <a:pt x="5001" y="53781"/>
                  </a:cubicBezTo>
                  <a:cubicBezTo>
                    <a:pt x="1679" y="61628"/>
                    <a:pt x="0" y="69950"/>
                    <a:pt x="0" y="78534"/>
                  </a:cubicBezTo>
                  <a:cubicBezTo>
                    <a:pt x="0" y="87107"/>
                    <a:pt x="1679" y="95441"/>
                    <a:pt x="5001" y="103275"/>
                  </a:cubicBezTo>
                  <a:cubicBezTo>
                    <a:pt x="8204" y="110848"/>
                    <a:pt x="12788" y="117646"/>
                    <a:pt x="18622" y="123480"/>
                  </a:cubicBezTo>
                  <a:cubicBezTo>
                    <a:pt x="24456" y="129326"/>
                    <a:pt x="31254" y="133898"/>
                    <a:pt x="38827" y="137101"/>
                  </a:cubicBezTo>
                  <a:cubicBezTo>
                    <a:pt x="46673" y="140423"/>
                    <a:pt x="54995" y="142102"/>
                    <a:pt x="63580" y="142102"/>
                  </a:cubicBezTo>
                  <a:cubicBezTo>
                    <a:pt x="72152" y="142102"/>
                    <a:pt x="80487" y="140423"/>
                    <a:pt x="88321" y="137101"/>
                  </a:cubicBezTo>
                  <a:cubicBezTo>
                    <a:pt x="95893" y="133898"/>
                    <a:pt x="102692" y="129326"/>
                    <a:pt x="108526" y="123480"/>
                  </a:cubicBezTo>
                  <a:cubicBezTo>
                    <a:pt x="114360" y="117646"/>
                    <a:pt x="118944" y="110848"/>
                    <a:pt x="122146" y="103275"/>
                  </a:cubicBezTo>
                  <a:cubicBezTo>
                    <a:pt x="125468" y="95441"/>
                    <a:pt x="127147" y="87107"/>
                    <a:pt x="127147" y="78534"/>
                  </a:cubicBezTo>
                  <a:cubicBezTo>
                    <a:pt x="127147" y="69950"/>
                    <a:pt x="125468" y="61628"/>
                    <a:pt x="122146" y="53781"/>
                  </a:cubicBezTo>
                  <a:cubicBezTo>
                    <a:pt x="118944" y="46209"/>
                    <a:pt x="114360" y="39411"/>
                    <a:pt x="108526" y="33576"/>
                  </a:cubicBezTo>
                  <a:cubicBezTo>
                    <a:pt x="102692" y="27742"/>
                    <a:pt x="95893" y="23159"/>
                    <a:pt x="88321" y="19956"/>
                  </a:cubicBezTo>
                  <a:cubicBezTo>
                    <a:pt x="85225" y="18646"/>
                    <a:pt x="81999" y="17574"/>
                    <a:pt x="78748" y="16777"/>
                  </a:cubicBezTo>
                  <a:cubicBezTo>
                    <a:pt x="76831" y="16312"/>
                    <a:pt x="75498" y="14598"/>
                    <a:pt x="75498" y="12633"/>
                  </a:cubicBezTo>
                  <a:lnTo>
                    <a:pt x="75498" y="1"/>
                  </a:lnTo>
                  <a:lnTo>
                    <a:pt x="75176" y="1"/>
                  </a:lnTo>
                  <a:lnTo>
                    <a:pt x="75176" y="12633"/>
                  </a:lnTo>
                  <a:cubicBezTo>
                    <a:pt x="75176" y="14753"/>
                    <a:pt x="76617" y="16586"/>
                    <a:pt x="78677" y="17086"/>
                  </a:cubicBezTo>
                  <a:cubicBezTo>
                    <a:pt x="81903" y="17884"/>
                    <a:pt x="85106" y="18944"/>
                    <a:pt x="88202" y="20253"/>
                  </a:cubicBezTo>
                  <a:cubicBezTo>
                    <a:pt x="95727" y="23432"/>
                    <a:pt x="102489" y="27992"/>
                    <a:pt x="108300" y="33803"/>
                  </a:cubicBezTo>
                  <a:cubicBezTo>
                    <a:pt x="114110" y="39613"/>
                    <a:pt x="118670" y="46376"/>
                    <a:pt x="121861" y="53912"/>
                  </a:cubicBezTo>
                  <a:cubicBezTo>
                    <a:pt x="125159" y="61711"/>
                    <a:pt x="126826" y="69998"/>
                    <a:pt x="126826" y="78534"/>
                  </a:cubicBezTo>
                  <a:cubicBezTo>
                    <a:pt x="126826" y="87071"/>
                    <a:pt x="125159" y="95358"/>
                    <a:pt x="121861" y="103156"/>
                  </a:cubicBezTo>
                  <a:cubicBezTo>
                    <a:pt x="118670" y="110681"/>
                    <a:pt x="114110" y="117444"/>
                    <a:pt x="108300" y="123254"/>
                  </a:cubicBezTo>
                  <a:cubicBezTo>
                    <a:pt x="102489" y="129064"/>
                    <a:pt x="95727" y="133624"/>
                    <a:pt x="88202" y="136815"/>
                  </a:cubicBezTo>
                  <a:cubicBezTo>
                    <a:pt x="80391" y="140113"/>
                    <a:pt x="72116" y="141780"/>
                    <a:pt x="63580" y="141780"/>
                  </a:cubicBezTo>
                  <a:cubicBezTo>
                    <a:pt x="55043" y="141780"/>
                    <a:pt x="46756" y="140113"/>
                    <a:pt x="38958" y="136815"/>
                  </a:cubicBezTo>
                  <a:cubicBezTo>
                    <a:pt x="31421" y="133624"/>
                    <a:pt x="24658" y="129064"/>
                    <a:pt x="18848" y="123254"/>
                  </a:cubicBezTo>
                  <a:cubicBezTo>
                    <a:pt x="13038" y="117444"/>
                    <a:pt x="8478" y="110681"/>
                    <a:pt x="5299" y="103156"/>
                  </a:cubicBezTo>
                  <a:cubicBezTo>
                    <a:pt x="2001" y="95358"/>
                    <a:pt x="322" y="87071"/>
                    <a:pt x="322" y="78534"/>
                  </a:cubicBezTo>
                  <a:cubicBezTo>
                    <a:pt x="322" y="69998"/>
                    <a:pt x="2001" y="61711"/>
                    <a:pt x="5299" y="53912"/>
                  </a:cubicBezTo>
                  <a:cubicBezTo>
                    <a:pt x="8478" y="46376"/>
                    <a:pt x="13038" y="39613"/>
                    <a:pt x="18848" y="33803"/>
                  </a:cubicBezTo>
                  <a:cubicBezTo>
                    <a:pt x="24658" y="27992"/>
                    <a:pt x="31421" y="23432"/>
                    <a:pt x="38958" y="20253"/>
                  </a:cubicBezTo>
                  <a:cubicBezTo>
                    <a:pt x="42041" y="18944"/>
                    <a:pt x="45244" y="17884"/>
                    <a:pt x="48471" y="17086"/>
                  </a:cubicBezTo>
                  <a:cubicBezTo>
                    <a:pt x="50530" y="16586"/>
                    <a:pt x="51971" y="14753"/>
                    <a:pt x="51971" y="12633"/>
                  </a:cubicBezTo>
                  <a:lnTo>
                    <a:pt x="51971" y="1"/>
                  </a:lnTo>
                  <a:close/>
                </a:path>
              </a:pathLst>
            </a:custGeom>
            <a:solidFill>
              <a:srgbClr val="FFFFFF"/>
            </a:solidFill>
            <a:ln>
              <a:noFill/>
            </a:ln>
          </p:spPr>
          <p:txBody>
            <a:bodyPr spcFirstLastPara="1" wrap="square" lIns="121900" tIns="121900" rIns="121900" bIns="121900" anchor="ctr" anchorCtr="0">
              <a:noAutofit/>
            </a:bodyPr>
            <a:lstStyle/>
            <a:p>
              <a:endParaRPr>
                <a:latin typeface="+mj-lt"/>
              </a:endParaRPr>
            </a:p>
          </p:txBody>
        </p:sp>
        <p:sp>
          <p:nvSpPr>
            <p:cNvPr id="14" name="Google Shape;881;p29"/>
            <p:cNvSpPr/>
            <p:nvPr/>
          </p:nvSpPr>
          <p:spPr>
            <a:xfrm>
              <a:off x="3117152" y="0"/>
              <a:ext cx="2912531" cy="3511435"/>
            </a:xfrm>
            <a:custGeom>
              <a:avLst/>
              <a:gdLst/>
              <a:ahLst/>
              <a:cxnLst/>
              <a:rect l="l" t="t" r="r" b="b"/>
              <a:pathLst>
                <a:path w="111229" h="134101" extrusionOk="0">
                  <a:moveTo>
                    <a:pt x="51649" y="1"/>
                  </a:moveTo>
                  <a:lnTo>
                    <a:pt x="51649" y="19122"/>
                  </a:lnTo>
                  <a:cubicBezTo>
                    <a:pt x="51649" y="21313"/>
                    <a:pt x="50018" y="23194"/>
                    <a:pt x="47863" y="23492"/>
                  </a:cubicBezTo>
                  <a:cubicBezTo>
                    <a:pt x="20574" y="27302"/>
                    <a:pt x="0" y="50960"/>
                    <a:pt x="0" y="78534"/>
                  </a:cubicBezTo>
                  <a:cubicBezTo>
                    <a:pt x="0" y="93346"/>
                    <a:pt x="5787" y="107300"/>
                    <a:pt x="16288" y="117801"/>
                  </a:cubicBezTo>
                  <a:cubicBezTo>
                    <a:pt x="26789" y="128314"/>
                    <a:pt x="40743" y="134101"/>
                    <a:pt x="55567" y="134101"/>
                  </a:cubicBezTo>
                  <a:lnTo>
                    <a:pt x="55686" y="134101"/>
                  </a:lnTo>
                  <a:cubicBezTo>
                    <a:pt x="70604" y="134065"/>
                    <a:pt x="84594" y="128231"/>
                    <a:pt x="95048" y="117682"/>
                  </a:cubicBezTo>
                  <a:cubicBezTo>
                    <a:pt x="105513" y="107121"/>
                    <a:pt x="111228" y="93084"/>
                    <a:pt x="111133" y="78153"/>
                  </a:cubicBezTo>
                  <a:cubicBezTo>
                    <a:pt x="110943" y="50781"/>
                    <a:pt x="90381" y="27290"/>
                    <a:pt x="63294" y="23504"/>
                  </a:cubicBezTo>
                  <a:cubicBezTo>
                    <a:pt x="61115" y="23194"/>
                    <a:pt x="59472" y="21313"/>
                    <a:pt x="59472" y="19122"/>
                  </a:cubicBezTo>
                  <a:lnTo>
                    <a:pt x="59472" y="1"/>
                  </a:lnTo>
                  <a:lnTo>
                    <a:pt x="59150" y="1"/>
                  </a:lnTo>
                  <a:lnTo>
                    <a:pt x="59150" y="19122"/>
                  </a:lnTo>
                  <a:cubicBezTo>
                    <a:pt x="59150" y="21480"/>
                    <a:pt x="60913" y="23492"/>
                    <a:pt x="63246" y="23813"/>
                  </a:cubicBezTo>
                  <a:cubicBezTo>
                    <a:pt x="90178" y="27576"/>
                    <a:pt x="110621" y="50948"/>
                    <a:pt x="110812" y="78153"/>
                  </a:cubicBezTo>
                  <a:cubicBezTo>
                    <a:pt x="110907" y="93000"/>
                    <a:pt x="105228" y="106955"/>
                    <a:pt x="94822" y="117456"/>
                  </a:cubicBezTo>
                  <a:cubicBezTo>
                    <a:pt x="84427" y="127945"/>
                    <a:pt x="70521" y="133744"/>
                    <a:pt x="55686" y="133779"/>
                  </a:cubicBezTo>
                  <a:lnTo>
                    <a:pt x="55567" y="133779"/>
                  </a:lnTo>
                  <a:cubicBezTo>
                    <a:pt x="40827" y="133779"/>
                    <a:pt x="26956" y="128029"/>
                    <a:pt x="16514" y="117575"/>
                  </a:cubicBezTo>
                  <a:cubicBezTo>
                    <a:pt x="6072" y="107133"/>
                    <a:pt x="310" y="93262"/>
                    <a:pt x="310" y="78534"/>
                  </a:cubicBezTo>
                  <a:cubicBezTo>
                    <a:pt x="310" y="51114"/>
                    <a:pt x="20777" y="27588"/>
                    <a:pt x="47911" y="23813"/>
                  </a:cubicBezTo>
                  <a:cubicBezTo>
                    <a:pt x="50221" y="23492"/>
                    <a:pt x="51971" y="21480"/>
                    <a:pt x="51971" y="19122"/>
                  </a:cubicBezTo>
                  <a:lnTo>
                    <a:pt x="51971" y="1"/>
                  </a:lnTo>
                  <a:close/>
                </a:path>
              </a:pathLst>
            </a:custGeom>
            <a:solidFill>
              <a:srgbClr val="FFFFFF"/>
            </a:solidFill>
            <a:ln>
              <a:noFill/>
            </a:ln>
          </p:spPr>
          <p:txBody>
            <a:bodyPr spcFirstLastPara="1" wrap="square" lIns="121900" tIns="121900" rIns="121900" bIns="121900" anchor="ctr" anchorCtr="0">
              <a:noAutofit/>
            </a:bodyPr>
            <a:lstStyle/>
            <a:p>
              <a:endParaRPr>
                <a:latin typeface="+mj-lt"/>
              </a:endParaRPr>
            </a:p>
          </p:txBody>
        </p:sp>
      </p:grpSp>
      <p:grpSp>
        <p:nvGrpSpPr>
          <p:cNvPr id="15" name="Google Shape;882;p29"/>
          <p:cNvGrpSpPr/>
          <p:nvPr/>
        </p:nvGrpSpPr>
        <p:grpSpPr>
          <a:xfrm>
            <a:off x="7601331" y="2871095"/>
            <a:ext cx="4190950" cy="1048489"/>
            <a:chOff x="5747178" y="2391677"/>
            <a:chExt cx="3143212" cy="786367"/>
          </a:xfrm>
        </p:grpSpPr>
        <p:sp>
          <p:nvSpPr>
            <p:cNvPr id="16" name="Google Shape;883;p29"/>
            <p:cNvSpPr/>
            <p:nvPr/>
          </p:nvSpPr>
          <p:spPr>
            <a:xfrm>
              <a:off x="5747178" y="2556752"/>
              <a:ext cx="406260" cy="406260"/>
            </a:xfrm>
            <a:custGeom>
              <a:avLst/>
              <a:gdLst/>
              <a:ahLst/>
              <a:cxnLst/>
              <a:rect l="l" t="t" r="r" b="b"/>
              <a:pathLst>
                <a:path w="15515" h="15515" extrusionOk="0">
                  <a:moveTo>
                    <a:pt x="7751" y="1"/>
                  </a:moveTo>
                  <a:cubicBezTo>
                    <a:pt x="3465" y="1"/>
                    <a:pt x="0" y="3465"/>
                    <a:pt x="0" y="7752"/>
                  </a:cubicBezTo>
                  <a:cubicBezTo>
                    <a:pt x="0" y="12038"/>
                    <a:pt x="3465" y="15514"/>
                    <a:pt x="7751" y="15514"/>
                  </a:cubicBezTo>
                  <a:cubicBezTo>
                    <a:pt x="12038" y="15514"/>
                    <a:pt x="15514" y="12038"/>
                    <a:pt x="15514" y="7752"/>
                  </a:cubicBezTo>
                  <a:cubicBezTo>
                    <a:pt x="15514" y="3465"/>
                    <a:pt x="12038" y="1"/>
                    <a:pt x="7751" y="1"/>
                  </a:cubicBezTo>
                  <a:close/>
                </a:path>
              </a:pathLst>
            </a:custGeom>
            <a:solidFill>
              <a:srgbClr val="FCBD24"/>
            </a:solidFill>
            <a:ln>
              <a:noFill/>
            </a:ln>
          </p:spPr>
          <p:txBody>
            <a:bodyPr spcFirstLastPara="1" wrap="square" lIns="121900" tIns="121900" rIns="121900" bIns="121900" anchor="ctr" anchorCtr="0">
              <a:noAutofit/>
            </a:bodyPr>
            <a:lstStyle/>
            <a:p>
              <a:endParaRPr sz="1400">
                <a:latin typeface="+mj-lt"/>
              </a:endParaRPr>
            </a:p>
          </p:txBody>
        </p:sp>
        <p:sp>
          <p:nvSpPr>
            <p:cNvPr id="17" name="Google Shape;884;p29"/>
            <p:cNvSpPr/>
            <p:nvPr/>
          </p:nvSpPr>
          <p:spPr>
            <a:xfrm>
              <a:off x="5796749" y="2606477"/>
              <a:ext cx="306810" cy="306810"/>
            </a:xfrm>
            <a:custGeom>
              <a:avLst/>
              <a:gdLst/>
              <a:ahLst/>
              <a:cxnLst/>
              <a:rect l="l" t="t" r="r" b="b"/>
              <a:pathLst>
                <a:path w="11717" h="11717" extrusionOk="0">
                  <a:moveTo>
                    <a:pt x="5858" y="1"/>
                  </a:moveTo>
                  <a:cubicBezTo>
                    <a:pt x="2632" y="1"/>
                    <a:pt x="1" y="2632"/>
                    <a:pt x="1" y="5859"/>
                  </a:cubicBezTo>
                  <a:cubicBezTo>
                    <a:pt x="1" y="9097"/>
                    <a:pt x="2632" y="11716"/>
                    <a:pt x="5858" y="11716"/>
                  </a:cubicBezTo>
                  <a:cubicBezTo>
                    <a:pt x="9097" y="11716"/>
                    <a:pt x="11716" y="9097"/>
                    <a:pt x="11716" y="5859"/>
                  </a:cubicBezTo>
                  <a:cubicBezTo>
                    <a:pt x="11716" y="2632"/>
                    <a:pt x="9097" y="1"/>
                    <a:pt x="5858" y="1"/>
                  </a:cubicBezTo>
                  <a:close/>
                </a:path>
              </a:pathLst>
            </a:custGeom>
            <a:solidFill>
              <a:srgbClr val="FFFFFF"/>
            </a:solidFill>
            <a:ln>
              <a:noFill/>
            </a:ln>
          </p:spPr>
          <p:txBody>
            <a:bodyPr spcFirstLastPara="1" wrap="square" lIns="121900" tIns="121900" rIns="121900" bIns="121900" anchor="ctr" anchorCtr="0">
              <a:noAutofit/>
            </a:bodyPr>
            <a:lstStyle/>
            <a:p>
              <a:endParaRPr sz="1400">
                <a:latin typeface="+mj-lt"/>
              </a:endParaRPr>
            </a:p>
          </p:txBody>
        </p:sp>
        <p:sp>
          <p:nvSpPr>
            <p:cNvPr id="18" name="Google Shape;885;p29"/>
            <p:cNvSpPr txBox="1"/>
            <p:nvPr/>
          </p:nvSpPr>
          <p:spPr>
            <a:xfrm>
              <a:off x="6835696" y="2391677"/>
              <a:ext cx="1884600" cy="429600"/>
            </a:xfrm>
            <a:prstGeom prst="rect">
              <a:avLst/>
            </a:prstGeom>
            <a:noFill/>
            <a:ln>
              <a:noFill/>
            </a:ln>
          </p:spPr>
          <p:txBody>
            <a:bodyPr spcFirstLastPara="1" wrap="square" lIns="121900" tIns="121900" rIns="121900" bIns="121900" anchor="ctr" anchorCtr="0">
              <a:noAutofit/>
            </a:bodyPr>
            <a:lstStyle/>
            <a:p>
              <a:r>
                <a:rPr lang="en" sz="1400" b="1" dirty="0">
                  <a:solidFill>
                    <a:srgbClr val="434343"/>
                  </a:solidFill>
                  <a:latin typeface="+mj-lt"/>
                  <a:ea typeface="Fira Sans Extra Condensed Medium"/>
                  <a:cs typeface="Fira Sans Extra Condensed Medium"/>
                  <a:sym typeface="Fira Sans Extra Condensed Medium"/>
                </a:rPr>
                <a:t>Plan de Gobierno</a:t>
              </a:r>
              <a:endParaRPr sz="1400" b="1" dirty="0">
                <a:solidFill>
                  <a:srgbClr val="434343"/>
                </a:solidFill>
                <a:latin typeface="+mj-lt"/>
                <a:ea typeface="Fira Sans Extra Condensed Medium"/>
                <a:cs typeface="Fira Sans Extra Condensed Medium"/>
                <a:sym typeface="Fira Sans Extra Condensed Medium"/>
              </a:endParaRPr>
            </a:p>
          </p:txBody>
        </p:sp>
        <p:sp>
          <p:nvSpPr>
            <p:cNvPr id="19" name="Google Shape;886;p29"/>
            <p:cNvSpPr txBox="1"/>
            <p:nvPr/>
          </p:nvSpPr>
          <p:spPr>
            <a:xfrm>
              <a:off x="6499891" y="2643144"/>
              <a:ext cx="2390499" cy="534900"/>
            </a:xfrm>
            <a:prstGeom prst="rect">
              <a:avLst/>
            </a:prstGeom>
            <a:noFill/>
            <a:ln>
              <a:noFill/>
            </a:ln>
          </p:spPr>
          <p:txBody>
            <a:bodyPr spcFirstLastPara="1" wrap="square" lIns="121900" tIns="121900" rIns="121900" bIns="121900" anchor="t" anchorCtr="0">
              <a:noAutofit/>
            </a:bodyPr>
            <a:lstStyle/>
            <a:p>
              <a:pPr algn="just"/>
              <a:r>
                <a:rPr lang="es-EC" sz="1400" dirty="0">
                  <a:solidFill>
                    <a:srgbClr val="434343"/>
                  </a:solidFill>
                  <a:latin typeface="+mj-lt"/>
                  <a:ea typeface="Roboto"/>
                  <a:cs typeface="Roboto"/>
                  <a:sym typeface="Roboto"/>
                </a:rPr>
                <a:t>Eje Territorial – Movilidad Eficiente</a:t>
              </a:r>
            </a:p>
            <a:p>
              <a:pPr algn="just"/>
              <a:r>
                <a:rPr lang="es-EC" sz="1400" b="1" dirty="0">
                  <a:solidFill>
                    <a:srgbClr val="434343"/>
                  </a:solidFill>
                  <a:latin typeface="+mj-lt"/>
                  <a:ea typeface="Roboto"/>
                  <a:cs typeface="Roboto"/>
                  <a:sym typeface="Roboto"/>
                </a:rPr>
                <a:t>Acciones Prioritarias</a:t>
              </a:r>
            </a:p>
            <a:p>
              <a:pPr algn="just"/>
              <a:r>
                <a:rPr lang="es-EC" sz="1400" b="1" dirty="0">
                  <a:solidFill>
                    <a:srgbClr val="434343"/>
                  </a:solidFill>
                  <a:latin typeface="+mj-lt"/>
                  <a:ea typeface="Roboto"/>
                  <a:cs typeface="Roboto"/>
                  <a:sym typeface="Roboto"/>
                </a:rPr>
                <a:t>Estructuración del Sistema Integrado de Recaudo</a:t>
              </a:r>
              <a:endParaRPr sz="1400" b="1" dirty="0">
                <a:solidFill>
                  <a:srgbClr val="434343"/>
                </a:solidFill>
                <a:latin typeface="+mj-lt"/>
                <a:ea typeface="Roboto"/>
                <a:cs typeface="Roboto"/>
                <a:sym typeface="Roboto"/>
              </a:endParaRPr>
            </a:p>
          </p:txBody>
        </p:sp>
      </p:grpSp>
      <p:grpSp>
        <p:nvGrpSpPr>
          <p:cNvPr id="20" name="Google Shape;887;p29"/>
          <p:cNvGrpSpPr/>
          <p:nvPr/>
        </p:nvGrpSpPr>
        <p:grpSpPr>
          <a:xfrm>
            <a:off x="4315592" y="3963758"/>
            <a:ext cx="3680017" cy="1698535"/>
            <a:chOff x="3335904" y="3415845"/>
            <a:chExt cx="2439853" cy="1273901"/>
          </a:xfrm>
        </p:grpSpPr>
        <p:sp>
          <p:nvSpPr>
            <p:cNvPr id="21" name="Google Shape;888;p29"/>
            <p:cNvSpPr/>
            <p:nvPr/>
          </p:nvSpPr>
          <p:spPr>
            <a:xfrm>
              <a:off x="4368925" y="3415845"/>
              <a:ext cx="406260" cy="406260"/>
            </a:xfrm>
            <a:custGeom>
              <a:avLst/>
              <a:gdLst/>
              <a:ahLst/>
              <a:cxnLst/>
              <a:rect l="l" t="t" r="r" b="b"/>
              <a:pathLst>
                <a:path w="15515" h="15515" extrusionOk="0">
                  <a:moveTo>
                    <a:pt x="7764" y="0"/>
                  </a:moveTo>
                  <a:cubicBezTo>
                    <a:pt x="3477" y="0"/>
                    <a:pt x="1" y="3477"/>
                    <a:pt x="1" y="7763"/>
                  </a:cubicBezTo>
                  <a:cubicBezTo>
                    <a:pt x="1" y="12038"/>
                    <a:pt x="3477" y="15514"/>
                    <a:pt x="7764" y="15514"/>
                  </a:cubicBezTo>
                  <a:cubicBezTo>
                    <a:pt x="12038" y="15514"/>
                    <a:pt x="15515" y="12038"/>
                    <a:pt x="15515" y="7763"/>
                  </a:cubicBezTo>
                  <a:cubicBezTo>
                    <a:pt x="15515" y="3477"/>
                    <a:pt x="12038" y="0"/>
                    <a:pt x="7764" y="0"/>
                  </a:cubicBezTo>
                  <a:close/>
                </a:path>
              </a:pathLst>
            </a:custGeom>
            <a:solidFill>
              <a:srgbClr val="69E781"/>
            </a:solidFill>
            <a:ln>
              <a:noFill/>
            </a:ln>
          </p:spPr>
          <p:txBody>
            <a:bodyPr spcFirstLastPara="1" wrap="square" lIns="121900" tIns="121900" rIns="121900" bIns="121900" anchor="ctr" anchorCtr="0">
              <a:noAutofit/>
            </a:bodyPr>
            <a:lstStyle/>
            <a:p>
              <a:endParaRPr sz="1400">
                <a:latin typeface="+mj-lt"/>
              </a:endParaRPr>
            </a:p>
          </p:txBody>
        </p:sp>
        <p:sp>
          <p:nvSpPr>
            <p:cNvPr id="22" name="Google Shape;889;p29"/>
            <p:cNvSpPr/>
            <p:nvPr/>
          </p:nvSpPr>
          <p:spPr>
            <a:xfrm>
              <a:off x="4418810" y="3465730"/>
              <a:ext cx="306495" cy="306495"/>
            </a:xfrm>
            <a:custGeom>
              <a:avLst/>
              <a:gdLst/>
              <a:ahLst/>
              <a:cxnLst/>
              <a:rect l="l" t="t" r="r" b="b"/>
              <a:pathLst>
                <a:path w="11705" h="11705" extrusionOk="0">
                  <a:moveTo>
                    <a:pt x="5859" y="0"/>
                  </a:moveTo>
                  <a:cubicBezTo>
                    <a:pt x="2620" y="0"/>
                    <a:pt x="1" y="2620"/>
                    <a:pt x="1" y="5858"/>
                  </a:cubicBezTo>
                  <a:cubicBezTo>
                    <a:pt x="1" y="9085"/>
                    <a:pt x="2620" y="11704"/>
                    <a:pt x="5859" y="11704"/>
                  </a:cubicBezTo>
                  <a:cubicBezTo>
                    <a:pt x="9085" y="11704"/>
                    <a:pt x="11705" y="9085"/>
                    <a:pt x="11705" y="5858"/>
                  </a:cubicBezTo>
                  <a:cubicBezTo>
                    <a:pt x="11705" y="2620"/>
                    <a:pt x="9085" y="0"/>
                    <a:pt x="5859" y="0"/>
                  </a:cubicBezTo>
                  <a:close/>
                </a:path>
              </a:pathLst>
            </a:custGeom>
            <a:solidFill>
              <a:srgbClr val="FFFFFF"/>
            </a:solidFill>
            <a:ln>
              <a:noFill/>
            </a:ln>
          </p:spPr>
          <p:txBody>
            <a:bodyPr spcFirstLastPara="1" wrap="square" lIns="121900" tIns="121900" rIns="121900" bIns="121900" anchor="ctr" anchorCtr="0">
              <a:noAutofit/>
            </a:bodyPr>
            <a:lstStyle/>
            <a:p>
              <a:endParaRPr sz="1400">
                <a:latin typeface="+mj-lt"/>
              </a:endParaRPr>
            </a:p>
          </p:txBody>
        </p:sp>
        <p:sp>
          <p:nvSpPr>
            <p:cNvPr id="23" name="Google Shape;890;p29"/>
            <p:cNvSpPr txBox="1"/>
            <p:nvPr/>
          </p:nvSpPr>
          <p:spPr>
            <a:xfrm>
              <a:off x="3629750" y="3847675"/>
              <a:ext cx="1884600" cy="429600"/>
            </a:xfrm>
            <a:prstGeom prst="rect">
              <a:avLst/>
            </a:prstGeom>
            <a:noFill/>
            <a:ln>
              <a:noFill/>
            </a:ln>
          </p:spPr>
          <p:txBody>
            <a:bodyPr spcFirstLastPara="1" wrap="square" lIns="121900" tIns="121900" rIns="121900" bIns="121900" anchor="ctr" anchorCtr="0">
              <a:noAutofit/>
            </a:bodyPr>
            <a:lstStyle/>
            <a:p>
              <a:pPr algn="ctr"/>
              <a:r>
                <a:rPr lang="en" sz="1400" b="1" dirty="0">
                  <a:solidFill>
                    <a:srgbClr val="434343"/>
                  </a:solidFill>
                  <a:latin typeface="+mj-lt"/>
                  <a:ea typeface="Fira Sans Extra Condensed Medium"/>
                  <a:cs typeface="Fira Sans Extra Condensed Medium"/>
                  <a:sym typeface="Fira Sans Extra Condensed Medium"/>
                </a:rPr>
                <a:t>PMDyOT</a:t>
              </a:r>
              <a:endParaRPr sz="1400" b="1" dirty="0">
                <a:solidFill>
                  <a:srgbClr val="434343"/>
                </a:solidFill>
                <a:latin typeface="+mj-lt"/>
                <a:ea typeface="Fira Sans Extra Condensed Medium"/>
                <a:cs typeface="Fira Sans Extra Condensed Medium"/>
                <a:sym typeface="Fira Sans Extra Condensed Medium"/>
              </a:endParaRPr>
            </a:p>
          </p:txBody>
        </p:sp>
        <p:sp>
          <p:nvSpPr>
            <p:cNvPr id="24" name="Google Shape;891;p29"/>
            <p:cNvSpPr txBox="1"/>
            <p:nvPr/>
          </p:nvSpPr>
          <p:spPr>
            <a:xfrm>
              <a:off x="3335904" y="4154846"/>
              <a:ext cx="2439853" cy="534900"/>
            </a:xfrm>
            <a:prstGeom prst="rect">
              <a:avLst/>
            </a:prstGeom>
            <a:noFill/>
            <a:ln>
              <a:noFill/>
            </a:ln>
          </p:spPr>
          <p:txBody>
            <a:bodyPr spcFirstLastPara="1" wrap="square" lIns="121900" tIns="121900" rIns="121900" bIns="121900" anchor="t" anchorCtr="0">
              <a:noAutofit/>
            </a:bodyPr>
            <a:lstStyle/>
            <a:p>
              <a:pPr algn="ctr"/>
              <a:r>
                <a:rPr lang="es-EC" sz="1400" dirty="0">
                  <a:solidFill>
                    <a:srgbClr val="434343"/>
                  </a:solidFill>
                  <a:latin typeface="+mj-lt"/>
                  <a:ea typeface="Roboto"/>
                  <a:cs typeface="Roboto"/>
                  <a:sym typeface="Roboto"/>
                </a:rPr>
                <a:t>Brindar Opciones de Movilidad y Conectividad confiables, de calidad, eficientes y seguras.</a:t>
              </a:r>
            </a:p>
            <a:p>
              <a:pPr algn="ctr"/>
              <a:r>
                <a:rPr lang="es-EC" sz="1400" b="1" dirty="0">
                  <a:solidFill>
                    <a:srgbClr val="434343"/>
                  </a:solidFill>
                  <a:latin typeface="+mj-lt"/>
                  <a:ea typeface="Roboto"/>
                  <a:cs typeface="Roboto"/>
                  <a:sym typeface="Roboto"/>
                </a:rPr>
                <a:t>Estrategia Operativa</a:t>
              </a:r>
            </a:p>
            <a:p>
              <a:pPr algn="ctr"/>
              <a:r>
                <a:rPr lang="es-EC" sz="1400" b="1" dirty="0">
                  <a:solidFill>
                    <a:srgbClr val="434343"/>
                  </a:solidFill>
                  <a:latin typeface="+mj-lt"/>
                  <a:ea typeface="Roboto"/>
                  <a:cs typeface="Roboto"/>
                  <a:sym typeface="Roboto"/>
                </a:rPr>
                <a:t>Renovar Paulatinamente la flota de transporte público</a:t>
              </a:r>
              <a:endParaRPr sz="1400" b="1" dirty="0">
                <a:solidFill>
                  <a:srgbClr val="434343"/>
                </a:solidFill>
                <a:latin typeface="+mj-lt"/>
                <a:ea typeface="Roboto"/>
                <a:cs typeface="Roboto"/>
                <a:sym typeface="Roboto"/>
              </a:endParaRPr>
            </a:p>
          </p:txBody>
        </p:sp>
      </p:grpSp>
      <p:grpSp>
        <p:nvGrpSpPr>
          <p:cNvPr id="25" name="Google Shape;892;p29"/>
          <p:cNvGrpSpPr/>
          <p:nvPr/>
        </p:nvGrpSpPr>
        <p:grpSpPr>
          <a:xfrm>
            <a:off x="231361" y="2787037"/>
            <a:ext cx="4226672" cy="1789163"/>
            <a:chOff x="325608" y="2358705"/>
            <a:chExt cx="3057917" cy="1341872"/>
          </a:xfrm>
        </p:grpSpPr>
        <p:sp>
          <p:nvSpPr>
            <p:cNvPr id="26" name="Google Shape;893;p29"/>
            <p:cNvSpPr/>
            <p:nvPr/>
          </p:nvSpPr>
          <p:spPr>
            <a:xfrm>
              <a:off x="2977291" y="2556752"/>
              <a:ext cx="406234" cy="406260"/>
            </a:xfrm>
            <a:custGeom>
              <a:avLst/>
              <a:gdLst/>
              <a:ahLst/>
              <a:cxnLst/>
              <a:rect l="l" t="t" r="r" b="b"/>
              <a:pathLst>
                <a:path w="15514" h="15515" extrusionOk="0">
                  <a:moveTo>
                    <a:pt x="7751" y="1"/>
                  </a:moveTo>
                  <a:cubicBezTo>
                    <a:pt x="3465" y="1"/>
                    <a:pt x="0" y="3465"/>
                    <a:pt x="0" y="7752"/>
                  </a:cubicBezTo>
                  <a:cubicBezTo>
                    <a:pt x="0" y="12038"/>
                    <a:pt x="3465" y="15514"/>
                    <a:pt x="7751" y="15514"/>
                  </a:cubicBezTo>
                  <a:cubicBezTo>
                    <a:pt x="12037" y="15514"/>
                    <a:pt x="15514" y="12038"/>
                    <a:pt x="15514" y="7752"/>
                  </a:cubicBezTo>
                  <a:cubicBezTo>
                    <a:pt x="15514" y="3465"/>
                    <a:pt x="12037" y="1"/>
                    <a:pt x="7751" y="1"/>
                  </a:cubicBezTo>
                  <a:close/>
                </a:path>
              </a:pathLst>
            </a:custGeom>
            <a:solidFill>
              <a:srgbClr val="4949E7"/>
            </a:solidFill>
            <a:ln>
              <a:noFill/>
            </a:ln>
          </p:spPr>
          <p:txBody>
            <a:bodyPr spcFirstLastPara="1" wrap="square" lIns="121900" tIns="121900" rIns="121900" bIns="121900" anchor="ctr" anchorCtr="0">
              <a:noAutofit/>
            </a:bodyPr>
            <a:lstStyle/>
            <a:p>
              <a:endParaRPr sz="1400">
                <a:latin typeface="+mj-lt"/>
              </a:endParaRPr>
            </a:p>
          </p:txBody>
        </p:sp>
        <p:sp>
          <p:nvSpPr>
            <p:cNvPr id="27" name="Google Shape;894;p29"/>
            <p:cNvSpPr/>
            <p:nvPr/>
          </p:nvSpPr>
          <p:spPr>
            <a:xfrm>
              <a:off x="3027176" y="2606477"/>
              <a:ext cx="306469" cy="306810"/>
            </a:xfrm>
            <a:custGeom>
              <a:avLst/>
              <a:gdLst/>
              <a:ahLst/>
              <a:cxnLst/>
              <a:rect l="l" t="t" r="r" b="b"/>
              <a:pathLst>
                <a:path w="11704" h="11717" extrusionOk="0">
                  <a:moveTo>
                    <a:pt x="5846" y="1"/>
                  </a:moveTo>
                  <a:cubicBezTo>
                    <a:pt x="2620" y="1"/>
                    <a:pt x="0" y="2632"/>
                    <a:pt x="0" y="5859"/>
                  </a:cubicBezTo>
                  <a:cubicBezTo>
                    <a:pt x="0" y="9097"/>
                    <a:pt x="2620" y="11716"/>
                    <a:pt x="5846" y="11716"/>
                  </a:cubicBezTo>
                  <a:cubicBezTo>
                    <a:pt x="9085" y="11716"/>
                    <a:pt x="11704" y="9097"/>
                    <a:pt x="11704" y="5859"/>
                  </a:cubicBezTo>
                  <a:cubicBezTo>
                    <a:pt x="11704" y="2632"/>
                    <a:pt x="9085" y="1"/>
                    <a:pt x="5846" y="1"/>
                  </a:cubicBezTo>
                  <a:close/>
                </a:path>
              </a:pathLst>
            </a:custGeom>
            <a:solidFill>
              <a:srgbClr val="FFFFFF"/>
            </a:solidFill>
            <a:ln>
              <a:noFill/>
            </a:ln>
          </p:spPr>
          <p:txBody>
            <a:bodyPr spcFirstLastPara="1" wrap="square" lIns="121900" tIns="121900" rIns="121900" bIns="121900" anchor="ctr" anchorCtr="0">
              <a:noAutofit/>
            </a:bodyPr>
            <a:lstStyle/>
            <a:p>
              <a:endParaRPr sz="1400">
                <a:latin typeface="+mj-lt"/>
              </a:endParaRPr>
            </a:p>
          </p:txBody>
        </p:sp>
        <p:sp>
          <p:nvSpPr>
            <p:cNvPr id="28" name="Google Shape;895;p29"/>
            <p:cNvSpPr txBox="1"/>
            <p:nvPr/>
          </p:nvSpPr>
          <p:spPr>
            <a:xfrm>
              <a:off x="526341" y="2358705"/>
              <a:ext cx="2159483" cy="429600"/>
            </a:xfrm>
            <a:prstGeom prst="rect">
              <a:avLst/>
            </a:prstGeom>
            <a:noFill/>
            <a:ln>
              <a:noFill/>
            </a:ln>
          </p:spPr>
          <p:txBody>
            <a:bodyPr spcFirstLastPara="1" wrap="square" lIns="121900" tIns="121900" rIns="121900" bIns="121900" anchor="ctr" anchorCtr="0">
              <a:noAutofit/>
            </a:bodyPr>
            <a:lstStyle/>
            <a:p>
              <a:pPr algn="r"/>
              <a:r>
                <a:rPr lang="en" sz="1400" b="1" dirty="0">
                  <a:solidFill>
                    <a:srgbClr val="434343"/>
                  </a:solidFill>
                  <a:latin typeface="+mj-lt"/>
                  <a:ea typeface="Fira Sans Extra Condensed Medium"/>
                  <a:cs typeface="Fira Sans Extra Condensed Medium"/>
                  <a:sym typeface="Fira Sans Extra Condensed Medium"/>
                </a:rPr>
                <a:t>Plan Nacional de Desarrollo</a:t>
              </a:r>
              <a:endParaRPr sz="1400" b="1" dirty="0">
                <a:solidFill>
                  <a:srgbClr val="434343"/>
                </a:solidFill>
                <a:latin typeface="+mj-lt"/>
                <a:ea typeface="Fira Sans Extra Condensed Medium"/>
                <a:cs typeface="Fira Sans Extra Condensed Medium"/>
                <a:sym typeface="Fira Sans Extra Condensed Medium"/>
              </a:endParaRPr>
            </a:p>
          </p:txBody>
        </p:sp>
        <p:sp>
          <p:nvSpPr>
            <p:cNvPr id="29" name="Google Shape;896;p29"/>
            <p:cNvSpPr txBox="1"/>
            <p:nvPr/>
          </p:nvSpPr>
          <p:spPr>
            <a:xfrm>
              <a:off x="325608" y="2665849"/>
              <a:ext cx="2628011" cy="1034728"/>
            </a:xfrm>
            <a:prstGeom prst="rect">
              <a:avLst/>
            </a:prstGeom>
            <a:noFill/>
            <a:ln>
              <a:noFill/>
            </a:ln>
          </p:spPr>
          <p:txBody>
            <a:bodyPr spcFirstLastPara="1" wrap="square" lIns="121900" tIns="121900" rIns="121900" bIns="121900" anchor="t" anchorCtr="0">
              <a:noAutofit/>
            </a:bodyPr>
            <a:lstStyle/>
            <a:p>
              <a:pPr algn="just"/>
              <a:r>
                <a:rPr lang="es-EC" sz="1400" dirty="0">
                  <a:solidFill>
                    <a:srgbClr val="434343"/>
                  </a:solidFill>
                  <a:latin typeface="+mj-lt"/>
                  <a:ea typeface="Roboto"/>
                  <a:cs typeface="Roboto"/>
                  <a:sym typeface="Roboto"/>
                </a:rPr>
                <a:t>Proteger a las familias, garantizar sus derechos y servicios, erradicar la pobreza y promover la inclusión social </a:t>
              </a:r>
            </a:p>
            <a:p>
              <a:pPr algn="just"/>
              <a:r>
                <a:rPr lang="es-EC" sz="1400" b="1" dirty="0">
                  <a:solidFill>
                    <a:srgbClr val="434343"/>
                  </a:solidFill>
                  <a:latin typeface="+mj-lt"/>
                  <a:ea typeface="Roboto"/>
                  <a:cs typeface="Roboto"/>
                  <a:sym typeface="Roboto"/>
                </a:rPr>
                <a:t>Lineamiento Territorial</a:t>
              </a:r>
            </a:p>
            <a:p>
              <a:pPr algn="just"/>
              <a:r>
                <a:rPr lang="es-EC" sz="1400" b="1" dirty="0">
                  <a:solidFill>
                    <a:srgbClr val="434343"/>
                  </a:solidFill>
                  <a:latin typeface="+mj-lt"/>
                  <a:ea typeface="Roboto"/>
                  <a:cs typeface="Roboto"/>
                  <a:sym typeface="Roboto"/>
                </a:rPr>
                <a:t>Impulsar modelos de Transporte Público masivos de calidad y eficiencia energética</a:t>
              </a:r>
              <a:endParaRPr sz="1400" b="1" dirty="0">
                <a:solidFill>
                  <a:srgbClr val="434343"/>
                </a:solidFill>
                <a:latin typeface="+mj-lt"/>
                <a:ea typeface="Roboto"/>
                <a:cs typeface="Roboto"/>
                <a:sym typeface="Roboto"/>
              </a:endParaRPr>
            </a:p>
          </p:txBody>
        </p:sp>
      </p:grpSp>
      <p:grpSp>
        <p:nvGrpSpPr>
          <p:cNvPr id="30" name="Google Shape;897;p29"/>
          <p:cNvGrpSpPr/>
          <p:nvPr/>
        </p:nvGrpSpPr>
        <p:grpSpPr>
          <a:xfrm>
            <a:off x="278762" y="1067282"/>
            <a:ext cx="4468031" cy="1078981"/>
            <a:chOff x="329680" y="1100918"/>
            <a:chExt cx="2977645" cy="809236"/>
          </a:xfrm>
        </p:grpSpPr>
        <p:sp>
          <p:nvSpPr>
            <p:cNvPr id="31" name="Google Shape;898;p29"/>
            <p:cNvSpPr/>
            <p:nvPr/>
          </p:nvSpPr>
          <p:spPr>
            <a:xfrm>
              <a:off x="2901091" y="1265836"/>
              <a:ext cx="406234" cy="406234"/>
            </a:xfrm>
            <a:custGeom>
              <a:avLst/>
              <a:gdLst/>
              <a:ahLst/>
              <a:cxnLst/>
              <a:rect l="l" t="t" r="r" b="b"/>
              <a:pathLst>
                <a:path w="15514" h="15514" extrusionOk="0">
                  <a:moveTo>
                    <a:pt x="7751" y="0"/>
                  </a:moveTo>
                  <a:cubicBezTo>
                    <a:pt x="3465" y="0"/>
                    <a:pt x="0" y="3465"/>
                    <a:pt x="0" y="7751"/>
                  </a:cubicBezTo>
                  <a:cubicBezTo>
                    <a:pt x="0" y="12037"/>
                    <a:pt x="3465" y="15514"/>
                    <a:pt x="7751" y="15514"/>
                  </a:cubicBezTo>
                  <a:cubicBezTo>
                    <a:pt x="12037" y="15514"/>
                    <a:pt x="15514" y="12037"/>
                    <a:pt x="15514" y="7751"/>
                  </a:cubicBezTo>
                  <a:cubicBezTo>
                    <a:pt x="15514" y="3465"/>
                    <a:pt x="12037" y="0"/>
                    <a:pt x="7751" y="0"/>
                  </a:cubicBezTo>
                  <a:close/>
                </a:path>
              </a:pathLst>
            </a:custGeom>
            <a:solidFill>
              <a:srgbClr val="EC3A3B"/>
            </a:solidFill>
            <a:ln>
              <a:noFill/>
            </a:ln>
          </p:spPr>
          <p:txBody>
            <a:bodyPr spcFirstLastPara="1" wrap="square" lIns="121900" tIns="121900" rIns="121900" bIns="121900" anchor="ctr" anchorCtr="0">
              <a:noAutofit/>
            </a:bodyPr>
            <a:lstStyle/>
            <a:p>
              <a:endParaRPr sz="1400">
                <a:latin typeface="+mj-lt"/>
              </a:endParaRPr>
            </a:p>
          </p:txBody>
        </p:sp>
        <p:sp>
          <p:nvSpPr>
            <p:cNvPr id="32" name="Google Shape;899;p29"/>
            <p:cNvSpPr/>
            <p:nvPr/>
          </p:nvSpPr>
          <p:spPr>
            <a:xfrm>
              <a:off x="2950976" y="1315718"/>
              <a:ext cx="306469" cy="306469"/>
            </a:xfrm>
            <a:custGeom>
              <a:avLst/>
              <a:gdLst/>
              <a:ahLst/>
              <a:cxnLst/>
              <a:rect l="l" t="t" r="r" b="b"/>
              <a:pathLst>
                <a:path w="11704" h="11704" extrusionOk="0">
                  <a:moveTo>
                    <a:pt x="5846" y="0"/>
                  </a:moveTo>
                  <a:cubicBezTo>
                    <a:pt x="2620" y="0"/>
                    <a:pt x="0" y="2620"/>
                    <a:pt x="0" y="5846"/>
                  </a:cubicBezTo>
                  <a:cubicBezTo>
                    <a:pt x="0" y="9085"/>
                    <a:pt x="2620" y="11704"/>
                    <a:pt x="5846" y="11704"/>
                  </a:cubicBezTo>
                  <a:cubicBezTo>
                    <a:pt x="9085" y="11704"/>
                    <a:pt x="11704" y="9085"/>
                    <a:pt x="11704" y="5846"/>
                  </a:cubicBezTo>
                  <a:cubicBezTo>
                    <a:pt x="11704" y="2620"/>
                    <a:pt x="9085" y="0"/>
                    <a:pt x="5846" y="0"/>
                  </a:cubicBezTo>
                  <a:close/>
                </a:path>
              </a:pathLst>
            </a:custGeom>
            <a:solidFill>
              <a:srgbClr val="FFFFFF"/>
            </a:solidFill>
            <a:ln>
              <a:noFill/>
            </a:ln>
          </p:spPr>
          <p:txBody>
            <a:bodyPr spcFirstLastPara="1" wrap="square" lIns="121900" tIns="121900" rIns="121900" bIns="121900" anchor="ctr" anchorCtr="0">
              <a:noAutofit/>
            </a:bodyPr>
            <a:lstStyle/>
            <a:p>
              <a:endParaRPr sz="1400">
                <a:latin typeface="+mj-lt"/>
              </a:endParaRPr>
            </a:p>
          </p:txBody>
        </p:sp>
        <p:sp>
          <p:nvSpPr>
            <p:cNvPr id="33" name="Google Shape;900;p29"/>
            <p:cNvSpPr txBox="1"/>
            <p:nvPr/>
          </p:nvSpPr>
          <p:spPr>
            <a:xfrm>
              <a:off x="329680" y="1100918"/>
              <a:ext cx="2305637" cy="429600"/>
            </a:xfrm>
            <a:prstGeom prst="rect">
              <a:avLst/>
            </a:prstGeom>
            <a:noFill/>
            <a:ln>
              <a:noFill/>
            </a:ln>
          </p:spPr>
          <p:txBody>
            <a:bodyPr spcFirstLastPara="1" wrap="square" lIns="121900" tIns="121900" rIns="121900" bIns="121900" anchor="ctr" anchorCtr="0">
              <a:noAutofit/>
            </a:bodyPr>
            <a:lstStyle/>
            <a:p>
              <a:pPr algn="ctr"/>
              <a:r>
                <a:rPr lang="en" sz="1400" b="1" dirty="0">
                  <a:solidFill>
                    <a:srgbClr val="434343"/>
                  </a:solidFill>
                  <a:latin typeface="+mj-lt"/>
                  <a:ea typeface="Fira Sans Extra Condensed Medium"/>
                  <a:cs typeface="Fira Sans Extra Condensed Medium"/>
                  <a:sym typeface="Fira Sans Extra Condensed Medium"/>
                </a:rPr>
                <a:t>Agenda de Desarrollo Sostenible</a:t>
              </a:r>
              <a:endParaRPr sz="1400" b="1" dirty="0">
                <a:solidFill>
                  <a:srgbClr val="434343"/>
                </a:solidFill>
                <a:latin typeface="+mj-lt"/>
                <a:ea typeface="Fira Sans Extra Condensed Medium"/>
                <a:cs typeface="Fira Sans Extra Condensed Medium"/>
                <a:sym typeface="Fira Sans Extra Condensed Medium"/>
              </a:endParaRPr>
            </a:p>
          </p:txBody>
        </p:sp>
        <p:sp>
          <p:nvSpPr>
            <p:cNvPr id="34" name="Google Shape;901;p29"/>
            <p:cNvSpPr txBox="1"/>
            <p:nvPr/>
          </p:nvSpPr>
          <p:spPr>
            <a:xfrm>
              <a:off x="417505" y="1375254"/>
              <a:ext cx="2134122" cy="534900"/>
            </a:xfrm>
            <a:prstGeom prst="rect">
              <a:avLst/>
            </a:prstGeom>
            <a:noFill/>
            <a:ln>
              <a:noFill/>
            </a:ln>
          </p:spPr>
          <p:txBody>
            <a:bodyPr spcFirstLastPara="1" wrap="square" lIns="121900" tIns="121900" rIns="121900" bIns="121900" anchor="t" anchorCtr="0">
              <a:noAutofit/>
            </a:bodyPr>
            <a:lstStyle/>
            <a:p>
              <a:pPr algn="just"/>
              <a:r>
                <a:rPr lang="es-EC" sz="1400" dirty="0">
                  <a:solidFill>
                    <a:srgbClr val="434343"/>
                  </a:solidFill>
                  <a:latin typeface="+mj-lt"/>
                  <a:ea typeface="Roboto"/>
                  <a:cs typeface="Roboto"/>
                  <a:sym typeface="Roboto"/>
                </a:rPr>
                <a:t>11.Ciudades y Comunidades Sostenibles</a:t>
              </a:r>
            </a:p>
            <a:p>
              <a:r>
                <a:rPr lang="es-EC" sz="1400" b="1" dirty="0">
                  <a:solidFill>
                    <a:srgbClr val="434343"/>
                  </a:solidFill>
                  <a:latin typeface="+mj-lt"/>
                  <a:ea typeface="Roboto"/>
                  <a:cs typeface="Roboto"/>
                  <a:sym typeface="Roboto"/>
                </a:rPr>
                <a:t>Meta </a:t>
              </a:r>
            </a:p>
            <a:p>
              <a:r>
                <a:rPr lang="es-EC" sz="1400" b="1" dirty="0">
                  <a:solidFill>
                    <a:srgbClr val="434343"/>
                  </a:solidFill>
                  <a:latin typeface="+mj-lt"/>
                  <a:ea typeface="Roboto"/>
                  <a:cs typeface="Roboto"/>
                  <a:sym typeface="Roboto"/>
                </a:rPr>
                <a:t>Proporcionar acceso a sistemas de transporte seguros, asequibles, accesibles y sostenibles</a:t>
              </a:r>
              <a:endParaRPr sz="1400" b="1" dirty="0">
                <a:solidFill>
                  <a:srgbClr val="434343"/>
                </a:solidFill>
                <a:latin typeface="+mj-lt"/>
                <a:ea typeface="Roboto"/>
                <a:cs typeface="Roboto"/>
                <a:sym typeface="Roboto"/>
              </a:endParaRPr>
            </a:p>
          </p:txBody>
        </p:sp>
      </p:grpSp>
      <p:grpSp>
        <p:nvGrpSpPr>
          <p:cNvPr id="35" name="Google Shape;902;p29"/>
          <p:cNvGrpSpPr/>
          <p:nvPr/>
        </p:nvGrpSpPr>
        <p:grpSpPr>
          <a:xfrm>
            <a:off x="7497904" y="1102510"/>
            <a:ext cx="4533060" cy="1192442"/>
            <a:chOff x="5732142" y="974102"/>
            <a:chExt cx="3399795" cy="894331"/>
          </a:xfrm>
        </p:grpSpPr>
        <p:sp>
          <p:nvSpPr>
            <p:cNvPr id="36" name="Google Shape;903;p29"/>
            <p:cNvSpPr/>
            <p:nvPr/>
          </p:nvSpPr>
          <p:spPr>
            <a:xfrm>
              <a:off x="5732142" y="1127790"/>
              <a:ext cx="406260" cy="406234"/>
            </a:xfrm>
            <a:custGeom>
              <a:avLst/>
              <a:gdLst/>
              <a:ahLst/>
              <a:cxnLst/>
              <a:rect l="l" t="t" r="r" b="b"/>
              <a:pathLst>
                <a:path w="15515" h="15514" extrusionOk="0">
                  <a:moveTo>
                    <a:pt x="7751" y="0"/>
                  </a:moveTo>
                  <a:cubicBezTo>
                    <a:pt x="3465" y="0"/>
                    <a:pt x="0" y="3465"/>
                    <a:pt x="0" y="7751"/>
                  </a:cubicBezTo>
                  <a:cubicBezTo>
                    <a:pt x="0" y="12037"/>
                    <a:pt x="3465" y="15514"/>
                    <a:pt x="7751" y="15514"/>
                  </a:cubicBezTo>
                  <a:cubicBezTo>
                    <a:pt x="12038" y="15514"/>
                    <a:pt x="15514" y="12037"/>
                    <a:pt x="15514" y="7751"/>
                  </a:cubicBezTo>
                  <a:cubicBezTo>
                    <a:pt x="15514" y="3465"/>
                    <a:pt x="12038" y="0"/>
                    <a:pt x="7751" y="0"/>
                  </a:cubicBezTo>
                  <a:close/>
                </a:path>
              </a:pathLst>
            </a:custGeom>
            <a:solidFill>
              <a:srgbClr val="5EB2FC"/>
            </a:solidFill>
            <a:ln>
              <a:noFill/>
            </a:ln>
          </p:spPr>
          <p:txBody>
            <a:bodyPr spcFirstLastPara="1" wrap="square" lIns="121900" tIns="121900" rIns="121900" bIns="121900" anchor="ctr" anchorCtr="0">
              <a:noAutofit/>
            </a:bodyPr>
            <a:lstStyle/>
            <a:p>
              <a:endParaRPr sz="1400">
                <a:latin typeface="+mj-lt"/>
              </a:endParaRPr>
            </a:p>
          </p:txBody>
        </p:sp>
        <p:sp>
          <p:nvSpPr>
            <p:cNvPr id="37" name="Google Shape;904;p29"/>
            <p:cNvSpPr/>
            <p:nvPr/>
          </p:nvSpPr>
          <p:spPr>
            <a:xfrm>
              <a:off x="5781680" y="1179006"/>
              <a:ext cx="306810" cy="306469"/>
            </a:xfrm>
            <a:custGeom>
              <a:avLst/>
              <a:gdLst/>
              <a:ahLst/>
              <a:cxnLst/>
              <a:rect l="l" t="t" r="r" b="b"/>
              <a:pathLst>
                <a:path w="11717" h="11704" extrusionOk="0">
                  <a:moveTo>
                    <a:pt x="5858" y="0"/>
                  </a:moveTo>
                  <a:cubicBezTo>
                    <a:pt x="2632" y="0"/>
                    <a:pt x="1" y="2620"/>
                    <a:pt x="1" y="5846"/>
                  </a:cubicBezTo>
                  <a:cubicBezTo>
                    <a:pt x="1" y="9085"/>
                    <a:pt x="2632" y="11704"/>
                    <a:pt x="5858" y="11704"/>
                  </a:cubicBezTo>
                  <a:cubicBezTo>
                    <a:pt x="9097" y="11704"/>
                    <a:pt x="11716" y="9085"/>
                    <a:pt x="11716" y="5846"/>
                  </a:cubicBezTo>
                  <a:cubicBezTo>
                    <a:pt x="11716" y="2620"/>
                    <a:pt x="9097" y="0"/>
                    <a:pt x="5858" y="0"/>
                  </a:cubicBezTo>
                  <a:close/>
                </a:path>
              </a:pathLst>
            </a:custGeom>
            <a:solidFill>
              <a:srgbClr val="FFFFFF"/>
            </a:solidFill>
            <a:ln>
              <a:noFill/>
            </a:ln>
          </p:spPr>
          <p:txBody>
            <a:bodyPr spcFirstLastPara="1" wrap="square" lIns="121900" tIns="121900" rIns="121900" bIns="121900" anchor="ctr" anchorCtr="0">
              <a:noAutofit/>
            </a:bodyPr>
            <a:lstStyle/>
            <a:p>
              <a:endParaRPr sz="1400">
                <a:latin typeface="+mj-lt"/>
              </a:endParaRPr>
            </a:p>
          </p:txBody>
        </p:sp>
        <p:sp>
          <p:nvSpPr>
            <p:cNvPr id="38" name="Google Shape;905;p29"/>
            <p:cNvSpPr txBox="1"/>
            <p:nvPr/>
          </p:nvSpPr>
          <p:spPr>
            <a:xfrm>
              <a:off x="6549125" y="1333533"/>
              <a:ext cx="2582812" cy="534900"/>
            </a:xfrm>
            <a:prstGeom prst="rect">
              <a:avLst/>
            </a:prstGeom>
            <a:noFill/>
            <a:ln>
              <a:noFill/>
            </a:ln>
          </p:spPr>
          <p:txBody>
            <a:bodyPr spcFirstLastPara="1" wrap="square" lIns="121900" tIns="121900" rIns="121900" bIns="121900" anchor="t" anchorCtr="0">
              <a:noAutofit/>
            </a:bodyPr>
            <a:lstStyle/>
            <a:p>
              <a:r>
                <a:rPr lang="es-EC" sz="1400" dirty="0">
                  <a:latin typeface="+mj-lt"/>
                  <a:ea typeface="Calibri" panose="020F0502020204030204" pitchFamily="34" charset="0"/>
                  <a:cs typeface="Times New Roman" panose="02020603050405020304" pitchFamily="18" charset="0"/>
                </a:rPr>
                <a:t>Servicio de calidad basada en una amplia cobertura, integración multimodal eficiente, tecnología de vanguardia</a:t>
              </a:r>
              <a:endParaRPr lang="en-US" sz="1400" dirty="0">
                <a:solidFill>
                  <a:srgbClr val="434343"/>
                </a:solidFill>
                <a:latin typeface="+mj-lt"/>
                <a:ea typeface="Roboto"/>
                <a:cs typeface="Roboto"/>
                <a:sym typeface="Roboto"/>
              </a:endParaRPr>
            </a:p>
          </p:txBody>
        </p:sp>
        <p:sp>
          <p:nvSpPr>
            <p:cNvPr id="39" name="Google Shape;906;p29"/>
            <p:cNvSpPr txBox="1"/>
            <p:nvPr/>
          </p:nvSpPr>
          <p:spPr>
            <a:xfrm>
              <a:off x="6524144" y="974102"/>
              <a:ext cx="2318195" cy="429600"/>
            </a:xfrm>
            <a:prstGeom prst="rect">
              <a:avLst/>
            </a:prstGeom>
            <a:noFill/>
            <a:ln>
              <a:noFill/>
            </a:ln>
          </p:spPr>
          <p:txBody>
            <a:bodyPr spcFirstLastPara="1" wrap="square" lIns="121900" tIns="121900" rIns="121900" bIns="121900" anchor="ctr" anchorCtr="0">
              <a:noAutofit/>
            </a:bodyPr>
            <a:lstStyle/>
            <a:p>
              <a:r>
                <a:rPr lang="en" sz="1400" b="1" dirty="0">
                  <a:solidFill>
                    <a:srgbClr val="434343"/>
                  </a:solidFill>
                  <a:latin typeface="+mj-lt"/>
                  <a:ea typeface="Fira Sans Extra Condensed Medium"/>
                  <a:cs typeface="Fira Sans Extra Condensed Medium"/>
                  <a:sym typeface="Fira Sans Extra Condensed Medium"/>
                </a:rPr>
                <a:t>Plan Estratégico Institucional</a:t>
              </a:r>
              <a:endParaRPr sz="1400" b="1" dirty="0">
                <a:solidFill>
                  <a:srgbClr val="434343"/>
                </a:solidFill>
                <a:latin typeface="+mj-lt"/>
                <a:ea typeface="Fira Sans Extra Condensed Medium"/>
                <a:cs typeface="Fira Sans Extra Condensed Medium"/>
                <a:sym typeface="Fira Sans Extra Condensed Medium"/>
              </a:endParaRPr>
            </a:p>
          </p:txBody>
        </p:sp>
      </p:grpSp>
      <p:sp>
        <p:nvSpPr>
          <p:cNvPr id="40" name="Google Shape;907;p29"/>
          <p:cNvSpPr txBox="1">
            <a:spLocks/>
          </p:cNvSpPr>
          <p:nvPr/>
        </p:nvSpPr>
        <p:spPr>
          <a:xfrm>
            <a:off x="4489594" y="2257636"/>
            <a:ext cx="3029200" cy="1058800"/>
          </a:xfrm>
          <a:prstGeom prst="rect">
            <a:avLst/>
          </a:prstGeom>
        </p:spPr>
        <p:txBody>
          <a:bodyPr spcFirstLastPara="1" vert="horz" wrap="square" lIns="121900" tIns="121900" rIns="121900" bIns="12190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1100"/>
            </a:pPr>
            <a:r>
              <a:rPr lang="en-US" sz="2400" dirty="0"/>
              <a:t>Por un Quito </a:t>
            </a:r>
            <a:r>
              <a:rPr lang="es-EC" sz="2400" dirty="0"/>
              <a:t>Conectado</a:t>
            </a:r>
          </a:p>
        </p:txBody>
      </p:sp>
      <p:grpSp>
        <p:nvGrpSpPr>
          <p:cNvPr id="41" name="Google Shape;908;p29"/>
          <p:cNvGrpSpPr/>
          <p:nvPr/>
        </p:nvGrpSpPr>
        <p:grpSpPr>
          <a:xfrm>
            <a:off x="5836911" y="1781630"/>
            <a:ext cx="409063" cy="577799"/>
            <a:chOff x="1333682" y="3344330"/>
            <a:chExt cx="271213" cy="383088"/>
          </a:xfrm>
        </p:grpSpPr>
        <p:sp>
          <p:nvSpPr>
            <p:cNvPr id="42" name="Google Shape;909;p29"/>
            <p:cNvSpPr/>
            <p:nvPr/>
          </p:nvSpPr>
          <p:spPr>
            <a:xfrm>
              <a:off x="1334065" y="3377332"/>
              <a:ext cx="270831" cy="350086"/>
            </a:xfrm>
            <a:custGeom>
              <a:avLst/>
              <a:gdLst/>
              <a:ahLst/>
              <a:cxnLst/>
              <a:rect l="l" t="t" r="r" b="b"/>
              <a:pathLst>
                <a:path w="8502" h="10990" extrusionOk="0">
                  <a:moveTo>
                    <a:pt x="6502" y="0"/>
                  </a:moveTo>
                  <a:cubicBezTo>
                    <a:pt x="6406" y="0"/>
                    <a:pt x="6323" y="84"/>
                    <a:pt x="6323" y="191"/>
                  </a:cubicBezTo>
                  <a:cubicBezTo>
                    <a:pt x="6323" y="286"/>
                    <a:pt x="6406" y="369"/>
                    <a:pt x="6502" y="369"/>
                  </a:cubicBezTo>
                  <a:lnTo>
                    <a:pt x="7276" y="369"/>
                  </a:lnTo>
                  <a:cubicBezTo>
                    <a:pt x="7383" y="369"/>
                    <a:pt x="7454" y="441"/>
                    <a:pt x="7454" y="548"/>
                  </a:cubicBezTo>
                  <a:lnTo>
                    <a:pt x="7454" y="9490"/>
                  </a:lnTo>
                  <a:cubicBezTo>
                    <a:pt x="7454" y="9597"/>
                    <a:pt x="7383" y="9668"/>
                    <a:pt x="7276" y="9668"/>
                  </a:cubicBezTo>
                  <a:lnTo>
                    <a:pt x="537" y="9668"/>
                  </a:lnTo>
                  <a:cubicBezTo>
                    <a:pt x="429" y="9668"/>
                    <a:pt x="358" y="9597"/>
                    <a:pt x="358" y="9490"/>
                  </a:cubicBezTo>
                  <a:lnTo>
                    <a:pt x="358" y="8775"/>
                  </a:lnTo>
                  <a:cubicBezTo>
                    <a:pt x="358" y="8668"/>
                    <a:pt x="287" y="8597"/>
                    <a:pt x="179" y="8597"/>
                  </a:cubicBezTo>
                  <a:cubicBezTo>
                    <a:pt x="72" y="8597"/>
                    <a:pt x="1" y="8668"/>
                    <a:pt x="1" y="8775"/>
                  </a:cubicBezTo>
                  <a:lnTo>
                    <a:pt x="1" y="9490"/>
                  </a:lnTo>
                  <a:cubicBezTo>
                    <a:pt x="1" y="9787"/>
                    <a:pt x="239" y="10013"/>
                    <a:pt x="525" y="10013"/>
                  </a:cubicBezTo>
                  <a:lnTo>
                    <a:pt x="703" y="10013"/>
                  </a:lnTo>
                  <a:lnTo>
                    <a:pt x="703" y="10466"/>
                  </a:lnTo>
                  <a:cubicBezTo>
                    <a:pt x="703" y="10763"/>
                    <a:pt x="941" y="10990"/>
                    <a:pt x="1227" y="10990"/>
                  </a:cubicBezTo>
                  <a:lnTo>
                    <a:pt x="7966" y="10990"/>
                  </a:lnTo>
                  <a:cubicBezTo>
                    <a:pt x="8264" y="10990"/>
                    <a:pt x="8490" y="10752"/>
                    <a:pt x="8490" y="10466"/>
                  </a:cubicBezTo>
                  <a:lnTo>
                    <a:pt x="8490" y="10252"/>
                  </a:lnTo>
                  <a:cubicBezTo>
                    <a:pt x="8490" y="10144"/>
                    <a:pt x="8407" y="10073"/>
                    <a:pt x="8311" y="10073"/>
                  </a:cubicBezTo>
                  <a:cubicBezTo>
                    <a:pt x="8204" y="10073"/>
                    <a:pt x="8133" y="10144"/>
                    <a:pt x="8133" y="10252"/>
                  </a:cubicBezTo>
                  <a:lnTo>
                    <a:pt x="8133" y="10466"/>
                  </a:lnTo>
                  <a:cubicBezTo>
                    <a:pt x="8133" y="10573"/>
                    <a:pt x="8049" y="10644"/>
                    <a:pt x="7954" y="10644"/>
                  </a:cubicBezTo>
                  <a:lnTo>
                    <a:pt x="1203" y="10644"/>
                  </a:lnTo>
                  <a:cubicBezTo>
                    <a:pt x="1108" y="10644"/>
                    <a:pt x="1025" y="10573"/>
                    <a:pt x="1025" y="10466"/>
                  </a:cubicBezTo>
                  <a:lnTo>
                    <a:pt x="1025" y="10013"/>
                  </a:lnTo>
                  <a:lnTo>
                    <a:pt x="7264" y="10013"/>
                  </a:lnTo>
                  <a:cubicBezTo>
                    <a:pt x="7561" y="10013"/>
                    <a:pt x="7788" y="9775"/>
                    <a:pt x="7788" y="9490"/>
                  </a:cubicBezTo>
                  <a:lnTo>
                    <a:pt x="7788" y="1358"/>
                  </a:lnTo>
                  <a:lnTo>
                    <a:pt x="7966" y="1358"/>
                  </a:lnTo>
                  <a:cubicBezTo>
                    <a:pt x="8061" y="1358"/>
                    <a:pt x="8145" y="1441"/>
                    <a:pt x="8145" y="1536"/>
                  </a:cubicBezTo>
                  <a:lnTo>
                    <a:pt x="8145" y="9501"/>
                  </a:lnTo>
                  <a:cubicBezTo>
                    <a:pt x="8145" y="9573"/>
                    <a:pt x="8228" y="9656"/>
                    <a:pt x="8323" y="9656"/>
                  </a:cubicBezTo>
                  <a:cubicBezTo>
                    <a:pt x="8430" y="9656"/>
                    <a:pt x="8502" y="9573"/>
                    <a:pt x="8502" y="9478"/>
                  </a:cubicBezTo>
                  <a:lnTo>
                    <a:pt x="8502" y="1512"/>
                  </a:lnTo>
                  <a:cubicBezTo>
                    <a:pt x="8502" y="1215"/>
                    <a:pt x="8264" y="988"/>
                    <a:pt x="7978" y="988"/>
                  </a:cubicBezTo>
                  <a:lnTo>
                    <a:pt x="7799" y="988"/>
                  </a:lnTo>
                  <a:lnTo>
                    <a:pt x="7799" y="524"/>
                  </a:lnTo>
                  <a:cubicBezTo>
                    <a:pt x="7799" y="226"/>
                    <a:pt x="7561" y="0"/>
                    <a:pt x="7276" y="0"/>
                  </a:cubicBezTo>
                  <a:close/>
                </a:path>
              </a:pathLst>
            </a:custGeom>
            <a:solidFill>
              <a:srgbClr val="434343"/>
            </a:solidFill>
            <a:ln>
              <a:noFill/>
            </a:ln>
          </p:spPr>
          <p:txBody>
            <a:bodyPr spcFirstLastPara="1" wrap="square" lIns="121900" tIns="121900" rIns="121900" bIns="121900" anchor="ctr" anchorCtr="0">
              <a:noAutofit/>
            </a:bodyPr>
            <a:lstStyle/>
            <a:p>
              <a:endParaRPr sz="1400">
                <a:latin typeface="+mj-lt"/>
              </a:endParaRPr>
            </a:p>
          </p:txBody>
        </p:sp>
        <p:sp>
          <p:nvSpPr>
            <p:cNvPr id="43" name="Google Shape;910;p29"/>
            <p:cNvSpPr/>
            <p:nvPr/>
          </p:nvSpPr>
          <p:spPr>
            <a:xfrm>
              <a:off x="1333682" y="3344330"/>
              <a:ext cx="189697" cy="292461"/>
            </a:xfrm>
            <a:custGeom>
              <a:avLst/>
              <a:gdLst/>
              <a:ahLst/>
              <a:cxnLst/>
              <a:rect l="l" t="t" r="r" b="b"/>
              <a:pathLst>
                <a:path w="5955" h="9181" extrusionOk="0">
                  <a:moveTo>
                    <a:pt x="2430" y="370"/>
                  </a:moveTo>
                  <a:cubicBezTo>
                    <a:pt x="2489" y="370"/>
                    <a:pt x="2549" y="429"/>
                    <a:pt x="2549" y="489"/>
                  </a:cubicBezTo>
                  <a:lnTo>
                    <a:pt x="2549" y="727"/>
                  </a:lnTo>
                  <a:lnTo>
                    <a:pt x="1858" y="727"/>
                  </a:lnTo>
                  <a:lnTo>
                    <a:pt x="1858" y="489"/>
                  </a:lnTo>
                  <a:cubicBezTo>
                    <a:pt x="1858" y="429"/>
                    <a:pt x="1918" y="370"/>
                    <a:pt x="1977" y="370"/>
                  </a:cubicBezTo>
                  <a:close/>
                  <a:moveTo>
                    <a:pt x="3037" y="1072"/>
                  </a:moveTo>
                  <a:cubicBezTo>
                    <a:pt x="3120" y="1072"/>
                    <a:pt x="3216" y="1143"/>
                    <a:pt x="3216" y="1251"/>
                  </a:cubicBezTo>
                  <a:lnTo>
                    <a:pt x="3216" y="1953"/>
                  </a:lnTo>
                  <a:lnTo>
                    <a:pt x="1215" y="1953"/>
                  </a:lnTo>
                  <a:lnTo>
                    <a:pt x="1215" y="1251"/>
                  </a:lnTo>
                  <a:cubicBezTo>
                    <a:pt x="1203" y="1167"/>
                    <a:pt x="1299" y="1072"/>
                    <a:pt x="1382" y="1072"/>
                  </a:cubicBezTo>
                  <a:close/>
                  <a:moveTo>
                    <a:pt x="1977" y="0"/>
                  </a:moveTo>
                  <a:cubicBezTo>
                    <a:pt x="1727" y="0"/>
                    <a:pt x="1501" y="203"/>
                    <a:pt x="1501" y="477"/>
                  </a:cubicBezTo>
                  <a:lnTo>
                    <a:pt x="1501" y="715"/>
                  </a:lnTo>
                  <a:lnTo>
                    <a:pt x="1370" y="715"/>
                  </a:lnTo>
                  <a:cubicBezTo>
                    <a:pt x="1156" y="715"/>
                    <a:pt x="977" y="834"/>
                    <a:pt x="894" y="1012"/>
                  </a:cubicBezTo>
                  <a:lnTo>
                    <a:pt x="525" y="1012"/>
                  </a:lnTo>
                  <a:cubicBezTo>
                    <a:pt x="227" y="1012"/>
                    <a:pt x="1" y="1251"/>
                    <a:pt x="1" y="1536"/>
                  </a:cubicBezTo>
                  <a:lnTo>
                    <a:pt x="1" y="8990"/>
                  </a:lnTo>
                  <a:cubicBezTo>
                    <a:pt x="13" y="9109"/>
                    <a:pt x="84" y="9180"/>
                    <a:pt x="191" y="9180"/>
                  </a:cubicBezTo>
                  <a:cubicBezTo>
                    <a:pt x="299" y="9180"/>
                    <a:pt x="370" y="9109"/>
                    <a:pt x="370" y="9002"/>
                  </a:cubicBezTo>
                  <a:lnTo>
                    <a:pt x="370" y="1548"/>
                  </a:lnTo>
                  <a:cubicBezTo>
                    <a:pt x="370" y="1441"/>
                    <a:pt x="441" y="1370"/>
                    <a:pt x="549" y="1370"/>
                  </a:cubicBezTo>
                  <a:lnTo>
                    <a:pt x="858" y="1370"/>
                  </a:lnTo>
                  <a:lnTo>
                    <a:pt x="858" y="1965"/>
                  </a:lnTo>
                  <a:cubicBezTo>
                    <a:pt x="858" y="2144"/>
                    <a:pt x="1013" y="2310"/>
                    <a:pt x="1203" y="2310"/>
                  </a:cubicBezTo>
                  <a:lnTo>
                    <a:pt x="3228" y="2310"/>
                  </a:lnTo>
                  <a:cubicBezTo>
                    <a:pt x="3406" y="2310"/>
                    <a:pt x="3573" y="2155"/>
                    <a:pt x="3573" y="1965"/>
                  </a:cubicBezTo>
                  <a:lnTo>
                    <a:pt x="3573" y="1370"/>
                  </a:lnTo>
                  <a:lnTo>
                    <a:pt x="5775" y="1370"/>
                  </a:lnTo>
                  <a:cubicBezTo>
                    <a:pt x="5883" y="1370"/>
                    <a:pt x="5954" y="1298"/>
                    <a:pt x="5954" y="1191"/>
                  </a:cubicBezTo>
                  <a:cubicBezTo>
                    <a:pt x="5954" y="1084"/>
                    <a:pt x="5883" y="1012"/>
                    <a:pt x="5775" y="1012"/>
                  </a:cubicBezTo>
                  <a:lnTo>
                    <a:pt x="3513" y="1012"/>
                  </a:lnTo>
                  <a:cubicBezTo>
                    <a:pt x="3418" y="834"/>
                    <a:pt x="3239" y="715"/>
                    <a:pt x="3037" y="715"/>
                  </a:cubicBezTo>
                  <a:lnTo>
                    <a:pt x="2906" y="715"/>
                  </a:lnTo>
                  <a:lnTo>
                    <a:pt x="2906" y="477"/>
                  </a:lnTo>
                  <a:cubicBezTo>
                    <a:pt x="2906" y="227"/>
                    <a:pt x="2692" y="0"/>
                    <a:pt x="2430" y="0"/>
                  </a:cubicBezTo>
                  <a:close/>
                </a:path>
              </a:pathLst>
            </a:custGeom>
            <a:solidFill>
              <a:srgbClr val="434343"/>
            </a:solidFill>
            <a:ln>
              <a:noFill/>
            </a:ln>
          </p:spPr>
          <p:txBody>
            <a:bodyPr spcFirstLastPara="1" wrap="square" lIns="121900" tIns="121900" rIns="121900" bIns="121900" anchor="ctr" anchorCtr="0">
              <a:noAutofit/>
            </a:bodyPr>
            <a:lstStyle/>
            <a:p>
              <a:endParaRPr sz="1400">
                <a:latin typeface="+mj-lt"/>
              </a:endParaRPr>
            </a:p>
          </p:txBody>
        </p:sp>
        <p:sp>
          <p:nvSpPr>
            <p:cNvPr id="44" name="Google Shape;911;p29"/>
            <p:cNvSpPr/>
            <p:nvPr/>
          </p:nvSpPr>
          <p:spPr>
            <a:xfrm>
              <a:off x="1444060" y="3469488"/>
              <a:ext cx="100917" cy="11404"/>
            </a:xfrm>
            <a:custGeom>
              <a:avLst/>
              <a:gdLst/>
              <a:ahLst/>
              <a:cxnLst/>
              <a:rect l="l" t="t" r="r" b="b"/>
              <a:pathLst>
                <a:path w="3168" h="358" extrusionOk="0">
                  <a:moveTo>
                    <a:pt x="179" y="0"/>
                  </a:moveTo>
                  <a:cubicBezTo>
                    <a:pt x="72" y="0"/>
                    <a:pt x="1" y="72"/>
                    <a:pt x="1" y="179"/>
                  </a:cubicBezTo>
                  <a:cubicBezTo>
                    <a:pt x="1" y="286"/>
                    <a:pt x="72" y="358"/>
                    <a:pt x="179" y="358"/>
                  </a:cubicBezTo>
                  <a:lnTo>
                    <a:pt x="2989" y="358"/>
                  </a:lnTo>
                  <a:cubicBezTo>
                    <a:pt x="3096" y="358"/>
                    <a:pt x="3168" y="286"/>
                    <a:pt x="3168" y="179"/>
                  </a:cubicBezTo>
                  <a:cubicBezTo>
                    <a:pt x="3168" y="72"/>
                    <a:pt x="3084" y="0"/>
                    <a:pt x="2989" y="0"/>
                  </a:cubicBezTo>
                  <a:close/>
                </a:path>
              </a:pathLst>
            </a:custGeom>
            <a:solidFill>
              <a:srgbClr val="434343"/>
            </a:solidFill>
            <a:ln>
              <a:noFill/>
            </a:ln>
          </p:spPr>
          <p:txBody>
            <a:bodyPr spcFirstLastPara="1" wrap="square" lIns="121900" tIns="121900" rIns="121900" bIns="121900" anchor="ctr" anchorCtr="0">
              <a:noAutofit/>
            </a:bodyPr>
            <a:lstStyle/>
            <a:p>
              <a:endParaRPr sz="1400">
                <a:latin typeface="+mj-lt"/>
              </a:endParaRPr>
            </a:p>
          </p:txBody>
        </p:sp>
        <p:sp>
          <p:nvSpPr>
            <p:cNvPr id="45" name="Google Shape;912;p29"/>
            <p:cNvSpPr/>
            <p:nvPr/>
          </p:nvSpPr>
          <p:spPr>
            <a:xfrm>
              <a:off x="1444060" y="3493762"/>
              <a:ext cx="100917" cy="11404"/>
            </a:xfrm>
            <a:custGeom>
              <a:avLst/>
              <a:gdLst/>
              <a:ahLst/>
              <a:cxnLst/>
              <a:rect l="l" t="t" r="r" b="b"/>
              <a:pathLst>
                <a:path w="3168" h="358" extrusionOk="0">
                  <a:moveTo>
                    <a:pt x="179" y="0"/>
                  </a:moveTo>
                  <a:cubicBezTo>
                    <a:pt x="72" y="0"/>
                    <a:pt x="1" y="72"/>
                    <a:pt x="1" y="179"/>
                  </a:cubicBezTo>
                  <a:cubicBezTo>
                    <a:pt x="1" y="286"/>
                    <a:pt x="72" y="358"/>
                    <a:pt x="179" y="358"/>
                  </a:cubicBezTo>
                  <a:lnTo>
                    <a:pt x="2989" y="358"/>
                  </a:lnTo>
                  <a:cubicBezTo>
                    <a:pt x="3096" y="358"/>
                    <a:pt x="3168" y="286"/>
                    <a:pt x="3168" y="179"/>
                  </a:cubicBezTo>
                  <a:cubicBezTo>
                    <a:pt x="3168" y="72"/>
                    <a:pt x="3084" y="0"/>
                    <a:pt x="2989" y="0"/>
                  </a:cubicBezTo>
                  <a:close/>
                </a:path>
              </a:pathLst>
            </a:custGeom>
            <a:solidFill>
              <a:srgbClr val="434343"/>
            </a:solidFill>
            <a:ln>
              <a:noFill/>
            </a:ln>
          </p:spPr>
          <p:txBody>
            <a:bodyPr spcFirstLastPara="1" wrap="square" lIns="121900" tIns="121900" rIns="121900" bIns="121900" anchor="ctr" anchorCtr="0">
              <a:noAutofit/>
            </a:bodyPr>
            <a:lstStyle/>
            <a:p>
              <a:endParaRPr sz="1400">
                <a:latin typeface="+mj-lt"/>
              </a:endParaRPr>
            </a:p>
          </p:txBody>
        </p:sp>
        <p:sp>
          <p:nvSpPr>
            <p:cNvPr id="46" name="Google Shape;913;p29"/>
            <p:cNvSpPr/>
            <p:nvPr/>
          </p:nvSpPr>
          <p:spPr>
            <a:xfrm>
              <a:off x="1444060" y="3541927"/>
              <a:ext cx="100917" cy="11404"/>
            </a:xfrm>
            <a:custGeom>
              <a:avLst/>
              <a:gdLst/>
              <a:ahLst/>
              <a:cxnLst/>
              <a:rect l="l" t="t" r="r" b="b"/>
              <a:pathLst>
                <a:path w="3168" h="358" extrusionOk="0">
                  <a:moveTo>
                    <a:pt x="179" y="1"/>
                  </a:moveTo>
                  <a:cubicBezTo>
                    <a:pt x="72" y="1"/>
                    <a:pt x="1" y="84"/>
                    <a:pt x="1" y="179"/>
                  </a:cubicBezTo>
                  <a:cubicBezTo>
                    <a:pt x="1" y="286"/>
                    <a:pt x="72" y="358"/>
                    <a:pt x="179" y="358"/>
                  </a:cubicBezTo>
                  <a:lnTo>
                    <a:pt x="2989" y="358"/>
                  </a:lnTo>
                  <a:cubicBezTo>
                    <a:pt x="3096" y="358"/>
                    <a:pt x="3168" y="286"/>
                    <a:pt x="3168" y="179"/>
                  </a:cubicBezTo>
                  <a:cubicBezTo>
                    <a:pt x="3168" y="84"/>
                    <a:pt x="3084" y="1"/>
                    <a:pt x="2989" y="1"/>
                  </a:cubicBezTo>
                  <a:close/>
                </a:path>
              </a:pathLst>
            </a:custGeom>
            <a:solidFill>
              <a:srgbClr val="434343"/>
            </a:solidFill>
            <a:ln>
              <a:noFill/>
            </a:ln>
          </p:spPr>
          <p:txBody>
            <a:bodyPr spcFirstLastPara="1" wrap="square" lIns="121900" tIns="121900" rIns="121900" bIns="121900" anchor="ctr" anchorCtr="0">
              <a:noAutofit/>
            </a:bodyPr>
            <a:lstStyle/>
            <a:p>
              <a:endParaRPr sz="1400">
                <a:latin typeface="+mj-lt"/>
              </a:endParaRPr>
            </a:p>
          </p:txBody>
        </p:sp>
        <p:sp>
          <p:nvSpPr>
            <p:cNvPr id="47" name="Google Shape;914;p29"/>
            <p:cNvSpPr/>
            <p:nvPr/>
          </p:nvSpPr>
          <p:spPr>
            <a:xfrm>
              <a:off x="1444060" y="3565818"/>
              <a:ext cx="100917" cy="11404"/>
            </a:xfrm>
            <a:custGeom>
              <a:avLst/>
              <a:gdLst/>
              <a:ahLst/>
              <a:cxnLst/>
              <a:rect l="l" t="t" r="r" b="b"/>
              <a:pathLst>
                <a:path w="3168" h="358" extrusionOk="0">
                  <a:moveTo>
                    <a:pt x="179" y="1"/>
                  </a:moveTo>
                  <a:cubicBezTo>
                    <a:pt x="72" y="1"/>
                    <a:pt x="1" y="72"/>
                    <a:pt x="1" y="179"/>
                  </a:cubicBezTo>
                  <a:cubicBezTo>
                    <a:pt x="1" y="286"/>
                    <a:pt x="72" y="358"/>
                    <a:pt x="179" y="358"/>
                  </a:cubicBezTo>
                  <a:lnTo>
                    <a:pt x="2989" y="358"/>
                  </a:lnTo>
                  <a:cubicBezTo>
                    <a:pt x="3096" y="358"/>
                    <a:pt x="3168" y="286"/>
                    <a:pt x="3168" y="179"/>
                  </a:cubicBezTo>
                  <a:cubicBezTo>
                    <a:pt x="3168" y="72"/>
                    <a:pt x="3084" y="1"/>
                    <a:pt x="2989" y="1"/>
                  </a:cubicBezTo>
                  <a:close/>
                </a:path>
              </a:pathLst>
            </a:custGeom>
            <a:solidFill>
              <a:srgbClr val="434343"/>
            </a:solidFill>
            <a:ln>
              <a:noFill/>
            </a:ln>
          </p:spPr>
          <p:txBody>
            <a:bodyPr spcFirstLastPara="1" wrap="square" lIns="121900" tIns="121900" rIns="121900" bIns="121900" anchor="ctr" anchorCtr="0">
              <a:noAutofit/>
            </a:bodyPr>
            <a:lstStyle/>
            <a:p>
              <a:endParaRPr sz="1400">
                <a:latin typeface="+mj-lt"/>
              </a:endParaRPr>
            </a:p>
          </p:txBody>
        </p:sp>
        <p:sp>
          <p:nvSpPr>
            <p:cNvPr id="48" name="Google Shape;915;p29"/>
            <p:cNvSpPr/>
            <p:nvPr/>
          </p:nvSpPr>
          <p:spPr>
            <a:xfrm>
              <a:off x="1444060" y="3614747"/>
              <a:ext cx="100917" cy="11404"/>
            </a:xfrm>
            <a:custGeom>
              <a:avLst/>
              <a:gdLst/>
              <a:ahLst/>
              <a:cxnLst/>
              <a:rect l="l" t="t" r="r" b="b"/>
              <a:pathLst>
                <a:path w="3168" h="358" extrusionOk="0">
                  <a:moveTo>
                    <a:pt x="179" y="1"/>
                  </a:moveTo>
                  <a:cubicBezTo>
                    <a:pt x="72" y="1"/>
                    <a:pt x="1" y="72"/>
                    <a:pt x="1" y="179"/>
                  </a:cubicBezTo>
                  <a:cubicBezTo>
                    <a:pt x="1" y="274"/>
                    <a:pt x="72" y="358"/>
                    <a:pt x="179" y="358"/>
                  </a:cubicBezTo>
                  <a:lnTo>
                    <a:pt x="2989" y="358"/>
                  </a:lnTo>
                  <a:cubicBezTo>
                    <a:pt x="3096" y="358"/>
                    <a:pt x="3168" y="274"/>
                    <a:pt x="3168" y="179"/>
                  </a:cubicBezTo>
                  <a:cubicBezTo>
                    <a:pt x="3168" y="72"/>
                    <a:pt x="3084" y="1"/>
                    <a:pt x="2989" y="1"/>
                  </a:cubicBezTo>
                  <a:close/>
                </a:path>
              </a:pathLst>
            </a:custGeom>
            <a:solidFill>
              <a:srgbClr val="434343"/>
            </a:solidFill>
            <a:ln>
              <a:noFill/>
            </a:ln>
          </p:spPr>
          <p:txBody>
            <a:bodyPr spcFirstLastPara="1" wrap="square" lIns="121900" tIns="121900" rIns="121900" bIns="121900" anchor="ctr" anchorCtr="0">
              <a:noAutofit/>
            </a:bodyPr>
            <a:lstStyle/>
            <a:p>
              <a:endParaRPr sz="1400">
                <a:latin typeface="+mj-lt"/>
              </a:endParaRPr>
            </a:p>
          </p:txBody>
        </p:sp>
        <p:sp>
          <p:nvSpPr>
            <p:cNvPr id="49" name="Google Shape;916;p29"/>
            <p:cNvSpPr/>
            <p:nvPr/>
          </p:nvSpPr>
          <p:spPr>
            <a:xfrm>
              <a:off x="1444060" y="3638256"/>
              <a:ext cx="100917" cy="11404"/>
            </a:xfrm>
            <a:custGeom>
              <a:avLst/>
              <a:gdLst/>
              <a:ahLst/>
              <a:cxnLst/>
              <a:rect l="l" t="t" r="r" b="b"/>
              <a:pathLst>
                <a:path w="3168" h="358" extrusionOk="0">
                  <a:moveTo>
                    <a:pt x="179" y="1"/>
                  </a:moveTo>
                  <a:cubicBezTo>
                    <a:pt x="72" y="1"/>
                    <a:pt x="1" y="72"/>
                    <a:pt x="1" y="179"/>
                  </a:cubicBezTo>
                  <a:cubicBezTo>
                    <a:pt x="1" y="287"/>
                    <a:pt x="72" y="358"/>
                    <a:pt x="179" y="358"/>
                  </a:cubicBezTo>
                  <a:lnTo>
                    <a:pt x="2989" y="358"/>
                  </a:lnTo>
                  <a:cubicBezTo>
                    <a:pt x="3096" y="358"/>
                    <a:pt x="3168" y="287"/>
                    <a:pt x="3168" y="179"/>
                  </a:cubicBezTo>
                  <a:cubicBezTo>
                    <a:pt x="3168" y="72"/>
                    <a:pt x="3084" y="1"/>
                    <a:pt x="2989" y="1"/>
                  </a:cubicBezTo>
                  <a:close/>
                </a:path>
              </a:pathLst>
            </a:custGeom>
            <a:solidFill>
              <a:srgbClr val="434343"/>
            </a:solidFill>
            <a:ln>
              <a:noFill/>
            </a:ln>
          </p:spPr>
          <p:txBody>
            <a:bodyPr spcFirstLastPara="1" wrap="square" lIns="121900" tIns="121900" rIns="121900" bIns="121900" anchor="ctr" anchorCtr="0">
              <a:noAutofit/>
            </a:bodyPr>
            <a:lstStyle/>
            <a:p>
              <a:endParaRPr sz="1400">
                <a:latin typeface="+mj-lt"/>
              </a:endParaRPr>
            </a:p>
          </p:txBody>
        </p:sp>
        <p:sp>
          <p:nvSpPr>
            <p:cNvPr id="50" name="Google Shape;917;p29"/>
            <p:cNvSpPr/>
            <p:nvPr/>
          </p:nvSpPr>
          <p:spPr>
            <a:xfrm>
              <a:off x="1371622" y="3459454"/>
              <a:ext cx="70208" cy="57084"/>
            </a:xfrm>
            <a:custGeom>
              <a:avLst/>
              <a:gdLst/>
              <a:ahLst/>
              <a:cxnLst/>
              <a:rect l="l" t="t" r="r" b="b"/>
              <a:pathLst>
                <a:path w="2204" h="1792" extrusionOk="0">
                  <a:moveTo>
                    <a:pt x="1417" y="387"/>
                  </a:moveTo>
                  <a:lnTo>
                    <a:pt x="1417" y="470"/>
                  </a:lnTo>
                  <a:lnTo>
                    <a:pt x="1072" y="768"/>
                  </a:lnTo>
                  <a:lnTo>
                    <a:pt x="905" y="589"/>
                  </a:lnTo>
                  <a:cubicBezTo>
                    <a:pt x="873" y="544"/>
                    <a:pt x="823" y="523"/>
                    <a:pt x="773" y="523"/>
                  </a:cubicBezTo>
                  <a:cubicBezTo>
                    <a:pt x="731" y="523"/>
                    <a:pt x="688" y="538"/>
                    <a:pt x="655" y="566"/>
                  </a:cubicBezTo>
                  <a:cubicBezTo>
                    <a:pt x="584" y="625"/>
                    <a:pt x="584" y="744"/>
                    <a:pt x="632" y="827"/>
                  </a:cubicBezTo>
                  <a:lnTo>
                    <a:pt x="917" y="1125"/>
                  </a:lnTo>
                  <a:cubicBezTo>
                    <a:pt x="953" y="1161"/>
                    <a:pt x="989" y="1185"/>
                    <a:pt x="1048" y="1185"/>
                  </a:cubicBezTo>
                  <a:cubicBezTo>
                    <a:pt x="1096" y="1185"/>
                    <a:pt x="1132" y="1161"/>
                    <a:pt x="1167" y="1137"/>
                  </a:cubicBezTo>
                  <a:lnTo>
                    <a:pt x="1429" y="923"/>
                  </a:lnTo>
                  <a:lnTo>
                    <a:pt x="1417" y="1447"/>
                  </a:lnTo>
                  <a:lnTo>
                    <a:pt x="358" y="1447"/>
                  </a:lnTo>
                  <a:lnTo>
                    <a:pt x="358" y="387"/>
                  </a:lnTo>
                  <a:close/>
                  <a:moveTo>
                    <a:pt x="2007" y="1"/>
                  </a:moveTo>
                  <a:cubicBezTo>
                    <a:pt x="1966" y="1"/>
                    <a:pt x="1925" y="17"/>
                    <a:pt x="1894" y="54"/>
                  </a:cubicBezTo>
                  <a:lnTo>
                    <a:pt x="1727" y="185"/>
                  </a:lnTo>
                  <a:cubicBezTo>
                    <a:pt x="1679" y="89"/>
                    <a:pt x="1596" y="30"/>
                    <a:pt x="1489" y="30"/>
                  </a:cubicBezTo>
                  <a:lnTo>
                    <a:pt x="263" y="30"/>
                  </a:lnTo>
                  <a:cubicBezTo>
                    <a:pt x="120" y="30"/>
                    <a:pt x="1" y="149"/>
                    <a:pt x="1" y="304"/>
                  </a:cubicBezTo>
                  <a:lnTo>
                    <a:pt x="1" y="1518"/>
                  </a:lnTo>
                  <a:cubicBezTo>
                    <a:pt x="1" y="1673"/>
                    <a:pt x="120" y="1792"/>
                    <a:pt x="263" y="1792"/>
                  </a:cubicBezTo>
                  <a:lnTo>
                    <a:pt x="1489" y="1792"/>
                  </a:lnTo>
                  <a:cubicBezTo>
                    <a:pt x="1632" y="1792"/>
                    <a:pt x="1751" y="1673"/>
                    <a:pt x="1751" y="1518"/>
                  </a:cubicBezTo>
                  <a:lnTo>
                    <a:pt x="1751" y="613"/>
                  </a:lnTo>
                  <a:lnTo>
                    <a:pt x="2108" y="304"/>
                  </a:lnTo>
                  <a:cubicBezTo>
                    <a:pt x="2203" y="256"/>
                    <a:pt x="2203" y="137"/>
                    <a:pt x="2144" y="65"/>
                  </a:cubicBezTo>
                  <a:cubicBezTo>
                    <a:pt x="2111" y="26"/>
                    <a:pt x="2059" y="1"/>
                    <a:pt x="2007" y="1"/>
                  </a:cubicBezTo>
                  <a:close/>
                </a:path>
              </a:pathLst>
            </a:custGeom>
            <a:solidFill>
              <a:srgbClr val="434343"/>
            </a:solidFill>
            <a:ln>
              <a:noFill/>
            </a:ln>
          </p:spPr>
          <p:txBody>
            <a:bodyPr spcFirstLastPara="1" wrap="square" lIns="121900" tIns="121900" rIns="121900" bIns="121900" anchor="ctr" anchorCtr="0">
              <a:noAutofit/>
            </a:bodyPr>
            <a:lstStyle/>
            <a:p>
              <a:endParaRPr sz="1400">
                <a:latin typeface="+mj-lt"/>
              </a:endParaRPr>
            </a:p>
          </p:txBody>
        </p:sp>
        <p:sp>
          <p:nvSpPr>
            <p:cNvPr id="51" name="Google Shape;918;p29"/>
            <p:cNvSpPr/>
            <p:nvPr/>
          </p:nvSpPr>
          <p:spPr>
            <a:xfrm>
              <a:off x="1371622" y="3532434"/>
              <a:ext cx="70208" cy="56543"/>
            </a:xfrm>
            <a:custGeom>
              <a:avLst/>
              <a:gdLst/>
              <a:ahLst/>
              <a:cxnLst/>
              <a:rect l="l" t="t" r="r" b="b"/>
              <a:pathLst>
                <a:path w="2204" h="1775" extrusionOk="0">
                  <a:moveTo>
                    <a:pt x="1417" y="382"/>
                  </a:moveTo>
                  <a:lnTo>
                    <a:pt x="1417" y="465"/>
                  </a:lnTo>
                  <a:lnTo>
                    <a:pt x="1072" y="763"/>
                  </a:lnTo>
                  <a:lnTo>
                    <a:pt x="905" y="584"/>
                  </a:lnTo>
                  <a:cubicBezTo>
                    <a:pt x="874" y="547"/>
                    <a:pt x="827" y="529"/>
                    <a:pt x="779" y="529"/>
                  </a:cubicBezTo>
                  <a:cubicBezTo>
                    <a:pt x="734" y="529"/>
                    <a:pt x="690" y="544"/>
                    <a:pt x="655" y="572"/>
                  </a:cubicBezTo>
                  <a:cubicBezTo>
                    <a:pt x="584" y="632"/>
                    <a:pt x="584" y="751"/>
                    <a:pt x="632" y="822"/>
                  </a:cubicBezTo>
                  <a:lnTo>
                    <a:pt x="917" y="1120"/>
                  </a:lnTo>
                  <a:cubicBezTo>
                    <a:pt x="953" y="1168"/>
                    <a:pt x="989" y="1180"/>
                    <a:pt x="1048" y="1180"/>
                  </a:cubicBezTo>
                  <a:cubicBezTo>
                    <a:pt x="1096" y="1180"/>
                    <a:pt x="1132" y="1168"/>
                    <a:pt x="1167" y="1132"/>
                  </a:cubicBezTo>
                  <a:lnTo>
                    <a:pt x="1429" y="930"/>
                  </a:lnTo>
                  <a:lnTo>
                    <a:pt x="1417" y="1430"/>
                  </a:lnTo>
                  <a:lnTo>
                    <a:pt x="358" y="1430"/>
                  </a:lnTo>
                  <a:lnTo>
                    <a:pt x="358" y="382"/>
                  </a:lnTo>
                  <a:close/>
                  <a:moveTo>
                    <a:pt x="2012" y="1"/>
                  </a:moveTo>
                  <a:cubicBezTo>
                    <a:pt x="1969" y="1"/>
                    <a:pt x="1926" y="16"/>
                    <a:pt x="1894" y="49"/>
                  </a:cubicBezTo>
                  <a:lnTo>
                    <a:pt x="1727" y="180"/>
                  </a:lnTo>
                  <a:cubicBezTo>
                    <a:pt x="1679" y="96"/>
                    <a:pt x="1596" y="13"/>
                    <a:pt x="1489" y="13"/>
                  </a:cubicBezTo>
                  <a:lnTo>
                    <a:pt x="263" y="13"/>
                  </a:lnTo>
                  <a:cubicBezTo>
                    <a:pt x="120" y="13"/>
                    <a:pt x="1" y="132"/>
                    <a:pt x="1" y="287"/>
                  </a:cubicBezTo>
                  <a:lnTo>
                    <a:pt x="1" y="1501"/>
                  </a:lnTo>
                  <a:cubicBezTo>
                    <a:pt x="1" y="1656"/>
                    <a:pt x="120" y="1775"/>
                    <a:pt x="263" y="1775"/>
                  </a:cubicBezTo>
                  <a:lnTo>
                    <a:pt x="1489" y="1775"/>
                  </a:lnTo>
                  <a:cubicBezTo>
                    <a:pt x="1632" y="1775"/>
                    <a:pt x="1751" y="1656"/>
                    <a:pt x="1751" y="1501"/>
                  </a:cubicBezTo>
                  <a:lnTo>
                    <a:pt x="1751" y="608"/>
                  </a:lnTo>
                  <a:lnTo>
                    <a:pt x="2108" y="299"/>
                  </a:lnTo>
                  <a:cubicBezTo>
                    <a:pt x="2203" y="239"/>
                    <a:pt x="2203" y="144"/>
                    <a:pt x="2144" y="60"/>
                  </a:cubicBezTo>
                  <a:cubicBezTo>
                    <a:pt x="2111" y="22"/>
                    <a:pt x="2062" y="1"/>
                    <a:pt x="2012" y="1"/>
                  </a:cubicBezTo>
                  <a:close/>
                </a:path>
              </a:pathLst>
            </a:custGeom>
            <a:solidFill>
              <a:srgbClr val="434343"/>
            </a:solidFill>
            <a:ln>
              <a:noFill/>
            </a:ln>
          </p:spPr>
          <p:txBody>
            <a:bodyPr spcFirstLastPara="1" wrap="square" lIns="121900" tIns="121900" rIns="121900" bIns="121900" anchor="ctr" anchorCtr="0">
              <a:noAutofit/>
            </a:bodyPr>
            <a:lstStyle/>
            <a:p>
              <a:endParaRPr sz="1400">
                <a:latin typeface="+mj-lt"/>
              </a:endParaRPr>
            </a:p>
          </p:txBody>
        </p:sp>
        <p:sp>
          <p:nvSpPr>
            <p:cNvPr id="52" name="Google Shape;919;p29"/>
            <p:cNvSpPr/>
            <p:nvPr/>
          </p:nvSpPr>
          <p:spPr>
            <a:xfrm>
              <a:off x="1371622" y="3605254"/>
              <a:ext cx="70208" cy="55810"/>
            </a:xfrm>
            <a:custGeom>
              <a:avLst/>
              <a:gdLst/>
              <a:ahLst/>
              <a:cxnLst/>
              <a:rect l="l" t="t" r="r" b="b"/>
              <a:pathLst>
                <a:path w="2204" h="1752" extrusionOk="0">
                  <a:moveTo>
                    <a:pt x="1417" y="358"/>
                  </a:moveTo>
                  <a:lnTo>
                    <a:pt x="1417" y="489"/>
                  </a:lnTo>
                  <a:lnTo>
                    <a:pt x="1072" y="787"/>
                  </a:lnTo>
                  <a:lnTo>
                    <a:pt x="905" y="608"/>
                  </a:lnTo>
                  <a:cubicBezTo>
                    <a:pt x="874" y="571"/>
                    <a:pt x="827" y="553"/>
                    <a:pt x="779" y="553"/>
                  </a:cubicBezTo>
                  <a:cubicBezTo>
                    <a:pt x="734" y="553"/>
                    <a:pt x="690" y="568"/>
                    <a:pt x="655" y="596"/>
                  </a:cubicBezTo>
                  <a:cubicBezTo>
                    <a:pt x="584" y="644"/>
                    <a:pt x="584" y="775"/>
                    <a:pt x="632" y="846"/>
                  </a:cubicBezTo>
                  <a:lnTo>
                    <a:pt x="917" y="1144"/>
                  </a:lnTo>
                  <a:cubicBezTo>
                    <a:pt x="953" y="1192"/>
                    <a:pt x="989" y="1203"/>
                    <a:pt x="1048" y="1203"/>
                  </a:cubicBezTo>
                  <a:cubicBezTo>
                    <a:pt x="1096" y="1203"/>
                    <a:pt x="1132" y="1192"/>
                    <a:pt x="1167" y="1156"/>
                  </a:cubicBezTo>
                  <a:lnTo>
                    <a:pt x="1429" y="953"/>
                  </a:lnTo>
                  <a:lnTo>
                    <a:pt x="1417" y="1406"/>
                  </a:lnTo>
                  <a:lnTo>
                    <a:pt x="358" y="1406"/>
                  </a:lnTo>
                  <a:lnTo>
                    <a:pt x="358" y="358"/>
                  </a:lnTo>
                  <a:close/>
                  <a:moveTo>
                    <a:pt x="263" y="1"/>
                  </a:moveTo>
                  <a:cubicBezTo>
                    <a:pt x="120" y="1"/>
                    <a:pt x="1" y="120"/>
                    <a:pt x="1" y="263"/>
                  </a:cubicBezTo>
                  <a:lnTo>
                    <a:pt x="1" y="1489"/>
                  </a:lnTo>
                  <a:cubicBezTo>
                    <a:pt x="1" y="1632"/>
                    <a:pt x="120" y="1751"/>
                    <a:pt x="263" y="1751"/>
                  </a:cubicBezTo>
                  <a:lnTo>
                    <a:pt x="1489" y="1751"/>
                  </a:lnTo>
                  <a:cubicBezTo>
                    <a:pt x="1632" y="1751"/>
                    <a:pt x="1751" y="1632"/>
                    <a:pt x="1751" y="1489"/>
                  </a:cubicBezTo>
                  <a:lnTo>
                    <a:pt x="1751" y="632"/>
                  </a:lnTo>
                  <a:lnTo>
                    <a:pt x="2108" y="322"/>
                  </a:lnTo>
                  <a:cubicBezTo>
                    <a:pt x="2191" y="263"/>
                    <a:pt x="2203" y="144"/>
                    <a:pt x="2132" y="72"/>
                  </a:cubicBezTo>
                  <a:cubicBezTo>
                    <a:pt x="2107" y="47"/>
                    <a:pt x="2062" y="32"/>
                    <a:pt x="2014" y="32"/>
                  </a:cubicBezTo>
                  <a:cubicBezTo>
                    <a:pt x="1972" y="32"/>
                    <a:pt x="1927" y="44"/>
                    <a:pt x="1894" y="72"/>
                  </a:cubicBezTo>
                  <a:lnTo>
                    <a:pt x="1739" y="191"/>
                  </a:lnTo>
                  <a:cubicBezTo>
                    <a:pt x="1715" y="84"/>
                    <a:pt x="1608" y="1"/>
                    <a:pt x="1489" y="1"/>
                  </a:cubicBezTo>
                  <a:close/>
                </a:path>
              </a:pathLst>
            </a:custGeom>
            <a:solidFill>
              <a:srgbClr val="434343"/>
            </a:solidFill>
            <a:ln>
              <a:noFill/>
            </a:ln>
          </p:spPr>
          <p:txBody>
            <a:bodyPr spcFirstLastPara="1" wrap="square" lIns="121900" tIns="121900" rIns="121900" bIns="121900" anchor="ctr" anchorCtr="0">
              <a:noAutofit/>
            </a:bodyPr>
            <a:lstStyle/>
            <a:p>
              <a:endParaRPr sz="1400">
                <a:latin typeface="+mj-lt"/>
              </a:endParaRPr>
            </a:p>
          </p:txBody>
        </p:sp>
      </p:grpSp>
      <p:sp>
        <p:nvSpPr>
          <p:cNvPr id="53" name="Rectángulo redondeado 31">
            <a:extLst>
              <a:ext uri="{FF2B5EF4-FFF2-40B4-BE49-F238E27FC236}">
                <a16:creationId xmlns:a16="http://schemas.microsoft.com/office/drawing/2014/main" id="{077665B3-C16E-4320-AAB1-9EC39996E89E}"/>
              </a:ext>
            </a:extLst>
          </p:cNvPr>
          <p:cNvSpPr/>
          <p:nvPr/>
        </p:nvSpPr>
        <p:spPr>
          <a:xfrm>
            <a:off x="410962" y="79227"/>
            <a:ext cx="3795273" cy="438254"/>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a:t>Alineación Estratégica</a:t>
            </a:r>
          </a:p>
        </p:txBody>
      </p:sp>
    </p:spTree>
    <p:extLst>
      <p:ext uri="{BB962C8B-B14F-4D97-AF65-F5344CB8AC3E}">
        <p14:creationId xmlns:p14="http://schemas.microsoft.com/office/powerpoint/2010/main" val="214409770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ángulo redondeado 31">
            <a:extLst>
              <a:ext uri="{FF2B5EF4-FFF2-40B4-BE49-F238E27FC236}">
                <a16:creationId xmlns:a16="http://schemas.microsoft.com/office/drawing/2014/main" id="{077665B3-C16E-4320-AAB1-9EC39996E89E}"/>
              </a:ext>
            </a:extLst>
          </p:cNvPr>
          <p:cNvSpPr/>
          <p:nvPr/>
        </p:nvSpPr>
        <p:spPr>
          <a:xfrm>
            <a:off x="186177" y="80730"/>
            <a:ext cx="3795273" cy="438254"/>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a:t>Proyección de Ingresos</a:t>
            </a:r>
          </a:p>
        </p:txBody>
      </p:sp>
      <p:graphicFrame>
        <p:nvGraphicFramePr>
          <p:cNvPr id="3" name="Tabla 2">
            <a:extLst>
              <a:ext uri="{FF2B5EF4-FFF2-40B4-BE49-F238E27FC236}">
                <a16:creationId xmlns:a16="http://schemas.microsoft.com/office/drawing/2014/main" id="{FB6B0D96-0AEC-4959-A081-BD74A55DE0D4}"/>
              </a:ext>
            </a:extLst>
          </p:cNvPr>
          <p:cNvGraphicFramePr>
            <a:graphicFrameLocks noGrp="1"/>
          </p:cNvGraphicFramePr>
          <p:nvPr>
            <p:extLst>
              <p:ext uri="{D42A27DB-BD31-4B8C-83A1-F6EECF244321}">
                <p14:modId xmlns:p14="http://schemas.microsoft.com/office/powerpoint/2010/main" val="3683029724"/>
              </p:ext>
            </p:extLst>
          </p:nvPr>
        </p:nvGraphicFramePr>
        <p:xfrm>
          <a:off x="1724026" y="643863"/>
          <a:ext cx="8029574" cy="2687493"/>
        </p:xfrm>
        <a:graphic>
          <a:graphicData uri="http://schemas.openxmlformats.org/drawingml/2006/table">
            <a:tbl>
              <a:tblPr>
                <a:tableStyleId>{22838BEF-8BB2-4498-84A7-C5851F593DF1}</a:tableStyleId>
              </a:tblPr>
              <a:tblGrid>
                <a:gridCol w="1141953">
                  <a:extLst>
                    <a:ext uri="{9D8B030D-6E8A-4147-A177-3AD203B41FA5}">
                      <a16:colId xmlns:a16="http://schemas.microsoft.com/office/drawing/2014/main" val="318896707"/>
                    </a:ext>
                  </a:extLst>
                </a:gridCol>
                <a:gridCol w="4724853">
                  <a:extLst>
                    <a:ext uri="{9D8B030D-6E8A-4147-A177-3AD203B41FA5}">
                      <a16:colId xmlns:a16="http://schemas.microsoft.com/office/drawing/2014/main" val="3786503019"/>
                    </a:ext>
                  </a:extLst>
                </a:gridCol>
                <a:gridCol w="2162768">
                  <a:extLst>
                    <a:ext uri="{9D8B030D-6E8A-4147-A177-3AD203B41FA5}">
                      <a16:colId xmlns:a16="http://schemas.microsoft.com/office/drawing/2014/main" val="4081442471"/>
                    </a:ext>
                  </a:extLst>
                </a:gridCol>
              </a:tblGrid>
              <a:tr h="245497">
                <a:tc>
                  <a:txBody>
                    <a:bodyPr/>
                    <a:lstStyle/>
                    <a:p>
                      <a:pPr algn="ctr" fontAlgn="b"/>
                      <a:r>
                        <a:rPr lang="es-EC" sz="1600" b="0" u="none" strike="noStrike">
                          <a:solidFill>
                            <a:srgbClr val="000000"/>
                          </a:solidFill>
                          <a:effectLst/>
                        </a:rPr>
                        <a:t>ITEM</a:t>
                      </a:r>
                      <a:endParaRPr lang="es-EC" sz="16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es-EC" sz="1600" b="0" u="none" strike="noStrike" dirty="0">
                          <a:solidFill>
                            <a:srgbClr val="000000"/>
                          </a:solidFill>
                          <a:effectLst/>
                        </a:rPr>
                        <a:t>GRUPO DE INGRESOS </a:t>
                      </a:r>
                      <a:endParaRPr lang="es-EC"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s-EC" sz="1600" b="0" u="none" strike="noStrike">
                          <a:solidFill>
                            <a:srgbClr val="000000"/>
                          </a:solidFill>
                          <a:effectLst/>
                        </a:rPr>
                        <a:t>VALOR</a:t>
                      </a:r>
                      <a:endParaRPr lang="es-EC" sz="16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496469398"/>
                  </a:ext>
                </a:extLst>
              </a:tr>
              <a:tr h="245497">
                <a:tc>
                  <a:txBody>
                    <a:bodyPr/>
                    <a:lstStyle/>
                    <a:p>
                      <a:pPr algn="ctr" fontAlgn="b"/>
                      <a:r>
                        <a:rPr lang="es-EC" sz="1600" b="0" u="none" strike="noStrike">
                          <a:solidFill>
                            <a:srgbClr val="000000"/>
                          </a:solidFill>
                          <a:effectLst/>
                        </a:rPr>
                        <a:t>13</a:t>
                      </a:r>
                      <a:endParaRPr lang="es-EC" sz="16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es-EC" sz="1600" b="0" u="none" strike="noStrike" dirty="0">
                          <a:solidFill>
                            <a:srgbClr val="000000"/>
                          </a:solidFill>
                          <a:effectLst/>
                        </a:rPr>
                        <a:t>TASAS Y CONTRIBUCIONES</a:t>
                      </a:r>
                      <a:endParaRPr lang="es-EC"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s-EC" sz="1600" b="0" u="none" strike="noStrike" dirty="0">
                          <a:solidFill>
                            <a:srgbClr val="000000"/>
                          </a:solidFill>
                          <a:effectLst/>
                        </a:rPr>
                        <a:t>          88.200,00 </a:t>
                      </a:r>
                      <a:endParaRPr lang="es-EC" sz="16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915601901"/>
                  </a:ext>
                </a:extLst>
              </a:tr>
              <a:tr h="245497">
                <a:tc>
                  <a:txBody>
                    <a:bodyPr/>
                    <a:lstStyle/>
                    <a:p>
                      <a:pPr algn="ctr" fontAlgn="b"/>
                      <a:r>
                        <a:rPr lang="es-EC" sz="1600" b="0" u="none" strike="noStrike" dirty="0">
                          <a:solidFill>
                            <a:srgbClr val="000000"/>
                          </a:solidFill>
                          <a:effectLst/>
                        </a:rPr>
                        <a:t>14</a:t>
                      </a:r>
                      <a:endParaRPr lang="es-EC"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s-EC" sz="1600" b="0" u="none" strike="noStrike" dirty="0">
                          <a:solidFill>
                            <a:srgbClr val="000000"/>
                          </a:solidFill>
                          <a:effectLst/>
                        </a:rPr>
                        <a:t>VENTA DE BIENES Y SERVICIOS</a:t>
                      </a:r>
                      <a:endParaRPr lang="es-EC"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s-EC" sz="1600" b="0" u="none" strike="noStrike" dirty="0">
                          <a:solidFill>
                            <a:srgbClr val="000000"/>
                          </a:solidFill>
                          <a:effectLst/>
                        </a:rPr>
                        <a:t>  </a:t>
                      </a:r>
                      <a:r>
                        <a:rPr lang="es-EC" sz="1600" b="1" u="none" strike="noStrike" dirty="0">
                          <a:solidFill>
                            <a:srgbClr val="000000"/>
                          </a:solidFill>
                          <a:effectLst/>
                        </a:rPr>
                        <a:t>37.981.889,34 </a:t>
                      </a:r>
                      <a:endParaRPr lang="es-EC" sz="1600" b="1"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931580577"/>
                  </a:ext>
                </a:extLst>
              </a:tr>
              <a:tr h="245497">
                <a:tc>
                  <a:txBody>
                    <a:bodyPr/>
                    <a:lstStyle/>
                    <a:p>
                      <a:pPr algn="ctr" fontAlgn="b"/>
                      <a:r>
                        <a:rPr lang="es-EC" sz="1600" b="0" u="none" strike="noStrike">
                          <a:solidFill>
                            <a:srgbClr val="000000"/>
                          </a:solidFill>
                          <a:effectLst/>
                        </a:rPr>
                        <a:t>17</a:t>
                      </a:r>
                      <a:endParaRPr lang="es-EC" sz="16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es-EC" sz="1600" b="0" u="none" strike="noStrike">
                          <a:solidFill>
                            <a:srgbClr val="000000"/>
                          </a:solidFill>
                          <a:effectLst/>
                        </a:rPr>
                        <a:t>RENTAS DE INVERSIONES Y MULTAS</a:t>
                      </a:r>
                      <a:endParaRPr lang="es-EC" sz="16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es-EC" sz="1600" b="0" u="none" strike="noStrike" dirty="0">
                          <a:solidFill>
                            <a:srgbClr val="000000"/>
                          </a:solidFill>
                          <a:effectLst/>
                        </a:rPr>
                        <a:t>    1.076.802,11 </a:t>
                      </a:r>
                      <a:endParaRPr lang="es-EC" sz="16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315490220"/>
                  </a:ext>
                </a:extLst>
              </a:tr>
              <a:tr h="245497">
                <a:tc>
                  <a:txBody>
                    <a:bodyPr/>
                    <a:lstStyle/>
                    <a:p>
                      <a:pPr algn="ctr" fontAlgn="b"/>
                      <a:r>
                        <a:rPr lang="es-EC" sz="1600" b="0" u="none" strike="noStrike">
                          <a:solidFill>
                            <a:srgbClr val="000000"/>
                          </a:solidFill>
                          <a:effectLst/>
                        </a:rPr>
                        <a:t>19</a:t>
                      </a:r>
                      <a:endParaRPr lang="es-EC" sz="16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es-EC" sz="1600" b="0" u="none" strike="noStrike">
                          <a:solidFill>
                            <a:srgbClr val="000000"/>
                          </a:solidFill>
                          <a:effectLst/>
                        </a:rPr>
                        <a:t>OTROS INGRESOS</a:t>
                      </a:r>
                      <a:endParaRPr lang="es-EC" sz="16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es-EC" sz="1600" b="0" u="none" strike="noStrike" dirty="0">
                          <a:solidFill>
                            <a:srgbClr val="000000"/>
                          </a:solidFill>
                          <a:effectLst/>
                        </a:rPr>
                        <a:t>       455.858,93 </a:t>
                      </a:r>
                      <a:endParaRPr lang="es-EC" sz="16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062969152"/>
                  </a:ext>
                </a:extLst>
              </a:tr>
              <a:tr h="485440">
                <a:tc>
                  <a:txBody>
                    <a:bodyPr/>
                    <a:lstStyle/>
                    <a:p>
                      <a:pPr algn="ctr" fontAlgn="ctr"/>
                      <a:r>
                        <a:rPr lang="es-EC" sz="1600" b="0" u="none" strike="noStrike">
                          <a:solidFill>
                            <a:srgbClr val="000000"/>
                          </a:solidFill>
                          <a:effectLst/>
                        </a:rPr>
                        <a:t>28</a:t>
                      </a:r>
                      <a:endParaRPr lang="es-EC" sz="16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es-EC" sz="1600" b="0" u="none" strike="noStrike" dirty="0">
                          <a:solidFill>
                            <a:srgbClr val="000000"/>
                          </a:solidFill>
                          <a:effectLst/>
                        </a:rPr>
                        <a:t>TRANSFERENCIAS Y DONACIONES DE CAPITAL DE INVERSIÓN</a:t>
                      </a:r>
                      <a:endParaRPr lang="es-EC"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s-EC" sz="1600" b="0" u="none" strike="noStrike" dirty="0">
                          <a:solidFill>
                            <a:srgbClr val="000000"/>
                          </a:solidFill>
                          <a:effectLst/>
                        </a:rPr>
                        <a:t>  </a:t>
                      </a:r>
                      <a:r>
                        <a:rPr lang="es-EC" sz="1600" b="1" u="none" strike="noStrike" dirty="0">
                          <a:solidFill>
                            <a:srgbClr val="000000"/>
                          </a:solidFill>
                          <a:effectLst/>
                        </a:rPr>
                        <a:t>40.154.553,27 </a:t>
                      </a:r>
                      <a:endParaRPr lang="es-EC" sz="1600" b="1"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549647544"/>
                  </a:ext>
                </a:extLst>
              </a:tr>
              <a:tr h="245497">
                <a:tc>
                  <a:txBody>
                    <a:bodyPr/>
                    <a:lstStyle/>
                    <a:p>
                      <a:pPr algn="ctr" fontAlgn="b"/>
                      <a:r>
                        <a:rPr lang="es-EC" sz="1600" b="0" u="none" strike="noStrike" dirty="0">
                          <a:solidFill>
                            <a:srgbClr val="000000"/>
                          </a:solidFill>
                          <a:effectLst/>
                        </a:rPr>
                        <a:t>37</a:t>
                      </a:r>
                      <a:endParaRPr lang="es-EC"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s-EC" sz="1600" b="0" u="none" strike="noStrike" dirty="0">
                          <a:solidFill>
                            <a:srgbClr val="000000"/>
                          </a:solidFill>
                          <a:effectLst/>
                        </a:rPr>
                        <a:t>SALDOS DISPONIBLES</a:t>
                      </a:r>
                      <a:endParaRPr lang="es-EC"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s-EC" sz="1600" b="0" u="none" strike="noStrike" dirty="0">
                          <a:solidFill>
                            <a:srgbClr val="000000"/>
                          </a:solidFill>
                          <a:effectLst/>
                        </a:rPr>
                        <a:t>    1.519.673,90 </a:t>
                      </a:r>
                      <a:endParaRPr lang="es-EC" sz="16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4130584785"/>
                  </a:ext>
                </a:extLst>
              </a:tr>
              <a:tr h="442133">
                <a:tc>
                  <a:txBody>
                    <a:bodyPr/>
                    <a:lstStyle/>
                    <a:p>
                      <a:pPr algn="ctr" fontAlgn="ctr"/>
                      <a:r>
                        <a:rPr lang="es-EC" sz="1600" b="0" u="none" strike="noStrike">
                          <a:solidFill>
                            <a:srgbClr val="000000"/>
                          </a:solidFill>
                          <a:effectLst/>
                        </a:rPr>
                        <a:t>38</a:t>
                      </a:r>
                      <a:endParaRPr lang="es-EC" sz="16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s-EC" sz="1600" b="0" u="none" strike="noStrike" dirty="0">
                          <a:solidFill>
                            <a:srgbClr val="000000"/>
                          </a:solidFill>
                          <a:effectLst/>
                        </a:rPr>
                        <a:t>CUENTAS  PENDIENTES POR COBRAR</a:t>
                      </a:r>
                      <a:endParaRPr lang="es-EC" sz="16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b"/>
                      <a:r>
                        <a:rPr lang="es-EC" sz="1600" b="0" u="none" strike="noStrike" dirty="0">
                          <a:solidFill>
                            <a:srgbClr val="000000"/>
                          </a:solidFill>
                          <a:effectLst/>
                        </a:rPr>
                        <a:t>       843.687,25 </a:t>
                      </a:r>
                      <a:endParaRPr lang="es-EC" sz="16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4124863180"/>
                  </a:ext>
                </a:extLst>
              </a:tr>
              <a:tr h="245497">
                <a:tc>
                  <a:txBody>
                    <a:bodyPr/>
                    <a:lstStyle/>
                    <a:p>
                      <a:pPr algn="ctr" fontAlgn="b"/>
                      <a:endParaRPr lang="es-EC" sz="16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es-EC" sz="1600" b="0" u="none" strike="noStrike">
                          <a:solidFill>
                            <a:srgbClr val="000000"/>
                          </a:solidFill>
                          <a:effectLst/>
                        </a:rPr>
                        <a:t>TOTAL INGRESOS</a:t>
                      </a:r>
                      <a:endParaRPr lang="es-EC" sz="1600" b="0"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b"/>
                      <a:r>
                        <a:rPr lang="es-EC" sz="1600" b="0" u="none" strike="noStrike" dirty="0">
                          <a:solidFill>
                            <a:srgbClr val="000000"/>
                          </a:solidFill>
                          <a:effectLst/>
                        </a:rPr>
                        <a:t>  </a:t>
                      </a:r>
                      <a:r>
                        <a:rPr lang="es-EC" sz="1600" b="1" u="none" strike="noStrike" dirty="0">
                          <a:solidFill>
                            <a:srgbClr val="000000"/>
                          </a:solidFill>
                          <a:effectLst/>
                        </a:rPr>
                        <a:t>82.120.664,80 </a:t>
                      </a:r>
                      <a:endParaRPr lang="es-EC" sz="1600" b="1"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751590552"/>
                  </a:ext>
                </a:extLst>
              </a:tr>
            </a:tbl>
          </a:graphicData>
        </a:graphic>
      </p:graphicFrame>
      <p:pic>
        <p:nvPicPr>
          <p:cNvPr id="8" name="Imagen 7">
            <a:extLst>
              <a:ext uri="{FF2B5EF4-FFF2-40B4-BE49-F238E27FC236}">
                <a16:creationId xmlns:a16="http://schemas.microsoft.com/office/drawing/2014/main" id="{3A59D6E2-F6D2-47C8-9FED-26B9FE4FA27D}"/>
              </a:ext>
            </a:extLst>
          </p:cNvPr>
          <p:cNvPicPr>
            <a:picLocks noChangeAspect="1"/>
          </p:cNvPicPr>
          <p:nvPr/>
        </p:nvPicPr>
        <p:blipFill>
          <a:blip r:embed="rId2"/>
          <a:stretch>
            <a:fillRect/>
          </a:stretch>
        </p:blipFill>
        <p:spPr>
          <a:xfrm>
            <a:off x="3454400" y="3456235"/>
            <a:ext cx="5283200" cy="2961813"/>
          </a:xfrm>
          <a:prstGeom prst="rect">
            <a:avLst/>
          </a:prstGeom>
        </p:spPr>
      </p:pic>
    </p:spTree>
    <p:extLst>
      <p:ext uri="{BB962C8B-B14F-4D97-AF65-F5344CB8AC3E}">
        <p14:creationId xmlns:p14="http://schemas.microsoft.com/office/powerpoint/2010/main" val="2370172540"/>
      </p:ext>
    </p:extLst>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ángulo redondeado 31">
            <a:extLst>
              <a:ext uri="{FF2B5EF4-FFF2-40B4-BE49-F238E27FC236}">
                <a16:creationId xmlns:a16="http://schemas.microsoft.com/office/drawing/2014/main" id="{077665B3-C16E-4320-AAB1-9EC39996E89E}"/>
              </a:ext>
            </a:extLst>
          </p:cNvPr>
          <p:cNvSpPr/>
          <p:nvPr/>
        </p:nvSpPr>
        <p:spPr>
          <a:xfrm>
            <a:off x="186177" y="80730"/>
            <a:ext cx="3795273" cy="438254"/>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a:t>Proyección demanda</a:t>
            </a:r>
          </a:p>
        </p:txBody>
      </p:sp>
      <p:graphicFrame>
        <p:nvGraphicFramePr>
          <p:cNvPr id="5" name="Gráfico 4">
            <a:extLst>
              <a:ext uri="{FF2B5EF4-FFF2-40B4-BE49-F238E27FC236}">
                <a16:creationId xmlns:a16="http://schemas.microsoft.com/office/drawing/2014/main" id="{9B633482-8C90-4ABC-8227-1A616A6A772F}"/>
              </a:ext>
            </a:extLst>
          </p:cNvPr>
          <p:cNvGraphicFramePr>
            <a:graphicFrameLocks/>
          </p:cNvGraphicFramePr>
          <p:nvPr>
            <p:extLst>
              <p:ext uri="{D42A27DB-BD31-4B8C-83A1-F6EECF244321}">
                <p14:modId xmlns:p14="http://schemas.microsoft.com/office/powerpoint/2010/main" val="2765083184"/>
              </p:ext>
            </p:extLst>
          </p:nvPr>
        </p:nvGraphicFramePr>
        <p:xfrm>
          <a:off x="821530" y="910657"/>
          <a:ext cx="9903620" cy="4205289"/>
        </p:xfrm>
        <a:graphic>
          <a:graphicData uri="http://schemas.openxmlformats.org/drawingml/2006/chart">
            <c:chart xmlns:c="http://schemas.openxmlformats.org/drawingml/2006/chart" xmlns:r="http://schemas.openxmlformats.org/officeDocument/2006/relationships" r:id="rId2"/>
          </a:graphicData>
        </a:graphic>
      </p:graphicFrame>
      <p:sp>
        <p:nvSpPr>
          <p:cNvPr id="9" name="CuadroTexto 8">
            <a:extLst>
              <a:ext uri="{FF2B5EF4-FFF2-40B4-BE49-F238E27FC236}">
                <a16:creationId xmlns:a16="http://schemas.microsoft.com/office/drawing/2014/main" id="{F066DD00-E529-4DC2-A30E-879AD080D22D}"/>
              </a:ext>
            </a:extLst>
          </p:cNvPr>
          <p:cNvSpPr txBox="1"/>
          <p:nvPr/>
        </p:nvSpPr>
        <p:spPr>
          <a:xfrm>
            <a:off x="995361" y="5238623"/>
            <a:ext cx="10565606" cy="708720"/>
          </a:xfrm>
          <a:prstGeom prst="rect">
            <a:avLst/>
          </a:prstGeom>
          <a:noFill/>
        </p:spPr>
        <p:txBody>
          <a:bodyPr wrap="square">
            <a:spAutoFit/>
          </a:bodyPr>
          <a:lstStyle/>
          <a:p>
            <a:pPr marL="0" marR="0" algn="just">
              <a:lnSpc>
                <a:spcPct val="115000"/>
              </a:lnSpc>
              <a:spcBef>
                <a:spcPts val="0"/>
              </a:spcBef>
              <a:spcAft>
                <a:spcPts val="1000"/>
              </a:spcAft>
            </a:pPr>
            <a:r>
              <a:rPr lang="es-EC" sz="1800" dirty="0">
                <a:effectLst/>
                <a:latin typeface="Arial Narrow" panose="020B0606020202030204" pitchFamily="34" charset="0"/>
                <a:ea typeface="Times New Roman" panose="02020603050405020304" pitchFamily="18" charset="0"/>
                <a:cs typeface="Times New Roman" panose="02020603050405020304" pitchFamily="18" charset="0"/>
              </a:rPr>
              <a:t>Al comparar el periodo 2021 con la proyección 2022 se espera un crecimiento del 31% pero esto depende de dos grandes elementos como son las restricciones de movilidad y la acogida de la actualización de la tarifa.</a:t>
            </a:r>
            <a:endParaRPr lang="es-EC"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5473174"/>
      </p:ext>
    </p:extLst>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ángulo redondeado 31">
            <a:extLst>
              <a:ext uri="{FF2B5EF4-FFF2-40B4-BE49-F238E27FC236}">
                <a16:creationId xmlns:a16="http://schemas.microsoft.com/office/drawing/2014/main" id="{077665B3-C16E-4320-AAB1-9EC39996E89E}"/>
              </a:ext>
            </a:extLst>
          </p:cNvPr>
          <p:cNvSpPr/>
          <p:nvPr/>
        </p:nvSpPr>
        <p:spPr>
          <a:xfrm>
            <a:off x="186177" y="80730"/>
            <a:ext cx="3795273" cy="438254"/>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a:t>POA 2022</a:t>
            </a:r>
          </a:p>
        </p:txBody>
      </p:sp>
      <p:graphicFrame>
        <p:nvGraphicFramePr>
          <p:cNvPr id="2" name="Tabla 1">
            <a:extLst>
              <a:ext uri="{FF2B5EF4-FFF2-40B4-BE49-F238E27FC236}">
                <a16:creationId xmlns:a16="http://schemas.microsoft.com/office/drawing/2014/main" id="{A02DBB25-DD40-45C7-A4FF-993D4BCD2D9D}"/>
              </a:ext>
            </a:extLst>
          </p:cNvPr>
          <p:cNvGraphicFramePr>
            <a:graphicFrameLocks noGrp="1"/>
          </p:cNvGraphicFramePr>
          <p:nvPr>
            <p:extLst>
              <p:ext uri="{D42A27DB-BD31-4B8C-83A1-F6EECF244321}">
                <p14:modId xmlns:p14="http://schemas.microsoft.com/office/powerpoint/2010/main" val="1517701298"/>
              </p:ext>
            </p:extLst>
          </p:nvPr>
        </p:nvGraphicFramePr>
        <p:xfrm>
          <a:off x="731835" y="638139"/>
          <a:ext cx="10669590" cy="2290716"/>
        </p:xfrm>
        <a:graphic>
          <a:graphicData uri="http://schemas.openxmlformats.org/drawingml/2006/table">
            <a:tbl>
              <a:tblPr/>
              <a:tblGrid>
                <a:gridCol w="2586567">
                  <a:extLst>
                    <a:ext uri="{9D8B030D-6E8A-4147-A177-3AD203B41FA5}">
                      <a16:colId xmlns:a16="http://schemas.microsoft.com/office/drawing/2014/main" val="3355562461"/>
                    </a:ext>
                  </a:extLst>
                </a:gridCol>
                <a:gridCol w="2694341">
                  <a:extLst>
                    <a:ext uri="{9D8B030D-6E8A-4147-A177-3AD203B41FA5}">
                      <a16:colId xmlns:a16="http://schemas.microsoft.com/office/drawing/2014/main" val="62083756"/>
                    </a:ext>
                  </a:extLst>
                </a:gridCol>
                <a:gridCol w="2694341">
                  <a:extLst>
                    <a:ext uri="{9D8B030D-6E8A-4147-A177-3AD203B41FA5}">
                      <a16:colId xmlns:a16="http://schemas.microsoft.com/office/drawing/2014/main" val="3597772414"/>
                    </a:ext>
                  </a:extLst>
                </a:gridCol>
                <a:gridCol w="2694341">
                  <a:extLst>
                    <a:ext uri="{9D8B030D-6E8A-4147-A177-3AD203B41FA5}">
                      <a16:colId xmlns:a16="http://schemas.microsoft.com/office/drawing/2014/main" val="1503863703"/>
                    </a:ext>
                  </a:extLst>
                </a:gridCol>
              </a:tblGrid>
              <a:tr h="160308">
                <a:tc>
                  <a:txBody>
                    <a:bodyPr/>
                    <a:lstStyle/>
                    <a:p>
                      <a:pPr algn="l" fontAlgn="b"/>
                      <a:r>
                        <a:rPr lang="es-EC" sz="1100" b="1" i="0" u="none" strike="noStrike">
                          <a:solidFill>
                            <a:srgbClr val="000000"/>
                          </a:solidFill>
                          <a:effectLst/>
                          <a:latin typeface="Arial" panose="020B0604020202020204" pitchFamily="34" charset="0"/>
                        </a:rPr>
                        <a:t> </a:t>
                      </a:r>
                    </a:p>
                  </a:txBody>
                  <a:tcPr marL="0" marR="0" marT="0" marB="0" anchor="b">
                    <a:lnL>
                      <a:noFill/>
                    </a:lnL>
                    <a:lnR>
                      <a:noFill/>
                    </a:lnR>
                    <a:lnT>
                      <a:noFill/>
                    </a:lnT>
                    <a:lnB>
                      <a:noFill/>
                    </a:lnB>
                    <a:solidFill>
                      <a:srgbClr val="D9E1F2"/>
                    </a:solidFill>
                  </a:tcPr>
                </a:tc>
                <a:tc>
                  <a:txBody>
                    <a:bodyPr/>
                    <a:lstStyle/>
                    <a:p>
                      <a:pPr algn="ctr" fontAlgn="b"/>
                      <a:r>
                        <a:rPr lang="es-EC" sz="1100" b="1" i="0" u="none" strike="noStrike">
                          <a:solidFill>
                            <a:srgbClr val="000000"/>
                          </a:solidFill>
                          <a:effectLst/>
                          <a:latin typeface="Arial" panose="020B0604020202020204" pitchFamily="34" charset="0"/>
                        </a:rPr>
                        <a:t>Fuente de financiamiento</a:t>
                      </a:r>
                    </a:p>
                  </a:txBody>
                  <a:tcPr marL="0" marR="0" marT="0" marB="0" anchor="b">
                    <a:lnL>
                      <a:noFill/>
                    </a:lnL>
                    <a:lnR>
                      <a:noFill/>
                    </a:lnR>
                    <a:lnT>
                      <a:noFill/>
                    </a:lnT>
                    <a:lnB>
                      <a:noFill/>
                    </a:lnB>
                    <a:solidFill>
                      <a:srgbClr val="D9E1F2"/>
                    </a:solidFill>
                  </a:tcPr>
                </a:tc>
                <a:tc>
                  <a:txBody>
                    <a:bodyPr/>
                    <a:lstStyle/>
                    <a:p>
                      <a:pPr algn="l" fontAlgn="b"/>
                      <a:endParaRPr lang="es-EC" sz="1100" b="1"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solidFill>
                      <a:srgbClr val="D9E1F2"/>
                    </a:solidFill>
                  </a:tcPr>
                </a:tc>
                <a:tc>
                  <a:txBody>
                    <a:bodyPr/>
                    <a:lstStyle/>
                    <a:p>
                      <a:pPr algn="l" fontAlgn="b"/>
                      <a:endParaRPr lang="es-EC" sz="1100" b="1"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solidFill>
                      <a:srgbClr val="D9E1F2"/>
                    </a:solidFill>
                  </a:tcPr>
                </a:tc>
                <a:extLst>
                  <a:ext uri="{0D108BD9-81ED-4DB2-BD59-A6C34878D82A}">
                    <a16:rowId xmlns:a16="http://schemas.microsoft.com/office/drawing/2014/main" val="1709820808"/>
                  </a:ext>
                </a:extLst>
              </a:tr>
              <a:tr h="139655">
                <a:tc>
                  <a:txBody>
                    <a:bodyPr/>
                    <a:lstStyle/>
                    <a:p>
                      <a:pPr algn="l" fontAlgn="b"/>
                      <a:r>
                        <a:rPr lang="es-EC" sz="1100" b="1" i="0" u="none" strike="noStrike">
                          <a:solidFill>
                            <a:srgbClr val="000000"/>
                          </a:solidFill>
                          <a:effectLst/>
                          <a:latin typeface="Arial" panose="020B0604020202020204" pitchFamily="34" charset="0"/>
                        </a:rPr>
                        <a:t>Proyecto</a:t>
                      </a:r>
                    </a:p>
                  </a:txBody>
                  <a:tcPr marL="0" marR="0" marT="0"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es-EC" sz="1100" b="1" i="0" u="none" strike="noStrike">
                          <a:solidFill>
                            <a:srgbClr val="000000"/>
                          </a:solidFill>
                          <a:effectLst/>
                          <a:latin typeface="Arial" panose="020B0604020202020204" pitchFamily="34" charset="0"/>
                        </a:rPr>
                        <a:t>MUNICIPALES</a:t>
                      </a:r>
                    </a:p>
                  </a:txBody>
                  <a:tcPr marL="0" marR="0" marT="0"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s-EC" sz="1100" b="1" i="0" u="none" strike="noStrike">
                          <a:solidFill>
                            <a:srgbClr val="000000"/>
                          </a:solidFill>
                          <a:effectLst/>
                          <a:latin typeface="Arial" panose="020B0604020202020204" pitchFamily="34" charset="0"/>
                        </a:rPr>
                        <a:t>PROPIOS</a:t>
                      </a:r>
                    </a:p>
                  </a:txBody>
                  <a:tcPr marL="0" marR="0" marT="0"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s-EC" sz="1100" b="1" i="0" u="none" strike="noStrike">
                          <a:solidFill>
                            <a:srgbClr val="000000"/>
                          </a:solidFill>
                          <a:effectLst/>
                          <a:latin typeface="Arial" panose="020B0604020202020204" pitchFamily="34" charset="0"/>
                        </a:rPr>
                        <a:t>Total general</a:t>
                      </a:r>
                    </a:p>
                  </a:txBody>
                  <a:tcPr marL="0" marR="0" marT="0" marB="0" anchor="ctr">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199469875"/>
                  </a:ext>
                </a:extLst>
              </a:tr>
              <a:tr h="279309">
                <a:tc>
                  <a:txBody>
                    <a:bodyPr/>
                    <a:lstStyle/>
                    <a:p>
                      <a:pPr algn="l" fontAlgn="b"/>
                      <a:r>
                        <a:rPr lang="es-EC" sz="1100" b="0" i="0" u="none" strike="noStrike" dirty="0">
                          <a:solidFill>
                            <a:srgbClr val="000000"/>
                          </a:solidFill>
                          <a:effectLst/>
                          <a:latin typeface="Arial" panose="020B0604020202020204" pitchFamily="34" charset="0"/>
                        </a:rPr>
                        <a:t>GESTION ADMINISTRATIVA</a:t>
                      </a:r>
                    </a:p>
                  </a:txBody>
                  <a:tcPr marL="0" marR="0" marT="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ctr" fontAlgn="b"/>
                      <a:endParaRPr lang="es-EC" sz="1100" b="0" i="0" u="none" strike="noStrike" dirty="0">
                        <a:solidFill>
                          <a:srgbClr val="000000"/>
                        </a:solidFill>
                        <a:effectLst/>
                        <a:latin typeface="Arial" panose="020B0604020202020204" pitchFamily="34" charset="0"/>
                      </a:endParaRPr>
                    </a:p>
                  </a:txBody>
                  <a:tcPr marL="0" marR="0" marT="0" marB="0" anchor="ctr">
                    <a:lnL>
                      <a:noFill/>
                    </a:lnL>
                    <a:lnR>
                      <a:noFill/>
                    </a:lnR>
                    <a:lnT w="6350" cap="flat" cmpd="sng" algn="ctr">
                      <a:solidFill>
                        <a:srgbClr val="8EA9DB"/>
                      </a:solidFill>
                      <a:prstDash val="solid"/>
                      <a:round/>
                      <a:headEnd type="none" w="med" len="med"/>
                      <a:tailEnd type="none" w="med" len="med"/>
                    </a:lnT>
                    <a:lnB>
                      <a:noFill/>
                    </a:lnB>
                  </a:tcPr>
                </a:tc>
                <a:tc>
                  <a:txBody>
                    <a:bodyPr/>
                    <a:lstStyle/>
                    <a:p>
                      <a:pPr algn="ctr" fontAlgn="b"/>
                      <a:r>
                        <a:rPr lang="es-EC" sz="1100" b="0" i="0" u="none" strike="noStrike">
                          <a:solidFill>
                            <a:srgbClr val="000000"/>
                          </a:solidFill>
                          <a:effectLst/>
                          <a:latin typeface="Arial" panose="020B0604020202020204" pitchFamily="34" charset="0"/>
                        </a:rPr>
                        <a:t>   3.068.342,63 </a:t>
                      </a:r>
                    </a:p>
                  </a:txBody>
                  <a:tcPr marL="0" marR="0" marT="0" marB="0" anchor="ctr">
                    <a:lnL>
                      <a:noFill/>
                    </a:lnL>
                    <a:lnR>
                      <a:noFill/>
                    </a:lnR>
                    <a:lnT w="6350" cap="flat" cmpd="sng" algn="ctr">
                      <a:solidFill>
                        <a:srgbClr val="8EA9DB"/>
                      </a:solidFill>
                      <a:prstDash val="solid"/>
                      <a:round/>
                      <a:headEnd type="none" w="med" len="med"/>
                      <a:tailEnd type="none" w="med" len="med"/>
                    </a:lnT>
                    <a:lnB>
                      <a:noFill/>
                    </a:lnB>
                  </a:tcPr>
                </a:tc>
                <a:tc>
                  <a:txBody>
                    <a:bodyPr/>
                    <a:lstStyle/>
                    <a:p>
                      <a:pPr algn="ctr" fontAlgn="b"/>
                      <a:r>
                        <a:rPr lang="es-EC" sz="1100" b="0" i="0" u="none" strike="noStrike">
                          <a:solidFill>
                            <a:srgbClr val="000000"/>
                          </a:solidFill>
                          <a:effectLst/>
                          <a:latin typeface="Arial" panose="020B0604020202020204" pitchFamily="34" charset="0"/>
                        </a:rPr>
                        <a:t>   3.068.342,63 </a:t>
                      </a:r>
                    </a:p>
                  </a:txBody>
                  <a:tcPr marL="0" marR="0" marT="0" marB="0" anchor="ctr">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1511164035"/>
                  </a:ext>
                </a:extLst>
              </a:tr>
              <a:tr h="279309">
                <a:tc>
                  <a:txBody>
                    <a:bodyPr/>
                    <a:lstStyle/>
                    <a:p>
                      <a:pPr algn="l" fontAlgn="b"/>
                      <a:r>
                        <a:rPr lang="es-EC" sz="1100" b="0" i="0" u="none" strike="noStrike" dirty="0">
                          <a:solidFill>
                            <a:srgbClr val="000000"/>
                          </a:solidFill>
                          <a:effectLst/>
                          <a:latin typeface="Arial" panose="020B0604020202020204" pitchFamily="34" charset="0"/>
                        </a:rPr>
                        <a:t>GESTION DEL TALENTO HUMANO</a:t>
                      </a:r>
                    </a:p>
                  </a:txBody>
                  <a:tcPr marL="0" marR="0" marT="0" marB="0" anchor="b">
                    <a:lnL>
                      <a:noFill/>
                    </a:lnL>
                    <a:lnR>
                      <a:noFill/>
                    </a:lnR>
                    <a:lnT>
                      <a:noFill/>
                    </a:lnT>
                    <a:lnB>
                      <a:noFill/>
                    </a:lnB>
                  </a:tcPr>
                </a:tc>
                <a:tc>
                  <a:txBody>
                    <a:bodyPr/>
                    <a:lstStyle/>
                    <a:p>
                      <a:pPr algn="ctr" fontAlgn="b"/>
                      <a:endParaRPr lang="es-EC" sz="1100" b="0" i="0" u="none" strike="noStrike" dirty="0">
                        <a:solidFill>
                          <a:srgbClr val="00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b"/>
                      <a:r>
                        <a:rPr lang="es-EC" sz="1100" b="0" i="0" u="none" strike="noStrike">
                          <a:solidFill>
                            <a:srgbClr val="000000"/>
                          </a:solidFill>
                          <a:effectLst/>
                          <a:latin typeface="Arial" panose="020B0604020202020204" pitchFamily="34" charset="0"/>
                        </a:rPr>
                        <a:t> 29.088.137,91 </a:t>
                      </a:r>
                    </a:p>
                  </a:txBody>
                  <a:tcPr marL="0" marR="0" marT="0" marB="0" anchor="ctr">
                    <a:lnL>
                      <a:noFill/>
                    </a:lnL>
                    <a:lnR>
                      <a:noFill/>
                    </a:lnR>
                    <a:lnT>
                      <a:noFill/>
                    </a:lnT>
                    <a:lnB>
                      <a:noFill/>
                    </a:lnB>
                  </a:tcPr>
                </a:tc>
                <a:tc>
                  <a:txBody>
                    <a:bodyPr/>
                    <a:lstStyle/>
                    <a:p>
                      <a:pPr algn="ctr" fontAlgn="b"/>
                      <a:r>
                        <a:rPr lang="es-EC" sz="1100" b="0" i="0" u="none" strike="noStrike">
                          <a:solidFill>
                            <a:srgbClr val="000000"/>
                          </a:solidFill>
                          <a:effectLst/>
                          <a:latin typeface="Arial" panose="020B0604020202020204" pitchFamily="34" charset="0"/>
                        </a:rPr>
                        <a:t> 29.088.137,91 </a:t>
                      </a:r>
                    </a:p>
                  </a:txBody>
                  <a:tcPr marL="0" marR="0" marT="0" marB="0" anchor="ctr">
                    <a:lnL>
                      <a:noFill/>
                    </a:lnL>
                    <a:lnR>
                      <a:noFill/>
                    </a:lnR>
                    <a:lnT>
                      <a:noFill/>
                    </a:lnT>
                    <a:lnB>
                      <a:noFill/>
                    </a:lnB>
                  </a:tcPr>
                </a:tc>
                <a:extLst>
                  <a:ext uri="{0D108BD9-81ED-4DB2-BD59-A6C34878D82A}">
                    <a16:rowId xmlns:a16="http://schemas.microsoft.com/office/drawing/2014/main" val="3722907327"/>
                  </a:ext>
                </a:extLst>
              </a:tr>
              <a:tr h="558618">
                <a:tc>
                  <a:txBody>
                    <a:bodyPr/>
                    <a:lstStyle/>
                    <a:p>
                      <a:pPr algn="l" fontAlgn="b"/>
                      <a:r>
                        <a:rPr lang="es-EC" sz="1100" b="0" i="0" u="none" strike="noStrike" dirty="0">
                          <a:solidFill>
                            <a:srgbClr val="000000"/>
                          </a:solidFill>
                          <a:effectLst/>
                          <a:latin typeface="Arial" panose="020B0604020202020204" pitchFamily="34" charset="0"/>
                        </a:rPr>
                        <a:t>OPERACIÓN DE LOS CORREDORESDEL SISTEMA METROPOLITANO DE TRANSPORTE PÚBLICO</a:t>
                      </a:r>
                    </a:p>
                  </a:txBody>
                  <a:tcPr marL="0" marR="0" marT="0" marB="0" anchor="b">
                    <a:lnL>
                      <a:noFill/>
                    </a:lnL>
                    <a:lnR>
                      <a:noFill/>
                    </a:lnR>
                    <a:lnT>
                      <a:noFill/>
                    </a:lnT>
                    <a:lnB>
                      <a:noFill/>
                    </a:lnB>
                  </a:tcPr>
                </a:tc>
                <a:tc>
                  <a:txBody>
                    <a:bodyPr/>
                    <a:lstStyle/>
                    <a:p>
                      <a:pPr algn="ctr" fontAlgn="b"/>
                      <a:r>
                        <a:rPr lang="es-EC" sz="1100" b="0" i="0" u="none" strike="noStrike">
                          <a:solidFill>
                            <a:srgbClr val="000000"/>
                          </a:solidFill>
                          <a:effectLst/>
                          <a:latin typeface="Arial" panose="020B0604020202020204" pitchFamily="34" charset="0"/>
                        </a:rPr>
                        <a:t> 30.994.981,08 </a:t>
                      </a:r>
                    </a:p>
                  </a:txBody>
                  <a:tcPr marL="0" marR="0" marT="0" marB="0" anchor="ctr">
                    <a:lnL>
                      <a:noFill/>
                    </a:lnL>
                    <a:lnR>
                      <a:noFill/>
                    </a:lnR>
                    <a:lnT>
                      <a:noFill/>
                    </a:lnT>
                    <a:lnB>
                      <a:noFill/>
                    </a:lnB>
                  </a:tcPr>
                </a:tc>
                <a:tc>
                  <a:txBody>
                    <a:bodyPr/>
                    <a:lstStyle/>
                    <a:p>
                      <a:pPr algn="ctr" fontAlgn="b"/>
                      <a:r>
                        <a:rPr lang="es-EC" sz="1100" b="0" i="0" u="none" strike="noStrike" dirty="0">
                          <a:solidFill>
                            <a:srgbClr val="000000"/>
                          </a:solidFill>
                          <a:effectLst/>
                          <a:latin typeface="Arial" panose="020B0604020202020204" pitchFamily="34" charset="0"/>
                        </a:rPr>
                        <a:t>   9.809.630,99 </a:t>
                      </a:r>
                    </a:p>
                  </a:txBody>
                  <a:tcPr marL="0" marR="0" marT="0" marB="0" anchor="ctr">
                    <a:lnL>
                      <a:noFill/>
                    </a:lnL>
                    <a:lnR>
                      <a:noFill/>
                    </a:lnR>
                    <a:lnT>
                      <a:noFill/>
                    </a:lnT>
                    <a:lnB>
                      <a:noFill/>
                    </a:lnB>
                  </a:tcPr>
                </a:tc>
                <a:tc>
                  <a:txBody>
                    <a:bodyPr/>
                    <a:lstStyle/>
                    <a:p>
                      <a:pPr algn="ctr" fontAlgn="b"/>
                      <a:r>
                        <a:rPr lang="es-EC" sz="1100" b="0" i="0" u="none" strike="noStrike">
                          <a:solidFill>
                            <a:srgbClr val="000000"/>
                          </a:solidFill>
                          <a:effectLst/>
                          <a:latin typeface="Arial" panose="020B0604020202020204" pitchFamily="34" charset="0"/>
                        </a:rPr>
                        <a:t> 40.804.612,07 </a:t>
                      </a:r>
                    </a:p>
                  </a:txBody>
                  <a:tcPr marL="0" marR="0" marT="0" marB="0" anchor="ctr">
                    <a:lnL>
                      <a:noFill/>
                    </a:lnL>
                    <a:lnR>
                      <a:noFill/>
                    </a:lnR>
                    <a:lnT>
                      <a:noFill/>
                    </a:lnT>
                    <a:lnB>
                      <a:noFill/>
                    </a:lnB>
                  </a:tcPr>
                </a:tc>
                <a:extLst>
                  <a:ext uri="{0D108BD9-81ED-4DB2-BD59-A6C34878D82A}">
                    <a16:rowId xmlns:a16="http://schemas.microsoft.com/office/drawing/2014/main" val="1030860337"/>
                  </a:ext>
                </a:extLst>
              </a:tr>
              <a:tr h="558618">
                <a:tc>
                  <a:txBody>
                    <a:bodyPr/>
                    <a:lstStyle/>
                    <a:p>
                      <a:pPr algn="l" fontAlgn="b"/>
                      <a:r>
                        <a:rPr lang="es-EC" sz="1100" b="0" i="0" u="none" strike="noStrike" dirty="0">
                          <a:solidFill>
                            <a:srgbClr val="000000"/>
                          </a:solidFill>
                          <a:effectLst/>
                          <a:latin typeface="Arial" panose="020B0604020202020204" pitchFamily="34" charset="0"/>
                        </a:rPr>
                        <a:t>MODERNIZACIÓN DEL SISTEMA DE TRANSPORTE PÚBLICO METROPOLITANO DE PASAJEROS</a:t>
                      </a:r>
                    </a:p>
                  </a:txBody>
                  <a:tcPr marL="0" marR="0" marT="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ctr" fontAlgn="b"/>
                      <a:r>
                        <a:rPr lang="es-EC" sz="1100" b="0" i="0" u="none" strike="noStrike">
                          <a:solidFill>
                            <a:srgbClr val="000000"/>
                          </a:solidFill>
                          <a:effectLst/>
                          <a:latin typeface="Arial" panose="020B0604020202020204" pitchFamily="34" charset="0"/>
                        </a:rPr>
                        <a:t>   9.159.572,20 </a:t>
                      </a:r>
                    </a:p>
                  </a:txBody>
                  <a:tcPr marL="0" marR="0" marT="0" marB="0" anchor="ctr">
                    <a:lnL>
                      <a:noFill/>
                    </a:lnL>
                    <a:lnR>
                      <a:noFill/>
                    </a:lnR>
                    <a:lnT>
                      <a:noFill/>
                    </a:lnT>
                    <a:lnB w="6350" cap="flat" cmpd="sng" algn="ctr">
                      <a:solidFill>
                        <a:srgbClr val="8EA9DB"/>
                      </a:solidFill>
                      <a:prstDash val="solid"/>
                      <a:round/>
                      <a:headEnd type="none" w="med" len="med"/>
                      <a:tailEnd type="none" w="med" len="med"/>
                    </a:lnB>
                  </a:tcPr>
                </a:tc>
                <a:tc>
                  <a:txBody>
                    <a:bodyPr/>
                    <a:lstStyle/>
                    <a:p>
                      <a:pPr algn="ctr" fontAlgn="b"/>
                      <a:endParaRPr lang="es-EC" sz="1100" b="0" i="0" u="none" strike="noStrike" dirty="0">
                        <a:solidFill>
                          <a:srgbClr val="000000"/>
                        </a:solidFill>
                        <a:effectLst/>
                        <a:latin typeface="Arial" panose="020B0604020202020204" pitchFamily="34" charset="0"/>
                      </a:endParaRPr>
                    </a:p>
                  </a:txBody>
                  <a:tcPr marL="0" marR="0" marT="0" marB="0" anchor="ctr">
                    <a:lnL>
                      <a:noFill/>
                    </a:lnL>
                    <a:lnR>
                      <a:noFill/>
                    </a:lnR>
                    <a:lnT>
                      <a:noFill/>
                    </a:lnT>
                    <a:lnB w="6350" cap="flat" cmpd="sng" algn="ctr">
                      <a:solidFill>
                        <a:srgbClr val="8EA9DB"/>
                      </a:solidFill>
                      <a:prstDash val="solid"/>
                      <a:round/>
                      <a:headEnd type="none" w="med" len="med"/>
                      <a:tailEnd type="none" w="med" len="med"/>
                    </a:lnB>
                  </a:tcPr>
                </a:tc>
                <a:tc>
                  <a:txBody>
                    <a:bodyPr/>
                    <a:lstStyle/>
                    <a:p>
                      <a:pPr algn="ctr" fontAlgn="b"/>
                      <a:r>
                        <a:rPr lang="es-EC" sz="1100" b="0" i="0" u="none" strike="noStrike" dirty="0">
                          <a:solidFill>
                            <a:srgbClr val="000000"/>
                          </a:solidFill>
                          <a:effectLst/>
                          <a:latin typeface="Arial" panose="020B0604020202020204" pitchFamily="34" charset="0"/>
                        </a:rPr>
                        <a:t>   9.159.572,20 </a:t>
                      </a:r>
                    </a:p>
                  </a:txBody>
                  <a:tcPr marL="0" marR="0" marT="0" marB="0" anchor="ctr">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1744954428"/>
                  </a:ext>
                </a:extLst>
              </a:tr>
              <a:tr h="139655">
                <a:tc>
                  <a:txBody>
                    <a:bodyPr/>
                    <a:lstStyle/>
                    <a:p>
                      <a:pPr algn="l" fontAlgn="b"/>
                      <a:r>
                        <a:rPr lang="es-EC" sz="1100" b="1" i="0" u="none" strike="noStrike">
                          <a:solidFill>
                            <a:srgbClr val="000000"/>
                          </a:solidFill>
                          <a:effectLst/>
                          <a:latin typeface="Arial" panose="020B0604020202020204" pitchFamily="34" charset="0"/>
                        </a:rPr>
                        <a:t>Total general</a:t>
                      </a:r>
                    </a:p>
                  </a:txBody>
                  <a:tcPr marL="0" marR="0" marT="0"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ctr" fontAlgn="b"/>
                      <a:r>
                        <a:rPr lang="es-EC" sz="1100" b="1" i="0" u="none" strike="noStrike">
                          <a:solidFill>
                            <a:srgbClr val="000000"/>
                          </a:solidFill>
                          <a:effectLst/>
                          <a:latin typeface="Arial" panose="020B0604020202020204" pitchFamily="34" charset="0"/>
                        </a:rPr>
                        <a:t> 40.154.553,28 </a:t>
                      </a:r>
                    </a:p>
                  </a:txBody>
                  <a:tcPr marL="0" marR="0" marT="0" marB="0" anchor="ctr">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ctr" fontAlgn="b"/>
                      <a:r>
                        <a:rPr lang="es-EC" sz="1100" b="1" i="0" u="none" strike="noStrike">
                          <a:solidFill>
                            <a:srgbClr val="000000"/>
                          </a:solidFill>
                          <a:effectLst/>
                          <a:latin typeface="Arial" panose="020B0604020202020204" pitchFamily="34" charset="0"/>
                        </a:rPr>
                        <a:t> 41.966.111,53 </a:t>
                      </a:r>
                    </a:p>
                  </a:txBody>
                  <a:tcPr marL="0" marR="0" marT="0" marB="0" anchor="ctr">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ctr" fontAlgn="b"/>
                      <a:r>
                        <a:rPr lang="es-EC" sz="1100" b="1" i="0" u="none" strike="noStrike" dirty="0">
                          <a:solidFill>
                            <a:srgbClr val="000000"/>
                          </a:solidFill>
                          <a:effectLst/>
                          <a:latin typeface="Arial" panose="020B0604020202020204" pitchFamily="34" charset="0"/>
                        </a:rPr>
                        <a:t> 82.120.664,81 </a:t>
                      </a:r>
                    </a:p>
                  </a:txBody>
                  <a:tcPr marL="0" marR="0" marT="0" marB="0" anchor="ctr">
                    <a:lnL>
                      <a:noFill/>
                    </a:lnL>
                    <a:lnR>
                      <a:noFill/>
                    </a:lnR>
                    <a:lnT w="6350" cap="flat" cmpd="sng" algn="ctr">
                      <a:solidFill>
                        <a:srgbClr val="8EA9DB"/>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1789153279"/>
                  </a:ext>
                </a:extLst>
              </a:tr>
            </a:tbl>
          </a:graphicData>
        </a:graphic>
      </p:graphicFrame>
      <p:graphicFrame>
        <p:nvGraphicFramePr>
          <p:cNvPr id="6" name="Gráfico 5">
            <a:extLst>
              <a:ext uri="{FF2B5EF4-FFF2-40B4-BE49-F238E27FC236}">
                <a16:creationId xmlns:a16="http://schemas.microsoft.com/office/drawing/2014/main" id="{E08F8AE3-DABF-4620-B658-F8F6DB366B37}"/>
              </a:ext>
            </a:extLst>
          </p:cNvPr>
          <p:cNvGraphicFramePr>
            <a:graphicFrameLocks/>
          </p:cNvGraphicFramePr>
          <p:nvPr>
            <p:extLst>
              <p:ext uri="{D42A27DB-BD31-4B8C-83A1-F6EECF244321}">
                <p14:modId xmlns:p14="http://schemas.microsoft.com/office/powerpoint/2010/main" val="3363709539"/>
              </p:ext>
            </p:extLst>
          </p:nvPr>
        </p:nvGraphicFramePr>
        <p:xfrm>
          <a:off x="731835" y="3271894"/>
          <a:ext cx="7899401" cy="32035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Tabla 3">
            <a:extLst>
              <a:ext uri="{FF2B5EF4-FFF2-40B4-BE49-F238E27FC236}">
                <a16:creationId xmlns:a16="http://schemas.microsoft.com/office/drawing/2014/main" id="{9A4BD151-BF84-4D5D-A6DD-88C9F3D19FC8}"/>
              </a:ext>
            </a:extLst>
          </p:cNvPr>
          <p:cNvGraphicFramePr>
            <a:graphicFrameLocks noGrp="1"/>
          </p:cNvGraphicFramePr>
          <p:nvPr>
            <p:extLst>
              <p:ext uri="{D42A27DB-BD31-4B8C-83A1-F6EECF244321}">
                <p14:modId xmlns:p14="http://schemas.microsoft.com/office/powerpoint/2010/main" val="3747739531"/>
              </p:ext>
            </p:extLst>
          </p:nvPr>
        </p:nvGraphicFramePr>
        <p:xfrm>
          <a:off x="8991600" y="3582193"/>
          <a:ext cx="2819400" cy="846930"/>
        </p:xfrm>
        <a:graphic>
          <a:graphicData uri="http://schemas.openxmlformats.org/drawingml/2006/table">
            <a:tbl>
              <a:tblPr/>
              <a:tblGrid>
                <a:gridCol w="914400">
                  <a:extLst>
                    <a:ext uri="{9D8B030D-6E8A-4147-A177-3AD203B41FA5}">
                      <a16:colId xmlns:a16="http://schemas.microsoft.com/office/drawing/2014/main" val="949749693"/>
                    </a:ext>
                  </a:extLst>
                </a:gridCol>
                <a:gridCol w="952500">
                  <a:extLst>
                    <a:ext uri="{9D8B030D-6E8A-4147-A177-3AD203B41FA5}">
                      <a16:colId xmlns:a16="http://schemas.microsoft.com/office/drawing/2014/main" val="4255352886"/>
                    </a:ext>
                  </a:extLst>
                </a:gridCol>
                <a:gridCol w="952500">
                  <a:extLst>
                    <a:ext uri="{9D8B030D-6E8A-4147-A177-3AD203B41FA5}">
                      <a16:colId xmlns:a16="http://schemas.microsoft.com/office/drawing/2014/main" val="1019449059"/>
                    </a:ext>
                  </a:extLst>
                </a:gridCol>
              </a:tblGrid>
              <a:tr h="215041">
                <a:tc>
                  <a:txBody>
                    <a:bodyPr/>
                    <a:lstStyle/>
                    <a:p>
                      <a:pPr algn="ctr" fontAlgn="b"/>
                      <a:r>
                        <a:rPr lang="es-EC" sz="1050" b="1" i="0" u="none" strike="noStrike">
                          <a:solidFill>
                            <a:srgbClr val="000000"/>
                          </a:solidFill>
                          <a:effectLst/>
                          <a:latin typeface="Arial" panose="020B0604020202020204" pitchFamily="34" charset="0"/>
                        </a:rPr>
                        <a:t>Funete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EC" sz="1050" b="1" i="0" u="none" strike="noStrike">
                          <a:solidFill>
                            <a:srgbClr val="000000"/>
                          </a:solidFill>
                          <a:effectLst/>
                          <a:latin typeface="Arial" panose="020B0604020202020204" pitchFamily="34" charset="0"/>
                        </a:rPr>
                        <a:t>Codificado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EC" sz="1050" b="1" i="0" u="none" strike="noStrike">
                          <a:solidFill>
                            <a:srgbClr val="000000"/>
                          </a:solidFill>
                          <a:effectLst/>
                          <a:latin typeface="Arial" panose="020B0604020202020204" pitchFamily="34" charset="0"/>
                        </a:rPr>
                        <a:t>Participación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739749178"/>
                  </a:ext>
                </a:extLst>
              </a:tr>
              <a:tr h="208424">
                <a:tc>
                  <a:txBody>
                    <a:bodyPr/>
                    <a:lstStyle/>
                    <a:p>
                      <a:pPr algn="ctr" fontAlgn="b"/>
                      <a:r>
                        <a:rPr lang="es-EC" sz="1050" b="0" i="0" u="none" strike="noStrike">
                          <a:solidFill>
                            <a:srgbClr val="000000"/>
                          </a:solidFill>
                          <a:effectLst/>
                          <a:latin typeface="Arial" panose="020B0604020202020204" pitchFamily="34" charset="0"/>
                        </a:rPr>
                        <a:t>MUNICIPALES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050" b="0" i="0" u="none" strike="noStrike">
                          <a:solidFill>
                            <a:srgbClr val="000000"/>
                          </a:solidFill>
                          <a:effectLst/>
                          <a:latin typeface="Arial" panose="020B0604020202020204" pitchFamily="34" charset="0"/>
                        </a:rPr>
                        <a:t> 40.154.553,28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50" b="0" i="0" u="none" strike="noStrike">
                          <a:solidFill>
                            <a:srgbClr val="000000"/>
                          </a:solidFill>
                          <a:effectLst/>
                          <a:latin typeface="Arial" panose="020B0604020202020204" pitchFamily="34" charset="0"/>
                        </a:rPr>
                        <a:t>48,90%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7302433"/>
                  </a:ext>
                </a:extLst>
              </a:tr>
              <a:tr h="208424">
                <a:tc>
                  <a:txBody>
                    <a:bodyPr/>
                    <a:lstStyle/>
                    <a:p>
                      <a:pPr algn="l" fontAlgn="b"/>
                      <a:r>
                        <a:rPr lang="es-EC" sz="1050" b="0" i="0" u="none" strike="noStrike">
                          <a:solidFill>
                            <a:srgbClr val="000000"/>
                          </a:solidFill>
                          <a:effectLst/>
                          <a:latin typeface="Arial" panose="020B0604020202020204" pitchFamily="34" charset="0"/>
                        </a:rPr>
                        <a:t>PROPIOS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050" b="0" i="0" u="none" strike="noStrike">
                          <a:solidFill>
                            <a:srgbClr val="000000"/>
                          </a:solidFill>
                          <a:effectLst/>
                          <a:latin typeface="Arial" panose="020B0604020202020204" pitchFamily="34" charset="0"/>
                        </a:rPr>
                        <a:t> 41.966.111,53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C" sz="1050" b="0" i="0" u="none" strike="noStrike">
                          <a:solidFill>
                            <a:srgbClr val="000000"/>
                          </a:solidFill>
                          <a:effectLst/>
                          <a:latin typeface="Arial" panose="020B0604020202020204" pitchFamily="34" charset="0"/>
                        </a:rPr>
                        <a:t>51,10%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8710261"/>
                  </a:ext>
                </a:extLst>
              </a:tr>
              <a:tr h="215041">
                <a:tc>
                  <a:txBody>
                    <a:bodyPr/>
                    <a:lstStyle/>
                    <a:p>
                      <a:pPr algn="l" fontAlgn="b"/>
                      <a:r>
                        <a:rPr lang="es-EC" sz="1050" b="1" i="0" u="none" strike="noStrike">
                          <a:solidFill>
                            <a:srgbClr val="000000"/>
                          </a:solidFill>
                          <a:effectLst/>
                          <a:latin typeface="Arial" panose="020B0604020202020204" pitchFamily="34" charset="0"/>
                        </a:rPr>
                        <a:t>Total general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s-EC" sz="1050" b="1" i="0" u="none" strike="noStrike" dirty="0">
                          <a:solidFill>
                            <a:srgbClr val="000000"/>
                          </a:solidFill>
                          <a:effectLst/>
                          <a:latin typeface="Arial" panose="020B0604020202020204" pitchFamily="34" charset="0"/>
                        </a:rPr>
                        <a:t> 82.120.664,81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s-EC" sz="1050" b="1" i="0" u="none" strike="noStrike" dirty="0">
                          <a:solidFill>
                            <a:srgbClr val="000000"/>
                          </a:solidFill>
                          <a:effectLst/>
                          <a:latin typeface="Arial" panose="020B0604020202020204" pitchFamily="34" charset="0"/>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754740790"/>
                  </a:ext>
                </a:extLst>
              </a:tr>
            </a:tbl>
          </a:graphicData>
        </a:graphic>
      </p:graphicFrame>
    </p:spTree>
    <p:extLst>
      <p:ext uri="{BB962C8B-B14F-4D97-AF65-F5344CB8AC3E}">
        <p14:creationId xmlns:p14="http://schemas.microsoft.com/office/powerpoint/2010/main" val="978384808"/>
      </p:ext>
    </p:extLst>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ángulo redondeado 31">
            <a:extLst>
              <a:ext uri="{FF2B5EF4-FFF2-40B4-BE49-F238E27FC236}">
                <a16:creationId xmlns:a16="http://schemas.microsoft.com/office/drawing/2014/main" id="{077665B3-C16E-4320-AAB1-9EC39996E89E}"/>
              </a:ext>
            </a:extLst>
          </p:cNvPr>
          <p:cNvSpPr/>
          <p:nvPr/>
        </p:nvSpPr>
        <p:spPr>
          <a:xfrm>
            <a:off x="186177" y="80730"/>
            <a:ext cx="3795273" cy="438254"/>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a:t>Comparativa Histórica</a:t>
            </a:r>
          </a:p>
        </p:txBody>
      </p:sp>
      <p:graphicFrame>
        <p:nvGraphicFramePr>
          <p:cNvPr id="6" name="Gráfico 5">
            <a:extLst>
              <a:ext uri="{FF2B5EF4-FFF2-40B4-BE49-F238E27FC236}">
                <a16:creationId xmlns:a16="http://schemas.microsoft.com/office/drawing/2014/main" id="{F556D0B4-442C-4C9D-A30B-A0C95F26376F}"/>
              </a:ext>
            </a:extLst>
          </p:cNvPr>
          <p:cNvGraphicFramePr/>
          <p:nvPr>
            <p:extLst>
              <p:ext uri="{D42A27DB-BD31-4B8C-83A1-F6EECF244321}">
                <p14:modId xmlns:p14="http://schemas.microsoft.com/office/powerpoint/2010/main" val="1515903609"/>
              </p:ext>
            </p:extLst>
          </p:nvPr>
        </p:nvGraphicFramePr>
        <p:xfrm>
          <a:off x="802004" y="742949"/>
          <a:ext cx="10418446" cy="3609975"/>
        </p:xfrm>
        <a:graphic>
          <a:graphicData uri="http://schemas.openxmlformats.org/drawingml/2006/chart">
            <c:chart xmlns:c="http://schemas.openxmlformats.org/drawingml/2006/chart" xmlns:r="http://schemas.openxmlformats.org/officeDocument/2006/relationships" r:id="rId2"/>
          </a:graphicData>
        </a:graphic>
      </p:graphicFrame>
      <p:sp>
        <p:nvSpPr>
          <p:cNvPr id="7" name="CuadroTexto 6">
            <a:extLst>
              <a:ext uri="{FF2B5EF4-FFF2-40B4-BE49-F238E27FC236}">
                <a16:creationId xmlns:a16="http://schemas.microsoft.com/office/drawing/2014/main" id="{F12C30BA-A9F7-4A77-81FA-F4FB91C0E584}"/>
              </a:ext>
            </a:extLst>
          </p:cNvPr>
          <p:cNvSpPr txBox="1"/>
          <p:nvPr/>
        </p:nvSpPr>
        <p:spPr>
          <a:xfrm>
            <a:off x="802004" y="4576889"/>
            <a:ext cx="10632281" cy="708720"/>
          </a:xfrm>
          <a:prstGeom prst="rect">
            <a:avLst/>
          </a:prstGeom>
          <a:noFill/>
        </p:spPr>
        <p:txBody>
          <a:bodyPr wrap="square">
            <a:spAutoFit/>
          </a:bodyPr>
          <a:lstStyle/>
          <a:p>
            <a:pPr marL="0" marR="0" algn="just">
              <a:lnSpc>
                <a:spcPct val="115000"/>
              </a:lnSpc>
              <a:spcBef>
                <a:spcPts val="0"/>
              </a:spcBef>
              <a:spcAft>
                <a:spcPts val="1000"/>
              </a:spcAft>
            </a:pPr>
            <a:r>
              <a:rPr lang="es-EC" sz="1800">
                <a:effectLst/>
                <a:latin typeface="Arial Narrow" panose="020B0606020202030204" pitchFamily="34" charset="0"/>
                <a:ea typeface="Times New Roman" panose="02020603050405020304" pitchFamily="18" charset="0"/>
                <a:cs typeface="Arial" panose="020B0604020202020204" pitchFamily="34" charset="0"/>
              </a:rPr>
              <a:t>Se ha tomado como análisis comparativo el año 2019, debido a que los años 2020 - 2021, constituyen años atípicos, como consecuencia de la Pandemia COVID-19.</a:t>
            </a:r>
            <a:endParaRPr lang="es-EC"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0" name="CuadroTexto 9">
            <a:extLst>
              <a:ext uri="{FF2B5EF4-FFF2-40B4-BE49-F238E27FC236}">
                <a16:creationId xmlns:a16="http://schemas.microsoft.com/office/drawing/2014/main" id="{730BCF0F-BC8D-4F75-90BE-CC64EAE60098}"/>
              </a:ext>
            </a:extLst>
          </p:cNvPr>
          <p:cNvSpPr txBox="1"/>
          <p:nvPr/>
        </p:nvSpPr>
        <p:spPr>
          <a:xfrm>
            <a:off x="802004" y="5285609"/>
            <a:ext cx="10632280" cy="390171"/>
          </a:xfrm>
          <a:prstGeom prst="rect">
            <a:avLst/>
          </a:prstGeom>
          <a:noFill/>
        </p:spPr>
        <p:txBody>
          <a:bodyPr wrap="square">
            <a:spAutoFit/>
          </a:bodyPr>
          <a:lstStyle/>
          <a:p>
            <a:pPr marL="0" marR="0" algn="just">
              <a:lnSpc>
                <a:spcPct val="115000"/>
              </a:lnSpc>
              <a:spcBef>
                <a:spcPts val="0"/>
              </a:spcBef>
              <a:spcAft>
                <a:spcPts val="1000"/>
              </a:spcAft>
            </a:pPr>
            <a:r>
              <a:rPr lang="es-EC" sz="1800" dirty="0">
                <a:effectLst/>
                <a:latin typeface="Arial Narrow" panose="020B0606020202030204" pitchFamily="34" charset="0"/>
                <a:ea typeface="Times New Roman" panose="02020603050405020304" pitchFamily="18" charset="0"/>
                <a:cs typeface="Arial" panose="020B0604020202020204" pitchFamily="34" charset="0"/>
              </a:rPr>
              <a:t>El techo presupuestario para el año 2022, representa el 92,69% del presupuesto codificado del año 2019.</a:t>
            </a:r>
            <a:endParaRPr lang="es-EC"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8772683"/>
      </p:ext>
    </p:extLst>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ángulo redondeado 31">
            <a:extLst>
              <a:ext uri="{FF2B5EF4-FFF2-40B4-BE49-F238E27FC236}">
                <a16:creationId xmlns:a16="http://schemas.microsoft.com/office/drawing/2014/main" id="{077665B3-C16E-4320-AAB1-9EC39996E89E}"/>
              </a:ext>
            </a:extLst>
          </p:cNvPr>
          <p:cNvSpPr/>
          <p:nvPr/>
        </p:nvSpPr>
        <p:spPr>
          <a:xfrm>
            <a:off x="176652" y="290280"/>
            <a:ext cx="4538223" cy="438254"/>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a:t>Detalle asignación Municipal</a:t>
            </a:r>
          </a:p>
        </p:txBody>
      </p:sp>
      <p:pic>
        <p:nvPicPr>
          <p:cNvPr id="3" name="Imagen 2">
            <a:extLst>
              <a:ext uri="{FF2B5EF4-FFF2-40B4-BE49-F238E27FC236}">
                <a16:creationId xmlns:a16="http://schemas.microsoft.com/office/drawing/2014/main" id="{37A685E1-D175-45A9-A02C-B1DE8B236020}"/>
              </a:ext>
            </a:extLst>
          </p:cNvPr>
          <p:cNvPicPr>
            <a:picLocks noChangeAspect="1"/>
          </p:cNvPicPr>
          <p:nvPr/>
        </p:nvPicPr>
        <p:blipFill>
          <a:blip r:embed="rId2"/>
          <a:stretch>
            <a:fillRect/>
          </a:stretch>
        </p:blipFill>
        <p:spPr>
          <a:xfrm>
            <a:off x="1242588" y="1337989"/>
            <a:ext cx="9482562" cy="3729311"/>
          </a:xfrm>
          <a:prstGeom prst="rect">
            <a:avLst/>
          </a:prstGeom>
        </p:spPr>
      </p:pic>
    </p:spTree>
    <p:extLst>
      <p:ext uri="{BB962C8B-B14F-4D97-AF65-F5344CB8AC3E}">
        <p14:creationId xmlns:p14="http://schemas.microsoft.com/office/powerpoint/2010/main" val="4014325699"/>
      </p:ext>
    </p:extLst>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ángulo redondeado 31">
            <a:extLst>
              <a:ext uri="{FF2B5EF4-FFF2-40B4-BE49-F238E27FC236}">
                <a16:creationId xmlns:a16="http://schemas.microsoft.com/office/drawing/2014/main" id="{077665B3-C16E-4320-AAB1-9EC39996E89E}"/>
              </a:ext>
            </a:extLst>
          </p:cNvPr>
          <p:cNvSpPr/>
          <p:nvPr/>
        </p:nvSpPr>
        <p:spPr>
          <a:xfrm>
            <a:off x="271902" y="259961"/>
            <a:ext cx="4538223" cy="438254"/>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a:t>Detalle asignación Municipal</a:t>
            </a:r>
          </a:p>
        </p:txBody>
      </p:sp>
      <p:sp>
        <p:nvSpPr>
          <p:cNvPr id="5" name="CuadroTexto 4">
            <a:extLst>
              <a:ext uri="{FF2B5EF4-FFF2-40B4-BE49-F238E27FC236}">
                <a16:creationId xmlns:a16="http://schemas.microsoft.com/office/drawing/2014/main" id="{7EE4D50F-9E27-4B14-855D-458928143444}"/>
              </a:ext>
            </a:extLst>
          </p:cNvPr>
          <p:cNvSpPr txBox="1"/>
          <p:nvPr/>
        </p:nvSpPr>
        <p:spPr>
          <a:xfrm>
            <a:off x="556706" y="1276241"/>
            <a:ext cx="3264694" cy="390043"/>
          </a:xfrm>
          <a:prstGeom prst="rect">
            <a:avLst/>
          </a:prstGeom>
          <a:noFill/>
        </p:spPr>
        <p:txBody>
          <a:bodyPr wrap="square">
            <a:spAutoFit/>
          </a:bodyPr>
          <a:lstStyle/>
          <a:p>
            <a:pPr marL="0" marR="0" algn="just">
              <a:lnSpc>
                <a:spcPct val="115000"/>
              </a:lnSpc>
              <a:spcBef>
                <a:spcPts val="0"/>
              </a:spcBef>
              <a:spcAft>
                <a:spcPts val="1000"/>
              </a:spcAft>
            </a:pPr>
            <a:r>
              <a:rPr lang="es-ES" sz="1800" b="1" dirty="0">
                <a:effectLst/>
                <a:latin typeface="Arial Narrow" panose="020B0606020202030204" pitchFamily="34" charset="0"/>
                <a:ea typeface="Times New Roman" panose="02020603050405020304" pitchFamily="18" charset="0"/>
                <a:cs typeface="Times New Roman" panose="02020603050405020304" pitchFamily="18" charset="0"/>
              </a:rPr>
              <a:t>Adecuaciones paradas </a:t>
            </a:r>
            <a:r>
              <a:rPr lang="es-ES" sz="1800" b="1" dirty="0" err="1">
                <a:effectLst/>
                <a:latin typeface="Arial Narrow" panose="020B0606020202030204" pitchFamily="34" charset="0"/>
                <a:ea typeface="Times New Roman" panose="02020603050405020304" pitchFamily="18" charset="0"/>
                <a:cs typeface="Times New Roman" panose="02020603050405020304" pitchFamily="18" charset="0"/>
              </a:rPr>
              <a:t>Ecovía</a:t>
            </a:r>
            <a:endParaRPr lang="es-EC"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CuadroTexto 6">
            <a:extLst>
              <a:ext uri="{FF2B5EF4-FFF2-40B4-BE49-F238E27FC236}">
                <a16:creationId xmlns:a16="http://schemas.microsoft.com/office/drawing/2014/main" id="{036C714D-0EE9-423E-9DFE-22C452C4FB9D}"/>
              </a:ext>
            </a:extLst>
          </p:cNvPr>
          <p:cNvSpPr txBox="1"/>
          <p:nvPr/>
        </p:nvSpPr>
        <p:spPr>
          <a:xfrm>
            <a:off x="450056" y="1934606"/>
            <a:ext cx="4538223" cy="3257110"/>
          </a:xfrm>
          <a:prstGeom prst="rect">
            <a:avLst/>
          </a:prstGeom>
          <a:noFill/>
        </p:spPr>
        <p:txBody>
          <a:bodyPr wrap="square">
            <a:spAutoFit/>
          </a:bodyPr>
          <a:lstStyle/>
          <a:p>
            <a:pPr marL="0" marR="0" algn="just">
              <a:lnSpc>
                <a:spcPct val="115000"/>
              </a:lnSpc>
              <a:spcBef>
                <a:spcPts val="0"/>
              </a:spcBef>
              <a:spcAft>
                <a:spcPts val="1000"/>
              </a:spcAft>
            </a:pPr>
            <a:r>
              <a:rPr lang="es-ES" sz="1800" dirty="0">
                <a:effectLst/>
                <a:latin typeface="Arial Narrow" panose="020B0606020202030204" pitchFamily="34" charset="0"/>
                <a:ea typeface="Times New Roman" panose="02020603050405020304" pitchFamily="18" charset="0"/>
                <a:cs typeface="Times New Roman" panose="02020603050405020304" pitchFamily="18" charset="0"/>
              </a:rPr>
              <a:t>En lo que respecta al mantenimiento de infraestructura administrada por la EPMTPQ, se ha planificado la adecuación en las paradas </a:t>
            </a:r>
            <a:r>
              <a:rPr lang="es-ES" sz="1800" dirty="0" err="1">
                <a:effectLst/>
                <a:latin typeface="Arial Narrow" panose="020B0606020202030204" pitchFamily="34" charset="0"/>
                <a:ea typeface="Times New Roman" panose="02020603050405020304" pitchFamily="18" charset="0"/>
                <a:cs typeface="Times New Roman" panose="02020603050405020304" pitchFamily="18" charset="0"/>
              </a:rPr>
              <a:t>Ecovía</a:t>
            </a:r>
            <a:r>
              <a:rPr lang="es-ES" sz="1800" dirty="0">
                <a:effectLst/>
                <a:latin typeface="Arial Narrow" panose="020B0606020202030204" pitchFamily="34" charset="0"/>
                <a:ea typeface="Times New Roman" panose="02020603050405020304" pitchFamily="18" charset="0"/>
                <a:cs typeface="Times New Roman" panose="02020603050405020304" pitchFamily="18" charset="0"/>
              </a:rPr>
              <a:t>, puesto que, ya tienen 20 años en funcionamiento sin mantenimiento correctivo, por lo que se debe construir una plataforma de 20cm de altura en el andén para salvar el desnivel existente que actualmente representa un peligro para usuarios y funcionarios. Además, construir un nuevo envolvente, cabinas e instalaciones.</a:t>
            </a:r>
            <a:endParaRPr lang="es-EC"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9" name="CuadroTexto 8">
            <a:extLst>
              <a:ext uri="{FF2B5EF4-FFF2-40B4-BE49-F238E27FC236}">
                <a16:creationId xmlns:a16="http://schemas.microsoft.com/office/drawing/2014/main" id="{F53665D3-E699-4863-8A73-3C3EBB62BBDC}"/>
              </a:ext>
            </a:extLst>
          </p:cNvPr>
          <p:cNvSpPr txBox="1"/>
          <p:nvPr/>
        </p:nvSpPr>
        <p:spPr>
          <a:xfrm>
            <a:off x="6460331" y="693685"/>
            <a:ext cx="4607719" cy="390043"/>
          </a:xfrm>
          <a:prstGeom prst="rect">
            <a:avLst/>
          </a:prstGeom>
          <a:noFill/>
        </p:spPr>
        <p:txBody>
          <a:bodyPr wrap="square">
            <a:spAutoFit/>
          </a:bodyPr>
          <a:lstStyle/>
          <a:p>
            <a:pPr marL="0" marR="0" algn="just">
              <a:lnSpc>
                <a:spcPct val="115000"/>
              </a:lnSpc>
              <a:spcBef>
                <a:spcPts val="0"/>
              </a:spcBef>
              <a:spcAft>
                <a:spcPts val="1000"/>
              </a:spcAft>
            </a:pPr>
            <a:r>
              <a:rPr lang="es-EC" sz="1800" b="1" dirty="0">
                <a:effectLst/>
                <a:latin typeface="Arial Narrow" panose="020B0606020202030204" pitchFamily="34" charset="0"/>
                <a:ea typeface="Times New Roman" panose="02020603050405020304" pitchFamily="18" charset="0"/>
                <a:cs typeface="Times New Roman" panose="02020603050405020304" pitchFamily="18" charset="0"/>
              </a:rPr>
              <a:t>Adquisición de Insumos y repuestos para la flota</a:t>
            </a:r>
            <a:endParaRPr lang="es-EC"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1" name="CuadroTexto 10">
            <a:extLst>
              <a:ext uri="{FF2B5EF4-FFF2-40B4-BE49-F238E27FC236}">
                <a16:creationId xmlns:a16="http://schemas.microsoft.com/office/drawing/2014/main" id="{F127207D-F8BD-4822-BAD3-4E744252D077}"/>
              </a:ext>
            </a:extLst>
          </p:cNvPr>
          <p:cNvSpPr txBox="1"/>
          <p:nvPr/>
        </p:nvSpPr>
        <p:spPr>
          <a:xfrm>
            <a:off x="6279355" y="1421499"/>
            <a:ext cx="5274469" cy="2620013"/>
          </a:xfrm>
          <a:prstGeom prst="rect">
            <a:avLst/>
          </a:prstGeom>
          <a:noFill/>
        </p:spPr>
        <p:txBody>
          <a:bodyPr wrap="square">
            <a:spAutoFit/>
          </a:bodyPr>
          <a:lstStyle/>
          <a:p>
            <a:pPr marL="0" marR="0" algn="just">
              <a:lnSpc>
                <a:spcPct val="115000"/>
              </a:lnSpc>
              <a:spcBef>
                <a:spcPts val="0"/>
              </a:spcBef>
              <a:spcAft>
                <a:spcPts val="0"/>
              </a:spcAft>
            </a:pPr>
            <a:r>
              <a:rPr lang="es-ES" sz="1800" dirty="0">
                <a:effectLst/>
                <a:latin typeface="Arial Narrow" panose="020B0606020202030204" pitchFamily="34" charset="0"/>
                <a:ea typeface="Times New Roman" panose="02020603050405020304" pitchFamily="18" charset="0"/>
                <a:cs typeface="Times New Roman" panose="02020603050405020304" pitchFamily="18" charset="0"/>
              </a:rPr>
              <a:t>Las unidades de la flota deben contar con un correcto mantenimiento para colocarles a disposición de la operación del sistema que cubre el corredor trolebús y </a:t>
            </a:r>
            <a:r>
              <a:rPr lang="es-ES" sz="1800" dirty="0" err="1">
                <a:effectLst/>
                <a:latin typeface="Arial Narrow" panose="020B0606020202030204" pitchFamily="34" charset="0"/>
                <a:ea typeface="Times New Roman" panose="02020603050405020304" pitchFamily="18" charset="0"/>
                <a:cs typeface="Times New Roman" panose="02020603050405020304" pitchFamily="18" charset="0"/>
              </a:rPr>
              <a:t>Ecovía</a:t>
            </a:r>
            <a:r>
              <a:rPr lang="es-ES" sz="1800" dirty="0">
                <a:effectLst/>
                <a:latin typeface="Arial Narrow" panose="020B0606020202030204" pitchFamily="34" charset="0"/>
                <a:ea typeface="Times New Roman" panose="02020603050405020304" pitchFamily="18" charset="0"/>
                <a:cs typeface="Times New Roman" panose="02020603050405020304" pitchFamily="18" charset="0"/>
              </a:rPr>
              <a:t>, dentro de los procesos más relevantes contamos con la Adquisición repuestos Volvo, Adquisición de repuestos mercedes Benz O-500, Servicio de reencauche, Adquisición de repuestos de compresor y compresores para flotas, Servicio de reparación de transmisiones automáticas ZF.</a:t>
            </a:r>
            <a:endParaRPr lang="es-EC"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12" name="Tabla 11">
            <a:extLst>
              <a:ext uri="{FF2B5EF4-FFF2-40B4-BE49-F238E27FC236}">
                <a16:creationId xmlns:a16="http://schemas.microsoft.com/office/drawing/2014/main" id="{742A3986-402D-4D22-A93B-DA0841D3498F}"/>
              </a:ext>
            </a:extLst>
          </p:cNvPr>
          <p:cNvGraphicFramePr>
            <a:graphicFrameLocks noGrp="1"/>
          </p:cNvGraphicFramePr>
          <p:nvPr>
            <p:extLst>
              <p:ext uri="{D42A27DB-BD31-4B8C-83A1-F6EECF244321}">
                <p14:modId xmlns:p14="http://schemas.microsoft.com/office/powerpoint/2010/main" val="260083506"/>
              </p:ext>
            </p:extLst>
          </p:nvPr>
        </p:nvGraphicFramePr>
        <p:xfrm>
          <a:off x="6214981" y="4217028"/>
          <a:ext cx="5403216" cy="1927417"/>
        </p:xfrm>
        <a:graphic>
          <a:graphicData uri="http://schemas.openxmlformats.org/drawingml/2006/table">
            <a:tbl>
              <a:tblPr firstRow="1" firstCol="1" bandRow="1"/>
              <a:tblGrid>
                <a:gridCol w="1689497">
                  <a:extLst>
                    <a:ext uri="{9D8B030D-6E8A-4147-A177-3AD203B41FA5}">
                      <a16:colId xmlns:a16="http://schemas.microsoft.com/office/drawing/2014/main" val="3924732411"/>
                    </a:ext>
                  </a:extLst>
                </a:gridCol>
                <a:gridCol w="1019415">
                  <a:extLst>
                    <a:ext uri="{9D8B030D-6E8A-4147-A177-3AD203B41FA5}">
                      <a16:colId xmlns:a16="http://schemas.microsoft.com/office/drawing/2014/main" val="14391148"/>
                    </a:ext>
                  </a:extLst>
                </a:gridCol>
                <a:gridCol w="1326192">
                  <a:extLst>
                    <a:ext uri="{9D8B030D-6E8A-4147-A177-3AD203B41FA5}">
                      <a16:colId xmlns:a16="http://schemas.microsoft.com/office/drawing/2014/main" val="2579618669"/>
                    </a:ext>
                  </a:extLst>
                </a:gridCol>
                <a:gridCol w="1368112">
                  <a:extLst>
                    <a:ext uri="{9D8B030D-6E8A-4147-A177-3AD203B41FA5}">
                      <a16:colId xmlns:a16="http://schemas.microsoft.com/office/drawing/2014/main" val="2521858707"/>
                    </a:ext>
                  </a:extLst>
                </a:gridCol>
              </a:tblGrid>
              <a:tr h="0">
                <a:tc gridSpan="4">
                  <a:txBody>
                    <a:bodyPr/>
                    <a:lstStyle/>
                    <a:p>
                      <a:pPr marL="0" marR="0" algn="ctr">
                        <a:lnSpc>
                          <a:spcPct val="115000"/>
                        </a:lnSpc>
                        <a:spcBef>
                          <a:spcPts val="0"/>
                        </a:spcBef>
                        <a:spcAft>
                          <a:spcPts val="0"/>
                        </a:spcAft>
                      </a:pPr>
                      <a:r>
                        <a:rPr lang="es-EC" sz="1050" b="1">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ESTADO DE LA FLOTA</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70AD47"/>
                      </a:solidFill>
                      <a:prstDash val="solid"/>
                      <a:round/>
                      <a:headEnd type="none" w="med" len="med"/>
                      <a:tailEnd type="none" w="med" len="med"/>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2405729147"/>
                  </a:ext>
                </a:extLst>
              </a:tr>
              <a:tr h="0">
                <a:tc>
                  <a:txBody>
                    <a:bodyPr/>
                    <a:lstStyle/>
                    <a:p>
                      <a:pPr marL="0" marR="0" algn="ctr">
                        <a:lnSpc>
                          <a:spcPct val="115000"/>
                        </a:lnSpc>
                        <a:spcBef>
                          <a:spcPts val="0"/>
                        </a:spcBef>
                        <a:spcAft>
                          <a:spcPts val="0"/>
                        </a:spcAft>
                      </a:pPr>
                      <a:r>
                        <a:rPr lang="es-EC" sz="1050" b="1">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TIPO DE FLOTA</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ctr">
                        <a:lnSpc>
                          <a:spcPct val="115000"/>
                        </a:lnSpc>
                        <a:spcBef>
                          <a:spcPts val="0"/>
                        </a:spcBef>
                        <a:spcAft>
                          <a:spcPts val="0"/>
                        </a:spcAft>
                      </a:pPr>
                      <a:r>
                        <a:rPr lang="es-EC" sz="1050" b="1">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OPERATIVA</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ctr">
                        <a:lnSpc>
                          <a:spcPct val="115000"/>
                        </a:lnSpc>
                        <a:spcBef>
                          <a:spcPts val="0"/>
                        </a:spcBef>
                        <a:spcAft>
                          <a:spcPts val="0"/>
                        </a:spcAft>
                      </a:pPr>
                      <a:r>
                        <a:rPr lang="es-EC" sz="1050" b="1">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EN MANTENIMIENTO</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ctr">
                        <a:lnSpc>
                          <a:spcPct val="115000"/>
                        </a:lnSpc>
                        <a:spcBef>
                          <a:spcPts val="0"/>
                        </a:spcBef>
                        <a:spcAft>
                          <a:spcPts val="0"/>
                        </a:spcAft>
                      </a:pPr>
                      <a:r>
                        <a:rPr lang="es-EC" sz="1050" b="1">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NO OPERATIVA EN PROCESO DE RECUPERACION</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extLst>
                  <a:ext uri="{0D108BD9-81ED-4DB2-BD59-A6C34878D82A}">
                    <a16:rowId xmlns:a16="http://schemas.microsoft.com/office/drawing/2014/main" val="417457766"/>
                  </a:ext>
                </a:extLst>
              </a:tr>
              <a:tr h="0">
                <a:tc>
                  <a:txBody>
                    <a:bodyPr/>
                    <a:lstStyle/>
                    <a:p>
                      <a:pPr marL="0" marR="0" algn="ctr">
                        <a:lnSpc>
                          <a:spcPct val="115000"/>
                        </a:lnSpc>
                        <a:spcBef>
                          <a:spcPts val="0"/>
                        </a:spcBef>
                        <a:spcAft>
                          <a:spcPts val="0"/>
                        </a:spcAft>
                      </a:pPr>
                      <a:r>
                        <a:rPr lang="es-EC" sz="1050" b="1">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TROLEBUSES</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050" b="1">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36</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05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12</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05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20</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extLst>
                  <a:ext uri="{0D108BD9-81ED-4DB2-BD59-A6C34878D82A}">
                    <a16:rowId xmlns:a16="http://schemas.microsoft.com/office/drawing/2014/main" val="2852739852"/>
                  </a:ext>
                </a:extLst>
              </a:tr>
              <a:tr h="0">
                <a:tc>
                  <a:txBody>
                    <a:bodyPr/>
                    <a:lstStyle/>
                    <a:p>
                      <a:pPr marL="0" marR="0" algn="ctr">
                        <a:lnSpc>
                          <a:spcPct val="115000"/>
                        </a:lnSpc>
                        <a:spcBef>
                          <a:spcPts val="0"/>
                        </a:spcBef>
                        <a:spcAft>
                          <a:spcPts val="0"/>
                        </a:spcAft>
                      </a:pPr>
                      <a:r>
                        <a:rPr lang="es-EC" sz="1050" b="1">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VOLVO B10M</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ctr">
                        <a:lnSpc>
                          <a:spcPct val="115000"/>
                        </a:lnSpc>
                        <a:spcBef>
                          <a:spcPts val="0"/>
                        </a:spcBef>
                        <a:spcAft>
                          <a:spcPts val="0"/>
                        </a:spcAft>
                      </a:pPr>
                      <a:r>
                        <a:rPr lang="es-EC" sz="1050" b="1">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18</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ctr">
                        <a:lnSpc>
                          <a:spcPct val="115000"/>
                        </a:lnSpc>
                        <a:spcBef>
                          <a:spcPts val="0"/>
                        </a:spcBef>
                        <a:spcAft>
                          <a:spcPts val="0"/>
                        </a:spcAft>
                      </a:pPr>
                      <a:r>
                        <a:rPr lang="es-EC" sz="105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ctr">
                        <a:lnSpc>
                          <a:spcPct val="115000"/>
                        </a:lnSpc>
                        <a:spcBef>
                          <a:spcPts val="0"/>
                        </a:spcBef>
                        <a:spcAft>
                          <a:spcPts val="0"/>
                        </a:spcAft>
                      </a:pPr>
                      <a:r>
                        <a:rPr lang="es-EC" sz="105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4</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extLst>
                  <a:ext uri="{0D108BD9-81ED-4DB2-BD59-A6C34878D82A}">
                    <a16:rowId xmlns:a16="http://schemas.microsoft.com/office/drawing/2014/main" val="1939700522"/>
                  </a:ext>
                </a:extLst>
              </a:tr>
              <a:tr h="0">
                <a:tc>
                  <a:txBody>
                    <a:bodyPr/>
                    <a:lstStyle/>
                    <a:p>
                      <a:pPr marL="0" marR="0" algn="ctr">
                        <a:lnSpc>
                          <a:spcPct val="115000"/>
                        </a:lnSpc>
                        <a:spcBef>
                          <a:spcPts val="0"/>
                        </a:spcBef>
                        <a:spcAft>
                          <a:spcPts val="0"/>
                        </a:spcAft>
                      </a:pPr>
                      <a:r>
                        <a:rPr lang="es-EC" sz="1050" b="1">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VOLVO B12M</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050" b="1">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66</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05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6</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05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8</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extLst>
                  <a:ext uri="{0D108BD9-81ED-4DB2-BD59-A6C34878D82A}">
                    <a16:rowId xmlns:a16="http://schemas.microsoft.com/office/drawing/2014/main" val="1485918032"/>
                  </a:ext>
                </a:extLst>
              </a:tr>
              <a:tr h="0">
                <a:tc>
                  <a:txBody>
                    <a:bodyPr/>
                    <a:lstStyle/>
                    <a:p>
                      <a:pPr marL="0" marR="0" algn="ctr">
                        <a:lnSpc>
                          <a:spcPct val="115000"/>
                        </a:lnSpc>
                        <a:spcBef>
                          <a:spcPts val="0"/>
                        </a:spcBef>
                        <a:spcAft>
                          <a:spcPts val="0"/>
                        </a:spcAft>
                      </a:pPr>
                      <a:r>
                        <a:rPr lang="es-EC" sz="1050" b="1">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MERCEDES MBO500</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ctr">
                        <a:lnSpc>
                          <a:spcPct val="115000"/>
                        </a:lnSpc>
                        <a:spcBef>
                          <a:spcPts val="0"/>
                        </a:spcBef>
                        <a:spcAft>
                          <a:spcPts val="0"/>
                        </a:spcAft>
                      </a:pPr>
                      <a:r>
                        <a:rPr lang="es-EC" sz="1050" b="1">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22</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ctr">
                        <a:lnSpc>
                          <a:spcPct val="115000"/>
                        </a:lnSpc>
                        <a:spcBef>
                          <a:spcPts val="0"/>
                        </a:spcBef>
                        <a:spcAft>
                          <a:spcPts val="0"/>
                        </a:spcAft>
                      </a:pPr>
                      <a:r>
                        <a:rPr lang="es-EC" sz="105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4</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ctr">
                        <a:lnSpc>
                          <a:spcPct val="115000"/>
                        </a:lnSpc>
                        <a:spcBef>
                          <a:spcPts val="0"/>
                        </a:spcBef>
                        <a:spcAft>
                          <a:spcPts val="0"/>
                        </a:spcAft>
                      </a:pPr>
                      <a:r>
                        <a:rPr lang="es-EC" sz="105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14</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extLst>
                  <a:ext uri="{0D108BD9-81ED-4DB2-BD59-A6C34878D82A}">
                    <a16:rowId xmlns:a16="http://schemas.microsoft.com/office/drawing/2014/main" val="1133433375"/>
                  </a:ext>
                </a:extLst>
              </a:tr>
              <a:tr h="0">
                <a:tc>
                  <a:txBody>
                    <a:bodyPr/>
                    <a:lstStyle/>
                    <a:p>
                      <a:pPr marL="0" marR="0" algn="ctr">
                        <a:lnSpc>
                          <a:spcPct val="115000"/>
                        </a:lnSpc>
                        <a:spcBef>
                          <a:spcPts val="0"/>
                        </a:spcBef>
                        <a:spcAft>
                          <a:spcPts val="0"/>
                        </a:spcAft>
                      </a:pPr>
                      <a:r>
                        <a:rPr lang="es-EC" sz="1050" b="1">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VOLVO B340M ( BIART)</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050" b="1">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65</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05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5</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05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10</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extLst>
                  <a:ext uri="{0D108BD9-81ED-4DB2-BD59-A6C34878D82A}">
                    <a16:rowId xmlns:a16="http://schemas.microsoft.com/office/drawing/2014/main" val="478160212"/>
                  </a:ext>
                </a:extLst>
              </a:tr>
              <a:tr h="0">
                <a:tc>
                  <a:txBody>
                    <a:bodyPr/>
                    <a:lstStyle/>
                    <a:p>
                      <a:pPr marL="0" marR="0" algn="ctr">
                        <a:lnSpc>
                          <a:spcPct val="115000"/>
                        </a:lnSpc>
                        <a:spcBef>
                          <a:spcPts val="0"/>
                        </a:spcBef>
                        <a:spcAft>
                          <a:spcPts val="0"/>
                        </a:spcAft>
                      </a:pPr>
                      <a:r>
                        <a:rPr lang="es-EC" sz="1050" b="1">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VOLKSWAGEN TIPO</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ctr">
                        <a:lnSpc>
                          <a:spcPct val="115000"/>
                        </a:lnSpc>
                        <a:spcBef>
                          <a:spcPts val="0"/>
                        </a:spcBef>
                        <a:spcAft>
                          <a:spcPts val="0"/>
                        </a:spcAft>
                      </a:pPr>
                      <a:r>
                        <a:rPr lang="es-EC" sz="1050" b="1">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3</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ctr">
                        <a:lnSpc>
                          <a:spcPct val="115000"/>
                        </a:lnSpc>
                        <a:spcBef>
                          <a:spcPts val="0"/>
                        </a:spcBef>
                        <a:spcAft>
                          <a:spcPts val="0"/>
                        </a:spcAft>
                      </a:pPr>
                      <a:r>
                        <a:rPr lang="es-EC" sz="105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endParaRPr lang="es-EC" sz="1200">
                        <a:effectLst/>
                        <a:latin typeface="Calibri" panose="020F0502020204030204" pitchFamily="34"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extLst>
                  <a:ext uri="{0D108BD9-81ED-4DB2-BD59-A6C34878D82A}">
                    <a16:rowId xmlns:a16="http://schemas.microsoft.com/office/drawing/2014/main" val="3497644020"/>
                  </a:ext>
                </a:extLst>
              </a:tr>
              <a:tr h="0">
                <a:tc>
                  <a:txBody>
                    <a:bodyPr/>
                    <a:lstStyle/>
                    <a:p>
                      <a:pPr marL="0" marR="0" algn="ctr">
                        <a:lnSpc>
                          <a:spcPct val="115000"/>
                        </a:lnSpc>
                        <a:spcBef>
                          <a:spcPts val="0"/>
                        </a:spcBef>
                        <a:spcAft>
                          <a:spcPts val="0"/>
                        </a:spcAft>
                      </a:pPr>
                      <a:r>
                        <a:rPr lang="es-EC" sz="1050" b="1">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TOTAL</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050" b="1">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210</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050" b="1">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29</a:t>
                      </a:r>
                      <a:endParaRPr lang="es-EC"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05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56</a:t>
                      </a:r>
                      <a:endParaRPr lang="es-EC"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extLst>
                  <a:ext uri="{0D108BD9-81ED-4DB2-BD59-A6C34878D82A}">
                    <a16:rowId xmlns:a16="http://schemas.microsoft.com/office/drawing/2014/main" val="2944050050"/>
                  </a:ext>
                </a:extLst>
              </a:tr>
            </a:tbl>
          </a:graphicData>
        </a:graphic>
      </p:graphicFrame>
      <p:pic>
        <p:nvPicPr>
          <p:cNvPr id="15" name="Imagen 14">
            <a:extLst>
              <a:ext uri="{FF2B5EF4-FFF2-40B4-BE49-F238E27FC236}">
                <a16:creationId xmlns:a16="http://schemas.microsoft.com/office/drawing/2014/main" id="{63B1D89D-4551-47A3-B125-40202F85F6B5}"/>
              </a:ext>
            </a:extLst>
          </p:cNvPr>
          <p:cNvPicPr>
            <a:picLocks noChangeAspect="1"/>
          </p:cNvPicPr>
          <p:nvPr/>
        </p:nvPicPr>
        <p:blipFill rotWithShape="1">
          <a:blip r:embed="rId2"/>
          <a:srcRect l="17162" t="7381" r="14188" b="26452"/>
          <a:stretch/>
        </p:blipFill>
        <p:spPr>
          <a:xfrm>
            <a:off x="10952387" y="390525"/>
            <a:ext cx="1053435" cy="1011105"/>
          </a:xfrm>
          <a:prstGeom prst="rect">
            <a:avLst/>
          </a:prstGeom>
        </p:spPr>
      </p:pic>
      <p:pic>
        <p:nvPicPr>
          <p:cNvPr id="16" name="Gráfico 15" descr="Carretilla">
            <a:extLst>
              <a:ext uri="{FF2B5EF4-FFF2-40B4-BE49-F238E27FC236}">
                <a16:creationId xmlns:a16="http://schemas.microsoft.com/office/drawing/2014/main" id="{EF72608A-7EE3-4F67-9AA1-A0811B61350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75886" y="1020206"/>
            <a:ext cx="914400" cy="914400"/>
          </a:xfrm>
          <a:prstGeom prst="rect">
            <a:avLst/>
          </a:prstGeom>
        </p:spPr>
      </p:pic>
    </p:spTree>
    <p:extLst>
      <p:ext uri="{BB962C8B-B14F-4D97-AF65-F5344CB8AC3E}">
        <p14:creationId xmlns:p14="http://schemas.microsoft.com/office/powerpoint/2010/main" val="2221935572"/>
      </p:ext>
    </p:extLst>
  </p:cSld>
  <p:clrMapOvr>
    <a:masterClrMapping/>
  </p:clrMapOvr>
  <mc:AlternateContent xmlns:mc="http://schemas.openxmlformats.org/markup-compatibility/2006">
    <mc:Choice xmlns:p14="http://schemas.microsoft.com/office/powerpoint/2010/main" Requires="p14">
      <p:transition p14:dur="10" advClick="0"/>
    </mc:Choice>
    <mc:Fallback>
      <p:transition advClick="0"/>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13746</TotalTime>
  <Words>1851</Words>
  <Application>Microsoft Office PowerPoint</Application>
  <PresentationFormat>Panorámica</PresentationFormat>
  <Paragraphs>332</Paragraphs>
  <Slides>16</Slides>
  <Notes>2</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16</vt:i4>
      </vt:variant>
    </vt:vector>
  </HeadingPairs>
  <TitlesOfParts>
    <vt:vector size="23" baseType="lpstr">
      <vt:lpstr>Arial</vt:lpstr>
      <vt:lpstr>Arial Narrow</vt:lpstr>
      <vt:lpstr>Calibri</vt:lpstr>
      <vt:lpstr>Calibri Light</vt:lpstr>
      <vt:lpstr>Symbol</vt:lpstr>
      <vt:lpstr>Tahoma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Danilo Rodríguez</dc:creator>
  <cp:lastModifiedBy>MARCELO PAZMIÑO</cp:lastModifiedBy>
  <cp:revision>349</cp:revision>
  <cp:lastPrinted>2019-08-14T17:11:24Z</cp:lastPrinted>
  <dcterms:created xsi:type="dcterms:W3CDTF">2018-02-26T16:11:53Z</dcterms:created>
  <dcterms:modified xsi:type="dcterms:W3CDTF">2021-11-16T22:43:39Z</dcterms:modified>
</cp:coreProperties>
</file>