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60" r:id="rId6"/>
    <p:sldId id="261" r:id="rId7"/>
    <p:sldId id="259" r:id="rId8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guel Alejandro Teran Nuela" initials="MATN" lastIdx="1" clrIdx="0">
    <p:extLst>
      <p:ext uri="{19B8F6BF-5375-455C-9EA6-DF929625EA0E}">
        <p15:presenceInfo xmlns:p15="http://schemas.microsoft.com/office/powerpoint/2012/main" userId="S-1-5-21-273869320-1094921958-1243824655-1077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2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>
        <p:scale>
          <a:sx n="70" d="100"/>
          <a:sy n="70" d="100"/>
        </p:scale>
        <p:origin x="1138" y="4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62D1D-D64A-FA4A-91E1-2C55E7962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A57EA7-90A2-E349-A41A-72B53B0DA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0971B0-0115-9A45-B4C1-32230D8F4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8BAD-EF4D-CB40-A618-CABD512DAAF4}" type="datetimeFigureOut">
              <a:rPr lang="es-EC" smtClean="0"/>
              <a:t>16/11/2021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FC3163-0CC7-0646-9A92-925DC4857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640C9A-6752-B84A-A8CC-989B30D02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87CB9-4777-FC43-930F-585F152D7A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3524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DCDC6-0607-1841-A685-E7B85DAF0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37D70A-6FE3-E047-9684-ABFED60F7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FFB1EA-2C2B-E848-8AC6-3343C5744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8BAD-EF4D-CB40-A618-CABD512DAAF4}" type="datetimeFigureOut">
              <a:rPr lang="es-EC" smtClean="0"/>
              <a:t>16/11/2021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B5CA31-212B-9343-A22E-4C5F198AB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E9BE07-E5CD-C244-BDC3-BF3FD0795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87CB9-4777-FC43-930F-585F152D7A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91291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A59B0CD-1ECD-A247-BDAA-811EF84BF2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DE24B1-FF57-454C-8F46-7136030FA1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BEC0B0-C16F-1C43-AA2B-1AC689580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8BAD-EF4D-CB40-A618-CABD512DAAF4}" type="datetimeFigureOut">
              <a:rPr lang="es-EC" smtClean="0"/>
              <a:t>16/11/2021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3FDB4B-561D-E044-913E-1FB9A6EFC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CA9844-EAFB-D541-AE8E-F2A383AF3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87CB9-4777-FC43-930F-585F152D7A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9753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B80F70-34B0-E447-BDCB-D6987CEB3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052024-5709-424A-A434-48A1C5462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3A20DE-EBB9-9C4F-86D4-F79B6FA84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8BAD-EF4D-CB40-A618-CABD512DAAF4}" type="datetimeFigureOut">
              <a:rPr lang="es-EC" smtClean="0"/>
              <a:t>16/11/2021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0FB3E4-9875-4F41-B1A9-F77B14B19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B71FFD-B129-964A-BCD1-6BDD83406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87CB9-4777-FC43-930F-585F152D7A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901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381CF-1E56-D449-8E4C-23F967727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AD64BC-197E-BF4F-A85A-087E041F7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4570A1-0024-8640-B80A-C9E165999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8BAD-EF4D-CB40-A618-CABD512DAAF4}" type="datetimeFigureOut">
              <a:rPr lang="es-EC" smtClean="0"/>
              <a:t>16/11/2021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28FF34-98DD-664E-A6B7-7D31FD578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4D9F8C-5E3E-EC4A-9172-33E0252DB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87CB9-4777-FC43-930F-585F152D7A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8447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5156B-84D4-B542-A8D2-22B240752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04DB1D-E22C-4948-B240-BB2290098D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991682-5467-914B-B744-615B9CCFA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2263FC-FB6A-0740-8BA1-213279BD7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8BAD-EF4D-CB40-A618-CABD512DAAF4}" type="datetimeFigureOut">
              <a:rPr lang="es-EC" smtClean="0"/>
              <a:t>16/11/2021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C8461F-1CA4-0A4B-B215-198FC2B7F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3CCB3F-C5C9-E949-A53C-74972F9E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87CB9-4777-FC43-930F-585F152D7A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70469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FFE3E9-33CD-644E-B2EE-7C4BB3437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83B0AC-88EF-1744-ACD1-6D457D52D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7A9D197-C2CE-984F-907F-3E49192EF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B89E5E-8933-E148-8D86-744F1A266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A79FB11-5E5C-BE41-BB16-D7292CFA35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202E874-6C9B-DC4D-A83B-D342AA641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8BAD-EF4D-CB40-A618-CABD512DAAF4}" type="datetimeFigureOut">
              <a:rPr lang="es-EC" smtClean="0"/>
              <a:t>16/11/2021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F64F2E4-516B-5F4D-9E3F-ABAD46D3D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BF92747-20E2-B34C-A1BD-75CF6751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87CB9-4777-FC43-930F-585F152D7A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78836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831013-0720-E340-83C7-14DB04B6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CAD032A-D748-4742-A0BF-BB1EECD2D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8BAD-EF4D-CB40-A618-CABD512DAAF4}" type="datetimeFigureOut">
              <a:rPr lang="es-EC" smtClean="0"/>
              <a:t>16/11/2021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C14B28-6A1E-C64A-B0B7-84C55FB07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F8A05FF-37DD-1A41-9C67-453690204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87CB9-4777-FC43-930F-585F152D7A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23769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037E619-676C-824F-B2EC-D87272DF8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8BAD-EF4D-CB40-A618-CABD512DAAF4}" type="datetimeFigureOut">
              <a:rPr lang="es-EC" smtClean="0"/>
              <a:t>16/11/2021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7557AAA-80F8-6B45-9E55-A38DF2D33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51EDAE1-FCC0-9A47-BB8A-51EA90A22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87CB9-4777-FC43-930F-585F152D7A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5149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B3E3A0-6166-0448-B8C5-D040402D5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AEC5EF-6A41-FC4B-9C51-5FA5D5F8D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8F98FC1-3B62-0741-8451-4592AF852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FC243DD-D995-EC4A-8485-410B271E1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8BAD-EF4D-CB40-A618-CABD512DAAF4}" type="datetimeFigureOut">
              <a:rPr lang="es-EC" smtClean="0"/>
              <a:t>16/11/2021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D6414C5-92FF-3A4E-8AC0-57EB9E943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5F6747-324E-BE4A-84DE-2BD8F354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87CB9-4777-FC43-930F-585F152D7A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9183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556013-69C6-F940-A189-50F1555A0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B133BD5-5038-B948-A961-1B3FABE0ED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645EA7-38FB-5E4D-92BD-6D25C41E59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34AC2C-A452-564F-AF9A-63ECAAB5C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8BAD-EF4D-CB40-A618-CABD512DAAF4}" type="datetimeFigureOut">
              <a:rPr lang="es-EC" smtClean="0"/>
              <a:t>16/11/2021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DD4C1A7-AFE6-B741-AE66-B39738F09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2D9689-8849-5F4F-BEDA-F5E15DB4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87CB9-4777-FC43-930F-585F152D7A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32882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5A05F2-529B-2B42-B289-C3564E586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D58BA7D-7380-A943-A5A6-7928B8CF2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E0B9FC-40B5-E04C-836F-233E14BA8B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18BAD-EF4D-CB40-A618-CABD512DAAF4}" type="datetimeFigureOut">
              <a:rPr lang="es-EC" smtClean="0"/>
              <a:t>16/11/2021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884D90-7D47-B045-92DF-F408EF033D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D7CAE9-38A9-F943-BDA9-16ED6B961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87CB9-4777-FC43-930F-585F152D7A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7065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E182EE-9A4D-D84E-900E-8D5BFA92AC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A7B634-27A6-D741-A72B-BB5EE1D427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79EB41E-312C-D845-B2B2-6A0DF9C01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9D49206-031D-F442-8471-E313E9B21166}"/>
              </a:ext>
            </a:extLst>
          </p:cNvPr>
          <p:cNvSpPr txBox="1"/>
          <p:nvPr/>
        </p:nvSpPr>
        <p:spPr>
          <a:xfrm>
            <a:off x="2587375" y="2505620"/>
            <a:ext cx="7017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800" b="1" dirty="0" smtClean="0">
                <a:solidFill>
                  <a:srgbClr val="2C2E75"/>
                </a:solidFill>
              </a:rPr>
              <a:t>PROFORMA </a:t>
            </a:r>
            <a:r>
              <a:rPr lang="es-EC" sz="4800" b="1" smtClean="0">
                <a:solidFill>
                  <a:srgbClr val="2C2E75"/>
                </a:solidFill>
              </a:rPr>
              <a:t>PRESUPUESTARIA 2022</a:t>
            </a:r>
            <a:endParaRPr lang="es-EC" sz="4800" b="1" dirty="0">
              <a:solidFill>
                <a:srgbClr val="2C2E75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F980291-24A2-E249-815C-F08F7CA8290A}"/>
              </a:ext>
            </a:extLst>
          </p:cNvPr>
          <p:cNvSpPr txBox="1"/>
          <p:nvPr/>
        </p:nvSpPr>
        <p:spPr>
          <a:xfrm>
            <a:off x="-1" y="4528383"/>
            <a:ext cx="12192000" cy="364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>
                <a:solidFill>
                  <a:srgbClr val="2C2E75"/>
                </a:solidFill>
              </a:rPr>
              <a:t>Agencia Metropolitana de Tránsito</a:t>
            </a:r>
          </a:p>
        </p:txBody>
      </p:sp>
    </p:spTree>
    <p:extLst>
      <p:ext uri="{BB962C8B-B14F-4D97-AF65-F5344CB8AC3E}">
        <p14:creationId xmlns:p14="http://schemas.microsoft.com/office/powerpoint/2010/main" val="889634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A16BB3-F314-BF41-9CDA-DA733C5D6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A0A2722-09AE-904F-A66C-D1DF00854BF4}"/>
              </a:ext>
            </a:extLst>
          </p:cNvPr>
          <p:cNvSpPr txBox="1"/>
          <p:nvPr/>
        </p:nvSpPr>
        <p:spPr>
          <a:xfrm>
            <a:off x="431515" y="143837"/>
            <a:ext cx="7017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800" b="1" dirty="0" smtClean="0">
                <a:solidFill>
                  <a:srgbClr val="2C2E75"/>
                </a:solidFill>
              </a:rPr>
              <a:t>ANTECEDENTES</a:t>
            </a:r>
            <a:endParaRPr lang="es-EC" sz="4800" b="1" dirty="0">
              <a:solidFill>
                <a:srgbClr val="2C2E75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2E02257-8757-2642-9BCE-D8B4DB468801}"/>
              </a:ext>
            </a:extLst>
          </p:cNvPr>
          <p:cNvSpPr txBox="1"/>
          <p:nvPr/>
        </p:nvSpPr>
        <p:spPr>
          <a:xfrm>
            <a:off x="431515" y="1263720"/>
            <a:ext cx="1117859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Mediante el Oficio Nro. GADDMQ-AMT-2021-1652-O, de 13 de septiembre de 2021, la Agencia Metropolitana de Transito remitió a la Secretaría de Movilidad la propuesta de Proforma Programática y Presupuestaria de la AMT, que considera los proyectos de inversión y el proyecto de gasto corriente, indicando que </a:t>
            </a:r>
            <a:r>
              <a:rPr lang="es-EC" i="1" dirty="0"/>
              <a:t>“(…) en cumplimiento de lo dispuesto se ha considerado como referencia de asignación 2022 el presupuesto asignado en el año 2021”.</a:t>
            </a:r>
            <a:endParaRPr lang="es-EC" dirty="0"/>
          </a:p>
          <a:p>
            <a:endParaRPr lang="es-EC" dirty="0" smtClean="0"/>
          </a:p>
          <a:p>
            <a:r>
              <a:rPr lang="es-EC" dirty="0" smtClean="0"/>
              <a:t>Mediante </a:t>
            </a:r>
            <a:r>
              <a:rPr lang="es-EC" dirty="0"/>
              <a:t>el Oficio Nro. GADDMQ-AMT-2021-1663-O, de 14 de septiembre de 2021, la Agencia Metropolitana de Transito remitió a la Administración General del MDMQ, la Proforma Programática y Presupuestaria de la AMT, indicando que: </a:t>
            </a:r>
            <a:r>
              <a:rPr lang="es-EC" i="1" dirty="0"/>
              <a:t>“(…) la Agencia Metropolitana de Tránsito (AMT) analizó los procesos permanentes que históricamente fueron consideradores en Gasto de Inversión y los vinculó al Gasto Corriente desde el presente año fiscal.</a:t>
            </a:r>
            <a:endParaRPr lang="es-EC" dirty="0"/>
          </a:p>
          <a:p>
            <a:r>
              <a:rPr lang="es-EC" i="1" dirty="0"/>
              <a:t>En este sentido, y debido al ejercicio anteriormente expuesto, para la proforma de gasto corriente 2022, la AMT requiere un presupuesto de USD 11.11 MM para su pleno funcionamiento y operatividad. Cabe mencionar que, en el anexo "proforma gasto corriente </a:t>
            </a:r>
            <a:r>
              <a:rPr lang="es-EC" i="1" dirty="0" err="1"/>
              <a:t>amt</a:t>
            </a:r>
            <a:r>
              <a:rPr lang="es-EC" i="1" dirty="0"/>
              <a:t> - 2022.xlsx", encontrará las necesidades permanentes de la Agencia para el siguiente año.</a:t>
            </a:r>
            <a:endParaRPr lang="es-EC" dirty="0"/>
          </a:p>
          <a:p>
            <a:endParaRPr lang="es-EC" i="1" dirty="0" smtClean="0"/>
          </a:p>
          <a:p>
            <a:r>
              <a:rPr lang="es-EC" dirty="0" smtClean="0"/>
              <a:t>Con estos antecedentes, se solicitó aumentar el techo presupuestario de 2022 para gasto corriente, indicado mediante el Oficio Nro. GADDMQ-DMF-2021-0951-O, con la finalidad de cumplir con las directrices de transparencia de gasto emitidas por la Administración General”. </a:t>
            </a:r>
            <a:endParaRPr lang="es-EC" dirty="0"/>
          </a:p>
          <a:p>
            <a:endParaRPr lang="es-EC" sz="3200" dirty="0">
              <a:solidFill>
                <a:srgbClr val="2C2E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42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02AF1E3-EF39-7542-B5AA-D00B8B51C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E2F3FBE-C3AD-8749-A443-CF52FDD1F3F6}"/>
              </a:ext>
            </a:extLst>
          </p:cNvPr>
          <p:cNvSpPr txBox="1"/>
          <p:nvPr/>
        </p:nvSpPr>
        <p:spPr>
          <a:xfrm>
            <a:off x="431515" y="143837"/>
            <a:ext cx="10642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800" b="1" dirty="0" smtClean="0">
                <a:solidFill>
                  <a:srgbClr val="2C2E75"/>
                </a:solidFill>
              </a:rPr>
              <a:t>DISTRIBUCIÓN DE PRESUPUESO ACTUAL</a:t>
            </a:r>
            <a:endParaRPr lang="es-EC" sz="4800" b="1" dirty="0">
              <a:solidFill>
                <a:srgbClr val="2C2E75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C19D19C-AA9B-EE4D-905C-417A24B8A6F8}"/>
              </a:ext>
            </a:extLst>
          </p:cNvPr>
          <p:cNvSpPr txBox="1"/>
          <p:nvPr/>
        </p:nvSpPr>
        <p:spPr>
          <a:xfrm>
            <a:off x="7541232" y="2712376"/>
            <a:ext cx="3236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800" b="1" dirty="0">
                <a:solidFill>
                  <a:schemeClr val="bg1"/>
                </a:solidFill>
              </a:rPr>
              <a:t>FOTO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534645"/>
              </p:ext>
            </p:extLst>
          </p:nvPr>
        </p:nvGraphicFramePr>
        <p:xfrm>
          <a:off x="1126836" y="1265385"/>
          <a:ext cx="9790546" cy="3558870"/>
        </p:xfrm>
        <a:graphic>
          <a:graphicData uri="http://schemas.openxmlformats.org/drawingml/2006/table">
            <a:tbl>
              <a:tblPr/>
              <a:tblGrid>
                <a:gridCol w="6357886">
                  <a:extLst>
                    <a:ext uri="{9D8B030D-6E8A-4147-A177-3AD203B41FA5}">
                      <a16:colId xmlns:a16="http://schemas.microsoft.com/office/drawing/2014/main" val="1961293943"/>
                    </a:ext>
                  </a:extLst>
                </a:gridCol>
                <a:gridCol w="3432660">
                  <a:extLst>
                    <a:ext uri="{9D8B030D-6E8A-4147-A177-3AD203B41FA5}">
                      <a16:colId xmlns:a16="http://schemas.microsoft.com/office/drawing/2014/main" val="970406859"/>
                    </a:ext>
                  </a:extLst>
                </a:gridCol>
              </a:tblGrid>
              <a:tr h="39543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AGENCIA METROPOLITANA DE TRÁNSITO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998274"/>
                  </a:ext>
                </a:extLst>
              </a:tr>
              <a:tr h="39543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POA 2022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39228"/>
                  </a:ext>
                </a:extLst>
              </a:tr>
              <a:tr h="39543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Proyectos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Presupuesto 2022 USD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727471"/>
                  </a:ext>
                </a:extLst>
              </a:tr>
              <a:tr h="52724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FOMENTO DE LA SEGURIDAD VIAL Y CONTROL DE TRÁNSITO EN EL DISTRITO METROPOLITANO DE QUITO (a)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         12,543,060.50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215703"/>
                  </a:ext>
                </a:extLst>
              </a:tr>
              <a:tr h="105448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CONSTRUCCIÓN, EQUIPAMIENTO, MANTENIMIENTO Y OPERACIÓN DE LOS CENTROS DE REVISIÓN Y CONTROL TÉCNICO VEHICULAR DEL DISTRITO METROPOLITANO DE QUITO (b)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           1,188,367.10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245518"/>
                  </a:ext>
                </a:extLst>
              </a:tr>
              <a:tr h="39543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GASTOS </a:t>
                      </a:r>
                      <a:r>
                        <a:rPr lang="es-EC" sz="14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ADMINISTRATIVOS (c)</a:t>
                      </a:r>
                      <a:endParaRPr lang="es-EC" sz="14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           3,019,000.00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971615"/>
                  </a:ext>
                </a:extLst>
              </a:tr>
              <a:tr h="39543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TOTAL (</a:t>
                      </a:r>
                      <a:r>
                        <a:rPr lang="es-EC" sz="1400" b="1" i="0" u="none" strike="noStrike" dirty="0" err="1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a+b+c</a:t>
                      </a:r>
                      <a:r>
                        <a:rPr lang="es-EC" sz="1400" b="1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C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         16,750,427.60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395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793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02AF1E3-EF39-7542-B5AA-D00B8B51C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E2F3FBE-C3AD-8749-A443-CF52FDD1F3F6}"/>
              </a:ext>
            </a:extLst>
          </p:cNvPr>
          <p:cNvSpPr txBox="1"/>
          <p:nvPr/>
        </p:nvSpPr>
        <p:spPr>
          <a:xfrm>
            <a:off x="431515" y="143837"/>
            <a:ext cx="10642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800" b="1" dirty="0" smtClean="0">
                <a:solidFill>
                  <a:srgbClr val="2C2E75"/>
                </a:solidFill>
              </a:rPr>
              <a:t>PLAN OPERATIVO ANUAL 2022</a:t>
            </a:r>
            <a:endParaRPr lang="es-EC" sz="4800" b="1" dirty="0">
              <a:solidFill>
                <a:srgbClr val="2C2E75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C19D19C-AA9B-EE4D-905C-417A24B8A6F8}"/>
              </a:ext>
            </a:extLst>
          </p:cNvPr>
          <p:cNvSpPr txBox="1"/>
          <p:nvPr/>
        </p:nvSpPr>
        <p:spPr>
          <a:xfrm>
            <a:off x="7541232" y="2712376"/>
            <a:ext cx="3236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800" b="1" dirty="0">
                <a:solidFill>
                  <a:schemeClr val="bg1"/>
                </a:solidFill>
              </a:rPr>
              <a:t>FOTO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50607"/>
              </p:ext>
            </p:extLst>
          </p:nvPr>
        </p:nvGraphicFramePr>
        <p:xfrm>
          <a:off x="661850" y="974835"/>
          <a:ext cx="10615749" cy="561559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407289">
                  <a:extLst>
                    <a:ext uri="{9D8B030D-6E8A-4147-A177-3AD203B41FA5}">
                      <a16:colId xmlns:a16="http://schemas.microsoft.com/office/drawing/2014/main" val="859230863"/>
                    </a:ext>
                  </a:extLst>
                </a:gridCol>
                <a:gridCol w="1696941">
                  <a:extLst>
                    <a:ext uri="{9D8B030D-6E8A-4147-A177-3AD203B41FA5}">
                      <a16:colId xmlns:a16="http://schemas.microsoft.com/office/drawing/2014/main" val="12003929"/>
                    </a:ext>
                  </a:extLst>
                </a:gridCol>
                <a:gridCol w="2407289">
                  <a:extLst>
                    <a:ext uri="{9D8B030D-6E8A-4147-A177-3AD203B41FA5}">
                      <a16:colId xmlns:a16="http://schemas.microsoft.com/office/drawing/2014/main" val="1033843012"/>
                    </a:ext>
                  </a:extLst>
                </a:gridCol>
                <a:gridCol w="2407289">
                  <a:extLst>
                    <a:ext uri="{9D8B030D-6E8A-4147-A177-3AD203B41FA5}">
                      <a16:colId xmlns:a16="http://schemas.microsoft.com/office/drawing/2014/main" val="886289065"/>
                    </a:ext>
                  </a:extLst>
                </a:gridCol>
                <a:gridCol w="1696941">
                  <a:extLst>
                    <a:ext uri="{9D8B030D-6E8A-4147-A177-3AD203B41FA5}">
                      <a16:colId xmlns:a16="http://schemas.microsoft.com/office/drawing/2014/main" val="3710796770"/>
                    </a:ext>
                  </a:extLst>
                </a:gridCol>
              </a:tblGrid>
              <a:tr h="24406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PROGRAMA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PROYECTO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PRODUCTO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ACTIVIDAD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PRESUPUESTO ACTIVIDAD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313461"/>
                  </a:ext>
                </a:extLst>
              </a:tr>
              <a:tr h="602018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MOVILIDAD SEGURA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 dirty="0">
                          <a:effectLst/>
                        </a:rPr>
                        <a:t>FOMENTO DE LA SEGURIDAD VIAL Y CONTROL DE TRÁNSITO EN EL DISTRITO METROPOLITANO DE QUITO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Plan de capacitación de Seguridad vial dirigido a los actores viales, ejecutado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 dirty="0">
                          <a:effectLst/>
                        </a:rPr>
                        <a:t>Ejecutar eventos de capacitación y/ o sensibilización para la ciudadanía en temas de Seguridad Vial.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            127.739,02 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683284"/>
                  </a:ext>
                </a:extLst>
              </a:tr>
              <a:tr h="4826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 dirty="0">
                          <a:effectLst/>
                        </a:rPr>
                        <a:t> Plan de control de tránsito del DMQ ejecutado 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 Ejecutar  Dispositivos estáticos y móviles de control de tránsito (operativos) 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         3.434.147,23 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586340"/>
                  </a:ext>
                </a:extLst>
              </a:tr>
              <a:tr h="7213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Ejecutar el proceso de remate y chatarrización de los automotores retenidos en los Centros de Retención Vehicular de AMT.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               90.720,00 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063940"/>
                  </a:ext>
                </a:extLst>
              </a:tr>
              <a:tr h="3633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 Mejorar la Infraestructura Tecnológica de la AMT 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         1.582.382,75 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357773"/>
                  </a:ext>
                </a:extLst>
              </a:tr>
              <a:tr h="4826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Servicio de matriculación vehicular en el Distrito Metropolitano de Quito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Matricular los vehículos que circulan en el Distrito Metropolitano de Quito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            139.348,91 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629884"/>
                  </a:ext>
                </a:extLst>
              </a:tr>
              <a:tr h="4826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Monitorear y supervisar el funcionamiento de Centros de Revisión Técnica Vehicular.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         7.168.722,60 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749545"/>
                  </a:ext>
                </a:extLst>
              </a:tr>
              <a:tr h="14372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CONSTRUCCIÓN, EQUIPAMIENTO, MANTENIMIENTO Y OPERACIÓN DE LOS CENTROS DE REVISIÓN Y CONTROL TÉCNICO VEHICULAR DEL DISTRITO METROPOLITANO DE QUITO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Centros de Revisión y Control Técnico Vehicular con altos niveles de calidad en Operación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Retribución por prestación del servicio de RTV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         1.188.367,09 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484947"/>
                  </a:ext>
                </a:extLst>
              </a:tr>
              <a:tr h="5305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INSTITUCIONAL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GASTOS ADMINISTRATIVOS 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Administrativos Ejecutados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de bienes y servicios  para el funcionamiento de la AMT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3,019,000.00 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077171"/>
                  </a:ext>
                </a:extLst>
              </a:tr>
              <a:tr h="24406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 dirty="0">
                          <a:effectLst/>
                        </a:rPr>
                        <a:t>TOTAL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b="1" u="none" strike="noStrike" dirty="0">
                          <a:effectLst/>
                        </a:rPr>
                        <a:t>       </a:t>
                      </a:r>
                      <a:r>
                        <a:rPr lang="es-EC" sz="1100" b="1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16,750,427.60</a:t>
                      </a:r>
                      <a:r>
                        <a:rPr lang="es-EC" sz="1100" b="1" u="none" strike="noStrike" dirty="0" smtClean="0">
                          <a:effectLst/>
                        </a:rPr>
                        <a:t> 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64" marR="4664" marT="46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735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9993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02AF1E3-EF39-7542-B5AA-D00B8B51C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E2F3FBE-C3AD-8749-A443-CF52FDD1F3F6}"/>
              </a:ext>
            </a:extLst>
          </p:cNvPr>
          <p:cNvSpPr txBox="1"/>
          <p:nvPr/>
        </p:nvSpPr>
        <p:spPr>
          <a:xfrm>
            <a:off x="431515" y="143837"/>
            <a:ext cx="10642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800" b="1" dirty="0" smtClean="0">
                <a:solidFill>
                  <a:srgbClr val="2C2E75"/>
                </a:solidFill>
              </a:rPr>
              <a:t>DISTRIBUCIÓN DE PRESUPUESO ACTUAL</a:t>
            </a:r>
            <a:endParaRPr lang="es-EC" sz="4800" b="1" dirty="0">
              <a:solidFill>
                <a:srgbClr val="2C2E75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C19D19C-AA9B-EE4D-905C-417A24B8A6F8}"/>
              </a:ext>
            </a:extLst>
          </p:cNvPr>
          <p:cNvSpPr txBox="1"/>
          <p:nvPr/>
        </p:nvSpPr>
        <p:spPr>
          <a:xfrm>
            <a:off x="7541232" y="2712376"/>
            <a:ext cx="3236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800" b="1" dirty="0">
                <a:solidFill>
                  <a:schemeClr val="bg1"/>
                </a:solidFill>
              </a:rPr>
              <a:t>FOTO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293299"/>
              </p:ext>
            </p:extLst>
          </p:nvPr>
        </p:nvGraphicFramePr>
        <p:xfrm>
          <a:off x="969818" y="1118671"/>
          <a:ext cx="9807773" cy="3685310"/>
        </p:xfrm>
        <a:graphic>
          <a:graphicData uri="http://schemas.openxmlformats.org/drawingml/2006/table">
            <a:tbl>
              <a:tblPr/>
              <a:tblGrid>
                <a:gridCol w="6369073">
                  <a:extLst>
                    <a:ext uri="{9D8B030D-6E8A-4147-A177-3AD203B41FA5}">
                      <a16:colId xmlns:a16="http://schemas.microsoft.com/office/drawing/2014/main" val="2783053312"/>
                    </a:ext>
                  </a:extLst>
                </a:gridCol>
                <a:gridCol w="3438700">
                  <a:extLst>
                    <a:ext uri="{9D8B030D-6E8A-4147-A177-3AD203B41FA5}">
                      <a16:colId xmlns:a16="http://schemas.microsoft.com/office/drawing/2014/main" val="2878152955"/>
                    </a:ext>
                  </a:extLst>
                </a:gridCol>
              </a:tblGrid>
              <a:tr h="40947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AGENCIA METROPOLITANA DE TRÁNSITO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129663"/>
                  </a:ext>
                </a:extLst>
              </a:tr>
              <a:tr h="40947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POA 2022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466454"/>
                  </a:ext>
                </a:extLst>
              </a:tr>
              <a:tr h="40947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Proyectos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Presupuesto 2022 USD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101832"/>
                  </a:ext>
                </a:extLst>
              </a:tr>
              <a:tr h="545972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FOMENTO DE LA SEGURIDAD VIAL Y CONTROL DE TRÁNSITO EN EL DISTRITO METROPOLITANO DE QUITO (a)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           1,207,340.94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806302"/>
                  </a:ext>
                </a:extLst>
              </a:tr>
              <a:tr h="1091943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CONSTRUCCIÓN, EQUIPAMIENTO, MANTENIMIENTO Y OPERACIÓN DE LOS CENTROS DE REVISIÓN Y CONTROL TÉCNICO VEHICULAR DEL DISTRITO METROPOLITANO DE QUITO (b)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           1,188,367.10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069244"/>
                  </a:ext>
                </a:extLst>
              </a:tr>
              <a:tr h="40947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GASTOS ADMINISTRATIVOS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         14,354,719.56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66539"/>
                  </a:ext>
                </a:extLst>
              </a:tr>
              <a:tr h="40947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TOTAL (</a:t>
                      </a:r>
                      <a:r>
                        <a:rPr lang="es-EC" sz="1400" b="1" i="0" u="none" strike="noStrike" dirty="0" err="1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a+b+c</a:t>
                      </a:r>
                      <a:r>
                        <a:rPr lang="es-EC" sz="1400" b="1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C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            16,750,427.60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929182"/>
                  </a:ext>
                </a:extLst>
              </a:tr>
            </a:tbl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1256145" y="5043055"/>
            <a:ext cx="6899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El techo presupuestario asignado a la AMT no varía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83047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A16BB3-F314-BF41-9CDA-DA733C5D6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A0A2722-09AE-904F-A66C-D1DF00854BF4}"/>
              </a:ext>
            </a:extLst>
          </p:cNvPr>
          <p:cNvSpPr txBox="1"/>
          <p:nvPr/>
        </p:nvSpPr>
        <p:spPr>
          <a:xfrm>
            <a:off x="431515" y="143837"/>
            <a:ext cx="7017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800" b="1" dirty="0" smtClean="0">
                <a:solidFill>
                  <a:srgbClr val="2C2E75"/>
                </a:solidFill>
              </a:rPr>
              <a:t>JUSTIFICACIÓN</a:t>
            </a:r>
            <a:endParaRPr lang="es-EC" sz="4800" b="1" dirty="0">
              <a:solidFill>
                <a:srgbClr val="2C2E75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2E02257-8757-2642-9BCE-D8B4DB468801}"/>
              </a:ext>
            </a:extLst>
          </p:cNvPr>
          <p:cNvSpPr txBox="1"/>
          <p:nvPr/>
        </p:nvSpPr>
        <p:spPr>
          <a:xfrm>
            <a:off x="431515" y="1263720"/>
            <a:ext cx="11178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DIRECTRICES PROGRAMÁTICAS Y PRESPUESTARIAS PARA LA REFORMA </a:t>
            </a:r>
            <a:r>
              <a:rPr lang="es-EC" dirty="0" smtClean="0"/>
              <a:t>AL PLAN </a:t>
            </a:r>
            <a:r>
              <a:rPr lang="es-EC" dirty="0"/>
              <a:t>OPERATIVO ANUAL 2021, en cuyo numeral 5.1 DIRECTRICES GENERALES, estableció: “(...) Las dependencias deberán realizar un análisis pormenorizado de los </a:t>
            </a:r>
            <a:r>
              <a:rPr lang="es-EC" dirty="0" smtClean="0"/>
              <a:t>gastos recurrentes </a:t>
            </a:r>
            <a:r>
              <a:rPr lang="es-EC" dirty="0"/>
              <a:t>que se encuentran en proyectos de inversión, con el fin de transparentar </a:t>
            </a:r>
            <a:r>
              <a:rPr lang="es-EC" dirty="0" smtClean="0"/>
              <a:t>la naturaleza </a:t>
            </a:r>
            <a:r>
              <a:rPr lang="es-EC" dirty="0"/>
              <a:t>de los gastos(...)”.</a:t>
            </a:r>
            <a:endParaRPr lang="es-EC" sz="3200" dirty="0">
              <a:solidFill>
                <a:srgbClr val="2C2E75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0A2722-09AE-904F-A66C-D1DF00854BF4}"/>
              </a:ext>
            </a:extLst>
          </p:cNvPr>
          <p:cNvSpPr txBox="1"/>
          <p:nvPr/>
        </p:nvSpPr>
        <p:spPr>
          <a:xfrm>
            <a:off x="510024" y="2707427"/>
            <a:ext cx="7017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800" b="1" dirty="0" smtClean="0">
                <a:solidFill>
                  <a:srgbClr val="2C2E75"/>
                </a:solidFill>
              </a:rPr>
              <a:t>SOLICITUD</a:t>
            </a:r>
            <a:endParaRPr lang="es-EC" sz="4800" b="1" dirty="0">
              <a:solidFill>
                <a:srgbClr val="2C2E75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2E02257-8757-2642-9BCE-D8B4DB468801}"/>
              </a:ext>
            </a:extLst>
          </p:cNvPr>
          <p:cNvSpPr txBox="1"/>
          <p:nvPr/>
        </p:nvSpPr>
        <p:spPr>
          <a:xfrm>
            <a:off x="506703" y="4060860"/>
            <a:ext cx="11178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De conformidad con lo dispuesto en las cambiar de fuente de gasto los procesos </a:t>
            </a:r>
            <a:r>
              <a:rPr lang="es-MX" dirty="0" smtClean="0"/>
              <a:t>Directrices Programáticas y presupuestarias para la reforma al Plan Operativo Anual 2021 y el giro institucional, se solicita cambiar la fuente de gasto del presupuesto asignado a la AMT, de gasto de inversión a gasto corriente</a:t>
            </a:r>
            <a:endParaRPr lang="es-EC" sz="3200" dirty="0">
              <a:solidFill>
                <a:srgbClr val="2C2E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426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70857F7-2D3F-5E49-8BB3-BBA023928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160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747</Words>
  <Application>Microsoft Office PowerPoint</Application>
  <PresentationFormat>Panorámica</PresentationFormat>
  <Paragraphs>77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Máximo Hernán Vivanco Fierro</dc:creator>
  <cp:lastModifiedBy>Pablo David Rivera Meza</cp:lastModifiedBy>
  <cp:revision>10</cp:revision>
  <dcterms:created xsi:type="dcterms:W3CDTF">2021-10-07T16:14:22Z</dcterms:created>
  <dcterms:modified xsi:type="dcterms:W3CDTF">2021-11-16T22:01:30Z</dcterms:modified>
</cp:coreProperties>
</file>