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8" r:id="rId3"/>
    <p:sldId id="259" r:id="rId4"/>
    <p:sldId id="340" r:id="rId5"/>
    <p:sldId id="339" r:id="rId6"/>
    <p:sldId id="341" r:id="rId7"/>
    <p:sldId id="260" r:id="rId8"/>
    <p:sldId id="342" r:id="rId9"/>
    <p:sldId id="262" r:id="rId10"/>
  </p:sldIdLst>
  <p:sldSz cx="12192000" cy="6858000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1F4BB3-41FD-405B-856D-1A509BCFBD86}" v="1" dt="2021-11-16T19:53:33.2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1B42FC-C544-436D-9FC0-F2EAD327ABB7}" type="doc">
      <dgm:prSet loTypeId="urn:microsoft.com/office/officeart/2005/8/layout/equation1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73535857-4445-497B-8524-0E50DCF69D74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1200" b="1" dirty="0"/>
            <a:t>Material Rodante</a:t>
          </a:r>
          <a:endParaRPr lang="es-ES" sz="1200" b="1" dirty="0">
            <a:solidFill>
              <a:schemeClr val="tx1"/>
            </a:solidFill>
          </a:endParaRPr>
        </a:p>
      </dgm:t>
    </dgm:pt>
    <dgm:pt modelId="{CCA0BBFD-470F-460A-847A-A8D7B956D44A}" type="parTrans" cxnId="{8D6A30D6-825D-4ADA-A8BB-7AB006029F83}">
      <dgm:prSet/>
      <dgm:spPr/>
      <dgm:t>
        <a:bodyPr/>
        <a:lstStyle/>
        <a:p>
          <a:endParaRPr lang="es-ES" sz="1600" b="1">
            <a:solidFill>
              <a:schemeClr val="tx1"/>
            </a:solidFill>
          </a:endParaRPr>
        </a:p>
      </dgm:t>
    </dgm:pt>
    <dgm:pt modelId="{8F359EF7-BF34-4C41-B8F2-DDE984CAB1DC}" type="sibTrans" cxnId="{8D6A30D6-825D-4ADA-A8BB-7AB006029F83}">
      <dgm:prSet custT="1"/>
      <dgm:spPr>
        <a:solidFill>
          <a:srgbClr val="0070C0"/>
        </a:solidFill>
      </dgm:spPr>
      <dgm:t>
        <a:bodyPr/>
        <a:lstStyle/>
        <a:p>
          <a:endParaRPr lang="es-ES" sz="1400" b="1">
            <a:solidFill>
              <a:schemeClr val="tx1"/>
            </a:solidFill>
          </a:endParaRPr>
        </a:p>
      </dgm:t>
    </dgm:pt>
    <dgm:pt modelId="{67CA36D0-FB05-4A73-BD25-E68CCC2DD775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marL="0" indent="0">
            <a:tabLst/>
          </a:pPr>
          <a:r>
            <a:rPr lang="es-ES" sz="1200" b="1" dirty="0"/>
            <a:t>Obra Civil y Equipos e Instalaciones</a:t>
          </a:r>
          <a:endParaRPr lang="es-ES" sz="1200" b="1" dirty="0">
            <a:solidFill>
              <a:schemeClr val="tx1"/>
            </a:solidFill>
          </a:endParaRPr>
        </a:p>
      </dgm:t>
    </dgm:pt>
    <dgm:pt modelId="{2C4D3020-A1B0-4AF6-9DDC-C9A3BB6D51A5}" type="parTrans" cxnId="{51EB9267-6AA5-4567-A18F-597AC6ED91C9}">
      <dgm:prSet/>
      <dgm:spPr/>
      <dgm:t>
        <a:bodyPr/>
        <a:lstStyle/>
        <a:p>
          <a:endParaRPr lang="es-ES" sz="1600" b="1">
            <a:solidFill>
              <a:schemeClr val="tx1"/>
            </a:solidFill>
          </a:endParaRPr>
        </a:p>
      </dgm:t>
    </dgm:pt>
    <dgm:pt modelId="{B3825CDB-1571-4B98-8277-91E7EA738576}" type="sibTrans" cxnId="{51EB9267-6AA5-4567-A18F-597AC6ED91C9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s-ES" sz="1400" b="1">
            <a:solidFill>
              <a:schemeClr val="tx1"/>
            </a:solidFill>
          </a:endParaRPr>
        </a:p>
      </dgm:t>
    </dgm:pt>
    <dgm:pt modelId="{32C00C9D-E0F0-4B82-BE48-D4F3B4CC3F29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sz="1400" b="1" dirty="0">
              <a:solidFill>
                <a:schemeClr val="tx1"/>
              </a:solidFill>
            </a:rPr>
            <a:t>PROFORMA 2022</a:t>
          </a:r>
        </a:p>
      </dgm:t>
    </dgm:pt>
    <dgm:pt modelId="{D4B54D44-143D-4671-9284-ACA4E3D6922A}" type="parTrans" cxnId="{9BAA9E9B-EC05-4014-858C-7A27D10FDE80}">
      <dgm:prSet/>
      <dgm:spPr/>
      <dgm:t>
        <a:bodyPr/>
        <a:lstStyle/>
        <a:p>
          <a:endParaRPr lang="es-ES" sz="1600" b="1">
            <a:solidFill>
              <a:schemeClr val="tx1"/>
            </a:solidFill>
          </a:endParaRPr>
        </a:p>
      </dgm:t>
    </dgm:pt>
    <dgm:pt modelId="{1BA90D4E-3395-402A-A8CE-A960BCD1AEAF}" type="sibTrans" cxnId="{9BAA9E9B-EC05-4014-858C-7A27D10FDE80}">
      <dgm:prSet/>
      <dgm:spPr/>
      <dgm:t>
        <a:bodyPr/>
        <a:lstStyle/>
        <a:p>
          <a:endParaRPr lang="es-ES" sz="1600" b="1">
            <a:solidFill>
              <a:schemeClr val="tx1"/>
            </a:solidFill>
          </a:endParaRPr>
        </a:p>
      </dgm:t>
    </dgm:pt>
    <dgm:pt modelId="{CF509FCE-2685-4345-94E9-338882EF3B72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sz="1200" b="1" dirty="0"/>
            <a:t>Sistema de Recaudo</a:t>
          </a:r>
          <a:endParaRPr lang="es-ES" sz="1200" b="1" dirty="0">
            <a:solidFill>
              <a:schemeClr val="tx1"/>
            </a:solidFill>
          </a:endParaRPr>
        </a:p>
      </dgm:t>
    </dgm:pt>
    <dgm:pt modelId="{9F44A4BF-5A5E-4F14-889D-34535FCF00E4}" type="parTrans" cxnId="{1B28E8F2-9113-4035-B8EB-86305B5C1ED8}">
      <dgm:prSet/>
      <dgm:spPr/>
      <dgm:t>
        <a:bodyPr/>
        <a:lstStyle/>
        <a:p>
          <a:endParaRPr lang="es-ES" sz="1600" b="1">
            <a:solidFill>
              <a:schemeClr val="tx1"/>
            </a:solidFill>
          </a:endParaRPr>
        </a:p>
      </dgm:t>
    </dgm:pt>
    <dgm:pt modelId="{C46EB2DC-D2AE-48EC-A896-B2124D784CE3}" type="sibTrans" cxnId="{1B28E8F2-9113-4035-B8EB-86305B5C1ED8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s-ES" sz="3600" b="1">
            <a:solidFill>
              <a:schemeClr val="tx1"/>
            </a:solidFill>
          </a:endParaRPr>
        </a:p>
      </dgm:t>
    </dgm:pt>
    <dgm:pt modelId="{D52632DF-0D3D-4523-BB3F-26CE6C899AC1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S" sz="1200" b="1" dirty="0"/>
            <a:t>Seguros y Mantenimiento</a:t>
          </a:r>
          <a:endParaRPr lang="es-ES" sz="1200" b="1" dirty="0">
            <a:solidFill>
              <a:schemeClr val="tx1"/>
            </a:solidFill>
          </a:endParaRPr>
        </a:p>
      </dgm:t>
    </dgm:pt>
    <dgm:pt modelId="{D02AB7F4-B6DB-4BAE-9D4C-D8B517C26A92}" type="parTrans" cxnId="{EEE5AFB7-F79D-4B9E-8737-2B4FBAF66EBD}">
      <dgm:prSet/>
      <dgm:spPr/>
      <dgm:t>
        <a:bodyPr/>
        <a:lstStyle/>
        <a:p>
          <a:endParaRPr lang="es-EC"/>
        </a:p>
      </dgm:t>
    </dgm:pt>
    <dgm:pt modelId="{96769961-00E8-478D-A8B0-DAD58A1FBFF0}" type="sibTrans" cxnId="{EEE5AFB7-F79D-4B9E-8737-2B4FBAF66EBD}">
      <dgm:prSet/>
      <dgm:spPr/>
      <dgm:t>
        <a:bodyPr/>
        <a:lstStyle/>
        <a:p>
          <a:endParaRPr lang="es-EC"/>
        </a:p>
      </dgm:t>
    </dgm:pt>
    <dgm:pt modelId="{140D5A37-A45F-4C6E-B765-6E0E3971C70B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S" b="1" dirty="0"/>
            <a:t>Fiscalización, Gerencia de Proyecto</a:t>
          </a:r>
          <a:endParaRPr lang="es-ES" b="1" dirty="0">
            <a:solidFill>
              <a:schemeClr val="tx1"/>
            </a:solidFill>
          </a:endParaRPr>
        </a:p>
      </dgm:t>
    </dgm:pt>
    <dgm:pt modelId="{815F6289-6478-4C9C-BE35-88A8765A45D9}" type="parTrans" cxnId="{F7BC6B2D-B670-4C07-989E-455008DCD92B}">
      <dgm:prSet/>
      <dgm:spPr/>
      <dgm:t>
        <a:bodyPr/>
        <a:lstStyle/>
        <a:p>
          <a:endParaRPr lang="es-EC"/>
        </a:p>
      </dgm:t>
    </dgm:pt>
    <dgm:pt modelId="{B2B6D91F-F65A-42C6-B3FC-9D1660354BC9}" type="sibTrans" cxnId="{F7BC6B2D-B670-4C07-989E-455008DCD92B}">
      <dgm:prSet/>
      <dgm:spPr/>
      <dgm:t>
        <a:bodyPr/>
        <a:lstStyle/>
        <a:p>
          <a:endParaRPr lang="es-EC"/>
        </a:p>
      </dgm:t>
    </dgm:pt>
    <dgm:pt modelId="{3C4175C2-8D44-4326-9B00-65E927DAE34E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S" b="1" dirty="0">
              <a:solidFill>
                <a:schemeClr val="bg1"/>
              </a:solidFill>
            </a:rPr>
            <a:t>Consultoría</a:t>
          </a:r>
        </a:p>
      </dgm:t>
    </dgm:pt>
    <dgm:pt modelId="{E30165BE-222D-41E4-8B88-F052EB8FE968}" type="parTrans" cxnId="{BB9F43C2-8B3C-413E-8C53-9B192B7775BC}">
      <dgm:prSet/>
      <dgm:spPr/>
      <dgm:t>
        <a:bodyPr/>
        <a:lstStyle/>
        <a:p>
          <a:endParaRPr lang="es-EC"/>
        </a:p>
      </dgm:t>
    </dgm:pt>
    <dgm:pt modelId="{89FDBDFB-C0A7-450A-B337-6ED9B949197C}" type="sibTrans" cxnId="{BB9F43C2-8B3C-413E-8C53-9B192B7775BC}">
      <dgm:prSet/>
      <dgm:spPr/>
      <dgm:t>
        <a:bodyPr/>
        <a:lstStyle/>
        <a:p>
          <a:endParaRPr lang="es-EC"/>
        </a:p>
      </dgm:t>
    </dgm:pt>
    <dgm:pt modelId="{11BDD01C-A453-4BF0-9F47-D20CDDE483FF}" type="pres">
      <dgm:prSet presAssocID="{151B42FC-C544-436D-9FC0-F2EAD327ABB7}" presName="linearFlow" presStyleCnt="0">
        <dgm:presLayoutVars>
          <dgm:dir/>
          <dgm:resizeHandles val="exact"/>
        </dgm:presLayoutVars>
      </dgm:prSet>
      <dgm:spPr/>
    </dgm:pt>
    <dgm:pt modelId="{B552BD88-BBA4-4B73-8827-D890952D2D84}" type="pres">
      <dgm:prSet presAssocID="{73535857-4445-497B-8524-0E50DCF69D74}" presName="node" presStyleLbl="node1" presStyleIdx="0" presStyleCnt="7" custScaleX="169260" custScaleY="145970">
        <dgm:presLayoutVars>
          <dgm:bulletEnabled val="1"/>
        </dgm:presLayoutVars>
      </dgm:prSet>
      <dgm:spPr/>
    </dgm:pt>
    <dgm:pt modelId="{9DAD52BA-CF6B-4D5F-A649-A5BD7B1CB3CD}" type="pres">
      <dgm:prSet presAssocID="{8F359EF7-BF34-4C41-B8F2-DDE984CAB1DC}" presName="spacerL" presStyleCnt="0"/>
      <dgm:spPr/>
    </dgm:pt>
    <dgm:pt modelId="{67B92099-E01E-4AF1-A26D-9166CF9F95B6}" type="pres">
      <dgm:prSet presAssocID="{8F359EF7-BF34-4C41-B8F2-DDE984CAB1DC}" presName="sibTrans" presStyleLbl="sibTrans2D1" presStyleIdx="0" presStyleCnt="6" custLinFactNeighborX="-87301" custLinFactNeighborY="-609"/>
      <dgm:spPr/>
    </dgm:pt>
    <dgm:pt modelId="{99E9AC1E-C04B-453A-8DEB-AC20C921E1D1}" type="pres">
      <dgm:prSet presAssocID="{8F359EF7-BF34-4C41-B8F2-DDE984CAB1DC}" presName="spacerR" presStyleCnt="0"/>
      <dgm:spPr/>
    </dgm:pt>
    <dgm:pt modelId="{9801E088-85BD-4940-B4B0-0C3B332E2BCF}" type="pres">
      <dgm:prSet presAssocID="{67CA36D0-FB05-4A73-BD25-E68CCC2DD775}" presName="node" presStyleLbl="node1" presStyleIdx="1" presStyleCnt="7" custScaleX="248009" custScaleY="163050" custLinFactX="-5067" custLinFactNeighborX="-100000" custLinFactNeighborY="-370">
        <dgm:presLayoutVars>
          <dgm:bulletEnabled val="1"/>
        </dgm:presLayoutVars>
      </dgm:prSet>
      <dgm:spPr/>
    </dgm:pt>
    <dgm:pt modelId="{C67B3144-3438-4DDC-94C2-A60651C6CAC9}" type="pres">
      <dgm:prSet presAssocID="{B3825CDB-1571-4B98-8277-91E7EA738576}" presName="spacerL" presStyleCnt="0"/>
      <dgm:spPr/>
    </dgm:pt>
    <dgm:pt modelId="{7F021350-78BA-4093-A401-83B9E17B3CF9}" type="pres">
      <dgm:prSet presAssocID="{B3825CDB-1571-4B98-8277-91E7EA738576}" presName="sibTrans" presStyleLbl="sibTrans2D1" presStyleIdx="1" presStyleCnt="6" custLinFactX="-6681" custLinFactNeighborX="-100000" custLinFactNeighborY="-609"/>
      <dgm:spPr/>
    </dgm:pt>
    <dgm:pt modelId="{AE27B82B-B0E0-4F80-8940-56AD84F38917}" type="pres">
      <dgm:prSet presAssocID="{B3825CDB-1571-4B98-8277-91E7EA738576}" presName="spacerR" presStyleCnt="0"/>
      <dgm:spPr/>
    </dgm:pt>
    <dgm:pt modelId="{EF3E5F5D-B644-4C53-BB72-07E16019629F}" type="pres">
      <dgm:prSet presAssocID="{CF509FCE-2685-4345-94E9-338882EF3B72}" presName="node" presStyleLbl="node1" presStyleIdx="2" presStyleCnt="7" custScaleX="209300" custScaleY="175373" custLinFactX="-12416" custLinFactNeighborX="-100000" custLinFactNeighborY="-370">
        <dgm:presLayoutVars>
          <dgm:bulletEnabled val="1"/>
        </dgm:presLayoutVars>
      </dgm:prSet>
      <dgm:spPr/>
    </dgm:pt>
    <dgm:pt modelId="{B4F6BF2F-8778-44E0-ADED-984C059863E1}" type="pres">
      <dgm:prSet presAssocID="{C46EB2DC-D2AE-48EC-A896-B2124D784CE3}" presName="spacerL" presStyleCnt="0"/>
      <dgm:spPr/>
    </dgm:pt>
    <dgm:pt modelId="{51936E1E-6C72-4BE1-894A-A1CD3EE28E3B}" type="pres">
      <dgm:prSet presAssocID="{C46EB2DC-D2AE-48EC-A896-B2124D784CE3}" presName="sibTrans" presStyleLbl="sibTrans2D1" presStyleIdx="2" presStyleCnt="6" custLinFactX="-20686" custLinFactNeighborX="-100000" custLinFactNeighborY="-2009"/>
      <dgm:spPr/>
    </dgm:pt>
    <dgm:pt modelId="{9F147335-06AE-4D29-B2CE-9BC69E78CB6A}" type="pres">
      <dgm:prSet presAssocID="{C46EB2DC-D2AE-48EC-A896-B2124D784CE3}" presName="spacerR" presStyleCnt="0"/>
      <dgm:spPr/>
    </dgm:pt>
    <dgm:pt modelId="{5029D55B-A9DD-457C-B03A-C3357AD732C8}" type="pres">
      <dgm:prSet presAssocID="{D52632DF-0D3D-4523-BB3F-26CE6C899AC1}" presName="node" presStyleLbl="node1" presStyleIdx="3" presStyleCnt="7" custScaleX="277180" custScaleY="167673" custLinFactX="-12416" custLinFactNeighborX="-100000" custLinFactNeighborY="-370">
        <dgm:presLayoutVars>
          <dgm:bulletEnabled val="1"/>
        </dgm:presLayoutVars>
      </dgm:prSet>
      <dgm:spPr/>
    </dgm:pt>
    <dgm:pt modelId="{83309BF6-030D-43C7-A6DD-203BE2F029FF}" type="pres">
      <dgm:prSet presAssocID="{96769961-00E8-478D-A8B0-DAD58A1FBFF0}" presName="spacerL" presStyleCnt="0"/>
      <dgm:spPr/>
    </dgm:pt>
    <dgm:pt modelId="{4CB70C70-2FAC-4000-BBCA-F8C66C4D1A2F}" type="pres">
      <dgm:prSet presAssocID="{96769961-00E8-478D-A8B0-DAD58A1FBFF0}" presName="sibTrans" presStyleLbl="sibTrans2D1" presStyleIdx="3" presStyleCnt="6" custLinFactX="-20686" custLinFactNeighborX="-100000" custLinFactNeighborY="-2009"/>
      <dgm:spPr/>
    </dgm:pt>
    <dgm:pt modelId="{46554692-723D-433C-A834-E66247DB63FF}" type="pres">
      <dgm:prSet presAssocID="{96769961-00E8-478D-A8B0-DAD58A1FBFF0}" presName="spacerR" presStyleCnt="0"/>
      <dgm:spPr/>
    </dgm:pt>
    <dgm:pt modelId="{9F91FDD1-8EEA-4258-A272-EF1DF5E24F3E}" type="pres">
      <dgm:prSet presAssocID="{140D5A37-A45F-4C6E-B765-6E0E3971C70B}" presName="node" presStyleLbl="node1" presStyleIdx="4" presStyleCnt="7" custScaleX="202046" custScaleY="137835" custLinFactX="-7920" custLinFactNeighborX="-100000" custLinFactNeighborY="-2147">
        <dgm:presLayoutVars>
          <dgm:bulletEnabled val="1"/>
        </dgm:presLayoutVars>
      </dgm:prSet>
      <dgm:spPr/>
    </dgm:pt>
    <dgm:pt modelId="{603DC5AA-BC21-48E7-A251-F7F3411F830C}" type="pres">
      <dgm:prSet presAssocID="{B2B6D91F-F65A-42C6-B3FC-9D1660354BC9}" presName="spacerL" presStyleCnt="0"/>
      <dgm:spPr/>
    </dgm:pt>
    <dgm:pt modelId="{6B3B58A7-C805-43BB-80CE-220A642CC3E0}" type="pres">
      <dgm:prSet presAssocID="{B2B6D91F-F65A-42C6-B3FC-9D1660354BC9}" presName="sibTrans" presStyleLbl="sibTrans2D1" presStyleIdx="4" presStyleCnt="6" custLinFactX="-5216" custLinFactNeighborX="-100000" custLinFactNeighborY="-8089"/>
      <dgm:spPr/>
    </dgm:pt>
    <dgm:pt modelId="{FCB3CF9D-8AC1-4213-9428-8665E75523CC}" type="pres">
      <dgm:prSet presAssocID="{B2B6D91F-F65A-42C6-B3FC-9D1660354BC9}" presName="spacerR" presStyleCnt="0"/>
      <dgm:spPr/>
    </dgm:pt>
    <dgm:pt modelId="{9B600032-9619-4FA5-AF19-142A2C15AFEA}" type="pres">
      <dgm:prSet presAssocID="{3C4175C2-8D44-4326-9B00-65E927DAE34E}" presName="node" presStyleLbl="node1" presStyleIdx="5" presStyleCnt="7" custScaleX="199575" custScaleY="141787" custLinFactX="-7920" custLinFactNeighborX="-100000" custLinFactNeighborY="-2147">
        <dgm:presLayoutVars>
          <dgm:bulletEnabled val="1"/>
        </dgm:presLayoutVars>
      </dgm:prSet>
      <dgm:spPr/>
    </dgm:pt>
    <dgm:pt modelId="{A3FEC21F-5D70-4402-8348-B9893B808A16}" type="pres">
      <dgm:prSet presAssocID="{89FDBDFB-C0A7-450A-B337-6ED9B949197C}" presName="spacerL" presStyleCnt="0"/>
      <dgm:spPr/>
    </dgm:pt>
    <dgm:pt modelId="{BEB9FD00-D9BF-4057-9430-BE7B7A5638A7}" type="pres">
      <dgm:prSet presAssocID="{89FDBDFB-C0A7-450A-B337-6ED9B949197C}" presName="sibTrans" presStyleLbl="sibTrans2D1" presStyleIdx="5" presStyleCnt="6" custLinFactX="-11642" custLinFactNeighborX="-100000" custLinFactNeighborY="-3542"/>
      <dgm:spPr/>
    </dgm:pt>
    <dgm:pt modelId="{037FA029-2455-46B0-87EB-883202AC5DFA}" type="pres">
      <dgm:prSet presAssocID="{89FDBDFB-C0A7-450A-B337-6ED9B949197C}" presName="spacerR" presStyleCnt="0"/>
      <dgm:spPr/>
    </dgm:pt>
    <dgm:pt modelId="{1C666394-432E-43A5-9132-5946D18BF83A}" type="pres">
      <dgm:prSet presAssocID="{32C00C9D-E0F0-4B82-BE48-D4F3B4CC3F29}" presName="node" presStyleLbl="node1" presStyleIdx="6" presStyleCnt="7" custScaleX="227665" custScaleY="138129">
        <dgm:presLayoutVars>
          <dgm:bulletEnabled val="1"/>
        </dgm:presLayoutVars>
      </dgm:prSet>
      <dgm:spPr/>
    </dgm:pt>
  </dgm:ptLst>
  <dgm:cxnLst>
    <dgm:cxn modelId="{2B859219-51F9-419F-8EFE-E1E6A380A3E3}" type="presOf" srcId="{3C4175C2-8D44-4326-9B00-65E927DAE34E}" destId="{9B600032-9619-4FA5-AF19-142A2C15AFEA}" srcOrd="0" destOrd="0" presId="urn:microsoft.com/office/officeart/2005/8/layout/equation1"/>
    <dgm:cxn modelId="{F7BC6B2D-B670-4C07-989E-455008DCD92B}" srcId="{151B42FC-C544-436D-9FC0-F2EAD327ABB7}" destId="{140D5A37-A45F-4C6E-B765-6E0E3971C70B}" srcOrd="4" destOrd="0" parTransId="{815F6289-6478-4C9C-BE35-88A8765A45D9}" sibTransId="{B2B6D91F-F65A-42C6-B3FC-9D1660354BC9}"/>
    <dgm:cxn modelId="{DFC1BD3A-C7CA-443F-A8C5-9C6E088B72CF}" type="presOf" srcId="{CF509FCE-2685-4345-94E9-338882EF3B72}" destId="{EF3E5F5D-B644-4C53-BB72-07E16019629F}" srcOrd="0" destOrd="0" presId="urn:microsoft.com/office/officeart/2005/8/layout/equation1"/>
    <dgm:cxn modelId="{67D45A65-5C4C-47E0-A7BE-0B84EA4AD76D}" type="presOf" srcId="{C46EB2DC-D2AE-48EC-A896-B2124D784CE3}" destId="{51936E1E-6C72-4BE1-894A-A1CD3EE28E3B}" srcOrd="0" destOrd="0" presId="urn:microsoft.com/office/officeart/2005/8/layout/equation1"/>
    <dgm:cxn modelId="{51EB9267-6AA5-4567-A18F-597AC6ED91C9}" srcId="{151B42FC-C544-436D-9FC0-F2EAD327ABB7}" destId="{67CA36D0-FB05-4A73-BD25-E68CCC2DD775}" srcOrd="1" destOrd="0" parTransId="{2C4D3020-A1B0-4AF6-9DDC-C9A3BB6D51A5}" sibTransId="{B3825CDB-1571-4B98-8277-91E7EA738576}"/>
    <dgm:cxn modelId="{1DEACE58-C46C-4FF8-BB9F-AE42C6E01F58}" type="presOf" srcId="{151B42FC-C544-436D-9FC0-F2EAD327ABB7}" destId="{11BDD01C-A453-4BF0-9F47-D20CDDE483FF}" srcOrd="0" destOrd="0" presId="urn:microsoft.com/office/officeart/2005/8/layout/equation1"/>
    <dgm:cxn modelId="{37A00359-84B9-45C7-BF50-0549A5EE56C7}" type="presOf" srcId="{8F359EF7-BF34-4C41-B8F2-DDE984CAB1DC}" destId="{67B92099-E01E-4AF1-A26D-9166CF9F95B6}" srcOrd="0" destOrd="0" presId="urn:microsoft.com/office/officeart/2005/8/layout/equation1"/>
    <dgm:cxn modelId="{82CF408A-19DA-4D9F-937A-49124077C099}" type="presOf" srcId="{32C00C9D-E0F0-4B82-BE48-D4F3B4CC3F29}" destId="{1C666394-432E-43A5-9132-5946D18BF83A}" srcOrd="0" destOrd="0" presId="urn:microsoft.com/office/officeart/2005/8/layout/equation1"/>
    <dgm:cxn modelId="{9BAA9E9B-EC05-4014-858C-7A27D10FDE80}" srcId="{151B42FC-C544-436D-9FC0-F2EAD327ABB7}" destId="{32C00C9D-E0F0-4B82-BE48-D4F3B4CC3F29}" srcOrd="6" destOrd="0" parTransId="{D4B54D44-143D-4671-9284-ACA4E3D6922A}" sibTransId="{1BA90D4E-3395-402A-A8CE-A960BCD1AEAF}"/>
    <dgm:cxn modelId="{C0BAACA5-82E6-4EF6-BFE5-27D1EA03A724}" type="presOf" srcId="{B3825CDB-1571-4B98-8277-91E7EA738576}" destId="{7F021350-78BA-4093-A401-83B9E17B3CF9}" srcOrd="0" destOrd="0" presId="urn:microsoft.com/office/officeart/2005/8/layout/equation1"/>
    <dgm:cxn modelId="{EEE5AFB7-F79D-4B9E-8737-2B4FBAF66EBD}" srcId="{151B42FC-C544-436D-9FC0-F2EAD327ABB7}" destId="{D52632DF-0D3D-4523-BB3F-26CE6C899AC1}" srcOrd="3" destOrd="0" parTransId="{D02AB7F4-B6DB-4BAE-9D4C-D8B517C26A92}" sibTransId="{96769961-00E8-478D-A8B0-DAD58A1FBFF0}"/>
    <dgm:cxn modelId="{71F0D8BB-46B0-4FC4-A527-52F50143D305}" type="presOf" srcId="{89FDBDFB-C0A7-450A-B337-6ED9B949197C}" destId="{BEB9FD00-D9BF-4057-9430-BE7B7A5638A7}" srcOrd="0" destOrd="0" presId="urn:microsoft.com/office/officeart/2005/8/layout/equation1"/>
    <dgm:cxn modelId="{BB9F43C2-8B3C-413E-8C53-9B192B7775BC}" srcId="{151B42FC-C544-436D-9FC0-F2EAD327ABB7}" destId="{3C4175C2-8D44-4326-9B00-65E927DAE34E}" srcOrd="5" destOrd="0" parTransId="{E30165BE-222D-41E4-8B88-F052EB8FE968}" sibTransId="{89FDBDFB-C0A7-450A-B337-6ED9B949197C}"/>
    <dgm:cxn modelId="{8D6A30D6-825D-4ADA-A8BB-7AB006029F83}" srcId="{151B42FC-C544-436D-9FC0-F2EAD327ABB7}" destId="{73535857-4445-497B-8524-0E50DCF69D74}" srcOrd="0" destOrd="0" parTransId="{CCA0BBFD-470F-460A-847A-A8D7B956D44A}" sibTransId="{8F359EF7-BF34-4C41-B8F2-DDE984CAB1DC}"/>
    <dgm:cxn modelId="{18CF4BDA-5D6A-4AC2-8F13-FAF1B3713DA9}" type="presOf" srcId="{140D5A37-A45F-4C6E-B765-6E0E3971C70B}" destId="{9F91FDD1-8EEA-4258-A272-EF1DF5E24F3E}" srcOrd="0" destOrd="0" presId="urn:microsoft.com/office/officeart/2005/8/layout/equation1"/>
    <dgm:cxn modelId="{AA2A78E2-87D4-4FC9-BCF2-A6604AC469F3}" type="presOf" srcId="{67CA36D0-FB05-4A73-BD25-E68CCC2DD775}" destId="{9801E088-85BD-4940-B4B0-0C3B332E2BCF}" srcOrd="0" destOrd="0" presId="urn:microsoft.com/office/officeart/2005/8/layout/equation1"/>
    <dgm:cxn modelId="{C06406E5-CAE4-43A1-AEB9-F4905320ECD7}" type="presOf" srcId="{73535857-4445-497B-8524-0E50DCF69D74}" destId="{B552BD88-BBA4-4B73-8827-D890952D2D84}" srcOrd="0" destOrd="0" presId="urn:microsoft.com/office/officeart/2005/8/layout/equation1"/>
    <dgm:cxn modelId="{210F94E9-75BA-452D-A5D0-204B093CD57D}" type="presOf" srcId="{B2B6D91F-F65A-42C6-B3FC-9D1660354BC9}" destId="{6B3B58A7-C805-43BB-80CE-220A642CC3E0}" srcOrd="0" destOrd="0" presId="urn:microsoft.com/office/officeart/2005/8/layout/equation1"/>
    <dgm:cxn modelId="{BD0B5BEE-8051-45F9-8B2F-4B1AD7CB53FA}" type="presOf" srcId="{96769961-00E8-478D-A8B0-DAD58A1FBFF0}" destId="{4CB70C70-2FAC-4000-BBCA-F8C66C4D1A2F}" srcOrd="0" destOrd="0" presId="urn:microsoft.com/office/officeart/2005/8/layout/equation1"/>
    <dgm:cxn modelId="{1B28E8F2-9113-4035-B8EB-86305B5C1ED8}" srcId="{151B42FC-C544-436D-9FC0-F2EAD327ABB7}" destId="{CF509FCE-2685-4345-94E9-338882EF3B72}" srcOrd="2" destOrd="0" parTransId="{9F44A4BF-5A5E-4F14-889D-34535FCF00E4}" sibTransId="{C46EB2DC-D2AE-48EC-A896-B2124D784CE3}"/>
    <dgm:cxn modelId="{F72C65F3-5D78-4253-BAA9-55C82F88F52A}" type="presOf" srcId="{D52632DF-0D3D-4523-BB3F-26CE6C899AC1}" destId="{5029D55B-A9DD-457C-B03A-C3357AD732C8}" srcOrd="0" destOrd="0" presId="urn:microsoft.com/office/officeart/2005/8/layout/equation1"/>
    <dgm:cxn modelId="{9A31EBFC-12E8-4942-B1D3-80DEF3A0F40E}" type="presParOf" srcId="{11BDD01C-A453-4BF0-9F47-D20CDDE483FF}" destId="{B552BD88-BBA4-4B73-8827-D890952D2D84}" srcOrd="0" destOrd="0" presId="urn:microsoft.com/office/officeart/2005/8/layout/equation1"/>
    <dgm:cxn modelId="{CEC809E3-788B-41D4-AC50-8147CBCFF091}" type="presParOf" srcId="{11BDD01C-A453-4BF0-9F47-D20CDDE483FF}" destId="{9DAD52BA-CF6B-4D5F-A649-A5BD7B1CB3CD}" srcOrd="1" destOrd="0" presId="urn:microsoft.com/office/officeart/2005/8/layout/equation1"/>
    <dgm:cxn modelId="{78FFCC63-A781-4CB2-837A-19F1C94F7FCE}" type="presParOf" srcId="{11BDD01C-A453-4BF0-9F47-D20CDDE483FF}" destId="{67B92099-E01E-4AF1-A26D-9166CF9F95B6}" srcOrd="2" destOrd="0" presId="urn:microsoft.com/office/officeart/2005/8/layout/equation1"/>
    <dgm:cxn modelId="{0D55D466-A62B-4D7F-8084-5EE914242ED9}" type="presParOf" srcId="{11BDD01C-A453-4BF0-9F47-D20CDDE483FF}" destId="{99E9AC1E-C04B-453A-8DEB-AC20C921E1D1}" srcOrd="3" destOrd="0" presId="urn:microsoft.com/office/officeart/2005/8/layout/equation1"/>
    <dgm:cxn modelId="{EB2BD00D-BBB9-4227-AA71-83ABC5EE49BA}" type="presParOf" srcId="{11BDD01C-A453-4BF0-9F47-D20CDDE483FF}" destId="{9801E088-85BD-4940-B4B0-0C3B332E2BCF}" srcOrd="4" destOrd="0" presId="urn:microsoft.com/office/officeart/2005/8/layout/equation1"/>
    <dgm:cxn modelId="{EB645D46-0E90-4255-8095-AF68F4632C18}" type="presParOf" srcId="{11BDD01C-A453-4BF0-9F47-D20CDDE483FF}" destId="{C67B3144-3438-4DDC-94C2-A60651C6CAC9}" srcOrd="5" destOrd="0" presId="urn:microsoft.com/office/officeart/2005/8/layout/equation1"/>
    <dgm:cxn modelId="{C1C9CEDB-84EC-45DC-B01B-C5B9E6EE7B2C}" type="presParOf" srcId="{11BDD01C-A453-4BF0-9F47-D20CDDE483FF}" destId="{7F021350-78BA-4093-A401-83B9E17B3CF9}" srcOrd="6" destOrd="0" presId="urn:microsoft.com/office/officeart/2005/8/layout/equation1"/>
    <dgm:cxn modelId="{F6D509C9-76E0-43EF-A226-19E4EDE4D495}" type="presParOf" srcId="{11BDD01C-A453-4BF0-9F47-D20CDDE483FF}" destId="{AE27B82B-B0E0-4F80-8940-56AD84F38917}" srcOrd="7" destOrd="0" presId="urn:microsoft.com/office/officeart/2005/8/layout/equation1"/>
    <dgm:cxn modelId="{FCC2C3B3-ED8B-4ACC-9DF4-AAB1B1EA21A2}" type="presParOf" srcId="{11BDD01C-A453-4BF0-9F47-D20CDDE483FF}" destId="{EF3E5F5D-B644-4C53-BB72-07E16019629F}" srcOrd="8" destOrd="0" presId="urn:microsoft.com/office/officeart/2005/8/layout/equation1"/>
    <dgm:cxn modelId="{87A8045E-F753-4D9C-ADD8-B865378E7BD1}" type="presParOf" srcId="{11BDD01C-A453-4BF0-9F47-D20CDDE483FF}" destId="{B4F6BF2F-8778-44E0-ADED-984C059863E1}" srcOrd="9" destOrd="0" presId="urn:microsoft.com/office/officeart/2005/8/layout/equation1"/>
    <dgm:cxn modelId="{C5EB02A7-9992-4A4F-BD17-654A1B19592D}" type="presParOf" srcId="{11BDD01C-A453-4BF0-9F47-D20CDDE483FF}" destId="{51936E1E-6C72-4BE1-894A-A1CD3EE28E3B}" srcOrd="10" destOrd="0" presId="urn:microsoft.com/office/officeart/2005/8/layout/equation1"/>
    <dgm:cxn modelId="{6833895E-D133-4A23-97F3-137B3CD8E0D2}" type="presParOf" srcId="{11BDD01C-A453-4BF0-9F47-D20CDDE483FF}" destId="{9F147335-06AE-4D29-B2CE-9BC69E78CB6A}" srcOrd="11" destOrd="0" presId="urn:microsoft.com/office/officeart/2005/8/layout/equation1"/>
    <dgm:cxn modelId="{54F06517-EBAB-41A6-BF01-F3439EC6F015}" type="presParOf" srcId="{11BDD01C-A453-4BF0-9F47-D20CDDE483FF}" destId="{5029D55B-A9DD-457C-B03A-C3357AD732C8}" srcOrd="12" destOrd="0" presId="urn:microsoft.com/office/officeart/2005/8/layout/equation1"/>
    <dgm:cxn modelId="{96D46BBE-C899-42BA-9E80-E7DAB0EDCBBF}" type="presParOf" srcId="{11BDD01C-A453-4BF0-9F47-D20CDDE483FF}" destId="{83309BF6-030D-43C7-A6DD-203BE2F029FF}" srcOrd="13" destOrd="0" presId="urn:microsoft.com/office/officeart/2005/8/layout/equation1"/>
    <dgm:cxn modelId="{20AA47C4-667C-4038-81F8-7EBD3C3688B6}" type="presParOf" srcId="{11BDD01C-A453-4BF0-9F47-D20CDDE483FF}" destId="{4CB70C70-2FAC-4000-BBCA-F8C66C4D1A2F}" srcOrd="14" destOrd="0" presId="urn:microsoft.com/office/officeart/2005/8/layout/equation1"/>
    <dgm:cxn modelId="{1792B0E7-EEB7-4D2A-8600-550CB60457C8}" type="presParOf" srcId="{11BDD01C-A453-4BF0-9F47-D20CDDE483FF}" destId="{46554692-723D-433C-A834-E66247DB63FF}" srcOrd="15" destOrd="0" presId="urn:microsoft.com/office/officeart/2005/8/layout/equation1"/>
    <dgm:cxn modelId="{F601C61A-4B9D-4478-A5A7-8E461594AD36}" type="presParOf" srcId="{11BDD01C-A453-4BF0-9F47-D20CDDE483FF}" destId="{9F91FDD1-8EEA-4258-A272-EF1DF5E24F3E}" srcOrd="16" destOrd="0" presId="urn:microsoft.com/office/officeart/2005/8/layout/equation1"/>
    <dgm:cxn modelId="{0DF58E6D-0557-48DA-B2FE-161BFA75FAE2}" type="presParOf" srcId="{11BDD01C-A453-4BF0-9F47-D20CDDE483FF}" destId="{603DC5AA-BC21-48E7-A251-F7F3411F830C}" srcOrd="17" destOrd="0" presId="urn:microsoft.com/office/officeart/2005/8/layout/equation1"/>
    <dgm:cxn modelId="{89F15F9A-E870-4666-9C87-A9E6F972F34C}" type="presParOf" srcId="{11BDD01C-A453-4BF0-9F47-D20CDDE483FF}" destId="{6B3B58A7-C805-43BB-80CE-220A642CC3E0}" srcOrd="18" destOrd="0" presId="urn:microsoft.com/office/officeart/2005/8/layout/equation1"/>
    <dgm:cxn modelId="{ABB7C4E3-AE7C-44D8-A2FE-56F86860A573}" type="presParOf" srcId="{11BDD01C-A453-4BF0-9F47-D20CDDE483FF}" destId="{FCB3CF9D-8AC1-4213-9428-8665E75523CC}" srcOrd="19" destOrd="0" presId="urn:microsoft.com/office/officeart/2005/8/layout/equation1"/>
    <dgm:cxn modelId="{59C83621-8ECE-48E6-9B19-D8E9948DF944}" type="presParOf" srcId="{11BDD01C-A453-4BF0-9F47-D20CDDE483FF}" destId="{9B600032-9619-4FA5-AF19-142A2C15AFEA}" srcOrd="20" destOrd="0" presId="urn:microsoft.com/office/officeart/2005/8/layout/equation1"/>
    <dgm:cxn modelId="{0123240D-8121-487B-81D1-7D4ACE4243BE}" type="presParOf" srcId="{11BDD01C-A453-4BF0-9F47-D20CDDE483FF}" destId="{A3FEC21F-5D70-4402-8348-B9893B808A16}" srcOrd="21" destOrd="0" presId="urn:microsoft.com/office/officeart/2005/8/layout/equation1"/>
    <dgm:cxn modelId="{074B3D72-4C2E-475C-9093-158C68058B23}" type="presParOf" srcId="{11BDD01C-A453-4BF0-9F47-D20CDDE483FF}" destId="{BEB9FD00-D9BF-4057-9430-BE7B7A5638A7}" srcOrd="22" destOrd="0" presId="urn:microsoft.com/office/officeart/2005/8/layout/equation1"/>
    <dgm:cxn modelId="{4C9D3EC2-A8D4-4E26-B2DE-82FDEAE9DBE0}" type="presParOf" srcId="{11BDD01C-A453-4BF0-9F47-D20CDDE483FF}" destId="{037FA029-2455-46B0-87EB-883202AC5DFA}" srcOrd="23" destOrd="0" presId="urn:microsoft.com/office/officeart/2005/8/layout/equation1"/>
    <dgm:cxn modelId="{87F434CD-AADC-43BD-B8C7-4FC838D120AC}" type="presParOf" srcId="{11BDD01C-A453-4BF0-9F47-D20CDDE483FF}" destId="{1C666394-432E-43A5-9132-5946D18BF83A}" srcOrd="2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2BD88-BBA4-4B73-8827-D890952D2D84}">
      <dsp:nvSpPr>
        <dsp:cNvPr id="0" name=""/>
        <dsp:cNvSpPr/>
      </dsp:nvSpPr>
      <dsp:spPr>
        <a:xfrm>
          <a:off x="802" y="691838"/>
          <a:ext cx="1009735" cy="870797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Material Rodante</a:t>
          </a:r>
          <a:endParaRPr lang="es-ES" sz="1200" b="1" kern="1200" dirty="0">
            <a:solidFill>
              <a:schemeClr val="tx1"/>
            </a:solidFill>
          </a:endParaRPr>
        </a:p>
      </dsp:txBody>
      <dsp:txXfrm>
        <a:off x="148674" y="819363"/>
        <a:ext cx="713991" cy="615747"/>
      </dsp:txXfrm>
    </dsp:sp>
    <dsp:sp modelId="{67B92099-E01E-4AF1-A26D-9166CF9F95B6}">
      <dsp:nvSpPr>
        <dsp:cNvPr id="0" name=""/>
        <dsp:cNvSpPr/>
      </dsp:nvSpPr>
      <dsp:spPr>
        <a:xfrm>
          <a:off x="1016689" y="952128"/>
          <a:ext cx="346004" cy="346004"/>
        </a:xfrm>
        <a:prstGeom prst="mathPlus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b="1" kern="1200">
            <a:solidFill>
              <a:schemeClr val="tx1"/>
            </a:solidFill>
          </a:endParaRPr>
        </a:p>
      </dsp:txBody>
      <dsp:txXfrm>
        <a:off x="1062552" y="1084440"/>
        <a:ext cx="254278" cy="81380"/>
      </dsp:txXfrm>
    </dsp:sp>
    <dsp:sp modelId="{9801E088-85BD-4940-B4B0-0C3B332E2BCF}">
      <dsp:nvSpPr>
        <dsp:cNvPr id="0" name=""/>
        <dsp:cNvSpPr/>
      </dsp:nvSpPr>
      <dsp:spPr>
        <a:xfrm>
          <a:off x="1374755" y="638685"/>
          <a:ext cx="1479520" cy="972689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s-ES" sz="1200" b="1" kern="1200" dirty="0"/>
            <a:t>Obra Civil y Equipos e Instalaciones</a:t>
          </a:r>
          <a:endParaRPr lang="es-ES" sz="1200" b="1" kern="1200" dirty="0">
            <a:solidFill>
              <a:schemeClr val="tx1"/>
            </a:solidFill>
          </a:endParaRPr>
        </a:p>
      </dsp:txBody>
      <dsp:txXfrm>
        <a:off x="1591426" y="781132"/>
        <a:ext cx="1046178" cy="687795"/>
      </dsp:txXfrm>
    </dsp:sp>
    <dsp:sp modelId="{7F021350-78BA-4093-A401-83B9E17B3CF9}">
      <dsp:nvSpPr>
        <dsp:cNvPr id="0" name=""/>
        <dsp:cNvSpPr/>
      </dsp:nvSpPr>
      <dsp:spPr>
        <a:xfrm>
          <a:off x="2909827" y="952128"/>
          <a:ext cx="346004" cy="346004"/>
        </a:xfrm>
        <a:prstGeom prst="mathPlus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b="1" kern="1200">
            <a:solidFill>
              <a:schemeClr val="tx1"/>
            </a:solidFill>
          </a:endParaRPr>
        </a:p>
      </dsp:txBody>
      <dsp:txXfrm>
        <a:off x="2955690" y="1084440"/>
        <a:ext cx="254278" cy="81380"/>
      </dsp:txXfrm>
    </dsp:sp>
    <dsp:sp modelId="{EF3E5F5D-B644-4C53-BB72-07E16019629F}">
      <dsp:nvSpPr>
        <dsp:cNvPr id="0" name=""/>
        <dsp:cNvSpPr/>
      </dsp:nvSpPr>
      <dsp:spPr>
        <a:xfrm>
          <a:off x="3253319" y="601928"/>
          <a:ext cx="1248598" cy="1046203"/>
        </a:xfrm>
        <a:prstGeom prst="ellipse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Sistema de Recaudo</a:t>
          </a:r>
          <a:endParaRPr lang="es-ES" sz="1200" b="1" kern="1200" dirty="0">
            <a:solidFill>
              <a:schemeClr val="tx1"/>
            </a:solidFill>
          </a:endParaRPr>
        </a:p>
      </dsp:txBody>
      <dsp:txXfrm>
        <a:off x="3436172" y="755141"/>
        <a:ext cx="882892" cy="739777"/>
      </dsp:txXfrm>
    </dsp:sp>
    <dsp:sp modelId="{51936E1E-6C72-4BE1-894A-A1CD3EE28E3B}">
      <dsp:nvSpPr>
        <dsp:cNvPr id="0" name=""/>
        <dsp:cNvSpPr/>
      </dsp:nvSpPr>
      <dsp:spPr>
        <a:xfrm>
          <a:off x="4552852" y="947284"/>
          <a:ext cx="346004" cy="346004"/>
        </a:xfrm>
        <a:prstGeom prst="mathPlus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b="1" kern="1200">
            <a:solidFill>
              <a:schemeClr val="tx1"/>
            </a:solidFill>
          </a:endParaRPr>
        </a:p>
      </dsp:txBody>
      <dsp:txXfrm>
        <a:off x="4598715" y="1079596"/>
        <a:ext cx="254278" cy="81380"/>
      </dsp:txXfrm>
    </dsp:sp>
    <dsp:sp modelId="{5029D55B-A9DD-457C-B03A-C3357AD732C8}">
      <dsp:nvSpPr>
        <dsp:cNvPr id="0" name=""/>
        <dsp:cNvSpPr/>
      </dsp:nvSpPr>
      <dsp:spPr>
        <a:xfrm>
          <a:off x="4944803" y="624896"/>
          <a:ext cx="1653542" cy="1000268"/>
        </a:xfrm>
        <a:prstGeom prst="ellipse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Seguros y Mantenimiento</a:t>
          </a:r>
          <a:endParaRPr lang="es-ES" sz="1200" b="1" kern="1200" dirty="0">
            <a:solidFill>
              <a:schemeClr val="tx1"/>
            </a:solidFill>
          </a:endParaRPr>
        </a:p>
      </dsp:txBody>
      <dsp:txXfrm>
        <a:off x="5186959" y="771382"/>
        <a:ext cx="1169230" cy="707296"/>
      </dsp:txXfrm>
    </dsp:sp>
    <dsp:sp modelId="{4CB70C70-2FAC-4000-BBCA-F8C66C4D1A2F}">
      <dsp:nvSpPr>
        <dsp:cNvPr id="0" name=""/>
        <dsp:cNvSpPr/>
      </dsp:nvSpPr>
      <dsp:spPr>
        <a:xfrm>
          <a:off x="6649280" y="947284"/>
          <a:ext cx="346004" cy="346004"/>
        </a:xfrm>
        <a:prstGeom prst="mathPlus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600" kern="1200"/>
        </a:p>
      </dsp:txBody>
      <dsp:txXfrm>
        <a:off x="6695143" y="1079596"/>
        <a:ext cx="254278" cy="81380"/>
      </dsp:txXfrm>
    </dsp:sp>
    <dsp:sp modelId="{9F91FDD1-8EEA-4258-A272-EF1DF5E24F3E}">
      <dsp:nvSpPr>
        <dsp:cNvPr id="0" name=""/>
        <dsp:cNvSpPr/>
      </dsp:nvSpPr>
      <dsp:spPr>
        <a:xfrm>
          <a:off x="7068052" y="703295"/>
          <a:ext cx="1205323" cy="822267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/>
            <a:t>Fiscalización, Gerencia de Proyecto</a:t>
          </a:r>
          <a:endParaRPr lang="es-ES" sz="1000" b="1" kern="1200" dirty="0">
            <a:solidFill>
              <a:schemeClr val="tx1"/>
            </a:solidFill>
          </a:endParaRPr>
        </a:p>
      </dsp:txBody>
      <dsp:txXfrm>
        <a:off x="7244567" y="823713"/>
        <a:ext cx="852293" cy="581431"/>
      </dsp:txXfrm>
    </dsp:sp>
    <dsp:sp modelId="{6B3B58A7-C805-43BB-80CE-220A642CC3E0}">
      <dsp:nvSpPr>
        <dsp:cNvPr id="0" name=""/>
        <dsp:cNvSpPr/>
      </dsp:nvSpPr>
      <dsp:spPr>
        <a:xfrm>
          <a:off x="8351016" y="926247"/>
          <a:ext cx="346004" cy="346004"/>
        </a:xfrm>
        <a:prstGeom prst="mathPlus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600" kern="1200"/>
        </a:p>
      </dsp:txBody>
      <dsp:txXfrm>
        <a:off x="8396879" y="1058559"/>
        <a:ext cx="254278" cy="81380"/>
      </dsp:txXfrm>
    </dsp:sp>
    <dsp:sp modelId="{9B600032-9619-4FA5-AF19-142A2C15AFEA}">
      <dsp:nvSpPr>
        <dsp:cNvPr id="0" name=""/>
        <dsp:cNvSpPr/>
      </dsp:nvSpPr>
      <dsp:spPr>
        <a:xfrm>
          <a:off x="8716261" y="691507"/>
          <a:ext cx="1190582" cy="845843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chemeClr val="bg1"/>
              </a:solidFill>
            </a:rPr>
            <a:t>Consultoría</a:t>
          </a:r>
        </a:p>
      </dsp:txBody>
      <dsp:txXfrm>
        <a:off x="8890618" y="815378"/>
        <a:ext cx="841868" cy="598101"/>
      </dsp:txXfrm>
    </dsp:sp>
    <dsp:sp modelId="{BEB9FD00-D9BF-4057-9430-BE7B7A5638A7}">
      <dsp:nvSpPr>
        <dsp:cNvPr id="0" name=""/>
        <dsp:cNvSpPr/>
      </dsp:nvSpPr>
      <dsp:spPr>
        <a:xfrm>
          <a:off x="9962250" y="941979"/>
          <a:ext cx="346004" cy="346004"/>
        </a:xfrm>
        <a:prstGeom prst="mathEqual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C" sz="800" kern="1200"/>
        </a:p>
      </dsp:txBody>
      <dsp:txXfrm>
        <a:off x="10008113" y="1013256"/>
        <a:ext cx="254278" cy="203450"/>
      </dsp:txXfrm>
    </dsp:sp>
    <dsp:sp modelId="{1C666394-432E-43A5-9132-5946D18BF83A}">
      <dsp:nvSpPr>
        <dsp:cNvPr id="0" name=""/>
        <dsp:cNvSpPr/>
      </dsp:nvSpPr>
      <dsp:spPr>
        <a:xfrm>
          <a:off x="10445417" y="715226"/>
          <a:ext cx="1358156" cy="824021"/>
        </a:xfrm>
        <a:prstGeom prst="ellipse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/>
              </a:solidFill>
            </a:rPr>
            <a:t>PROFORMA 2022</a:t>
          </a:r>
        </a:p>
      </dsp:txBody>
      <dsp:txXfrm>
        <a:off x="10644314" y="835901"/>
        <a:ext cx="960362" cy="582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25308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a343c31fa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a343c31fa_1_1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fa343c31fa_1_15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04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C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a343c31fa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fa343c31fa_1_2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fa343c31fa_1_21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04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C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a343c31fa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fa343c31fa_1_2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fa343c31fa_1_21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04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C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1392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a343c31fa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fa343c31fa_1_2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fa343c31fa_1_21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04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C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7199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a343c31fa_1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fa343c31fa_1_2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fa343c31fa_1_29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04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C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751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a343c31fa_1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fa343c31fa_1_2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fa343c31fa_1_29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04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C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a343c31fa_1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fa343c31fa_1_2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fa343c31fa_1_29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04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C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4566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fa343c31fa_1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fa343c31fa_1_4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fa343c31fa_1_43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04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C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72935" y="1989593"/>
            <a:ext cx="5246130" cy="28788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ctrTitle"/>
          </p:nvPr>
        </p:nvSpPr>
        <p:spPr>
          <a:xfrm>
            <a:off x="1524000" y="2697892"/>
            <a:ext cx="9144000" cy="8121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C" sz="3600" b="1" dirty="0">
                <a:solidFill>
                  <a:srgbClr val="2F2C80"/>
                </a:solidFill>
                <a:latin typeface="Arial"/>
                <a:cs typeface="Arial"/>
                <a:sym typeface="Arial"/>
              </a:rPr>
              <a:t>PROFORMA 2022</a:t>
            </a:r>
            <a:br>
              <a:rPr lang="es-EC" sz="3600" b="1" dirty="0">
                <a:solidFill>
                  <a:srgbClr val="2F2C80"/>
                </a:solidFill>
                <a:latin typeface="Arial"/>
                <a:cs typeface="Arial"/>
                <a:sym typeface="Arial"/>
              </a:rPr>
            </a:br>
            <a:r>
              <a:rPr lang="es-EC" sz="3600" b="1" dirty="0">
                <a:solidFill>
                  <a:srgbClr val="2F2C80"/>
                </a:solidFill>
                <a:latin typeface="Arial"/>
                <a:cs typeface="Arial"/>
                <a:sym typeface="Arial"/>
              </a:rPr>
              <a:t>PROYECTO PLMQ</a:t>
            </a:r>
            <a:endParaRPr sz="4400" dirty="0"/>
          </a:p>
        </p:txBody>
      </p:sp>
      <p:pic>
        <p:nvPicPr>
          <p:cNvPr id="5" name="Imagen 4" descr="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2" y="6304912"/>
            <a:ext cx="1188720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 idx="4294967295"/>
          </p:nvPr>
        </p:nvSpPr>
        <p:spPr>
          <a:xfrm>
            <a:off x="1138136" y="250408"/>
            <a:ext cx="102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2C81"/>
              </a:buClr>
              <a:buSzPts val="4400"/>
              <a:buFont typeface="Arial"/>
              <a:buNone/>
            </a:pPr>
            <a:r>
              <a:rPr lang="es-EC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  <a:t>PROFORMA PRESUPUESTARIA 2022</a:t>
            </a:r>
            <a:br>
              <a:rPr lang="es-EC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EC" sz="2400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  <a:t>(PLMQ- GASTOS)</a:t>
            </a:r>
            <a:endParaRPr b="1" dirty="0">
              <a:solidFill>
                <a:srgbClr val="2F2C8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 descr="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2" y="6304912"/>
            <a:ext cx="11887200" cy="5715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999C81F-B86A-4F3F-9159-836D88B654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3612" y="1933575"/>
            <a:ext cx="7724775" cy="299085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6BC8864-0357-4DCB-A47B-9A611114039C}"/>
              </a:ext>
            </a:extLst>
          </p:cNvPr>
          <p:cNvSpPr txBox="1"/>
          <p:nvPr/>
        </p:nvSpPr>
        <p:spPr>
          <a:xfrm>
            <a:off x="1864311" y="5236001"/>
            <a:ext cx="883328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P</a:t>
            </a:r>
            <a:r>
              <a:rPr lang="es-EC" dirty="0" err="1"/>
              <a:t>roforma</a:t>
            </a:r>
            <a:r>
              <a:rPr lang="es-EC" dirty="0"/>
              <a:t> 2022 presentada el 15 de Octubre del 2022 por USD 147´071.219,49 más nuevas necesidades USD 3´900.000,00 (Seguros y Mantenimiento – Fondos MDMQ) y USD 1´764.964,00 (Material Rodante – Arrastre – Espacio Presupuestario).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 idx="4294967295"/>
          </p:nvPr>
        </p:nvSpPr>
        <p:spPr>
          <a:xfrm>
            <a:off x="1138136" y="250408"/>
            <a:ext cx="102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2C81"/>
              </a:buClr>
              <a:buSzPts val="4400"/>
              <a:buFont typeface="Arial"/>
              <a:buNone/>
            </a:pPr>
            <a:r>
              <a:rPr lang="es-EC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  <a:t>PROFORMA PRESUPUESTARIA 2022</a:t>
            </a:r>
            <a:br>
              <a:rPr lang="es-EC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EC" sz="2400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  <a:t>(PLMQ - INGRESOS)</a:t>
            </a:r>
            <a:endParaRPr b="1" dirty="0">
              <a:solidFill>
                <a:srgbClr val="2F2C8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 descr="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2" y="6304912"/>
            <a:ext cx="11887200" cy="5715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01F5EB5-4DC2-45E3-B72C-EF264685C0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1237" y="2057400"/>
            <a:ext cx="7629525" cy="274320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F37E8EC9-D028-44D4-A80F-D46EF7C4DCD9}"/>
              </a:ext>
            </a:extLst>
          </p:cNvPr>
          <p:cNvSpPr txBox="1"/>
          <p:nvPr/>
        </p:nvSpPr>
        <p:spPr>
          <a:xfrm>
            <a:off x="1864311" y="5236001"/>
            <a:ext cx="883328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P</a:t>
            </a:r>
            <a:r>
              <a:rPr lang="es-EC" dirty="0" err="1"/>
              <a:t>roforma</a:t>
            </a:r>
            <a:r>
              <a:rPr lang="es-EC" dirty="0"/>
              <a:t> 2022 presentada el 15 de Octubre del 2022 por USD 147´071.219,49 más nuevas necesidades USD 3´900.000,00 (Seguros y Mantenimiento – Fondos MDMQ) y USD 1´764.964,00 (Material Rodante – Arrastre – Espacio Presupuestario).</a:t>
            </a:r>
          </a:p>
        </p:txBody>
      </p:sp>
    </p:spTree>
    <p:extLst>
      <p:ext uri="{BB962C8B-B14F-4D97-AF65-F5344CB8AC3E}">
        <p14:creationId xmlns:p14="http://schemas.microsoft.com/office/powerpoint/2010/main" val="279976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 idx="4294967295"/>
          </p:nvPr>
        </p:nvSpPr>
        <p:spPr>
          <a:xfrm>
            <a:off x="1138136" y="250408"/>
            <a:ext cx="102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2C81"/>
              </a:buClr>
              <a:buSzPts val="4400"/>
              <a:buFont typeface="Arial"/>
              <a:buNone/>
            </a:pPr>
            <a:r>
              <a:rPr lang="es-EC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  <a:t>PROFORMA PRESUPUESTARIA 2022</a:t>
            </a:r>
            <a:br>
              <a:rPr lang="es-EC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EC" sz="2400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  <a:t>(PLMQ)</a:t>
            </a:r>
            <a:endParaRPr b="1" dirty="0">
              <a:solidFill>
                <a:srgbClr val="2F2C8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 descr="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2" y="6304912"/>
            <a:ext cx="11887200" cy="571500"/>
          </a:xfrm>
          <a:prstGeom prst="rect">
            <a:avLst/>
          </a:prstGeom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DB55AD85-85FD-4DD3-9A75-AD7BA983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98478"/>
              </p:ext>
            </p:extLst>
          </p:nvPr>
        </p:nvGraphicFramePr>
        <p:xfrm>
          <a:off x="10071705" y="4072909"/>
          <a:ext cx="2136852" cy="523221"/>
        </p:xfrm>
        <a:graphic>
          <a:graphicData uri="http://schemas.openxmlformats.org/drawingml/2006/table">
            <a:tbl>
              <a:tblPr/>
              <a:tblGrid>
                <a:gridCol w="2136852">
                  <a:extLst>
                    <a:ext uri="{9D8B030D-6E8A-4147-A177-3AD203B41FA5}">
                      <a16:colId xmlns:a16="http://schemas.microsoft.com/office/drawing/2014/main" val="3943365224"/>
                    </a:ext>
                  </a:extLst>
                </a:gridCol>
              </a:tblGrid>
              <a:tr h="523221"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$152.736.183,49 </a:t>
                      </a:r>
                    </a:p>
                  </a:txBody>
                  <a:tcPr marL="9525" marR="9525" marT="9525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0153219"/>
                  </a:ext>
                </a:extLst>
              </a:tr>
            </a:tbl>
          </a:graphicData>
        </a:graphic>
      </p:graphicFrame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99DAFB0E-DAAC-42CA-900C-4B7E6ADE17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3859523"/>
              </p:ext>
            </p:extLst>
          </p:nvPr>
        </p:nvGraphicFramePr>
        <p:xfrm>
          <a:off x="193812" y="1755726"/>
          <a:ext cx="11804376" cy="2254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B458ECCC-F1C0-4FC3-9AB1-E64F2EDDA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936173"/>
              </p:ext>
            </p:extLst>
          </p:nvPr>
        </p:nvGraphicFramePr>
        <p:xfrm>
          <a:off x="247682" y="3957942"/>
          <a:ext cx="1461893" cy="446089"/>
        </p:xfrm>
        <a:graphic>
          <a:graphicData uri="http://schemas.openxmlformats.org/drawingml/2006/table">
            <a:tbl>
              <a:tblPr/>
              <a:tblGrid>
                <a:gridCol w="1461893">
                  <a:extLst>
                    <a:ext uri="{9D8B030D-6E8A-4147-A177-3AD203B41FA5}">
                      <a16:colId xmlns:a16="http://schemas.microsoft.com/office/drawing/2014/main" val="3943365224"/>
                    </a:ext>
                  </a:extLst>
                </a:gridCol>
              </a:tblGrid>
              <a:tr h="44608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C" sz="1200" b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</a:t>
                      </a:r>
                      <a:r>
                        <a:rPr lang="es-EC" sz="1400" b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1.764.964,00</a:t>
                      </a:r>
                      <a:r>
                        <a:rPr lang="es-EC" sz="1200" b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0153219"/>
                  </a:ext>
                </a:extLst>
              </a:tr>
            </a:tbl>
          </a:graphicData>
        </a:graphic>
      </p:graphicFrame>
      <p:sp>
        <p:nvSpPr>
          <p:cNvPr id="14" name="Rectángulo 13">
            <a:extLst>
              <a:ext uri="{FF2B5EF4-FFF2-40B4-BE49-F238E27FC236}">
                <a16:creationId xmlns:a16="http://schemas.microsoft.com/office/drawing/2014/main" id="{E1296EFE-F944-430B-B989-43B03D2E87E3}"/>
              </a:ext>
            </a:extLst>
          </p:cNvPr>
          <p:cNvSpPr/>
          <p:nvPr/>
        </p:nvSpPr>
        <p:spPr>
          <a:xfrm>
            <a:off x="1675811" y="4123542"/>
            <a:ext cx="1576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$ 111.342.501,76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A599707-AEB2-43F6-B8AC-CD4058EDB916}"/>
              </a:ext>
            </a:extLst>
          </p:cNvPr>
          <p:cNvSpPr/>
          <p:nvPr/>
        </p:nvSpPr>
        <p:spPr>
          <a:xfrm>
            <a:off x="3414313" y="4083103"/>
            <a:ext cx="1576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$ 12.521.250,94 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270328F-1470-4A55-837B-CC3F4D4E1355}"/>
              </a:ext>
            </a:extLst>
          </p:cNvPr>
          <p:cNvSpPr/>
          <p:nvPr/>
        </p:nvSpPr>
        <p:spPr>
          <a:xfrm>
            <a:off x="8445939" y="4033413"/>
            <a:ext cx="16257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  11.512.961,47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FE0BD14-82D2-4D19-B755-7A562EA0AE8A}"/>
              </a:ext>
            </a:extLst>
          </p:cNvPr>
          <p:cNvSpPr/>
          <p:nvPr/>
        </p:nvSpPr>
        <p:spPr>
          <a:xfrm>
            <a:off x="5117285" y="3969689"/>
            <a:ext cx="14975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$ 3.900.000,00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406D2C9-C92F-4F3D-A8E9-C6329A2DAD18}"/>
              </a:ext>
            </a:extLst>
          </p:cNvPr>
          <p:cNvSpPr txBox="1"/>
          <p:nvPr/>
        </p:nvSpPr>
        <p:spPr>
          <a:xfrm>
            <a:off x="1628371" y="4762619"/>
            <a:ext cx="1623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dirty="0"/>
              <a:t>Arrastre 2021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6B669AF-8BA3-4655-A9E7-40A3FBD9A2A4}"/>
              </a:ext>
            </a:extLst>
          </p:cNvPr>
          <p:cNvSpPr txBox="1"/>
          <p:nvPr/>
        </p:nvSpPr>
        <p:spPr>
          <a:xfrm>
            <a:off x="6833619" y="4665691"/>
            <a:ext cx="176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dirty="0"/>
              <a:t>Incremento presupuestario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B26BFFD-8DC8-4C5F-B814-0728ACC080CB}"/>
              </a:ext>
            </a:extLst>
          </p:cNvPr>
          <p:cNvSpPr txBox="1"/>
          <p:nvPr/>
        </p:nvSpPr>
        <p:spPr>
          <a:xfrm>
            <a:off x="3414313" y="4747230"/>
            <a:ext cx="1623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dirty="0"/>
              <a:t>Incremento presupuestario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AE5874C-9D0E-4715-842F-88CCC019F6A1}"/>
              </a:ext>
            </a:extLst>
          </p:cNvPr>
          <p:cNvSpPr txBox="1"/>
          <p:nvPr/>
        </p:nvSpPr>
        <p:spPr>
          <a:xfrm>
            <a:off x="5123966" y="4704406"/>
            <a:ext cx="1623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dirty="0"/>
              <a:t>Incremento presupuestario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6786365-B841-4D95-8E61-C7540635B389}"/>
              </a:ext>
            </a:extLst>
          </p:cNvPr>
          <p:cNvSpPr txBox="1"/>
          <p:nvPr/>
        </p:nvSpPr>
        <p:spPr>
          <a:xfrm>
            <a:off x="240683" y="4762619"/>
            <a:ext cx="1623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dirty="0"/>
              <a:t>Arrastre 2021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8F285031-9BD1-4B57-B3A8-F7E8E903EBF6}"/>
              </a:ext>
            </a:extLst>
          </p:cNvPr>
          <p:cNvSpPr/>
          <p:nvPr/>
        </p:nvSpPr>
        <p:spPr>
          <a:xfrm>
            <a:off x="6790895" y="4026743"/>
            <a:ext cx="16257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  11.694.505,32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5C49AF9-B3E0-4558-980A-27F97748BB48}"/>
              </a:ext>
            </a:extLst>
          </p:cNvPr>
          <p:cNvSpPr txBox="1"/>
          <p:nvPr/>
        </p:nvSpPr>
        <p:spPr>
          <a:xfrm>
            <a:off x="8531268" y="4733915"/>
            <a:ext cx="1623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dirty="0"/>
              <a:t>Arrastre 2021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EFCE9EB-3F51-48C6-8184-371FA9CB08F8}"/>
              </a:ext>
            </a:extLst>
          </p:cNvPr>
          <p:cNvSpPr txBox="1"/>
          <p:nvPr/>
        </p:nvSpPr>
        <p:spPr>
          <a:xfrm>
            <a:off x="1675811" y="5296503"/>
            <a:ext cx="1811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dirty="0"/>
              <a:t>Desfinanciamiento del Proyecto 2022 USD 22.630.534,95 Fondos MDMQ</a:t>
            </a:r>
          </a:p>
          <a:p>
            <a:endParaRPr lang="es-ES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2AB65BB-254D-43BB-AB84-AE3FC56E199F}"/>
              </a:ext>
            </a:extLst>
          </p:cNvPr>
          <p:cNvSpPr txBox="1"/>
          <p:nvPr/>
        </p:nvSpPr>
        <p:spPr>
          <a:xfrm>
            <a:off x="6892399" y="5202767"/>
            <a:ext cx="1811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dirty="0"/>
              <a:t>Desfinanciamiento Fiscalización del Proyecto 2022 USD 1.714.256,86 Fondos MDMQ</a:t>
            </a:r>
          </a:p>
          <a:p>
            <a:endParaRPr lang="es-ES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F7BAB5F-A778-4DB2-B52F-A0BD0CBE7DF9}"/>
              </a:ext>
            </a:extLst>
          </p:cNvPr>
          <p:cNvSpPr txBox="1"/>
          <p:nvPr/>
        </p:nvSpPr>
        <p:spPr>
          <a:xfrm>
            <a:off x="5049569" y="5215932"/>
            <a:ext cx="1811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dirty="0"/>
              <a:t>Nueva Necesidad por incluir en Proforma 2022  MDMQ</a:t>
            </a:r>
          </a:p>
          <a:p>
            <a:endParaRPr lang="es-ES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D9FDACD2-BDCD-471D-A89E-4FACF1D15471}"/>
              </a:ext>
            </a:extLst>
          </p:cNvPr>
          <p:cNvSpPr txBox="1"/>
          <p:nvPr/>
        </p:nvSpPr>
        <p:spPr>
          <a:xfrm>
            <a:off x="73097" y="5330189"/>
            <a:ext cx="1811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dirty="0"/>
              <a:t>Espacio Presupuestario Fondos </a:t>
            </a:r>
            <a:r>
              <a:rPr lang="es-ES" dirty="0" err="1"/>
              <a:t>OMs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564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2" y="6304912"/>
            <a:ext cx="11887200" cy="5715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9B09BE38-0CB9-463C-B9A8-A7E8FCBF2890}"/>
              </a:ext>
            </a:extLst>
          </p:cNvPr>
          <p:cNvSpPr/>
          <p:nvPr/>
        </p:nvSpPr>
        <p:spPr>
          <a:xfrm>
            <a:off x="610754" y="2791425"/>
            <a:ext cx="15536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es-EC" sz="1600" b="0" kern="1200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1.764.964,00</a:t>
            </a:r>
            <a:endParaRPr lang="es-EC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brir corchete 7">
            <a:extLst>
              <a:ext uri="{FF2B5EF4-FFF2-40B4-BE49-F238E27FC236}">
                <a16:creationId xmlns:a16="http://schemas.microsoft.com/office/drawing/2014/main" id="{22CB0A31-C984-4F52-BC3E-F7976CDE0178}"/>
              </a:ext>
            </a:extLst>
          </p:cNvPr>
          <p:cNvSpPr/>
          <p:nvPr/>
        </p:nvSpPr>
        <p:spPr>
          <a:xfrm>
            <a:off x="2266891" y="1781853"/>
            <a:ext cx="69310" cy="1254310"/>
          </a:xfrm>
          <a:prstGeom prst="leftBracket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506437E-0AEE-4D6E-8F9D-70F2FCCF99C7}"/>
              </a:ext>
            </a:extLst>
          </p:cNvPr>
          <p:cNvSpPr txBox="1"/>
          <p:nvPr/>
        </p:nvSpPr>
        <p:spPr>
          <a:xfrm>
            <a:off x="2375247" y="2003477"/>
            <a:ext cx="8525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Asociado a una extensión de plazo contrato de CAF –  Pago últimos hitos en el 2022.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Espacio Presupuestario Fondos </a:t>
            </a:r>
            <a:r>
              <a:rPr lang="es-ES" sz="1600" dirty="0" err="1"/>
              <a:t>OMs</a:t>
            </a:r>
            <a:r>
              <a:rPr lang="es-ES" sz="1600" dirty="0"/>
              <a:t>.</a:t>
            </a:r>
          </a:p>
        </p:txBody>
      </p:sp>
      <p:sp>
        <p:nvSpPr>
          <p:cNvPr id="10" name="Google Shape;108;p16">
            <a:extLst>
              <a:ext uri="{FF2B5EF4-FFF2-40B4-BE49-F238E27FC236}">
                <a16:creationId xmlns:a16="http://schemas.microsoft.com/office/drawing/2014/main" id="{46A47F63-C985-41E7-80C9-EA3DD7F65B28}"/>
              </a:ext>
            </a:extLst>
          </p:cNvPr>
          <p:cNvSpPr txBox="1">
            <a:spLocks/>
          </p:cNvSpPr>
          <p:nvPr/>
        </p:nvSpPr>
        <p:spPr>
          <a:xfrm>
            <a:off x="1112409" y="52795"/>
            <a:ext cx="102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2F2C81"/>
              </a:buClr>
              <a:buFont typeface="Arial"/>
              <a:buNone/>
            </a:pPr>
            <a:r>
              <a:rPr lang="es-EC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  <a:t>PROFORMA PRESUPUESTARIA 2022</a:t>
            </a:r>
            <a:br>
              <a:rPr lang="es-EC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419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REQUERIMIENTO ADICIONAL - </a:t>
            </a:r>
            <a:r>
              <a:rPr lang="es-EC" sz="2400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  <a:t>(PLMQ)</a:t>
            </a:r>
            <a:endParaRPr lang="es-EC" b="1" dirty="0">
              <a:solidFill>
                <a:srgbClr val="2F2C8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E870E453-7DCB-4D4E-8052-35D91D2FAEEA}"/>
              </a:ext>
            </a:extLst>
          </p:cNvPr>
          <p:cNvGrpSpPr/>
          <p:nvPr/>
        </p:nvGrpSpPr>
        <p:grpSpPr>
          <a:xfrm>
            <a:off x="830343" y="1781852"/>
            <a:ext cx="1173243" cy="963349"/>
            <a:chOff x="470" y="645562"/>
            <a:chExt cx="1173243" cy="963349"/>
          </a:xfrm>
        </p:grpSpPr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8CC1DA1E-FE3C-4EF1-9CF4-EF6F5A7ACDE6}"/>
                </a:ext>
              </a:extLst>
            </p:cNvPr>
            <p:cNvSpPr/>
            <p:nvPr/>
          </p:nvSpPr>
          <p:spPr>
            <a:xfrm>
              <a:off x="470" y="645562"/>
              <a:ext cx="1173243" cy="963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Elipse 4">
              <a:extLst>
                <a:ext uri="{FF2B5EF4-FFF2-40B4-BE49-F238E27FC236}">
                  <a16:creationId xmlns:a16="http://schemas.microsoft.com/office/drawing/2014/main" id="{02A9D74B-B80E-4B34-8E4B-95CDB4A78FC0}"/>
                </a:ext>
              </a:extLst>
            </p:cNvPr>
            <p:cNvSpPr txBox="1"/>
            <p:nvPr/>
          </p:nvSpPr>
          <p:spPr>
            <a:xfrm>
              <a:off x="172287" y="786641"/>
              <a:ext cx="829609" cy="6811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kern="1200" dirty="0"/>
                <a:t>Material Rodante</a:t>
              </a:r>
              <a:endParaRPr lang="es-ES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61433802-07D4-48BB-BEA9-BF841C0AC89F}"/>
              </a:ext>
            </a:extLst>
          </p:cNvPr>
          <p:cNvGrpSpPr/>
          <p:nvPr/>
        </p:nvGrpSpPr>
        <p:grpSpPr>
          <a:xfrm>
            <a:off x="464479" y="3897298"/>
            <a:ext cx="1656137" cy="1142592"/>
            <a:chOff x="5710247" y="552763"/>
            <a:chExt cx="1656137" cy="1142592"/>
          </a:xfrm>
        </p:grpSpPr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93525D26-D98B-4017-89C1-EE4718216DCD}"/>
                </a:ext>
              </a:extLst>
            </p:cNvPr>
            <p:cNvSpPr/>
            <p:nvPr/>
          </p:nvSpPr>
          <p:spPr>
            <a:xfrm>
              <a:off x="5710247" y="552763"/>
              <a:ext cx="1656137" cy="1142592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-4055126"/>
                <a:satOff val="-10451"/>
                <a:lumOff val="-705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Elipse 4">
              <a:extLst>
                <a:ext uri="{FF2B5EF4-FFF2-40B4-BE49-F238E27FC236}">
                  <a16:creationId xmlns:a16="http://schemas.microsoft.com/office/drawing/2014/main" id="{0AC075BA-F6E7-406D-8B4F-03CE059130AD}"/>
                </a:ext>
              </a:extLst>
            </p:cNvPr>
            <p:cNvSpPr txBox="1"/>
            <p:nvPr/>
          </p:nvSpPr>
          <p:spPr>
            <a:xfrm>
              <a:off x="5952783" y="720092"/>
              <a:ext cx="1171065" cy="8079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kern="1200" dirty="0"/>
                <a:t>Seguros y Mantenimiento</a:t>
              </a:r>
              <a:endParaRPr lang="es-ES" sz="12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86C6492-3170-4F14-BD31-B47D4F503298}"/>
              </a:ext>
            </a:extLst>
          </p:cNvPr>
          <p:cNvSpPr txBox="1"/>
          <p:nvPr/>
        </p:nvSpPr>
        <p:spPr>
          <a:xfrm>
            <a:off x="610754" y="5164718"/>
            <a:ext cx="16561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6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es-EC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3.900.000,00</a:t>
            </a:r>
            <a:endParaRPr lang="es-EC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brir corchete 20">
            <a:extLst>
              <a:ext uri="{FF2B5EF4-FFF2-40B4-BE49-F238E27FC236}">
                <a16:creationId xmlns:a16="http://schemas.microsoft.com/office/drawing/2014/main" id="{4415D471-B3BA-4460-AD6B-A1CCCB1F70EB}"/>
              </a:ext>
            </a:extLst>
          </p:cNvPr>
          <p:cNvSpPr/>
          <p:nvPr/>
        </p:nvSpPr>
        <p:spPr>
          <a:xfrm>
            <a:off x="2281977" y="3937201"/>
            <a:ext cx="186540" cy="1566071"/>
          </a:xfrm>
          <a:prstGeom prst="leftBracket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2EBE84F-2F1D-45DA-BC26-AC9D4BEA82E4}"/>
              </a:ext>
            </a:extLst>
          </p:cNvPr>
          <p:cNvSpPr txBox="1"/>
          <p:nvPr/>
        </p:nvSpPr>
        <p:spPr>
          <a:xfrm>
            <a:off x="2420170" y="3964620"/>
            <a:ext cx="87134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Es necesario incluir un monto adicional en el contrato de obras con CL1 para cubrir ciertas actividades no previstas inicialmente, y que tienen que ver con las pruebas de integración de la PLMQ, especialmente con el material rodante, y que inicialmente estaba previsto desarrollara el operador de la línea: mantenimientos, ampliación de coberturas de seguro, etc.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/>
              <a:t>Nueva Necesidad por incluir en Proforma 2022 MDMQ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935440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2" y="6304912"/>
            <a:ext cx="11887200" cy="571500"/>
          </a:xfrm>
          <a:prstGeom prst="rect">
            <a:avLst/>
          </a:prstGeom>
        </p:spPr>
      </p:pic>
      <p:sp>
        <p:nvSpPr>
          <p:cNvPr id="8" name="Abrir corchete 7">
            <a:extLst>
              <a:ext uri="{FF2B5EF4-FFF2-40B4-BE49-F238E27FC236}">
                <a16:creationId xmlns:a16="http://schemas.microsoft.com/office/drawing/2014/main" id="{22CB0A31-C984-4F52-BC3E-F7976CDE0178}"/>
              </a:ext>
            </a:extLst>
          </p:cNvPr>
          <p:cNvSpPr/>
          <p:nvPr/>
        </p:nvSpPr>
        <p:spPr>
          <a:xfrm>
            <a:off x="2296488" y="1548092"/>
            <a:ext cx="126705" cy="2203191"/>
          </a:xfrm>
          <a:prstGeom prst="leftBracket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506437E-0AEE-4D6E-8F9D-70F2FCCF99C7}"/>
              </a:ext>
            </a:extLst>
          </p:cNvPr>
          <p:cNvSpPr txBox="1"/>
          <p:nvPr/>
        </p:nvSpPr>
        <p:spPr>
          <a:xfrm>
            <a:off x="2420169" y="1698558"/>
            <a:ext cx="87134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Se ha identificado la necesidad de “Implementar el Sistema Integrado de Recaudo de manera prioritaria a través del mecanismo contractual pertinente que permita su implementación y operativización total, desde el primer día de operación comercial para asegurar un adecuado nivel de servicio y optimizar los costos de operación mediante una adecuada programación acorde a la demanda de viajes requerida;  la Empresa Pública Metropolitana Metro de Quito, de acuerdo al Oficio No. SM-2020-1322 de fecha 18 de mayo de 2020 donde la Secretaría de Movilidad remite Resolución Administrativa No. SM-2020-067 de fecha 15 de mayo del 2020, en la cual resuelve entre otras cosas, Autorizar a la Empresa Pública Metropolitana Metro de Quito - EPMMQ, la contratación del Sistema Integrado de Recaudo” que es de USD 12.521.250,94 dólares americanos.</a:t>
            </a:r>
          </a:p>
        </p:txBody>
      </p:sp>
      <p:sp>
        <p:nvSpPr>
          <p:cNvPr id="10" name="Google Shape;108;p16">
            <a:extLst>
              <a:ext uri="{FF2B5EF4-FFF2-40B4-BE49-F238E27FC236}">
                <a16:creationId xmlns:a16="http://schemas.microsoft.com/office/drawing/2014/main" id="{46A47F63-C985-41E7-80C9-EA3DD7F65B28}"/>
              </a:ext>
            </a:extLst>
          </p:cNvPr>
          <p:cNvSpPr txBox="1">
            <a:spLocks/>
          </p:cNvSpPr>
          <p:nvPr/>
        </p:nvSpPr>
        <p:spPr>
          <a:xfrm>
            <a:off x="1138136" y="63342"/>
            <a:ext cx="102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2F2C81"/>
              </a:buClr>
              <a:buFont typeface="Arial"/>
              <a:buNone/>
            </a:pPr>
            <a:r>
              <a:rPr lang="es-EC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  <a:t>PROFORMA PRESUPUESTARIA 2022</a:t>
            </a:r>
            <a:br>
              <a:rPr lang="es-EC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419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NECESIDADES PRE APROBADAS- </a:t>
            </a:r>
            <a:r>
              <a:rPr lang="es-EC" sz="2400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  <a:t>(PLMQ)</a:t>
            </a:r>
            <a:endParaRPr lang="es-EC" b="1" dirty="0">
              <a:solidFill>
                <a:srgbClr val="2F2C8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Abrir corchete 20">
            <a:extLst>
              <a:ext uri="{FF2B5EF4-FFF2-40B4-BE49-F238E27FC236}">
                <a16:creationId xmlns:a16="http://schemas.microsoft.com/office/drawing/2014/main" id="{4415D471-B3BA-4460-AD6B-A1CCCB1F70EB}"/>
              </a:ext>
            </a:extLst>
          </p:cNvPr>
          <p:cNvSpPr/>
          <p:nvPr/>
        </p:nvSpPr>
        <p:spPr>
          <a:xfrm>
            <a:off x="2272313" y="4129108"/>
            <a:ext cx="175053" cy="935410"/>
          </a:xfrm>
          <a:prstGeom prst="leftBracket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2EBE84F-2F1D-45DA-BC26-AC9D4BEA82E4}"/>
              </a:ext>
            </a:extLst>
          </p:cNvPr>
          <p:cNvSpPr txBox="1"/>
          <p:nvPr/>
        </p:nvSpPr>
        <p:spPr>
          <a:xfrm>
            <a:off x="2403950" y="4438506"/>
            <a:ext cx="8713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Incremento en Fiscalización y Gerencia de Proyecto (finalizar proyecto según contrato FIDIC), </a:t>
            </a:r>
            <a:r>
              <a:rPr lang="es-ES" dirty="0" err="1"/>
              <a:t>Linea</a:t>
            </a:r>
            <a:r>
              <a:rPr lang="es-ES" dirty="0"/>
              <a:t> Base 7.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8323F26-B465-446D-B884-34FBE92D7BF3}"/>
              </a:ext>
            </a:extLst>
          </p:cNvPr>
          <p:cNvGrpSpPr/>
          <p:nvPr/>
        </p:nvGrpSpPr>
        <p:grpSpPr>
          <a:xfrm>
            <a:off x="727960" y="1685801"/>
            <a:ext cx="1201527" cy="1124646"/>
            <a:chOff x="3859520" y="561731"/>
            <a:chExt cx="1201527" cy="1124646"/>
          </a:xfrm>
        </p:grpSpPr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3F516EED-D104-4852-ADC8-35C63E284CE4}"/>
                </a:ext>
              </a:extLst>
            </p:cNvPr>
            <p:cNvSpPr/>
            <p:nvPr/>
          </p:nvSpPr>
          <p:spPr>
            <a:xfrm>
              <a:off x="3859520" y="561731"/>
              <a:ext cx="1201527" cy="112464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-2703417"/>
                <a:satOff val="-6968"/>
                <a:lumOff val="-470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Elipse 4">
              <a:extLst>
                <a:ext uri="{FF2B5EF4-FFF2-40B4-BE49-F238E27FC236}">
                  <a16:creationId xmlns:a16="http://schemas.microsoft.com/office/drawing/2014/main" id="{260824D8-1124-4F86-9F9A-FA15F788F845}"/>
                </a:ext>
              </a:extLst>
            </p:cNvPr>
            <p:cNvSpPr txBox="1"/>
            <p:nvPr/>
          </p:nvSpPr>
          <p:spPr>
            <a:xfrm>
              <a:off x="4035480" y="726432"/>
              <a:ext cx="849607" cy="795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kern="1200" dirty="0"/>
                <a:t>Sistema de Recaudo</a:t>
              </a:r>
              <a:endParaRPr lang="es-ES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55B4FC6F-0952-4B5D-ADC7-447A0F5A8F4A}"/>
              </a:ext>
            </a:extLst>
          </p:cNvPr>
          <p:cNvGrpSpPr/>
          <p:nvPr/>
        </p:nvGrpSpPr>
        <p:grpSpPr>
          <a:xfrm>
            <a:off x="535907" y="3831506"/>
            <a:ext cx="1425770" cy="1219730"/>
            <a:chOff x="8035948" y="498902"/>
            <a:chExt cx="1425770" cy="1219730"/>
          </a:xfrm>
        </p:grpSpPr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9B2835FE-6D0D-4C76-926B-3D1D48087669}"/>
                </a:ext>
              </a:extLst>
            </p:cNvPr>
            <p:cNvSpPr/>
            <p:nvPr/>
          </p:nvSpPr>
          <p:spPr>
            <a:xfrm>
              <a:off x="8035948" y="498902"/>
              <a:ext cx="1425770" cy="12197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-5406834"/>
                <a:satOff val="-13935"/>
                <a:lumOff val="-941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Elipse 4">
              <a:extLst>
                <a:ext uri="{FF2B5EF4-FFF2-40B4-BE49-F238E27FC236}">
                  <a16:creationId xmlns:a16="http://schemas.microsoft.com/office/drawing/2014/main" id="{ABB4A7B7-1640-44DA-9C50-F6B5E31C6A55}"/>
                </a:ext>
              </a:extLst>
            </p:cNvPr>
            <p:cNvSpPr txBox="1"/>
            <p:nvPr/>
          </p:nvSpPr>
          <p:spPr>
            <a:xfrm>
              <a:off x="8244747" y="677527"/>
              <a:ext cx="1008172" cy="8624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kern="1200" dirty="0"/>
                <a:t>Fiscalización, Gerencia de Proyecto</a:t>
              </a:r>
              <a:endParaRPr lang="es-ES" sz="12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Rectángulo 29">
            <a:extLst>
              <a:ext uri="{FF2B5EF4-FFF2-40B4-BE49-F238E27FC236}">
                <a16:creationId xmlns:a16="http://schemas.microsoft.com/office/drawing/2014/main" id="{58819449-2512-4154-B35D-DE14A1E3CAB9}"/>
              </a:ext>
            </a:extLst>
          </p:cNvPr>
          <p:cNvSpPr/>
          <p:nvPr/>
        </p:nvSpPr>
        <p:spPr>
          <a:xfrm>
            <a:off x="443924" y="2920140"/>
            <a:ext cx="17379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es-EC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12.521.250,94</a:t>
            </a:r>
            <a:r>
              <a:rPr lang="es-EC" sz="1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D3921B77-6358-4952-99A1-BD2A642A82C0}"/>
              </a:ext>
            </a:extLst>
          </p:cNvPr>
          <p:cNvSpPr txBox="1"/>
          <p:nvPr/>
        </p:nvSpPr>
        <p:spPr>
          <a:xfrm>
            <a:off x="535907" y="5185030"/>
            <a:ext cx="155599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$ 11.694.505,32</a:t>
            </a:r>
            <a:endParaRPr lang="es-EC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2" y="6304912"/>
            <a:ext cx="11887200" cy="571500"/>
          </a:xfrm>
          <a:prstGeom prst="rect">
            <a:avLst/>
          </a:prstGeom>
        </p:spPr>
      </p:pic>
      <p:sp>
        <p:nvSpPr>
          <p:cNvPr id="8" name="Abrir corchete 7">
            <a:extLst>
              <a:ext uri="{FF2B5EF4-FFF2-40B4-BE49-F238E27FC236}">
                <a16:creationId xmlns:a16="http://schemas.microsoft.com/office/drawing/2014/main" id="{22CB0A31-C984-4F52-BC3E-F7976CDE0178}"/>
              </a:ext>
            </a:extLst>
          </p:cNvPr>
          <p:cNvSpPr/>
          <p:nvPr/>
        </p:nvSpPr>
        <p:spPr>
          <a:xfrm>
            <a:off x="2296488" y="1548092"/>
            <a:ext cx="126705" cy="3778510"/>
          </a:xfrm>
          <a:prstGeom prst="leftBracket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Google Shape;108;p16">
            <a:extLst>
              <a:ext uri="{FF2B5EF4-FFF2-40B4-BE49-F238E27FC236}">
                <a16:creationId xmlns:a16="http://schemas.microsoft.com/office/drawing/2014/main" id="{46A47F63-C985-41E7-80C9-EA3DD7F65B28}"/>
              </a:ext>
            </a:extLst>
          </p:cNvPr>
          <p:cNvSpPr txBox="1">
            <a:spLocks/>
          </p:cNvSpPr>
          <p:nvPr/>
        </p:nvSpPr>
        <p:spPr>
          <a:xfrm>
            <a:off x="1138136" y="63342"/>
            <a:ext cx="102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2F2C81"/>
              </a:buClr>
              <a:buFont typeface="Arial"/>
              <a:buNone/>
            </a:pPr>
            <a:r>
              <a:rPr lang="es-EC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  <a:t>PROFORMA PRESUPUESTARIA 2022</a:t>
            </a:r>
            <a:br>
              <a:rPr lang="es-EC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419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DEFICIT</a:t>
            </a:r>
            <a:r>
              <a:rPr lang="es-419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</a:t>
            </a:r>
            <a:r>
              <a:rPr lang="es-419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s-EC" sz="2400" b="1" dirty="0">
                <a:solidFill>
                  <a:srgbClr val="2F2C81"/>
                </a:solidFill>
                <a:latin typeface="Arial"/>
                <a:ea typeface="Arial"/>
                <a:cs typeface="Arial"/>
                <a:sym typeface="Arial"/>
              </a:rPr>
              <a:t>(PLMQ)</a:t>
            </a:r>
            <a:endParaRPr lang="es-EC" b="1" dirty="0">
              <a:solidFill>
                <a:srgbClr val="2F2C8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55B4FC6F-0952-4B5D-ADC7-447A0F5A8F4A}"/>
              </a:ext>
            </a:extLst>
          </p:cNvPr>
          <p:cNvGrpSpPr/>
          <p:nvPr/>
        </p:nvGrpSpPr>
        <p:grpSpPr>
          <a:xfrm>
            <a:off x="535907" y="3831506"/>
            <a:ext cx="1425770" cy="1219730"/>
            <a:chOff x="8035948" y="498902"/>
            <a:chExt cx="1425770" cy="1219730"/>
          </a:xfrm>
        </p:grpSpPr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9B2835FE-6D0D-4C76-926B-3D1D48087669}"/>
                </a:ext>
              </a:extLst>
            </p:cNvPr>
            <p:cNvSpPr/>
            <p:nvPr/>
          </p:nvSpPr>
          <p:spPr>
            <a:xfrm>
              <a:off x="8035948" y="498902"/>
              <a:ext cx="1425770" cy="12197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-5406834"/>
                <a:satOff val="-13935"/>
                <a:lumOff val="-941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Elipse 4">
              <a:extLst>
                <a:ext uri="{FF2B5EF4-FFF2-40B4-BE49-F238E27FC236}">
                  <a16:creationId xmlns:a16="http://schemas.microsoft.com/office/drawing/2014/main" id="{ABB4A7B7-1640-44DA-9C50-F6B5E31C6A55}"/>
                </a:ext>
              </a:extLst>
            </p:cNvPr>
            <p:cNvSpPr txBox="1"/>
            <p:nvPr/>
          </p:nvSpPr>
          <p:spPr>
            <a:xfrm>
              <a:off x="8244747" y="677527"/>
              <a:ext cx="1008172" cy="8624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kern="1200" dirty="0"/>
                <a:t>Fiscalización, Gerencia de Proyecto</a:t>
              </a:r>
              <a:endParaRPr lang="es-ES" sz="12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Rectángulo 29">
            <a:extLst>
              <a:ext uri="{FF2B5EF4-FFF2-40B4-BE49-F238E27FC236}">
                <a16:creationId xmlns:a16="http://schemas.microsoft.com/office/drawing/2014/main" id="{58819449-2512-4154-B35D-DE14A1E3CAB9}"/>
              </a:ext>
            </a:extLst>
          </p:cNvPr>
          <p:cNvSpPr/>
          <p:nvPr/>
        </p:nvSpPr>
        <p:spPr>
          <a:xfrm>
            <a:off x="443924" y="2920140"/>
            <a:ext cx="17379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es-EC" sz="1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22.630.534,95</a:t>
            </a:r>
            <a:r>
              <a:rPr lang="es-EC" sz="1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4536134D-F8D1-4F7C-85DF-8632FA55FAD1}"/>
              </a:ext>
            </a:extLst>
          </p:cNvPr>
          <p:cNvSpPr/>
          <p:nvPr/>
        </p:nvSpPr>
        <p:spPr>
          <a:xfrm>
            <a:off x="315683" y="5161366"/>
            <a:ext cx="16946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es-E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1.714.256,86</a:t>
            </a:r>
            <a:r>
              <a:rPr lang="es-EC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886E32C2-D4A2-4628-830B-14C929C1A0D5}"/>
              </a:ext>
            </a:extLst>
          </p:cNvPr>
          <p:cNvGrpSpPr/>
          <p:nvPr/>
        </p:nvGrpSpPr>
        <p:grpSpPr>
          <a:xfrm>
            <a:off x="535907" y="1698558"/>
            <a:ext cx="1493814" cy="982087"/>
            <a:chOff x="1392948" y="633965"/>
            <a:chExt cx="1493814" cy="982087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6D277299-3E7A-4840-8F41-2634A4CBEF71}"/>
                </a:ext>
              </a:extLst>
            </p:cNvPr>
            <p:cNvSpPr/>
            <p:nvPr/>
          </p:nvSpPr>
          <p:spPr>
            <a:xfrm>
              <a:off x="1392948" y="633965"/>
              <a:ext cx="1493814" cy="98208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-1126424"/>
                <a:satOff val="-2903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Elipse 4">
              <a:extLst>
                <a:ext uri="{FF2B5EF4-FFF2-40B4-BE49-F238E27FC236}">
                  <a16:creationId xmlns:a16="http://schemas.microsoft.com/office/drawing/2014/main" id="{F94F241F-D455-4A2B-A26A-DCC9800F5F33}"/>
                </a:ext>
              </a:extLst>
            </p:cNvPr>
            <p:cNvSpPr txBox="1"/>
            <p:nvPr/>
          </p:nvSpPr>
          <p:spPr>
            <a:xfrm>
              <a:off x="1611712" y="777788"/>
              <a:ext cx="1056286" cy="694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tabLst/>
              </a:pPr>
              <a:r>
                <a:rPr lang="es-ES" sz="1200" b="1" kern="1200" dirty="0"/>
                <a:t>Obra Civil y Equipos e Instalaciones</a:t>
              </a:r>
              <a:endParaRPr lang="es-ES" sz="12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D8D89BC-946F-47E7-8FCA-18488C471E95}"/>
              </a:ext>
            </a:extLst>
          </p:cNvPr>
          <p:cNvSpPr txBox="1"/>
          <p:nvPr/>
        </p:nvSpPr>
        <p:spPr>
          <a:xfrm>
            <a:off x="3047259" y="3286209"/>
            <a:ext cx="76947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Desfinanciamiento de La Proforma 2022, Fondos MDMQ por la suma de USD 24´344.791,81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9155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PT_F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444" y="2395879"/>
            <a:ext cx="8851900" cy="1955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526</Words>
  <Application>Microsoft Office PowerPoint</Application>
  <PresentationFormat>Panorámica</PresentationFormat>
  <Paragraphs>60</Paragraphs>
  <Slides>9</Slides>
  <Notes>9</Notes>
  <HiddenSlides>2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Tema de Office</vt:lpstr>
      <vt:lpstr>Presentación de PowerPoint</vt:lpstr>
      <vt:lpstr>PROFORMA 2022 PROYECTO PLMQ</vt:lpstr>
      <vt:lpstr>PROFORMA PRESUPUESTARIA 2022 (PLMQ- GASTOS)</vt:lpstr>
      <vt:lpstr>PROFORMA PRESUPUESTARIA 2022 (PLMQ - INGRESOS)</vt:lpstr>
      <vt:lpstr>PROFORMA PRESUPUESTARIA 2022 (PLMQ)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Fernanda Villacis Aguilar</dc:creator>
  <cp:lastModifiedBy>Diego Mauricio Galarza Moreno</cp:lastModifiedBy>
  <cp:revision>10</cp:revision>
  <cp:lastPrinted>2021-11-16T19:53:34Z</cp:lastPrinted>
  <dcterms:modified xsi:type="dcterms:W3CDTF">2021-11-16T20:14:42Z</dcterms:modified>
</cp:coreProperties>
</file>