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340" r:id="rId3"/>
    <p:sldId id="258" r:id="rId4"/>
    <p:sldId id="259" r:id="rId5"/>
    <p:sldId id="338" r:id="rId6"/>
    <p:sldId id="339" r:id="rId7"/>
    <p:sldId id="260" r:id="rId8"/>
    <p:sldId id="262" r:id="rId9"/>
  </p:sldIdLst>
  <p:sldSz cx="12192000" cy="6858000"/>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792"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B42FC-C544-436D-9FC0-F2EAD327ABB7}" type="doc">
      <dgm:prSet loTypeId="urn:microsoft.com/office/officeart/2005/8/layout/equation1" loCatId="process" qsTypeId="urn:microsoft.com/office/officeart/2005/8/quickstyle/simple5" qsCatId="simple" csTypeId="urn:microsoft.com/office/officeart/2005/8/colors/colorful5" csCatId="colorful" phldr="1"/>
      <dgm:spPr/>
    </dgm:pt>
    <dgm:pt modelId="{73535857-4445-497B-8524-0E50DCF69D74}">
      <dgm:prSet phldrT="[Texto]" custT="1"/>
      <dgm:spPr/>
      <dgm:t>
        <a:bodyPr/>
        <a:lstStyle/>
        <a:p>
          <a:r>
            <a:rPr lang="es-ES" sz="1200" b="1" dirty="0">
              <a:solidFill>
                <a:schemeClr val="tx1"/>
              </a:solidFill>
            </a:rPr>
            <a:t>1. PRE – OPERACIÓN</a:t>
          </a:r>
        </a:p>
      </dgm:t>
    </dgm:pt>
    <dgm:pt modelId="{CCA0BBFD-470F-460A-847A-A8D7B956D44A}" type="parTrans" cxnId="{8D6A30D6-825D-4ADA-A8BB-7AB006029F83}">
      <dgm:prSet/>
      <dgm:spPr/>
      <dgm:t>
        <a:bodyPr/>
        <a:lstStyle/>
        <a:p>
          <a:endParaRPr lang="es-ES" sz="1400" b="1">
            <a:solidFill>
              <a:schemeClr val="tx1"/>
            </a:solidFill>
          </a:endParaRPr>
        </a:p>
      </dgm:t>
    </dgm:pt>
    <dgm:pt modelId="{8F359EF7-BF34-4C41-B8F2-DDE984CAB1DC}" type="sibTrans" cxnId="{8D6A30D6-825D-4ADA-A8BB-7AB006029F83}">
      <dgm:prSet custT="1"/>
      <dgm:spPr/>
      <dgm:t>
        <a:bodyPr/>
        <a:lstStyle/>
        <a:p>
          <a:endParaRPr lang="es-ES" sz="1400" b="1">
            <a:solidFill>
              <a:schemeClr val="tx1"/>
            </a:solidFill>
          </a:endParaRPr>
        </a:p>
      </dgm:t>
    </dgm:pt>
    <dgm:pt modelId="{67CA36D0-FB05-4A73-BD25-E68CCC2DD775}">
      <dgm:prSet phldrT="[Texto]" custT="1"/>
      <dgm:spPr/>
      <dgm:t>
        <a:bodyPr/>
        <a:lstStyle/>
        <a:p>
          <a:pPr marL="0" indent="0">
            <a:tabLst/>
          </a:pPr>
          <a:r>
            <a:rPr lang="es-ES" sz="1400" b="1" dirty="0">
              <a:solidFill>
                <a:schemeClr val="tx1"/>
              </a:solidFill>
            </a:rPr>
            <a:t>2. </a:t>
          </a:r>
          <a:r>
            <a:rPr lang="es-ES" sz="1400" b="1" dirty="0" err="1">
              <a:solidFill>
                <a:schemeClr val="tx1"/>
              </a:solidFill>
            </a:rPr>
            <a:t>MANTENI</a:t>
          </a:r>
          <a:r>
            <a:rPr lang="es-ES" sz="1400" b="1" dirty="0">
              <a:solidFill>
                <a:schemeClr val="tx1"/>
              </a:solidFill>
            </a:rPr>
            <a:t>-MIENTO</a:t>
          </a:r>
        </a:p>
      </dgm:t>
    </dgm:pt>
    <dgm:pt modelId="{2C4D3020-A1B0-4AF6-9DDC-C9A3BB6D51A5}" type="parTrans" cxnId="{51EB9267-6AA5-4567-A18F-597AC6ED91C9}">
      <dgm:prSet/>
      <dgm:spPr/>
      <dgm:t>
        <a:bodyPr/>
        <a:lstStyle/>
        <a:p>
          <a:endParaRPr lang="es-ES" sz="1400" b="1">
            <a:solidFill>
              <a:schemeClr val="tx1"/>
            </a:solidFill>
          </a:endParaRPr>
        </a:p>
      </dgm:t>
    </dgm:pt>
    <dgm:pt modelId="{B3825CDB-1571-4B98-8277-91E7EA738576}" type="sibTrans" cxnId="{51EB9267-6AA5-4567-A18F-597AC6ED91C9}">
      <dgm:prSet custT="1"/>
      <dgm:spPr/>
      <dgm:t>
        <a:bodyPr/>
        <a:lstStyle/>
        <a:p>
          <a:endParaRPr lang="es-ES" sz="1400" b="1">
            <a:solidFill>
              <a:schemeClr val="tx1"/>
            </a:solidFill>
          </a:endParaRPr>
        </a:p>
      </dgm:t>
    </dgm:pt>
    <dgm:pt modelId="{32C00C9D-E0F0-4B82-BE48-D4F3B4CC3F29}">
      <dgm:prSet phldrT="[Texto]" custT="1"/>
      <dgm:spPr>
        <a:solidFill>
          <a:schemeClr val="accent4">
            <a:lumMod val="75000"/>
          </a:schemeClr>
        </a:solidFill>
      </dgm:spPr>
      <dgm:t>
        <a:bodyPr/>
        <a:lstStyle/>
        <a:p>
          <a:r>
            <a:rPr lang="es-ES" sz="1300" b="1" dirty="0">
              <a:solidFill>
                <a:schemeClr val="tx1"/>
              </a:solidFill>
            </a:rPr>
            <a:t>PROFORMA 2022</a:t>
          </a:r>
        </a:p>
      </dgm:t>
    </dgm:pt>
    <dgm:pt modelId="{D4B54D44-143D-4671-9284-ACA4E3D6922A}" type="parTrans" cxnId="{9BAA9E9B-EC05-4014-858C-7A27D10FDE80}">
      <dgm:prSet/>
      <dgm:spPr/>
      <dgm:t>
        <a:bodyPr/>
        <a:lstStyle/>
        <a:p>
          <a:endParaRPr lang="es-ES" sz="1400" b="1">
            <a:solidFill>
              <a:schemeClr val="tx1"/>
            </a:solidFill>
          </a:endParaRPr>
        </a:p>
      </dgm:t>
    </dgm:pt>
    <dgm:pt modelId="{1BA90D4E-3395-402A-A8CE-A960BCD1AEAF}" type="sibTrans" cxnId="{9BAA9E9B-EC05-4014-858C-7A27D10FDE80}">
      <dgm:prSet/>
      <dgm:spPr/>
      <dgm:t>
        <a:bodyPr/>
        <a:lstStyle/>
        <a:p>
          <a:endParaRPr lang="es-ES" sz="1400" b="1">
            <a:solidFill>
              <a:schemeClr val="tx1"/>
            </a:solidFill>
          </a:endParaRPr>
        </a:p>
      </dgm:t>
    </dgm:pt>
    <dgm:pt modelId="{CF509FCE-2685-4345-94E9-338882EF3B72}">
      <dgm:prSet phldrT="[Texto]" custT="1"/>
      <dgm:spPr>
        <a:solidFill>
          <a:srgbClr val="CCCCFF"/>
        </a:solidFill>
      </dgm:spPr>
      <dgm:t>
        <a:bodyPr/>
        <a:lstStyle/>
        <a:p>
          <a:r>
            <a:rPr lang="es-ES" sz="1400" b="1" dirty="0">
              <a:solidFill>
                <a:schemeClr val="tx1"/>
              </a:solidFill>
            </a:rPr>
            <a:t>3. JURÍDICOS, SOCIALES Y AMBIENTA-LES</a:t>
          </a:r>
        </a:p>
      </dgm:t>
    </dgm:pt>
    <dgm:pt modelId="{9F44A4BF-5A5E-4F14-889D-34535FCF00E4}" type="parTrans" cxnId="{1B28E8F2-9113-4035-B8EB-86305B5C1ED8}">
      <dgm:prSet/>
      <dgm:spPr/>
      <dgm:t>
        <a:bodyPr/>
        <a:lstStyle/>
        <a:p>
          <a:endParaRPr lang="es-ES" sz="1400" b="1">
            <a:solidFill>
              <a:schemeClr val="tx1"/>
            </a:solidFill>
          </a:endParaRPr>
        </a:p>
      </dgm:t>
    </dgm:pt>
    <dgm:pt modelId="{C46EB2DC-D2AE-48EC-A896-B2124D784CE3}" type="sibTrans" cxnId="{1B28E8F2-9113-4035-B8EB-86305B5C1ED8}">
      <dgm:prSet custT="1"/>
      <dgm:spPr/>
      <dgm:t>
        <a:bodyPr/>
        <a:lstStyle/>
        <a:p>
          <a:endParaRPr lang="es-ES" sz="1400" b="1">
            <a:solidFill>
              <a:schemeClr val="tx1"/>
            </a:solidFill>
          </a:endParaRPr>
        </a:p>
      </dgm:t>
    </dgm:pt>
    <dgm:pt modelId="{1CF6A82C-95DD-44C1-BB37-57D115FB3DAD}">
      <dgm:prSet phldrT="[Texto]" custT="1"/>
      <dgm:spPr>
        <a:solidFill>
          <a:schemeClr val="accent6">
            <a:lumMod val="40000"/>
            <a:lumOff val="60000"/>
          </a:schemeClr>
        </a:solidFill>
      </dgm:spPr>
      <dgm:t>
        <a:bodyPr/>
        <a:lstStyle/>
        <a:p>
          <a:r>
            <a:rPr lang="es-ES" sz="1400" b="1" dirty="0">
              <a:solidFill>
                <a:schemeClr val="tx1"/>
              </a:solidFill>
            </a:rPr>
            <a:t>4. </a:t>
          </a:r>
          <a:r>
            <a:rPr lang="es-ES" sz="1400" b="1" dirty="0" err="1">
              <a:solidFill>
                <a:schemeClr val="tx1"/>
              </a:solidFill>
            </a:rPr>
            <a:t>ADMINIS-TRATIVOS</a:t>
          </a:r>
          <a:endParaRPr lang="es-ES" sz="1400" b="1" dirty="0">
            <a:solidFill>
              <a:schemeClr val="tx1"/>
            </a:solidFill>
          </a:endParaRPr>
        </a:p>
      </dgm:t>
    </dgm:pt>
    <dgm:pt modelId="{C97358DD-C22D-4DB9-BBC7-4797CC4AD6B5}" type="parTrans" cxnId="{01E0FB5C-8C3A-4E8C-B5DB-CBF50C130CB0}">
      <dgm:prSet/>
      <dgm:spPr/>
      <dgm:t>
        <a:bodyPr/>
        <a:lstStyle/>
        <a:p>
          <a:endParaRPr lang="es-EC" sz="1400">
            <a:solidFill>
              <a:schemeClr val="tx1"/>
            </a:solidFill>
          </a:endParaRPr>
        </a:p>
      </dgm:t>
    </dgm:pt>
    <dgm:pt modelId="{AED8B243-3A9D-40C1-85D3-CEF7F5CC26FB}" type="sibTrans" cxnId="{01E0FB5C-8C3A-4E8C-B5DB-CBF50C130CB0}">
      <dgm:prSet custT="1"/>
      <dgm:spPr/>
      <dgm:t>
        <a:bodyPr/>
        <a:lstStyle/>
        <a:p>
          <a:endParaRPr lang="es-EC" sz="1400">
            <a:solidFill>
              <a:schemeClr val="tx1"/>
            </a:solidFill>
          </a:endParaRPr>
        </a:p>
      </dgm:t>
    </dgm:pt>
    <dgm:pt modelId="{11BDD01C-A453-4BF0-9F47-D20CDDE483FF}" type="pres">
      <dgm:prSet presAssocID="{151B42FC-C544-436D-9FC0-F2EAD327ABB7}" presName="linearFlow" presStyleCnt="0">
        <dgm:presLayoutVars>
          <dgm:dir/>
          <dgm:resizeHandles val="exact"/>
        </dgm:presLayoutVars>
      </dgm:prSet>
      <dgm:spPr/>
    </dgm:pt>
    <dgm:pt modelId="{B552BD88-BBA4-4B73-8827-D890952D2D84}" type="pres">
      <dgm:prSet presAssocID="{73535857-4445-497B-8524-0E50DCF69D74}" presName="node" presStyleLbl="node1" presStyleIdx="0" presStyleCnt="5">
        <dgm:presLayoutVars>
          <dgm:bulletEnabled val="1"/>
        </dgm:presLayoutVars>
      </dgm:prSet>
      <dgm:spPr/>
    </dgm:pt>
    <dgm:pt modelId="{9DAD52BA-CF6B-4D5F-A649-A5BD7B1CB3CD}" type="pres">
      <dgm:prSet presAssocID="{8F359EF7-BF34-4C41-B8F2-DDE984CAB1DC}" presName="spacerL" presStyleCnt="0"/>
      <dgm:spPr/>
    </dgm:pt>
    <dgm:pt modelId="{67B92099-E01E-4AF1-A26D-9166CF9F95B6}" type="pres">
      <dgm:prSet presAssocID="{8F359EF7-BF34-4C41-B8F2-DDE984CAB1DC}" presName="sibTrans" presStyleLbl="sibTrans2D1" presStyleIdx="0" presStyleCnt="4"/>
      <dgm:spPr/>
    </dgm:pt>
    <dgm:pt modelId="{99E9AC1E-C04B-453A-8DEB-AC20C921E1D1}" type="pres">
      <dgm:prSet presAssocID="{8F359EF7-BF34-4C41-B8F2-DDE984CAB1DC}" presName="spacerR" presStyleCnt="0"/>
      <dgm:spPr/>
    </dgm:pt>
    <dgm:pt modelId="{9801E088-85BD-4940-B4B0-0C3B332E2BCF}" type="pres">
      <dgm:prSet presAssocID="{67CA36D0-FB05-4A73-BD25-E68CCC2DD775}" presName="node" presStyleLbl="node1" presStyleIdx="1" presStyleCnt="5">
        <dgm:presLayoutVars>
          <dgm:bulletEnabled val="1"/>
        </dgm:presLayoutVars>
      </dgm:prSet>
      <dgm:spPr/>
    </dgm:pt>
    <dgm:pt modelId="{C67B3144-3438-4DDC-94C2-A60651C6CAC9}" type="pres">
      <dgm:prSet presAssocID="{B3825CDB-1571-4B98-8277-91E7EA738576}" presName="spacerL" presStyleCnt="0"/>
      <dgm:spPr/>
    </dgm:pt>
    <dgm:pt modelId="{7F021350-78BA-4093-A401-83B9E17B3CF9}" type="pres">
      <dgm:prSet presAssocID="{B3825CDB-1571-4B98-8277-91E7EA738576}" presName="sibTrans" presStyleLbl="sibTrans2D1" presStyleIdx="1" presStyleCnt="4"/>
      <dgm:spPr/>
    </dgm:pt>
    <dgm:pt modelId="{AE27B82B-B0E0-4F80-8940-56AD84F38917}" type="pres">
      <dgm:prSet presAssocID="{B3825CDB-1571-4B98-8277-91E7EA738576}" presName="spacerR" presStyleCnt="0"/>
      <dgm:spPr/>
    </dgm:pt>
    <dgm:pt modelId="{EF3E5F5D-B644-4C53-BB72-07E16019629F}" type="pres">
      <dgm:prSet presAssocID="{CF509FCE-2685-4345-94E9-338882EF3B72}" presName="node" presStyleLbl="node1" presStyleIdx="2" presStyleCnt="5" custScaleX="115177">
        <dgm:presLayoutVars>
          <dgm:bulletEnabled val="1"/>
        </dgm:presLayoutVars>
      </dgm:prSet>
      <dgm:spPr/>
    </dgm:pt>
    <dgm:pt modelId="{B4F6BF2F-8778-44E0-ADED-984C059863E1}" type="pres">
      <dgm:prSet presAssocID="{C46EB2DC-D2AE-48EC-A896-B2124D784CE3}" presName="spacerL" presStyleCnt="0"/>
      <dgm:spPr/>
    </dgm:pt>
    <dgm:pt modelId="{51936E1E-6C72-4BE1-894A-A1CD3EE28E3B}" type="pres">
      <dgm:prSet presAssocID="{C46EB2DC-D2AE-48EC-A896-B2124D784CE3}" presName="sibTrans" presStyleLbl="sibTrans2D1" presStyleIdx="2" presStyleCnt="4"/>
      <dgm:spPr/>
    </dgm:pt>
    <dgm:pt modelId="{9F147335-06AE-4D29-B2CE-9BC69E78CB6A}" type="pres">
      <dgm:prSet presAssocID="{C46EB2DC-D2AE-48EC-A896-B2124D784CE3}" presName="spacerR" presStyleCnt="0"/>
      <dgm:spPr/>
    </dgm:pt>
    <dgm:pt modelId="{A36BC68D-1E89-4387-A4AD-C00890C0FB46}" type="pres">
      <dgm:prSet presAssocID="{1CF6A82C-95DD-44C1-BB37-57D115FB3DAD}" presName="node" presStyleLbl="node1" presStyleIdx="3" presStyleCnt="5">
        <dgm:presLayoutVars>
          <dgm:bulletEnabled val="1"/>
        </dgm:presLayoutVars>
      </dgm:prSet>
      <dgm:spPr/>
    </dgm:pt>
    <dgm:pt modelId="{D37E3DAA-9B46-4CDA-8BFE-EFF09F312449}" type="pres">
      <dgm:prSet presAssocID="{AED8B243-3A9D-40C1-85D3-CEF7F5CC26FB}" presName="spacerL" presStyleCnt="0"/>
      <dgm:spPr/>
    </dgm:pt>
    <dgm:pt modelId="{341CF5F7-E6C1-47DA-B957-A8ADE23D46ED}" type="pres">
      <dgm:prSet presAssocID="{AED8B243-3A9D-40C1-85D3-CEF7F5CC26FB}" presName="sibTrans" presStyleLbl="sibTrans2D1" presStyleIdx="3" presStyleCnt="4"/>
      <dgm:spPr/>
    </dgm:pt>
    <dgm:pt modelId="{6F87F85C-9582-49E1-8B31-D17CBAFF8344}" type="pres">
      <dgm:prSet presAssocID="{AED8B243-3A9D-40C1-85D3-CEF7F5CC26FB}" presName="spacerR" presStyleCnt="0"/>
      <dgm:spPr/>
    </dgm:pt>
    <dgm:pt modelId="{1C666394-432E-43A5-9132-5946D18BF83A}" type="pres">
      <dgm:prSet presAssocID="{32C00C9D-E0F0-4B82-BE48-D4F3B4CC3F29}" presName="node" presStyleLbl="node1" presStyleIdx="4" presStyleCnt="5">
        <dgm:presLayoutVars>
          <dgm:bulletEnabled val="1"/>
        </dgm:presLayoutVars>
      </dgm:prSet>
      <dgm:spPr/>
    </dgm:pt>
  </dgm:ptLst>
  <dgm:cxnLst>
    <dgm:cxn modelId="{62B6BE08-A353-495E-93B2-CF7C608C8403}" type="presOf" srcId="{1CF6A82C-95DD-44C1-BB37-57D115FB3DAD}" destId="{A36BC68D-1E89-4387-A4AD-C00890C0FB46}" srcOrd="0" destOrd="0" presId="urn:microsoft.com/office/officeart/2005/8/layout/equation1"/>
    <dgm:cxn modelId="{DFC1BD3A-C7CA-443F-A8C5-9C6E088B72CF}" type="presOf" srcId="{CF509FCE-2685-4345-94E9-338882EF3B72}" destId="{EF3E5F5D-B644-4C53-BB72-07E16019629F}" srcOrd="0" destOrd="0" presId="urn:microsoft.com/office/officeart/2005/8/layout/equation1"/>
    <dgm:cxn modelId="{01E0FB5C-8C3A-4E8C-B5DB-CBF50C130CB0}" srcId="{151B42FC-C544-436D-9FC0-F2EAD327ABB7}" destId="{1CF6A82C-95DD-44C1-BB37-57D115FB3DAD}" srcOrd="3" destOrd="0" parTransId="{C97358DD-C22D-4DB9-BBC7-4797CC4AD6B5}" sibTransId="{AED8B243-3A9D-40C1-85D3-CEF7F5CC26FB}"/>
    <dgm:cxn modelId="{67D45A65-5C4C-47E0-A7BE-0B84EA4AD76D}" type="presOf" srcId="{C46EB2DC-D2AE-48EC-A896-B2124D784CE3}" destId="{51936E1E-6C72-4BE1-894A-A1CD3EE28E3B}" srcOrd="0" destOrd="0" presId="urn:microsoft.com/office/officeart/2005/8/layout/equation1"/>
    <dgm:cxn modelId="{51EB9267-6AA5-4567-A18F-597AC6ED91C9}" srcId="{151B42FC-C544-436D-9FC0-F2EAD327ABB7}" destId="{67CA36D0-FB05-4A73-BD25-E68CCC2DD775}" srcOrd="1" destOrd="0" parTransId="{2C4D3020-A1B0-4AF6-9DDC-C9A3BB6D51A5}" sibTransId="{B3825CDB-1571-4B98-8277-91E7EA738576}"/>
    <dgm:cxn modelId="{1DEACE58-C46C-4FF8-BB9F-AE42C6E01F58}" type="presOf" srcId="{151B42FC-C544-436D-9FC0-F2EAD327ABB7}" destId="{11BDD01C-A453-4BF0-9F47-D20CDDE483FF}" srcOrd="0" destOrd="0" presId="urn:microsoft.com/office/officeart/2005/8/layout/equation1"/>
    <dgm:cxn modelId="{37A00359-84B9-45C7-BF50-0549A5EE56C7}" type="presOf" srcId="{8F359EF7-BF34-4C41-B8F2-DDE984CAB1DC}" destId="{67B92099-E01E-4AF1-A26D-9166CF9F95B6}" srcOrd="0" destOrd="0" presId="urn:microsoft.com/office/officeart/2005/8/layout/equation1"/>
    <dgm:cxn modelId="{82CF408A-19DA-4D9F-937A-49124077C099}" type="presOf" srcId="{32C00C9D-E0F0-4B82-BE48-D4F3B4CC3F29}" destId="{1C666394-432E-43A5-9132-5946D18BF83A}" srcOrd="0" destOrd="0" presId="urn:microsoft.com/office/officeart/2005/8/layout/equation1"/>
    <dgm:cxn modelId="{9BAA9E9B-EC05-4014-858C-7A27D10FDE80}" srcId="{151B42FC-C544-436D-9FC0-F2EAD327ABB7}" destId="{32C00C9D-E0F0-4B82-BE48-D4F3B4CC3F29}" srcOrd="4" destOrd="0" parTransId="{D4B54D44-143D-4671-9284-ACA4E3D6922A}" sibTransId="{1BA90D4E-3395-402A-A8CE-A960BCD1AEAF}"/>
    <dgm:cxn modelId="{C0BAACA5-82E6-4EF6-BFE5-27D1EA03A724}" type="presOf" srcId="{B3825CDB-1571-4B98-8277-91E7EA738576}" destId="{7F021350-78BA-4093-A401-83B9E17B3CF9}" srcOrd="0" destOrd="0" presId="urn:microsoft.com/office/officeart/2005/8/layout/equation1"/>
    <dgm:cxn modelId="{B8F8C1AB-AA91-4D87-9AF6-74212643E619}" type="presOf" srcId="{AED8B243-3A9D-40C1-85D3-CEF7F5CC26FB}" destId="{341CF5F7-E6C1-47DA-B957-A8ADE23D46ED}" srcOrd="0" destOrd="0" presId="urn:microsoft.com/office/officeart/2005/8/layout/equation1"/>
    <dgm:cxn modelId="{8D6A30D6-825D-4ADA-A8BB-7AB006029F83}" srcId="{151B42FC-C544-436D-9FC0-F2EAD327ABB7}" destId="{73535857-4445-497B-8524-0E50DCF69D74}" srcOrd="0" destOrd="0" parTransId="{CCA0BBFD-470F-460A-847A-A8D7B956D44A}" sibTransId="{8F359EF7-BF34-4C41-B8F2-DDE984CAB1DC}"/>
    <dgm:cxn modelId="{AA2A78E2-87D4-4FC9-BCF2-A6604AC469F3}" type="presOf" srcId="{67CA36D0-FB05-4A73-BD25-E68CCC2DD775}" destId="{9801E088-85BD-4940-B4B0-0C3B332E2BCF}" srcOrd="0" destOrd="0" presId="urn:microsoft.com/office/officeart/2005/8/layout/equation1"/>
    <dgm:cxn modelId="{C06406E5-CAE4-43A1-AEB9-F4905320ECD7}" type="presOf" srcId="{73535857-4445-497B-8524-0E50DCF69D74}" destId="{B552BD88-BBA4-4B73-8827-D890952D2D84}" srcOrd="0" destOrd="0" presId="urn:microsoft.com/office/officeart/2005/8/layout/equation1"/>
    <dgm:cxn modelId="{1B28E8F2-9113-4035-B8EB-86305B5C1ED8}" srcId="{151B42FC-C544-436D-9FC0-F2EAD327ABB7}" destId="{CF509FCE-2685-4345-94E9-338882EF3B72}" srcOrd="2" destOrd="0" parTransId="{9F44A4BF-5A5E-4F14-889D-34535FCF00E4}" sibTransId="{C46EB2DC-D2AE-48EC-A896-B2124D784CE3}"/>
    <dgm:cxn modelId="{9A31EBFC-12E8-4942-B1D3-80DEF3A0F40E}" type="presParOf" srcId="{11BDD01C-A453-4BF0-9F47-D20CDDE483FF}" destId="{B552BD88-BBA4-4B73-8827-D890952D2D84}" srcOrd="0" destOrd="0" presId="urn:microsoft.com/office/officeart/2005/8/layout/equation1"/>
    <dgm:cxn modelId="{CEC809E3-788B-41D4-AC50-8147CBCFF091}" type="presParOf" srcId="{11BDD01C-A453-4BF0-9F47-D20CDDE483FF}" destId="{9DAD52BA-CF6B-4D5F-A649-A5BD7B1CB3CD}" srcOrd="1" destOrd="0" presId="urn:microsoft.com/office/officeart/2005/8/layout/equation1"/>
    <dgm:cxn modelId="{78FFCC63-A781-4CB2-837A-19F1C94F7FCE}" type="presParOf" srcId="{11BDD01C-A453-4BF0-9F47-D20CDDE483FF}" destId="{67B92099-E01E-4AF1-A26D-9166CF9F95B6}" srcOrd="2" destOrd="0" presId="urn:microsoft.com/office/officeart/2005/8/layout/equation1"/>
    <dgm:cxn modelId="{0D55D466-A62B-4D7F-8084-5EE914242ED9}" type="presParOf" srcId="{11BDD01C-A453-4BF0-9F47-D20CDDE483FF}" destId="{99E9AC1E-C04B-453A-8DEB-AC20C921E1D1}" srcOrd="3" destOrd="0" presId="urn:microsoft.com/office/officeart/2005/8/layout/equation1"/>
    <dgm:cxn modelId="{EB2BD00D-BBB9-4227-AA71-83ABC5EE49BA}" type="presParOf" srcId="{11BDD01C-A453-4BF0-9F47-D20CDDE483FF}" destId="{9801E088-85BD-4940-B4B0-0C3B332E2BCF}" srcOrd="4" destOrd="0" presId="urn:microsoft.com/office/officeart/2005/8/layout/equation1"/>
    <dgm:cxn modelId="{EB645D46-0E90-4255-8095-AF68F4632C18}" type="presParOf" srcId="{11BDD01C-A453-4BF0-9F47-D20CDDE483FF}" destId="{C67B3144-3438-4DDC-94C2-A60651C6CAC9}" srcOrd="5" destOrd="0" presId="urn:microsoft.com/office/officeart/2005/8/layout/equation1"/>
    <dgm:cxn modelId="{C1C9CEDB-84EC-45DC-B01B-C5B9E6EE7B2C}" type="presParOf" srcId="{11BDD01C-A453-4BF0-9F47-D20CDDE483FF}" destId="{7F021350-78BA-4093-A401-83B9E17B3CF9}" srcOrd="6" destOrd="0" presId="urn:microsoft.com/office/officeart/2005/8/layout/equation1"/>
    <dgm:cxn modelId="{F6D509C9-76E0-43EF-A226-19E4EDE4D495}" type="presParOf" srcId="{11BDD01C-A453-4BF0-9F47-D20CDDE483FF}" destId="{AE27B82B-B0E0-4F80-8940-56AD84F38917}" srcOrd="7" destOrd="0" presId="urn:microsoft.com/office/officeart/2005/8/layout/equation1"/>
    <dgm:cxn modelId="{FCC2C3B3-ED8B-4ACC-9DF4-AAB1B1EA21A2}" type="presParOf" srcId="{11BDD01C-A453-4BF0-9F47-D20CDDE483FF}" destId="{EF3E5F5D-B644-4C53-BB72-07E16019629F}" srcOrd="8" destOrd="0" presId="urn:microsoft.com/office/officeart/2005/8/layout/equation1"/>
    <dgm:cxn modelId="{87A8045E-F753-4D9C-ADD8-B865378E7BD1}" type="presParOf" srcId="{11BDD01C-A453-4BF0-9F47-D20CDDE483FF}" destId="{B4F6BF2F-8778-44E0-ADED-984C059863E1}" srcOrd="9" destOrd="0" presId="urn:microsoft.com/office/officeart/2005/8/layout/equation1"/>
    <dgm:cxn modelId="{C5EB02A7-9992-4A4F-BD17-654A1B19592D}" type="presParOf" srcId="{11BDD01C-A453-4BF0-9F47-D20CDDE483FF}" destId="{51936E1E-6C72-4BE1-894A-A1CD3EE28E3B}" srcOrd="10" destOrd="0" presId="urn:microsoft.com/office/officeart/2005/8/layout/equation1"/>
    <dgm:cxn modelId="{6833895E-D133-4A23-97F3-137B3CD8E0D2}" type="presParOf" srcId="{11BDD01C-A453-4BF0-9F47-D20CDDE483FF}" destId="{9F147335-06AE-4D29-B2CE-9BC69E78CB6A}" srcOrd="11" destOrd="0" presId="urn:microsoft.com/office/officeart/2005/8/layout/equation1"/>
    <dgm:cxn modelId="{C1C5D07B-0A81-41FE-BE12-E5687B9D1FBB}" type="presParOf" srcId="{11BDD01C-A453-4BF0-9F47-D20CDDE483FF}" destId="{A36BC68D-1E89-4387-A4AD-C00890C0FB46}" srcOrd="12" destOrd="0" presId="urn:microsoft.com/office/officeart/2005/8/layout/equation1"/>
    <dgm:cxn modelId="{6D70CA8E-7AD4-4DB4-9C4D-3D8C2AD6878A}" type="presParOf" srcId="{11BDD01C-A453-4BF0-9F47-D20CDDE483FF}" destId="{D37E3DAA-9B46-4CDA-8BFE-EFF09F312449}" srcOrd="13" destOrd="0" presId="urn:microsoft.com/office/officeart/2005/8/layout/equation1"/>
    <dgm:cxn modelId="{986D04B9-596E-44FF-A8A7-2F1A65D20903}" type="presParOf" srcId="{11BDD01C-A453-4BF0-9F47-D20CDDE483FF}" destId="{341CF5F7-E6C1-47DA-B957-A8ADE23D46ED}" srcOrd="14" destOrd="0" presId="urn:microsoft.com/office/officeart/2005/8/layout/equation1"/>
    <dgm:cxn modelId="{056AB75E-06B4-496A-9D31-A78E72D291F8}" type="presParOf" srcId="{11BDD01C-A453-4BF0-9F47-D20CDDE483FF}" destId="{6F87F85C-9582-49E1-8B31-D17CBAFF8344}" srcOrd="15" destOrd="0" presId="urn:microsoft.com/office/officeart/2005/8/layout/equation1"/>
    <dgm:cxn modelId="{87F434CD-AADC-43BD-B8C7-4FC838D120AC}" type="presParOf" srcId="{11BDD01C-A453-4BF0-9F47-D20CDDE483FF}" destId="{1C666394-432E-43A5-9132-5946D18BF83A}" srcOrd="16"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2BD88-BBA4-4B73-8827-D890952D2D84}">
      <dsp:nvSpPr>
        <dsp:cNvPr id="0" name=""/>
        <dsp:cNvSpPr/>
      </dsp:nvSpPr>
      <dsp:spPr>
        <a:xfrm>
          <a:off x="4077" y="400991"/>
          <a:ext cx="1452491" cy="1452491"/>
        </a:xfrm>
        <a:prstGeom prst="ellipse">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rPr>
            <a:t>1. PRE – OPERACIÓN</a:t>
          </a:r>
        </a:p>
      </dsp:txBody>
      <dsp:txXfrm>
        <a:off x="216789" y="613703"/>
        <a:ext cx="1027067" cy="1027067"/>
      </dsp:txXfrm>
    </dsp:sp>
    <dsp:sp modelId="{67B92099-E01E-4AF1-A26D-9166CF9F95B6}">
      <dsp:nvSpPr>
        <dsp:cNvPr id="0" name=""/>
        <dsp:cNvSpPr/>
      </dsp:nvSpPr>
      <dsp:spPr>
        <a:xfrm>
          <a:off x="1574511" y="706014"/>
          <a:ext cx="842445" cy="842445"/>
        </a:xfrm>
        <a:prstGeom prst="mathPlus">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b="1" kern="1200">
            <a:solidFill>
              <a:schemeClr val="tx1"/>
            </a:solidFill>
          </a:endParaRPr>
        </a:p>
      </dsp:txBody>
      <dsp:txXfrm>
        <a:off x="1686177" y="1028165"/>
        <a:ext cx="619113" cy="198143"/>
      </dsp:txXfrm>
    </dsp:sp>
    <dsp:sp modelId="{9801E088-85BD-4940-B4B0-0C3B332E2BCF}">
      <dsp:nvSpPr>
        <dsp:cNvPr id="0" name=""/>
        <dsp:cNvSpPr/>
      </dsp:nvSpPr>
      <dsp:spPr>
        <a:xfrm>
          <a:off x="2534898" y="400991"/>
          <a:ext cx="1452491" cy="1452491"/>
        </a:xfrm>
        <a:prstGeom prst="ellipse">
          <a:avLst/>
        </a:prstGeom>
        <a:gradFill rotWithShape="0">
          <a:gsLst>
            <a:gs pos="0">
              <a:schemeClr val="accent5">
                <a:hueOff val="-1689636"/>
                <a:satOff val="-4355"/>
                <a:lumOff val="-2941"/>
                <a:alphaOff val="0"/>
                <a:tint val="100000"/>
                <a:shade val="100000"/>
                <a:satMod val="130000"/>
              </a:schemeClr>
            </a:gs>
            <a:gs pos="100000">
              <a:schemeClr val="accent5">
                <a:hueOff val="-1689636"/>
                <a:satOff val="-4355"/>
                <a:lumOff val="-2941"/>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tabLst/>
          </a:pPr>
          <a:r>
            <a:rPr lang="es-ES" sz="1400" b="1" kern="1200" dirty="0">
              <a:solidFill>
                <a:schemeClr val="tx1"/>
              </a:solidFill>
            </a:rPr>
            <a:t>2. </a:t>
          </a:r>
          <a:r>
            <a:rPr lang="es-ES" sz="1400" b="1" kern="1200" dirty="0" err="1">
              <a:solidFill>
                <a:schemeClr val="tx1"/>
              </a:solidFill>
            </a:rPr>
            <a:t>MANTENI</a:t>
          </a:r>
          <a:r>
            <a:rPr lang="es-ES" sz="1400" b="1" kern="1200" dirty="0">
              <a:solidFill>
                <a:schemeClr val="tx1"/>
              </a:solidFill>
            </a:rPr>
            <a:t>-MIENTO</a:t>
          </a:r>
        </a:p>
      </dsp:txBody>
      <dsp:txXfrm>
        <a:off x="2747610" y="613703"/>
        <a:ext cx="1027067" cy="1027067"/>
      </dsp:txXfrm>
    </dsp:sp>
    <dsp:sp modelId="{7F021350-78BA-4093-A401-83B9E17B3CF9}">
      <dsp:nvSpPr>
        <dsp:cNvPr id="0" name=""/>
        <dsp:cNvSpPr/>
      </dsp:nvSpPr>
      <dsp:spPr>
        <a:xfrm>
          <a:off x="4105332" y="706014"/>
          <a:ext cx="842445" cy="842445"/>
        </a:xfrm>
        <a:prstGeom prst="mathPlus">
          <a:avLst/>
        </a:prstGeom>
        <a:gradFill rotWithShape="0">
          <a:gsLst>
            <a:gs pos="0">
              <a:schemeClr val="accent5">
                <a:hueOff val="-2252848"/>
                <a:satOff val="-5806"/>
                <a:lumOff val="-3922"/>
                <a:alphaOff val="0"/>
                <a:tint val="100000"/>
                <a:shade val="100000"/>
                <a:satMod val="130000"/>
              </a:schemeClr>
            </a:gs>
            <a:gs pos="100000">
              <a:schemeClr val="accent5">
                <a:hueOff val="-2252848"/>
                <a:satOff val="-5806"/>
                <a:lumOff val="-3922"/>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b="1" kern="1200">
            <a:solidFill>
              <a:schemeClr val="tx1"/>
            </a:solidFill>
          </a:endParaRPr>
        </a:p>
      </dsp:txBody>
      <dsp:txXfrm>
        <a:off x="4216998" y="1028165"/>
        <a:ext cx="619113" cy="198143"/>
      </dsp:txXfrm>
    </dsp:sp>
    <dsp:sp modelId="{EF3E5F5D-B644-4C53-BB72-07E16019629F}">
      <dsp:nvSpPr>
        <dsp:cNvPr id="0" name=""/>
        <dsp:cNvSpPr/>
      </dsp:nvSpPr>
      <dsp:spPr>
        <a:xfrm>
          <a:off x="5065719" y="400991"/>
          <a:ext cx="1672936" cy="1452491"/>
        </a:xfrm>
        <a:prstGeom prst="ellipse">
          <a:avLst/>
        </a:prstGeom>
        <a:solidFill>
          <a:srgbClr val="CCC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3. JURÍDICOS, SOCIALES Y AMBIENTA-LES</a:t>
          </a:r>
        </a:p>
      </dsp:txBody>
      <dsp:txXfrm>
        <a:off x="5310715" y="613703"/>
        <a:ext cx="1182944" cy="1027067"/>
      </dsp:txXfrm>
    </dsp:sp>
    <dsp:sp modelId="{51936E1E-6C72-4BE1-894A-A1CD3EE28E3B}">
      <dsp:nvSpPr>
        <dsp:cNvPr id="0" name=""/>
        <dsp:cNvSpPr/>
      </dsp:nvSpPr>
      <dsp:spPr>
        <a:xfrm>
          <a:off x="6856598" y="706014"/>
          <a:ext cx="842445" cy="842445"/>
        </a:xfrm>
        <a:prstGeom prst="mathPlus">
          <a:avLst/>
        </a:prstGeom>
        <a:gradFill rotWithShape="0">
          <a:gsLst>
            <a:gs pos="0">
              <a:schemeClr val="accent5">
                <a:hueOff val="-4505695"/>
                <a:satOff val="-11613"/>
                <a:lumOff val="-7843"/>
                <a:alphaOff val="0"/>
                <a:tint val="100000"/>
                <a:shade val="100000"/>
                <a:satMod val="130000"/>
              </a:schemeClr>
            </a:gs>
            <a:gs pos="100000">
              <a:schemeClr val="accent5">
                <a:hueOff val="-4505695"/>
                <a:satOff val="-11613"/>
                <a:lumOff val="-784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b="1" kern="1200">
            <a:solidFill>
              <a:schemeClr val="tx1"/>
            </a:solidFill>
          </a:endParaRPr>
        </a:p>
      </dsp:txBody>
      <dsp:txXfrm>
        <a:off x="6968264" y="1028165"/>
        <a:ext cx="619113" cy="198143"/>
      </dsp:txXfrm>
    </dsp:sp>
    <dsp:sp modelId="{A36BC68D-1E89-4387-A4AD-C00890C0FB46}">
      <dsp:nvSpPr>
        <dsp:cNvPr id="0" name=""/>
        <dsp:cNvSpPr/>
      </dsp:nvSpPr>
      <dsp:spPr>
        <a:xfrm>
          <a:off x="7816985" y="400991"/>
          <a:ext cx="1452491" cy="1452491"/>
        </a:xfrm>
        <a:prstGeom prst="ellipse">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4. </a:t>
          </a:r>
          <a:r>
            <a:rPr lang="es-ES" sz="1400" b="1" kern="1200" dirty="0" err="1">
              <a:solidFill>
                <a:schemeClr val="tx1"/>
              </a:solidFill>
            </a:rPr>
            <a:t>ADMINIS-TRATIVOS</a:t>
          </a:r>
          <a:endParaRPr lang="es-ES" sz="1400" b="1" kern="1200" dirty="0">
            <a:solidFill>
              <a:schemeClr val="tx1"/>
            </a:solidFill>
          </a:endParaRPr>
        </a:p>
      </dsp:txBody>
      <dsp:txXfrm>
        <a:off x="8029697" y="613703"/>
        <a:ext cx="1027067" cy="1027067"/>
      </dsp:txXfrm>
    </dsp:sp>
    <dsp:sp modelId="{341CF5F7-E6C1-47DA-B957-A8ADE23D46ED}">
      <dsp:nvSpPr>
        <dsp:cNvPr id="0" name=""/>
        <dsp:cNvSpPr/>
      </dsp:nvSpPr>
      <dsp:spPr>
        <a:xfrm>
          <a:off x="9387419" y="706014"/>
          <a:ext cx="842445" cy="842445"/>
        </a:xfrm>
        <a:prstGeom prst="mathEqual">
          <a:avLst/>
        </a:prstGeom>
        <a:gradFill rotWithShape="0">
          <a:gsLst>
            <a:gs pos="0">
              <a:schemeClr val="accent5">
                <a:hueOff val="-6758543"/>
                <a:satOff val="-17419"/>
                <a:lumOff val="-11765"/>
                <a:alphaOff val="0"/>
                <a:tint val="100000"/>
                <a:shade val="100000"/>
                <a:satMod val="130000"/>
              </a:schemeClr>
            </a:gs>
            <a:gs pos="100000">
              <a:schemeClr val="accent5">
                <a:hueOff val="-6758543"/>
                <a:satOff val="-17419"/>
                <a:lumOff val="-11765"/>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endParaRPr>
        </a:p>
      </dsp:txBody>
      <dsp:txXfrm>
        <a:off x="9499085" y="879558"/>
        <a:ext cx="619113" cy="495357"/>
      </dsp:txXfrm>
    </dsp:sp>
    <dsp:sp modelId="{1C666394-432E-43A5-9132-5946D18BF83A}">
      <dsp:nvSpPr>
        <dsp:cNvPr id="0" name=""/>
        <dsp:cNvSpPr/>
      </dsp:nvSpPr>
      <dsp:spPr>
        <a:xfrm>
          <a:off x="10347807" y="400991"/>
          <a:ext cx="1452491" cy="1452491"/>
        </a:xfrm>
        <a:prstGeom prst="ellipse">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1"/>
              </a:solidFill>
            </a:rPr>
            <a:t>PROFORMA 2022</a:t>
          </a:r>
        </a:p>
      </dsp:txBody>
      <dsp:txXfrm>
        <a:off x="10560519" y="613703"/>
        <a:ext cx="1027067" cy="102706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13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13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0091"/>
            <a:ext cx="2945659" cy="49813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525308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768" y="4777958"/>
            <a:ext cx="5438140" cy="390923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a343c31fa_1_1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a343c31fa_1_15: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gfa343c31fa_1_15: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2</a:t>
            </a:fld>
            <a:endParaRPr/>
          </a:p>
        </p:txBody>
      </p:sp>
    </p:spTree>
    <p:extLst>
      <p:ext uri="{BB962C8B-B14F-4D97-AF65-F5344CB8AC3E}">
        <p14:creationId xmlns:p14="http://schemas.microsoft.com/office/powerpoint/2010/main" val="75164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a343c31fa_1_1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a343c31fa_1_15: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gfa343c31fa_1_15: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a343c31fa_1_2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a343c31fa_1_21: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fa343c31fa_1_21: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a343c31fa_1_2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a343c31fa_1_21: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fa343c31fa_1_21: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5</a:t>
            </a:fld>
            <a:endParaRPr/>
          </a:p>
        </p:txBody>
      </p:sp>
    </p:spTree>
    <p:extLst>
      <p:ext uri="{BB962C8B-B14F-4D97-AF65-F5344CB8AC3E}">
        <p14:creationId xmlns:p14="http://schemas.microsoft.com/office/powerpoint/2010/main" val="726867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a343c31fa_1_2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a343c31fa_1_21: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fa343c31fa_1_21: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6</a:t>
            </a:fld>
            <a:endParaRPr/>
          </a:p>
        </p:txBody>
      </p:sp>
    </p:spTree>
    <p:extLst>
      <p:ext uri="{BB962C8B-B14F-4D97-AF65-F5344CB8AC3E}">
        <p14:creationId xmlns:p14="http://schemas.microsoft.com/office/powerpoint/2010/main" val="527199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fa343c31fa_1_2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fa343c31fa_1_29: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gfa343c31fa_1_29: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fa343c31fa_1_4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fa343c31fa_1_43:notes"/>
          <p:cNvSpPr txBox="1">
            <a:spLocks noGrp="1"/>
          </p:cNvSpPr>
          <p:nvPr>
            <p:ph type="body" idx="1"/>
          </p:nvPr>
        </p:nvSpPr>
        <p:spPr>
          <a:xfrm>
            <a:off x="679768" y="4777959"/>
            <a:ext cx="5438140" cy="390940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gfa343c31fa_1_43:notes"/>
          <p:cNvSpPr txBox="1">
            <a:spLocks noGrp="1"/>
          </p:cNvSpPr>
          <p:nvPr>
            <p:ph type="sldNum" idx="12"/>
          </p:nvPr>
        </p:nvSpPr>
        <p:spPr>
          <a:xfrm>
            <a:off x="3850443" y="9430091"/>
            <a:ext cx="2945659" cy="49804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C"/>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a:stretch/>
        </p:blipFill>
        <p:spPr>
          <a:xfrm>
            <a:off x="3472935" y="1989593"/>
            <a:ext cx="5246130" cy="287881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pic>
        <p:nvPicPr>
          <p:cNvPr id="5" name="Imagen 4" descr="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6" name="Rectángulo redondeado 1">
            <a:extLst>
              <a:ext uri="{FF2B5EF4-FFF2-40B4-BE49-F238E27FC236}">
                <a16:creationId xmlns:a16="http://schemas.microsoft.com/office/drawing/2014/main" id="{FC1EB275-6112-4C95-BBFF-90B5574919D6}"/>
              </a:ext>
            </a:extLst>
          </p:cNvPr>
          <p:cNvSpPr/>
          <p:nvPr/>
        </p:nvSpPr>
        <p:spPr>
          <a:xfrm>
            <a:off x="368969" y="3314995"/>
            <a:ext cx="11373852" cy="18181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Proforma Presupuestaria 2022</a:t>
            </a:r>
          </a:p>
          <a:p>
            <a:pPr algn="ctr"/>
            <a:r>
              <a:rPr lang="es-ES" sz="44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EPMMQ</a:t>
            </a:r>
          </a:p>
        </p:txBody>
      </p:sp>
      <p:pic>
        <p:nvPicPr>
          <p:cNvPr id="7" name="Imagen 6">
            <a:extLst>
              <a:ext uri="{FF2B5EF4-FFF2-40B4-BE49-F238E27FC236}">
                <a16:creationId xmlns:a16="http://schemas.microsoft.com/office/drawing/2014/main" id="{C747D7E8-1BF3-4986-9C85-1EE4F9B50322}"/>
              </a:ext>
            </a:extLst>
          </p:cNvPr>
          <p:cNvPicPr>
            <a:picLocks noChangeAspect="1"/>
          </p:cNvPicPr>
          <p:nvPr/>
        </p:nvPicPr>
        <p:blipFill>
          <a:blip r:embed="rId4"/>
          <a:stretch>
            <a:fillRect/>
          </a:stretch>
        </p:blipFill>
        <p:spPr>
          <a:xfrm>
            <a:off x="4823740" y="1481907"/>
            <a:ext cx="2554943" cy="1553887"/>
          </a:xfrm>
          <a:prstGeom prst="rect">
            <a:avLst/>
          </a:prstGeom>
        </p:spPr>
      </p:pic>
    </p:spTree>
    <p:extLst>
      <p:ext uri="{BB962C8B-B14F-4D97-AF65-F5344CB8AC3E}">
        <p14:creationId xmlns:p14="http://schemas.microsoft.com/office/powerpoint/2010/main" val="176625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pic>
        <p:nvPicPr>
          <p:cNvPr id="5" name="Imagen 4" descr="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8" name="CuadroTexto 7">
            <a:extLst>
              <a:ext uri="{FF2B5EF4-FFF2-40B4-BE49-F238E27FC236}">
                <a16:creationId xmlns:a16="http://schemas.microsoft.com/office/drawing/2014/main" id="{1775A4E1-AF4C-4835-AB4F-A44D292155C1}"/>
              </a:ext>
            </a:extLst>
          </p:cNvPr>
          <p:cNvSpPr txBox="1"/>
          <p:nvPr/>
        </p:nvSpPr>
        <p:spPr>
          <a:xfrm>
            <a:off x="-22887" y="320336"/>
            <a:ext cx="12255409" cy="830997"/>
          </a:xfrm>
          <a:prstGeom prst="rect">
            <a:avLst/>
          </a:prstGeom>
          <a:noFill/>
        </p:spPr>
        <p:txBody>
          <a:bodyPr wrap="square" rtlCol="0">
            <a:spAutoFit/>
          </a:bodyPr>
          <a:lstStyle/>
          <a:p>
            <a:pPr lvl="0" algn="ctr"/>
            <a:r>
              <a:rPr lang="es-419" sz="2400" b="1" dirty="0">
                <a:solidFill>
                  <a:srgbClr val="005698"/>
                </a:solidFill>
                <a:latin typeface="Tahoma" panose="020B0604030504040204" pitchFamily="34" charset="0"/>
                <a:ea typeface="Tahoma" panose="020B0604030504040204" pitchFamily="34" charset="0"/>
                <a:cs typeface="Tahoma" panose="020B0604030504040204" pitchFamily="34" charset="0"/>
              </a:rPr>
              <a:t>LÍNEA DE TIEMPO PARA LA CONTRATACIÓN </a:t>
            </a:r>
          </a:p>
          <a:p>
            <a:pPr lvl="0" algn="ctr"/>
            <a:r>
              <a:rPr lang="es-419" sz="2400" b="1" dirty="0">
                <a:solidFill>
                  <a:srgbClr val="005698"/>
                </a:solidFill>
                <a:latin typeface="Tahoma" panose="020B0604030504040204" pitchFamily="34" charset="0"/>
                <a:ea typeface="Tahoma" panose="020B0604030504040204" pitchFamily="34" charset="0"/>
                <a:cs typeface="Tahoma" panose="020B0604030504040204" pitchFamily="34" charset="0"/>
              </a:rPr>
              <a:t>DEL OPERADOR INTERNACIONAL</a:t>
            </a:r>
            <a:endParaRPr lang="es-419" dirty="0">
              <a:solidFill>
                <a:srgbClr val="005698"/>
              </a:solidFill>
              <a:latin typeface="Tahoma" panose="020B0604030504040204" pitchFamily="34" charset="0"/>
              <a:ea typeface="Tahoma" panose="020B0604030504040204" pitchFamily="34" charset="0"/>
              <a:cs typeface="Tahoma" panose="020B0604030504040204" pitchFamily="34" charset="0"/>
            </a:endParaRPr>
          </a:p>
        </p:txBody>
      </p:sp>
      <p:sp>
        <p:nvSpPr>
          <p:cNvPr id="9" name="Rectángulo 8">
            <a:extLst>
              <a:ext uri="{FF2B5EF4-FFF2-40B4-BE49-F238E27FC236}">
                <a16:creationId xmlns:a16="http://schemas.microsoft.com/office/drawing/2014/main" id="{78545635-D4FB-4B91-9A1B-68ED595D7C2D}"/>
              </a:ext>
            </a:extLst>
          </p:cNvPr>
          <p:cNvSpPr/>
          <p:nvPr/>
        </p:nvSpPr>
        <p:spPr>
          <a:xfrm>
            <a:off x="797859" y="2608277"/>
            <a:ext cx="10982573" cy="573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CuadroTexto 13">
            <a:extLst>
              <a:ext uri="{FF2B5EF4-FFF2-40B4-BE49-F238E27FC236}">
                <a16:creationId xmlns:a16="http://schemas.microsoft.com/office/drawing/2014/main" id="{158F759D-975E-497E-808A-21AF408943EE}"/>
              </a:ext>
            </a:extLst>
          </p:cNvPr>
          <p:cNvSpPr txBox="1"/>
          <p:nvPr/>
        </p:nvSpPr>
        <p:spPr>
          <a:xfrm>
            <a:off x="865396" y="2702294"/>
            <a:ext cx="2637459" cy="338554"/>
          </a:xfrm>
          <a:prstGeom prst="rect">
            <a:avLst/>
          </a:prstGeom>
          <a:noFill/>
        </p:spPr>
        <p:txBody>
          <a:bodyPr wrap="square" rtlCol="0">
            <a:spAutoFit/>
          </a:bodyPr>
          <a:lstStyle/>
          <a:p>
            <a:pPr algn="ctr"/>
            <a:r>
              <a:rPr lang="es-EC" sz="1600" b="1" dirty="0">
                <a:solidFill>
                  <a:schemeClr val="bg1"/>
                </a:solidFill>
              </a:rPr>
              <a:t>2021</a:t>
            </a:r>
          </a:p>
        </p:txBody>
      </p:sp>
      <p:cxnSp>
        <p:nvCxnSpPr>
          <p:cNvPr id="15" name="Conector recto 14">
            <a:extLst>
              <a:ext uri="{FF2B5EF4-FFF2-40B4-BE49-F238E27FC236}">
                <a16:creationId xmlns:a16="http://schemas.microsoft.com/office/drawing/2014/main" id="{881B2C64-9115-4BB6-A700-DA9F57C1B924}"/>
              </a:ext>
            </a:extLst>
          </p:cNvPr>
          <p:cNvCxnSpPr/>
          <p:nvPr/>
        </p:nvCxnSpPr>
        <p:spPr>
          <a:xfrm>
            <a:off x="3540533" y="2617604"/>
            <a:ext cx="0" cy="573743"/>
          </a:xfrm>
          <a:prstGeom prst="line">
            <a:avLst/>
          </a:prstGeom>
        </p:spPr>
        <p:style>
          <a:lnRef idx="1">
            <a:schemeClr val="accent2"/>
          </a:lnRef>
          <a:fillRef idx="0">
            <a:schemeClr val="accent2"/>
          </a:fillRef>
          <a:effectRef idx="0">
            <a:schemeClr val="accent2"/>
          </a:effectRef>
          <a:fontRef idx="minor">
            <a:schemeClr val="tx1"/>
          </a:fontRef>
        </p:style>
      </p:cxnSp>
      <p:sp>
        <p:nvSpPr>
          <p:cNvPr id="23" name="CuadroTexto 22">
            <a:extLst>
              <a:ext uri="{FF2B5EF4-FFF2-40B4-BE49-F238E27FC236}">
                <a16:creationId xmlns:a16="http://schemas.microsoft.com/office/drawing/2014/main" id="{B5D70138-004E-4865-9608-F59ADE84F925}"/>
              </a:ext>
            </a:extLst>
          </p:cNvPr>
          <p:cNvSpPr txBox="1"/>
          <p:nvPr/>
        </p:nvSpPr>
        <p:spPr>
          <a:xfrm>
            <a:off x="3734101" y="2721829"/>
            <a:ext cx="6484717" cy="400110"/>
          </a:xfrm>
          <a:prstGeom prst="rect">
            <a:avLst/>
          </a:prstGeom>
          <a:noFill/>
        </p:spPr>
        <p:txBody>
          <a:bodyPr wrap="square" rtlCol="0">
            <a:spAutoFit/>
          </a:bodyPr>
          <a:lstStyle/>
          <a:p>
            <a:pPr algn="ctr"/>
            <a:r>
              <a:rPr lang="es-EC" sz="2000" b="1" dirty="0">
                <a:solidFill>
                  <a:schemeClr val="bg1"/>
                </a:solidFill>
              </a:rPr>
              <a:t>2022</a:t>
            </a:r>
          </a:p>
        </p:txBody>
      </p:sp>
      <p:sp>
        <p:nvSpPr>
          <p:cNvPr id="33" name="Triángulo isósceles 32">
            <a:extLst>
              <a:ext uri="{FF2B5EF4-FFF2-40B4-BE49-F238E27FC236}">
                <a16:creationId xmlns:a16="http://schemas.microsoft.com/office/drawing/2014/main" id="{75CDF0EA-9C21-4F3E-8466-5E8E27FCAF30}"/>
              </a:ext>
            </a:extLst>
          </p:cNvPr>
          <p:cNvSpPr/>
          <p:nvPr/>
        </p:nvSpPr>
        <p:spPr>
          <a:xfrm>
            <a:off x="1980076" y="3531602"/>
            <a:ext cx="449151" cy="278377"/>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4" name="CuadroTexto 33">
            <a:extLst>
              <a:ext uri="{FF2B5EF4-FFF2-40B4-BE49-F238E27FC236}">
                <a16:creationId xmlns:a16="http://schemas.microsoft.com/office/drawing/2014/main" id="{07478200-035E-4DD2-9307-B089C5C472A7}"/>
              </a:ext>
            </a:extLst>
          </p:cNvPr>
          <p:cNvSpPr txBox="1"/>
          <p:nvPr/>
        </p:nvSpPr>
        <p:spPr>
          <a:xfrm>
            <a:off x="1288115" y="3915318"/>
            <a:ext cx="1855761" cy="738664"/>
          </a:xfrm>
          <a:prstGeom prst="rect">
            <a:avLst/>
          </a:prstGeom>
          <a:noFill/>
        </p:spPr>
        <p:txBody>
          <a:bodyPr wrap="square" rtlCol="0">
            <a:spAutoFit/>
          </a:bodyPr>
          <a:lstStyle/>
          <a:p>
            <a:pPr algn="ctr"/>
            <a:r>
              <a:rPr lang="es-ES" dirty="0">
                <a:latin typeface="+mj-lt"/>
              </a:rPr>
              <a:t>Parámetros técnicos y </a:t>
            </a:r>
            <a:r>
              <a:rPr lang="es-ES" dirty="0" err="1">
                <a:latin typeface="+mj-lt"/>
              </a:rPr>
              <a:t>TDRs</a:t>
            </a:r>
            <a:endParaRPr lang="es-ES" dirty="0">
              <a:latin typeface="+mj-lt"/>
            </a:endParaRPr>
          </a:p>
          <a:p>
            <a:pPr algn="ctr"/>
            <a:r>
              <a:rPr lang="es-ES" dirty="0">
                <a:latin typeface="+mj-lt"/>
              </a:rPr>
              <a:t>1-3 meses</a:t>
            </a:r>
          </a:p>
        </p:txBody>
      </p:sp>
      <p:sp>
        <p:nvSpPr>
          <p:cNvPr id="37" name="Triángulo isósceles 36">
            <a:extLst>
              <a:ext uri="{FF2B5EF4-FFF2-40B4-BE49-F238E27FC236}">
                <a16:creationId xmlns:a16="http://schemas.microsoft.com/office/drawing/2014/main" id="{36094078-48E4-47C7-A7FE-744D78FD9C1E}"/>
              </a:ext>
            </a:extLst>
          </p:cNvPr>
          <p:cNvSpPr/>
          <p:nvPr/>
        </p:nvSpPr>
        <p:spPr>
          <a:xfrm>
            <a:off x="4516122" y="3451783"/>
            <a:ext cx="449151" cy="278377"/>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8" name="CuadroTexto 37">
            <a:extLst>
              <a:ext uri="{FF2B5EF4-FFF2-40B4-BE49-F238E27FC236}">
                <a16:creationId xmlns:a16="http://schemas.microsoft.com/office/drawing/2014/main" id="{30077E08-0516-4085-A77F-222D67486825}"/>
              </a:ext>
            </a:extLst>
          </p:cNvPr>
          <p:cNvSpPr txBox="1"/>
          <p:nvPr/>
        </p:nvSpPr>
        <p:spPr>
          <a:xfrm>
            <a:off x="3824161" y="3835499"/>
            <a:ext cx="1855761" cy="1384995"/>
          </a:xfrm>
          <a:prstGeom prst="rect">
            <a:avLst/>
          </a:prstGeom>
          <a:noFill/>
        </p:spPr>
        <p:txBody>
          <a:bodyPr wrap="square" rtlCol="0">
            <a:spAutoFit/>
          </a:bodyPr>
          <a:lstStyle/>
          <a:p>
            <a:pPr algn="ctr"/>
            <a:r>
              <a:rPr lang="es-ES" dirty="0">
                <a:latin typeface="+mj-lt"/>
              </a:rPr>
              <a:t>Estudio de mercado contratación de operador internacional</a:t>
            </a:r>
          </a:p>
          <a:p>
            <a:pPr algn="ctr"/>
            <a:r>
              <a:rPr lang="es-ES" dirty="0">
                <a:latin typeface="+mj-lt"/>
              </a:rPr>
              <a:t>Ofertas o vinculantes</a:t>
            </a:r>
          </a:p>
          <a:p>
            <a:pPr algn="ctr"/>
            <a:r>
              <a:rPr lang="es-ES" dirty="0">
                <a:latin typeface="+mj-lt"/>
              </a:rPr>
              <a:t>2 a 3 meses</a:t>
            </a:r>
          </a:p>
        </p:txBody>
      </p:sp>
      <p:sp>
        <p:nvSpPr>
          <p:cNvPr id="40" name="CuadroTexto 39">
            <a:extLst>
              <a:ext uri="{FF2B5EF4-FFF2-40B4-BE49-F238E27FC236}">
                <a16:creationId xmlns:a16="http://schemas.microsoft.com/office/drawing/2014/main" id="{F8513904-56B4-4E2C-82CC-AEEA5A5FED52}"/>
              </a:ext>
            </a:extLst>
          </p:cNvPr>
          <p:cNvSpPr txBox="1"/>
          <p:nvPr/>
        </p:nvSpPr>
        <p:spPr>
          <a:xfrm>
            <a:off x="1315676" y="1878323"/>
            <a:ext cx="1855761" cy="646331"/>
          </a:xfrm>
          <a:prstGeom prst="rect">
            <a:avLst/>
          </a:prstGeom>
          <a:noFill/>
        </p:spPr>
        <p:txBody>
          <a:bodyPr wrap="square" rtlCol="0">
            <a:spAutoFit/>
          </a:bodyPr>
          <a:lstStyle/>
          <a:p>
            <a:pPr algn="ctr"/>
            <a:r>
              <a:rPr lang="es-ES" sz="1800" dirty="0">
                <a:latin typeface="+mj-lt"/>
              </a:rPr>
              <a:t>Estructurador técnico</a:t>
            </a:r>
          </a:p>
        </p:txBody>
      </p:sp>
      <p:sp>
        <p:nvSpPr>
          <p:cNvPr id="41" name="Triángulo isósceles 40">
            <a:extLst>
              <a:ext uri="{FF2B5EF4-FFF2-40B4-BE49-F238E27FC236}">
                <a16:creationId xmlns:a16="http://schemas.microsoft.com/office/drawing/2014/main" id="{48778FCF-2044-4BB4-A2E1-B6BECECFA833}"/>
              </a:ext>
            </a:extLst>
          </p:cNvPr>
          <p:cNvSpPr/>
          <p:nvPr/>
        </p:nvSpPr>
        <p:spPr>
          <a:xfrm>
            <a:off x="8726224" y="3531602"/>
            <a:ext cx="449151" cy="278377"/>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2" name="CuadroTexto 41">
            <a:extLst>
              <a:ext uri="{FF2B5EF4-FFF2-40B4-BE49-F238E27FC236}">
                <a16:creationId xmlns:a16="http://schemas.microsoft.com/office/drawing/2014/main" id="{6E3D946A-E2EB-43E6-90C1-1365BD72975D}"/>
              </a:ext>
            </a:extLst>
          </p:cNvPr>
          <p:cNvSpPr txBox="1"/>
          <p:nvPr/>
        </p:nvSpPr>
        <p:spPr>
          <a:xfrm>
            <a:off x="8034263" y="3915318"/>
            <a:ext cx="1855761" cy="1169551"/>
          </a:xfrm>
          <a:prstGeom prst="rect">
            <a:avLst/>
          </a:prstGeom>
          <a:noFill/>
        </p:spPr>
        <p:txBody>
          <a:bodyPr wrap="square" rtlCol="0">
            <a:spAutoFit/>
          </a:bodyPr>
          <a:lstStyle/>
          <a:p>
            <a:pPr algn="ctr"/>
            <a:r>
              <a:rPr lang="es-ES" dirty="0">
                <a:latin typeface="+mj-lt"/>
              </a:rPr>
              <a:t>Adjudicación operador internacional – firma de contrato</a:t>
            </a:r>
          </a:p>
          <a:p>
            <a:pPr algn="ctr"/>
            <a:r>
              <a:rPr lang="es-ES" dirty="0">
                <a:latin typeface="+mj-lt"/>
              </a:rPr>
              <a:t>1 a 2 meses</a:t>
            </a:r>
          </a:p>
        </p:txBody>
      </p:sp>
      <p:sp>
        <p:nvSpPr>
          <p:cNvPr id="45" name="CuadroTexto 44">
            <a:extLst>
              <a:ext uri="{FF2B5EF4-FFF2-40B4-BE49-F238E27FC236}">
                <a16:creationId xmlns:a16="http://schemas.microsoft.com/office/drawing/2014/main" id="{858A901B-BE0A-4692-A22F-8B080EC89089}"/>
              </a:ext>
            </a:extLst>
          </p:cNvPr>
          <p:cNvSpPr txBox="1"/>
          <p:nvPr/>
        </p:nvSpPr>
        <p:spPr>
          <a:xfrm>
            <a:off x="4965273" y="2005891"/>
            <a:ext cx="5253545" cy="369332"/>
          </a:xfrm>
          <a:prstGeom prst="rect">
            <a:avLst/>
          </a:prstGeom>
          <a:noFill/>
        </p:spPr>
        <p:txBody>
          <a:bodyPr wrap="square" rtlCol="0">
            <a:spAutoFit/>
          </a:bodyPr>
          <a:lstStyle/>
          <a:p>
            <a:pPr algn="ctr"/>
            <a:r>
              <a:rPr lang="es-ES" sz="1800" dirty="0">
                <a:latin typeface="+mj-lt"/>
              </a:rPr>
              <a:t>Contratación de operador internacional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105"/>
        <p:cNvGrpSpPr/>
        <p:nvPr/>
      </p:nvGrpSpPr>
      <p:grpSpPr>
        <a:xfrm>
          <a:off x="0" y="0"/>
          <a:ext cx="0" cy="0"/>
          <a:chOff x="0" y="0"/>
          <a:chExt cx="0" cy="0"/>
        </a:xfrm>
      </p:grpSpPr>
      <p:sp>
        <p:nvSpPr>
          <p:cNvPr id="108" name="Google Shape;108;p16"/>
          <p:cNvSpPr txBox="1">
            <a:spLocks noGrp="1"/>
          </p:cNvSpPr>
          <p:nvPr>
            <p:ph type="title" idx="4294967295"/>
          </p:nvPr>
        </p:nvSpPr>
        <p:spPr>
          <a:xfrm>
            <a:off x="1138136" y="250408"/>
            <a:ext cx="102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2C81"/>
              </a:buClr>
              <a:buSzPts val="4400"/>
              <a:buFont typeface="Arial"/>
              <a:buNone/>
            </a:pPr>
            <a:r>
              <a:rPr lang="es-EC" b="1" dirty="0">
                <a:solidFill>
                  <a:srgbClr val="2F2C81"/>
                </a:solidFill>
                <a:latin typeface="Arial"/>
                <a:ea typeface="Arial"/>
                <a:cs typeface="Arial"/>
                <a:sym typeface="Arial"/>
              </a:rPr>
              <a:t>PROFORMA PRESUPUESTARIA 2022</a:t>
            </a:r>
            <a:br>
              <a:rPr lang="es-EC" b="1" dirty="0">
                <a:solidFill>
                  <a:srgbClr val="2F2C81"/>
                </a:solidFill>
                <a:latin typeface="Arial"/>
                <a:ea typeface="Arial"/>
                <a:cs typeface="Arial"/>
                <a:sym typeface="Arial"/>
              </a:rPr>
            </a:br>
            <a:r>
              <a:rPr lang="es-EC" sz="2400" b="1" dirty="0">
                <a:solidFill>
                  <a:srgbClr val="2F2C81"/>
                </a:solidFill>
                <a:latin typeface="Arial"/>
                <a:ea typeface="Arial"/>
                <a:cs typeface="Arial"/>
                <a:sym typeface="Arial"/>
              </a:rPr>
              <a:t>(EPMMQ)</a:t>
            </a:r>
            <a:endParaRPr b="1" dirty="0">
              <a:solidFill>
                <a:srgbClr val="2F2C81"/>
              </a:solidFill>
              <a:latin typeface="Arial"/>
              <a:ea typeface="Arial"/>
              <a:cs typeface="Arial"/>
              <a:sym typeface="Arial"/>
            </a:endParaRPr>
          </a:p>
        </p:txBody>
      </p:sp>
      <p:pic>
        <p:nvPicPr>
          <p:cNvPr id="2" name="Imagen 1" descr="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graphicFrame>
        <p:nvGraphicFramePr>
          <p:cNvPr id="5" name="Tabla 4">
            <a:extLst>
              <a:ext uri="{FF2B5EF4-FFF2-40B4-BE49-F238E27FC236}">
                <a16:creationId xmlns:a16="http://schemas.microsoft.com/office/drawing/2014/main" id="{5C61969C-7F90-4CD3-B35B-D294ADE9A92E}"/>
              </a:ext>
            </a:extLst>
          </p:cNvPr>
          <p:cNvGraphicFramePr>
            <a:graphicFrameLocks noGrp="1"/>
          </p:cNvGraphicFramePr>
          <p:nvPr>
            <p:extLst>
              <p:ext uri="{D42A27DB-BD31-4B8C-83A1-F6EECF244321}">
                <p14:modId xmlns:p14="http://schemas.microsoft.com/office/powerpoint/2010/main" val="883889904"/>
              </p:ext>
            </p:extLst>
          </p:nvPr>
        </p:nvGraphicFramePr>
        <p:xfrm>
          <a:off x="838264" y="1477770"/>
          <a:ext cx="10436378" cy="4787420"/>
        </p:xfrm>
        <a:graphic>
          <a:graphicData uri="http://schemas.openxmlformats.org/drawingml/2006/table">
            <a:tbl>
              <a:tblPr>
                <a:tableStyleId>{5C22544A-7EE6-4342-B048-85BDC9FD1C3A}</a:tableStyleId>
              </a:tblPr>
              <a:tblGrid>
                <a:gridCol w="6237239">
                  <a:extLst>
                    <a:ext uri="{9D8B030D-6E8A-4147-A177-3AD203B41FA5}">
                      <a16:colId xmlns:a16="http://schemas.microsoft.com/office/drawing/2014/main" val="707528236"/>
                    </a:ext>
                  </a:extLst>
                </a:gridCol>
                <a:gridCol w="1713390">
                  <a:extLst>
                    <a:ext uri="{9D8B030D-6E8A-4147-A177-3AD203B41FA5}">
                      <a16:colId xmlns:a16="http://schemas.microsoft.com/office/drawing/2014/main" val="2062309053"/>
                    </a:ext>
                  </a:extLst>
                </a:gridCol>
                <a:gridCol w="1287262">
                  <a:extLst>
                    <a:ext uri="{9D8B030D-6E8A-4147-A177-3AD203B41FA5}">
                      <a16:colId xmlns:a16="http://schemas.microsoft.com/office/drawing/2014/main" val="3970541132"/>
                    </a:ext>
                  </a:extLst>
                </a:gridCol>
                <a:gridCol w="1198487">
                  <a:extLst>
                    <a:ext uri="{9D8B030D-6E8A-4147-A177-3AD203B41FA5}">
                      <a16:colId xmlns:a16="http://schemas.microsoft.com/office/drawing/2014/main" val="2234227742"/>
                    </a:ext>
                  </a:extLst>
                </a:gridCol>
              </a:tblGrid>
              <a:tr h="78800">
                <a:tc rowSpan="3">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ACTIVIDAD</a:t>
                      </a:r>
                      <a:endParaRPr lang="es-EC"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gridSpan="3">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PRESUPUESTO</a:t>
                      </a:r>
                    </a:p>
                  </a:txBody>
                  <a:tcPr marL="0" marR="0" marT="0" marB="0" anchor="ctr">
                    <a:solidFill>
                      <a:srgbClr val="002060"/>
                    </a:solidFill>
                  </a:tcPr>
                </a:tc>
                <a:tc hMerge="1">
                  <a:txBody>
                    <a:bodyPr/>
                    <a:lstStyle/>
                    <a:p>
                      <a:pPr algn="l" fontAlgn="ctr"/>
                      <a:r>
                        <a:rPr lang="es-EC" sz="700" u="none" strike="noStrike" dirty="0">
                          <a:effectLst/>
                          <a:latin typeface="Arial" panose="020B0604020202020204" pitchFamily="34" charset="0"/>
                          <a:cs typeface="Arial" panose="020B0604020202020204" pitchFamily="34" charset="0"/>
                        </a:rPr>
                        <a:t>PRESUPUESTO</a:t>
                      </a:r>
                      <a:endParaRPr lang="es-EC" sz="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pPr algn="l" fontAlgn="ctr"/>
                      <a:r>
                        <a:rPr lang="es-EC" sz="700" u="none" strike="noStrike" dirty="0">
                          <a:effectLst/>
                          <a:latin typeface="Arial" panose="020B0604020202020204" pitchFamily="34" charset="0"/>
                          <a:cs typeface="Arial" panose="020B0604020202020204" pitchFamily="34" charset="0"/>
                        </a:rPr>
                        <a:t>PRESUPUESTO</a:t>
                      </a:r>
                      <a:endParaRPr lang="es-EC" sz="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686496402"/>
                  </a:ext>
                </a:extLst>
              </a:tr>
              <a:tr h="126080">
                <a:tc vMerge="1">
                  <a:txBody>
                    <a:bodyPr/>
                    <a:lstStyle/>
                    <a:p>
                      <a:endParaRPr lang="es-EC"/>
                    </a:p>
                  </a:txBody>
                  <a:tcPr/>
                </a:tc>
                <a:tc>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RECURSOS MUNICIPALES</a:t>
                      </a:r>
                      <a:endParaRPr lang="es-EC"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FONDOS PROPIOS</a:t>
                      </a:r>
                      <a:endParaRPr lang="es-EC"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rowSpan="2">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TOTAL</a:t>
                      </a:r>
                      <a:endParaRPr lang="es-EC"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extLst>
                  <a:ext uri="{0D108BD9-81ED-4DB2-BD59-A6C34878D82A}">
                    <a16:rowId xmlns:a16="http://schemas.microsoft.com/office/drawing/2014/main" val="2390301979"/>
                  </a:ext>
                </a:extLst>
              </a:tr>
              <a:tr h="122140">
                <a:tc vMerge="1">
                  <a:txBody>
                    <a:bodyPr/>
                    <a:lstStyle/>
                    <a:p>
                      <a:endParaRPr lang="es-EC"/>
                    </a:p>
                  </a:txBody>
                  <a:tcPr/>
                </a:tc>
                <a:tc>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PROFORMA 2022</a:t>
                      </a:r>
                      <a:endParaRPr lang="es-EC"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a:txBody>
                    <a:bodyPr/>
                    <a:lstStyle/>
                    <a:p>
                      <a:pPr algn="ctr" fontAlgn="ctr"/>
                      <a:r>
                        <a:rPr lang="es-EC" sz="1000" u="none" strike="noStrike" dirty="0">
                          <a:solidFill>
                            <a:schemeClr val="bg1"/>
                          </a:solidFill>
                          <a:effectLst/>
                          <a:latin typeface="Arial" panose="020B0604020202020204" pitchFamily="34" charset="0"/>
                          <a:cs typeface="Arial" panose="020B0604020202020204" pitchFamily="34" charset="0"/>
                        </a:rPr>
                        <a:t>PROFORMA 2022</a:t>
                      </a:r>
                      <a:endParaRPr lang="es-EC"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vMerge="1">
                  <a:txBody>
                    <a:bodyPr/>
                    <a:lstStyle/>
                    <a:p>
                      <a:endParaRPr lang="es-EC"/>
                    </a:p>
                  </a:txBody>
                  <a:tcPr/>
                </a:tc>
                <a:extLst>
                  <a:ext uri="{0D108BD9-81ED-4DB2-BD59-A6C34878D82A}">
                    <a16:rowId xmlns:a16="http://schemas.microsoft.com/office/drawing/2014/main" val="1749747921"/>
                  </a:ext>
                </a:extLst>
              </a:tr>
              <a:tr h="47699">
                <a:tc>
                  <a:txBody>
                    <a:bodyPr/>
                    <a:lstStyle/>
                    <a:p>
                      <a:pPr algn="l" fontAlgn="ctr"/>
                      <a:r>
                        <a:rPr lang="es-EC" sz="1000" u="none" strike="noStrike" dirty="0">
                          <a:effectLst/>
                          <a:latin typeface="Arial" panose="020B0604020202020204" pitchFamily="34" charset="0"/>
                          <a:cs typeface="Arial" panose="020B0604020202020204" pitchFamily="34" charset="0"/>
                        </a:rPr>
                        <a:t>Mantenimiento de la PLMQ</a:t>
                      </a:r>
                      <a:endParaRPr lang="es-EC"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144.000</a:t>
                      </a:r>
                    </a:p>
                  </a:txBody>
                  <a:tcPr marL="0" marR="0" marT="0" marB="0" anchor="b"/>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144.000,00 </a:t>
                      </a:r>
                    </a:p>
                  </a:txBody>
                  <a:tcPr marL="0" marR="0" marT="0" marB="0" anchor="ctr"/>
                </a:tc>
                <a:extLst>
                  <a:ext uri="{0D108BD9-81ED-4DB2-BD59-A6C34878D82A}">
                    <a16:rowId xmlns:a16="http://schemas.microsoft.com/office/drawing/2014/main" val="3543189790"/>
                  </a:ext>
                </a:extLst>
              </a:tr>
              <a:tr h="252160">
                <a:tc>
                  <a:txBody>
                    <a:bodyPr/>
                    <a:lstStyle/>
                    <a:p>
                      <a:pPr algn="l" fontAlgn="ctr"/>
                      <a:r>
                        <a:rPr lang="es-ES" sz="1000" u="none" strike="noStrike" dirty="0">
                          <a:effectLst/>
                          <a:latin typeface="Arial" panose="020B0604020202020204" pitchFamily="34" charset="0"/>
                          <a:cs typeface="Arial" panose="020B0604020202020204" pitchFamily="34" charset="0"/>
                        </a:rPr>
                        <a:t>Realizar la coordinación interinstitucional sobre temas técnicos de equipos e instalaciones y servicios afectados con organismos públicos y privados relacionados con la PLMQ.</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3.968.851,98</a:t>
                      </a:r>
                    </a:p>
                  </a:txBody>
                  <a:tcPr marL="0" marR="0" marT="0" marB="0" anchor="b"/>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3.968.851,98 </a:t>
                      </a:r>
                    </a:p>
                  </a:txBody>
                  <a:tcPr marL="0" marR="0" marT="0" marB="0" anchor="ctr"/>
                </a:tc>
                <a:extLst>
                  <a:ext uri="{0D108BD9-81ED-4DB2-BD59-A6C34878D82A}">
                    <a16:rowId xmlns:a16="http://schemas.microsoft.com/office/drawing/2014/main" val="3860225877"/>
                  </a:ext>
                </a:extLst>
              </a:tr>
              <a:tr h="200940">
                <a:tc>
                  <a:txBody>
                    <a:bodyPr/>
                    <a:lstStyle/>
                    <a:p>
                      <a:pPr algn="l" fontAlgn="ctr"/>
                      <a:r>
                        <a:rPr lang="es-ES" sz="1000" u="none" strike="noStrike" dirty="0">
                          <a:effectLst/>
                          <a:latin typeface="Arial" panose="020B0604020202020204" pitchFamily="34" charset="0"/>
                          <a:cs typeface="Arial" panose="020B0604020202020204" pitchFamily="34" charset="0"/>
                        </a:rPr>
                        <a:t>Apoyar en los procesos técnicos relacionados con la fase de pruebas y de la explotación comercial de la PLMQ</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453.599,75</a:t>
                      </a:r>
                    </a:p>
                  </a:txBody>
                  <a:tcPr marL="0" marR="0" marT="0" marB="0" anchor="b"/>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453.599,75 </a:t>
                      </a:r>
                    </a:p>
                  </a:txBody>
                  <a:tcPr marL="0" marR="0" marT="0" marB="0" anchor="ctr"/>
                </a:tc>
                <a:extLst>
                  <a:ext uri="{0D108BD9-81ED-4DB2-BD59-A6C34878D82A}">
                    <a16:rowId xmlns:a16="http://schemas.microsoft.com/office/drawing/2014/main" val="3767343658"/>
                  </a:ext>
                </a:extLst>
              </a:tr>
              <a:tr h="200940">
                <a:tc>
                  <a:txBody>
                    <a:bodyPr/>
                    <a:lstStyle/>
                    <a:p>
                      <a:pPr algn="l" fontAlgn="ctr"/>
                      <a:r>
                        <a:rPr lang="es-ES" sz="1000" u="none" strike="noStrike">
                          <a:effectLst/>
                          <a:latin typeface="Arial" panose="020B0604020202020204" pitchFamily="34" charset="0"/>
                          <a:cs typeface="Arial" panose="020B0604020202020204" pitchFamily="34" charset="0"/>
                        </a:rPr>
                        <a:t>Implementar el modelo de gestión de cultura ciudadana METROCULTURA, de la Primera Línea del Metro de Quito.</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50.000</a:t>
                      </a:r>
                    </a:p>
                  </a:txBody>
                  <a:tcPr marL="0" marR="0" marT="0" marB="0" anchor="b"/>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50.000,00 </a:t>
                      </a:r>
                    </a:p>
                  </a:txBody>
                  <a:tcPr marL="0" marR="0" marT="0" marB="0" anchor="ctr"/>
                </a:tc>
                <a:extLst>
                  <a:ext uri="{0D108BD9-81ED-4DB2-BD59-A6C34878D82A}">
                    <a16:rowId xmlns:a16="http://schemas.microsoft.com/office/drawing/2014/main" val="2148262198"/>
                  </a:ext>
                </a:extLst>
              </a:tr>
              <a:tr h="138688">
                <a:tc>
                  <a:txBody>
                    <a:bodyPr/>
                    <a:lstStyle/>
                    <a:p>
                      <a:pPr algn="l" fontAlgn="ctr"/>
                      <a:r>
                        <a:rPr lang="es-ES" sz="1000" u="none" strike="noStrike" dirty="0">
                          <a:effectLst/>
                          <a:latin typeface="Arial" panose="020B0604020202020204" pitchFamily="34" charset="0"/>
                          <a:cs typeface="Arial" panose="020B0604020202020204" pitchFamily="34" charset="0"/>
                        </a:rPr>
                        <a:t>Implementar el Plan de Manejo Ambiental para la fase de operación y mantenimiento</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280.000,00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280.000,00 </a:t>
                      </a:r>
                    </a:p>
                  </a:txBody>
                  <a:tcPr marL="0" marR="0" marT="0" marB="0" anchor="ctr"/>
                </a:tc>
                <a:extLst>
                  <a:ext uri="{0D108BD9-81ED-4DB2-BD59-A6C34878D82A}">
                    <a16:rowId xmlns:a16="http://schemas.microsoft.com/office/drawing/2014/main" val="3505615077"/>
                  </a:ext>
                </a:extLst>
              </a:tr>
              <a:tr h="200940">
                <a:tc>
                  <a:txBody>
                    <a:bodyPr/>
                    <a:lstStyle/>
                    <a:p>
                      <a:pPr algn="l" fontAlgn="ctr"/>
                      <a:r>
                        <a:rPr lang="es-ES" sz="1000" u="none" strike="noStrike">
                          <a:effectLst/>
                          <a:latin typeface="Arial" panose="020B0604020202020204" pitchFamily="34" charset="0"/>
                          <a:cs typeface="Arial" panose="020B0604020202020204" pitchFamily="34" charset="0"/>
                        </a:rPr>
                        <a:t>Ejecutar el Plan de Manejo Ambiental del componente ambiente de la Primera Línea del Metro de Quito</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106.000</a:t>
                      </a:r>
                    </a:p>
                  </a:txBody>
                  <a:tcPr marL="0" marR="0" marT="0" marB="0" anchor="b"/>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119.521,17</a:t>
                      </a:r>
                    </a:p>
                  </a:txBody>
                  <a:tcPr marL="0" marR="0" marT="0" marB="0" anchor="b"/>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225.521,17 </a:t>
                      </a:r>
                    </a:p>
                  </a:txBody>
                  <a:tcPr marL="0" marR="0" marT="0" marB="0" anchor="ctr"/>
                </a:tc>
                <a:extLst>
                  <a:ext uri="{0D108BD9-81ED-4DB2-BD59-A6C34878D82A}">
                    <a16:rowId xmlns:a16="http://schemas.microsoft.com/office/drawing/2014/main" val="3901344539"/>
                  </a:ext>
                </a:extLst>
              </a:tr>
              <a:tr h="57487">
                <a:tc>
                  <a:txBody>
                    <a:bodyPr/>
                    <a:lstStyle/>
                    <a:p>
                      <a:pPr algn="l" fontAlgn="ctr"/>
                      <a:r>
                        <a:rPr lang="es-ES" sz="1000" u="none" strike="noStrike" dirty="0">
                          <a:effectLst/>
                          <a:latin typeface="Arial" panose="020B0604020202020204" pitchFamily="34" charset="0"/>
                          <a:cs typeface="Arial" panose="020B0604020202020204" pitchFamily="34" charset="0"/>
                        </a:rPr>
                        <a:t>Ejecutar el Plan de Manejo Ambiental del componente social y patrimonial de la PLMQ</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40.000,00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40.000,00 </a:t>
                      </a:r>
                    </a:p>
                  </a:txBody>
                  <a:tcPr marL="0" marR="0" marT="0" marB="0" anchor="ctr"/>
                </a:tc>
                <a:extLst>
                  <a:ext uri="{0D108BD9-81ED-4DB2-BD59-A6C34878D82A}">
                    <a16:rowId xmlns:a16="http://schemas.microsoft.com/office/drawing/2014/main" val="1170915112"/>
                  </a:ext>
                </a:extLst>
              </a:tr>
              <a:tr h="200940">
                <a:tc>
                  <a:txBody>
                    <a:bodyPr/>
                    <a:lstStyle/>
                    <a:p>
                      <a:pPr algn="l" fontAlgn="ctr"/>
                      <a:r>
                        <a:rPr lang="es-ES" sz="1000" u="none" strike="noStrike" dirty="0">
                          <a:effectLst/>
                          <a:latin typeface="Arial" panose="020B0604020202020204" pitchFamily="34" charset="0"/>
                          <a:cs typeface="Arial" panose="020B0604020202020204" pitchFamily="34" charset="0"/>
                        </a:rPr>
                        <a:t>Ejecutar el Plan de Manejo Ambiental del componente seguridad de la PLMQ</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72.434,85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72.434,85 </a:t>
                      </a:r>
                    </a:p>
                  </a:txBody>
                  <a:tcPr marL="0" marR="0" marT="0" marB="0" anchor="ctr"/>
                </a:tc>
                <a:extLst>
                  <a:ext uri="{0D108BD9-81ED-4DB2-BD59-A6C34878D82A}">
                    <a16:rowId xmlns:a16="http://schemas.microsoft.com/office/drawing/2014/main" val="3171236468"/>
                  </a:ext>
                </a:extLst>
              </a:tr>
              <a:tr h="267920">
                <a:tc>
                  <a:txBody>
                    <a:bodyPr/>
                    <a:lstStyle/>
                    <a:p>
                      <a:pPr algn="l" fontAlgn="ctr"/>
                      <a:r>
                        <a:rPr lang="es-ES" sz="1000" u="none" strike="noStrike">
                          <a:effectLst/>
                          <a:latin typeface="Arial" panose="020B0604020202020204" pitchFamily="34" charset="0"/>
                          <a:cs typeface="Arial" panose="020B0604020202020204" pitchFamily="34" charset="0"/>
                        </a:rPr>
                        <a:t>Ejecutar el plan comunicacional de la EPMMQ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1.457.976,63</a:t>
                      </a:r>
                    </a:p>
                  </a:txBody>
                  <a:tcPr marL="0" marR="0" marT="0" marB="0" anchor="b"/>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1.457.976,63 </a:t>
                      </a:r>
                    </a:p>
                  </a:txBody>
                  <a:tcPr marL="0" marR="0" marT="0" marB="0" anchor="ctr"/>
                </a:tc>
                <a:extLst>
                  <a:ext uri="{0D108BD9-81ED-4DB2-BD59-A6C34878D82A}">
                    <a16:rowId xmlns:a16="http://schemas.microsoft.com/office/drawing/2014/main" val="1639622046"/>
                  </a:ext>
                </a:extLst>
              </a:tr>
              <a:tr h="138688">
                <a:tc>
                  <a:txBody>
                    <a:bodyPr/>
                    <a:lstStyle/>
                    <a:p>
                      <a:pPr algn="l" fontAlgn="ctr"/>
                      <a:r>
                        <a:rPr lang="es-ES" sz="1000" u="none" strike="noStrike">
                          <a:effectLst/>
                          <a:latin typeface="Arial" panose="020B0604020202020204" pitchFamily="34" charset="0"/>
                          <a:cs typeface="Arial" panose="020B0604020202020204" pitchFamily="34" charset="0"/>
                        </a:rPr>
                        <a:t>Cumplir los requisitos contractuales con Organismos Multilaterales</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156.759,00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156.759,00 </a:t>
                      </a:r>
                    </a:p>
                  </a:txBody>
                  <a:tcPr marL="0" marR="0" marT="0" marB="0" anchor="ctr"/>
                </a:tc>
                <a:extLst>
                  <a:ext uri="{0D108BD9-81ED-4DB2-BD59-A6C34878D82A}">
                    <a16:rowId xmlns:a16="http://schemas.microsoft.com/office/drawing/2014/main" val="921576924"/>
                  </a:ext>
                </a:extLst>
              </a:tr>
              <a:tr h="133960">
                <a:tc>
                  <a:txBody>
                    <a:bodyPr/>
                    <a:lstStyle/>
                    <a:p>
                      <a:pPr algn="l" fontAlgn="ctr"/>
                      <a:r>
                        <a:rPr lang="es-ES" sz="1000" u="none" strike="noStrike" dirty="0">
                          <a:effectLst/>
                          <a:latin typeface="Arial" panose="020B0604020202020204" pitchFamily="34" charset="0"/>
                          <a:cs typeface="Arial" panose="020B0604020202020204" pitchFamily="34" charset="0"/>
                        </a:rPr>
                        <a:t>Asesorar, absolver consultas y patrocinar a la EPMMQ</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2.722.801,64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2.722.801,64 </a:t>
                      </a:r>
                    </a:p>
                  </a:txBody>
                  <a:tcPr marL="0" marR="0" marT="0" marB="0" anchor="ctr"/>
                </a:tc>
                <a:extLst>
                  <a:ext uri="{0D108BD9-81ED-4DB2-BD59-A6C34878D82A}">
                    <a16:rowId xmlns:a16="http://schemas.microsoft.com/office/drawing/2014/main" val="2699359053"/>
                  </a:ext>
                </a:extLst>
              </a:tr>
              <a:tr h="138688">
                <a:tc>
                  <a:txBody>
                    <a:bodyPr/>
                    <a:lstStyle/>
                    <a:p>
                      <a:pPr algn="l" fontAlgn="ctr"/>
                      <a:r>
                        <a:rPr lang="es-ES" sz="1000" u="none" strike="noStrike">
                          <a:effectLst/>
                          <a:latin typeface="Arial" panose="020B0604020202020204" pitchFamily="34" charset="0"/>
                          <a:cs typeface="Arial" panose="020B0604020202020204" pitchFamily="34" charset="0"/>
                        </a:rPr>
                        <a:t>Asesorar a la EPMMQ respecto de la Comisión de Resolución de Controversias</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653.050,18 </a:t>
                      </a: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653.050,18 </a:t>
                      </a:r>
                    </a:p>
                  </a:txBody>
                  <a:tcPr marL="0" marR="0" marT="0" marB="0" anchor="ctr"/>
                </a:tc>
                <a:extLst>
                  <a:ext uri="{0D108BD9-81ED-4DB2-BD59-A6C34878D82A}">
                    <a16:rowId xmlns:a16="http://schemas.microsoft.com/office/drawing/2014/main" val="5403497"/>
                  </a:ext>
                </a:extLst>
              </a:tr>
              <a:tr h="189120">
                <a:tc>
                  <a:txBody>
                    <a:bodyPr/>
                    <a:lstStyle/>
                    <a:p>
                      <a:pPr algn="l" fontAlgn="ctr"/>
                      <a:r>
                        <a:rPr lang="es-ES" sz="1000" u="none" strike="noStrike">
                          <a:effectLst/>
                          <a:latin typeface="Arial" panose="020B0604020202020204" pitchFamily="34" charset="0"/>
                          <a:cs typeface="Arial" panose="020B0604020202020204" pitchFamily="34" charset="0"/>
                        </a:rPr>
                        <a:t>Resoluciones, declaratoria de utilidad pública, escrituras, actas , informes legales de expropiación de terrenos en el área de influencia de la PLMQ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3.000,00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342.194,74</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345.194,74 </a:t>
                      </a:r>
                    </a:p>
                  </a:txBody>
                  <a:tcPr marL="0" marR="0" marT="0" marB="0" anchor="ctr"/>
                </a:tc>
                <a:extLst>
                  <a:ext uri="{0D108BD9-81ED-4DB2-BD59-A6C34878D82A}">
                    <a16:rowId xmlns:a16="http://schemas.microsoft.com/office/drawing/2014/main" val="383889853"/>
                  </a:ext>
                </a:extLst>
              </a:tr>
              <a:tr h="138688">
                <a:tc>
                  <a:txBody>
                    <a:bodyPr/>
                    <a:lstStyle/>
                    <a:p>
                      <a:pPr algn="l" fontAlgn="ctr"/>
                      <a:r>
                        <a:rPr lang="es-ES" sz="1000" u="none" strike="noStrike">
                          <a:effectLst/>
                          <a:latin typeface="Arial" panose="020B0604020202020204" pitchFamily="34" charset="0"/>
                          <a:cs typeface="Arial" panose="020B0604020202020204" pitchFamily="34" charset="0"/>
                        </a:rPr>
                        <a:t>Mantener la operación de los servicios Tecnológicos de la EPMMQ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22.799,64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22.799,64 </a:t>
                      </a:r>
                    </a:p>
                  </a:txBody>
                  <a:tcPr marL="0" marR="0" marT="0" marB="0" anchor="ctr"/>
                </a:tc>
                <a:extLst>
                  <a:ext uri="{0D108BD9-81ED-4DB2-BD59-A6C34878D82A}">
                    <a16:rowId xmlns:a16="http://schemas.microsoft.com/office/drawing/2014/main" val="1540250662"/>
                  </a:ext>
                </a:extLst>
              </a:tr>
              <a:tr h="133960">
                <a:tc>
                  <a:txBody>
                    <a:bodyPr/>
                    <a:lstStyle/>
                    <a:p>
                      <a:pPr algn="l" fontAlgn="ctr"/>
                      <a:r>
                        <a:rPr lang="es-ES" sz="1000" u="none" strike="noStrike">
                          <a:effectLst/>
                          <a:latin typeface="Arial" panose="020B0604020202020204" pitchFamily="34" charset="0"/>
                          <a:cs typeface="Arial" panose="020B0604020202020204" pitchFamily="34" charset="0"/>
                        </a:rPr>
                        <a:t>Implementar soluciones tecnológicas para la EPMMQ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2.239.396,54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966.345,15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3.205.741,69 </a:t>
                      </a:r>
                    </a:p>
                  </a:txBody>
                  <a:tcPr marL="0" marR="0" marT="0" marB="0" anchor="ctr"/>
                </a:tc>
                <a:extLst>
                  <a:ext uri="{0D108BD9-81ED-4DB2-BD59-A6C34878D82A}">
                    <a16:rowId xmlns:a16="http://schemas.microsoft.com/office/drawing/2014/main" val="1628707087"/>
                  </a:ext>
                </a:extLst>
              </a:tr>
              <a:tr h="133960">
                <a:tc>
                  <a:txBody>
                    <a:bodyPr/>
                    <a:lstStyle/>
                    <a:p>
                      <a:pPr algn="l" fontAlgn="ctr"/>
                      <a:r>
                        <a:rPr lang="es-ES" sz="1000" u="none" strike="noStrike">
                          <a:effectLst/>
                          <a:latin typeface="Arial" panose="020B0604020202020204" pitchFamily="34" charset="0"/>
                          <a:cs typeface="Arial" panose="020B0604020202020204" pitchFamily="34" charset="0"/>
                        </a:rPr>
                        <a:t>Implementar planes y políticas de Tecnologías de la Información</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   </a:t>
                      </a:r>
                    </a:p>
                  </a:txBody>
                  <a:tcPr marL="0" marR="0" marT="0" marB="0" anchor="ctr"/>
                </a:tc>
                <a:extLst>
                  <a:ext uri="{0D108BD9-81ED-4DB2-BD59-A6C34878D82A}">
                    <a16:rowId xmlns:a16="http://schemas.microsoft.com/office/drawing/2014/main" val="2514505384"/>
                  </a:ext>
                </a:extLst>
              </a:tr>
              <a:tr h="138688">
                <a:tc>
                  <a:txBody>
                    <a:bodyPr/>
                    <a:lstStyle/>
                    <a:p>
                      <a:pPr algn="l" fontAlgn="ctr"/>
                      <a:r>
                        <a:rPr lang="es-ES" sz="1000" u="none" strike="noStrike">
                          <a:effectLst/>
                          <a:latin typeface="Arial" panose="020B0604020202020204" pitchFamily="34" charset="0"/>
                          <a:cs typeface="Arial" panose="020B0604020202020204" pitchFamily="34" charset="0"/>
                        </a:rPr>
                        <a:t>Cumplir con las obligaciones financieras de la EPMMQ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32.000,00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32.000,00 </a:t>
                      </a:r>
                    </a:p>
                  </a:txBody>
                  <a:tcPr marL="0" marR="0" marT="0" marB="0" anchor="ctr"/>
                </a:tc>
                <a:extLst>
                  <a:ext uri="{0D108BD9-81ED-4DB2-BD59-A6C34878D82A}">
                    <a16:rowId xmlns:a16="http://schemas.microsoft.com/office/drawing/2014/main" val="3898701886"/>
                  </a:ext>
                </a:extLst>
              </a:tr>
              <a:tr h="133960">
                <a:tc>
                  <a:txBody>
                    <a:bodyPr/>
                    <a:lstStyle/>
                    <a:p>
                      <a:pPr algn="l" fontAlgn="ctr"/>
                      <a:r>
                        <a:rPr lang="es-ES" sz="1000" u="none" strike="noStrike">
                          <a:effectLst/>
                          <a:latin typeface="Arial" panose="020B0604020202020204" pitchFamily="34" charset="0"/>
                          <a:cs typeface="Arial" panose="020B0604020202020204" pitchFamily="34" charset="0"/>
                        </a:rPr>
                        <a:t>Dotar de bienes y servicios necesarios para el funcionamiento de la EPMMQ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4.163.294,25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480.000,00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4.643.294,25 </a:t>
                      </a:r>
                    </a:p>
                  </a:txBody>
                  <a:tcPr marL="0" marR="0" marT="0" marB="0" anchor="ctr"/>
                </a:tc>
                <a:extLst>
                  <a:ext uri="{0D108BD9-81ED-4DB2-BD59-A6C34878D82A}">
                    <a16:rowId xmlns:a16="http://schemas.microsoft.com/office/drawing/2014/main" val="4280660394"/>
                  </a:ext>
                </a:extLst>
              </a:tr>
              <a:tr h="133960">
                <a:tc>
                  <a:txBody>
                    <a:bodyPr/>
                    <a:lstStyle/>
                    <a:p>
                      <a:pPr algn="l" fontAlgn="ctr"/>
                      <a:r>
                        <a:rPr lang="es-ES" sz="1000" u="none" strike="noStrike">
                          <a:effectLst/>
                          <a:latin typeface="Arial" panose="020B0604020202020204" pitchFamily="34" charset="0"/>
                          <a:cs typeface="Arial" panose="020B0604020202020204" pitchFamily="34" charset="0"/>
                        </a:rPr>
                        <a:t>Administrar los subsistemas de Talento Humano de la EPMMQ</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7.701.017,16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7.701.017,16 </a:t>
                      </a:r>
                    </a:p>
                  </a:txBody>
                  <a:tcPr marL="0" marR="0" marT="0" marB="0" anchor="ctr"/>
                </a:tc>
                <a:extLst>
                  <a:ext uri="{0D108BD9-81ED-4DB2-BD59-A6C34878D82A}">
                    <a16:rowId xmlns:a16="http://schemas.microsoft.com/office/drawing/2014/main" val="3048009106"/>
                  </a:ext>
                </a:extLst>
              </a:tr>
              <a:tr h="138688">
                <a:tc>
                  <a:txBody>
                    <a:bodyPr/>
                    <a:lstStyle/>
                    <a:p>
                      <a:pPr algn="l" fontAlgn="ctr"/>
                      <a:r>
                        <a:rPr lang="es-ES" sz="1000" u="none" strike="noStrike">
                          <a:effectLst/>
                          <a:latin typeface="Arial" panose="020B0604020202020204" pitchFamily="34" charset="0"/>
                          <a:cs typeface="Arial" panose="020B0604020202020204" pitchFamily="34" charset="0"/>
                        </a:rPr>
                        <a:t>Administrar los archivos y bases de datos</a:t>
                      </a:r>
                      <a:endParaRPr lang="es-ES"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4.523,20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4.523,20 </a:t>
                      </a:r>
                    </a:p>
                  </a:txBody>
                  <a:tcPr marL="0" marR="0" marT="0" marB="0" anchor="ctr"/>
                </a:tc>
                <a:extLst>
                  <a:ext uri="{0D108BD9-81ED-4DB2-BD59-A6C34878D82A}">
                    <a16:rowId xmlns:a16="http://schemas.microsoft.com/office/drawing/2014/main" val="4120084296"/>
                  </a:ext>
                </a:extLst>
              </a:tr>
              <a:tr h="200940">
                <a:tc>
                  <a:txBody>
                    <a:bodyPr/>
                    <a:lstStyle/>
                    <a:p>
                      <a:pPr algn="l" fontAlgn="ctr"/>
                      <a:r>
                        <a:rPr lang="es-ES" sz="1000" u="none" strike="noStrike" dirty="0">
                          <a:effectLst/>
                          <a:latin typeface="Arial" panose="020B0604020202020204" pitchFamily="34" charset="0"/>
                          <a:cs typeface="Arial" panose="020B0604020202020204" pitchFamily="34" charset="0"/>
                        </a:rPr>
                        <a:t>Gestionar los procesos de preoperación y operación de la PLMQ</a:t>
                      </a:r>
                      <a:endParaRPr lang="es-E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1.344.544,58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6.868.970,57 </a:t>
                      </a:r>
                    </a:p>
                  </a:txBody>
                  <a:tcPr marL="0" marR="0" marT="0" marB="0" anchor="ctr"/>
                </a:tc>
                <a:tc>
                  <a:txBody>
                    <a:bodyPr/>
                    <a:lstStyle/>
                    <a:p>
                      <a:pPr marL="0" algn="ctr" defTabSz="914400" rtl="0" eaLnBrk="1" fontAlgn="b" latinLnBrk="0" hangingPunct="1"/>
                      <a:r>
                        <a:rPr lang="es-EC" sz="1050" u="none" strike="noStrike" kern="1200" dirty="0">
                          <a:solidFill>
                            <a:schemeClr val="dk1"/>
                          </a:solidFill>
                          <a:effectLst/>
                          <a:latin typeface="Arial" panose="020B0604020202020204" pitchFamily="34" charset="0"/>
                          <a:ea typeface="+mn-ea"/>
                          <a:cs typeface="Arial" panose="020B0604020202020204" pitchFamily="34" charset="0"/>
                        </a:rPr>
                        <a:t>       8.213.515,15 </a:t>
                      </a:r>
                    </a:p>
                  </a:txBody>
                  <a:tcPr marL="0" marR="0" marT="0" marB="0" anchor="ctr"/>
                </a:tc>
                <a:extLst>
                  <a:ext uri="{0D108BD9-81ED-4DB2-BD59-A6C34878D82A}">
                    <a16:rowId xmlns:a16="http://schemas.microsoft.com/office/drawing/2014/main" val="2038530937"/>
                  </a:ext>
                </a:extLst>
              </a:tr>
              <a:tr h="138688">
                <a:tc>
                  <a:txBody>
                    <a:bodyPr/>
                    <a:lstStyle/>
                    <a:p>
                      <a:pPr algn="ctr" fontAlgn="ctr"/>
                      <a:r>
                        <a:rPr lang="es-EC" sz="1050" u="none" strike="noStrike" dirty="0">
                          <a:effectLst/>
                          <a:latin typeface="Arial" panose="020B0604020202020204" pitchFamily="34" charset="0"/>
                          <a:cs typeface="Arial" panose="020B0604020202020204" pitchFamily="34" charset="0"/>
                        </a:rPr>
                        <a:t>TOTAL </a:t>
                      </a:r>
                      <a:endParaRPr lang="es-EC"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marL="0" algn="ctr" defTabSz="914400" rtl="0" eaLnBrk="1" fontAlgn="b" latinLnBrk="0" hangingPunct="1"/>
                      <a:r>
                        <a:rPr lang="es-EC" sz="1050" b="1" u="none" strike="noStrike" kern="1200" dirty="0">
                          <a:solidFill>
                            <a:schemeClr val="dk1"/>
                          </a:solidFill>
                          <a:effectLst/>
                          <a:latin typeface="Arial" panose="020B0604020202020204" pitchFamily="34" charset="0"/>
                          <a:ea typeface="+mn-ea"/>
                          <a:cs typeface="Arial" panose="020B0604020202020204" pitchFamily="34" charset="0"/>
                        </a:rPr>
                        <a:t>22.240.197,58 </a:t>
                      </a:r>
                    </a:p>
                  </a:txBody>
                  <a:tcPr marL="0" marR="0" marT="0" marB="0" anchor="ctr"/>
                </a:tc>
                <a:tc>
                  <a:txBody>
                    <a:bodyPr/>
                    <a:lstStyle/>
                    <a:p>
                      <a:pPr marL="0" algn="ctr" defTabSz="914400" rtl="0" eaLnBrk="1" fontAlgn="b" latinLnBrk="0" hangingPunct="1"/>
                      <a:r>
                        <a:rPr lang="es-EC" sz="1050" b="1" u="none" strike="noStrike" kern="1200" dirty="0">
                          <a:solidFill>
                            <a:schemeClr val="dk1"/>
                          </a:solidFill>
                          <a:effectLst/>
                          <a:latin typeface="Arial" panose="020B0604020202020204" pitchFamily="34" charset="0"/>
                          <a:ea typeface="+mn-ea"/>
                          <a:cs typeface="Arial" panose="020B0604020202020204" pitchFamily="34" charset="0"/>
                        </a:rPr>
                        <a:t>12.152.883,45 </a:t>
                      </a:r>
                    </a:p>
                  </a:txBody>
                  <a:tcPr marL="0" marR="0" marT="0" marB="0" anchor="ctr"/>
                </a:tc>
                <a:tc>
                  <a:txBody>
                    <a:bodyPr/>
                    <a:lstStyle/>
                    <a:p>
                      <a:pPr marL="0" algn="ctr" defTabSz="914400" rtl="0" eaLnBrk="1" fontAlgn="b" latinLnBrk="0" hangingPunct="1"/>
                      <a:r>
                        <a:rPr lang="es-EC" sz="1050" b="1" u="none" strike="noStrike" kern="1200" dirty="0">
                          <a:solidFill>
                            <a:schemeClr val="dk1"/>
                          </a:solidFill>
                          <a:effectLst/>
                          <a:latin typeface="Arial" panose="020B0604020202020204" pitchFamily="34" charset="0"/>
                          <a:ea typeface="+mn-ea"/>
                          <a:cs typeface="Arial" panose="020B0604020202020204" pitchFamily="34" charset="0"/>
                        </a:rPr>
                        <a:t>     34.393.081,03 </a:t>
                      </a:r>
                    </a:p>
                  </a:txBody>
                  <a:tcPr marL="0" marR="0" marT="0" marB="0" anchor="ctr"/>
                </a:tc>
                <a:extLst>
                  <a:ext uri="{0D108BD9-81ED-4DB2-BD59-A6C34878D82A}">
                    <a16:rowId xmlns:a16="http://schemas.microsoft.com/office/drawing/2014/main" val="3363274748"/>
                  </a:ext>
                </a:extLst>
              </a:tr>
            </a:tbl>
          </a:graphicData>
        </a:graphic>
      </p:graphicFrame>
      <p:sp>
        <p:nvSpPr>
          <p:cNvPr id="7" name="Rectángulo 6">
            <a:extLst>
              <a:ext uri="{FF2B5EF4-FFF2-40B4-BE49-F238E27FC236}">
                <a16:creationId xmlns:a16="http://schemas.microsoft.com/office/drawing/2014/main" id="{5994A6CB-8682-4ADC-869A-B960D0C3BB08}"/>
              </a:ext>
            </a:extLst>
          </p:cNvPr>
          <p:cNvSpPr/>
          <p:nvPr/>
        </p:nvSpPr>
        <p:spPr>
          <a:xfrm>
            <a:off x="7262578" y="6081114"/>
            <a:ext cx="1431758" cy="223798"/>
          </a:xfrm>
          <a:prstGeom prst="rect">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2" name="Imagen 1" descr="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11" name="CuadroTexto 10">
            <a:extLst>
              <a:ext uri="{FF2B5EF4-FFF2-40B4-BE49-F238E27FC236}">
                <a16:creationId xmlns:a16="http://schemas.microsoft.com/office/drawing/2014/main" id="{F3905115-6876-44F8-A25E-C7BA8A85E11C}"/>
              </a:ext>
            </a:extLst>
          </p:cNvPr>
          <p:cNvSpPr txBox="1"/>
          <p:nvPr/>
        </p:nvSpPr>
        <p:spPr>
          <a:xfrm>
            <a:off x="-178844" y="240252"/>
            <a:ext cx="12255409" cy="892552"/>
          </a:xfrm>
          <a:prstGeom prst="rect">
            <a:avLst/>
          </a:prstGeom>
          <a:noFill/>
        </p:spPr>
        <p:txBody>
          <a:bodyPr wrap="square" rtlCol="0">
            <a:spAutoFit/>
          </a:bodyPr>
          <a:lstStyle/>
          <a:p>
            <a:pPr lvl="0" algn="ctr"/>
            <a:r>
              <a:rPr lang="es-419" sz="2800" b="1" dirty="0">
                <a:solidFill>
                  <a:srgbClr val="005698"/>
                </a:solidFill>
                <a:latin typeface="Tahoma" panose="020B0604030504040204" pitchFamily="34" charset="0"/>
                <a:ea typeface="Tahoma" panose="020B0604030504040204" pitchFamily="34" charset="0"/>
                <a:cs typeface="Tahoma" panose="020B0604030504040204" pitchFamily="34" charset="0"/>
              </a:rPr>
              <a:t>PROFORMA PRESUPUESTARIA 2022 </a:t>
            </a:r>
          </a:p>
          <a:p>
            <a:pPr lvl="0" algn="ctr"/>
            <a:r>
              <a:rPr lang="es-419" sz="2400" dirty="0">
                <a:solidFill>
                  <a:srgbClr val="005698"/>
                </a:solidFill>
                <a:latin typeface="Tahoma" panose="020B0604030504040204" pitchFamily="34" charset="0"/>
                <a:ea typeface="Tahoma" panose="020B0604030504040204" pitchFamily="34" charset="0"/>
                <a:cs typeface="Tahoma" panose="020B0604030504040204" pitchFamily="34" charset="0"/>
              </a:rPr>
              <a:t>ENVIADA EL 15 DE OCTUBRE 2021</a:t>
            </a:r>
          </a:p>
        </p:txBody>
      </p:sp>
      <p:sp>
        <p:nvSpPr>
          <p:cNvPr id="12" name="Abrir corchete 11">
            <a:extLst>
              <a:ext uri="{FF2B5EF4-FFF2-40B4-BE49-F238E27FC236}">
                <a16:creationId xmlns:a16="http://schemas.microsoft.com/office/drawing/2014/main" id="{664B77E8-285C-4929-B8D8-4E7D76D98E24}"/>
              </a:ext>
            </a:extLst>
          </p:cNvPr>
          <p:cNvSpPr/>
          <p:nvPr/>
        </p:nvSpPr>
        <p:spPr>
          <a:xfrm>
            <a:off x="1939475" y="1331243"/>
            <a:ext cx="72979" cy="4136989"/>
          </a:xfrm>
          <a:prstGeom prst="leftBracket">
            <a:avLst/>
          </a:prstGeom>
          <a:ln w="349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3" name="CuadroTexto 12">
            <a:extLst>
              <a:ext uri="{FF2B5EF4-FFF2-40B4-BE49-F238E27FC236}">
                <a16:creationId xmlns:a16="http://schemas.microsoft.com/office/drawing/2014/main" id="{636253E5-1BD2-40B5-9D7E-662672D24548}"/>
              </a:ext>
            </a:extLst>
          </p:cNvPr>
          <p:cNvSpPr txBox="1"/>
          <p:nvPr/>
        </p:nvSpPr>
        <p:spPr>
          <a:xfrm>
            <a:off x="251500" y="2181693"/>
            <a:ext cx="1582110" cy="738664"/>
          </a:xfrm>
          <a:prstGeom prst="rect">
            <a:avLst/>
          </a:prstGeom>
          <a:noFill/>
          <a:ln w="34925">
            <a:solidFill>
              <a:srgbClr val="C00000"/>
            </a:solidFill>
          </a:ln>
        </p:spPr>
        <p:txBody>
          <a:bodyPr wrap="square">
            <a:spAutoFit/>
          </a:bodyPr>
          <a:lstStyle/>
          <a:p>
            <a:pPr algn="ctr"/>
            <a:r>
              <a:rPr lang="es-EC" dirty="0">
                <a:solidFill>
                  <a:srgbClr val="000000"/>
                </a:solidFill>
                <a:latin typeface="Calibri Light" panose="020F0302020204030204" pitchFamily="34" charset="0"/>
              </a:rPr>
              <a:t>ASIGNACIÓN MDMQ</a:t>
            </a:r>
          </a:p>
          <a:p>
            <a:pPr algn="ctr"/>
            <a:r>
              <a:rPr lang="es-ES" dirty="0">
                <a:solidFill>
                  <a:srgbClr val="000000"/>
                </a:solidFill>
                <a:latin typeface="Calibri Light" panose="020F0302020204030204" pitchFamily="34" charset="0"/>
              </a:rPr>
              <a:t>USD 22.240.197,58 </a:t>
            </a:r>
          </a:p>
        </p:txBody>
      </p:sp>
      <p:sp>
        <p:nvSpPr>
          <p:cNvPr id="14" name="CuadroTexto 13">
            <a:extLst>
              <a:ext uri="{FF2B5EF4-FFF2-40B4-BE49-F238E27FC236}">
                <a16:creationId xmlns:a16="http://schemas.microsoft.com/office/drawing/2014/main" id="{B9B3E8E0-1F22-41DE-8DD8-EBCD1409CCC5}"/>
              </a:ext>
            </a:extLst>
          </p:cNvPr>
          <p:cNvSpPr txBox="1"/>
          <p:nvPr/>
        </p:nvSpPr>
        <p:spPr>
          <a:xfrm>
            <a:off x="251500" y="3504638"/>
            <a:ext cx="1582110" cy="738664"/>
          </a:xfrm>
          <a:prstGeom prst="rect">
            <a:avLst/>
          </a:prstGeom>
          <a:noFill/>
          <a:ln w="34925">
            <a:solidFill>
              <a:srgbClr val="C00000"/>
            </a:solidFill>
          </a:ln>
        </p:spPr>
        <p:txBody>
          <a:bodyPr wrap="square">
            <a:spAutoFit/>
          </a:bodyPr>
          <a:lstStyle/>
          <a:p>
            <a:pPr algn="ctr"/>
            <a:r>
              <a:rPr lang="es-EC" dirty="0">
                <a:solidFill>
                  <a:srgbClr val="000000"/>
                </a:solidFill>
                <a:latin typeface="Calibri Light" panose="020F0302020204030204" pitchFamily="34" charset="0"/>
              </a:rPr>
              <a:t>SALDO CAJA - BANCOS</a:t>
            </a:r>
            <a:endParaRPr lang="es-ES" dirty="0">
              <a:solidFill>
                <a:srgbClr val="000000"/>
              </a:solidFill>
              <a:latin typeface="Calibri Light" panose="020F0302020204030204" pitchFamily="34" charset="0"/>
            </a:endParaRPr>
          </a:p>
          <a:p>
            <a:pPr algn="ctr"/>
            <a:r>
              <a:rPr lang="es-ES" dirty="0">
                <a:solidFill>
                  <a:srgbClr val="000000"/>
                </a:solidFill>
                <a:latin typeface="Calibri Light" panose="020F0302020204030204" pitchFamily="34" charset="0"/>
              </a:rPr>
              <a:t>USD </a:t>
            </a:r>
            <a:r>
              <a:rPr lang="es-EC" dirty="0">
                <a:solidFill>
                  <a:srgbClr val="000000"/>
                </a:solidFill>
                <a:latin typeface="Calibri Light" panose="020F0302020204030204" pitchFamily="34" charset="0"/>
              </a:rPr>
              <a:t>12.152.883,45</a:t>
            </a:r>
            <a:endParaRPr lang="es-ES" dirty="0">
              <a:solidFill>
                <a:srgbClr val="000000"/>
              </a:solidFill>
              <a:latin typeface="Calibri Light" panose="020F0302020204030204" pitchFamily="34" charset="0"/>
            </a:endParaRPr>
          </a:p>
        </p:txBody>
      </p:sp>
      <p:graphicFrame>
        <p:nvGraphicFramePr>
          <p:cNvPr id="15" name="Tabla 14">
            <a:extLst>
              <a:ext uri="{FF2B5EF4-FFF2-40B4-BE49-F238E27FC236}">
                <a16:creationId xmlns:a16="http://schemas.microsoft.com/office/drawing/2014/main" id="{3D655F22-FBF3-4B66-BD28-94E43C641A03}"/>
              </a:ext>
            </a:extLst>
          </p:cNvPr>
          <p:cNvGraphicFramePr>
            <a:graphicFrameLocks noGrp="1"/>
          </p:cNvGraphicFramePr>
          <p:nvPr>
            <p:extLst>
              <p:ext uri="{D42A27DB-BD31-4B8C-83A1-F6EECF244321}">
                <p14:modId xmlns:p14="http://schemas.microsoft.com/office/powerpoint/2010/main" val="1460995990"/>
              </p:ext>
            </p:extLst>
          </p:nvPr>
        </p:nvGraphicFramePr>
        <p:xfrm>
          <a:off x="2012454" y="1441499"/>
          <a:ext cx="9905898" cy="4109054"/>
        </p:xfrm>
        <a:graphic>
          <a:graphicData uri="http://schemas.openxmlformats.org/drawingml/2006/table">
            <a:tbl>
              <a:tblPr>
                <a:tableStyleId>{5C22544A-7EE6-4342-B048-85BDC9FD1C3A}</a:tableStyleId>
              </a:tblPr>
              <a:tblGrid>
                <a:gridCol w="5206727">
                  <a:extLst>
                    <a:ext uri="{9D8B030D-6E8A-4147-A177-3AD203B41FA5}">
                      <a16:colId xmlns:a16="http://schemas.microsoft.com/office/drawing/2014/main" val="1916904814"/>
                    </a:ext>
                  </a:extLst>
                </a:gridCol>
                <a:gridCol w="1700297">
                  <a:extLst>
                    <a:ext uri="{9D8B030D-6E8A-4147-A177-3AD203B41FA5}">
                      <a16:colId xmlns:a16="http://schemas.microsoft.com/office/drawing/2014/main" val="3262875089"/>
                    </a:ext>
                  </a:extLst>
                </a:gridCol>
                <a:gridCol w="1728324">
                  <a:extLst>
                    <a:ext uri="{9D8B030D-6E8A-4147-A177-3AD203B41FA5}">
                      <a16:colId xmlns:a16="http://schemas.microsoft.com/office/drawing/2014/main" val="2241232528"/>
                    </a:ext>
                  </a:extLst>
                </a:gridCol>
                <a:gridCol w="1270550">
                  <a:extLst>
                    <a:ext uri="{9D8B030D-6E8A-4147-A177-3AD203B41FA5}">
                      <a16:colId xmlns:a16="http://schemas.microsoft.com/office/drawing/2014/main" val="1169588545"/>
                    </a:ext>
                  </a:extLst>
                </a:gridCol>
              </a:tblGrid>
              <a:tr h="485223">
                <a:tc>
                  <a:txBody>
                    <a:bodyPr/>
                    <a:lstStyle/>
                    <a:p>
                      <a:pPr algn="ctr" rtl="0" fontAlgn="ctr"/>
                      <a:r>
                        <a:rPr lang="es-EC" sz="1600" u="none" strike="noStrike" dirty="0">
                          <a:solidFill>
                            <a:schemeClr val="bg1"/>
                          </a:solidFill>
                          <a:effectLst/>
                        </a:rPr>
                        <a:t>EGRESOS</a:t>
                      </a:r>
                      <a:endParaRPr lang="es-EC" sz="1600" b="1" i="0" u="none" strike="noStrike" dirty="0">
                        <a:solidFill>
                          <a:schemeClr val="bg1"/>
                        </a:solidFill>
                        <a:effectLst/>
                        <a:latin typeface="Arial" panose="020B0604020202020204" pitchFamily="34" charset="0"/>
                      </a:endParaRPr>
                    </a:p>
                  </a:txBody>
                  <a:tcPr marL="10012" marR="10012" marT="10012" marB="0" anchor="ctr">
                    <a:solidFill>
                      <a:srgbClr val="002060"/>
                    </a:solidFill>
                  </a:tcPr>
                </a:tc>
                <a:tc>
                  <a:txBody>
                    <a:bodyPr/>
                    <a:lstStyle/>
                    <a:p>
                      <a:pPr algn="ctr" rtl="0" fontAlgn="b"/>
                      <a:r>
                        <a:rPr lang="es-EC" sz="1600" u="none" strike="noStrike" dirty="0">
                          <a:solidFill>
                            <a:schemeClr val="bg1"/>
                          </a:solidFill>
                          <a:effectLst/>
                        </a:rPr>
                        <a:t>FONDOS </a:t>
                      </a:r>
                      <a:endParaRPr lang="es-EC" sz="1800" u="none" strike="noStrike" dirty="0">
                        <a:solidFill>
                          <a:schemeClr val="bg1"/>
                        </a:solidFill>
                        <a:effectLst/>
                      </a:endParaRPr>
                    </a:p>
                    <a:p>
                      <a:pPr algn="ctr" rtl="0" fontAlgn="b"/>
                      <a:r>
                        <a:rPr lang="es-EC" sz="1600" u="none" strike="noStrike" dirty="0">
                          <a:solidFill>
                            <a:schemeClr val="bg1"/>
                          </a:solidFill>
                          <a:effectLst/>
                        </a:rPr>
                        <a:t>MUNICIPIO</a:t>
                      </a:r>
                      <a:endParaRPr lang="es-EC" sz="1600" b="1" i="0" u="none" strike="noStrike" dirty="0">
                        <a:solidFill>
                          <a:schemeClr val="bg1"/>
                        </a:solidFill>
                        <a:effectLst/>
                        <a:latin typeface="Arial" panose="020B0604020202020204" pitchFamily="34" charset="0"/>
                      </a:endParaRPr>
                    </a:p>
                  </a:txBody>
                  <a:tcPr marL="10012" marR="10012" marT="10012" marB="0" anchor="b">
                    <a:solidFill>
                      <a:srgbClr val="002060"/>
                    </a:solidFill>
                  </a:tcPr>
                </a:tc>
                <a:tc>
                  <a:txBody>
                    <a:bodyPr/>
                    <a:lstStyle/>
                    <a:p>
                      <a:pPr algn="ctr" rtl="0" fontAlgn="b"/>
                      <a:r>
                        <a:rPr lang="es-EC" sz="1600" u="none" strike="noStrike" kern="1200" dirty="0">
                          <a:solidFill>
                            <a:schemeClr val="bg1"/>
                          </a:solidFill>
                          <a:effectLst/>
                          <a:latin typeface="+mn-lt"/>
                          <a:ea typeface="+mn-ea"/>
                          <a:cs typeface="+mn-cs"/>
                        </a:rPr>
                        <a:t>CAJA BANCOS</a:t>
                      </a:r>
                    </a:p>
                  </a:txBody>
                  <a:tcPr marL="10012" marR="10012" marT="10012" marB="0" anchor="b">
                    <a:solidFill>
                      <a:srgbClr val="002060"/>
                    </a:solidFill>
                  </a:tcPr>
                </a:tc>
                <a:tc>
                  <a:txBody>
                    <a:bodyPr/>
                    <a:lstStyle/>
                    <a:p>
                      <a:pPr algn="ctr" fontAlgn="b"/>
                      <a:r>
                        <a:rPr lang="es-EC" sz="1600" u="none" strike="noStrike" dirty="0">
                          <a:solidFill>
                            <a:schemeClr val="bg1"/>
                          </a:solidFill>
                          <a:effectLst/>
                        </a:rPr>
                        <a:t>TOTAL</a:t>
                      </a:r>
                      <a:endParaRPr lang="es-EC" sz="1600" b="1" i="0" u="none" strike="noStrike" dirty="0">
                        <a:solidFill>
                          <a:schemeClr val="bg1"/>
                        </a:solidFill>
                        <a:effectLst/>
                        <a:latin typeface="Arial" panose="020B0604020202020204" pitchFamily="34" charset="0"/>
                      </a:endParaRPr>
                    </a:p>
                  </a:txBody>
                  <a:tcPr marL="10012" marR="10012" marT="10012" marB="0" anchor="b">
                    <a:solidFill>
                      <a:srgbClr val="002060"/>
                    </a:solidFill>
                  </a:tcPr>
                </a:tc>
                <a:extLst>
                  <a:ext uri="{0D108BD9-81ED-4DB2-BD59-A6C34878D82A}">
                    <a16:rowId xmlns:a16="http://schemas.microsoft.com/office/drawing/2014/main" val="2241930342"/>
                  </a:ext>
                </a:extLst>
              </a:tr>
              <a:tr h="213674">
                <a:tc>
                  <a:txBody>
                    <a:bodyPr/>
                    <a:lstStyle/>
                    <a:p>
                      <a:pPr algn="l" rtl="0" fontAlgn="ctr"/>
                      <a:r>
                        <a:rPr lang="es-EC" sz="1300" u="none" strike="noStrike" dirty="0">
                          <a:effectLst/>
                        </a:rPr>
                        <a:t>GESTIÓN DE PREOPERACIÓN</a:t>
                      </a:r>
                      <a:endParaRPr lang="es-EC" sz="1300" b="0" i="0" u="none" strike="noStrike" dirty="0">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dirty="0">
                          <a:effectLst/>
                        </a:rPr>
                        <a:t>      499.947,38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dirty="0">
                          <a:effectLst/>
                        </a:rPr>
                        <a:t>   6.118.970,57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6.618.917,95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848216162"/>
                  </a:ext>
                </a:extLst>
              </a:tr>
              <a:tr h="213674">
                <a:tc>
                  <a:txBody>
                    <a:bodyPr/>
                    <a:lstStyle/>
                    <a:p>
                      <a:pPr algn="l" rtl="0" fontAlgn="ctr"/>
                      <a:r>
                        <a:rPr lang="es-EC" sz="1300" u="none" strike="noStrike">
                          <a:effectLst/>
                        </a:rPr>
                        <a:t>GESTIÓN ADMINISTRATIVA</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dirty="0">
                          <a:effectLst/>
                        </a:rPr>
                        <a:t>   4.301.749,16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480.000,00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4.781.749,16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981132444"/>
                  </a:ext>
                </a:extLst>
              </a:tr>
              <a:tr h="213674">
                <a:tc>
                  <a:txBody>
                    <a:bodyPr/>
                    <a:lstStyle/>
                    <a:p>
                      <a:pPr algn="l" rtl="0" fontAlgn="ctr"/>
                      <a:r>
                        <a:rPr lang="es-ES" sz="1300" u="none" strike="noStrike">
                          <a:effectLst/>
                        </a:rPr>
                        <a:t>PAGO DE ENERGIA ELECTRICA Y TELECOMUNICACIONES</a:t>
                      </a:r>
                      <a:endParaRPr lang="es-ES"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dirty="0">
                          <a:effectLst/>
                        </a:rPr>
                        <a:t>   3.968.851,98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3.968.851,98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426349154"/>
                  </a:ext>
                </a:extLst>
              </a:tr>
              <a:tr h="213674">
                <a:tc>
                  <a:txBody>
                    <a:bodyPr/>
                    <a:lstStyle/>
                    <a:p>
                      <a:pPr algn="l" rtl="0" fontAlgn="ctr"/>
                      <a:r>
                        <a:rPr lang="es-EC" sz="1300" u="none" strike="noStrike">
                          <a:effectLst/>
                        </a:rPr>
                        <a:t>SISTEMAS INFORMATICOS Y TELECOMUNICACIONES</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2.262.196,18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966.345,15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3.228.541,33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14054277"/>
                  </a:ext>
                </a:extLst>
              </a:tr>
              <a:tr h="213674">
                <a:tc>
                  <a:txBody>
                    <a:bodyPr/>
                    <a:lstStyle/>
                    <a:p>
                      <a:pPr algn="l" rtl="0" fontAlgn="ctr"/>
                      <a:r>
                        <a:rPr lang="es-ES" sz="1300" u="none" strike="noStrike">
                          <a:effectLst/>
                        </a:rPr>
                        <a:t>EXPROPIACIONES Y USO DE TERRENOS</a:t>
                      </a:r>
                      <a:endParaRPr lang="es-ES"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3.000,00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2.840.996,38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2.843.996,38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1168553810"/>
                  </a:ext>
                </a:extLst>
              </a:tr>
              <a:tr h="213674">
                <a:tc>
                  <a:txBody>
                    <a:bodyPr/>
                    <a:lstStyle/>
                    <a:p>
                      <a:pPr algn="l" rtl="0" fontAlgn="ctr"/>
                      <a:r>
                        <a:rPr lang="es-EC" sz="1300" u="none" strike="noStrike">
                          <a:effectLst/>
                        </a:rPr>
                        <a:t>GESTIÓN DE COMUNICACIÓN</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dirty="0">
                          <a:effectLst/>
                        </a:rPr>
                        <a:t>   1.457.976,63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1.457.976,63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760010927"/>
                  </a:ext>
                </a:extLst>
              </a:tr>
              <a:tr h="213674">
                <a:tc>
                  <a:txBody>
                    <a:bodyPr/>
                    <a:lstStyle/>
                    <a:p>
                      <a:pPr algn="l" rtl="0" fontAlgn="ctr"/>
                      <a:r>
                        <a:rPr lang="es-EC" sz="1300" u="none" strike="noStrike" dirty="0">
                          <a:effectLst/>
                        </a:rPr>
                        <a:t>NOMINA DEL PERSONAL O CONTRATACIÓN DE PRESTACIÓN DE SERVICIOS</a:t>
                      </a:r>
                      <a:endParaRPr lang="es-EC" sz="1300" b="0" i="0" u="none" strike="noStrike" dirty="0">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7.494.770,44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7.494.770,44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4123327851"/>
                  </a:ext>
                </a:extLst>
              </a:tr>
              <a:tr h="213674">
                <a:tc>
                  <a:txBody>
                    <a:bodyPr/>
                    <a:lstStyle/>
                    <a:p>
                      <a:pPr algn="l" rtl="0" fontAlgn="ctr"/>
                      <a:r>
                        <a:rPr lang="es-ES" sz="1300" u="none" strike="noStrike">
                          <a:effectLst/>
                        </a:rPr>
                        <a:t>CAPACITACIÓN Y GESTIÓN DE TH</a:t>
                      </a:r>
                      <a:endParaRPr lang="es-ES"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917.912,20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dirty="0">
                          <a:effectLst/>
                        </a:rPr>
                        <a:t>                   -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917.912,20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530599648"/>
                  </a:ext>
                </a:extLst>
              </a:tr>
              <a:tr h="213674">
                <a:tc>
                  <a:txBody>
                    <a:bodyPr/>
                    <a:lstStyle/>
                    <a:p>
                      <a:pPr algn="l" rtl="0" fontAlgn="ctr"/>
                      <a:r>
                        <a:rPr lang="es-ES" sz="1300" u="none" strike="noStrike">
                          <a:effectLst/>
                        </a:rPr>
                        <a:t>PATROCINIO JURIDICO, CONTROVERSIAS Y ASESORÍA LEGAL</a:t>
                      </a:r>
                      <a:endParaRPr lang="es-ES"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dirty="0">
                          <a:effectLst/>
                        </a:rPr>
                        <a:t>      877.050,18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a:effectLst/>
                        </a:rPr>
                        <a:t>      877.050,18 </a:t>
                      </a:r>
                      <a:endParaRPr lang="es-EC" sz="1300" b="0" i="0" u="none" strike="noStrike">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455155866"/>
                  </a:ext>
                </a:extLst>
              </a:tr>
              <a:tr h="213674">
                <a:tc>
                  <a:txBody>
                    <a:bodyPr/>
                    <a:lstStyle/>
                    <a:p>
                      <a:pPr algn="l" rtl="0" fontAlgn="ctr"/>
                      <a:r>
                        <a:rPr lang="es-ES" sz="1300" u="none" strike="noStrike" dirty="0">
                          <a:effectLst/>
                        </a:rPr>
                        <a:t>COMPLEMENTOS DE LA OPERACIÓN</a:t>
                      </a:r>
                      <a:endParaRPr lang="es-ES" sz="1300" b="0" i="0" u="none" strike="noStrike" dirty="0">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dirty="0">
                          <a:effectLst/>
                        </a:rPr>
                        <a:t>      750.000,00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750.000,00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1587355857"/>
                  </a:ext>
                </a:extLst>
              </a:tr>
              <a:tr h="213674">
                <a:tc>
                  <a:txBody>
                    <a:bodyPr/>
                    <a:lstStyle/>
                    <a:p>
                      <a:pPr algn="l" rtl="0" fontAlgn="ctr"/>
                      <a:r>
                        <a:rPr lang="es-EC" sz="1300" u="none" strike="noStrike">
                          <a:effectLst/>
                        </a:rPr>
                        <a:t>GESTIÓN DE INFRAESTRUCTURA</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597.599,75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dirty="0">
                          <a:effectLst/>
                        </a:rPr>
                        <a:t>                   -   </a:t>
                      </a:r>
                      <a:endParaRPr lang="es-EC" sz="1300" b="0"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597.599,75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550200285"/>
                  </a:ext>
                </a:extLst>
              </a:tr>
              <a:tr h="213674">
                <a:tc>
                  <a:txBody>
                    <a:bodyPr/>
                    <a:lstStyle/>
                    <a:p>
                      <a:pPr algn="l" rtl="0" fontAlgn="ctr"/>
                      <a:r>
                        <a:rPr lang="es-EC" sz="1300" u="none" strike="noStrike">
                          <a:effectLst/>
                        </a:rPr>
                        <a:t>RESPONSABILIDAD AMBIENTAL</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386.000,00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119.521,17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505.521,17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3530401661"/>
                  </a:ext>
                </a:extLst>
              </a:tr>
              <a:tr h="213674">
                <a:tc>
                  <a:txBody>
                    <a:bodyPr/>
                    <a:lstStyle/>
                    <a:p>
                      <a:pPr algn="l" rtl="0" fontAlgn="ctr"/>
                      <a:r>
                        <a:rPr lang="es-EC" sz="1300" u="none" strike="noStrike">
                          <a:effectLst/>
                        </a:rPr>
                        <a:t>GESTIÓN FINANCIERA</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187.759,00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187.759,00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3842204360"/>
                  </a:ext>
                </a:extLst>
              </a:tr>
              <a:tr h="213674">
                <a:tc>
                  <a:txBody>
                    <a:bodyPr/>
                    <a:lstStyle/>
                    <a:p>
                      <a:pPr algn="l" rtl="0" fontAlgn="ctr"/>
                      <a:r>
                        <a:rPr lang="es-EC" sz="1300" u="none" strike="noStrike">
                          <a:effectLst/>
                        </a:rPr>
                        <a:t>RESPONSABILIDAD SOCIAL</a:t>
                      </a:r>
                      <a:endParaRPr lang="es-EC"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90.000,00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90.000,00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3549008269"/>
                  </a:ext>
                </a:extLst>
              </a:tr>
              <a:tr h="213674">
                <a:tc>
                  <a:txBody>
                    <a:bodyPr/>
                    <a:lstStyle/>
                    <a:p>
                      <a:pPr algn="l" rtl="0" fontAlgn="ctr"/>
                      <a:r>
                        <a:rPr lang="es-ES" sz="1300" u="none" strike="noStrike">
                          <a:effectLst/>
                        </a:rPr>
                        <a:t>SEGURIDAD INDUSTRIAL Y SALUD OCUPACIONAL</a:t>
                      </a:r>
                      <a:endParaRPr lang="es-ES" sz="1300" b="0" i="0" u="none" strike="noStrike">
                        <a:solidFill>
                          <a:srgbClr val="000000"/>
                        </a:solidFill>
                        <a:effectLst/>
                        <a:latin typeface="Arial" panose="020B0604020202020204" pitchFamily="34" charset="0"/>
                      </a:endParaRPr>
                    </a:p>
                  </a:txBody>
                  <a:tcPr marL="10012" marR="10012" marT="10012" marB="0" anchor="ctr"/>
                </a:tc>
                <a:tc>
                  <a:txBody>
                    <a:bodyPr/>
                    <a:lstStyle/>
                    <a:p>
                      <a:pPr algn="ctr" rtl="0" fontAlgn="b"/>
                      <a:r>
                        <a:rPr lang="es-EC" sz="1300" u="none" strike="noStrike">
                          <a:effectLst/>
                        </a:rPr>
                        <a:t>        72.434,85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rtl="0" fontAlgn="b"/>
                      <a:r>
                        <a:rPr lang="es-EC" sz="1300" u="none" strike="noStrike">
                          <a:effectLst/>
                        </a:rPr>
                        <a:t>                   -   </a:t>
                      </a:r>
                      <a:endParaRPr lang="es-EC" sz="1300" b="0" i="0" u="none" strike="noStrike">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u="none" strike="noStrike" dirty="0">
                          <a:effectLst/>
                        </a:rPr>
                        <a:t>        72.434,85 </a:t>
                      </a:r>
                      <a:endParaRPr lang="es-EC" sz="1300" b="0"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533339176"/>
                  </a:ext>
                </a:extLst>
              </a:tr>
              <a:tr h="213674">
                <a:tc>
                  <a:txBody>
                    <a:bodyPr/>
                    <a:lstStyle/>
                    <a:p>
                      <a:pPr algn="ctr" fontAlgn="b"/>
                      <a:r>
                        <a:rPr lang="es-EC" sz="1300" b="1" u="none" strike="noStrike" dirty="0">
                          <a:effectLst/>
                        </a:rPr>
                        <a:t>TOTAL</a:t>
                      </a:r>
                      <a:endParaRPr lang="es-EC" sz="1300" b="1"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b="1" u="none" strike="noStrike" dirty="0">
                          <a:effectLst/>
                        </a:rPr>
                        <a:t>22.240.197,57</a:t>
                      </a:r>
                      <a:endParaRPr lang="es-EC" sz="1300" b="1"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b="1" u="none" strike="noStrike" dirty="0">
                          <a:effectLst/>
                        </a:rPr>
                        <a:t>12.152.883,45</a:t>
                      </a:r>
                      <a:endParaRPr lang="es-EC" sz="1300" b="1" i="0" u="none" strike="noStrike" dirty="0">
                        <a:solidFill>
                          <a:srgbClr val="000000"/>
                        </a:solidFill>
                        <a:effectLst/>
                        <a:latin typeface="Arial" panose="020B0604020202020204" pitchFamily="34" charset="0"/>
                      </a:endParaRPr>
                    </a:p>
                  </a:txBody>
                  <a:tcPr marL="10012" marR="10012" marT="10012" marB="0" anchor="b"/>
                </a:tc>
                <a:tc>
                  <a:txBody>
                    <a:bodyPr/>
                    <a:lstStyle/>
                    <a:p>
                      <a:pPr algn="ctr" fontAlgn="b"/>
                      <a:r>
                        <a:rPr lang="es-EC" sz="1300" b="1" u="none" strike="noStrike" dirty="0">
                          <a:effectLst/>
                        </a:rPr>
                        <a:t>34.393.081,02</a:t>
                      </a:r>
                      <a:endParaRPr lang="es-EC" sz="1300" b="1" i="0" u="none" strike="noStrike" dirty="0">
                        <a:solidFill>
                          <a:srgbClr val="000000"/>
                        </a:solidFill>
                        <a:effectLst/>
                        <a:latin typeface="Arial" panose="020B0604020202020204" pitchFamily="34" charset="0"/>
                      </a:endParaRPr>
                    </a:p>
                  </a:txBody>
                  <a:tcPr marL="10012" marR="10012" marT="10012" marB="0" anchor="b"/>
                </a:tc>
                <a:extLst>
                  <a:ext uri="{0D108BD9-81ED-4DB2-BD59-A6C34878D82A}">
                    <a16:rowId xmlns:a16="http://schemas.microsoft.com/office/drawing/2014/main" val="2023812675"/>
                  </a:ext>
                </a:extLst>
              </a:tr>
            </a:tbl>
          </a:graphicData>
        </a:graphic>
      </p:graphicFrame>
    </p:spTree>
    <p:extLst>
      <p:ext uri="{BB962C8B-B14F-4D97-AF65-F5344CB8AC3E}">
        <p14:creationId xmlns:p14="http://schemas.microsoft.com/office/powerpoint/2010/main" val="324864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2" name="Imagen 1" descr="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10" name="CuadroTexto 9">
            <a:extLst>
              <a:ext uri="{FF2B5EF4-FFF2-40B4-BE49-F238E27FC236}">
                <a16:creationId xmlns:a16="http://schemas.microsoft.com/office/drawing/2014/main" id="{5C522E4A-B7A1-401D-A5F4-F3AA3DF0682D}"/>
              </a:ext>
            </a:extLst>
          </p:cNvPr>
          <p:cNvSpPr txBox="1"/>
          <p:nvPr/>
        </p:nvSpPr>
        <p:spPr>
          <a:xfrm>
            <a:off x="-22887" y="90242"/>
            <a:ext cx="12255409" cy="1138773"/>
          </a:xfrm>
          <a:prstGeom prst="rect">
            <a:avLst/>
          </a:prstGeom>
          <a:noFill/>
        </p:spPr>
        <p:txBody>
          <a:bodyPr wrap="square" rtlCol="0">
            <a:spAutoFit/>
          </a:bodyPr>
          <a:lstStyle/>
          <a:p>
            <a:pPr lvl="0" algn="ctr"/>
            <a:r>
              <a:rPr lang="es-419" sz="3600" b="1" dirty="0">
                <a:solidFill>
                  <a:srgbClr val="005698"/>
                </a:solidFill>
                <a:latin typeface="Tahoma" panose="020B0604030504040204" pitchFamily="34" charset="0"/>
                <a:ea typeface="Tahoma" panose="020B0604030504040204" pitchFamily="34" charset="0"/>
                <a:cs typeface="Tahoma" panose="020B0604030504040204" pitchFamily="34" charset="0"/>
              </a:rPr>
              <a:t>PROFORMA PRESUPUESTARIA 2022 </a:t>
            </a:r>
          </a:p>
          <a:p>
            <a:pPr lvl="0" algn="ctr"/>
            <a:r>
              <a:rPr lang="es-419" sz="3200" dirty="0">
                <a:solidFill>
                  <a:srgbClr val="005698"/>
                </a:solidFill>
                <a:latin typeface="Tahoma" panose="020B0604030504040204" pitchFamily="34" charset="0"/>
                <a:ea typeface="Tahoma" panose="020B0604030504040204" pitchFamily="34" charset="0"/>
                <a:cs typeface="Tahoma" panose="020B0604030504040204" pitchFamily="34" charset="0"/>
              </a:rPr>
              <a:t>(EPMMQ)</a:t>
            </a:r>
          </a:p>
        </p:txBody>
      </p:sp>
      <p:graphicFrame>
        <p:nvGraphicFramePr>
          <p:cNvPr id="17" name="Tabla 16">
            <a:extLst>
              <a:ext uri="{FF2B5EF4-FFF2-40B4-BE49-F238E27FC236}">
                <a16:creationId xmlns:a16="http://schemas.microsoft.com/office/drawing/2014/main" id="{DB490D41-C5E6-4C92-9E96-F85B18715D86}"/>
              </a:ext>
            </a:extLst>
          </p:cNvPr>
          <p:cNvGraphicFramePr>
            <a:graphicFrameLocks noGrp="1"/>
          </p:cNvGraphicFramePr>
          <p:nvPr>
            <p:extLst>
              <p:ext uri="{D42A27DB-BD31-4B8C-83A1-F6EECF244321}">
                <p14:modId xmlns:p14="http://schemas.microsoft.com/office/powerpoint/2010/main" val="2533298384"/>
              </p:ext>
            </p:extLst>
          </p:nvPr>
        </p:nvGraphicFramePr>
        <p:xfrm>
          <a:off x="9941043" y="3659440"/>
          <a:ext cx="2136852" cy="664845"/>
        </p:xfrm>
        <a:graphic>
          <a:graphicData uri="http://schemas.openxmlformats.org/drawingml/2006/table">
            <a:tbl>
              <a:tblPr/>
              <a:tblGrid>
                <a:gridCol w="2136852">
                  <a:extLst>
                    <a:ext uri="{9D8B030D-6E8A-4147-A177-3AD203B41FA5}">
                      <a16:colId xmlns:a16="http://schemas.microsoft.com/office/drawing/2014/main" val="3943365224"/>
                    </a:ext>
                  </a:extLst>
                </a:gridCol>
              </a:tblGrid>
              <a:tr h="523221">
                <a:tc>
                  <a:txBody>
                    <a:bodyPr/>
                    <a:lstStyle/>
                    <a:p>
                      <a:pPr algn="r" fontAlgn="t"/>
                      <a:r>
                        <a:rPr lang="es-EC" sz="2000" b="1" i="0" u="none" strike="noStrike" dirty="0">
                          <a:solidFill>
                            <a:schemeClr val="accent4">
                              <a:lumMod val="50000"/>
                            </a:schemeClr>
                          </a:solidFill>
                          <a:effectLst/>
                          <a:latin typeface="Arial" panose="020B0604020202020204" pitchFamily="34" charset="0"/>
                        </a:rPr>
                        <a:t>$34.393.081,02</a:t>
                      </a:r>
                    </a:p>
                    <a:p>
                      <a:pPr algn="r" fontAlgn="t"/>
                      <a:r>
                        <a:rPr lang="es-EC" sz="2000" b="1" i="0" u="none" strike="noStrike" dirty="0">
                          <a:solidFill>
                            <a:schemeClr val="accent4">
                              <a:lumMod val="50000"/>
                            </a:schemeClr>
                          </a:solidFill>
                          <a:effectLst/>
                          <a:latin typeface="Arial" panose="020B0604020202020204" pitchFamily="34" charset="0"/>
                        </a:rPr>
                        <a:t> </a:t>
                      </a:r>
                    </a:p>
                  </a:txBody>
                  <a:tcPr marL="9525" marR="9525" marT="9525">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0153219"/>
                  </a:ext>
                </a:extLst>
              </a:tr>
            </a:tbl>
          </a:graphicData>
        </a:graphic>
      </p:graphicFrame>
      <p:graphicFrame>
        <p:nvGraphicFramePr>
          <p:cNvPr id="18" name="Diagrama 17">
            <a:extLst>
              <a:ext uri="{FF2B5EF4-FFF2-40B4-BE49-F238E27FC236}">
                <a16:creationId xmlns:a16="http://schemas.microsoft.com/office/drawing/2014/main" id="{E110D82B-5288-4613-A62E-ECC3AC5680AE}"/>
              </a:ext>
            </a:extLst>
          </p:cNvPr>
          <p:cNvGraphicFramePr/>
          <p:nvPr>
            <p:extLst>
              <p:ext uri="{D42A27DB-BD31-4B8C-83A1-F6EECF244321}">
                <p14:modId xmlns:p14="http://schemas.microsoft.com/office/powerpoint/2010/main" val="2736711413"/>
              </p:ext>
            </p:extLst>
          </p:nvPr>
        </p:nvGraphicFramePr>
        <p:xfrm>
          <a:off x="193812" y="1446234"/>
          <a:ext cx="11804376" cy="2254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9" name="Tabla 18">
            <a:extLst>
              <a:ext uri="{FF2B5EF4-FFF2-40B4-BE49-F238E27FC236}">
                <a16:creationId xmlns:a16="http://schemas.microsoft.com/office/drawing/2014/main" id="{112ACE40-55D0-4D2B-92EC-2EAD0B71552D}"/>
              </a:ext>
            </a:extLst>
          </p:cNvPr>
          <p:cNvGraphicFramePr>
            <a:graphicFrameLocks noGrp="1"/>
          </p:cNvGraphicFramePr>
          <p:nvPr>
            <p:extLst>
              <p:ext uri="{D42A27DB-BD31-4B8C-83A1-F6EECF244321}">
                <p14:modId xmlns:p14="http://schemas.microsoft.com/office/powerpoint/2010/main" val="4129870708"/>
              </p:ext>
            </p:extLst>
          </p:nvPr>
        </p:nvGraphicFramePr>
        <p:xfrm>
          <a:off x="32280" y="3659440"/>
          <a:ext cx="1814319" cy="446089"/>
        </p:xfrm>
        <a:graphic>
          <a:graphicData uri="http://schemas.openxmlformats.org/drawingml/2006/table">
            <a:tbl>
              <a:tblPr/>
              <a:tblGrid>
                <a:gridCol w="1814319">
                  <a:extLst>
                    <a:ext uri="{9D8B030D-6E8A-4147-A177-3AD203B41FA5}">
                      <a16:colId xmlns:a16="http://schemas.microsoft.com/office/drawing/2014/main" val="3943365224"/>
                    </a:ext>
                  </a:extLst>
                </a:gridCol>
              </a:tblGrid>
              <a:tr h="446089">
                <a:tc>
                  <a:txBody>
                    <a:bodyPr/>
                    <a:lstStyle/>
                    <a:p>
                      <a:pPr marL="0" algn="l" defTabSz="914400" rtl="0" eaLnBrk="1" fontAlgn="b" latinLnBrk="0" hangingPunct="1"/>
                      <a:r>
                        <a:rPr lang="es-EC" sz="2000" b="0" kern="1200" dirty="0">
                          <a:solidFill>
                            <a:srgbClr val="0070C0"/>
                          </a:solidFill>
                          <a:latin typeface="Arial" panose="020B0604020202020204" pitchFamily="34" charset="0"/>
                          <a:ea typeface="+mn-ea"/>
                          <a:cs typeface="Arial" panose="020B0604020202020204" pitchFamily="34" charset="0"/>
                        </a:rPr>
                        <a:t>$14.244.654,42 </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0153219"/>
                  </a:ext>
                </a:extLst>
              </a:tr>
            </a:tbl>
          </a:graphicData>
        </a:graphic>
      </p:graphicFrame>
      <p:sp>
        <p:nvSpPr>
          <p:cNvPr id="20" name="Rectángulo 19">
            <a:extLst>
              <a:ext uri="{FF2B5EF4-FFF2-40B4-BE49-F238E27FC236}">
                <a16:creationId xmlns:a16="http://schemas.microsoft.com/office/drawing/2014/main" id="{7F9FAC38-EC83-4DF5-A034-B3C6DD2F5BC7}"/>
              </a:ext>
            </a:extLst>
          </p:cNvPr>
          <p:cNvSpPr/>
          <p:nvPr/>
        </p:nvSpPr>
        <p:spPr>
          <a:xfrm>
            <a:off x="2478881" y="3659440"/>
            <a:ext cx="2105063" cy="400110"/>
          </a:xfrm>
          <a:prstGeom prst="rect">
            <a:avLst/>
          </a:prstGeom>
        </p:spPr>
        <p:txBody>
          <a:bodyPr wrap="none">
            <a:spAutoFit/>
          </a:bodyPr>
          <a:lstStyle/>
          <a:p>
            <a:r>
              <a:rPr lang="es-EC" sz="2000" dirty="0">
                <a:solidFill>
                  <a:srgbClr val="33CCCC"/>
                </a:solidFill>
                <a:latin typeface="Arial" panose="020B0604020202020204" pitchFamily="34" charset="0"/>
                <a:cs typeface="Arial" panose="020B0604020202020204" pitchFamily="34" charset="0"/>
              </a:rPr>
              <a:t>$  6.618.917,95  </a:t>
            </a:r>
          </a:p>
        </p:txBody>
      </p:sp>
      <p:sp>
        <p:nvSpPr>
          <p:cNvPr id="21" name="Rectángulo 20">
            <a:extLst>
              <a:ext uri="{FF2B5EF4-FFF2-40B4-BE49-F238E27FC236}">
                <a16:creationId xmlns:a16="http://schemas.microsoft.com/office/drawing/2014/main" id="{F15F8B6E-E4C1-4F23-AC18-6DCC8854F871}"/>
              </a:ext>
            </a:extLst>
          </p:cNvPr>
          <p:cNvSpPr/>
          <p:nvPr/>
        </p:nvSpPr>
        <p:spPr>
          <a:xfrm>
            <a:off x="4906786" y="3659440"/>
            <a:ext cx="2034531" cy="400110"/>
          </a:xfrm>
          <a:prstGeom prst="rect">
            <a:avLst/>
          </a:prstGeom>
        </p:spPr>
        <p:txBody>
          <a:bodyPr wrap="none">
            <a:spAutoFit/>
          </a:bodyPr>
          <a:lstStyle/>
          <a:p>
            <a:r>
              <a:rPr lang="es-EC" sz="2000" dirty="0">
                <a:solidFill>
                  <a:srgbClr val="7030A0"/>
                </a:solidFill>
                <a:latin typeface="Arial" panose="020B0604020202020204" pitchFamily="34" charset="0"/>
                <a:cs typeface="Arial" panose="020B0604020202020204" pitchFamily="34" charset="0"/>
              </a:rPr>
              <a:t> $ 4.389.002,58 </a:t>
            </a:r>
          </a:p>
        </p:txBody>
      </p:sp>
      <p:sp>
        <p:nvSpPr>
          <p:cNvPr id="22" name="Rectángulo 21">
            <a:extLst>
              <a:ext uri="{FF2B5EF4-FFF2-40B4-BE49-F238E27FC236}">
                <a16:creationId xmlns:a16="http://schemas.microsoft.com/office/drawing/2014/main" id="{570E8844-C19D-479A-A964-8C3F6BA7F113}"/>
              </a:ext>
            </a:extLst>
          </p:cNvPr>
          <p:cNvSpPr/>
          <p:nvPr/>
        </p:nvSpPr>
        <p:spPr>
          <a:xfrm>
            <a:off x="7749117" y="3659440"/>
            <a:ext cx="2105063" cy="400110"/>
          </a:xfrm>
          <a:prstGeom prst="rect">
            <a:avLst/>
          </a:prstGeom>
        </p:spPr>
        <p:txBody>
          <a:bodyPr wrap="none">
            <a:spAutoFit/>
          </a:bodyPr>
          <a:lstStyle/>
          <a:p>
            <a:r>
              <a:rPr lang="es-EC" sz="2000" dirty="0">
                <a:solidFill>
                  <a:schemeClr val="accent6">
                    <a:lumMod val="75000"/>
                  </a:schemeClr>
                </a:solidFill>
                <a:latin typeface="Arial" panose="020B0604020202020204" pitchFamily="34" charset="0"/>
                <a:cs typeface="Arial" panose="020B0604020202020204" pitchFamily="34" charset="0"/>
              </a:rPr>
              <a:t> $  9.140.506,07 </a:t>
            </a:r>
          </a:p>
        </p:txBody>
      </p:sp>
      <p:sp>
        <p:nvSpPr>
          <p:cNvPr id="23" name="CuadroTexto 22">
            <a:extLst>
              <a:ext uri="{FF2B5EF4-FFF2-40B4-BE49-F238E27FC236}">
                <a16:creationId xmlns:a16="http://schemas.microsoft.com/office/drawing/2014/main" id="{53DA7969-9D17-4CDE-B9BB-FFDE425711D4}"/>
              </a:ext>
            </a:extLst>
          </p:cNvPr>
          <p:cNvSpPr txBox="1"/>
          <p:nvPr/>
        </p:nvSpPr>
        <p:spPr>
          <a:xfrm>
            <a:off x="8030817" y="4372237"/>
            <a:ext cx="1631405" cy="1323439"/>
          </a:xfrm>
          <a:prstGeom prst="rect">
            <a:avLst/>
          </a:prstGeom>
          <a:noFill/>
          <a:ln>
            <a:solidFill>
              <a:schemeClr val="accent1"/>
            </a:solidFill>
            <a:prstDash val="sysDash"/>
          </a:ln>
        </p:spPr>
        <p:txBody>
          <a:bodyPr wrap="square" rtlCol="0">
            <a:spAutoFit/>
          </a:bodyPr>
          <a:lstStyle/>
          <a:p>
            <a:pPr algn="ctr"/>
            <a:r>
              <a:rPr lang="es-ES" sz="1600" b="1" dirty="0"/>
              <a:t>Incluye:</a:t>
            </a:r>
          </a:p>
          <a:p>
            <a:pPr algn="ctr"/>
            <a:r>
              <a:rPr lang="es-ES" sz="1600" dirty="0"/>
              <a:t>Nomina o contrato de prestación de servicios</a:t>
            </a:r>
          </a:p>
        </p:txBody>
      </p:sp>
      <p:sp>
        <p:nvSpPr>
          <p:cNvPr id="24" name="CuadroTexto 23">
            <a:extLst>
              <a:ext uri="{FF2B5EF4-FFF2-40B4-BE49-F238E27FC236}">
                <a16:creationId xmlns:a16="http://schemas.microsoft.com/office/drawing/2014/main" id="{6AF5386A-4C9E-4BE4-82B8-966267BBEB18}"/>
              </a:ext>
            </a:extLst>
          </p:cNvPr>
          <p:cNvSpPr txBox="1"/>
          <p:nvPr/>
        </p:nvSpPr>
        <p:spPr>
          <a:xfrm>
            <a:off x="5219211" y="4372237"/>
            <a:ext cx="1631405" cy="584775"/>
          </a:xfrm>
          <a:prstGeom prst="rect">
            <a:avLst/>
          </a:prstGeom>
          <a:noFill/>
          <a:ln>
            <a:solidFill>
              <a:schemeClr val="accent1"/>
            </a:solidFill>
            <a:prstDash val="sysDash"/>
          </a:ln>
        </p:spPr>
        <p:txBody>
          <a:bodyPr wrap="square" rtlCol="0">
            <a:spAutoFit/>
          </a:bodyPr>
          <a:lstStyle/>
          <a:p>
            <a:pPr algn="ctr"/>
            <a:r>
              <a:rPr lang="es-ES" sz="1600" b="1" dirty="0"/>
              <a:t>Incluye:</a:t>
            </a:r>
          </a:p>
          <a:p>
            <a:pPr algn="ctr"/>
            <a:r>
              <a:rPr lang="es-ES" sz="1600" dirty="0"/>
              <a:t>Expropiaciones </a:t>
            </a:r>
          </a:p>
        </p:txBody>
      </p:sp>
      <p:sp>
        <p:nvSpPr>
          <p:cNvPr id="25" name="CuadroTexto 24">
            <a:extLst>
              <a:ext uri="{FF2B5EF4-FFF2-40B4-BE49-F238E27FC236}">
                <a16:creationId xmlns:a16="http://schemas.microsoft.com/office/drawing/2014/main" id="{90998621-AF23-4015-961D-A699495E82C4}"/>
              </a:ext>
            </a:extLst>
          </p:cNvPr>
          <p:cNvSpPr txBox="1"/>
          <p:nvPr/>
        </p:nvSpPr>
        <p:spPr>
          <a:xfrm>
            <a:off x="2715709" y="4372237"/>
            <a:ext cx="1631405" cy="1323439"/>
          </a:xfrm>
          <a:prstGeom prst="rect">
            <a:avLst/>
          </a:prstGeom>
          <a:noFill/>
          <a:ln>
            <a:solidFill>
              <a:schemeClr val="accent1"/>
            </a:solidFill>
            <a:prstDash val="sysDash"/>
          </a:ln>
        </p:spPr>
        <p:txBody>
          <a:bodyPr wrap="square" rtlCol="0">
            <a:spAutoFit/>
          </a:bodyPr>
          <a:lstStyle/>
          <a:p>
            <a:pPr algn="ctr"/>
            <a:r>
              <a:rPr lang="es-ES" sz="1600" b="1" dirty="0"/>
              <a:t>Incluye:</a:t>
            </a:r>
          </a:p>
          <a:p>
            <a:pPr algn="ctr"/>
            <a:r>
              <a:rPr lang="es-ES" sz="1600" dirty="0"/>
              <a:t>Mantenimientos subsistemas en fase de preoperación </a:t>
            </a:r>
          </a:p>
        </p:txBody>
      </p:sp>
      <p:sp>
        <p:nvSpPr>
          <p:cNvPr id="26" name="CuadroTexto 25">
            <a:extLst>
              <a:ext uri="{FF2B5EF4-FFF2-40B4-BE49-F238E27FC236}">
                <a16:creationId xmlns:a16="http://schemas.microsoft.com/office/drawing/2014/main" id="{E3A2174E-1808-4AEA-84AB-45C5336AD108}"/>
              </a:ext>
            </a:extLst>
          </p:cNvPr>
          <p:cNvSpPr txBox="1"/>
          <p:nvPr/>
        </p:nvSpPr>
        <p:spPr>
          <a:xfrm>
            <a:off x="50495" y="4372237"/>
            <a:ext cx="1975253" cy="1569660"/>
          </a:xfrm>
          <a:prstGeom prst="rect">
            <a:avLst/>
          </a:prstGeom>
          <a:noFill/>
          <a:ln>
            <a:solidFill>
              <a:schemeClr val="accent1"/>
            </a:solidFill>
            <a:prstDash val="sysDash"/>
          </a:ln>
        </p:spPr>
        <p:txBody>
          <a:bodyPr wrap="square" rtlCol="0">
            <a:spAutoFit/>
          </a:bodyPr>
          <a:lstStyle/>
          <a:p>
            <a:pPr algn="ctr"/>
            <a:r>
              <a:rPr lang="es-ES" sz="1600" b="1" dirty="0"/>
              <a:t>Incluye:</a:t>
            </a:r>
          </a:p>
          <a:p>
            <a:pPr algn="ctr"/>
            <a:r>
              <a:rPr lang="es-ES" sz="1600" dirty="0"/>
              <a:t>Energía eléctrica</a:t>
            </a:r>
          </a:p>
          <a:p>
            <a:pPr algn="ctr"/>
            <a:r>
              <a:rPr lang="es-ES" sz="1600" dirty="0"/>
              <a:t>Sistemas informáticos, seguridad y limpieza </a:t>
            </a:r>
          </a:p>
        </p:txBody>
      </p:sp>
    </p:spTree>
    <p:extLst>
      <p:ext uri="{BB962C8B-B14F-4D97-AF65-F5344CB8AC3E}">
        <p14:creationId xmlns:p14="http://schemas.microsoft.com/office/powerpoint/2010/main" val="30256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pic>
        <p:nvPicPr>
          <p:cNvPr id="3" name="Imagen 2" descr="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4" name="Rectángulo 3">
            <a:extLst>
              <a:ext uri="{FF2B5EF4-FFF2-40B4-BE49-F238E27FC236}">
                <a16:creationId xmlns:a16="http://schemas.microsoft.com/office/drawing/2014/main" id="{9B09BE38-0CB9-463C-B9A8-A7E8FCBF2890}"/>
              </a:ext>
            </a:extLst>
          </p:cNvPr>
          <p:cNvSpPr/>
          <p:nvPr/>
        </p:nvSpPr>
        <p:spPr>
          <a:xfrm>
            <a:off x="334524" y="4022227"/>
            <a:ext cx="1893467" cy="400110"/>
          </a:xfrm>
          <a:prstGeom prst="rect">
            <a:avLst/>
          </a:prstGeom>
        </p:spPr>
        <p:txBody>
          <a:bodyPr wrap="none">
            <a:spAutoFit/>
          </a:bodyPr>
          <a:lstStyle/>
          <a:p>
            <a:r>
              <a:rPr lang="es-EC" sz="2000" dirty="0">
                <a:solidFill>
                  <a:schemeClr val="accent1">
                    <a:lumMod val="75000"/>
                  </a:schemeClr>
                </a:solidFill>
                <a:latin typeface="Arial" panose="020B0604020202020204" pitchFamily="34" charset="0"/>
                <a:cs typeface="Arial" panose="020B0604020202020204" pitchFamily="34" charset="0"/>
              </a:rPr>
              <a:t>$ 6.100.000,00</a:t>
            </a:r>
          </a:p>
        </p:txBody>
      </p:sp>
      <p:sp>
        <p:nvSpPr>
          <p:cNvPr id="8" name="Abrir corchete 7">
            <a:extLst>
              <a:ext uri="{FF2B5EF4-FFF2-40B4-BE49-F238E27FC236}">
                <a16:creationId xmlns:a16="http://schemas.microsoft.com/office/drawing/2014/main" id="{22CB0A31-C984-4F52-BC3E-F7976CDE0178}"/>
              </a:ext>
            </a:extLst>
          </p:cNvPr>
          <p:cNvSpPr/>
          <p:nvPr/>
        </p:nvSpPr>
        <p:spPr>
          <a:xfrm>
            <a:off x="2281976" y="1862929"/>
            <a:ext cx="358357" cy="4298720"/>
          </a:xfrm>
          <a:prstGeom prst="leftBracket">
            <a:avLst/>
          </a:prstGeom>
          <a:ln w="349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9" name="CuadroTexto 8">
            <a:extLst>
              <a:ext uri="{FF2B5EF4-FFF2-40B4-BE49-F238E27FC236}">
                <a16:creationId xmlns:a16="http://schemas.microsoft.com/office/drawing/2014/main" id="{7506437E-0AEE-4D6E-8F9D-70F2FCCF99C7}"/>
              </a:ext>
            </a:extLst>
          </p:cNvPr>
          <p:cNvSpPr txBox="1"/>
          <p:nvPr/>
        </p:nvSpPr>
        <p:spPr>
          <a:xfrm>
            <a:off x="2493617" y="2514122"/>
            <a:ext cx="8713403" cy="3416320"/>
          </a:xfrm>
          <a:prstGeom prst="rect">
            <a:avLst/>
          </a:prstGeom>
          <a:noFill/>
        </p:spPr>
        <p:txBody>
          <a:bodyPr wrap="square" rtlCol="0">
            <a:spAutoFit/>
          </a:bodyPr>
          <a:lstStyle/>
          <a:p>
            <a:pPr marL="285750" indent="-285750">
              <a:buFont typeface="Arial" panose="020B0604020202020204" pitchFamily="34" charset="0"/>
              <a:buChar char="•"/>
            </a:pPr>
            <a:r>
              <a:rPr lang="es-ES" sz="1800" dirty="0"/>
              <a:t>Los bienes (material rodante, equipos, instalaciones, y obra civil) que actualmente pertenecen al </a:t>
            </a:r>
            <a:r>
              <a:rPr lang="es-ES" sz="1800" dirty="0" err="1"/>
              <a:t>MDMQ</a:t>
            </a:r>
            <a:r>
              <a:rPr lang="es-ES" sz="1800" dirty="0"/>
              <a:t>, se pretenden traspasar a la EPMMQ en el año 2021.</a:t>
            </a:r>
          </a:p>
          <a:p>
            <a:endParaRPr lang="es-ES" sz="1800" dirty="0"/>
          </a:p>
          <a:p>
            <a:pPr marL="285750" indent="-285750">
              <a:buFont typeface="Arial" panose="020B0604020202020204" pitchFamily="34" charset="0"/>
              <a:buChar char="•"/>
            </a:pPr>
            <a:r>
              <a:rPr lang="es-ES" sz="1800" dirty="0"/>
              <a:t>Se debe asegurar los bienes en el año 2022 por parte de la EPMMQ</a:t>
            </a:r>
          </a:p>
          <a:p>
            <a:pPr marL="285750" indent="-285750" algn="just">
              <a:buFont typeface="Arial" panose="020B0604020202020204" pitchFamily="34" charset="0"/>
              <a:buChar char="•"/>
            </a:pPr>
            <a:endParaRPr lang="es-ES" sz="1800" dirty="0"/>
          </a:p>
          <a:p>
            <a:pPr marL="285750" indent="-285750" algn="just">
              <a:buFont typeface="Arial" panose="020B0604020202020204" pitchFamily="34" charset="0"/>
              <a:buChar char="•"/>
            </a:pPr>
            <a:r>
              <a:rPr lang="es-ES" sz="1800" dirty="0"/>
              <a:t>Este rubro estuvo considerado inicialmente en proforma 2022 de la EPMMQ, el mismo que se excluyó de la proforma tomando en cuenta que la propiedad de los bienes de obra civil y material rodante no estaba definida; sin embargo, se han iniciado las gestiones que permitirán encontrar el mecanismo legal para el traspaso de los bienes a la EPMMQ, por lo que es indispensable contar con el recurso de USD 6.1 millones para el aseguramiento.</a:t>
            </a:r>
            <a:endParaRPr lang="es-EC" sz="1800" dirty="0"/>
          </a:p>
        </p:txBody>
      </p:sp>
      <p:sp>
        <p:nvSpPr>
          <p:cNvPr id="10" name="Google Shape;108;p16">
            <a:extLst>
              <a:ext uri="{FF2B5EF4-FFF2-40B4-BE49-F238E27FC236}">
                <a16:creationId xmlns:a16="http://schemas.microsoft.com/office/drawing/2014/main" id="{46A47F63-C985-41E7-80C9-EA3DD7F65B28}"/>
              </a:ext>
            </a:extLst>
          </p:cNvPr>
          <p:cNvSpPr txBox="1">
            <a:spLocks/>
          </p:cNvSpPr>
          <p:nvPr/>
        </p:nvSpPr>
        <p:spPr>
          <a:xfrm>
            <a:off x="1138136" y="250408"/>
            <a:ext cx="10215600" cy="13257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Clr>
                <a:srgbClr val="2F2C81"/>
              </a:buClr>
              <a:buFont typeface="Arial"/>
              <a:buNone/>
            </a:pPr>
            <a:r>
              <a:rPr lang="es-EC" b="1" dirty="0">
                <a:solidFill>
                  <a:srgbClr val="2F2C81"/>
                </a:solidFill>
                <a:latin typeface="Arial"/>
                <a:ea typeface="Arial"/>
                <a:cs typeface="Arial"/>
                <a:sym typeface="Arial"/>
              </a:rPr>
              <a:t>PROFORMA PRESUPUESTARIA 2022</a:t>
            </a:r>
            <a:br>
              <a:rPr lang="es-EC" b="1" dirty="0">
                <a:solidFill>
                  <a:srgbClr val="2F2C81"/>
                </a:solidFill>
                <a:latin typeface="Arial"/>
                <a:ea typeface="Arial"/>
                <a:cs typeface="Arial"/>
                <a:sym typeface="Arial"/>
              </a:rPr>
            </a:br>
            <a:r>
              <a:rPr lang="es-419" sz="2400" dirty="0">
                <a:solidFill>
                  <a:srgbClr val="FF0000"/>
                </a:solidFill>
                <a:latin typeface="Tahoma" panose="020B0604030504040204" pitchFamily="34" charset="0"/>
                <a:ea typeface="Tahoma" panose="020B0604030504040204" pitchFamily="34" charset="0"/>
                <a:cs typeface="Tahoma" panose="020B0604030504040204" pitchFamily="34" charset="0"/>
              </a:rPr>
              <a:t>REQUERIMIENTO ADICIONAL - </a:t>
            </a:r>
            <a:r>
              <a:rPr lang="es-EC" sz="2400" b="1" dirty="0">
                <a:solidFill>
                  <a:srgbClr val="2F2C81"/>
                </a:solidFill>
                <a:latin typeface="Arial"/>
                <a:ea typeface="Arial"/>
                <a:cs typeface="Arial"/>
                <a:sym typeface="Arial"/>
              </a:rPr>
              <a:t>(EPMMQ)</a:t>
            </a:r>
            <a:endParaRPr lang="es-EC" b="1" dirty="0">
              <a:solidFill>
                <a:srgbClr val="2F2C81"/>
              </a:solidFill>
              <a:latin typeface="Arial"/>
              <a:ea typeface="Arial"/>
              <a:cs typeface="Arial"/>
              <a:sym typeface="Arial"/>
            </a:endParaRPr>
          </a:p>
        </p:txBody>
      </p:sp>
      <p:grpSp>
        <p:nvGrpSpPr>
          <p:cNvPr id="11" name="Grupo 10">
            <a:extLst>
              <a:ext uri="{FF2B5EF4-FFF2-40B4-BE49-F238E27FC236}">
                <a16:creationId xmlns:a16="http://schemas.microsoft.com/office/drawing/2014/main" id="{4EBB4200-0232-4BA7-80B6-3D6731928D18}"/>
              </a:ext>
            </a:extLst>
          </p:cNvPr>
          <p:cNvGrpSpPr/>
          <p:nvPr/>
        </p:nvGrpSpPr>
        <p:grpSpPr>
          <a:xfrm>
            <a:off x="445073" y="2787321"/>
            <a:ext cx="1672371" cy="1234906"/>
            <a:chOff x="4986" y="509784"/>
            <a:chExt cx="1672371" cy="1234906"/>
          </a:xfrm>
          <a:solidFill>
            <a:schemeClr val="accent3">
              <a:lumMod val="20000"/>
              <a:lumOff val="80000"/>
            </a:schemeClr>
          </a:solidFill>
        </p:grpSpPr>
        <p:sp>
          <p:nvSpPr>
            <p:cNvPr id="12" name="Elipse 11">
              <a:extLst>
                <a:ext uri="{FF2B5EF4-FFF2-40B4-BE49-F238E27FC236}">
                  <a16:creationId xmlns:a16="http://schemas.microsoft.com/office/drawing/2014/main" id="{2C382E66-F0B4-469E-9351-C1AA0BEFF7FA}"/>
                </a:ext>
              </a:extLst>
            </p:cNvPr>
            <p:cNvSpPr/>
            <p:nvPr/>
          </p:nvSpPr>
          <p:spPr>
            <a:xfrm>
              <a:off x="4986" y="509784"/>
              <a:ext cx="1672371" cy="123490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sp>
        <p:sp>
          <p:nvSpPr>
            <p:cNvPr id="13" name="Elipse 4">
              <a:extLst>
                <a:ext uri="{FF2B5EF4-FFF2-40B4-BE49-F238E27FC236}">
                  <a16:creationId xmlns:a16="http://schemas.microsoft.com/office/drawing/2014/main" id="{006E065E-0B1D-43B7-835D-14923C768C6F}"/>
                </a:ext>
              </a:extLst>
            </p:cNvPr>
            <p:cNvSpPr txBox="1"/>
            <p:nvPr/>
          </p:nvSpPr>
          <p:spPr>
            <a:xfrm>
              <a:off x="249899" y="690632"/>
              <a:ext cx="1182545" cy="87321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b="1" kern="1200" dirty="0">
                  <a:solidFill>
                    <a:schemeClr val="tx1"/>
                  </a:solidFill>
                </a:rPr>
                <a:t>5</a:t>
              </a:r>
              <a:r>
                <a:rPr lang="es-ES" sz="1400" b="1" kern="1200" dirty="0">
                  <a:solidFill>
                    <a:schemeClr val="tx1"/>
                  </a:solidFill>
                </a:rPr>
                <a:t>. SEGUROS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pic>
        <p:nvPicPr>
          <p:cNvPr id="2" name="Imagen 1" descr="PPT_FI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444" y="2395879"/>
            <a:ext cx="8851900" cy="1955800"/>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809</Words>
  <Application>Microsoft Office PowerPoint</Application>
  <PresentationFormat>Panorámica</PresentationFormat>
  <Paragraphs>223</Paragraphs>
  <Slides>8</Slides>
  <Notes>8</Notes>
  <HiddenSlides>1</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Tahoma</vt:lpstr>
      <vt:lpstr>Tema de Office</vt:lpstr>
      <vt:lpstr>Presentación de PowerPoint</vt:lpstr>
      <vt:lpstr>Presentación de PowerPoint</vt:lpstr>
      <vt:lpstr>Presentación de PowerPoint</vt:lpstr>
      <vt:lpstr>PROFORMA PRESUPUESTARIA 2022 (EPMMQ)</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Fernanda Villacis Aguilar</dc:creator>
  <cp:lastModifiedBy>Diego Mauricio Galarza Moreno</cp:lastModifiedBy>
  <cp:revision>11</cp:revision>
  <cp:lastPrinted>2021-11-16T19:16:57Z</cp:lastPrinted>
  <dcterms:modified xsi:type="dcterms:W3CDTF">2021-11-16T20:16:16Z</dcterms:modified>
</cp:coreProperties>
</file>