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74" r:id="rId7"/>
    <p:sldId id="275" r:id="rId8"/>
    <p:sldId id="273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6" r:id="rId17"/>
    <p:sldId id="272" r:id="rId18"/>
    <p:sldId id="262" r:id="rId19"/>
  </p:sldIdLst>
  <p:sldSz cx="12192000" cy="6858000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0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118CC6-B834-4991-BF2A-8ED3B55C442A}" type="doc">
      <dgm:prSet loTypeId="urn:microsoft.com/office/officeart/2005/8/layout/equation1" loCatId="relationship" qsTypeId="urn:microsoft.com/office/officeart/2005/8/quickstyle/simple4" qsCatId="simple" csTypeId="urn:microsoft.com/office/officeart/2005/8/colors/colorful5" csCatId="colorful" phldr="1"/>
      <dgm:spPr/>
    </dgm:pt>
    <dgm:pt modelId="{FCDBC2A5-F675-4565-AC63-0D4DD854EE9E}">
      <dgm:prSet phldrT="[Texto]" custT="1"/>
      <dgm:spPr/>
      <dgm:t>
        <a:bodyPr/>
        <a:lstStyle/>
        <a:p>
          <a:r>
            <a:rPr lang="es-ES" sz="1600" b="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INGRESOS DE AUTOGESTIÓN </a:t>
          </a:r>
          <a:endParaRPr lang="es-ES" sz="1600" b="1" dirty="0" smtClean="0">
            <a:solidFill>
              <a:schemeClr val="tx1"/>
            </a:solidFill>
            <a:latin typeface="+mn-lt"/>
          </a:endParaRPr>
        </a:p>
        <a:p>
          <a:r>
            <a:rPr lang="es-ES" sz="1800" b="1" dirty="0" smtClean="0">
              <a:solidFill>
                <a:schemeClr val="tx1"/>
              </a:solidFill>
              <a:latin typeface="+mn-lt"/>
            </a:rPr>
            <a:t>$ 18,5 MM</a:t>
          </a:r>
          <a:endParaRPr lang="es-ES" sz="1800" b="1" dirty="0">
            <a:solidFill>
              <a:schemeClr val="tx1"/>
            </a:solidFill>
            <a:latin typeface="+mn-lt"/>
          </a:endParaRPr>
        </a:p>
      </dgm:t>
    </dgm:pt>
    <dgm:pt modelId="{FB3BB8F8-64CD-43FC-B1BF-5C87B906C578}" type="parTrans" cxnId="{559C8C47-1E0B-4577-9FFF-2113B66BC571}">
      <dgm:prSet/>
      <dgm:spPr/>
      <dgm:t>
        <a:bodyPr/>
        <a:lstStyle/>
        <a:p>
          <a:endParaRPr lang="es-ES"/>
        </a:p>
      </dgm:t>
    </dgm:pt>
    <dgm:pt modelId="{50F51E7C-F4F3-4450-B66F-7CEAE7B6CCEE}" type="sibTrans" cxnId="{559C8C47-1E0B-4577-9FFF-2113B66BC571}">
      <dgm:prSet/>
      <dgm:spPr/>
      <dgm:t>
        <a:bodyPr/>
        <a:lstStyle/>
        <a:p>
          <a:endParaRPr lang="es-ES" dirty="0"/>
        </a:p>
      </dgm:t>
    </dgm:pt>
    <dgm:pt modelId="{C509DE9E-2C38-4183-BD5B-B6AFCCDE8D47}">
      <dgm:prSet phldrT="[Texto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1600" b="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ASIGNACIÓN MUNICIPAL</a:t>
          </a:r>
        </a:p>
        <a:p>
          <a:r>
            <a:rPr lang="es-E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$ 61,7 MM</a:t>
          </a:r>
          <a:endParaRPr lang="es-ES" sz="1800" b="1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gm:t>
    </dgm:pt>
    <dgm:pt modelId="{17F22746-A60C-4138-91A7-7B35C0913C47}" type="parTrans" cxnId="{05E9B278-9698-4CCC-BCAE-4E10FF92DC0F}">
      <dgm:prSet/>
      <dgm:spPr/>
      <dgm:t>
        <a:bodyPr/>
        <a:lstStyle/>
        <a:p>
          <a:endParaRPr lang="es-ES"/>
        </a:p>
      </dgm:t>
    </dgm:pt>
    <dgm:pt modelId="{A89E4D14-FEF5-4F2A-8B34-2A15643DD902}" type="sibTrans" cxnId="{05E9B278-9698-4CCC-BCAE-4E10FF92DC0F}">
      <dgm:prSet/>
      <dgm:spPr/>
      <dgm:t>
        <a:bodyPr/>
        <a:lstStyle/>
        <a:p>
          <a:endParaRPr lang="es-ES" dirty="0"/>
        </a:p>
      </dgm:t>
    </dgm:pt>
    <dgm:pt modelId="{2EC97ABA-D93D-406A-948E-64AD3D5116AF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ES" sz="1400" b="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INGRESOS DE FINANCIAMIENTO</a:t>
          </a:r>
        </a:p>
        <a:p>
          <a:r>
            <a:rPr lang="es-E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$ 44,7 MM</a:t>
          </a:r>
          <a:endParaRPr lang="es-ES" sz="1800" b="1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gm:t>
    </dgm:pt>
    <dgm:pt modelId="{FD238891-3D29-454B-8A1E-37E2C896D278}" type="parTrans" cxnId="{4AF2869D-292C-472F-9399-E030539D4536}">
      <dgm:prSet/>
      <dgm:spPr/>
      <dgm:t>
        <a:bodyPr/>
        <a:lstStyle/>
        <a:p>
          <a:endParaRPr lang="es-ES"/>
        </a:p>
      </dgm:t>
    </dgm:pt>
    <dgm:pt modelId="{5EF6ED53-ED02-4B5D-ADA2-37379E9058E6}" type="sibTrans" cxnId="{4AF2869D-292C-472F-9399-E030539D4536}">
      <dgm:prSet/>
      <dgm:spPr/>
      <dgm:t>
        <a:bodyPr/>
        <a:lstStyle/>
        <a:p>
          <a:endParaRPr lang="es-ES" dirty="0"/>
        </a:p>
      </dgm:t>
    </dgm:pt>
    <dgm:pt modelId="{F4140002-2AD3-40DB-B63F-04E0A33BDCA2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ES" sz="16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PROFORMA 2022</a:t>
          </a:r>
        </a:p>
        <a:p>
          <a:r>
            <a:rPr lang="es-ES" sz="18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</a:t>
          </a:r>
          <a:r>
            <a:rPr lang="es-E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$ 125 MM</a:t>
          </a:r>
          <a:endParaRPr lang="es-ES" sz="1800" b="1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gm:t>
    </dgm:pt>
    <dgm:pt modelId="{6DDC339F-0A8D-4D36-86AF-D5EB7814E594}" type="parTrans" cxnId="{27A32FCE-A4EA-4ABD-9636-717A4E191552}">
      <dgm:prSet/>
      <dgm:spPr/>
      <dgm:t>
        <a:bodyPr/>
        <a:lstStyle/>
        <a:p>
          <a:endParaRPr lang="es-ES"/>
        </a:p>
      </dgm:t>
    </dgm:pt>
    <dgm:pt modelId="{E6A471B4-25F5-482B-8710-DDB18455DFCF}" type="sibTrans" cxnId="{27A32FCE-A4EA-4ABD-9636-717A4E191552}">
      <dgm:prSet/>
      <dgm:spPr/>
      <dgm:t>
        <a:bodyPr/>
        <a:lstStyle/>
        <a:p>
          <a:endParaRPr lang="es-ES"/>
        </a:p>
      </dgm:t>
    </dgm:pt>
    <dgm:pt modelId="{4A35BE35-EF17-494F-BEDA-FC366F6119E5}" type="pres">
      <dgm:prSet presAssocID="{A4118CC6-B834-4991-BF2A-8ED3B55C442A}" presName="linearFlow" presStyleCnt="0">
        <dgm:presLayoutVars>
          <dgm:dir/>
          <dgm:resizeHandles val="exact"/>
        </dgm:presLayoutVars>
      </dgm:prSet>
      <dgm:spPr/>
    </dgm:pt>
    <dgm:pt modelId="{0704FA0F-FB8E-4DBC-BECC-2935BF3E71F0}" type="pres">
      <dgm:prSet presAssocID="{FCDBC2A5-F675-4565-AC63-0D4DD854EE9E}" presName="node" presStyleLbl="node1" presStyleIdx="0" presStyleCnt="4" custScaleX="1891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C9AD3E-9FC9-47D2-9087-3CFFCD37D84C}" type="pres">
      <dgm:prSet presAssocID="{50F51E7C-F4F3-4450-B66F-7CEAE7B6CCEE}" presName="spacerL" presStyleCnt="0"/>
      <dgm:spPr/>
    </dgm:pt>
    <dgm:pt modelId="{ACDEE256-4DDD-498D-9FA0-14D366259128}" type="pres">
      <dgm:prSet presAssocID="{50F51E7C-F4F3-4450-B66F-7CEAE7B6CCEE}" presName="sibTrans" presStyleLbl="sibTrans2D1" presStyleIdx="0" presStyleCnt="3"/>
      <dgm:spPr/>
      <dgm:t>
        <a:bodyPr/>
        <a:lstStyle/>
        <a:p>
          <a:endParaRPr lang="es-ES"/>
        </a:p>
      </dgm:t>
    </dgm:pt>
    <dgm:pt modelId="{FCCABACC-06A6-401C-8140-26DEF71E5EDD}" type="pres">
      <dgm:prSet presAssocID="{50F51E7C-F4F3-4450-B66F-7CEAE7B6CCEE}" presName="spacerR" presStyleCnt="0"/>
      <dgm:spPr/>
    </dgm:pt>
    <dgm:pt modelId="{484A43DD-8DCF-4B21-9597-531A23821BB0}" type="pres">
      <dgm:prSet presAssocID="{C509DE9E-2C38-4183-BD5B-B6AFCCDE8D47}" presName="node" presStyleLbl="node1" presStyleIdx="1" presStyleCnt="4" custScaleX="16430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6A5A47-5CBE-4A9C-9E09-1DC47A440C1A}" type="pres">
      <dgm:prSet presAssocID="{A89E4D14-FEF5-4F2A-8B34-2A15643DD902}" presName="spacerL" presStyleCnt="0"/>
      <dgm:spPr/>
    </dgm:pt>
    <dgm:pt modelId="{5624A201-EC8C-45E0-95C4-39F5AC1E502B}" type="pres">
      <dgm:prSet presAssocID="{A89E4D14-FEF5-4F2A-8B34-2A15643DD902}" presName="sibTrans" presStyleLbl="sibTrans2D1" presStyleIdx="1" presStyleCnt="3"/>
      <dgm:spPr/>
      <dgm:t>
        <a:bodyPr/>
        <a:lstStyle/>
        <a:p>
          <a:endParaRPr lang="es-ES"/>
        </a:p>
      </dgm:t>
    </dgm:pt>
    <dgm:pt modelId="{4683991D-7B9A-4FB6-994B-0ECF0CF3D319}" type="pres">
      <dgm:prSet presAssocID="{A89E4D14-FEF5-4F2A-8B34-2A15643DD902}" presName="spacerR" presStyleCnt="0"/>
      <dgm:spPr/>
    </dgm:pt>
    <dgm:pt modelId="{FF4AA263-CC3C-40FF-A500-A75DA97D9292}" type="pres">
      <dgm:prSet presAssocID="{2EC97ABA-D93D-406A-948E-64AD3D5116AF}" presName="node" presStyleLbl="node1" presStyleIdx="2" presStyleCnt="4" custScaleX="1929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1E558A-39D2-4F7D-A708-E65C4A67555B}" type="pres">
      <dgm:prSet presAssocID="{5EF6ED53-ED02-4B5D-ADA2-37379E9058E6}" presName="spacerL" presStyleCnt="0"/>
      <dgm:spPr/>
    </dgm:pt>
    <dgm:pt modelId="{845B84F7-484D-4F8C-A8FC-5D71D1247CB1}" type="pres">
      <dgm:prSet presAssocID="{5EF6ED53-ED02-4B5D-ADA2-37379E9058E6}" presName="sibTrans" presStyleLbl="sibTrans2D1" presStyleIdx="2" presStyleCnt="3"/>
      <dgm:spPr/>
      <dgm:t>
        <a:bodyPr/>
        <a:lstStyle/>
        <a:p>
          <a:endParaRPr lang="es-ES"/>
        </a:p>
      </dgm:t>
    </dgm:pt>
    <dgm:pt modelId="{D55AAE79-59BE-48EF-A850-FDCCE4C0B4DC}" type="pres">
      <dgm:prSet presAssocID="{5EF6ED53-ED02-4B5D-ADA2-37379E9058E6}" presName="spacerR" presStyleCnt="0"/>
      <dgm:spPr/>
    </dgm:pt>
    <dgm:pt modelId="{0DB6440E-2FDC-4C81-B1F1-8F263CD80072}" type="pres">
      <dgm:prSet presAssocID="{F4140002-2AD3-40DB-B63F-04E0A33BDCA2}" presName="node" presStyleLbl="node1" presStyleIdx="3" presStyleCnt="4" custScaleX="172233" custScaleY="102584" custLinFactX="29796" custLinFactNeighborX="100000" custLinFactNeighborY="349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ED46CD8-4EB1-49EC-9A80-FF1F279035EA}" type="presOf" srcId="{5EF6ED53-ED02-4B5D-ADA2-37379E9058E6}" destId="{845B84F7-484D-4F8C-A8FC-5D71D1247CB1}" srcOrd="0" destOrd="0" presId="urn:microsoft.com/office/officeart/2005/8/layout/equation1"/>
    <dgm:cxn modelId="{4AF2869D-292C-472F-9399-E030539D4536}" srcId="{A4118CC6-B834-4991-BF2A-8ED3B55C442A}" destId="{2EC97ABA-D93D-406A-948E-64AD3D5116AF}" srcOrd="2" destOrd="0" parTransId="{FD238891-3D29-454B-8A1E-37E2C896D278}" sibTransId="{5EF6ED53-ED02-4B5D-ADA2-37379E9058E6}"/>
    <dgm:cxn modelId="{99F8625C-08F5-492A-96BA-8B635F1A3D01}" type="presOf" srcId="{FCDBC2A5-F675-4565-AC63-0D4DD854EE9E}" destId="{0704FA0F-FB8E-4DBC-BECC-2935BF3E71F0}" srcOrd="0" destOrd="0" presId="urn:microsoft.com/office/officeart/2005/8/layout/equation1"/>
    <dgm:cxn modelId="{05E9B278-9698-4CCC-BCAE-4E10FF92DC0F}" srcId="{A4118CC6-B834-4991-BF2A-8ED3B55C442A}" destId="{C509DE9E-2C38-4183-BD5B-B6AFCCDE8D47}" srcOrd="1" destOrd="0" parTransId="{17F22746-A60C-4138-91A7-7B35C0913C47}" sibTransId="{A89E4D14-FEF5-4F2A-8B34-2A15643DD902}"/>
    <dgm:cxn modelId="{27A32FCE-A4EA-4ABD-9636-717A4E191552}" srcId="{A4118CC6-B834-4991-BF2A-8ED3B55C442A}" destId="{F4140002-2AD3-40DB-B63F-04E0A33BDCA2}" srcOrd="3" destOrd="0" parTransId="{6DDC339F-0A8D-4D36-86AF-D5EB7814E594}" sibTransId="{E6A471B4-25F5-482B-8710-DDB18455DFCF}"/>
    <dgm:cxn modelId="{053B7B78-BAFF-4ABD-B1ED-A88F80162907}" type="presOf" srcId="{50F51E7C-F4F3-4450-B66F-7CEAE7B6CCEE}" destId="{ACDEE256-4DDD-498D-9FA0-14D366259128}" srcOrd="0" destOrd="0" presId="urn:microsoft.com/office/officeart/2005/8/layout/equation1"/>
    <dgm:cxn modelId="{2F45BD4E-E0D3-4D17-B7DE-D10E5164162B}" type="presOf" srcId="{C509DE9E-2C38-4183-BD5B-B6AFCCDE8D47}" destId="{484A43DD-8DCF-4B21-9597-531A23821BB0}" srcOrd="0" destOrd="0" presId="urn:microsoft.com/office/officeart/2005/8/layout/equation1"/>
    <dgm:cxn modelId="{91E8C691-C5D2-47A0-B1A7-6C3EC7AEC8B2}" type="presOf" srcId="{2EC97ABA-D93D-406A-948E-64AD3D5116AF}" destId="{FF4AA263-CC3C-40FF-A500-A75DA97D9292}" srcOrd="0" destOrd="0" presId="urn:microsoft.com/office/officeart/2005/8/layout/equation1"/>
    <dgm:cxn modelId="{68501AFF-A00C-4C98-A852-E33BF0D765E7}" type="presOf" srcId="{F4140002-2AD3-40DB-B63F-04E0A33BDCA2}" destId="{0DB6440E-2FDC-4C81-B1F1-8F263CD80072}" srcOrd="0" destOrd="0" presId="urn:microsoft.com/office/officeart/2005/8/layout/equation1"/>
    <dgm:cxn modelId="{559C8C47-1E0B-4577-9FFF-2113B66BC571}" srcId="{A4118CC6-B834-4991-BF2A-8ED3B55C442A}" destId="{FCDBC2A5-F675-4565-AC63-0D4DD854EE9E}" srcOrd="0" destOrd="0" parTransId="{FB3BB8F8-64CD-43FC-B1BF-5C87B906C578}" sibTransId="{50F51E7C-F4F3-4450-B66F-7CEAE7B6CCEE}"/>
    <dgm:cxn modelId="{8B1A153A-2BC4-44D4-B069-7D8938C2A88D}" type="presOf" srcId="{A89E4D14-FEF5-4F2A-8B34-2A15643DD902}" destId="{5624A201-EC8C-45E0-95C4-39F5AC1E502B}" srcOrd="0" destOrd="0" presId="urn:microsoft.com/office/officeart/2005/8/layout/equation1"/>
    <dgm:cxn modelId="{60CC53F6-0ED0-410D-ADBF-1740B462348E}" type="presOf" srcId="{A4118CC6-B834-4991-BF2A-8ED3B55C442A}" destId="{4A35BE35-EF17-494F-BEDA-FC366F6119E5}" srcOrd="0" destOrd="0" presId="urn:microsoft.com/office/officeart/2005/8/layout/equation1"/>
    <dgm:cxn modelId="{A78618D5-9B87-4121-945F-792C81540066}" type="presParOf" srcId="{4A35BE35-EF17-494F-BEDA-FC366F6119E5}" destId="{0704FA0F-FB8E-4DBC-BECC-2935BF3E71F0}" srcOrd="0" destOrd="0" presId="urn:microsoft.com/office/officeart/2005/8/layout/equation1"/>
    <dgm:cxn modelId="{D6A47626-CB1B-44A3-8D77-D218134D4755}" type="presParOf" srcId="{4A35BE35-EF17-494F-BEDA-FC366F6119E5}" destId="{87C9AD3E-9FC9-47D2-9087-3CFFCD37D84C}" srcOrd="1" destOrd="0" presId="urn:microsoft.com/office/officeart/2005/8/layout/equation1"/>
    <dgm:cxn modelId="{3879E002-0769-4AB8-91E5-023FE2021249}" type="presParOf" srcId="{4A35BE35-EF17-494F-BEDA-FC366F6119E5}" destId="{ACDEE256-4DDD-498D-9FA0-14D366259128}" srcOrd="2" destOrd="0" presId="urn:microsoft.com/office/officeart/2005/8/layout/equation1"/>
    <dgm:cxn modelId="{AF29EB76-89C0-4790-A5B3-ABD90B89C22B}" type="presParOf" srcId="{4A35BE35-EF17-494F-BEDA-FC366F6119E5}" destId="{FCCABACC-06A6-401C-8140-26DEF71E5EDD}" srcOrd="3" destOrd="0" presId="urn:microsoft.com/office/officeart/2005/8/layout/equation1"/>
    <dgm:cxn modelId="{3E74F8DC-5C63-4BE7-ADDB-447280D8562E}" type="presParOf" srcId="{4A35BE35-EF17-494F-BEDA-FC366F6119E5}" destId="{484A43DD-8DCF-4B21-9597-531A23821BB0}" srcOrd="4" destOrd="0" presId="urn:microsoft.com/office/officeart/2005/8/layout/equation1"/>
    <dgm:cxn modelId="{0B3C78DF-8691-4677-ACDB-553FF2E4775D}" type="presParOf" srcId="{4A35BE35-EF17-494F-BEDA-FC366F6119E5}" destId="{BE6A5A47-5CBE-4A9C-9E09-1DC47A440C1A}" srcOrd="5" destOrd="0" presId="urn:microsoft.com/office/officeart/2005/8/layout/equation1"/>
    <dgm:cxn modelId="{F55EAAE0-FBCB-40F8-A13F-83D28715E8B3}" type="presParOf" srcId="{4A35BE35-EF17-494F-BEDA-FC366F6119E5}" destId="{5624A201-EC8C-45E0-95C4-39F5AC1E502B}" srcOrd="6" destOrd="0" presId="urn:microsoft.com/office/officeart/2005/8/layout/equation1"/>
    <dgm:cxn modelId="{B420A57A-E221-43A9-9E29-74B847A3699F}" type="presParOf" srcId="{4A35BE35-EF17-494F-BEDA-FC366F6119E5}" destId="{4683991D-7B9A-4FB6-994B-0ECF0CF3D319}" srcOrd="7" destOrd="0" presId="urn:microsoft.com/office/officeart/2005/8/layout/equation1"/>
    <dgm:cxn modelId="{82ACFF86-2961-4471-BD33-B857F5339787}" type="presParOf" srcId="{4A35BE35-EF17-494F-BEDA-FC366F6119E5}" destId="{FF4AA263-CC3C-40FF-A500-A75DA97D9292}" srcOrd="8" destOrd="0" presId="urn:microsoft.com/office/officeart/2005/8/layout/equation1"/>
    <dgm:cxn modelId="{C04681CC-4573-4E84-B250-61E559FC5F15}" type="presParOf" srcId="{4A35BE35-EF17-494F-BEDA-FC366F6119E5}" destId="{541E558A-39D2-4F7D-A708-E65C4A67555B}" srcOrd="9" destOrd="0" presId="urn:microsoft.com/office/officeart/2005/8/layout/equation1"/>
    <dgm:cxn modelId="{C3696933-0E51-4FB1-A21F-2F295DBCAF70}" type="presParOf" srcId="{4A35BE35-EF17-494F-BEDA-FC366F6119E5}" destId="{845B84F7-484D-4F8C-A8FC-5D71D1247CB1}" srcOrd="10" destOrd="0" presId="urn:microsoft.com/office/officeart/2005/8/layout/equation1"/>
    <dgm:cxn modelId="{DDBED842-220D-4E5C-8BAA-F05B4110E534}" type="presParOf" srcId="{4A35BE35-EF17-494F-BEDA-FC366F6119E5}" destId="{D55AAE79-59BE-48EF-A850-FDCCE4C0B4DC}" srcOrd="11" destOrd="0" presId="urn:microsoft.com/office/officeart/2005/8/layout/equation1"/>
    <dgm:cxn modelId="{3A4FFFD5-4EB0-4213-99B3-5FED600E13AE}" type="presParOf" srcId="{4A35BE35-EF17-494F-BEDA-FC366F6119E5}" destId="{0DB6440E-2FDC-4C81-B1F1-8F263CD80072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3ADE04-9457-40E3-8660-B4771BCF7D51}" type="doc">
      <dgm:prSet loTypeId="urn:microsoft.com/office/officeart/2005/8/layout/cycle5" loCatId="cycle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07C29A47-EDB5-4E4E-8B3B-B551FC353604}">
      <dgm:prSet phldrT="[Texto]"/>
      <dgm:spPr/>
      <dgm:t>
        <a:bodyPr/>
        <a:lstStyle/>
        <a:p>
          <a:r>
            <a:rPr lang="es-ES" b="1" dirty="0">
              <a:latin typeface="+mn-lt"/>
            </a:rPr>
            <a:t>1. Resolución No. A 0010 </a:t>
          </a:r>
        </a:p>
      </dgm:t>
    </dgm:pt>
    <dgm:pt modelId="{98705D54-2FB7-4178-8606-CC0993D27703}" type="parTrans" cxnId="{07CA01A5-0C97-413D-ACDE-FB588CEA7D47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8594D03A-6EFD-4974-A3A1-024303792901}" type="sibTrans" cxnId="{07CA01A5-0C97-413D-ACDE-FB588CEA7D47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CE8FBFAD-166B-4D80-9753-F7F671D12809}">
      <dgm:prSet phldrT="[Texto]"/>
      <dgm:spPr/>
      <dgm:t>
        <a:bodyPr/>
        <a:lstStyle/>
        <a:p>
          <a:r>
            <a:rPr lang="es-ES" b="1" dirty="0">
              <a:latin typeface="+mn-lt"/>
            </a:rPr>
            <a:t>2. Resolución Nro.</a:t>
          </a:r>
          <a:br>
            <a:rPr lang="es-ES" b="1" dirty="0">
              <a:latin typeface="+mn-lt"/>
            </a:rPr>
          </a:br>
          <a:r>
            <a:rPr lang="es-ES" b="1" dirty="0">
              <a:latin typeface="+mn-lt"/>
            </a:rPr>
            <a:t>GADDMQ-AG-2021-003-R </a:t>
          </a:r>
        </a:p>
      </dgm:t>
    </dgm:pt>
    <dgm:pt modelId="{5337D1C6-1A06-46AB-908C-4DD8B43E009C}" type="parTrans" cxnId="{BFD3E57A-204F-4C12-A70A-411FEB5CF1E1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CBCCF991-06E9-48D8-AAA4-447153DB9D0F}" type="sibTrans" cxnId="{BFD3E57A-204F-4C12-A70A-411FEB5CF1E1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3503E647-6E4D-468F-B138-FD914E9AEB8B}" type="pres">
      <dgm:prSet presAssocID="{063ADE04-9457-40E3-8660-B4771BCF7D5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EAA189B-7303-4754-88F4-DA624CBF56DF}" type="pres">
      <dgm:prSet presAssocID="{07C29A47-EDB5-4E4E-8B3B-B551FC353604}" presName="node" presStyleLbl="node1" presStyleIdx="0" presStyleCnt="2" custRadScaleRad="99707" custRadScaleInc="656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4318B5-E0A4-481A-A49A-6D1B3D70FD63}" type="pres">
      <dgm:prSet presAssocID="{07C29A47-EDB5-4E4E-8B3B-B551FC353604}" presName="spNode" presStyleCnt="0"/>
      <dgm:spPr/>
    </dgm:pt>
    <dgm:pt modelId="{2E4D1FB4-FEB3-4C36-B310-44D9B269B3FC}" type="pres">
      <dgm:prSet presAssocID="{8594D03A-6EFD-4974-A3A1-024303792901}" presName="sibTrans" presStyleLbl="sibTrans1D1" presStyleIdx="0" presStyleCnt="2"/>
      <dgm:spPr/>
      <dgm:t>
        <a:bodyPr/>
        <a:lstStyle/>
        <a:p>
          <a:endParaRPr lang="es-ES"/>
        </a:p>
      </dgm:t>
    </dgm:pt>
    <dgm:pt modelId="{1A406547-94BF-41D0-A4C0-3425AE8019CD}" type="pres">
      <dgm:prSet presAssocID="{CE8FBFAD-166B-4D80-9753-F7F671D12809}" presName="node" presStyleLbl="node1" presStyleIdx="1" presStyleCnt="2" custRadScaleRad="114784" custRadScaleInc="21686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8FEA82-62D6-4ED2-8AC9-1148E332D645}" type="pres">
      <dgm:prSet presAssocID="{CE8FBFAD-166B-4D80-9753-F7F671D12809}" presName="spNode" presStyleCnt="0"/>
      <dgm:spPr/>
    </dgm:pt>
    <dgm:pt modelId="{A913E9FA-CDA3-4C67-ADA0-4CE6B42A560E}" type="pres">
      <dgm:prSet presAssocID="{CBCCF991-06E9-48D8-AAA4-447153DB9D0F}" presName="sibTrans" presStyleLbl="sibTrans1D1" presStyleIdx="1" presStyleCnt="2"/>
      <dgm:spPr/>
      <dgm:t>
        <a:bodyPr/>
        <a:lstStyle/>
        <a:p>
          <a:endParaRPr lang="es-ES"/>
        </a:p>
      </dgm:t>
    </dgm:pt>
  </dgm:ptLst>
  <dgm:cxnLst>
    <dgm:cxn modelId="{ECA58888-AB81-442C-A067-7FE2AEF012FF}" type="presOf" srcId="{CBCCF991-06E9-48D8-AAA4-447153DB9D0F}" destId="{A913E9FA-CDA3-4C67-ADA0-4CE6B42A560E}" srcOrd="0" destOrd="0" presId="urn:microsoft.com/office/officeart/2005/8/layout/cycle5"/>
    <dgm:cxn modelId="{BFD3E57A-204F-4C12-A70A-411FEB5CF1E1}" srcId="{063ADE04-9457-40E3-8660-B4771BCF7D51}" destId="{CE8FBFAD-166B-4D80-9753-F7F671D12809}" srcOrd="1" destOrd="0" parTransId="{5337D1C6-1A06-46AB-908C-4DD8B43E009C}" sibTransId="{CBCCF991-06E9-48D8-AAA4-447153DB9D0F}"/>
    <dgm:cxn modelId="{70B713C3-9741-4116-9061-61402B7CF0B7}" type="presOf" srcId="{8594D03A-6EFD-4974-A3A1-024303792901}" destId="{2E4D1FB4-FEB3-4C36-B310-44D9B269B3FC}" srcOrd="0" destOrd="0" presId="urn:microsoft.com/office/officeart/2005/8/layout/cycle5"/>
    <dgm:cxn modelId="{8A917A61-D484-4DA1-A0DE-F5E0C675D811}" type="presOf" srcId="{063ADE04-9457-40E3-8660-B4771BCF7D51}" destId="{3503E647-6E4D-468F-B138-FD914E9AEB8B}" srcOrd="0" destOrd="0" presId="urn:microsoft.com/office/officeart/2005/8/layout/cycle5"/>
    <dgm:cxn modelId="{07CA01A5-0C97-413D-ACDE-FB588CEA7D47}" srcId="{063ADE04-9457-40E3-8660-B4771BCF7D51}" destId="{07C29A47-EDB5-4E4E-8B3B-B551FC353604}" srcOrd="0" destOrd="0" parTransId="{98705D54-2FB7-4178-8606-CC0993D27703}" sibTransId="{8594D03A-6EFD-4974-A3A1-024303792901}"/>
    <dgm:cxn modelId="{EF5F79C0-6E2C-452D-A6F3-E0F29FEE8988}" type="presOf" srcId="{07C29A47-EDB5-4E4E-8B3B-B551FC353604}" destId="{CEAA189B-7303-4754-88F4-DA624CBF56DF}" srcOrd="0" destOrd="0" presId="urn:microsoft.com/office/officeart/2005/8/layout/cycle5"/>
    <dgm:cxn modelId="{1E6780B4-897B-4BA6-A3E6-6F6C898A1723}" type="presOf" srcId="{CE8FBFAD-166B-4D80-9753-F7F671D12809}" destId="{1A406547-94BF-41D0-A4C0-3425AE8019CD}" srcOrd="0" destOrd="0" presId="urn:microsoft.com/office/officeart/2005/8/layout/cycle5"/>
    <dgm:cxn modelId="{296FC7BC-C711-4C6F-8050-08A870ABB892}" type="presParOf" srcId="{3503E647-6E4D-468F-B138-FD914E9AEB8B}" destId="{CEAA189B-7303-4754-88F4-DA624CBF56DF}" srcOrd="0" destOrd="0" presId="urn:microsoft.com/office/officeart/2005/8/layout/cycle5"/>
    <dgm:cxn modelId="{03269052-15C3-4737-82D0-4E772EBC8061}" type="presParOf" srcId="{3503E647-6E4D-468F-B138-FD914E9AEB8B}" destId="{4C4318B5-E0A4-481A-A49A-6D1B3D70FD63}" srcOrd="1" destOrd="0" presId="urn:microsoft.com/office/officeart/2005/8/layout/cycle5"/>
    <dgm:cxn modelId="{0084E6EA-A681-4673-8179-429D56060B50}" type="presParOf" srcId="{3503E647-6E4D-468F-B138-FD914E9AEB8B}" destId="{2E4D1FB4-FEB3-4C36-B310-44D9B269B3FC}" srcOrd="2" destOrd="0" presId="urn:microsoft.com/office/officeart/2005/8/layout/cycle5"/>
    <dgm:cxn modelId="{D6B57370-2C6B-40F8-BB4A-1AB5E6F07F77}" type="presParOf" srcId="{3503E647-6E4D-468F-B138-FD914E9AEB8B}" destId="{1A406547-94BF-41D0-A4C0-3425AE8019CD}" srcOrd="3" destOrd="0" presId="urn:microsoft.com/office/officeart/2005/8/layout/cycle5"/>
    <dgm:cxn modelId="{3AD8250B-D7D9-496A-BB90-57E5A4E7823B}" type="presParOf" srcId="{3503E647-6E4D-468F-B138-FD914E9AEB8B}" destId="{F68FEA82-62D6-4ED2-8AC9-1148E332D645}" srcOrd="4" destOrd="0" presId="urn:microsoft.com/office/officeart/2005/8/layout/cycle5"/>
    <dgm:cxn modelId="{7BFC519D-7C02-4BDA-AEBA-E520EEB93189}" type="presParOf" srcId="{3503E647-6E4D-468F-B138-FD914E9AEB8B}" destId="{A913E9FA-CDA3-4C67-ADA0-4CE6B42A560E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04FA0F-FB8E-4DBC-BECC-2935BF3E71F0}">
      <dsp:nvSpPr>
        <dsp:cNvPr id="0" name=""/>
        <dsp:cNvSpPr/>
      </dsp:nvSpPr>
      <dsp:spPr>
        <a:xfrm>
          <a:off x="1580" y="221378"/>
          <a:ext cx="2204199" cy="116532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INGRESOS DE AUTOGESTIÓN </a:t>
          </a:r>
          <a:endParaRPr lang="es-ES" sz="1600" b="1" kern="1200" dirty="0" smtClean="0">
            <a:solidFill>
              <a:schemeClr val="tx1"/>
            </a:solidFill>
            <a:latin typeface="+mn-lt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  <a:latin typeface="+mn-lt"/>
            </a:rPr>
            <a:t>$ 18,5 MM</a:t>
          </a:r>
          <a:endParaRPr lang="es-ES" sz="1800" b="1" kern="1200" dirty="0">
            <a:solidFill>
              <a:schemeClr val="tx1"/>
            </a:solidFill>
            <a:latin typeface="+mn-lt"/>
          </a:endParaRPr>
        </a:p>
      </dsp:txBody>
      <dsp:txXfrm>
        <a:off x="324377" y="392036"/>
        <a:ext cx="1558605" cy="824008"/>
      </dsp:txXfrm>
    </dsp:sp>
    <dsp:sp modelId="{ACDEE256-4DDD-498D-9FA0-14D366259128}">
      <dsp:nvSpPr>
        <dsp:cNvPr id="0" name=""/>
        <dsp:cNvSpPr/>
      </dsp:nvSpPr>
      <dsp:spPr>
        <a:xfrm>
          <a:off x="2300403" y="466096"/>
          <a:ext cx="675888" cy="675888"/>
        </a:xfrm>
        <a:prstGeom prst="mathPlus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dirty="0"/>
        </a:p>
      </dsp:txBody>
      <dsp:txXfrm>
        <a:off x="2389992" y="724556"/>
        <a:ext cx="496710" cy="158968"/>
      </dsp:txXfrm>
    </dsp:sp>
    <dsp:sp modelId="{484A43DD-8DCF-4B21-9597-531A23821BB0}">
      <dsp:nvSpPr>
        <dsp:cNvPr id="0" name=""/>
        <dsp:cNvSpPr/>
      </dsp:nvSpPr>
      <dsp:spPr>
        <a:xfrm>
          <a:off x="3070915" y="221378"/>
          <a:ext cx="1914662" cy="1165324"/>
        </a:xfrm>
        <a:prstGeom prst="ellipse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ASIGNACIÓN MUNICIPAL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$ 61,7 MM</a:t>
          </a:r>
          <a:endParaRPr lang="es-ES" sz="1800" b="1" kern="12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sp:txBody>
      <dsp:txXfrm>
        <a:off x="3351311" y="392036"/>
        <a:ext cx="1353870" cy="824008"/>
      </dsp:txXfrm>
    </dsp:sp>
    <dsp:sp modelId="{5624A201-EC8C-45E0-95C4-39F5AC1E502B}">
      <dsp:nvSpPr>
        <dsp:cNvPr id="0" name=""/>
        <dsp:cNvSpPr/>
      </dsp:nvSpPr>
      <dsp:spPr>
        <a:xfrm>
          <a:off x="5080202" y="466096"/>
          <a:ext cx="675888" cy="675888"/>
        </a:xfrm>
        <a:prstGeom prst="mathPlus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dirty="0"/>
        </a:p>
      </dsp:txBody>
      <dsp:txXfrm>
        <a:off x="5169791" y="724556"/>
        <a:ext cx="496710" cy="158968"/>
      </dsp:txXfrm>
    </dsp:sp>
    <dsp:sp modelId="{FF4AA263-CC3C-40FF-A500-A75DA97D9292}">
      <dsp:nvSpPr>
        <dsp:cNvPr id="0" name=""/>
        <dsp:cNvSpPr/>
      </dsp:nvSpPr>
      <dsp:spPr>
        <a:xfrm>
          <a:off x="5850715" y="221378"/>
          <a:ext cx="2248294" cy="1165324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INGRESOS DE FINANCIAMIENTO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$ 44,7 MM</a:t>
          </a:r>
          <a:endParaRPr lang="es-ES" sz="1800" b="1" kern="12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sp:txBody>
      <dsp:txXfrm>
        <a:off x="6179970" y="392036"/>
        <a:ext cx="1589784" cy="824008"/>
      </dsp:txXfrm>
    </dsp:sp>
    <dsp:sp modelId="{845B84F7-484D-4F8C-A8FC-5D71D1247CB1}">
      <dsp:nvSpPr>
        <dsp:cNvPr id="0" name=""/>
        <dsp:cNvSpPr/>
      </dsp:nvSpPr>
      <dsp:spPr>
        <a:xfrm>
          <a:off x="8193634" y="466096"/>
          <a:ext cx="675888" cy="675888"/>
        </a:xfrm>
        <a:prstGeom prst="mathEqual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000" kern="1200" dirty="0"/>
        </a:p>
      </dsp:txBody>
      <dsp:txXfrm>
        <a:off x="8283223" y="605329"/>
        <a:ext cx="496710" cy="397422"/>
      </dsp:txXfrm>
    </dsp:sp>
    <dsp:sp modelId="{0DB6440E-2FDC-4C81-B1F1-8F263CD80072}">
      <dsp:nvSpPr>
        <dsp:cNvPr id="0" name=""/>
        <dsp:cNvSpPr/>
      </dsp:nvSpPr>
      <dsp:spPr>
        <a:xfrm>
          <a:off x="8965727" y="412644"/>
          <a:ext cx="2007072" cy="1195436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PROFORMA 2022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</a:t>
          </a:r>
          <a:r>
            <a:rPr lang="es-E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$ 125 MM</a:t>
          </a:r>
          <a:endParaRPr lang="es-ES" sz="1800" b="1" kern="12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sp:txBody>
      <dsp:txXfrm>
        <a:off x="9259656" y="587712"/>
        <a:ext cx="1419214" cy="8453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A189B-7303-4754-88F4-DA624CBF56DF}">
      <dsp:nvSpPr>
        <dsp:cNvPr id="0" name=""/>
        <dsp:cNvSpPr/>
      </dsp:nvSpPr>
      <dsp:spPr>
        <a:xfrm>
          <a:off x="338566" y="680174"/>
          <a:ext cx="2676879" cy="1739971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>
              <a:latin typeface="+mn-lt"/>
            </a:rPr>
            <a:t>1. Resolución No. A 0010 </a:t>
          </a:r>
        </a:p>
      </dsp:txBody>
      <dsp:txXfrm>
        <a:off x="423504" y="765112"/>
        <a:ext cx="2507003" cy="1570095"/>
      </dsp:txXfrm>
    </dsp:sp>
    <dsp:sp modelId="{2E4D1FB4-FEB3-4C36-B310-44D9B269B3FC}">
      <dsp:nvSpPr>
        <dsp:cNvPr id="0" name=""/>
        <dsp:cNvSpPr/>
      </dsp:nvSpPr>
      <dsp:spPr>
        <a:xfrm>
          <a:off x="1471512" y="1025975"/>
          <a:ext cx="3133637" cy="3133637"/>
        </a:xfrm>
        <a:custGeom>
          <a:avLst/>
          <a:gdLst/>
          <a:ahLst/>
          <a:cxnLst/>
          <a:rect l="0" t="0" r="0" b="0"/>
          <a:pathLst>
            <a:path>
              <a:moveTo>
                <a:pt x="2155822" y="114925"/>
              </a:moveTo>
              <a:arcTo wR="1566818" hR="1566818" stAng="17524885" swAng="8049803"/>
            </a:path>
          </a:pathLst>
        </a:custGeom>
        <a:noFill/>
        <a:ln w="9525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406547-94BF-41D0-A4C0-3425AE8019CD}">
      <dsp:nvSpPr>
        <dsp:cNvPr id="0" name=""/>
        <dsp:cNvSpPr/>
      </dsp:nvSpPr>
      <dsp:spPr>
        <a:xfrm>
          <a:off x="384337" y="2908969"/>
          <a:ext cx="2676879" cy="1739971"/>
        </a:xfrm>
        <a:prstGeom prst="round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>
              <a:latin typeface="+mn-lt"/>
            </a:rPr>
            <a:t>2. Resolución Nro.</a:t>
          </a:r>
          <a:br>
            <a:rPr lang="es-ES" sz="2600" b="1" kern="1200" dirty="0">
              <a:latin typeface="+mn-lt"/>
            </a:rPr>
          </a:br>
          <a:r>
            <a:rPr lang="es-ES" sz="2600" b="1" kern="1200" dirty="0">
              <a:latin typeface="+mn-lt"/>
            </a:rPr>
            <a:t>GADDMQ-AG-2021-003-R </a:t>
          </a:r>
        </a:p>
      </dsp:txBody>
      <dsp:txXfrm>
        <a:off x="469275" y="2993907"/>
        <a:ext cx="2507003" cy="1570095"/>
      </dsp:txXfrm>
    </dsp:sp>
    <dsp:sp modelId="{A913E9FA-CDA3-4C67-ADA0-4CE6B42A560E}">
      <dsp:nvSpPr>
        <dsp:cNvPr id="0" name=""/>
        <dsp:cNvSpPr/>
      </dsp:nvSpPr>
      <dsp:spPr>
        <a:xfrm>
          <a:off x="1156380" y="1665103"/>
          <a:ext cx="2951369" cy="2951369"/>
        </a:xfrm>
        <a:custGeom>
          <a:avLst/>
          <a:gdLst/>
          <a:ahLst/>
          <a:cxnLst/>
          <a:rect l="0" t="0" r="0" b="0"/>
          <a:pathLst>
            <a:path>
              <a:moveTo>
                <a:pt x="38146" y="1142322"/>
              </a:moveTo>
              <a:arcTo wR="1475684" hR="1475684" stAng="11583361" swAng="729476"/>
            </a:path>
          </a:pathLst>
        </a:custGeom>
        <a:noFill/>
        <a:ln w="9525" cap="flat" cmpd="sng" algn="ctr">
          <a:solidFill>
            <a:schemeClr val="accent1">
              <a:shade val="90000"/>
              <a:hueOff val="415426"/>
              <a:satOff val="-8871"/>
              <a:lumOff val="3310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/>
            <a:fld id="{00000000-1234-1234-1234-123412341234}" type="slidenum">
              <a:rPr lang="es-EC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‹Nº›</a:t>
            </a:fld>
            <a:endParaRPr lang="es-EC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25308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a343c31fa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fa343c31fa_1_15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7" name="Google Shape;97;gfa343c31fa_1_1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/>
            <a:fld id="{00000000-1234-1234-1234-123412341234}" type="slidenum">
              <a:rPr lang="es-EC"/>
              <a:pPr algn="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fa343c31fa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fa343c31fa_1_21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4" name="Google Shape;104;gfa343c31fa_1_2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/>
            <a:fld id="{00000000-1234-1234-1234-123412341234}" type="slidenum">
              <a:rPr lang="es-EC"/>
              <a:pPr algn="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a343c31fa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fa343c31fa_1_29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2" name="Google Shape;112;gfa343c31fa_1_2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/>
            <a:fld id="{00000000-1234-1234-1234-123412341234}" type="slidenum">
              <a:rPr lang="es-EC"/>
              <a:pPr algn="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a343c31fa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fa343c31fa_1_29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2" name="Google Shape;112;gfa343c31fa_1_2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/>
            <a:fld id="{00000000-1234-1234-1234-123412341234}" type="slidenum">
              <a:rPr lang="es-EC"/>
              <a:pPr algn="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033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fa343c31fa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fa343c31fa_1_36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8" name="Google Shape;118;gfa343c31fa_1_3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/>
            <a:fld id="{00000000-1234-1234-1234-123412341234}" type="slidenum">
              <a:rPr lang="es-EC"/>
              <a:pPr algn="r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942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fa343c31fa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fa343c31fa_1_43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4" name="Google Shape;124;gfa343c31fa_1_4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/>
            <a:fld id="{00000000-1234-1234-1234-123412341234}" type="slidenum">
              <a:rPr lang="es-EC"/>
              <a:pPr algn="r"/>
              <a:t>18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2935" y="1989593"/>
            <a:ext cx="5246130" cy="2878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D3735FE7-30BB-E84C-8D75-87AD4AF91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946" y="636908"/>
            <a:ext cx="4200703" cy="425400"/>
          </a:xfrm>
        </p:spPr>
        <p:txBody>
          <a:bodyPr>
            <a:noAutofit/>
          </a:bodyPr>
          <a:lstStyle/>
          <a:p>
            <a:r>
              <a:rPr lang="es-ES" sz="2400" b="1" dirty="0" smtClean="0">
                <a:solidFill>
                  <a:srgbClr val="2F2C81"/>
                </a:solidFill>
              </a:rPr>
              <a:t>RED</a:t>
            </a:r>
            <a:r>
              <a:rPr lang="es-ES" sz="2400" b="1" dirty="0" smtClean="0">
                <a:solidFill>
                  <a:srgbClr val="2F2C81"/>
                </a:solidFill>
                <a:latin typeface="Otterco" pitchFamily="2" charset="77"/>
              </a:rPr>
              <a:t> </a:t>
            </a:r>
            <a:r>
              <a:rPr lang="es-ES" sz="2400" b="1" dirty="0" smtClean="0">
                <a:solidFill>
                  <a:srgbClr val="2F2C81"/>
                </a:solidFill>
              </a:rPr>
              <a:t>QUITO CONECTADO</a:t>
            </a:r>
            <a:endParaRPr lang="es-EC" sz="2400" b="1" dirty="0">
              <a:solidFill>
                <a:srgbClr val="2F2C81"/>
              </a:solidFill>
            </a:endParaRPr>
          </a:p>
        </p:txBody>
      </p:sp>
      <p:sp>
        <p:nvSpPr>
          <p:cNvPr id="6" name="Marcador de contenido 4">
            <a:extLst>
              <a:ext uri="{FF2B5EF4-FFF2-40B4-BE49-F238E27FC236}">
                <a16:creationId xmlns:a16="http://schemas.microsoft.com/office/drawing/2014/main" id="{28FFA63D-24DA-9848-B7BD-E36EECB3BC51}"/>
              </a:ext>
            </a:extLst>
          </p:cNvPr>
          <p:cNvSpPr txBox="1">
            <a:spLocks/>
          </p:cNvSpPr>
          <p:nvPr/>
        </p:nvSpPr>
        <p:spPr>
          <a:xfrm>
            <a:off x="336645" y="5929520"/>
            <a:ext cx="5469307" cy="3968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dirty="0">
                <a:solidFill>
                  <a:schemeClr val="bg1"/>
                </a:solidFill>
                <a:latin typeface="Otterco" pitchFamily="2" charset="77"/>
              </a:rPr>
              <a:t>Superficie : 2,85 </a:t>
            </a:r>
            <a:r>
              <a:rPr lang="es-ES" sz="2400" dirty="0" smtClean="0">
                <a:solidFill>
                  <a:schemeClr val="bg1"/>
                </a:solidFill>
                <a:latin typeface="Otterco" pitchFamily="2" charset="77"/>
              </a:rPr>
              <a:t>Has.</a:t>
            </a:r>
            <a:endParaRPr lang="es-EC" sz="2400" dirty="0">
              <a:solidFill>
                <a:schemeClr val="bg1"/>
              </a:solidFill>
              <a:latin typeface="Otterco" pitchFamily="2" charset="77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624174" y="1012193"/>
          <a:ext cx="10106888" cy="4447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226">
                  <a:extLst>
                    <a:ext uri="{9D8B030D-6E8A-4147-A177-3AD203B41FA5}">
                      <a16:colId xmlns:a16="http://schemas.microsoft.com/office/drawing/2014/main" val="2956326741"/>
                    </a:ext>
                  </a:extLst>
                </a:gridCol>
                <a:gridCol w="5244662">
                  <a:extLst>
                    <a:ext uri="{9D8B030D-6E8A-4147-A177-3AD203B41FA5}">
                      <a16:colId xmlns:a16="http://schemas.microsoft.com/office/drawing/2014/main" val="1218218814"/>
                    </a:ext>
                  </a:extLst>
                </a:gridCol>
              </a:tblGrid>
              <a:tr h="7430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Programa III Repavimentación Vial Asfáltica </a:t>
                      </a:r>
                      <a:r>
                        <a:rPr lang="es-ES" sz="180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Adm</a:t>
                      </a: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. Zonal La Delicia Paquete 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Programa III Repavimentación Vial Asfáltica </a:t>
                      </a:r>
                      <a:r>
                        <a:rPr lang="es-ES" sz="180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Adm</a:t>
                      </a: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. Zonal La Delicia Paquete 2</a:t>
                      </a: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27123"/>
                  </a:ext>
                </a:extLst>
              </a:tr>
              <a:tr h="3594076"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92581"/>
                  </a:ext>
                </a:extLst>
              </a:tr>
            </a:tbl>
          </a:graphicData>
        </a:graphic>
      </p:graphicFrame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28FFA63D-24DA-9848-B7BD-E36EECB3BC51}"/>
              </a:ext>
            </a:extLst>
          </p:cNvPr>
          <p:cNvSpPr txBox="1">
            <a:spLocks/>
          </p:cNvSpPr>
          <p:nvPr/>
        </p:nvSpPr>
        <p:spPr>
          <a:xfrm>
            <a:off x="9291199" y="4337560"/>
            <a:ext cx="2057936" cy="38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>
                <a:solidFill>
                  <a:schemeClr val="bg1"/>
                </a:solidFill>
                <a:latin typeface="Otterco" pitchFamily="2" charset="77"/>
              </a:rPr>
              <a:t>Superficie : 950 m2</a:t>
            </a:r>
            <a:endParaRPr lang="es-EC" sz="1400" dirty="0">
              <a:solidFill>
                <a:schemeClr val="bg1"/>
              </a:solidFill>
              <a:latin typeface="Otterco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C" sz="1400" dirty="0">
              <a:solidFill>
                <a:schemeClr val="bg1"/>
              </a:solidFill>
              <a:latin typeface="Otterco" pitchFamily="2" charset="77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74" y="1944414"/>
            <a:ext cx="4883998" cy="37311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72" y="1944414"/>
            <a:ext cx="5222890" cy="373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21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D3735FE7-30BB-E84C-8D75-87AD4AF91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946" y="636908"/>
            <a:ext cx="4200703" cy="425400"/>
          </a:xfrm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rgbClr val="2F2C81"/>
                </a:solidFill>
              </a:rPr>
              <a:t>RED</a:t>
            </a:r>
            <a:r>
              <a:rPr lang="es-ES" sz="2400" b="1" dirty="0">
                <a:solidFill>
                  <a:srgbClr val="2F2C81"/>
                </a:solidFill>
                <a:latin typeface="Otterco" pitchFamily="2" charset="77"/>
              </a:rPr>
              <a:t> </a:t>
            </a:r>
            <a:r>
              <a:rPr lang="es-ES" sz="2400" b="1" dirty="0">
                <a:solidFill>
                  <a:srgbClr val="2F2C81"/>
                </a:solidFill>
              </a:rPr>
              <a:t>QUITO CONECTADO</a:t>
            </a:r>
            <a:endParaRPr lang="es-EC" sz="2400" b="1" dirty="0">
              <a:solidFill>
                <a:srgbClr val="2F2C81"/>
              </a:solidFill>
              <a:latin typeface="Otterco" pitchFamily="2" charset="77"/>
            </a:endParaRPr>
          </a:p>
        </p:txBody>
      </p:sp>
      <p:sp>
        <p:nvSpPr>
          <p:cNvPr id="6" name="Marcador de contenido 4">
            <a:extLst>
              <a:ext uri="{FF2B5EF4-FFF2-40B4-BE49-F238E27FC236}">
                <a16:creationId xmlns:a16="http://schemas.microsoft.com/office/drawing/2014/main" id="{28FFA63D-24DA-9848-B7BD-E36EECB3BC51}"/>
              </a:ext>
            </a:extLst>
          </p:cNvPr>
          <p:cNvSpPr txBox="1">
            <a:spLocks/>
          </p:cNvSpPr>
          <p:nvPr/>
        </p:nvSpPr>
        <p:spPr>
          <a:xfrm>
            <a:off x="336645" y="5929520"/>
            <a:ext cx="5469307" cy="3968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dirty="0">
                <a:solidFill>
                  <a:schemeClr val="bg1"/>
                </a:solidFill>
                <a:latin typeface="Otterco" pitchFamily="2" charset="77"/>
              </a:rPr>
              <a:t>Superficie : 2,85 </a:t>
            </a:r>
            <a:r>
              <a:rPr lang="es-ES" sz="2400" dirty="0" smtClean="0">
                <a:solidFill>
                  <a:schemeClr val="bg1"/>
                </a:solidFill>
                <a:latin typeface="Otterco" pitchFamily="2" charset="77"/>
              </a:rPr>
              <a:t>Has.</a:t>
            </a:r>
            <a:endParaRPr lang="es-EC" sz="2400" dirty="0">
              <a:solidFill>
                <a:schemeClr val="bg1"/>
              </a:solidFill>
              <a:latin typeface="Otterco" pitchFamily="2" charset="77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624174" y="1012193"/>
          <a:ext cx="10106888" cy="4337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226">
                  <a:extLst>
                    <a:ext uri="{9D8B030D-6E8A-4147-A177-3AD203B41FA5}">
                      <a16:colId xmlns:a16="http://schemas.microsoft.com/office/drawing/2014/main" val="2956326741"/>
                    </a:ext>
                  </a:extLst>
                </a:gridCol>
                <a:gridCol w="5244662">
                  <a:extLst>
                    <a:ext uri="{9D8B030D-6E8A-4147-A177-3AD203B41FA5}">
                      <a16:colId xmlns:a16="http://schemas.microsoft.com/office/drawing/2014/main" val="1218218814"/>
                    </a:ext>
                  </a:extLst>
                </a:gridCol>
              </a:tblGrid>
              <a:tr h="743035">
                <a:tc>
                  <a:txBody>
                    <a:bodyPr/>
                    <a:lstStyle/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es-ES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Programa IV Pavimentación-Repavimentación Vial Asfáltica Parroquias Rurales Paquete 2</a:t>
                      </a:r>
                      <a:endParaRPr lang="es-E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es-ES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Programa IV Pavimentación-Repavimentación Vial Asfáltica Parroquias Rurales Paquete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27123"/>
                  </a:ext>
                </a:extLst>
              </a:tr>
              <a:tr h="3594076"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92581"/>
                  </a:ext>
                </a:extLst>
              </a:tr>
            </a:tbl>
          </a:graphicData>
        </a:graphic>
      </p:graphicFrame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28FFA63D-24DA-9848-B7BD-E36EECB3BC51}"/>
              </a:ext>
            </a:extLst>
          </p:cNvPr>
          <p:cNvSpPr txBox="1">
            <a:spLocks/>
          </p:cNvSpPr>
          <p:nvPr/>
        </p:nvSpPr>
        <p:spPr>
          <a:xfrm>
            <a:off x="9291199" y="4337560"/>
            <a:ext cx="2057936" cy="38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>
                <a:solidFill>
                  <a:schemeClr val="bg1"/>
                </a:solidFill>
                <a:latin typeface="Otterco" pitchFamily="2" charset="77"/>
              </a:rPr>
              <a:t>Superficie : 950 m2</a:t>
            </a:r>
            <a:endParaRPr lang="es-EC" sz="1400" dirty="0">
              <a:solidFill>
                <a:schemeClr val="bg1"/>
              </a:solidFill>
              <a:latin typeface="Otterco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C" sz="1400" dirty="0">
              <a:solidFill>
                <a:schemeClr val="bg1"/>
              </a:solidFill>
              <a:latin typeface="Otterco" pitchFamily="2" charset="77"/>
            </a:endParaRPr>
          </a:p>
        </p:txBody>
      </p:sp>
      <p:sp>
        <p:nvSpPr>
          <p:cNvPr id="14" name="Marcador de contenido 4">
            <a:extLst>
              <a:ext uri="{FF2B5EF4-FFF2-40B4-BE49-F238E27FC236}">
                <a16:creationId xmlns:a16="http://schemas.microsoft.com/office/drawing/2014/main" id="{28FFA63D-24DA-9848-B7BD-E36EECB3BC51}"/>
              </a:ext>
            </a:extLst>
          </p:cNvPr>
          <p:cNvSpPr txBox="1">
            <a:spLocks/>
          </p:cNvSpPr>
          <p:nvPr/>
        </p:nvSpPr>
        <p:spPr>
          <a:xfrm>
            <a:off x="336646" y="5929520"/>
            <a:ext cx="5171526" cy="3968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dirty="0">
                <a:solidFill>
                  <a:schemeClr val="bg1"/>
                </a:solidFill>
                <a:latin typeface="Otterco" pitchFamily="2" charset="77"/>
              </a:rPr>
              <a:t>Superficie : 2,85 Has.</a:t>
            </a:r>
            <a:endParaRPr lang="es-EC" sz="2400" dirty="0">
              <a:solidFill>
                <a:schemeClr val="bg1"/>
              </a:solidFill>
              <a:latin typeface="Otterco" pitchFamily="2" charset="77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74" y="1784195"/>
            <a:ext cx="4883998" cy="45421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72" y="1784196"/>
            <a:ext cx="5222890" cy="454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1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D3735FE7-30BB-E84C-8D75-87AD4AF91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946" y="636908"/>
            <a:ext cx="4200703" cy="425400"/>
          </a:xfrm>
        </p:spPr>
        <p:txBody>
          <a:bodyPr>
            <a:noAutofit/>
          </a:bodyPr>
          <a:lstStyle/>
          <a:p>
            <a:r>
              <a:rPr lang="es-ES" sz="2400" b="1" dirty="0" smtClean="0">
                <a:solidFill>
                  <a:srgbClr val="2F2C81"/>
                </a:solidFill>
              </a:rPr>
              <a:t>IMAGEN URBANA</a:t>
            </a:r>
            <a:endParaRPr lang="es-EC" sz="2400" b="1" dirty="0">
              <a:solidFill>
                <a:srgbClr val="2F2C81"/>
              </a:solidFill>
            </a:endParaRPr>
          </a:p>
        </p:txBody>
      </p:sp>
      <p:sp>
        <p:nvSpPr>
          <p:cNvPr id="6" name="Marcador de contenido 4">
            <a:extLst>
              <a:ext uri="{FF2B5EF4-FFF2-40B4-BE49-F238E27FC236}">
                <a16:creationId xmlns:a16="http://schemas.microsoft.com/office/drawing/2014/main" id="{28FFA63D-24DA-9848-B7BD-E36EECB3BC51}"/>
              </a:ext>
            </a:extLst>
          </p:cNvPr>
          <p:cNvSpPr txBox="1">
            <a:spLocks/>
          </p:cNvSpPr>
          <p:nvPr/>
        </p:nvSpPr>
        <p:spPr>
          <a:xfrm>
            <a:off x="336645" y="5929520"/>
            <a:ext cx="5469307" cy="3968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dirty="0">
                <a:solidFill>
                  <a:schemeClr val="bg1"/>
                </a:solidFill>
                <a:latin typeface="Otterco" pitchFamily="2" charset="77"/>
              </a:rPr>
              <a:t>Superficie : 2,85 </a:t>
            </a:r>
            <a:r>
              <a:rPr lang="es-ES" sz="2400" dirty="0" smtClean="0">
                <a:solidFill>
                  <a:schemeClr val="bg1"/>
                </a:solidFill>
                <a:latin typeface="Otterco" pitchFamily="2" charset="77"/>
              </a:rPr>
              <a:t>Has.</a:t>
            </a:r>
            <a:endParaRPr lang="es-EC" sz="2400" dirty="0">
              <a:solidFill>
                <a:schemeClr val="bg1"/>
              </a:solidFill>
              <a:latin typeface="Otterco" pitchFamily="2" charset="77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624173" y="1170142"/>
          <a:ext cx="10724961" cy="4395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9344">
                  <a:extLst>
                    <a:ext uri="{9D8B030D-6E8A-4147-A177-3AD203B41FA5}">
                      <a16:colId xmlns:a16="http://schemas.microsoft.com/office/drawing/2014/main" val="2956326741"/>
                    </a:ext>
                  </a:extLst>
                </a:gridCol>
                <a:gridCol w="4200630">
                  <a:extLst>
                    <a:ext uri="{9D8B030D-6E8A-4147-A177-3AD203B41FA5}">
                      <a16:colId xmlns:a16="http://schemas.microsoft.com/office/drawing/2014/main" val="1218218814"/>
                    </a:ext>
                  </a:extLst>
                </a:gridCol>
                <a:gridCol w="3574987">
                  <a:extLst>
                    <a:ext uri="{9D8B030D-6E8A-4147-A177-3AD203B41FA5}">
                      <a16:colId xmlns:a16="http://schemas.microsoft.com/office/drawing/2014/main" val="1987783990"/>
                    </a:ext>
                  </a:extLst>
                </a:gridCol>
              </a:tblGrid>
              <a:tr h="5294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27123"/>
                  </a:ext>
                </a:extLst>
              </a:tr>
              <a:tr h="1473208">
                <a:tc>
                  <a:txBody>
                    <a:bodyPr/>
                    <a:lstStyle/>
                    <a:p>
                      <a:pPr algn="ctr"/>
                      <a:endParaRPr lang="es-ES" sz="1800" b="1" dirty="0" smtClean="0">
                        <a:solidFill>
                          <a:srgbClr val="2F2C81"/>
                        </a:solidFill>
                        <a:latin typeface="Otterco" pitchFamily="2" charset="77"/>
                      </a:endParaRPr>
                    </a:p>
                    <a:p>
                      <a:pPr algn="ctr"/>
                      <a:r>
                        <a:rPr lang="es-ES" sz="1800" b="1" dirty="0" smtClean="0">
                          <a:solidFill>
                            <a:srgbClr val="2F2C81"/>
                          </a:solidFill>
                          <a:latin typeface="Otterco" pitchFamily="2" charset="77"/>
                        </a:rPr>
                        <a:t>Parque de la Resiliencia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EC" sz="9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Otterco" pitchFamily="2" charset="77"/>
                        </a:rPr>
                        <a:t>Proyecto de espacio público desarrollado como remate sur del Bulevar Amazonas y diseñado para canalizar los flujos peatonales generados en la zona por la puesta en funcionamiento del Metro de Quito.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es-EC" sz="9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Otterco" pitchFamily="2" charset="77"/>
                        </a:rPr>
                        <a:t>El proyecto se encuentra desarrollado en un 90% y a la espera del trámite administrativo para la transferencia del predio a la EPMMOP.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92581"/>
                  </a:ext>
                </a:extLst>
              </a:tr>
              <a:tr h="1157467">
                <a:tc>
                  <a:txBody>
                    <a:bodyPr/>
                    <a:lstStyle/>
                    <a:p>
                      <a:pPr algn="ctr"/>
                      <a:endParaRPr lang="es-ES" b="1" dirty="0" smtClean="0">
                        <a:solidFill>
                          <a:srgbClr val="2F2C81"/>
                        </a:solidFill>
                        <a:latin typeface="Otterco" pitchFamily="2" charset="77"/>
                      </a:endParaRPr>
                    </a:p>
                    <a:p>
                      <a:pPr algn="ctr"/>
                      <a:r>
                        <a:rPr lang="es-ES" b="1" dirty="0" smtClean="0">
                          <a:solidFill>
                            <a:srgbClr val="2F2C81"/>
                          </a:solidFill>
                          <a:latin typeface="Otterco" pitchFamily="2" charset="77"/>
                        </a:rPr>
                        <a:t>Reestructuración</a:t>
                      </a:r>
                      <a:br>
                        <a:rPr lang="es-ES" b="1" dirty="0" smtClean="0">
                          <a:solidFill>
                            <a:srgbClr val="2F2C81"/>
                          </a:solidFill>
                          <a:latin typeface="Otterco" pitchFamily="2" charset="77"/>
                        </a:rPr>
                      </a:br>
                      <a:r>
                        <a:rPr lang="es-ES" b="1" dirty="0" smtClean="0">
                          <a:solidFill>
                            <a:srgbClr val="2F2C81"/>
                          </a:solidFill>
                          <a:latin typeface="Otterco" pitchFamily="2" charset="77"/>
                        </a:rPr>
                        <a:t>El Ejido - Arbolito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Otterco" pitchFamily="2" charset="77"/>
                        </a:rPr>
                        <a:t>La propuesta para la reestructuración del polígono comprendido por el Parque El Ejido-El Arbolito y la Casa de la Cultura Ecuatoriana, plantea la recuperación del espacio público en el sector, considerando la parada El Ejido del Metro de Quito 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175270"/>
                  </a:ext>
                </a:extLst>
              </a:tr>
              <a:tr h="1235212">
                <a:tc>
                  <a:txBody>
                    <a:bodyPr/>
                    <a:lstStyle/>
                    <a:p>
                      <a:pPr algn="ctr"/>
                      <a:endParaRPr lang="es-ES" sz="1800" b="1" dirty="0" smtClean="0">
                        <a:solidFill>
                          <a:srgbClr val="2F2C81"/>
                        </a:solidFill>
                        <a:latin typeface="Otterco" pitchFamily="2" charset="77"/>
                      </a:endParaRPr>
                    </a:p>
                    <a:p>
                      <a:pPr algn="ctr"/>
                      <a:r>
                        <a:rPr lang="es-ES" sz="1800" b="1" dirty="0" smtClean="0">
                          <a:solidFill>
                            <a:srgbClr val="2F2C81"/>
                          </a:solidFill>
                          <a:latin typeface="Otterco" pitchFamily="2" charset="77"/>
                        </a:rPr>
                        <a:t>Núcleos Activos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Otterco" pitchFamily="2" charset="77"/>
                        </a:rPr>
                        <a:t>Se propone la generación de contenedores multifuncionales en los cuales se podrán alojar servicios de abastecimiento de alimentos básicos, comercio, recreación activa, contribuirán al desarrollo económico y mejorar la percepción de seguridad de la ciudadanía en las zonas de influencia del Metro 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37848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414" y="1854978"/>
            <a:ext cx="3174124" cy="12409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414" y="3203791"/>
            <a:ext cx="3174124" cy="10259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F2952DD-2B1D-4E65-8B00-127CAF350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414" y="4337560"/>
            <a:ext cx="3308720" cy="1150799"/>
          </a:xfrm>
          <a:prstGeom prst="rect">
            <a:avLst/>
          </a:prstGeom>
        </p:spPr>
      </p:pic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28FFA63D-24DA-9848-B7BD-E36EECB3BC51}"/>
              </a:ext>
            </a:extLst>
          </p:cNvPr>
          <p:cNvSpPr txBox="1">
            <a:spLocks/>
          </p:cNvSpPr>
          <p:nvPr/>
        </p:nvSpPr>
        <p:spPr>
          <a:xfrm>
            <a:off x="9291199" y="4337560"/>
            <a:ext cx="2057936" cy="38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>
                <a:solidFill>
                  <a:schemeClr val="bg1"/>
                </a:solidFill>
                <a:latin typeface="Otterco" pitchFamily="2" charset="77"/>
              </a:rPr>
              <a:t>Superficie : 950 m2</a:t>
            </a:r>
            <a:endParaRPr lang="es-EC" sz="1400" dirty="0">
              <a:solidFill>
                <a:schemeClr val="bg1"/>
              </a:solidFill>
              <a:latin typeface="Otterco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C" sz="1400" dirty="0">
              <a:solidFill>
                <a:schemeClr val="bg1"/>
              </a:solidFill>
              <a:latin typeface="Otterco" pitchFamily="2" charset="77"/>
            </a:endParaRPr>
          </a:p>
        </p:txBody>
      </p:sp>
      <p:sp>
        <p:nvSpPr>
          <p:cNvPr id="11" name="Marcador de contenido 4">
            <a:extLst>
              <a:ext uri="{FF2B5EF4-FFF2-40B4-BE49-F238E27FC236}">
                <a16:creationId xmlns:a16="http://schemas.microsoft.com/office/drawing/2014/main" id="{28FFA63D-24DA-9848-B7BD-E36EECB3BC51}"/>
              </a:ext>
            </a:extLst>
          </p:cNvPr>
          <p:cNvSpPr txBox="1">
            <a:spLocks/>
          </p:cNvSpPr>
          <p:nvPr/>
        </p:nvSpPr>
        <p:spPr>
          <a:xfrm>
            <a:off x="9848193" y="3204084"/>
            <a:ext cx="1428415" cy="3150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200" dirty="0"/>
              <a:t>Superficie: 15 Has.</a:t>
            </a:r>
            <a:endParaRPr lang="es-EC" sz="12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es-EC" sz="1200" dirty="0"/>
          </a:p>
        </p:txBody>
      </p:sp>
      <p:sp>
        <p:nvSpPr>
          <p:cNvPr id="14" name="Marcador de contenido 4">
            <a:extLst>
              <a:ext uri="{FF2B5EF4-FFF2-40B4-BE49-F238E27FC236}">
                <a16:creationId xmlns:a16="http://schemas.microsoft.com/office/drawing/2014/main" id="{28FFA63D-24DA-9848-B7BD-E36EECB3BC51}"/>
              </a:ext>
            </a:extLst>
          </p:cNvPr>
          <p:cNvSpPr txBox="1">
            <a:spLocks/>
          </p:cNvSpPr>
          <p:nvPr/>
        </p:nvSpPr>
        <p:spPr>
          <a:xfrm>
            <a:off x="336646" y="5929520"/>
            <a:ext cx="5171526" cy="3968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dirty="0">
                <a:solidFill>
                  <a:schemeClr val="bg1"/>
                </a:solidFill>
                <a:latin typeface="Otterco" pitchFamily="2" charset="77"/>
              </a:rPr>
              <a:t>Superficie : 2,85 Has.</a:t>
            </a:r>
            <a:endParaRPr lang="es-EC" sz="2400" dirty="0">
              <a:solidFill>
                <a:schemeClr val="bg1"/>
              </a:solidFill>
              <a:latin typeface="Otterco" pitchFamily="2" charset="77"/>
            </a:endParaRPr>
          </a:p>
        </p:txBody>
      </p:sp>
      <p:sp>
        <p:nvSpPr>
          <p:cNvPr id="15" name="Marcador de contenido 4">
            <a:extLst>
              <a:ext uri="{FF2B5EF4-FFF2-40B4-BE49-F238E27FC236}">
                <a16:creationId xmlns:a16="http://schemas.microsoft.com/office/drawing/2014/main" id="{28FFA63D-24DA-9848-B7BD-E36EECB3BC51}"/>
              </a:ext>
            </a:extLst>
          </p:cNvPr>
          <p:cNvSpPr txBox="1">
            <a:spLocks/>
          </p:cNvSpPr>
          <p:nvPr/>
        </p:nvSpPr>
        <p:spPr>
          <a:xfrm>
            <a:off x="9391308" y="1743574"/>
            <a:ext cx="2170071" cy="3968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100" dirty="0">
                <a:latin typeface="Otterco" pitchFamily="2" charset="77"/>
              </a:rPr>
              <a:t>Superficie : 2,85 Has</a:t>
            </a:r>
            <a:r>
              <a:rPr lang="es-ES" sz="2400" dirty="0">
                <a:solidFill>
                  <a:schemeClr val="bg1"/>
                </a:solidFill>
                <a:latin typeface="Otterco" pitchFamily="2" charset="77"/>
              </a:rPr>
              <a:t>.</a:t>
            </a:r>
            <a:endParaRPr lang="es-EC" sz="2400" dirty="0">
              <a:solidFill>
                <a:schemeClr val="bg1"/>
              </a:solidFill>
              <a:latin typeface="Otterc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5147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D3735FE7-30BB-E84C-8D75-87AD4AF91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854" y="386145"/>
            <a:ext cx="7317829" cy="948667"/>
          </a:xfrm>
        </p:spPr>
        <p:txBody>
          <a:bodyPr>
            <a:noAutofit/>
          </a:bodyPr>
          <a:lstStyle/>
          <a:p>
            <a:r>
              <a:rPr lang="es-ES" sz="2400" b="1" dirty="0" smtClean="0">
                <a:solidFill>
                  <a:srgbClr val="2F2C81"/>
                </a:solidFill>
              </a:rPr>
              <a:t>MEJORAMIENTO DE LA INFRAESTRUCTURA DE LA MOVILIDAD</a:t>
            </a:r>
            <a:br>
              <a:rPr lang="es-ES" sz="2400" b="1" dirty="0" smtClean="0">
                <a:solidFill>
                  <a:srgbClr val="2F2C81"/>
                </a:solidFill>
              </a:rPr>
            </a:br>
            <a:endParaRPr lang="es-EC" sz="2400" b="1" dirty="0">
              <a:solidFill>
                <a:srgbClr val="2F2C81"/>
              </a:solidFill>
            </a:endParaRPr>
          </a:p>
        </p:txBody>
      </p:sp>
      <p:graphicFrame>
        <p:nvGraphicFramePr>
          <p:cNvPr id="19" name="Marcador de contenido 18"/>
          <p:cNvGraphicFramePr>
            <a:graphicFrameLocks noGrp="1"/>
          </p:cNvGraphicFramePr>
          <p:nvPr>
            <p:ph idx="1"/>
            <p:extLst/>
          </p:nvPr>
        </p:nvGraphicFramePr>
        <p:xfrm>
          <a:off x="838196" y="1825622"/>
          <a:ext cx="9465530" cy="325808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651814">
                  <a:extLst>
                    <a:ext uri="{9D8B030D-6E8A-4147-A177-3AD203B41FA5}">
                      <a16:colId xmlns:a16="http://schemas.microsoft.com/office/drawing/2014/main" val="168850366"/>
                    </a:ext>
                  </a:extLst>
                </a:gridCol>
                <a:gridCol w="3813716">
                  <a:extLst>
                    <a:ext uri="{9D8B030D-6E8A-4147-A177-3AD203B41FA5}">
                      <a16:colId xmlns:a16="http://schemas.microsoft.com/office/drawing/2014/main" val="1809588198"/>
                    </a:ext>
                  </a:extLst>
                </a:gridCol>
              </a:tblGrid>
              <a:tr h="3258085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810152"/>
                  </a:ext>
                </a:extLst>
              </a:tr>
            </a:tbl>
          </a:graphicData>
        </a:graphic>
      </p:graphicFrame>
      <p:sp>
        <p:nvSpPr>
          <p:cNvPr id="6" name="Marcador de contenido 4">
            <a:extLst>
              <a:ext uri="{FF2B5EF4-FFF2-40B4-BE49-F238E27FC236}">
                <a16:creationId xmlns:a16="http://schemas.microsoft.com/office/drawing/2014/main" id="{28FFA63D-24DA-9848-B7BD-E36EECB3BC51}"/>
              </a:ext>
            </a:extLst>
          </p:cNvPr>
          <p:cNvSpPr txBox="1">
            <a:spLocks/>
          </p:cNvSpPr>
          <p:nvPr/>
        </p:nvSpPr>
        <p:spPr>
          <a:xfrm>
            <a:off x="336645" y="5929520"/>
            <a:ext cx="5469307" cy="3968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dirty="0">
                <a:solidFill>
                  <a:schemeClr val="bg1"/>
                </a:solidFill>
                <a:latin typeface="Otterco" pitchFamily="2" charset="77"/>
              </a:rPr>
              <a:t>Superficie : 2,85 </a:t>
            </a:r>
            <a:r>
              <a:rPr lang="es-ES" sz="2400" dirty="0" smtClean="0">
                <a:solidFill>
                  <a:schemeClr val="bg1"/>
                </a:solidFill>
                <a:latin typeface="Otterco" pitchFamily="2" charset="77"/>
              </a:rPr>
              <a:t>Has.</a:t>
            </a:r>
            <a:endParaRPr lang="es-EC" sz="2400" dirty="0">
              <a:solidFill>
                <a:schemeClr val="bg1"/>
              </a:solidFill>
              <a:latin typeface="Otterco" pitchFamily="2" charset="77"/>
            </a:endParaRPr>
          </a:p>
        </p:txBody>
      </p:sp>
      <p:sp>
        <p:nvSpPr>
          <p:cNvPr id="14" name="Marcador de contenido 4">
            <a:extLst>
              <a:ext uri="{FF2B5EF4-FFF2-40B4-BE49-F238E27FC236}">
                <a16:creationId xmlns:a16="http://schemas.microsoft.com/office/drawing/2014/main" id="{28FFA63D-24DA-9848-B7BD-E36EECB3BC51}"/>
              </a:ext>
            </a:extLst>
          </p:cNvPr>
          <p:cNvSpPr txBox="1">
            <a:spLocks/>
          </p:cNvSpPr>
          <p:nvPr/>
        </p:nvSpPr>
        <p:spPr>
          <a:xfrm>
            <a:off x="326613" y="5813906"/>
            <a:ext cx="5171526" cy="3968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dirty="0">
                <a:solidFill>
                  <a:schemeClr val="bg1"/>
                </a:solidFill>
                <a:latin typeface="Otterco" pitchFamily="2" charset="77"/>
              </a:rPr>
              <a:t>Superficie : 2,85 Has.</a:t>
            </a:r>
            <a:endParaRPr lang="es-EC" sz="2400" dirty="0">
              <a:solidFill>
                <a:schemeClr val="bg1"/>
              </a:solidFill>
              <a:latin typeface="Otterco" pitchFamily="2" charset="77"/>
            </a:endParaRPr>
          </a:p>
        </p:txBody>
      </p:sp>
      <p:graphicFrame>
        <p:nvGraphicFramePr>
          <p:cNvPr id="20" name="Tabla 19"/>
          <p:cNvGraphicFramePr>
            <a:graphicFrameLocks noGrp="1"/>
          </p:cNvGraphicFramePr>
          <p:nvPr>
            <p:extLst/>
          </p:nvPr>
        </p:nvGraphicFramePr>
        <p:xfrm>
          <a:off x="990597" y="1978024"/>
          <a:ext cx="5431223" cy="29303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38040">
                  <a:extLst>
                    <a:ext uri="{9D8B030D-6E8A-4147-A177-3AD203B41FA5}">
                      <a16:colId xmlns:a16="http://schemas.microsoft.com/office/drawing/2014/main" val="2831282276"/>
                    </a:ext>
                  </a:extLst>
                </a:gridCol>
                <a:gridCol w="1693183">
                  <a:extLst>
                    <a:ext uri="{9D8B030D-6E8A-4147-A177-3AD203B41FA5}">
                      <a16:colId xmlns:a16="http://schemas.microsoft.com/office/drawing/2014/main" val="2631697108"/>
                    </a:ext>
                  </a:extLst>
                </a:gridCol>
              </a:tblGrid>
              <a:tr h="29428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GESTIÓN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USUARIOS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20467575"/>
                  </a:ext>
                </a:extLst>
              </a:tr>
              <a:tr h="29428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Terminales</a:t>
                      </a:r>
                      <a:r>
                        <a:rPr lang="es-EC" sz="14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Interprovinciales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522.050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6630600"/>
                  </a:ext>
                </a:extLst>
              </a:tr>
              <a:tr h="29428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Terminales </a:t>
                      </a:r>
                      <a:r>
                        <a:rPr lang="es-EC" sz="140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Microregionales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698.100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3420602"/>
                  </a:ext>
                </a:extLst>
              </a:tr>
              <a:tr h="29428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Estacionamientos</a:t>
                      </a:r>
                      <a:r>
                        <a:rPr lang="es-ES" sz="14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Centro Histórico de Quito</a:t>
                      </a:r>
                      <a:endParaRPr lang="es-E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122.278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8171422"/>
                  </a:ext>
                </a:extLst>
              </a:tr>
              <a:tr h="29428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Estacionamientos</a:t>
                      </a:r>
                      <a:r>
                        <a:rPr lang="es-ES" sz="14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Parques</a:t>
                      </a:r>
                      <a:endParaRPr lang="es-E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93.203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4316556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Estacionamientos del Sistema de Estacionamiento  Rotativo Tarifado.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939.386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289021"/>
                  </a:ext>
                </a:extLst>
              </a:tr>
              <a:tr h="29428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Estacionamientos</a:t>
                      </a:r>
                      <a:r>
                        <a:rPr lang="es-ES" sz="14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de borde</a:t>
                      </a:r>
                      <a:endParaRPr lang="es-E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138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8082629"/>
                  </a:ext>
                </a:extLst>
              </a:tr>
              <a:tr h="29428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Telepeaje Guayasamín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1’067.154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0846326"/>
                  </a:ext>
                </a:extLst>
              </a:tr>
              <a:tr h="29428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3’442.309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23574453"/>
                  </a:ext>
                </a:extLst>
              </a:tr>
            </a:tbl>
          </a:graphicData>
        </a:graphic>
      </p:graphicFrame>
      <p:pic>
        <p:nvPicPr>
          <p:cNvPr id="21" name="Imagen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145" y="1825623"/>
            <a:ext cx="2076581" cy="163228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/>
          <a:srcRect l="8141"/>
          <a:stretch/>
        </p:blipFill>
        <p:spPr>
          <a:xfrm>
            <a:off x="6536122" y="1843089"/>
            <a:ext cx="1691023" cy="1614814"/>
          </a:xfrm>
          <a:prstGeom prst="rect">
            <a:avLst/>
          </a:prstGeom>
        </p:spPr>
      </p:pic>
      <p:pic>
        <p:nvPicPr>
          <p:cNvPr id="23" name="Imagen 22"/>
          <p:cNvPicPr/>
          <p:nvPr/>
        </p:nvPicPr>
        <p:blipFill>
          <a:blip r:embed="rId4"/>
          <a:stretch>
            <a:fillRect/>
          </a:stretch>
        </p:blipFill>
        <p:spPr>
          <a:xfrm>
            <a:off x="8227145" y="3475369"/>
            <a:ext cx="2076581" cy="1608337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122" y="3475369"/>
            <a:ext cx="1652923" cy="1608338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4654768" y="5083706"/>
            <a:ext cx="5901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>
                <a:solidFill>
                  <a:srgbClr val="2F2C81"/>
                </a:solidFill>
              </a:rPr>
              <a:t>Operación: </a:t>
            </a:r>
            <a:r>
              <a:rPr lang="es-ES" b="1" dirty="0">
                <a:solidFill>
                  <a:srgbClr val="2F2C81"/>
                </a:solidFill>
              </a:rPr>
              <a:t>Terminales –Estacionamientos -Zona Azul – Peaje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94559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D3735FE7-30BB-E84C-8D75-87AD4AF91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557" y="1131262"/>
            <a:ext cx="2930914" cy="735010"/>
          </a:xfrm>
        </p:spPr>
        <p:txBody>
          <a:bodyPr>
            <a:noAutofit/>
          </a:bodyPr>
          <a:lstStyle/>
          <a:p>
            <a:r>
              <a:rPr lang="es-ES" sz="2400" b="1" dirty="0" smtClean="0">
                <a:solidFill>
                  <a:srgbClr val="2F2C81"/>
                </a:solidFill>
                <a:latin typeface="+mn-lt"/>
              </a:rPr>
              <a:t>SEÑALIZACIÓN</a:t>
            </a:r>
            <a:endParaRPr lang="es-EC" sz="2400" b="1" dirty="0">
              <a:solidFill>
                <a:srgbClr val="2F2C81"/>
              </a:solidFill>
              <a:latin typeface="+mn-lt"/>
            </a:endParaRPr>
          </a:p>
        </p:txBody>
      </p:sp>
      <p:graphicFrame>
        <p:nvGraphicFramePr>
          <p:cNvPr id="19" name="Marcador de contenido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4678241"/>
              </p:ext>
            </p:extLst>
          </p:nvPr>
        </p:nvGraphicFramePr>
        <p:xfrm>
          <a:off x="841270" y="1870455"/>
          <a:ext cx="4140632" cy="272005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70316">
                  <a:extLst>
                    <a:ext uri="{9D8B030D-6E8A-4147-A177-3AD203B41FA5}">
                      <a16:colId xmlns:a16="http://schemas.microsoft.com/office/drawing/2014/main" val="168850366"/>
                    </a:ext>
                  </a:extLst>
                </a:gridCol>
                <a:gridCol w="2070316">
                  <a:extLst>
                    <a:ext uri="{9D8B030D-6E8A-4147-A177-3AD203B41FA5}">
                      <a16:colId xmlns:a16="http://schemas.microsoft.com/office/drawing/2014/main" val="2112224922"/>
                    </a:ext>
                  </a:extLst>
                </a:gridCol>
              </a:tblGrid>
              <a:tr h="415147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Trabajo ejecutado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Detalle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36810152"/>
                  </a:ext>
                </a:extLst>
              </a:tr>
              <a:tr h="454354"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tx1"/>
                          </a:solidFill>
                          <a:latin typeface="+mj-lt"/>
                        </a:rPr>
                        <a:t>Señalización</a:t>
                      </a:r>
                      <a:r>
                        <a:rPr lang="es-ES" sz="14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horizontal</a:t>
                      </a:r>
                      <a:endParaRPr lang="es-E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solidFill>
                            <a:schemeClr val="tx1"/>
                          </a:solidFill>
                          <a:latin typeface="+mj-lt"/>
                        </a:rPr>
                        <a:t>9.213,13 m2 </a:t>
                      </a:r>
                      <a:r>
                        <a:rPr lang="es-ES" sz="1400" baseline="0" dirty="0">
                          <a:solidFill>
                            <a:schemeClr val="tx1"/>
                          </a:solidFill>
                          <a:latin typeface="+mj-lt"/>
                        </a:rPr>
                        <a:t>intervenidos</a:t>
                      </a:r>
                      <a:endParaRPr lang="es-E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35740702"/>
                  </a:ext>
                </a:extLst>
              </a:tr>
              <a:tr h="415147"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tx1"/>
                          </a:solidFill>
                          <a:latin typeface="+mj-lt"/>
                        </a:rPr>
                        <a:t>Adhesivos instalados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400,80m2</a:t>
                      </a:r>
                      <a:r>
                        <a:rPr lang="es-ES" sz="14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instalados</a:t>
                      </a:r>
                      <a:endParaRPr lang="es-E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9234799"/>
                  </a:ext>
                </a:extLst>
              </a:tr>
              <a:tr h="1202701"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tx1"/>
                          </a:solidFill>
                          <a:latin typeface="+mj-lt"/>
                        </a:rPr>
                        <a:t>Señalización vertical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solidFill>
                            <a:schemeClr val="tx1"/>
                          </a:solidFill>
                          <a:latin typeface="+mj-lt"/>
                        </a:rPr>
                        <a:t>219 señales verticales instaladas</a:t>
                      </a:r>
                    </a:p>
                    <a:p>
                      <a:pPr algn="l"/>
                      <a:endParaRPr lang="es-E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l"/>
                      <a:r>
                        <a:rPr lang="es-ES" sz="1400" dirty="0">
                          <a:solidFill>
                            <a:schemeClr val="tx1"/>
                          </a:solidFill>
                          <a:latin typeface="+mj-lt"/>
                        </a:rPr>
                        <a:t>32 señales intervenidas con</a:t>
                      </a:r>
                      <a:r>
                        <a:rPr lang="es-ES" sz="14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limpieza y mantenimiento</a:t>
                      </a:r>
                      <a:endParaRPr lang="es-E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8774052"/>
                  </a:ext>
                </a:extLst>
              </a:tr>
            </a:tbl>
          </a:graphicData>
        </a:graphic>
      </p:graphicFrame>
      <p:sp>
        <p:nvSpPr>
          <p:cNvPr id="6" name="Marcador de contenido 4">
            <a:extLst>
              <a:ext uri="{FF2B5EF4-FFF2-40B4-BE49-F238E27FC236}">
                <a16:creationId xmlns:a16="http://schemas.microsoft.com/office/drawing/2014/main" id="{28FFA63D-24DA-9848-B7BD-E36EECB3BC51}"/>
              </a:ext>
            </a:extLst>
          </p:cNvPr>
          <p:cNvSpPr txBox="1">
            <a:spLocks/>
          </p:cNvSpPr>
          <p:nvPr/>
        </p:nvSpPr>
        <p:spPr>
          <a:xfrm>
            <a:off x="336645" y="5929520"/>
            <a:ext cx="5469307" cy="3968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dirty="0">
                <a:solidFill>
                  <a:schemeClr val="bg1"/>
                </a:solidFill>
                <a:latin typeface="Otterco" pitchFamily="2" charset="77"/>
              </a:rPr>
              <a:t>Superficie : 2,85 </a:t>
            </a:r>
            <a:r>
              <a:rPr lang="es-ES" sz="2400" dirty="0" smtClean="0">
                <a:solidFill>
                  <a:schemeClr val="bg1"/>
                </a:solidFill>
                <a:latin typeface="Otterco" pitchFamily="2" charset="77"/>
              </a:rPr>
              <a:t>Has.</a:t>
            </a:r>
            <a:endParaRPr lang="es-EC" sz="2400" dirty="0">
              <a:solidFill>
                <a:schemeClr val="bg1"/>
              </a:solidFill>
              <a:latin typeface="Otterco" pitchFamily="2" charset="77"/>
            </a:endParaRPr>
          </a:p>
        </p:txBody>
      </p:sp>
      <p:sp>
        <p:nvSpPr>
          <p:cNvPr id="14" name="Marcador de contenido 4">
            <a:extLst>
              <a:ext uri="{FF2B5EF4-FFF2-40B4-BE49-F238E27FC236}">
                <a16:creationId xmlns:a16="http://schemas.microsoft.com/office/drawing/2014/main" id="{28FFA63D-24DA-9848-B7BD-E36EECB3BC51}"/>
              </a:ext>
            </a:extLst>
          </p:cNvPr>
          <p:cNvSpPr txBox="1">
            <a:spLocks/>
          </p:cNvSpPr>
          <p:nvPr/>
        </p:nvSpPr>
        <p:spPr>
          <a:xfrm>
            <a:off x="370686" y="5813906"/>
            <a:ext cx="5171526" cy="3968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dirty="0">
                <a:solidFill>
                  <a:schemeClr val="bg1"/>
                </a:solidFill>
                <a:latin typeface="Otterco" pitchFamily="2" charset="77"/>
              </a:rPr>
              <a:t>Superficie : 2,85 Has.</a:t>
            </a:r>
            <a:endParaRPr lang="es-EC" sz="2400" dirty="0">
              <a:solidFill>
                <a:schemeClr val="bg1"/>
              </a:solidFill>
              <a:latin typeface="Otterco" pitchFamily="2" charset="77"/>
            </a:endParaRP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/>
          </p:nvPr>
        </p:nvGraphicFramePr>
        <p:xfrm>
          <a:off x="5805952" y="1869559"/>
          <a:ext cx="5114296" cy="31865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2724">
                  <a:extLst>
                    <a:ext uri="{9D8B030D-6E8A-4147-A177-3AD203B41FA5}">
                      <a16:colId xmlns:a16="http://schemas.microsoft.com/office/drawing/2014/main" val="756273926"/>
                    </a:ext>
                  </a:extLst>
                </a:gridCol>
                <a:gridCol w="2861572">
                  <a:extLst>
                    <a:ext uri="{9D8B030D-6E8A-4147-A177-3AD203B41FA5}">
                      <a16:colId xmlns:a16="http://schemas.microsoft.com/office/drawing/2014/main" val="2908096997"/>
                    </a:ext>
                  </a:extLst>
                </a:gridCol>
              </a:tblGrid>
              <a:tr h="299014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Componente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Subcomponente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8025391"/>
                  </a:ext>
                </a:extLst>
              </a:tr>
              <a:tr h="508324"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tx1"/>
                          </a:solidFill>
                          <a:latin typeface="+mj-lt"/>
                        </a:rPr>
                        <a:t>Paneles</a:t>
                      </a:r>
                      <a:r>
                        <a:rPr lang="es-ES" sz="14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de mensaje variable</a:t>
                      </a:r>
                      <a:endParaRPr lang="es-E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solidFill>
                            <a:schemeClr val="tx1"/>
                          </a:solidFill>
                          <a:latin typeface="+mj-lt"/>
                        </a:rPr>
                        <a:t>Mantenimiento</a:t>
                      </a:r>
                      <a:r>
                        <a:rPr lang="es-ES" sz="14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correctivo</a:t>
                      </a:r>
                      <a:endParaRPr lang="es-E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5912880"/>
                  </a:ext>
                </a:extLst>
              </a:tr>
              <a:tr h="299014">
                <a:tc rowSpan="5"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tx1"/>
                          </a:solidFill>
                          <a:latin typeface="+mj-lt"/>
                        </a:rPr>
                        <a:t>Semaforización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solidFill>
                            <a:schemeClr val="tx1"/>
                          </a:solidFill>
                          <a:latin typeface="+mj-lt"/>
                        </a:rPr>
                        <a:t>Derribo (30 intersecciones)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1882845"/>
                  </a:ext>
                </a:extLst>
              </a:tr>
              <a:tr h="717634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solidFill>
                            <a:schemeClr val="tx1"/>
                          </a:solidFill>
                          <a:latin typeface="+mj-lt"/>
                        </a:rPr>
                        <a:t>Implementación</a:t>
                      </a:r>
                      <a:r>
                        <a:rPr lang="es-ES" sz="14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de elementos semafóricos en cruces existentes</a:t>
                      </a:r>
                      <a:endParaRPr lang="es-E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010172"/>
                  </a:ext>
                </a:extLst>
              </a:tr>
              <a:tr h="508324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solidFill>
                            <a:schemeClr val="tx1"/>
                          </a:solidFill>
                          <a:latin typeface="+mj-lt"/>
                        </a:rPr>
                        <a:t>Mantenimiento correctivo (223</a:t>
                      </a:r>
                      <a:r>
                        <a:rPr lang="es-ES" sz="14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intersecciones)</a:t>
                      </a:r>
                      <a:endParaRPr lang="es-E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5960540"/>
                  </a:ext>
                </a:extLst>
              </a:tr>
              <a:tr h="508324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solidFill>
                            <a:schemeClr val="tx1"/>
                          </a:solidFill>
                          <a:latin typeface="+mj-lt"/>
                        </a:rPr>
                        <a:t>Mantenimiento</a:t>
                      </a:r>
                      <a:r>
                        <a:rPr lang="es-ES" sz="14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preventivo (10 intersecciones)</a:t>
                      </a:r>
                      <a:endParaRPr lang="es-E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42027685"/>
                  </a:ext>
                </a:extLst>
              </a:tr>
              <a:tr h="299014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solidFill>
                            <a:schemeClr val="tx1"/>
                          </a:solidFill>
                          <a:latin typeface="+mj-lt"/>
                        </a:rPr>
                        <a:t>Obra Civil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0737487"/>
                  </a:ext>
                </a:extLst>
              </a:tr>
            </a:tbl>
          </a:graphicData>
        </a:graphic>
      </p:graphicFrame>
      <p:sp>
        <p:nvSpPr>
          <p:cNvPr id="15" name="Título 3">
            <a:extLst>
              <a:ext uri="{FF2B5EF4-FFF2-40B4-BE49-F238E27FC236}">
                <a16:creationId xmlns:a16="http://schemas.microsoft.com/office/drawing/2014/main" id="{D3735FE7-30BB-E84C-8D75-87AD4AF91569}"/>
              </a:ext>
            </a:extLst>
          </p:cNvPr>
          <p:cNvSpPr txBox="1">
            <a:spLocks/>
          </p:cNvSpPr>
          <p:nvPr/>
        </p:nvSpPr>
        <p:spPr>
          <a:xfrm>
            <a:off x="1148254" y="336331"/>
            <a:ext cx="8510753" cy="6611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 smtClean="0">
                <a:solidFill>
                  <a:srgbClr val="2F2C81"/>
                </a:solidFill>
                <a:latin typeface="Otterco" pitchFamily="2" charset="77"/>
              </a:rPr>
              <a:t>Gerencia de Operaciones de la Movilidad </a:t>
            </a:r>
            <a:br>
              <a:rPr lang="es-ES" sz="2400" b="1" dirty="0" smtClean="0">
                <a:solidFill>
                  <a:srgbClr val="2F2C81"/>
                </a:solidFill>
                <a:latin typeface="Otterco" pitchFamily="2" charset="77"/>
              </a:rPr>
            </a:br>
            <a:endParaRPr lang="es-EC" sz="2400" b="1" dirty="0">
              <a:solidFill>
                <a:srgbClr val="2F2C81"/>
              </a:solidFill>
              <a:latin typeface="Otterco" pitchFamily="2" charset="77"/>
            </a:endParaRPr>
          </a:p>
        </p:txBody>
      </p:sp>
      <p:sp>
        <p:nvSpPr>
          <p:cNvPr id="16" name="Título 3">
            <a:extLst>
              <a:ext uri="{FF2B5EF4-FFF2-40B4-BE49-F238E27FC236}">
                <a16:creationId xmlns:a16="http://schemas.microsoft.com/office/drawing/2014/main" id="{D3735FE7-30BB-E84C-8D75-87AD4AF91569}"/>
              </a:ext>
            </a:extLst>
          </p:cNvPr>
          <p:cNvSpPr txBox="1">
            <a:spLocks/>
          </p:cNvSpPr>
          <p:nvPr/>
        </p:nvSpPr>
        <p:spPr>
          <a:xfrm>
            <a:off x="7586086" y="1119707"/>
            <a:ext cx="3502827" cy="735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 smtClean="0">
                <a:solidFill>
                  <a:srgbClr val="2F2C81"/>
                </a:solidFill>
                <a:latin typeface="+mn-lt"/>
              </a:rPr>
              <a:t>SEMAFORIZACIÓN</a:t>
            </a:r>
            <a:endParaRPr lang="es-EC" sz="2400" b="1" dirty="0">
              <a:solidFill>
                <a:srgbClr val="2F2C8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974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D3735FE7-30BB-E84C-8D75-87AD4AF91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946" y="636908"/>
            <a:ext cx="4200703" cy="425400"/>
          </a:xfrm>
        </p:spPr>
        <p:txBody>
          <a:bodyPr>
            <a:noAutofit/>
          </a:bodyPr>
          <a:lstStyle/>
          <a:p>
            <a:r>
              <a:rPr lang="es-ES" sz="2400" b="1" dirty="0" smtClean="0">
                <a:solidFill>
                  <a:srgbClr val="2F2C81"/>
                </a:solidFill>
              </a:rPr>
              <a:t>SEÑALIZACIÓN VIAL</a:t>
            </a:r>
            <a:endParaRPr lang="es-EC" sz="2400" b="1" dirty="0">
              <a:solidFill>
                <a:srgbClr val="2F2C81"/>
              </a:solidFill>
            </a:endParaRPr>
          </a:p>
        </p:txBody>
      </p:sp>
      <p:sp>
        <p:nvSpPr>
          <p:cNvPr id="6" name="Marcador de contenido 4">
            <a:extLst>
              <a:ext uri="{FF2B5EF4-FFF2-40B4-BE49-F238E27FC236}">
                <a16:creationId xmlns:a16="http://schemas.microsoft.com/office/drawing/2014/main" id="{28FFA63D-24DA-9848-B7BD-E36EECB3BC51}"/>
              </a:ext>
            </a:extLst>
          </p:cNvPr>
          <p:cNvSpPr txBox="1">
            <a:spLocks/>
          </p:cNvSpPr>
          <p:nvPr/>
        </p:nvSpPr>
        <p:spPr>
          <a:xfrm>
            <a:off x="336645" y="5929520"/>
            <a:ext cx="5469307" cy="3968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dirty="0">
                <a:solidFill>
                  <a:schemeClr val="bg1"/>
                </a:solidFill>
                <a:latin typeface="Otterco" pitchFamily="2" charset="77"/>
              </a:rPr>
              <a:t>Superficie : 2,85 </a:t>
            </a:r>
            <a:r>
              <a:rPr lang="es-ES" sz="2400" dirty="0" smtClean="0">
                <a:solidFill>
                  <a:schemeClr val="bg1"/>
                </a:solidFill>
                <a:latin typeface="Otterco" pitchFamily="2" charset="77"/>
              </a:rPr>
              <a:t>Has.</a:t>
            </a:r>
            <a:endParaRPr lang="es-EC" sz="2400" dirty="0">
              <a:solidFill>
                <a:schemeClr val="bg1"/>
              </a:solidFill>
              <a:latin typeface="Otterco" pitchFamily="2" charset="77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624173" y="1170142"/>
          <a:ext cx="10724961" cy="497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9344">
                  <a:extLst>
                    <a:ext uri="{9D8B030D-6E8A-4147-A177-3AD203B41FA5}">
                      <a16:colId xmlns:a16="http://schemas.microsoft.com/office/drawing/2014/main" val="2956326741"/>
                    </a:ext>
                  </a:extLst>
                </a:gridCol>
                <a:gridCol w="4200630">
                  <a:extLst>
                    <a:ext uri="{9D8B030D-6E8A-4147-A177-3AD203B41FA5}">
                      <a16:colId xmlns:a16="http://schemas.microsoft.com/office/drawing/2014/main" val="1218218814"/>
                    </a:ext>
                  </a:extLst>
                </a:gridCol>
                <a:gridCol w="3574987">
                  <a:extLst>
                    <a:ext uri="{9D8B030D-6E8A-4147-A177-3AD203B41FA5}">
                      <a16:colId xmlns:a16="http://schemas.microsoft.com/office/drawing/2014/main" val="1987783990"/>
                    </a:ext>
                  </a:extLst>
                </a:gridCol>
              </a:tblGrid>
              <a:tr h="5567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ACTIVIDADES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ACTIVIDADES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RESEÑA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27123"/>
                  </a:ext>
                </a:extLst>
              </a:tr>
              <a:tr h="843280">
                <a:tc>
                  <a:txBody>
                    <a:bodyPr/>
                    <a:lstStyle/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s-EC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SEÑALIZACIÓN DE REDUCTORES DE VELOCIDAD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s-EC" sz="14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s-EC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IMPLEMENTACIÓN DE CICLOVÍA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92581"/>
                  </a:ext>
                </a:extLst>
              </a:tr>
              <a:tr h="972669">
                <a:tc>
                  <a:txBody>
                    <a:bodyPr/>
                    <a:lstStyle/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s-EC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MANTENIMIENTO DE SEÑALIZACIÓN HORIZONTAL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s-EC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INSTALACIÓN DE PLACAS DE NOMENCLATURA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175270"/>
                  </a:ext>
                </a:extLst>
              </a:tr>
              <a:tr h="1298994">
                <a:tc>
                  <a:txBody>
                    <a:bodyPr/>
                    <a:lstStyle/>
                    <a:p>
                      <a:pPr algn="ctr"/>
                      <a:endParaRPr lang="es-ES" sz="14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endParaRPr lang="es-EC" sz="14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s-EC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SEÑALIZACIÓN DE ESTACIONAMIENTOS DE BORDE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endParaRPr lang="es-EC" sz="14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s-EC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INSTALACIÓN DE SEÑALES VERTICALES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37848"/>
                  </a:ext>
                </a:extLst>
              </a:tr>
              <a:tr h="1298994">
                <a:tc>
                  <a:txBody>
                    <a:bodyPr/>
                    <a:lstStyle/>
                    <a:p>
                      <a:pPr algn="ctr"/>
                      <a:endParaRPr lang="es-EC" sz="14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s-EC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MANTENIMIENTO DE SEÑALIZACIÓN HORIZONTAL PUENTES ELEVADOS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4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s-EC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CONSTRUCCIÓN DE CRUCES SEGUROS (ACCESIBILIDAD UNIVERSAL)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767061"/>
                  </a:ext>
                </a:extLst>
              </a:tr>
            </a:tbl>
          </a:graphicData>
        </a:graphic>
      </p:graphicFrame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28FFA63D-24DA-9848-B7BD-E36EECB3BC51}"/>
              </a:ext>
            </a:extLst>
          </p:cNvPr>
          <p:cNvSpPr txBox="1">
            <a:spLocks/>
          </p:cNvSpPr>
          <p:nvPr/>
        </p:nvSpPr>
        <p:spPr>
          <a:xfrm>
            <a:off x="9291199" y="4337560"/>
            <a:ext cx="2057936" cy="38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>
                <a:solidFill>
                  <a:schemeClr val="bg1"/>
                </a:solidFill>
                <a:latin typeface="Otterco" pitchFamily="2" charset="77"/>
              </a:rPr>
              <a:t>Superficie : 950 m2</a:t>
            </a:r>
            <a:endParaRPr lang="es-EC" sz="1400" dirty="0">
              <a:solidFill>
                <a:schemeClr val="bg1"/>
              </a:solidFill>
              <a:latin typeface="Otterco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C" sz="1400" dirty="0">
              <a:solidFill>
                <a:schemeClr val="bg1"/>
              </a:solidFill>
              <a:latin typeface="Otterco" pitchFamily="2" charset="77"/>
            </a:endParaRPr>
          </a:p>
        </p:txBody>
      </p:sp>
      <p:sp>
        <p:nvSpPr>
          <p:cNvPr id="14" name="Marcador de contenido 4">
            <a:extLst>
              <a:ext uri="{FF2B5EF4-FFF2-40B4-BE49-F238E27FC236}">
                <a16:creationId xmlns:a16="http://schemas.microsoft.com/office/drawing/2014/main" id="{28FFA63D-24DA-9848-B7BD-E36EECB3BC51}"/>
              </a:ext>
            </a:extLst>
          </p:cNvPr>
          <p:cNvSpPr txBox="1">
            <a:spLocks/>
          </p:cNvSpPr>
          <p:nvPr/>
        </p:nvSpPr>
        <p:spPr>
          <a:xfrm>
            <a:off x="336646" y="5929520"/>
            <a:ext cx="5171526" cy="3968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dirty="0">
                <a:solidFill>
                  <a:schemeClr val="bg1"/>
                </a:solidFill>
                <a:latin typeface="Otterco" pitchFamily="2" charset="77"/>
              </a:rPr>
              <a:t>Superficie : 2,85 Has.</a:t>
            </a:r>
            <a:endParaRPr lang="es-EC" sz="2400" dirty="0">
              <a:solidFill>
                <a:schemeClr val="bg1"/>
              </a:solidFill>
              <a:latin typeface="Otterco" pitchFamily="2" charset="77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/>
          <a:srcRect l="28477" t="23525" r="26879" b="17574"/>
          <a:stretch/>
        </p:blipFill>
        <p:spPr>
          <a:xfrm>
            <a:off x="7759635" y="1673903"/>
            <a:ext cx="1727356" cy="103578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29534" t="29336" r="30963" b="23019"/>
          <a:stretch/>
        </p:blipFill>
        <p:spPr>
          <a:xfrm>
            <a:off x="7745999" y="2729908"/>
            <a:ext cx="1740992" cy="84360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l="26622" t="24869" r="29580" b="19641"/>
          <a:stretch/>
        </p:blipFill>
        <p:spPr>
          <a:xfrm>
            <a:off x="7759635" y="3593735"/>
            <a:ext cx="1776782" cy="11115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/>
          <a:srcRect l="26411" t="25872" r="30635" b="15750"/>
          <a:stretch/>
        </p:blipFill>
        <p:spPr>
          <a:xfrm>
            <a:off x="7759635" y="4722912"/>
            <a:ext cx="1776782" cy="141794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/>
          <a:srcRect l="28642" t="25694" r="28492" b="18862"/>
          <a:stretch/>
        </p:blipFill>
        <p:spPr>
          <a:xfrm>
            <a:off x="9805401" y="1648369"/>
            <a:ext cx="1543733" cy="108153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7"/>
          <a:srcRect l="53279" t="30073" r="15992" b="15236"/>
          <a:stretch/>
        </p:blipFill>
        <p:spPr>
          <a:xfrm>
            <a:off x="9805401" y="2744114"/>
            <a:ext cx="1543734" cy="84962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5400" y="4722912"/>
            <a:ext cx="1543734" cy="137975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9"/>
          <a:srcRect l="29471" t="23524" r="27929" b="24752"/>
          <a:stretch/>
        </p:blipFill>
        <p:spPr>
          <a:xfrm>
            <a:off x="9805399" y="3549662"/>
            <a:ext cx="1543735" cy="11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3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A713178-48BB-7843-B967-101C703680C3}"/>
              </a:ext>
            </a:extLst>
          </p:cNvPr>
          <p:cNvSpPr txBox="1"/>
          <p:nvPr/>
        </p:nvSpPr>
        <p:spPr>
          <a:xfrm>
            <a:off x="1063154" y="969315"/>
            <a:ext cx="5730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419" sz="2400" b="1" dirty="0">
                <a:solidFill>
                  <a:srgbClr val="0056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NORMATIVA</a:t>
            </a:r>
            <a:endParaRPr lang="es-419" dirty="0">
              <a:solidFill>
                <a:srgbClr val="00569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43E02C7-409B-3F45-9A64-129E3125FF49}"/>
              </a:ext>
            </a:extLst>
          </p:cNvPr>
          <p:cNvSpPr/>
          <p:nvPr/>
        </p:nvSpPr>
        <p:spPr>
          <a:xfrm>
            <a:off x="6096000" y="1902453"/>
            <a:ext cx="46160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DMGBI Responsable de los procesos administrativos de inventario y registro de los bienes inmuebles a cargo del Municipio, su adquisición, inclusive por vía de expropiación</a:t>
            </a:r>
            <a:r>
              <a:rPr lang="es-ES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algn="just"/>
            <a:r>
              <a:rPr lang="es-E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ES" sz="1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EC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F62DF76-3E2D-1441-B80B-5B5CADFED60F}"/>
              </a:ext>
            </a:extLst>
          </p:cNvPr>
          <p:cNvSpPr/>
          <p:nvPr/>
        </p:nvSpPr>
        <p:spPr>
          <a:xfrm>
            <a:off x="6197530" y="3954407"/>
            <a:ext cx="45144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i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s-ES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stablece que será responsabilidad de las empresas públicas - entre otras entidades - </a:t>
            </a:r>
            <a:r>
              <a:rPr lang="es-ES" sz="1400" b="1" u="sng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planificar</a:t>
            </a:r>
            <a:r>
              <a:rPr lang="es-ES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los recursos necesarios para pago de </a:t>
            </a:r>
            <a:r>
              <a:rPr lang="es-ES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expropiaciones.</a:t>
            </a:r>
          </a:p>
          <a:p>
            <a:pPr algn="just"/>
            <a:r>
              <a:rPr lang="es-E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ES" sz="1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EC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E6E0261-F206-CB4B-BD08-ED4031B224B7}"/>
              </a:ext>
            </a:extLst>
          </p:cNvPr>
          <p:cNvGraphicFramePr/>
          <p:nvPr>
            <p:extLst/>
          </p:nvPr>
        </p:nvGraphicFramePr>
        <p:xfrm>
          <a:off x="467408" y="803759"/>
          <a:ext cx="5628592" cy="4967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6FC078F-ED74-A446-B422-654706F4ECEE}"/>
              </a:ext>
            </a:extLst>
          </p:cNvPr>
          <p:cNvSpPr txBox="1"/>
          <p:nvPr/>
        </p:nvSpPr>
        <p:spPr>
          <a:xfrm>
            <a:off x="1692324" y="138318"/>
            <a:ext cx="5049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56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EXPROPIACIONES</a:t>
            </a:r>
            <a:endParaRPr lang="es-EC" sz="2400" b="1" dirty="0">
              <a:solidFill>
                <a:srgbClr val="00569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es-419" sz="2400" b="1" dirty="0">
              <a:solidFill>
                <a:srgbClr val="00569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096000" y="300251"/>
            <a:ext cx="4344537" cy="98488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>
                <a:solidFill>
                  <a:schemeClr val="bg1"/>
                </a:solidFill>
              </a:rPr>
              <a:t>932 mil</a:t>
            </a:r>
          </a:p>
          <a:p>
            <a:pPr algn="ctr"/>
            <a:r>
              <a:rPr lang="es-ES" dirty="0" smtClean="0">
                <a:solidFill>
                  <a:schemeClr val="bg1"/>
                </a:solidFill>
              </a:rPr>
              <a:t>Proyecto Fortalecimiento Institucional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181599" y="5943601"/>
            <a:ext cx="4499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/>
              <a:t>NOTA ADICIONAL     </a:t>
            </a:r>
            <a:r>
              <a:rPr lang="es-E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1.6 </a:t>
            </a:r>
            <a:r>
              <a:rPr lang="es-ES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millones</a:t>
            </a:r>
            <a:endParaRPr lang="es-E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2" y="6304912"/>
            <a:ext cx="11887200" cy="571500"/>
          </a:xfrm>
          <a:prstGeom prst="rect">
            <a:avLst/>
          </a:prstGeom>
        </p:spPr>
      </p:pic>
      <p:sp>
        <p:nvSpPr>
          <p:cNvPr id="4" name="Google Shape;108;p16"/>
          <p:cNvSpPr txBox="1">
            <a:spLocks/>
          </p:cNvSpPr>
          <p:nvPr/>
        </p:nvSpPr>
        <p:spPr>
          <a:xfrm>
            <a:off x="1138136" y="365125"/>
            <a:ext cx="102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2F2C81"/>
              </a:buClr>
              <a:buFont typeface="Arial"/>
              <a:buNone/>
            </a:pPr>
            <a:r>
              <a:rPr lang="es-EC" b="1" dirty="0" smtClean="0">
                <a:solidFill>
                  <a:srgbClr val="2F2C81"/>
                </a:solidFill>
                <a:latin typeface="Arial"/>
                <a:ea typeface="Arial"/>
                <a:cs typeface="Arial"/>
                <a:sym typeface="Arial"/>
              </a:rPr>
              <a:t>ARRASTRES</a:t>
            </a:r>
            <a:endParaRPr lang="es-EC" b="1" dirty="0">
              <a:solidFill>
                <a:srgbClr val="2F2C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1" y="1462224"/>
            <a:ext cx="10101262" cy="460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3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PT_FI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3"/>
          <a:stretch/>
        </p:blipFill>
        <p:spPr>
          <a:xfrm>
            <a:off x="2632363" y="1786278"/>
            <a:ext cx="6872502" cy="2286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9;p15"/>
          <p:cNvSpPr txBox="1">
            <a:spLocks noGrp="1"/>
          </p:cNvSpPr>
          <p:nvPr>
            <p:ph type="ctrTitle"/>
          </p:nvPr>
        </p:nvSpPr>
        <p:spPr>
          <a:xfrm>
            <a:off x="207818" y="5039309"/>
            <a:ext cx="11718734" cy="812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r>
              <a:rPr lang="es-EC" sz="4800" b="1" dirty="0" smtClean="0">
                <a:solidFill>
                  <a:srgbClr val="2F2C8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C" sz="4800" b="1" dirty="0" smtClean="0">
                <a:solidFill>
                  <a:srgbClr val="2F2C8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_tradnl" altLang="es-EC" sz="8000" b="1" dirty="0">
                <a:solidFill>
                  <a:srgbClr val="2F2C80"/>
                </a:solidFill>
                <a:latin typeface="Arial"/>
                <a:ea typeface="Arial"/>
                <a:cs typeface="Arial"/>
              </a:rPr>
              <a:t/>
            </a:r>
            <a:br>
              <a:rPr lang="es-ES_tradnl" altLang="es-EC" sz="8000" b="1" dirty="0">
                <a:solidFill>
                  <a:srgbClr val="2F2C80"/>
                </a:solidFill>
                <a:latin typeface="Arial"/>
                <a:ea typeface="Arial"/>
                <a:cs typeface="Arial"/>
              </a:rPr>
            </a:br>
            <a:r>
              <a:rPr lang="es-ES_tradnl" altLang="es-EC" sz="8000" b="1" dirty="0" smtClean="0">
                <a:solidFill>
                  <a:srgbClr val="A60606"/>
                </a:solidFill>
                <a:latin typeface="Arial"/>
                <a:ea typeface="Arial"/>
                <a:cs typeface="Arial"/>
              </a:rPr>
              <a:t>Empresa Pública Municipal de </a:t>
            </a:r>
            <a:r>
              <a:rPr lang="es-ES_tradnl" altLang="es-EC" sz="8000" b="1" dirty="0" smtClean="0">
                <a:solidFill>
                  <a:srgbClr val="2F2C80"/>
                </a:solidFill>
                <a:latin typeface="Arial"/>
                <a:ea typeface="Arial"/>
                <a:cs typeface="Arial"/>
              </a:rPr>
              <a:t>Movilidad y Obras Públicas</a:t>
            </a:r>
            <a:br>
              <a:rPr lang="es-ES_tradnl" altLang="es-EC" sz="8000" b="1" dirty="0" smtClean="0">
                <a:solidFill>
                  <a:srgbClr val="2F2C80"/>
                </a:solidFill>
                <a:latin typeface="Arial"/>
                <a:ea typeface="Arial"/>
                <a:cs typeface="Arial"/>
              </a:rPr>
            </a:br>
            <a:endParaRPr sz="8000" b="1" dirty="0">
              <a:solidFill>
                <a:srgbClr val="2F2C80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>
            <a:off x="1369388" y="4249601"/>
            <a:ext cx="9144000" cy="812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r>
              <a:rPr lang="es-EC" sz="4800" b="1" dirty="0" smtClean="0">
                <a:solidFill>
                  <a:srgbClr val="2F2C8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C" sz="4800" b="1" dirty="0" smtClean="0">
                <a:solidFill>
                  <a:srgbClr val="2F2C8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4800" b="1" dirty="0" smtClean="0">
                <a:solidFill>
                  <a:srgbClr val="2F2C80"/>
                </a:solidFill>
                <a:latin typeface="Arial"/>
                <a:ea typeface="Arial"/>
                <a:cs typeface="Arial"/>
                <a:sym typeface="Arial"/>
              </a:rPr>
              <a:t>PROPUESTA DE PROFORMA </a:t>
            </a:r>
            <a:r>
              <a:rPr lang="es-ES_tradnl" altLang="es-EC" sz="4800" b="1" dirty="0" smtClean="0">
                <a:solidFill>
                  <a:srgbClr val="2F2C80"/>
                </a:solidFill>
                <a:latin typeface="Arial"/>
                <a:ea typeface="Arial"/>
                <a:cs typeface="Arial"/>
              </a:rPr>
              <a:t>PRESUPUESTARIA </a:t>
            </a:r>
            <a:r>
              <a:rPr lang="es-ES" sz="4800" b="1" dirty="0" smtClean="0">
                <a:solidFill>
                  <a:srgbClr val="2F2C80"/>
                </a:solidFill>
                <a:latin typeface="Arial"/>
                <a:ea typeface="Arial"/>
                <a:cs typeface="Arial"/>
              </a:rPr>
              <a:t>2022</a:t>
            </a:r>
            <a:r>
              <a:rPr lang="es-EC" sz="4800" b="1" dirty="0">
                <a:solidFill>
                  <a:srgbClr val="2F2C80"/>
                </a:solidFill>
                <a:latin typeface="Arial"/>
                <a:ea typeface="Arial"/>
                <a:cs typeface="Arial"/>
              </a:rPr>
              <a:t/>
            </a:r>
            <a:br>
              <a:rPr lang="es-EC" sz="4800" b="1" dirty="0">
                <a:solidFill>
                  <a:srgbClr val="2F2C80"/>
                </a:solidFill>
                <a:latin typeface="Arial"/>
                <a:ea typeface="Arial"/>
                <a:cs typeface="Arial"/>
              </a:rPr>
            </a:br>
            <a:r>
              <a:rPr lang="es-ES_tradnl" altLang="es-EC" sz="4800" b="1" dirty="0">
                <a:solidFill>
                  <a:srgbClr val="2F2C80"/>
                </a:solidFill>
                <a:latin typeface="Arial"/>
                <a:ea typeface="Arial"/>
                <a:cs typeface="Arial"/>
              </a:rPr>
              <a:t/>
            </a:r>
            <a:br>
              <a:rPr lang="es-ES_tradnl" altLang="es-EC" sz="4800" b="1" dirty="0">
                <a:solidFill>
                  <a:srgbClr val="2F2C80"/>
                </a:solidFill>
                <a:latin typeface="Arial"/>
                <a:ea typeface="Arial"/>
                <a:cs typeface="Arial"/>
              </a:rPr>
            </a:br>
            <a:endParaRPr sz="4800" b="1" dirty="0">
              <a:solidFill>
                <a:srgbClr val="2F2C8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5" name="Imagen 4" descr="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2" y="6304912"/>
            <a:ext cx="11887200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body" idx="4294967295"/>
          </p:nvPr>
        </p:nvSpPr>
        <p:spPr>
          <a:xfrm>
            <a:off x="259724" y="792782"/>
            <a:ext cx="11743590" cy="6065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Circular Nro. GADDMQ-AG-2021-0035-C de 24 de agosto, la Secretaría General de Planificación y la Administración General emite las </a:t>
            </a:r>
            <a:r>
              <a:rPr lang="es-ES" sz="1600" b="1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Directrices Programáticas</a:t>
            </a:r>
            <a:r>
              <a:rPr lang="es-ES" sz="16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para la elaboración POA y Directrices Presupuestarias Proforma Presupuestaria y Plan Anual de Contrataciones para el Ejercicio Económico 2022 </a:t>
            </a:r>
          </a:p>
          <a:p>
            <a:pPr marL="28575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Circular </a:t>
            </a:r>
            <a:r>
              <a:rPr lang="es-EC" sz="16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Nro. GADDMQ-SGP-2021-0016-C de 28 de agosto, la </a:t>
            </a:r>
            <a:r>
              <a:rPr lang="es-ES" sz="16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Secretaría General de Planificación realizó la </a:t>
            </a:r>
            <a:r>
              <a:rPr lang="es-ES" sz="1600" b="1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socialización de la Directrices </a:t>
            </a:r>
            <a:r>
              <a:rPr lang="es-ES" sz="16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y capacitación a las entidades</a:t>
            </a:r>
            <a:r>
              <a:rPr lang="es-ES" sz="16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.</a:t>
            </a:r>
            <a:endParaRPr lang="es-ES" sz="160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575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Circular Nro. 0011-EPMMOP-GP-2021-C  de 01 de septiembre, la Gerencia de Planificación generó el </a:t>
            </a:r>
            <a:r>
              <a:rPr lang="es-EC" sz="1600" b="1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calendario para la formulación y validación de propuesta POA 2022</a:t>
            </a:r>
            <a:r>
              <a:rPr lang="es-EC" sz="16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, considerando el </a:t>
            </a:r>
            <a:r>
              <a:rPr lang="es-ES" sz="16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Modelo de Priorización Programática y Presupuestaria 2022” .</a:t>
            </a:r>
          </a:p>
          <a:p>
            <a:pPr marL="285750" indent="-285750" algn="just">
              <a:spcBef>
                <a:spcPts val="1800"/>
              </a:spcBef>
            </a:pPr>
            <a:r>
              <a:rPr lang="es-ES" sz="16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Memorando Nro. 1596-EPMMOP-GAF-2021-M de 24 de septiembre de 2021, la Gerencia Administrativa Financiera remite el </a:t>
            </a:r>
            <a:r>
              <a:rPr lang="es-ES" sz="1600" b="1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Reporte Ejecutivo de Ingresos Proyectados para el ejercicio 2022</a:t>
            </a:r>
            <a:r>
              <a:rPr lang="es-ES" sz="1600" b="1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.</a:t>
            </a:r>
          </a:p>
          <a:p>
            <a:pPr marL="285750" indent="-285750" algn="just">
              <a:spcBef>
                <a:spcPts val="1800"/>
              </a:spcBef>
            </a:pPr>
            <a:r>
              <a:rPr lang="es-ES_tradnl" sz="16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El Directorio de la Empresa Pública Metropolitana de Movilidad y Obras Públicas, resuelve conceder el </a:t>
            </a:r>
            <a:r>
              <a:rPr lang="es-ES_tradnl" sz="1600" b="1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nombramiento de libre designación y remoción al Ingeniero Jorge </a:t>
            </a:r>
            <a:r>
              <a:rPr lang="es-ES_tradnl" sz="1600" b="1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Anibal</a:t>
            </a:r>
            <a:r>
              <a:rPr lang="es-ES_tradnl" sz="1600" b="1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Merlo Paredes </a:t>
            </a:r>
            <a:r>
              <a:rPr lang="es-ES_tradnl" sz="16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como Gerente General de la EPMMOP, quien se posesiona con Acción de Personal No. 0061-LDYR de 11 de octubre de 2021</a:t>
            </a:r>
            <a:r>
              <a:rPr lang="es-ES_tradnl" sz="16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.</a:t>
            </a:r>
            <a:endParaRPr lang="es-ES" sz="1600" b="1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575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Oficio Nro. EPMMOP-GG-2281-2021-O de 16 de octubre la Gerencia General remite la </a:t>
            </a:r>
            <a:r>
              <a:rPr lang="es-ES" sz="1600" b="1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propuesta de Proforma POA  por 50,9 millones.</a:t>
            </a:r>
          </a:p>
          <a:p>
            <a:pPr marL="28575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Oficio Nro. EPMMOP-GG-2371-2021-O  de 25 de octubre,  la Gerencia General remite la </a:t>
            </a:r>
            <a:r>
              <a:rPr lang="es-ES" sz="1600" b="1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propuesta de Proforma POA  por 46,5 millones</a:t>
            </a:r>
            <a:r>
              <a:rPr lang="es-ES" sz="1600" b="1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.</a:t>
            </a:r>
          </a:p>
          <a:p>
            <a:pPr marL="28575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ES" sz="1600" b="1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Oficio GAD-DMQ-CGP-2021-0816-0 de 20 de octubre en el que consta la asignación por fondos municipales por 61.7 millones</a:t>
            </a:r>
            <a:endParaRPr lang="es-ES" sz="1600" b="1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</a:pPr>
            <a:endParaRPr sz="160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900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4294967295"/>
          </p:nvPr>
        </p:nvSpPr>
        <p:spPr>
          <a:xfrm>
            <a:off x="949450" y="0"/>
            <a:ext cx="102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C81"/>
              </a:buClr>
              <a:buSzPts val="4400"/>
              <a:buFont typeface="Arial"/>
              <a:buNone/>
            </a:pPr>
            <a:r>
              <a:rPr lang="es-EC" b="1" dirty="0" smtClean="0">
                <a:solidFill>
                  <a:srgbClr val="2F2C81"/>
                </a:solidFill>
                <a:latin typeface="Arial"/>
                <a:ea typeface="Arial"/>
                <a:cs typeface="Arial"/>
                <a:sym typeface="Arial"/>
              </a:rPr>
              <a:t>ANTECEDENTES</a:t>
            </a:r>
            <a:endParaRPr b="1" dirty="0">
              <a:solidFill>
                <a:srgbClr val="2F2C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 descr="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2" y="6304912"/>
            <a:ext cx="11887200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2" y="6304912"/>
            <a:ext cx="11887200" cy="571500"/>
          </a:xfrm>
          <a:prstGeom prst="rect">
            <a:avLst/>
          </a:prstGeom>
        </p:spPr>
      </p:pic>
      <p:sp>
        <p:nvSpPr>
          <p:cNvPr id="4" name="Google Shape;108;p16"/>
          <p:cNvSpPr txBox="1">
            <a:spLocks/>
          </p:cNvSpPr>
          <p:nvPr/>
        </p:nvSpPr>
        <p:spPr>
          <a:xfrm>
            <a:off x="833588" y="651056"/>
            <a:ext cx="102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2F2C81"/>
              </a:buClr>
              <a:buFont typeface="Arial"/>
              <a:buNone/>
            </a:pPr>
            <a:r>
              <a:rPr lang="es-EC" b="1" dirty="0" smtClean="0">
                <a:solidFill>
                  <a:srgbClr val="2F2C81"/>
                </a:solidFill>
                <a:latin typeface="Arial"/>
                <a:ea typeface="Arial"/>
                <a:cs typeface="Arial"/>
                <a:sym typeface="Arial"/>
              </a:rPr>
              <a:t>OBJETIVO</a:t>
            </a:r>
            <a:endParaRPr lang="es-EC" b="1" dirty="0">
              <a:solidFill>
                <a:srgbClr val="2F2C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07;p16"/>
          <p:cNvSpPr txBox="1">
            <a:spLocks/>
          </p:cNvSpPr>
          <p:nvPr/>
        </p:nvSpPr>
        <p:spPr>
          <a:xfrm>
            <a:off x="1357462" y="1762444"/>
            <a:ext cx="9872514" cy="3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 algn="just">
              <a:buNone/>
            </a:pPr>
            <a:r>
              <a:rPr lang="es-ES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Dar a conocer la propuesta de Proforma 2022 de la EPMMOP, que financian y permiten la gestión de los siguientes proyectos: </a:t>
            </a:r>
            <a:endParaRPr lang="es-ES" dirty="0" smtClean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50800" indent="0" algn="just">
              <a:buNone/>
            </a:pPr>
            <a:endParaRPr lang="es-ES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just"/>
            <a:r>
              <a:rPr lang="es-ES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Mejoramiento y mantenimiento de espacios verdes</a:t>
            </a:r>
          </a:p>
          <a:p>
            <a:pPr algn="just"/>
            <a:r>
              <a:rPr lang="es-ES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Red Quito Conectado</a:t>
            </a:r>
          </a:p>
          <a:p>
            <a:pPr algn="just"/>
            <a:r>
              <a:rPr lang="es-ES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Movilidad Segura</a:t>
            </a:r>
          </a:p>
          <a:p>
            <a:pPr algn="just"/>
            <a:r>
              <a:rPr lang="es-ES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Sistema de transporte público eficiente</a:t>
            </a:r>
          </a:p>
          <a:p>
            <a:pPr algn="just"/>
            <a:r>
              <a:rPr lang="es-ES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Movilidad Sostenible </a:t>
            </a:r>
          </a:p>
          <a:p>
            <a:pPr algn="just"/>
            <a:r>
              <a:rPr lang="es-ES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Gestión Administrativa</a:t>
            </a:r>
            <a:endParaRPr lang="es-ES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2" y="6304912"/>
            <a:ext cx="11887200" cy="5715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5722" y="179199"/>
            <a:ext cx="124866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400" b="1" dirty="0">
                <a:solidFill>
                  <a:srgbClr val="2F2C81"/>
                </a:solidFill>
                <a:sym typeface="Calibri"/>
              </a:rPr>
              <a:t>EPMMOP: PROFORMA PRESUPUESTARIA 2022 </a:t>
            </a:r>
            <a:endParaRPr lang="en-US" sz="4400" b="1" dirty="0">
              <a:solidFill>
                <a:srgbClr val="2F2C81"/>
              </a:solidFill>
              <a:sym typeface="Calibri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734047040"/>
              </p:ext>
            </p:extLst>
          </p:nvPr>
        </p:nvGraphicFramePr>
        <p:xfrm>
          <a:off x="515007" y="1608991"/>
          <a:ext cx="10972800" cy="160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3295693" y="3151402"/>
            <a:ext cx="2364828" cy="21125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Anteproyecto </a:t>
            </a:r>
            <a:r>
              <a:rPr lang="es-ES" sz="1600" dirty="0" smtClean="0"/>
              <a:t>POA 2022</a:t>
            </a:r>
          </a:p>
          <a:p>
            <a:pPr algn="ctr"/>
            <a:endParaRPr lang="es-ES" sz="1600" dirty="0"/>
          </a:p>
          <a:p>
            <a:pPr algn="ctr"/>
            <a:r>
              <a:rPr lang="es-ES" sz="1600" dirty="0" smtClean="0"/>
              <a:t>Secretaria General De Planificación </a:t>
            </a:r>
          </a:p>
          <a:p>
            <a:pPr algn="ctr"/>
            <a:endParaRPr lang="es-ES" sz="1600" dirty="0" smtClean="0"/>
          </a:p>
          <a:p>
            <a:pPr algn="ctr"/>
            <a:r>
              <a:rPr lang="es-ES" sz="1600" dirty="0"/>
              <a:t>Oficio </a:t>
            </a:r>
            <a:r>
              <a:rPr lang="es-ES" sz="1600" dirty="0" smtClean="0"/>
              <a:t>GADDMQ-SGP-2021-0816-O</a:t>
            </a:r>
            <a:endParaRPr lang="es-ES" sz="1600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/>
          </p:nvPr>
        </p:nvGraphicFramePr>
        <p:xfrm>
          <a:off x="6252210" y="3505617"/>
          <a:ext cx="2651760" cy="1291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6610">
                  <a:extLst>
                    <a:ext uri="{9D8B030D-6E8A-4147-A177-3AD203B41FA5}">
                      <a16:colId xmlns:a16="http://schemas.microsoft.com/office/drawing/2014/main" val="3775060205"/>
                    </a:ext>
                  </a:extLst>
                </a:gridCol>
                <a:gridCol w="1315150">
                  <a:extLst>
                    <a:ext uri="{9D8B030D-6E8A-4147-A177-3AD203B41FA5}">
                      <a16:colId xmlns:a16="http://schemas.microsoft.com/office/drawing/2014/main" val="2032245652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Saldo Caja Bancos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 $16,606,036.51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546147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</a:rPr>
                        <a:t>Bonos del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Estado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 $28,135,258.55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394805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Total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 $44,741,295.06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474514"/>
                  </a:ext>
                </a:extLst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9613287" y="3966210"/>
            <a:ext cx="187452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Total POA 2022</a:t>
            </a:r>
          </a:p>
          <a:p>
            <a:pPr algn="ctr"/>
            <a:endParaRPr lang="en-US" sz="1600" dirty="0" smtClean="0">
              <a:latin typeface="Calibri" panose="020F0502020204030204" pitchFamily="34" charset="0"/>
            </a:endParaRP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$ 125,059,051.82 </a:t>
            </a:r>
            <a:endParaRPr lang="en-US" sz="1600" dirty="0"/>
          </a:p>
        </p:txBody>
      </p:sp>
      <p:sp>
        <p:nvSpPr>
          <p:cNvPr id="2" name="Rectángulo 1"/>
          <p:cNvSpPr/>
          <p:nvPr/>
        </p:nvSpPr>
        <p:spPr>
          <a:xfrm>
            <a:off x="829164" y="4086490"/>
            <a:ext cx="1757212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</a:rPr>
              <a:t>$    </a:t>
            </a:r>
            <a:r>
              <a:rPr lang="en-US" sz="1600" b="1" dirty="0" smtClean="0">
                <a:latin typeface="Calibri" panose="020F0502020204030204" pitchFamily="34" charset="0"/>
              </a:rPr>
              <a:t>18,569,447.64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1847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lamada de flecha hacia abajo 3"/>
          <p:cNvSpPr/>
          <p:nvPr/>
        </p:nvSpPr>
        <p:spPr>
          <a:xfrm rot="16200000">
            <a:off x="193243" y="1290309"/>
            <a:ext cx="1311774" cy="657059"/>
          </a:xfrm>
          <a:prstGeom prst="downArrowCallou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005698"/>
                </a:solidFill>
              </a:rPr>
              <a:t>INGRESOS</a:t>
            </a:r>
            <a:endParaRPr lang="es-EC" b="1" dirty="0">
              <a:solidFill>
                <a:srgbClr val="005698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21050" t="67482" r="27197" b="12266"/>
          <a:stretch/>
        </p:blipFill>
        <p:spPr>
          <a:xfrm>
            <a:off x="7941724" y="957690"/>
            <a:ext cx="3148622" cy="1226918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970116" y="2317421"/>
            <a:ext cx="3971608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t"/>
            <a: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PROFORMA 2022</a:t>
            </a:r>
            <a:r>
              <a:rPr lang="es-EC" b="1" dirty="0" smtClean="0"/>
              <a:t> </a:t>
            </a:r>
            <a:r>
              <a:rPr lang="es-EC" sz="2000" b="1" dirty="0"/>
              <a:t>$ </a:t>
            </a:r>
            <a:r>
              <a:rPr lang="es-EC" sz="2000" b="1" dirty="0" smtClean="0"/>
              <a:t>125.05 </a:t>
            </a:r>
            <a:endParaRPr lang="es-EC" sz="32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393203" y="587155"/>
            <a:ext cx="2245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INGRESOS PROPIOS</a:t>
            </a:r>
            <a:endParaRPr lang="en-US" sz="16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727277" y="640545"/>
            <a:ext cx="1028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BONOS</a:t>
            </a:r>
            <a:endParaRPr lang="en-US" sz="16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671137" y="641601"/>
            <a:ext cx="2812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ASIGNACIÓN MUNICIPAL</a:t>
            </a:r>
            <a:endParaRPr lang="en-US" sz="1600" b="1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r="432" b="40829"/>
          <a:stretch/>
        </p:blipFill>
        <p:spPr>
          <a:xfrm>
            <a:off x="1177661" y="2845837"/>
            <a:ext cx="3701600" cy="2809428"/>
          </a:xfrm>
          <a:prstGeom prst="rect">
            <a:avLst/>
          </a:prstGeom>
        </p:spPr>
      </p:pic>
      <p:sp>
        <p:nvSpPr>
          <p:cNvPr id="22" name="Llamada de flecha hacia abajo 21"/>
          <p:cNvSpPr/>
          <p:nvPr/>
        </p:nvSpPr>
        <p:spPr>
          <a:xfrm rot="16200000">
            <a:off x="-727769" y="3783024"/>
            <a:ext cx="3153801" cy="657059"/>
          </a:xfrm>
          <a:prstGeom prst="downArrowCallou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005698"/>
                </a:solidFill>
              </a:rPr>
              <a:t>EGRESOS</a:t>
            </a:r>
            <a:endParaRPr lang="es-EC" b="1" dirty="0">
              <a:solidFill>
                <a:srgbClr val="005698"/>
              </a:solidFill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218" y="2880562"/>
            <a:ext cx="3176500" cy="2976228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2"/>
          <a:srcRect l="21051" t="51248" r="28031" b="32704"/>
          <a:stretch/>
        </p:blipFill>
        <p:spPr>
          <a:xfrm>
            <a:off x="4663850" y="980155"/>
            <a:ext cx="3097808" cy="120445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2"/>
          <a:srcRect l="21050" t="12512" r="27127" b="50488"/>
          <a:stretch/>
        </p:blipFill>
        <p:spPr>
          <a:xfrm>
            <a:off x="1299725" y="962951"/>
            <a:ext cx="3242060" cy="1263454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5"/>
          <a:srcRect r="1814" b="45054"/>
          <a:stretch/>
        </p:blipFill>
        <p:spPr>
          <a:xfrm>
            <a:off x="8379675" y="2845838"/>
            <a:ext cx="3345480" cy="2809426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5"/>
          <a:srcRect l="1" t="55367" r="684"/>
          <a:stretch/>
        </p:blipFill>
        <p:spPr>
          <a:xfrm>
            <a:off x="8379676" y="5630811"/>
            <a:ext cx="3345480" cy="1145503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3"/>
          <a:srcRect l="1" t="57199" r="684"/>
          <a:stretch/>
        </p:blipFill>
        <p:spPr>
          <a:xfrm>
            <a:off x="1177662" y="5688454"/>
            <a:ext cx="3701600" cy="8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13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0583" y="102790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>
                <a:solidFill>
                  <a:srgbClr val="2F2C81"/>
                </a:solidFill>
              </a:rPr>
              <a:t>EPMMOP: PROFORMA PRESUPUESTARIA 2022 </a:t>
            </a:r>
            <a:r>
              <a:rPr lang="es-EC" b="1" dirty="0" smtClean="0">
                <a:solidFill>
                  <a:srgbClr val="2F2C81"/>
                </a:solidFill>
              </a:rPr>
              <a:t>– POR FUENTE DE FINANCIAMIENTO</a:t>
            </a:r>
            <a:r>
              <a:rPr lang="en-US" b="1" dirty="0">
                <a:solidFill>
                  <a:srgbClr val="2F2C81"/>
                </a:solidFill>
              </a:rPr>
              <a:t/>
            </a:r>
            <a:br>
              <a:rPr lang="en-US" b="1" dirty="0">
                <a:solidFill>
                  <a:srgbClr val="2F2C81"/>
                </a:solidFill>
              </a:rPr>
            </a:br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" y="2353468"/>
            <a:ext cx="10530167" cy="344497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817985" y="5916611"/>
            <a:ext cx="137477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 $125,059,051.82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2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91151" y="1627585"/>
            <a:ext cx="105134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+mj-lt"/>
              </a:rPr>
              <a:t>Programa III Repavimentación Vial Asfáltica </a:t>
            </a:r>
            <a:r>
              <a:rPr lang="es-ES" sz="1400" dirty="0" err="1">
                <a:latin typeface="+mj-lt"/>
              </a:rPr>
              <a:t>Adm</a:t>
            </a:r>
            <a:r>
              <a:rPr lang="es-ES" sz="1400" dirty="0">
                <a:latin typeface="+mj-lt"/>
              </a:rPr>
              <a:t>. Zonal La Delicia Paquete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+mj-lt"/>
              </a:rPr>
              <a:t>Programa III Repavimentación Vial Asfáltica </a:t>
            </a:r>
            <a:r>
              <a:rPr lang="es-ES" sz="1400" dirty="0" err="1">
                <a:latin typeface="+mj-lt"/>
              </a:rPr>
              <a:t>Adm</a:t>
            </a:r>
            <a:r>
              <a:rPr lang="es-ES" sz="1400" dirty="0">
                <a:latin typeface="+mj-lt"/>
              </a:rPr>
              <a:t>. Zonal </a:t>
            </a:r>
            <a:r>
              <a:rPr lang="es-ES" sz="1400" dirty="0" err="1">
                <a:latin typeface="+mj-lt"/>
              </a:rPr>
              <a:t>Quitumbe</a:t>
            </a:r>
            <a:r>
              <a:rPr lang="es-ES" sz="1400" dirty="0">
                <a:latin typeface="+mj-lt"/>
              </a:rPr>
              <a:t>, Eloy Alfaro y Manuela Sáenz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+mj-lt"/>
              </a:rPr>
              <a:t>Programa IV Pavimentación-Repavimentación Vial Asfáltica Parroquias Rurales Paquete 1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+mj-lt"/>
              </a:rPr>
              <a:t>Programa IV Pavimentación-Repavimentación Vial Asfáltica Parroquias Rurales Paquete 2</a:t>
            </a:r>
            <a:endParaRPr lang="es-ES" sz="1400" b="1" dirty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+mj-lt"/>
              </a:rPr>
              <a:t>Programa IV Pavimentación-Repavimentación Vial Asfáltica Parroquias Rurales Paquete 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+mj-lt"/>
              </a:rPr>
              <a:t>Programa </a:t>
            </a:r>
            <a:r>
              <a:rPr lang="es-ES" sz="1400" dirty="0">
                <a:latin typeface="+mj-lt"/>
              </a:rPr>
              <a:t>IV Pavimentación-Repavimentación Vial Asfáltica Parroquias Rurales Paquete </a:t>
            </a:r>
            <a:r>
              <a:rPr lang="es-ES" sz="1400" dirty="0" smtClean="0">
                <a:latin typeface="+mj-lt"/>
              </a:rPr>
              <a:t>4	</a:t>
            </a:r>
            <a:endParaRPr lang="es-ES" sz="1400" dirty="0">
              <a:latin typeface="+mj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5449" b="11245"/>
          <a:stretch/>
        </p:blipFill>
        <p:spPr>
          <a:xfrm>
            <a:off x="7197975" y="3145548"/>
            <a:ext cx="4752290" cy="24892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45124" y="3311054"/>
            <a:ext cx="5603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>
                <a:solidFill>
                  <a:schemeClr val="tx1"/>
                </a:solidFill>
                <a:latin typeface="+mj-lt"/>
              </a:rPr>
              <a:t>MANTENIMIENTO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VIAL AV. DE LOS CONQUISTADORES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91151" y="1289031"/>
            <a:ext cx="97160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+mj-lt"/>
              </a:rPr>
              <a:t>Programa III Repavimentación Vial Asfáltica </a:t>
            </a:r>
            <a:r>
              <a:rPr lang="es-ES" sz="1600" dirty="0" err="1">
                <a:solidFill>
                  <a:schemeClr val="tx1"/>
                </a:solidFill>
                <a:latin typeface="+mj-lt"/>
              </a:rPr>
              <a:t>Adm</a:t>
            </a:r>
            <a:r>
              <a:rPr lang="es-ES" sz="1600" dirty="0">
                <a:solidFill>
                  <a:schemeClr val="tx1"/>
                </a:solidFill>
                <a:latin typeface="+mj-lt"/>
              </a:rPr>
              <a:t>. Zonal La Delicia Paquete </a:t>
            </a:r>
            <a:r>
              <a:rPr lang="es-ES" sz="1600" dirty="0" smtClean="0">
                <a:solidFill>
                  <a:schemeClr val="tx1"/>
                </a:solidFill>
                <a:latin typeface="+mj-lt"/>
              </a:rPr>
              <a:t>1</a:t>
            </a:r>
            <a:endParaRPr lang="es-E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45124" y="462876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600" dirty="0" smtClean="0">
                <a:solidFill>
                  <a:schemeClr val="tx1"/>
                </a:solidFill>
              </a:rPr>
              <a:t>REPARACION DE CALZADA EN EL NORTE DEL DMQ ADMINISTRACIONES ZONALES DE EUGENIO ESPEJO, LA DELICIA, CALDERON Y TUMBACO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45124" y="371310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400" dirty="0" smtClean="0">
                <a:latin typeface="+mj-lt"/>
              </a:rPr>
              <a:t>REPARACION DE CALZADA EN EL SUR DEL DMQ ADMINISTRACIONESZONALES DE MANUELA SAENZ, QUITUMBE, ELOY ALFARO Y LOS CHILLOS</a:t>
            </a:r>
            <a:endParaRPr lang="es-EC" sz="1400" dirty="0">
              <a:latin typeface="+mj-lt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2526" y="341637"/>
            <a:ext cx="10150642" cy="4112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 smtClean="0">
                <a:solidFill>
                  <a:srgbClr val="2F2C81"/>
                </a:solidFill>
              </a:rPr>
              <a:t>RED QUITO CONECTADO</a:t>
            </a:r>
            <a:endParaRPr lang="es-EC" sz="1800" b="1" dirty="0">
              <a:solidFill>
                <a:srgbClr val="2F2C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4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</TotalTime>
  <Words>1028</Words>
  <Application>Microsoft Office PowerPoint</Application>
  <PresentationFormat>Panorámica</PresentationFormat>
  <Paragraphs>180</Paragraphs>
  <Slides>18</Slides>
  <Notes>8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Arial</vt:lpstr>
      <vt:lpstr>Arial Narrow</vt:lpstr>
      <vt:lpstr>Calibri</vt:lpstr>
      <vt:lpstr>Calibri Light</vt:lpstr>
      <vt:lpstr>Otterco</vt:lpstr>
      <vt:lpstr>Tahoma</vt:lpstr>
      <vt:lpstr>Tema de Office</vt:lpstr>
      <vt:lpstr>Presentación de PowerPoint</vt:lpstr>
      <vt:lpstr>  Empresa Pública Municipal de Movilidad y Obras Públicas </vt:lpstr>
      <vt:lpstr> PROPUESTA DE PROFORMA PRESUPUESTARIA 2022  </vt:lpstr>
      <vt:lpstr>ANTECEDENTES</vt:lpstr>
      <vt:lpstr>Presentación de PowerPoint</vt:lpstr>
      <vt:lpstr>Presentación de PowerPoint</vt:lpstr>
      <vt:lpstr>Presentación de PowerPoint</vt:lpstr>
      <vt:lpstr>EPMMOP: PROFORMA PRESUPUESTARIA 2022 – POR FUENTE DE FINANCIAMIENTO </vt:lpstr>
      <vt:lpstr>Presentación de PowerPoint</vt:lpstr>
      <vt:lpstr>RED QUITO CONECTADO</vt:lpstr>
      <vt:lpstr>RED QUITO CONECTADO</vt:lpstr>
      <vt:lpstr>IMAGEN URBANA</vt:lpstr>
      <vt:lpstr>MEJORAMIENTO DE LA INFRAESTRUCTURA DE LA MOVILIDAD </vt:lpstr>
      <vt:lpstr>SEÑALIZACIÓN</vt:lpstr>
      <vt:lpstr>SEÑALIZACIÓN VIAL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cursos</dc:creator>
  <cp:lastModifiedBy>LENOVO</cp:lastModifiedBy>
  <cp:revision>15</cp:revision>
  <cp:lastPrinted>2021-11-16T19:05:54Z</cp:lastPrinted>
  <dcterms:modified xsi:type="dcterms:W3CDTF">2021-11-16T20:04:36Z</dcterms:modified>
</cp:coreProperties>
</file>