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3" r:id="rId4"/>
    <p:sldId id="25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94654"/>
  </p:normalViewPr>
  <p:slideViewPr>
    <p:cSldViewPr snapToGrid="0" snapToObjects="1">
      <p:cViewPr>
        <p:scale>
          <a:sx n="65" d="100"/>
          <a:sy n="65" d="100"/>
        </p:scale>
        <p:origin x="36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commentAuthors" Target="commentAuthor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'[Gráfico en Microsoft PowerPoint]Sheet1'!$B$9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1,63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1,03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PowerPoint]Sheet1'!$A$10:$A$11</c:f>
              <c:strCache>
                <c:ptCount val="2"/>
                <c:pt idx="0">
                  <c:v>PPTO</c:v>
                </c:pt>
                <c:pt idx="1">
                  <c:v>EJEC.</c:v>
                </c:pt>
              </c:strCache>
            </c:strRef>
          </c:cat>
          <c:val>
            <c:numRef>
              <c:f>'[Gráfico en Microsoft PowerPoint]Sheet1'!$B$10:$B$11</c:f>
              <c:numCache>
                <c:formatCode>_(* #,##0.00_);_(* \(#,##0.00\);_(* "-"??_);_(@_)</c:formatCode>
                <c:ptCount val="2"/>
                <c:pt idx="0">
                  <c:v>1.07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F-E649-B6B1-DDA83ABF6AE4}"/>
            </c:ext>
          </c:extLst>
        </c:ser>
        <c:ser>
          <c:idx val="1"/>
          <c:order val="1"/>
          <c:tx>
            <c:strRef>
              <c:f>'[Gráfico en Microsoft PowerPoint]Sheet1'!$C$9</c:f>
              <c:strCache>
                <c:ptCount val="1"/>
                <c:pt idx="0">
                  <c:v>Corriente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2,75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1,86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PowerPoint]Sheet1'!$A$10:$A$11</c:f>
              <c:strCache>
                <c:ptCount val="2"/>
                <c:pt idx="0">
                  <c:v>PPTO</c:v>
                </c:pt>
                <c:pt idx="1">
                  <c:v>EJEC.</c:v>
                </c:pt>
              </c:strCache>
            </c:strRef>
          </c:cat>
          <c:val>
            <c:numRef>
              <c:f>'[Gráfico en Microsoft PowerPoint]Sheet1'!$C$10:$C$11</c:f>
              <c:numCache>
                <c:formatCode>_(* #,##0.00_);_(* \(#,##0.00\);_(* "-"??_);_(@_)</c:formatCode>
                <c:ptCount val="2"/>
                <c:pt idx="0">
                  <c:v>3.1</c:v>
                </c:pt>
                <c:pt idx="1">
                  <c:v>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F-E649-B6B1-DDA83ABF6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1200"/>
        <c:axId val="88372736"/>
      </c:barChart>
      <c:catAx>
        <c:axId val="8837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8372736"/>
        <c:crosses val="autoZero"/>
        <c:auto val="1"/>
        <c:lblAlgn val="ctr"/>
        <c:lblOffset val="100"/>
        <c:noMultiLvlLbl val="0"/>
      </c:catAx>
      <c:valAx>
        <c:axId val="8837273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8837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81818181818182E-2"/>
          <c:y val="6.5989847715736044E-2"/>
          <c:w val="0.92436363636363639"/>
          <c:h val="0.868020304568527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3D8-E64E-B5AF-B643E6A63D7F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3092634.42</c:v>
                </c:pt>
                <c:pt idx="1">
                  <c:v>2619523.15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8-E64E-B5AF-B643E6A63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5455872"/>
        <c:axId val="95457664"/>
      </c:barChart>
      <c:catAx>
        <c:axId val="954558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95457664"/>
        <c:crosses val="min"/>
        <c:auto val="0"/>
        <c:lblAlgn val="ctr"/>
        <c:lblOffset val="100"/>
        <c:noMultiLvlLbl val="0"/>
      </c:catAx>
      <c:valAx>
        <c:axId val="95457664"/>
        <c:scaling>
          <c:orientation val="minMax"/>
          <c:max val="3092634.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54558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72739933626899E-2"/>
          <c:y val="8.6294416243654817E-2"/>
          <c:w val="0.92436363636363639"/>
          <c:h val="0.868020304568527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3D8-E64E-B5AF-B643E6A63D7F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3092634.42</c:v>
                </c:pt>
                <c:pt idx="1">
                  <c:v>2619523.15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8-E64E-B5AF-B643E6A63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125504"/>
        <c:axId val="97127040"/>
      </c:barChart>
      <c:catAx>
        <c:axId val="97125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97127040"/>
        <c:crosses val="min"/>
        <c:auto val="0"/>
        <c:lblAlgn val="ctr"/>
        <c:lblOffset val="100"/>
        <c:noMultiLvlLbl val="0"/>
      </c:catAx>
      <c:valAx>
        <c:axId val="97127040"/>
        <c:scaling>
          <c:orientation val="minMax"/>
          <c:max val="3092634.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1255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88283-229D-224F-9E58-F3AB563CE202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4EC-DA8F-CA49-B759-1AB99A30AF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3026D-67C6-174B-8209-72AF6176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2868D3-BB3B-A146-941D-0922A24C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39FCF8-70CC-3848-90DB-7C473375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7615A-6FE6-194D-A365-35990DD2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45D07-EE8A-4F4A-B69E-450FBEC4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4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6C7E-3398-C247-8BFE-7EA3595A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8E13D-0DFC-9744-A302-1A2B6907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5CA8A-1570-CC42-9E47-17FE9D05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4C32A-9E71-014E-971F-27DC2DBF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B5C01-35F8-9744-97D8-2B48FB65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86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5FA8BA-D8A8-4C4B-9308-92282DDEE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698227-A105-BE41-B44E-DA55D8857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D246F-CD44-954F-95C7-9DAD6237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8788B-24B4-2C4D-AACC-A2C9E3CF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AD4EB-DFB2-994F-8B97-6E1D59DD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2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BA90E-58F4-3A4C-B205-834D0650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8FD5C-2477-2F48-A65B-0F3D4C52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22206-0C25-B740-AA48-CBE520DF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4B31DE-C5B7-0F49-BD31-93082C61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B9E7A-25BB-6E42-8C69-2B5E09EA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4FEFC-BE7E-5742-8B60-BE51C10C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D08DC8-5A1F-1842-B00D-D0B7A7274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44ED1-70D9-1144-BC23-606B368C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B34FE-FBD2-A940-96AC-95F4AA74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12E32-FB0E-7E4D-A3E0-79280D28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68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546A4-3183-554A-A342-67749264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3AAD1-873D-7F49-A1BB-9661B5352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8E07C9-CBD1-9E46-912B-80D6F02D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E3006-FEF8-9E4C-827C-AA7070EF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EB16D-1156-3F47-B99C-FCE920BA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89553-852C-0E4A-96D3-4F54ACB7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21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1E931-DF38-5544-9E2B-1B88478C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0A23A8-E0B2-7E4F-BDBE-41059F1C9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1FBFC-E250-5D41-AD78-FCA865C94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1A4130-0FFC-C84D-9ED8-302155EE4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58242-858E-004B-803B-52F936BB1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31F116-53FC-394E-A774-7B5D808C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0B58E1-4FEB-C748-86D8-2DDC6826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B45E-A03A-9943-827B-B27A8EFD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45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B74E9-984D-E849-9379-C3A94062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254C94-4DC4-3044-8BD6-803403C5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305F3C-E899-B347-B5FA-C88BC829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5ABCF-284C-5F47-B84B-ABD3E8AC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867CAF-251D-4242-BD7F-56865DA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28A085-ED93-3542-A64C-5961F9DD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73683-03F8-CA4F-9047-AE5D48EC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4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264B9-75C8-6A4F-B823-0B7E60CF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F5E18-3D80-D545-9F17-199F9DCF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C89E7-2E7F-C74A-9F62-8BAF5E816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95A1AA-ED34-A34A-B390-C738C61C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F1FF8-2D30-014F-997E-AA600C0D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EFB320-77FF-FC45-BFC2-DC671406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80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5D746-15A0-464C-8DBC-BA755C13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C618BC-1DA1-BD4B-B7E0-CC7A7D8B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D2B3A6-C4EE-8844-8B9E-63F164823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EB3092-EA6A-6342-9D35-B79A9E09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173C3B-1BF5-724D-AD03-B48C15B2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C9F2E5-6C32-3D42-AB9E-FDDE6DC7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1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3BADFD-006D-7044-B75F-061526E3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1058EA-1583-9C47-A31F-8CF60BFF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13FF60-8B5A-F442-8F9E-D7C2036B7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E7AF-453D-6248-82D4-9D54BD05E256}" type="datetimeFigureOut">
              <a:rPr lang="es-ES" smtClean="0"/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69987-F4E2-8B48-A771-B335EA782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6A142A-758D-6D4B-BA83-91F174BA2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8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 /><Relationship Id="rId13" Type="http://schemas.openxmlformats.org/officeDocument/2006/relationships/tags" Target="../tags/tag13.xml" /><Relationship Id="rId18" Type="http://schemas.openxmlformats.org/officeDocument/2006/relationships/tags" Target="../tags/tag18.xml" /><Relationship Id="rId26" Type="http://schemas.openxmlformats.org/officeDocument/2006/relationships/tags" Target="../tags/tag26.xml" /><Relationship Id="rId39" Type="http://schemas.openxmlformats.org/officeDocument/2006/relationships/tags" Target="../tags/tag39.xml" /><Relationship Id="rId3" Type="http://schemas.openxmlformats.org/officeDocument/2006/relationships/tags" Target="../tags/tag3.xml" /><Relationship Id="rId21" Type="http://schemas.openxmlformats.org/officeDocument/2006/relationships/tags" Target="../tags/tag21.xml" /><Relationship Id="rId34" Type="http://schemas.openxmlformats.org/officeDocument/2006/relationships/tags" Target="../tags/tag34.xml" /><Relationship Id="rId42" Type="http://schemas.openxmlformats.org/officeDocument/2006/relationships/chart" Target="../charts/chart1.xml" /><Relationship Id="rId7" Type="http://schemas.openxmlformats.org/officeDocument/2006/relationships/tags" Target="../tags/tag7.xml" /><Relationship Id="rId12" Type="http://schemas.openxmlformats.org/officeDocument/2006/relationships/tags" Target="../tags/tag12.xml" /><Relationship Id="rId17" Type="http://schemas.openxmlformats.org/officeDocument/2006/relationships/tags" Target="../tags/tag17.xml" /><Relationship Id="rId25" Type="http://schemas.openxmlformats.org/officeDocument/2006/relationships/tags" Target="../tags/tag25.xml" /><Relationship Id="rId33" Type="http://schemas.openxmlformats.org/officeDocument/2006/relationships/tags" Target="../tags/tag33.xml" /><Relationship Id="rId38" Type="http://schemas.openxmlformats.org/officeDocument/2006/relationships/tags" Target="../tags/tag38.xml" /><Relationship Id="rId2" Type="http://schemas.openxmlformats.org/officeDocument/2006/relationships/tags" Target="../tags/tag2.xml" /><Relationship Id="rId16" Type="http://schemas.openxmlformats.org/officeDocument/2006/relationships/tags" Target="../tags/tag16.xml" /><Relationship Id="rId20" Type="http://schemas.openxmlformats.org/officeDocument/2006/relationships/tags" Target="../tags/tag20.xml" /><Relationship Id="rId29" Type="http://schemas.openxmlformats.org/officeDocument/2006/relationships/tags" Target="../tags/tag29.xml" /><Relationship Id="rId41" Type="http://schemas.openxmlformats.org/officeDocument/2006/relationships/image" Target="../media/image2.png" /><Relationship Id="rId1" Type="http://schemas.openxmlformats.org/officeDocument/2006/relationships/tags" Target="../tags/tag1.xml" /><Relationship Id="rId6" Type="http://schemas.openxmlformats.org/officeDocument/2006/relationships/tags" Target="../tags/tag6.xml" /><Relationship Id="rId11" Type="http://schemas.openxmlformats.org/officeDocument/2006/relationships/tags" Target="../tags/tag11.xml" /><Relationship Id="rId24" Type="http://schemas.openxmlformats.org/officeDocument/2006/relationships/tags" Target="../tags/tag24.xml" /><Relationship Id="rId32" Type="http://schemas.openxmlformats.org/officeDocument/2006/relationships/tags" Target="../tags/tag32.xml" /><Relationship Id="rId37" Type="http://schemas.openxmlformats.org/officeDocument/2006/relationships/tags" Target="../tags/tag37.xml" /><Relationship Id="rId40" Type="http://schemas.openxmlformats.org/officeDocument/2006/relationships/slideLayout" Target="../slideLayouts/slideLayout2.xml" /><Relationship Id="rId5" Type="http://schemas.openxmlformats.org/officeDocument/2006/relationships/tags" Target="../tags/tag5.xml" /><Relationship Id="rId15" Type="http://schemas.openxmlformats.org/officeDocument/2006/relationships/tags" Target="../tags/tag15.xml" /><Relationship Id="rId23" Type="http://schemas.openxmlformats.org/officeDocument/2006/relationships/tags" Target="../tags/tag23.xml" /><Relationship Id="rId28" Type="http://schemas.openxmlformats.org/officeDocument/2006/relationships/tags" Target="../tags/tag28.xml" /><Relationship Id="rId36" Type="http://schemas.openxmlformats.org/officeDocument/2006/relationships/tags" Target="../tags/tag36.xml" /><Relationship Id="rId10" Type="http://schemas.openxmlformats.org/officeDocument/2006/relationships/tags" Target="../tags/tag10.xml" /><Relationship Id="rId19" Type="http://schemas.openxmlformats.org/officeDocument/2006/relationships/tags" Target="../tags/tag19.xml" /><Relationship Id="rId31" Type="http://schemas.openxmlformats.org/officeDocument/2006/relationships/tags" Target="../tags/tag31.xml" /><Relationship Id="rId44" Type="http://schemas.openxmlformats.org/officeDocument/2006/relationships/chart" Target="../charts/chart3.xml" /><Relationship Id="rId4" Type="http://schemas.openxmlformats.org/officeDocument/2006/relationships/tags" Target="../tags/tag4.xml" /><Relationship Id="rId9" Type="http://schemas.openxmlformats.org/officeDocument/2006/relationships/tags" Target="../tags/tag9.xml" /><Relationship Id="rId14" Type="http://schemas.openxmlformats.org/officeDocument/2006/relationships/tags" Target="../tags/tag14.xml" /><Relationship Id="rId22" Type="http://schemas.openxmlformats.org/officeDocument/2006/relationships/tags" Target="../tags/tag22.xml" /><Relationship Id="rId27" Type="http://schemas.openxmlformats.org/officeDocument/2006/relationships/tags" Target="../tags/tag27.xml" /><Relationship Id="rId30" Type="http://schemas.openxmlformats.org/officeDocument/2006/relationships/tags" Target="../tags/tag30.xml" /><Relationship Id="rId35" Type="http://schemas.openxmlformats.org/officeDocument/2006/relationships/tags" Target="../tags/tag35.xml" /><Relationship Id="rId43" Type="http://schemas.openxmlformats.org/officeDocument/2006/relationships/chart" Target="../charts/char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2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999DDF2-9631-BE42-82D7-AAD4F6E61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456604"/>
              </p:ext>
            </p:extLst>
          </p:nvPr>
        </p:nvGraphicFramePr>
        <p:xfrm>
          <a:off x="0" y="2544866"/>
          <a:ext cx="3420094" cy="413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373B07-01D2-F44C-BDCF-EF3772587161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gray">
          <a:xfrm>
            <a:off x="678941" y="2561956"/>
            <a:ext cx="473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sz="1800" b="1" dirty="0"/>
              <a:t>4,38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57D476BD-789C-9945-96ED-A98F03F795F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2256380" y="3317758"/>
            <a:ext cx="473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sz="1800" b="1" dirty="0"/>
              <a:t>2,89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5C75C9F-2139-6647-8ADD-C0E6E2CE3C8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2480117" y="2174998"/>
            <a:ext cx="0" cy="105260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2A286E9-FF07-EA4E-9654-007038C58FD8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856104" y="2174997"/>
            <a:ext cx="1624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C3E18B3-032C-F949-AA5E-348F3F11396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384742" y="2038472"/>
            <a:ext cx="566738" cy="273050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altLang="en-US" sz="1400" b="1" dirty="0">
                <a:solidFill>
                  <a:schemeClr val="bg1"/>
                </a:solidFill>
              </a:rPr>
              <a:t>66%</a:t>
            </a:r>
            <a:endParaRPr lang="es-EC" sz="1400" b="1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40D8A18-3D71-724F-90F3-6762DFC08FF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856104" y="2174997"/>
            <a:ext cx="0" cy="25336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259E2F-474A-5743-9068-61D89A68387F}"/>
              </a:ext>
            </a:extLst>
          </p:cNvPr>
          <p:cNvSpPr txBox="1"/>
          <p:nvPr/>
        </p:nvSpPr>
        <p:spPr>
          <a:xfrm>
            <a:off x="386492" y="939816"/>
            <a:ext cx="264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2060"/>
                </a:solidFill>
              </a:rPr>
              <a:t>Ejecución presupuestaria (MM)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443B39-1A00-9944-A168-9BF50A292F55}"/>
              </a:ext>
            </a:extLst>
          </p:cNvPr>
          <p:cNvSpPr txBox="1"/>
          <p:nvPr/>
        </p:nvSpPr>
        <p:spPr>
          <a:xfrm>
            <a:off x="602245" y="1662879"/>
            <a:ext cx="218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Enero –  Agosto</a:t>
            </a:r>
          </a:p>
        </p:txBody>
      </p:sp>
      <p:graphicFrame>
        <p:nvGraphicFramePr>
          <p:cNvPr id="23" name="Chart 3">
            <a:extLst>
              <a:ext uri="{FF2B5EF4-FFF2-40B4-BE49-F238E27FC236}">
                <a16:creationId xmlns:a16="http://schemas.microsoft.com/office/drawing/2014/main" id="{47E68A6F-1286-4643-A9A4-F548AF21D9EF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51698460"/>
              </p:ext>
            </p:extLst>
          </p:nvPr>
        </p:nvGraphicFramePr>
        <p:xfrm>
          <a:off x="3759411" y="3437320"/>
          <a:ext cx="2182812" cy="125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E1C0218-3676-A14D-A6CA-31BD99E9812D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5306190" y="3114736"/>
            <a:ext cx="0" cy="319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0F46186-94A4-E04C-A975-B6D1C608A15D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4298127" y="3102498"/>
            <a:ext cx="10080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1A094ED0-2C8E-A24B-99B9-31E9E1443F63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270332" y="3089412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54B64C9C-6617-744A-B447-2557DC7A58E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139377" y="3303801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sz="1200" b="1" dirty="0"/>
              <a:t>1,63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98E8BDEC-1EAC-D946-BBF9-8EBC19205D3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106195" y="4688270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9A09F4-2D4F-4E18-AB81-50919431B441}" type="datetime'''''P''P''''''''''''''''''''''''''''T''''O'''''''''''">
              <a:rPr lang="es-EC" altLang="en-US" sz="1200" b="1" smtClean="0"/>
              <a:pPr/>
              <a:t>PPTO</a:t>
            </a:fld>
            <a:endParaRPr lang="es-EC" sz="1200" b="1" dirty="0"/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183DA6C1-8266-0F4C-86D2-6CC0A21D4EE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218513" y="4694270"/>
            <a:ext cx="333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71CF1B-8A15-4C7D-9465-C0C722560D0A}" type="datetime'E''''''''''''''''''''J''E''''''''C.'''''''''''''''''''''">
              <a:rPr lang="es-EC" altLang="en-US" sz="1200" b="1" smtClean="0"/>
              <a:pPr/>
              <a:t>EJEC.</a:t>
            </a:fld>
            <a:endParaRPr lang="es-EC" sz="1200" b="1" dirty="0"/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60BA320C-583F-DF4A-8C17-7522C155741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168317" y="3493499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sz="1200" b="1" dirty="0"/>
              <a:t>1,03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4B48E5E-DA41-3E45-AC70-35A21A4A3B9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567448" y="2725492"/>
            <a:ext cx="566738" cy="273050"/>
          </a:xfrm>
          <a:prstGeom prst="ellipse">
            <a:avLst/>
          </a:prstGeom>
          <a:solidFill>
            <a:srgbClr val="37E418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altLang="en-US" sz="1400" b="1" dirty="0"/>
              <a:t>63%</a:t>
            </a:r>
            <a:endParaRPr lang="es-EC" sz="14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7C8F4E0-9C18-9C48-AAD9-9A7260ACE4B7}"/>
              </a:ext>
            </a:extLst>
          </p:cNvPr>
          <p:cNvSpPr txBox="1"/>
          <p:nvPr/>
        </p:nvSpPr>
        <p:spPr>
          <a:xfrm>
            <a:off x="3880855" y="2128170"/>
            <a:ext cx="1939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002060"/>
                </a:solidFill>
              </a:rPr>
              <a:t>Gasto corriente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D38218B6-FC75-3149-8AE8-0BFFB634545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172649" y="5081801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0BE46F3D-747D-4246-8B94-38F77180934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156774" y="5789826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9CF431DD-3C3F-6A43-A5FE-0F7F9402FA5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172775" y="5789826"/>
            <a:ext cx="333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08B7723E-51CF-2A4F-B237-0DA37D1064A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180712" y="5548526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70" name="Marcador de texto 2">
            <a:extLst>
              <a:ext uri="{FF2B5EF4-FFF2-40B4-BE49-F238E27FC236}">
                <a16:creationId xmlns:a16="http://schemas.microsoft.com/office/drawing/2014/main" id="{E8E13937-3A9E-FC49-90B4-4ECE64D4099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218937" y="3303801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72" name="Marcador de texto 2">
            <a:extLst>
              <a:ext uri="{FF2B5EF4-FFF2-40B4-BE49-F238E27FC236}">
                <a16:creationId xmlns:a16="http://schemas.microsoft.com/office/drawing/2014/main" id="{214EBA76-B214-3B44-ACF2-F55AEA95224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242874" y="3062501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73" name="Marcador de texto 2">
            <a:extLst>
              <a:ext uri="{FF2B5EF4-FFF2-40B4-BE49-F238E27FC236}">
                <a16:creationId xmlns:a16="http://schemas.microsoft.com/office/drawing/2014/main" id="{5D39352C-681B-1E4D-A9D3-13A82434DDE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234812" y="3062501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EA6E6DA7-BC97-F34D-BD7F-66089E1BFA68}"/>
              </a:ext>
            </a:extLst>
          </p:cNvPr>
          <p:cNvSpPr txBox="1"/>
          <p:nvPr/>
        </p:nvSpPr>
        <p:spPr>
          <a:xfrm>
            <a:off x="9972072" y="1558007"/>
            <a:ext cx="21515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/>
              <a:t>Conclusiones</a:t>
            </a:r>
          </a:p>
          <a:p>
            <a:pPr algn="just"/>
            <a:endParaRPr lang="es-EC" sz="1400" dirty="0"/>
          </a:p>
          <a:p>
            <a:pPr algn="just"/>
            <a:r>
              <a:rPr lang="es-EC" sz="1400" dirty="0"/>
              <a:t>-Se ha </a:t>
            </a:r>
            <a:r>
              <a:rPr lang="es-EC" sz="1400" b="1" dirty="0"/>
              <a:t>ejecutado un 66%</a:t>
            </a:r>
            <a:r>
              <a:rPr lang="es-EC" sz="1400" dirty="0"/>
              <a:t> del PPTO planificado hasta agosto de 2021.</a:t>
            </a:r>
          </a:p>
          <a:p>
            <a:pPr algn="just"/>
            <a:endParaRPr lang="es-EC" sz="1400" dirty="0"/>
          </a:p>
          <a:p>
            <a:pPr algn="just"/>
            <a:r>
              <a:rPr lang="es-EC" sz="1400" dirty="0"/>
              <a:t>-La ejecución de </a:t>
            </a:r>
            <a:r>
              <a:rPr lang="es-EC" sz="1400" b="1" dirty="0"/>
              <a:t>gasto corriente constituye el 63% </a:t>
            </a:r>
            <a:r>
              <a:rPr lang="es-EC" sz="1400" dirty="0"/>
              <a:t>de lo ejecutado hasta la fecha.</a:t>
            </a:r>
          </a:p>
          <a:p>
            <a:pPr algn="just"/>
            <a:endParaRPr lang="es-EC" sz="1400" dirty="0"/>
          </a:p>
          <a:p>
            <a:pPr algn="just"/>
            <a:r>
              <a:rPr lang="es-EC" sz="1400" dirty="0"/>
              <a:t>-El proyecto 1 “Difusión de la Gestión Institucional” registra una ejecución de </a:t>
            </a:r>
            <a:r>
              <a:rPr lang="es-EC" sz="1400" b="1" dirty="0"/>
              <a:t>67%</a:t>
            </a:r>
            <a:r>
              <a:rPr lang="es-EC" sz="1400" dirty="0"/>
              <a:t>.</a:t>
            </a:r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41A5C898-BBA8-F847-B034-68FDADDF52FA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8595319" y="2574761"/>
            <a:ext cx="0" cy="30956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AA1751EA-02B7-A645-94CA-AC7A5DA2C643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7587256" y="2548899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15832A92-63A8-014B-A535-6C8C4CE5AF88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H="1">
            <a:off x="7587256" y="2568500"/>
            <a:ext cx="10080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Marcador de texto 2">
            <a:extLst>
              <a:ext uri="{FF2B5EF4-FFF2-40B4-BE49-F238E27FC236}">
                <a16:creationId xmlns:a16="http://schemas.microsoft.com/office/drawing/2014/main" id="{409220B7-5E8E-2746-BAE7-A7CC0243DEB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459489" y="4694270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5E3D10-E35E-45F3-91A2-DAE3D9AC3A42}" type="datetime'''''''P''''''P''''''''T''''''O'">
              <a:rPr lang="es-EC" altLang="en-US" sz="1200" b="1" smtClean="0"/>
              <a:pPr/>
              <a:t>PPTO</a:t>
            </a:fld>
            <a:endParaRPr lang="es-EC" sz="1200" b="1" dirty="0"/>
          </a:p>
        </p:txBody>
      </p:sp>
      <p:sp>
        <p:nvSpPr>
          <p:cNvPr id="95" name="Marcador de texto 2">
            <a:extLst>
              <a:ext uri="{FF2B5EF4-FFF2-40B4-BE49-F238E27FC236}">
                <a16:creationId xmlns:a16="http://schemas.microsoft.com/office/drawing/2014/main" id="{C4165995-9ADF-8949-A527-3C5D573A5B1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376311" y="4716894"/>
            <a:ext cx="333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BE3ACC-A6DF-457E-9D77-8513E1834921}" type="datetime'''''E''''JE''''''''C''''''''.'''''''''''''''''''''''''''''''''">
              <a:rPr lang="es-EC" altLang="en-US" sz="1200" b="1" smtClean="0"/>
              <a:pPr/>
              <a:t>EJEC.</a:t>
            </a:fld>
            <a:endParaRPr lang="es-EC" sz="1200" b="1" dirty="0"/>
          </a:p>
        </p:txBody>
      </p:sp>
      <p:sp>
        <p:nvSpPr>
          <p:cNvPr id="96" name="Marcador de texto 2">
            <a:extLst>
              <a:ext uri="{FF2B5EF4-FFF2-40B4-BE49-F238E27FC236}">
                <a16:creationId xmlns:a16="http://schemas.microsoft.com/office/drawing/2014/main" id="{04124D29-8136-EE44-B456-2BF2A04C630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428506" y="2754872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altLang="en-US" sz="1200" b="1" dirty="0"/>
              <a:t>2,75</a:t>
            </a:r>
            <a:endParaRPr lang="es-EC" sz="1200" b="1" dirty="0"/>
          </a:p>
        </p:txBody>
      </p:sp>
      <p:sp>
        <p:nvSpPr>
          <p:cNvPr id="97" name="Marcador de texto 2">
            <a:extLst>
              <a:ext uri="{FF2B5EF4-FFF2-40B4-BE49-F238E27FC236}">
                <a16:creationId xmlns:a16="http://schemas.microsoft.com/office/drawing/2014/main" id="{1C8D069D-C9FE-1F4F-9505-F26E74C33A8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986368" y="2130633"/>
            <a:ext cx="407194" cy="273050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altLang="en-US" sz="1400" b="1" dirty="0">
                <a:solidFill>
                  <a:schemeClr val="bg1"/>
                </a:solidFill>
              </a:rPr>
              <a:t>67%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76C484EC-0B05-D74E-A150-9581829878E2}"/>
              </a:ext>
            </a:extLst>
          </p:cNvPr>
          <p:cNvSpPr txBox="1"/>
          <p:nvPr/>
        </p:nvSpPr>
        <p:spPr>
          <a:xfrm>
            <a:off x="6490149" y="1569169"/>
            <a:ext cx="302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002060"/>
                </a:solidFill>
              </a:rPr>
              <a:t>Proyecto de inversión 1</a:t>
            </a:r>
          </a:p>
          <a:p>
            <a:pPr algn="ctr"/>
            <a:r>
              <a:rPr lang="es-EC" sz="1400" b="1" dirty="0">
                <a:solidFill>
                  <a:srgbClr val="002060"/>
                </a:solidFill>
              </a:rPr>
              <a:t>Difusión de la Gestión Institucional</a:t>
            </a:r>
          </a:p>
        </p:txBody>
      </p:sp>
      <p:sp>
        <p:nvSpPr>
          <p:cNvPr id="104" name="Marcador de texto 2">
            <a:extLst>
              <a:ext uri="{FF2B5EF4-FFF2-40B4-BE49-F238E27FC236}">
                <a16:creationId xmlns:a16="http://schemas.microsoft.com/office/drawing/2014/main" id="{B121FAE5-FD94-FB46-BBDC-40318106B37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166788" y="5081801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106" name="Marcador de texto 2">
            <a:extLst>
              <a:ext uri="{FF2B5EF4-FFF2-40B4-BE49-F238E27FC236}">
                <a16:creationId xmlns:a16="http://schemas.microsoft.com/office/drawing/2014/main" id="{4E2098F0-9B74-204B-B6E2-DB4A2041C44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166914" y="5789826"/>
            <a:ext cx="333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107" name="Marcador de texto 2">
            <a:extLst>
              <a:ext uri="{FF2B5EF4-FFF2-40B4-BE49-F238E27FC236}">
                <a16:creationId xmlns:a16="http://schemas.microsoft.com/office/drawing/2014/main" id="{BF2F3F65-339E-5A46-A060-B1E84E3E95C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174851" y="5548526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116" name="Marcador de texto 2">
            <a:extLst>
              <a:ext uri="{FF2B5EF4-FFF2-40B4-BE49-F238E27FC236}">
                <a16:creationId xmlns:a16="http://schemas.microsoft.com/office/drawing/2014/main" id="{A2B954A3-F3D4-674F-91E6-6BA231BC9FE9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175722" y="5789826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118" name="Marcador de texto 2">
            <a:extLst>
              <a:ext uri="{FF2B5EF4-FFF2-40B4-BE49-F238E27FC236}">
                <a16:creationId xmlns:a16="http://schemas.microsoft.com/office/drawing/2014/main" id="{4843BEF0-7343-1943-BAA1-5928C8ACEFF5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9199660" y="5548526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55870A71-74FC-1E4F-904F-A75E4568B23A}"/>
              </a:ext>
            </a:extLst>
          </p:cNvPr>
          <p:cNvSpPr txBox="1"/>
          <p:nvPr/>
        </p:nvSpPr>
        <p:spPr>
          <a:xfrm>
            <a:off x="4455445" y="1100322"/>
            <a:ext cx="475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2060"/>
                </a:solidFill>
              </a:rPr>
              <a:t>Desglose Ejecución presupuestaria (MM)</a:t>
            </a:r>
          </a:p>
        </p:txBody>
      </p:sp>
      <p:sp>
        <p:nvSpPr>
          <p:cNvPr id="126" name="Flecha derecha 125">
            <a:extLst>
              <a:ext uri="{FF2B5EF4-FFF2-40B4-BE49-F238E27FC236}">
                <a16:creationId xmlns:a16="http://schemas.microsoft.com/office/drawing/2014/main" id="{065F9088-ECF3-AA45-AD2D-BB43DD2CA75E}"/>
              </a:ext>
            </a:extLst>
          </p:cNvPr>
          <p:cNvSpPr/>
          <p:nvPr/>
        </p:nvSpPr>
        <p:spPr>
          <a:xfrm>
            <a:off x="3182587" y="3815881"/>
            <a:ext cx="463138" cy="420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8649FB33-CC82-0449-B367-78A868A2CF26}"/>
              </a:ext>
            </a:extLst>
          </p:cNvPr>
          <p:cNvSpPr txBox="1"/>
          <p:nvPr/>
        </p:nvSpPr>
        <p:spPr>
          <a:xfrm>
            <a:off x="3260252" y="360554"/>
            <a:ext cx="609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SECRETARÍA DE COMUNICACIÓN</a:t>
            </a:r>
          </a:p>
        </p:txBody>
      </p:sp>
      <p:sp>
        <p:nvSpPr>
          <p:cNvPr id="88" name="Marcador de texto 2">
            <a:extLst>
              <a:ext uri="{FF2B5EF4-FFF2-40B4-BE49-F238E27FC236}">
                <a16:creationId xmlns:a16="http://schemas.microsoft.com/office/drawing/2014/main" id="{7F2E142D-DE68-FE47-9E22-FD181D1CB3B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201686" y="3306866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122" name="Marcador de texto 2">
            <a:extLst>
              <a:ext uri="{FF2B5EF4-FFF2-40B4-BE49-F238E27FC236}">
                <a16:creationId xmlns:a16="http://schemas.microsoft.com/office/drawing/2014/main" id="{E03A2EFE-6D52-B34B-AA4A-EE174501C9C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9217687" y="3306866"/>
            <a:ext cx="333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sp>
        <p:nvSpPr>
          <p:cNvPr id="124" name="Marcador de texto 2">
            <a:extLst>
              <a:ext uri="{FF2B5EF4-FFF2-40B4-BE49-F238E27FC236}">
                <a16:creationId xmlns:a16="http://schemas.microsoft.com/office/drawing/2014/main" id="{10E5448F-3022-AA45-997B-2270E45A2890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9225624" y="3065566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s-EC" sz="1200" b="1" dirty="0"/>
          </a:p>
        </p:txBody>
      </p:sp>
      <p:graphicFrame>
        <p:nvGraphicFramePr>
          <p:cNvPr id="132" name="Chart 3">
            <a:extLst>
              <a:ext uri="{FF2B5EF4-FFF2-40B4-BE49-F238E27FC236}">
                <a16:creationId xmlns:a16="http://schemas.microsoft.com/office/drawing/2014/main" id="{47E68A6F-1286-4643-A9A4-F548AF21D9EF}"/>
              </a:ext>
            </a:extLst>
          </p:cNvPr>
          <p:cNvGraphicFramePr/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309220737"/>
              </p:ext>
            </p:extLst>
          </p:nvPr>
        </p:nvGraphicFramePr>
        <p:xfrm>
          <a:off x="7022748" y="3065566"/>
          <a:ext cx="2182812" cy="157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133" name="Marcador de texto 2">
            <a:extLst>
              <a:ext uri="{FF2B5EF4-FFF2-40B4-BE49-F238E27FC236}">
                <a16:creationId xmlns:a16="http://schemas.microsoft.com/office/drawing/2014/main" id="{04124D29-8136-EE44-B456-2BF2A04C6304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8419812" y="2897401"/>
            <a:ext cx="317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C" sz="1200" b="1" dirty="0"/>
              <a:t>1,86</a:t>
            </a:r>
          </a:p>
        </p:txBody>
      </p:sp>
    </p:spTree>
    <p:extLst>
      <p:ext uri="{BB962C8B-B14F-4D97-AF65-F5344CB8AC3E}">
        <p14:creationId xmlns:p14="http://schemas.microsoft.com/office/powerpoint/2010/main" val="12216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7DA95-8518-0840-B5F9-975D84EA2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03747"/>
              </p:ext>
            </p:extLst>
          </p:nvPr>
        </p:nvGraphicFramePr>
        <p:xfrm>
          <a:off x="3462888" y="1784062"/>
          <a:ext cx="5356647" cy="72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918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" name="CuadroTexto 121">
            <a:extLst>
              <a:ext uri="{FF2B5EF4-FFF2-40B4-BE49-F238E27FC236}">
                <a16:creationId xmlns:a16="http://schemas.microsoft.com/office/drawing/2014/main" id="{AEF2BC7F-1DD7-E745-90A2-64EEAF0225EE}"/>
              </a:ext>
            </a:extLst>
          </p:cNvPr>
          <p:cNvSpPr txBox="1"/>
          <p:nvPr/>
        </p:nvSpPr>
        <p:spPr>
          <a:xfrm>
            <a:off x="3260252" y="773509"/>
            <a:ext cx="56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SECRETARÍA DE COMUNICACIÓN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55870A71-74FC-1E4F-904F-A75E4568B23A}"/>
              </a:ext>
            </a:extLst>
          </p:cNvPr>
          <p:cNvSpPr txBox="1"/>
          <p:nvPr/>
        </p:nvSpPr>
        <p:spPr>
          <a:xfrm>
            <a:off x="3260252" y="1638690"/>
            <a:ext cx="5824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000" b="1" dirty="0">
              <a:solidFill>
                <a:srgbClr val="002060"/>
              </a:solidFill>
            </a:endParaRPr>
          </a:p>
          <a:p>
            <a:pPr algn="ctr"/>
            <a:r>
              <a:rPr lang="es-EC" sz="2000" b="1" dirty="0">
                <a:solidFill>
                  <a:srgbClr val="002060"/>
                </a:solidFill>
              </a:rPr>
              <a:t>Ejecución prevista hasta diciembre del 2021</a:t>
            </a:r>
          </a:p>
          <a:p>
            <a:pPr algn="ctr"/>
            <a:endParaRPr lang="es-EC" sz="2000" b="1" dirty="0">
              <a:solidFill>
                <a:srgbClr val="00206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BF5E54-2C5E-6046-AE96-808B908C3395}"/>
              </a:ext>
            </a:extLst>
          </p:cNvPr>
          <p:cNvSpPr txBox="1"/>
          <p:nvPr/>
        </p:nvSpPr>
        <p:spPr>
          <a:xfrm>
            <a:off x="767346" y="2923849"/>
            <a:ext cx="1081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C" i="1" dirty="0"/>
              <a:t>PAUTA EN MEDIOS:  temas “Bicentenario – Reactivación Económica” – “Movilidad“ – “Legalización de Barrios” – “Agua hasta el 2050” – “Fomento al Turismo” – “Quito Competitivo” – “La ruralidad resurge” - “</a:t>
            </a:r>
            <a:r>
              <a:rPr lang="es-EC" i="1" dirty="0" err="1"/>
              <a:t>FonQuito</a:t>
            </a:r>
            <a:r>
              <a:rPr lang="es-EC" i="1" dirty="0"/>
              <a:t> 3000”</a:t>
            </a:r>
          </a:p>
          <a:p>
            <a:pPr marL="285750" indent="-285750">
              <a:buFont typeface="Wingdings" pitchFamily="2" charset="2"/>
              <a:buChar char="§"/>
            </a:pPr>
            <a:endParaRPr lang="es-EC" i="1" dirty="0"/>
          </a:p>
          <a:p>
            <a:pPr marL="285750" indent="-285750">
              <a:buFont typeface="Wingdings" pitchFamily="2" charset="2"/>
              <a:buChar char="§"/>
            </a:pP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150863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706050-56FB-8A4C-8E3A-9B172321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1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Ys6BmwJAKZgICEpQYvL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fKCkjZ1UB4116juOkP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prXJHaXf48I_c3pJhd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Te3by1QthxGeye.hd9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T.x22Vtqi4ap4PAZg0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4RkPM9IkF1LgHi0Xxyp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vMHJU7hG4XocAU_M4Ni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Ys6BmwJAKZgICEpQYvL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DOa45eLMeBukhDaWyA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Q_E9by3AyXZOxlom1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GdZofk0jNwiwys0pXn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3k9oiwXlGr3VznVE7D5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UX9Rz61JbmbCyRlHWmh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2Y8nrn1RNzZBuH3kVFW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qMiautjwCNFBgMGWX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YK4Yf.91Xj2oqm9vCm1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dTsXNWnba3yYPheEgd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g15kvHk0gIvYA3swoJ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6FC64YzBeIVPNoQcPAi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KVYVYzyCD3TSztsry0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dTsXNWnba3yYPheEgd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oUKBK91pnkokRu_0oV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E__lKA85J69pYRf55jq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160</Words>
  <Application>Microsoft Office PowerPoint</Application>
  <PresentationFormat>Panorámica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Robinson Robles</cp:lastModifiedBy>
  <cp:revision>18</cp:revision>
  <dcterms:created xsi:type="dcterms:W3CDTF">2021-05-26T13:30:24Z</dcterms:created>
  <dcterms:modified xsi:type="dcterms:W3CDTF">2021-09-16T14:37:13Z</dcterms:modified>
</cp:coreProperties>
</file>