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77" r:id="rId2"/>
    <p:sldId id="355" r:id="rId3"/>
    <p:sldId id="362" r:id="rId4"/>
    <p:sldId id="361" r:id="rId5"/>
    <p:sldId id="360" r:id="rId6"/>
    <p:sldId id="359" r:id="rId7"/>
    <p:sldId id="380" r:id="rId8"/>
    <p:sldId id="378" r:id="rId9"/>
    <p:sldId id="379" r:id="rId10"/>
    <p:sldId id="357" r:id="rId11"/>
  </p:sldIdLst>
  <p:sldSz cx="12192000" cy="6858000"/>
  <p:notesSz cx="6797675" cy="9926638"/>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8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 autoAdjust="0"/>
    <p:restoredTop sz="88452" autoAdjust="0"/>
  </p:normalViewPr>
  <p:slideViewPr>
    <p:cSldViewPr snapToGrid="0" snapToObjects="1">
      <p:cViewPr varScale="1">
        <p:scale>
          <a:sx n="74" d="100"/>
          <a:sy n="74" d="100"/>
        </p:scale>
        <p:origin x="1267"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_tradnl" dirty="0"/>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5F15E7-7CE7-8443-9B73-E0C350DF50F6}" type="datetimeFigureOut">
              <a:rPr lang="es-ES_tradnl" smtClean="0"/>
              <a:t>15/09/2021</a:t>
            </a:fld>
            <a:endParaRPr lang="es-ES_tradnl" dirty="0"/>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_tradnl" dirty="0"/>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Marcador de pie de página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es-ES_tradnl" dirty="0"/>
          </a:p>
        </p:txBody>
      </p:sp>
      <p:sp>
        <p:nvSpPr>
          <p:cNvPr id="7" name="Marcador de número de diapositiva 6"/>
          <p:cNvSpPr>
            <a:spLocks noGrp="1"/>
          </p:cNvSpPr>
          <p:nvPr>
            <p:ph type="sldNum" sz="quarter" idx="5"/>
          </p:nvPr>
        </p:nvSpPr>
        <p:spPr>
          <a:xfrm>
            <a:off x="3850443" y="9428585"/>
            <a:ext cx="2945659" cy="498055"/>
          </a:xfrm>
          <a:prstGeom prst="rect">
            <a:avLst/>
          </a:prstGeom>
        </p:spPr>
        <p:txBody>
          <a:bodyPr vert="horz" lIns="91440" tIns="45720" rIns="91440" bIns="45720" rtlCol="0" anchor="b"/>
          <a:lstStyle>
            <a:lvl1pPr algn="r">
              <a:defRPr sz="1200"/>
            </a:lvl1pPr>
          </a:lstStyle>
          <a:p>
            <a:fld id="{D1E5A460-D891-5A43-92B2-3A5C784784EF}" type="slidenum">
              <a:rPr lang="es-ES_tradnl" smtClean="0"/>
              <a:t>‹Nº›</a:t>
            </a:fld>
            <a:endParaRPr lang="es-ES_tradnl" dirty="0"/>
          </a:p>
        </p:txBody>
      </p:sp>
    </p:spTree>
    <p:extLst>
      <p:ext uri="{BB962C8B-B14F-4D97-AF65-F5344CB8AC3E}">
        <p14:creationId xmlns:p14="http://schemas.microsoft.com/office/powerpoint/2010/main" val="8349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Clic para editar título</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5D14A477-70C6-46FC-B4A3-B3071AA2C59D}" type="datetime1">
              <a:rPr lang="es-ES_tradnl" smtClean="0"/>
              <a:t>15/09/2021</a:t>
            </a:fld>
            <a:endParaRPr lang="es-ES_tradnl" dirty="0"/>
          </a:p>
        </p:txBody>
      </p:sp>
      <p:sp>
        <p:nvSpPr>
          <p:cNvPr id="5" name="Marcador de pie de página 4"/>
          <p:cNvSpPr>
            <a:spLocks noGrp="1"/>
          </p:cNvSpPr>
          <p:nvPr>
            <p:ph type="ftr" sz="quarter" idx="11"/>
          </p:nvPr>
        </p:nvSpPr>
        <p:spPr/>
        <p:txBody>
          <a:bodyPr/>
          <a:lstStyle/>
          <a:p>
            <a:endParaRPr lang="es-ES_tradnl" dirty="0"/>
          </a:p>
        </p:txBody>
      </p:sp>
      <p:sp>
        <p:nvSpPr>
          <p:cNvPr id="6" name="Marcador de número de diapositiva 5"/>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89025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0C90DEF9-DC7E-4109-B89D-7AF86BC98B78}" type="datetime1">
              <a:rPr lang="es-ES_tradnl" smtClean="0"/>
              <a:t>15/09/2021</a:t>
            </a:fld>
            <a:endParaRPr lang="es-ES_tradnl" dirty="0"/>
          </a:p>
        </p:txBody>
      </p:sp>
      <p:sp>
        <p:nvSpPr>
          <p:cNvPr id="5" name="Marcador de pie de página 4"/>
          <p:cNvSpPr>
            <a:spLocks noGrp="1"/>
          </p:cNvSpPr>
          <p:nvPr>
            <p:ph type="ftr" sz="quarter" idx="11"/>
          </p:nvPr>
        </p:nvSpPr>
        <p:spPr/>
        <p:txBody>
          <a:bodyPr/>
          <a:lstStyle/>
          <a:p>
            <a:endParaRPr lang="es-ES_tradnl" dirty="0"/>
          </a:p>
        </p:txBody>
      </p:sp>
      <p:sp>
        <p:nvSpPr>
          <p:cNvPr id="6" name="Marcador de número de diapositiva 5"/>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82276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6B6EA36A-BAE5-405F-867A-700858F3E516}" type="datetime1">
              <a:rPr lang="es-ES_tradnl" smtClean="0"/>
              <a:t>15/09/2021</a:t>
            </a:fld>
            <a:endParaRPr lang="es-ES_tradnl" dirty="0"/>
          </a:p>
        </p:txBody>
      </p:sp>
      <p:sp>
        <p:nvSpPr>
          <p:cNvPr id="5" name="Marcador de pie de página 4"/>
          <p:cNvSpPr>
            <a:spLocks noGrp="1"/>
          </p:cNvSpPr>
          <p:nvPr>
            <p:ph type="ftr" sz="quarter" idx="11"/>
          </p:nvPr>
        </p:nvSpPr>
        <p:spPr/>
        <p:txBody>
          <a:bodyPr/>
          <a:lstStyle/>
          <a:p>
            <a:endParaRPr lang="es-ES_tradnl" dirty="0"/>
          </a:p>
        </p:txBody>
      </p:sp>
      <p:sp>
        <p:nvSpPr>
          <p:cNvPr id="6" name="Marcador de número de diapositiva 5"/>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329096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10"/>
          </p:nvPr>
        </p:nvSpPr>
        <p:spPr/>
        <p:txBody>
          <a:bodyPr/>
          <a:lstStyle/>
          <a:p>
            <a:fld id="{B378BE51-116E-4E75-8111-427A392B6F3A}" type="datetime1">
              <a:rPr lang="es-ES_tradnl" smtClean="0"/>
              <a:t>15/09/2021</a:t>
            </a:fld>
            <a:endParaRPr lang="es-ES_tradnl" dirty="0"/>
          </a:p>
        </p:txBody>
      </p:sp>
      <p:sp>
        <p:nvSpPr>
          <p:cNvPr id="5" name="Marcador de pie de página 4"/>
          <p:cNvSpPr>
            <a:spLocks noGrp="1"/>
          </p:cNvSpPr>
          <p:nvPr>
            <p:ph type="ftr" sz="quarter" idx="11"/>
          </p:nvPr>
        </p:nvSpPr>
        <p:spPr/>
        <p:txBody>
          <a:bodyPr/>
          <a:lstStyle/>
          <a:p>
            <a:endParaRPr lang="es-ES_tradnl" dirty="0"/>
          </a:p>
        </p:txBody>
      </p:sp>
      <p:sp>
        <p:nvSpPr>
          <p:cNvPr id="6" name="Marcador de número de diapositiva 5"/>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11773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27F9588-FB13-4CC5-B70F-C990A768F46C}" type="datetime1">
              <a:rPr lang="es-ES_tradnl" smtClean="0"/>
              <a:t>15/09/2021</a:t>
            </a:fld>
            <a:endParaRPr lang="es-ES_tradnl" dirty="0"/>
          </a:p>
        </p:txBody>
      </p:sp>
      <p:sp>
        <p:nvSpPr>
          <p:cNvPr id="5" name="Marcador de pie de página 4"/>
          <p:cNvSpPr>
            <a:spLocks noGrp="1"/>
          </p:cNvSpPr>
          <p:nvPr>
            <p:ph type="ftr" sz="quarter" idx="11"/>
          </p:nvPr>
        </p:nvSpPr>
        <p:spPr/>
        <p:txBody>
          <a:bodyPr/>
          <a:lstStyle/>
          <a:p>
            <a:endParaRPr lang="es-ES_tradnl" dirty="0"/>
          </a:p>
        </p:txBody>
      </p:sp>
      <p:sp>
        <p:nvSpPr>
          <p:cNvPr id="6" name="Marcador de número de diapositiva 5"/>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72883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fecha 4"/>
          <p:cNvSpPr>
            <a:spLocks noGrp="1"/>
          </p:cNvSpPr>
          <p:nvPr>
            <p:ph type="dt" sz="half" idx="10"/>
          </p:nvPr>
        </p:nvSpPr>
        <p:spPr/>
        <p:txBody>
          <a:bodyPr/>
          <a:lstStyle/>
          <a:p>
            <a:fld id="{049400A6-5335-471D-849B-DCD37083232D}" type="datetime1">
              <a:rPr lang="es-ES_tradnl" smtClean="0"/>
              <a:t>15/09/2021</a:t>
            </a:fld>
            <a:endParaRPr lang="es-ES_tradnl" dirty="0"/>
          </a:p>
        </p:txBody>
      </p:sp>
      <p:sp>
        <p:nvSpPr>
          <p:cNvPr id="6" name="Marcador de pie de página 5"/>
          <p:cNvSpPr>
            <a:spLocks noGrp="1"/>
          </p:cNvSpPr>
          <p:nvPr>
            <p:ph type="ftr" sz="quarter" idx="11"/>
          </p:nvPr>
        </p:nvSpPr>
        <p:spPr/>
        <p:txBody>
          <a:bodyPr/>
          <a:lstStyle/>
          <a:p>
            <a:endParaRPr lang="es-ES_tradnl" dirty="0"/>
          </a:p>
        </p:txBody>
      </p:sp>
      <p:sp>
        <p:nvSpPr>
          <p:cNvPr id="7" name="Marcador de número de diapositiva 6"/>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091025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Marcador de fecha 6"/>
          <p:cNvSpPr>
            <a:spLocks noGrp="1"/>
          </p:cNvSpPr>
          <p:nvPr>
            <p:ph type="dt" sz="half" idx="10"/>
          </p:nvPr>
        </p:nvSpPr>
        <p:spPr/>
        <p:txBody>
          <a:bodyPr/>
          <a:lstStyle/>
          <a:p>
            <a:fld id="{C050E7FF-31C9-4B12-9E45-F59DE7B04F9E}" type="datetime1">
              <a:rPr lang="es-ES_tradnl" smtClean="0"/>
              <a:t>15/09/2021</a:t>
            </a:fld>
            <a:endParaRPr lang="es-ES_tradnl" dirty="0"/>
          </a:p>
        </p:txBody>
      </p:sp>
      <p:sp>
        <p:nvSpPr>
          <p:cNvPr id="8" name="Marcador de pie de página 7"/>
          <p:cNvSpPr>
            <a:spLocks noGrp="1"/>
          </p:cNvSpPr>
          <p:nvPr>
            <p:ph type="ftr" sz="quarter" idx="11"/>
          </p:nvPr>
        </p:nvSpPr>
        <p:spPr/>
        <p:txBody>
          <a:bodyPr/>
          <a:lstStyle/>
          <a:p>
            <a:endParaRPr lang="es-ES_tradnl" dirty="0"/>
          </a:p>
        </p:txBody>
      </p:sp>
      <p:sp>
        <p:nvSpPr>
          <p:cNvPr id="9" name="Marcador de número de diapositiva 8"/>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65366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Clic para editar título</a:t>
            </a:r>
            <a:endParaRPr lang="es-ES_tradnl"/>
          </a:p>
        </p:txBody>
      </p:sp>
      <p:sp>
        <p:nvSpPr>
          <p:cNvPr id="3" name="Marcador de fecha 2"/>
          <p:cNvSpPr>
            <a:spLocks noGrp="1"/>
          </p:cNvSpPr>
          <p:nvPr>
            <p:ph type="dt" sz="half" idx="10"/>
          </p:nvPr>
        </p:nvSpPr>
        <p:spPr/>
        <p:txBody>
          <a:bodyPr/>
          <a:lstStyle/>
          <a:p>
            <a:fld id="{A2073BB6-AE6F-4C5A-B3A0-197A9626A271}" type="datetime1">
              <a:rPr lang="es-ES_tradnl" smtClean="0"/>
              <a:t>15/09/2021</a:t>
            </a:fld>
            <a:endParaRPr lang="es-ES_tradnl" dirty="0"/>
          </a:p>
        </p:txBody>
      </p:sp>
      <p:sp>
        <p:nvSpPr>
          <p:cNvPr id="4" name="Marcador de pie de página 3"/>
          <p:cNvSpPr>
            <a:spLocks noGrp="1"/>
          </p:cNvSpPr>
          <p:nvPr>
            <p:ph type="ftr" sz="quarter" idx="11"/>
          </p:nvPr>
        </p:nvSpPr>
        <p:spPr/>
        <p:txBody>
          <a:bodyPr/>
          <a:lstStyle/>
          <a:p>
            <a:endParaRPr lang="es-ES_tradnl" dirty="0"/>
          </a:p>
        </p:txBody>
      </p:sp>
      <p:sp>
        <p:nvSpPr>
          <p:cNvPr id="5" name="Marcador de número de diapositiva 4"/>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37489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B9E64FE-0D6C-4B37-B0A6-3BA972C6F61B}" type="datetime1">
              <a:rPr lang="es-ES_tradnl" smtClean="0"/>
              <a:t>15/09/2021</a:t>
            </a:fld>
            <a:endParaRPr lang="es-ES_tradnl" dirty="0"/>
          </a:p>
        </p:txBody>
      </p:sp>
      <p:sp>
        <p:nvSpPr>
          <p:cNvPr id="3" name="Marcador de pie de página 2"/>
          <p:cNvSpPr>
            <a:spLocks noGrp="1"/>
          </p:cNvSpPr>
          <p:nvPr>
            <p:ph type="ftr" sz="quarter" idx="11"/>
          </p:nvPr>
        </p:nvSpPr>
        <p:spPr/>
        <p:txBody>
          <a:bodyPr/>
          <a:lstStyle/>
          <a:p>
            <a:endParaRPr lang="es-ES_tradnl" dirty="0"/>
          </a:p>
        </p:txBody>
      </p:sp>
      <p:sp>
        <p:nvSpPr>
          <p:cNvPr id="4" name="Marcador de número de diapositiva 3"/>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22590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C878FB2-49A6-48D5-A812-F6AAEE612C40}" type="datetime1">
              <a:rPr lang="es-ES_tradnl" smtClean="0"/>
              <a:t>15/09/2021</a:t>
            </a:fld>
            <a:endParaRPr lang="es-ES_tradnl" dirty="0"/>
          </a:p>
        </p:txBody>
      </p:sp>
      <p:sp>
        <p:nvSpPr>
          <p:cNvPr id="6" name="Marcador de pie de página 5"/>
          <p:cNvSpPr>
            <a:spLocks noGrp="1"/>
          </p:cNvSpPr>
          <p:nvPr>
            <p:ph type="ftr" sz="quarter" idx="11"/>
          </p:nvPr>
        </p:nvSpPr>
        <p:spPr/>
        <p:txBody>
          <a:bodyPr/>
          <a:lstStyle/>
          <a:p>
            <a:endParaRPr lang="es-ES_tradnl" dirty="0"/>
          </a:p>
        </p:txBody>
      </p:sp>
      <p:sp>
        <p:nvSpPr>
          <p:cNvPr id="7" name="Marcador de número de diapositiva 6"/>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212337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30784F0-294B-487C-BC3C-D360752006CB}" type="datetime1">
              <a:rPr lang="es-ES_tradnl" smtClean="0"/>
              <a:t>15/09/2021</a:t>
            </a:fld>
            <a:endParaRPr lang="es-ES_tradnl" dirty="0"/>
          </a:p>
        </p:txBody>
      </p:sp>
      <p:sp>
        <p:nvSpPr>
          <p:cNvPr id="6" name="Marcador de pie de página 5"/>
          <p:cNvSpPr>
            <a:spLocks noGrp="1"/>
          </p:cNvSpPr>
          <p:nvPr>
            <p:ph type="ftr" sz="quarter" idx="11"/>
          </p:nvPr>
        </p:nvSpPr>
        <p:spPr/>
        <p:txBody>
          <a:bodyPr/>
          <a:lstStyle/>
          <a:p>
            <a:endParaRPr lang="es-ES_tradnl" dirty="0"/>
          </a:p>
        </p:txBody>
      </p:sp>
      <p:sp>
        <p:nvSpPr>
          <p:cNvPr id="7" name="Marcador de número de diapositiva 6"/>
          <p:cNvSpPr>
            <a:spLocks noGrp="1"/>
          </p:cNvSpPr>
          <p:nvPr>
            <p:ph type="sldNum" sz="quarter" idx="12"/>
          </p:nvPr>
        </p:nvSpPr>
        <p:spPr/>
        <p:txBody>
          <a:body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71142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CAD7D-5DF7-4127-A39D-99F196FEE845}" type="datetime1">
              <a:rPr lang="es-ES_tradnl" smtClean="0"/>
              <a:t>15/09/2021</a:t>
            </a:fld>
            <a:endParaRPr lang="es-ES_tradnl"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58661-EA62-204E-B219-55D798D746B5}" type="slidenum">
              <a:rPr lang="es-ES_tradnl" smtClean="0"/>
              <a:t>‹Nº›</a:t>
            </a:fld>
            <a:endParaRPr lang="es-ES_tradnl" dirty="0"/>
          </a:p>
        </p:txBody>
      </p:sp>
    </p:spTree>
    <p:extLst>
      <p:ext uri="{BB962C8B-B14F-4D97-AF65-F5344CB8AC3E}">
        <p14:creationId xmlns:p14="http://schemas.microsoft.com/office/powerpoint/2010/main" val="102044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A7058661-EA62-204E-B219-55D798D746B5}" type="slidenum">
              <a:rPr lang="es-ES_tradnl" smtClean="0"/>
              <a:t>1</a:t>
            </a:fld>
            <a:endParaRPr lang="es-ES_tradnl" dirty="0"/>
          </a:p>
        </p:txBody>
      </p:sp>
      <p:pic>
        <p:nvPicPr>
          <p:cNvPr id="5" name="Imagen 4"/>
          <p:cNvPicPr>
            <a:picLocks noChangeAspect="1"/>
          </p:cNvPicPr>
          <p:nvPr/>
        </p:nvPicPr>
        <p:blipFill>
          <a:blip r:embed="rId2"/>
          <a:stretch>
            <a:fillRect/>
          </a:stretch>
        </p:blipFill>
        <p:spPr>
          <a:xfrm>
            <a:off x="989816" y="6008687"/>
            <a:ext cx="9934575" cy="695325"/>
          </a:xfrm>
          <a:prstGeom prst="rect">
            <a:avLst/>
          </a:prstGeom>
        </p:spPr>
      </p:pic>
      <p:sp>
        <p:nvSpPr>
          <p:cNvPr id="6" name="CuadroTexto 5"/>
          <p:cNvSpPr txBox="1"/>
          <p:nvPr/>
        </p:nvSpPr>
        <p:spPr>
          <a:xfrm>
            <a:off x="1257781" y="2708476"/>
            <a:ext cx="9398643" cy="1569660"/>
          </a:xfrm>
          <a:prstGeom prst="rect">
            <a:avLst/>
          </a:prstGeom>
          <a:noFill/>
        </p:spPr>
        <p:txBody>
          <a:bodyPr wrap="square" rtlCol="0">
            <a:spAutoFit/>
          </a:bodyPr>
          <a:lstStyle/>
          <a:p>
            <a:pPr algn="ctr"/>
            <a:r>
              <a:rPr lang="es-EC" sz="3200" b="1" dirty="0" smtClean="0">
                <a:solidFill>
                  <a:schemeClr val="accent1">
                    <a:lumMod val="50000"/>
                  </a:schemeClr>
                </a:solidFill>
              </a:rPr>
              <a:t>ASIGNACIÓN DE RECURSOS PARA EMASEO EP EN CUMPLIMIENTO A LA SENTENCIA DE PAGO AL CONSORCIO QUITO LIMPIO</a:t>
            </a:r>
            <a:endParaRPr lang="es-EC" sz="3200" b="1" dirty="0">
              <a:solidFill>
                <a:schemeClr val="accent1">
                  <a:lumMod val="50000"/>
                </a:schemeClr>
              </a:solidFill>
            </a:endParaRPr>
          </a:p>
        </p:txBody>
      </p:sp>
      <p:pic>
        <p:nvPicPr>
          <p:cNvPr id="8" name="Imagen 7"/>
          <p:cNvPicPr>
            <a:picLocks noChangeAspect="1"/>
          </p:cNvPicPr>
          <p:nvPr/>
        </p:nvPicPr>
        <p:blipFill>
          <a:blip r:embed="rId3"/>
          <a:stretch>
            <a:fillRect/>
          </a:stretch>
        </p:blipFill>
        <p:spPr>
          <a:xfrm>
            <a:off x="216061" y="163598"/>
            <a:ext cx="1774785" cy="1463419"/>
          </a:xfrm>
          <a:prstGeom prst="rect">
            <a:avLst/>
          </a:prstGeom>
        </p:spPr>
      </p:pic>
    </p:spTree>
    <p:extLst>
      <p:ext uri="{BB962C8B-B14F-4D97-AF65-F5344CB8AC3E}">
        <p14:creationId xmlns:p14="http://schemas.microsoft.com/office/powerpoint/2010/main" val="4008503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15" name="CuadroTexto 14"/>
          <p:cNvSpPr txBox="1"/>
          <p:nvPr/>
        </p:nvSpPr>
        <p:spPr>
          <a:xfrm>
            <a:off x="-3402067" y="157804"/>
            <a:ext cx="9704940" cy="646331"/>
          </a:xfrm>
          <a:prstGeom prst="rect">
            <a:avLst/>
          </a:prstGeom>
          <a:noFill/>
          <a:ln>
            <a:noFill/>
          </a:ln>
        </p:spPr>
        <p:txBody>
          <a:bodyPr anchor="ctr"/>
          <a:lstStyle>
            <a:defPPr>
              <a:defRPr lang="es-ES_tradnl"/>
            </a:defPPr>
            <a:lvl1pPr marL="2057400" indent="-2057400" algn="ctr" fontAlgn="base">
              <a:spcBef>
                <a:spcPct val="0"/>
              </a:spcBef>
              <a:spcAft>
                <a:spcPct val="0"/>
              </a:spcAft>
              <a:defRPr b="1" cap="small">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defRPr>
            </a:lvl1pPr>
            <a:lvl2pPr algn="ctr" eaLnBrk="0" fontAlgn="base" hangingPunct="0">
              <a:spcBef>
                <a:spcPct val="0"/>
              </a:spcBef>
              <a:spcAft>
                <a:spcPct val="0"/>
              </a:spcAft>
              <a:defRPr sz="4400">
                <a:solidFill>
                  <a:schemeClr val="tx2"/>
                </a:solidFill>
                <a:latin typeface="Arial" charset="0"/>
              </a:defRPr>
            </a:lvl2pPr>
            <a:lvl3pPr algn="ctr" eaLnBrk="0" fontAlgn="base" hangingPunct="0">
              <a:spcBef>
                <a:spcPct val="0"/>
              </a:spcBef>
              <a:spcAft>
                <a:spcPct val="0"/>
              </a:spcAft>
              <a:defRPr sz="4400">
                <a:solidFill>
                  <a:schemeClr val="tx2"/>
                </a:solidFill>
                <a:latin typeface="Arial" charset="0"/>
              </a:defRPr>
            </a:lvl3pPr>
            <a:lvl4pPr algn="ctr" eaLnBrk="0" fontAlgn="base" hangingPunct="0">
              <a:spcBef>
                <a:spcPct val="0"/>
              </a:spcBef>
              <a:spcAft>
                <a:spcPct val="0"/>
              </a:spcAft>
              <a:defRPr sz="4400">
                <a:solidFill>
                  <a:schemeClr val="tx2"/>
                </a:solidFill>
                <a:latin typeface="Arial" charset="0"/>
              </a:defRPr>
            </a:lvl4pPr>
            <a:lvl5pPr algn="ctr" eaLnBrk="0" fontAlgn="base" hangingPunct="0">
              <a:spcBef>
                <a:spcPct val="0"/>
              </a:spcBef>
              <a:spcAft>
                <a:spcPct val="0"/>
              </a:spcAft>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r>
              <a:rPr lang="es-ES" sz="2400" dirty="0" smtClean="0"/>
              <a:t>CONCLUSIONES</a:t>
            </a:r>
            <a:endParaRPr lang="es-ES" sz="2400" dirty="0"/>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10</a:t>
            </a:fld>
            <a:endParaRPr lang="es-ES_tradnl" dirty="0"/>
          </a:p>
        </p:txBody>
      </p:sp>
      <p:sp>
        <p:nvSpPr>
          <p:cNvPr id="12" name="Rectángulo 11"/>
          <p:cNvSpPr/>
          <p:nvPr/>
        </p:nvSpPr>
        <p:spPr>
          <a:xfrm>
            <a:off x="182545" y="1016243"/>
            <a:ext cx="11506200" cy="5016758"/>
          </a:xfrm>
          <a:prstGeom prst="rect">
            <a:avLst/>
          </a:prstGeom>
        </p:spPr>
        <p:txBody>
          <a:bodyPr wrap="square">
            <a:spAutoFit/>
          </a:bodyPr>
          <a:lstStyle/>
          <a:p>
            <a:pPr marL="285750" indent="-285750" algn="just">
              <a:buFont typeface="Arial" panose="020B0604020202020204" pitchFamily="34" charset="0"/>
              <a:buChar char="•"/>
            </a:pPr>
            <a:r>
              <a:rPr lang="es-ES" sz="2000" dirty="0" smtClean="0">
                <a:solidFill>
                  <a:srgbClr val="000000"/>
                </a:solidFill>
                <a:latin typeface="NimbusRomNo9L"/>
              </a:rPr>
              <a:t>EMASEO EP no </a:t>
            </a:r>
            <a:r>
              <a:rPr lang="es-ES" sz="2000" dirty="0">
                <a:solidFill>
                  <a:srgbClr val="000000"/>
                </a:solidFill>
                <a:latin typeface="NimbusRomNo9L"/>
              </a:rPr>
              <a:t>cuenta con los recursos económicos para cumplir con esta </a:t>
            </a:r>
            <a:r>
              <a:rPr lang="es-ES" sz="2000" dirty="0" smtClean="0">
                <a:solidFill>
                  <a:srgbClr val="000000"/>
                </a:solidFill>
                <a:latin typeface="NimbusRomNo9L"/>
              </a:rPr>
              <a:t>obligación nacida </a:t>
            </a:r>
            <a:r>
              <a:rPr lang="es-ES" sz="2000" dirty="0">
                <a:solidFill>
                  <a:srgbClr val="000000"/>
                </a:solidFill>
                <a:latin typeface="NimbusRomNo9L"/>
              </a:rPr>
              <a:t>de una sentencia expedida en el año </a:t>
            </a:r>
            <a:r>
              <a:rPr lang="es-ES" sz="2000" dirty="0" smtClean="0">
                <a:solidFill>
                  <a:srgbClr val="000000"/>
                </a:solidFill>
                <a:latin typeface="NimbusRomNo9L"/>
              </a:rPr>
              <a:t>2012. </a:t>
            </a:r>
          </a:p>
          <a:p>
            <a:pPr marL="285750" indent="-285750" algn="just">
              <a:buFont typeface="Arial" panose="020B0604020202020204" pitchFamily="34" charset="0"/>
              <a:buChar char="•"/>
            </a:pPr>
            <a:endParaRPr lang="es-ES" sz="2000" dirty="0" smtClean="0">
              <a:solidFill>
                <a:srgbClr val="000000"/>
              </a:solidFill>
              <a:latin typeface="NimbusRomNo9L"/>
            </a:endParaRPr>
          </a:p>
          <a:p>
            <a:pPr marL="285750" indent="-285750" algn="just">
              <a:buFont typeface="Arial" panose="020B0604020202020204" pitchFamily="34" charset="0"/>
              <a:buChar char="•"/>
            </a:pPr>
            <a:r>
              <a:rPr lang="es-EC" sz="2000" dirty="0" smtClean="0">
                <a:solidFill>
                  <a:srgbClr val="000000"/>
                </a:solidFill>
                <a:latin typeface="NimbusRomNo9L"/>
              </a:rPr>
              <a:t>La última sentencia expedida de 29 de junio de 2020 no admite impugnación por ninguna vía, motivo por el que EMASEO EP está obligada a cumplir con el mandato judicial. </a:t>
            </a:r>
          </a:p>
          <a:p>
            <a:pPr marL="285750" indent="-285750" algn="just">
              <a:buFont typeface="Arial" panose="020B0604020202020204" pitchFamily="34" charset="0"/>
              <a:buChar char="•"/>
            </a:pPr>
            <a:endParaRPr lang="es-EC" sz="2000" dirty="0">
              <a:solidFill>
                <a:srgbClr val="000000"/>
              </a:solidFill>
              <a:latin typeface="NimbusRomNo9L"/>
            </a:endParaRPr>
          </a:p>
          <a:p>
            <a:pPr marL="285750" indent="-285750" algn="just">
              <a:buFont typeface="Arial" panose="020B0604020202020204" pitchFamily="34" charset="0"/>
              <a:buChar char="•"/>
            </a:pPr>
            <a:r>
              <a:rPr lang="es-EC" sz="2000" dirty="0" smtClean="0">
                <a:solidFill>
                  <a:srgbClr val="000000"/>
                </a:solidFill>
                <a:latin typeface="NimbusRomNo9L"/>
              </a:rPr>
              <a:t>Una vez que la sentencia entró en fase de ejecución, los jueces del Tribunal Distrital de lo Contencioso Administrativo previnieron a esta Empresa Pública, que en el caso de que no se cancelen las obligaciones de manera inmediata impondrían una multa diaria y enviarían el expediente hacia la Fiscalía General del Estado, con el objetivo de que se inicie un proceso penal en contra de los servidores por motivo de un presunto incumplimiento de decisiones de autoridad.</a:t>
            </a:r>
            <a:endParaRPr lang="es-ES" sz="2000" dirty="0" smtClean="0">
              <a:solidFill>
                <a:srgbClr val="000000"/>
              </a:solidFill>
              <a:latin typeface="NimbusRomNo9L"/>
            </a:endParaRPr>
          </a:p>
          <a:p>
            <a:pPr marL="285750" indent="-285750" algn="just">
              <a:buFont typeface="Arial" panose="020B0604020202020204" pitchFamily="34" charset="0"/>
              <a:buChar char="•"/>
            </a:pPr>
            <a:endParaRPr lang="es-ES" sz="2000" dirty="0">
              <a:solidFill>
                <a:srgbClr val="000000"/>
              </a:solidFill>
              <a:latin typeface="NimbusRomNo9L"/>
            </a:endParaRPr>
          </a:p>
          <a:p>
            <a:pPr algn="just"/>
            <a:r>
              <a:rPr lang="es-ES" sz="2000" dirty="0" smtClean="0">
                <a:solidFill>
                  <a:srgbClr val="000000"/>
                </a:solidFill>
                <a:latin typeface="NimbusRomNo9L"/>
              </a:rPr>
              <a:t>Por lo expuesto, se solicita a la Comisión de Presupuesto apruebe el financiamiento de esta sentencia con recursos del Presupuesto del  Municipio del DMQ, </a:t>
            </a:r>
            <a:r>
              <a:rPr lang="es-ES" sz="2000" b="1" dirty="0" smtClean="0">
                <a:solidFill>
                  <a:srgbClr val="000000"/>
                </a:solidFill>
                <a:latin typeface="NimbusRomNo9L"/>
              </a:rPr>
              <a:t>en cumplimiento de la sentencia emitida </a:t>
            </a:r>
            <a:r>
              <a:rPr lang="es-ES" sz="2000" b="1" dirty="0">
                <a:solidFill>
                  <a:srgbClr val="000000"/>
                </a:solidFill>
                <a:latin typeface="NimbusRomNo9L"/>
              </a:rPr>
              <a:t>por la Corte Nacional de Justicia el 29 de junio de 2020, </a:t>
            </a:r>
            <a:r>
              <a:rPr lang="es-ES" sz="2000" b="1" dirty="0" smtClean="0">
                <a:solidFill>
                  <a:srgbClr val="000000"/>
                </a:solidFill>
                <a:latin typeface="NimbusRomNo9L"/>
              </a:rPr>
              <a:t>que ratifica el pago </a:t>
            </a:r>
            <a:r>
              <a:rPr lang="es-ES" sz="2000" b="1" dirty="0">
                <a:solidFill>
                  <a:srgbClr val="000000"/>
                </a:solidFill>
                <a:latin typeface="NimbusRomNo9L"/>
              </a:rPr>
              <a:t>de </a:t>
            </a:r>
            <a:r>
              <a:rPr lang="es-ES" sz="2000" b="1" dirty="0" smtClean="0">
                <a:solidFill>
                  <a:srgbClr val="000000"/>
                </a:solidFill>
                <a:latin typeface="NimbusRomNo9L"/>
              </a:rPr>
              <a:t>     USD </a:t>
            </a:r>
            <a:r>
              <a:rPr lang="es-ES" sz="2000" b="1" dirty="0">
                <a:solidFill>
                  <a:srgbClr val="000000"/>
                </a:solidFill>
                <a:latin typeface="NimbusRomNo9L"/>
              </a:rPr>
              <a:t>10.878.082,80 </a:t>
            </a:r>
            <a:r>
              <a:rPr lang="es-ES" sz="2000" b="1" dirty="0" smtClean="0">
                <a:solidFill>
                  <a:srgbClr val="000000"/>
                </a:solidFill>
                <a:latin typeface="NimbusRomNo9L"/>
              </a:rPr>
              <a:t>al Consorcio </a:t>
            </a:r>
            <a:r>
              <a:rPr lang="es-ES" sz="2000" b="1" dirty="0">
                <a:solidFill>
                  <a:srgbClr val="000000"/>
                </a:solidFill>
                <a:latin typeface="NimbusRomNo9L"/>
              </a:rPr>
              <a:t>“Quito Limpio</a:t>
            </a:r>
            <a:r>
              <a:rPr lang="es-ES" sz="2000" b="1" dirty="0" smtClean="0">
                <a:solidFill>
                  <a:srgbClr val="000000"/>
                </a:solidFill>
                <a:latin typeface="NimbusRomNo9L"/>
              </a:rPr>
              <a:t>”.</a:t>
            </a:r>
          </a:p>
        </p:txBody>
      </p:sp>
      <p:pic>
        <p:nvPicPr>
          <p:cNvPr id="16" name="Imagen 15"/>
          <p:cNvPicPr>
            <a:picLocks noChangeAspect="1"/>
          </p:cNvPicPr>
          <p:nvPr/>
        </p:nvPicPr>
        <p:blipFill>
          <a:blip r:embed="rId2"/>
          <a:stretch>
            <a:fillRect/>
          </a:stretch>
        </p:blipFill>
        <p:spPr>
          <a:xfrm>
            <a:off x="10779602" y="190167"/>
            <a:ext cx="1148395" cy="380573"/>
          </a:xfrm>
          <a:prstGeom prst="rect">
            <a:avLst/>
          </a:prstGeom>
        </p:spPr>
      </p:pic>
    </p:spTree>
    <p:extLst>
      <p:ext uri="{BB962C8B-B14F-4D97-AF65-F5344CB8AC3E}">
        <p14:creationId xmlns:p14="http://schemas.microsoft.com/office/powerpoint/2010/main" val="1678332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2</a:t>
            </a:fld>
            <a:endParaRPr lang="es-ES_tradnl" dirty="0"/>
          </a:p>
        </p:txBody>
      </p:sp>
      <p:sp>
        <p:nvSpPr>
          <p:cNvPr id="2" name="Rectángulo 1"/>
          <p:cNvSpPr/>
          <p:nvPr/>
        </p:nvSpPr>
        <p:spPr>
          <a:xfrm>
            <a:off x="176645" y="698340"/>
            <a:ext cx="11714808" cy="6186309"/>
          </a:xfrm>
          <a:prstGeom prst="rect">
            <a:avLst/>
          </a:prstGeom>
        </p:spPr>
        <p:txBody>
          <a:bodyPr wrap="square">
            <a:spAutoFit/>
          </a:bodyPr>
          <a:lstStyle/>
          <a:p>
            <a:pPr marL="285750" indent="-285750" algn="just">
              <a:buFont typeface="Arial" panose="020B0604020202020204" pitchFamily="34" charset="0"/>
              <a:buChar char="•"/>
            </a:pPr>
            <a:r>
              <a:rPr lang="es-ES" dirty="0" smtClean="0">
                <a:solidFill>
                  <a:srgbClr val="000000"/>
                </a:solidFill>
                <a:latin typeface="NimbusRomNo9L"/>
              </a:rPr>
              <a:t>El </a:t>
            </a:r>
            <a:r>
              <a:rPr lang="es-ES" dirty="0">
                <a:solidFill>
                  <a:srgbClr val="000000"/>
                </a:solidFill>
                <a:latin typeface="NimbusRomNo9L"/>
              </a:rPr>
              <a:t>30 de enero </a:t>
            </a:r>
            <a:r>
              <a:rPr lang="es-ES" dirty="0" smtClean="0">
                <a:solidFill>
                  <a:srgbClr val="000000"/>
                </a:solidFill>
                <a:latin typeface="NimbusRomNo9L"/>
              </a:rPr>
              <a:t>de 2003, EMASEO </a:t>
            </a:r>
            <a:r>
              <a:rPr lang="es-ES" dirty="0">
                <a:solidFill>
                  <a:srgbClr val="000000"/>
                </a:solidFill>
                <a:latin typeface="NimbusRomNo9L"/>
              </a:rPr>
              <a:t>y el Consorcio </a:t>
            </a:r>
            <a:r>
              <a:rPr lang="es-ES" dirty="0" smtClean="0">
                <a:solidFill>
                  <a:srgbClr val="000000"/>
                </a:solidFill>
                <a:latin typeface="NimbusRomNo9L"/>
              </a:rPr>
              <a:t>“Quito Limpio” suscribieron el </a:t>
            </a:r>
            <a:r>
              <a:rPr lang="es-ES" b="1" i="1" dirty="0" smtClean="0">
                <a:solidFill>
                  <a:srgbClr val="000000"/>
                </a:solidFill>
                <a:latin typeface="NimbusRomNo9L"/>
              </a:rPr>
              <a:t>"CONTRATO </a:t>
            </a:r>
            <a:r>
              <a:rPr lang="es-ES" b="1" i="1" dirty="0">
                <a:solidFill>
                  <a:srgbClr val="000000"/>
                </a:solidFill>
                <a:latin typeface="NimbusRomNo9L"/>
              </a:rPr>
              <a:t>DE PRESTACIÓN DE SERVICIOS DE ASEO EN LAS ZONAS SUR </a:t>
            </a:r>
            <a:r>
              <a:rPr lang="es-ES" b="1" i="1" dirty="0" smtClean="0">
                <a:solidFill>
                  <a:srgbClr val="000000"/>
                </a:solidFill>
                <a:latin typeface="NimbusRomNo9L"/>
              </a:rPr>
              <a:t>Y CENTRO </a:t>
            </a:r>
            <a:r>
              <a:rPr lang="es-ES" b="1" i="1" dirty="0">
                <a:solidFill>
                  <a:srgbClr val="000000"/>
                </a:solidFill>
                <a:latin typeface="NimbusRomNo9L"/>
              </a:rPr>
              <a:t>DE LA CIUDAD DE QUITO"</a:t>
            </a:r>
            <a:r>
              <a:rPr lang="es-ES" dirty="0">
                <a:solidFill>
                  <a:srgbClr val="000000"/>
                </a:solidFill>
                <a:latin typeface="NimbusRomNo9L"/>
              </a:rPr>
              <a:t>, </a:t>
            </a:r>
            <a:r>
              <a:rPr lang="es-ES" dirty="0" smtClean="0">
                <a:solidFill>
                  <a:srgbClr val="000000"/>
                </a:solidFill>
                <a:latin typeface="NimbusRomNo9L"/>
              </a:rPr>
              <a:t>con una duración de 89 meses, hasta el </a:t>
            </a:r>
            <a:r>
              <a:rPr lang="es-ES" dirty="0">
                <a:solidFill>
                  <a:srgbClr val="000000"/>
                </a:solidFill>
                <a:latin typeface="NimbusRomNo9L"/>
              </a:rPr>
              <a:t>30 de junio de </a:t>
            </a:r>
            <a:r>
              <a:rPr lang="es-ES" dirty="0" smtClean="0">
                <a:solidFill>
                  <a:srgbClr val="000000"/>
                </a:solidFill>
                <a:latin typeface="NimbusRomNo9L"/>
              </a:rPr>
              <a:t>2010.</a:t>
            </a:r>
          </a:p>
          <a:p>
            <a:pPr marL="285750" indent="-285750" algn="just">
              <a:buFont typeface="Arial" panose="020B0604020202020204" pitchFamily="34" charset="0"/>
              <a:buChar char="•"/>
            </a:pPr>
            <a:endParaRPr lang="es-ES" dirty="0">
              <a:solidFill>
                <a:srgbClr val="000000"/>
              </a:solidFill>
              <a:latin typeface="NimbusRomNo9L"/>
            </a:endParaRPr>
          </a:p>
          <a:p>
            <a:pPr marL="285750" lvl="0" indent="-285750" algn="just">
              <a:buFont typeface="Arial" panose="020B0604020202020204" pitchFamily="34" charset="0"/>
              <a:buChar char="•"/>
            </a:pPr>
            <a:r>
              <a:rPr lang="es-EC" dirty="0" smtClean="0">
                <a:solidFill>
                  <a:srgbClr val="000000"/>
                </a:solidFill>
                <a:latin typeface="NimbusRomNo9L"/>
              </a:rPr>
              <a:t>En abril de </a:t>
            </a:r>
            <a:r>
              <a:rPr lang="es-EC" dirty="0">
                <a:solidFill>
                  <a:srgbClr val="000000"/>
                </a:solidFill>
                <a:latin typeface="NimbusRomNo9L"/>
              </a:rPr>
              <a:t>2005, los pobladores del </a:t>
            </a:r>
            <a:r>
              <a:rPr lang="es-EC" dirty="0" smtClean="0">
                <a:solidFill>
                  <a:srgbClr val="000000"/>
                </a:solidFill>
                <a:latin typeface="NimbusRomNo9L"/>
              </a:rPr>
              <a:t>Barrio </a:t>
            </a:r>
            <a:r>
              <a:rPr lang="es-EC" dirty="0">
                <a:solidFill>
                  <a:srgbClr val="000000"/>
                </a:solidFill>
                <a:latin typeface="NimbusRomNo9L"/>
              </a:rPr>
              <a:t>La Forestal, obligaron al cierre de la ET1, por problemas de índole sanitaria. En </a:t>
            </a:r>
            <a:r>
              <a:rPr lang="es-EC" dirty="0" smtClean="0">
                <a:solidFill>
                  <a:srgbClr val="000000"/>
                </a:solidFill>
                <a:latin typeface="NimbusRomNo9L"/>
              </a:rPr>
              <a:t>consecuencia, se </a:t>
            </a:r>
            <a:r>
              <a:rPr lang="es-EC" dirty="0">
                <a:solidFill>
                  <a:srgbClr val="000000"/>
                </a:solidFill>
                <a:latin typeface="NimbusRomNo9L"/>
              </a:rPr>
              <a:t>declaró en Emergencia al DMQ y se dispuso al </a:t>
            </a:r>
            <a:r>
              <a:rPr lang="es-EC" dirty="0" smtClean="0">
                <a:solidFill>
                  <a:srgbClr val="000000"/>
                </a:solidFill>
                <a:latin typeface="NimbusRomNo9L"/>
              </a:rPr>
              <a:t>Consorcio </a:t>
            </a:r>
            <a:r>
              <a:rPr lang="es-EC" dirty="0">
                <a:solidFill>
                  <a:srgbClr val="000000"/>
                </a:solidFill>
                <a:latin typeface="NimbusRomNo9L"/>
              </a:rPr>
              <a:t>que efectúe la descarga de los desechos en la ET2 o Zámbiza. La ET2 queda ubicada 23.06 Km de distancia de ET1, sitio contractualmente fijado para el desalojo de los residuos sólidos. Esta distancia recorrida por los recolectores generó un valor adicional por cada tonelada trasportada al que se le </a:t>
            </a:r>
            <a:r>
              <a:rPr lang="es-EC" dirty="0" smtClean="0">
                <a:solidFill>
                  <a:srgbClr val="000000"/>
                </a:solidFill>
                <a:latin typeface="NimbusRomNo9L"/>
              </a:rPr>
              <a:t>denominó </a:t>
            </a:r>
            <a:r>
              <a:rPr lang="es-EC" dirty="0">
                <a:solidFill>
                  <a:srgbClr val="000000"/>
                </a:solidFill>
                <a:latin typeface="NimbusRomNo9L"/>
              </a:rPr>
              <a:t>sobreacarreo (nueva ruta de transporte</a:t>
            </a:r>
            <a:r>
              <a:rPr lang="es-EC" dirty="0" smtClean="0">
                <a:solidFill>
                  <a:srgbClr val="000000"/>
                </a:solidFill>
                <a:latin typeface="NimbusRomNo9L"/>
              </a:rPr>
              <a:t>).</a:t>
            </a:r>
          </a:p>
          <a:p>
            <a:pPr marL="285750" lvl="0" indent="-285750" algn="just">
              <a:buFont typeface="Arial" panose="020B0604020202020204" pitchFamily="34" charset="0"/>
              <a:buChar char="•"/>
            </a:pPr>
            <a:endParaRPr lang="es-EC" dirty="0">
              <a:solidFill>
                <a:srgbClr val="000000"/>
              </a:solidFill>
              <a:latin typeface="NimbusRomNo9L"/>
            </a:endParaRPr>
          </a:p>
          <a:p>
            <a:pPr marL="285750" indent="-285750" algn="just">
              <a:buFont typeface="Arial" panose="020B0604020202020204" pitchFamily="34" charset="0"/>
              <a:buChar char="•"/>
            </a:pPr>
            <a:r>
              <a:rPr lang="es-EC" dirty="0">
                <a:solidFill>
                  <a:srgbClr val="000000"/>
                </a:solidFill>
                <a:latin typeface="NimbusRomNo9L"/>
              </a:rPr>
              <a:t>La Ley de Contratación Pública, vigente a la fecha en que se generó el servicio, no contemplaba la suscripción de contratos complementarios, por lo que, en principio, para proceder con el pago de éste servicio extracontractual, el Directorio de la EMASEO, en el mes de junio de </a:t>
            </a:r>
            <a:r>
              <a:rPr lang="es-EC" dirty="0" smtClean="0">
                <a:solidFill>
                  <a:srgbClr val="000000"/>
                </a:solidFill>
                <a:latin typeface="NimbusRomNo9L"/>
              </a:rPr>
              <a:t>2005 autorizó la suscripción de convenios de pago y fijó </a:t>
            </a:r>
            <a:r>
              <a:rPr lang="es-EC" dirty="0">
                <a:solidFill>
                  <a:srgbClr val="000000"/>
                </a:solidFill>
                <a:latin typeface="NimbusRomNo9L"/>
              </a:rPr>
              <a:t>el valor que se pagaría por la nueva ruta de transporte (USD. 12) por cada tonelada de basura transportada desde la ET1 a la ET2.</a:t>
            </a:r>
          </a:p>
          <a:p>
            <a:endParaRPr lang="es-EC" dirty="0" smtClean="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En </a:t>
            </a:r>
            <a:r>
              <a:rPr lang="es-ES" b="1" dirty="0" smtClean="0">
                <a:solidFill>
                  <a:srgbClr val="000000"/>
                </a:solidFill>
                <a:latin typeface="NimbusRomNo9L"/>
              </a:rPr>
              <a:t>2010</a:t>
            </a:r>
            <a:r>
              <a:rPr lang="es-ES" dirty="0" smtClean="0">
                <a:solidFill>
                  <a:srgbClr val="000000"/>
                </a:solidFill>
                <a:latin typeface="NimbusRomNo9L"/>
              </a:rPr>
              <a:t>, </a:t>
            </a:r>
            <a:r>
              <a:rPr lang="es-ES" b="1" dirty="0" smtClean="0">
                <a:solidFill>
                  <a:srgbClr val="000000"/>
                </a:solidFill>
                <a:latin typeface="NimbusRomNo9L"/>
              </a:rPr>
              <a:t>el Consorcio demandó por USD 12 millones a EMASEO EP </a:t>
            </a:r>
            <a:r>
              <a:rPr lang="es-ES" dirty="0" smtClean="0">
                <a:solidFill>
                  <a:srgbClr val="000000"/>
                </a:solidFill>
                <a:latin typeface="NimbusRomNo9L"/>
              </a:rPr>
              <a:t>por la cancelación del Segundo Convenio de Pago No. 001-07 de 18 de diciembre de 2007, relacionado con el servicio de sobreacarreo del periodo entre el 1 de marzo de 2006 y el 30 noviembre de 2007 -</a:t>
            </a:r>
            <a:r>
              <a:rPr lang="es-ES" i="1" dirty="0" smtClean="0">
                <a:solidFill>
                  <a:srgbClr val="000000"/>
                </a:solidFill>
                <a:latin typeface="NimbusRomNo9L"/>
              </a:rPr>
              <a:t>supuestamente incumplido parcialmente</a:t>
            </a:r>
            <a:r>
              <a:rPr lang="es-ES" dirty="0" smtClean="0">
                <a:solidFill>
                  <a:srgbClr val="000000"/>
                </a:solidFill>
                <a:latin typeface="NimbusRomNo9L"/>
              </a:rPr>
              <a:t>- más intereses, perjuicios, costas y honorarios.</a:t>
            </a:r>
          </a:p>
          <a:p>
            <a:pPr marL="285750" indent="-285750">
              <a:buFont typeface="Arial" panose="020B0604020202020204" pitchFamily="34" charset="0"/>
              <a:buChar char="•"/>
            </a:pPr>
            <a:endParaRPr lang="es-EC" dirty="0">
              <a:solidFill>
                <a:srgbClr val="000000"/>
              </a:solidFill>
              <a:latin typeface="NimbusRomNo9L"/>
            </a:endParaRPr>
          </a:p>
        </p:txBody>
      </p:sp>
      <p:sp>
        <p:nvSpPr>
          <p:cNvPr id="13" name="CuadroTexto 12"/>
          <p:cNvSpPr txBox="1"/>
          <p:nvPr/>
        </p:nvSpPr>
        <p:spPr>
          <a:xfrm>
            <a:off x="391895" y="114046"/>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pic>
        <p:nvPicPr>
          <p:cNvPr id="4" name="Imagen 3"/>
          <p:cNvPicPr>
            <a:picLocks noChangeAspect="1"/>
          </p:cNvPicPr>
          <p:nvPr/>
        </p:nvPicPr>
        <p:blipFill>
          <a:blip r:embed="rId2"/>
          <a:stretch>
            <a:fillRect/>
          </a:stretch>
        </p:blipFill>
        <p:spPr>
          <a:xfrm>
            <a:off x="10743058" y="154593"/>
            <a:ext cx="1148395" cy="380573"/>
          </a:xfrm>
          <a:prstGeom prst="rect">
            <a:avLst/>
          </a:prstGeom>
        </p:spPr>
      </p:pic>
    </p:spTree>
    <p:extLst>
      <p:ext uri="{BB962C8B-B14F-4D97-AF65-F5344CB8AC3E}">
        <p14:creationId xmlns:p14="http://schemas.microsoft.com/office/powerpoint/2010/main" val="3693790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3</a:t>
            </a:fld>
            <a:endParaRPr lang="es-ES_tradnl" dirty="0"/>
          </a:p>
        </p:txBody>
      </p:sp>
      <p:sp>
        <p:nvSpPr>
          <p:cNvPr id="2" name="Rectángulo 1"/>
          <p:cNvSpPr/>
          <p:nvPr/>
        </p:nvSpPr>
        <p:spPr>
          <a:xfrm>
            <a:off x="40689" y="804135"/>
            <a:ext cx="11642736" cy="5909310"/>
          </a:xfrm>
          <a:prstGeom prst="rect">
            <a:avLst/>
          </a:prstGeom>
        </p:spPr>
        <p:txBody>
          <a:bodyPr wrap="square">
            <a:spAutoFit/>
          </a:bodyPr>
          <a:lstStyle/>
          <a:p>
            <a:pPr marL="285750" indent="-285750" algn="just">
              <a:buFont typeface="Arial" panose="020B0604020202020204" pitchFamily="34" charset="0"/>
              <a:buChar char="•"/>
            </a:pPr>
            <a:r>
              <a:rPr lang="es-ES" dirty="0">
                <a:solidFill>
                  <a:srgbClr val="000000"/>
                </a:solidFill>
                <a:latin typeface="NimbusRomNo9L"/>
              </a:rPr>
              <a:t>El 28 de junio de 2012, EMASEO EP perdió el proceso judicial y fue notificada con la sentencia dictada por la Primera Sala del Tribunal Distrital No. 1, en la causa que resolvió desechar las excepciones formuladas por la Empresa. La sentencia ordenó que se cumplan y ejecuten las obligaciones nacidas del Convenio No. 001-07.</a:t>
            </a:r>
          </a:p>
          <a:p>
            <a:pPr algn="just"/>
            <a:endParaRPr lang="es-EC" dirty="0">
              <a:solidFill>
                <a:srgbClr val="000000"/>
              </a:solidFill>
              <a:latin typeface="NimbusRomNo9L"/>
            </a:endParaRPr>
          </a:p>
          <a:p>
            <a:pPr marL="285750" indent="-285750" algn="just">
              <a:buFont typeface="Arial" panose="020B0604020202020204" pitchFamily="34" charset="0"/>
              <a:buChar char="•"/>
            </a:pPr>
            <a:r>
              <a:rPr lang="es-ES" dirty="0">
                <a:solidFill>
                  <a:srgbClr val="000000"/>
                </a:solidFill>
                <a:latin typeface="NimbusRomNo9L"/>
              </a:rPr>
              <a:t>El 17 de agosto de 2012, EMASEO EP presentó un </a:t>
            </a:r>
            <a:r>
              <a:rPr lang="es-ES" i="1" dirty="0">
                <a:solidFill>
                  <a:srgbClr val="000000"/>
                </a:solidFill>
                <a:latin typeface="NimbusRomNo9L"/>
              </a:rPr>
              <a:t>recurso de casación </a:t>
            </a:r>
            <a:r>
              <a:rPr lang="es-ES" dirty="0">
                <a:solidFill>
                  <a:srgbClr val="000000"/>
                </a:solidFill>
                <a:latin typeface="NimbusRomNo9L"/>
              </a:rPr>
              <a:t>en contra de la sentencia dictada, mismo que fue admitido a trámite por estar debidamente sustentado.</a:t>
            </a:r>
          </a:p>
          <a:p>
            <a:pPr marL="285750" indent="-285750" algn="just">
              <a:buFont typeface="Arial" panose="020B0604020202020204" pitchFamily="34" charset="0"/>
              <a:buChar char="•"/>
            </a:pPr>
            <a:endParaRPr lang="es-ES" dirty="0" smtClean="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El </a:t>
            </a:r>
            <a:r>
              <a:rPr lang="es-ES" dirty="0">
                <a:solidFill>
                  <a:srgbClr val="000000"/>
                </a:solidFill>
                <a:latin typeface="NimbusRomNo9L"/>
              </a:rPr>
              <a:t>10 de junio de 2014 se notificó la sentencia de casación, mediante la cual no se casó </a:t>
            </a:r>
            <a:r>
              <a:rPr lang="es-ES" dirty="0" smtClean="0">
                <a:solidFill>
                  <a:srgbClr val="000000"/>
                </a:solidFill>
                <a:latin typeface="NimbusRomNo9L"/>
              </a:rPr>
              <a:t>la sentencia </a:t>
            </a:r>
            <a:r>
              <a:rPr lang="es-ES" dirty="0">
                <a:solidFill>
                  <a:srgbClr val="000000"/>
                </a:solidFill>
                <a:latin typeface="NimbusRomNo9L"/>
              </a:rPr>
              <a:t>de 28 de junio de 2012, expedida por la Primera Sala del Tribunal </a:t>
            </a:r>
            <a:r>
              <a:rPr lang="es-ES" dirty="0" smtClean="0">
                <a:solidFill>
                  <a:srgbClr val="000000"/>
                </a:solidFill>
                <a:latin typeface="NimbusRomNo9L"/>
              </a:rPr>
              <a:t>Contencioso Administrativo</a:t>
            </a:r>
            <a:r>
              <a:rPr lang="es-ES" dirty="0">
                <a:solidFill>
                  <a:srgbClr val="000000"/>
                </a:solidFill>
                <a:latin typeface="NimbusRomNo9L"/>
              </a:rPr>
              <a:t>, pese a que se </a:t>
            </a:r>
            <a:r>
              <a:rPr lang="es-ES" dirty="0" smtClean="0">
                <a:solidFill>
                  <a:srgbClr val="000000"/>
                </a:solidFill>
                <a:latin typeface="NimbusRomNo9L"/>
              </a:rPr>
              <a:t>admitieron a trámite </a:t>
            </a:r>
            <a:r>
              <a:rPr lang="es-ES" dirty="0">
                <a:solidFill>
                  <a:srgbClr val="000000"/>
                </a:solidFill>
                <a:latin typeface="NimbusRomNo9L"/>
              </a:rPr>
              <a:t>las causales respectivas.</a:t>
            </a:r>
          </a:p>
          <a:p>
            <a:r>
              <a:rPr lang="es-EC" dirty="0">
                <a:solidFill>
                  <a:srgbClr val="000000"/>
                </a:solidFill>
                <a:latin typeface="NimbusRomNo9L"/>
              </a:rPr>
              <a:t> </a:t>
            </a:r>
          </a:p>
          <a:p>
            <a:pPr marL="285750" indent="-285750" algn="just">
              <a:buFont typeface="Arial" panose="020B0604020202020204" pitchFamily="34" charset="0"/>
              <a:buChar char="•"/>
            </a:pPr>
            <a:r>
              <a:rPr lang="es-ES" dirty="0">
                <a:solidFill>
                  <a:srgbClr val="000000"/>
                </a:solidFill>
                <a:latin typeface="NimbusRomNo9L"/>
              </a:rPr>
              <a:t>El 09 de diciembre de 2014, los </a:t>
            </a:r>
            <a:r>
              <a:rPr lang="es-ES" dirty="0" smtClean="0">
                <a:solidFill>
                  <a:srgbClr val="000000"/>
                </a:solidFill>
                <a:latin typeface="NimbusRomNo9L"/>
              </a:rPr>
              <a:t>Jueces </a:t>
            </a:r>
            <a:r>
              <a:rPr lang="es-ES" dirty="0">
                <a:solidFill>
                  <a:srgbClr val="000000"/>
                </a:solidFill>
                <a:latin typeface="NimbusRomNo9L"/>
              </a:rPr>
              <a:t>de la Corte Constitucional inadmitieron </a:t>
            </a:r>
            <a:r>
              <a:rPr lang="es-ES" dirty="0" smtClean="0">
                <a:solidFill>
                  <a:srgbClr val="000000"/>
                </a:solidFill>
                <a:latin typeface="NimbusRomNo9L"/>
              </a:rPr>
              <a:t>la acción </a:t>
            </a:r>
            <a:r>
              <a:rPr lang="es-ES" dirty="0">
                <a:solidFill>
                  <a:srgbClr val="000000"/>
                </a:solidFill>
                <a:latin typeface="NimbusRomNo9L"/>
              </a:rPr>
              <a:t>extraordinaria de protección interpuesta por EMASEO EP, a través de </a:t>
            </a:r>
            <a:r>
              <a:rPr lang="es-ES" dirty="0" smtClean="0">
                <a:solidFill>
                  <a:srgbClr val="000000"/>
                </a:solidFill>
                <a:latin typeface="NimbusRomNo9L"/>
              </a:rPr>
              <a:t>los </a:t>
            </a:r>
            <a:r>
              <a:rPr lang="es-EC" dirty="0" smtClean="0">
                <a:solidFill>
                  <a:srgbClr val="000000"/>
                </a:solidFill>
                <a:latin typeface="NimbusRomNo9L"/>
              </a:rPr>
              <a:t>abogados </a:t>
            </a:r>
            <a:r>
              <a:rPr lang="es-EC" dirty="0">
                <a:solidFill>
                  <a:srgbClr val="000000"/>
                </a:solidFill>
                <a:latin typeface="NimbusRomNo9L"/>
              </a:rPr>
              <a:t>externos contratados </a:t>
            </a:r>
            <a:r>
              <a:rPr lang="es-EC" dirty="0" smtClean="0">
                <a:solidFill>
                  <a:srgbClr val="000000"/>
                </a:solidFill>
                <a:latin typeface="NimbusRomNo9L"/>
              </a:rPr>
              <a:t>por la Empresa.</a:t>
            </a:r>
            <a:endParaRPr lang="es-EC" dirty="0">
              <a:solidFill>
                <a:srgbClr val="000000"/>
              </a:solidFill>
              <a:latin typeface="NimbusRomNo9L"/>
            </a:endParaRPr>
          </a:p>
          <a:p>
            <a:pPr marL="285750" indent="-285750">
              <a:buFont typeface="Arial" panose="020B0604020202020204" pitchFamily="34" charset="0"/>
              <a:buChar char="•"/>
            </a:pPr>
            <a:endParaRPr lang="es-EC" dirty="0">
              <a:solidFill>
                <a:srgbClr val="000000"/>
              </a:solidFill>
              <a:latin typeface="NimbusRomNo9L"/>
            </a:endParaRPr>
          </a:p>
          <a:p>
            <a:pPr marL="285750" indent="-285750" algn="just">
              <a:buFont typeface="Arial" panose="020B0604020202020204" pitchFamily="34" charset="0"/>
              <a:buChar char="•"/>
            </a:pPr>
            <a:r>
              <a:rPr lang="es-EC" dirty="0">
                <a:solidFill>
                  <a:srgbClr val="000000"/>
                </a:solidFill>
                <a:latin typeface="NimbusRomNo9L"/>
              </a:rPr>
              <a:t>Mediante auto de 23 de marzo de 2015, el Tribunal Contencioso </a:t>
            </a:r>
            <a:r>
              <a:rPr lang="es-EC" dirty="0" smtClean="0">
                <a:solidFill>
                  <a:srgbClr val="000000"/>
                </a:solidFill>
                <a:latin typeface="NimbusRomNo9L"/>
              </a:rPr>
              <a:t>Administrativo dispuso a </a:t>
            </a:r>
            <a:r>
              <a:rPr lang="es-ES" dirty="0" smtClean="0">
                <a:solidFill>
                  <a:srgbClr val="000000"/>
                </a:solidFill>
                <a:latin typeface="NimbusRomNo9L"/>
              </a:rPr>
              <a:t>EMASEO EP ejecutar </a:t>
            </a:r>
            <a:r>
              <a:rPr lang="es-ES" dirty="0">
                <a:solidFill>
                  <a:srgbClr val="000000"/>
                </a:solidFill>
                <a:latin typeface="NimbusRomNo9L"/>
              </a:rPr>
              <a:t>la sentencia y, </a:t>
            </a:r>
            <a:r>
              <a:rPr lang="es-ES" dirty="0" smtClean="0">
                <a:solidFill>
                  <a:srgbClr val="000000"/>
                </a:solidFill>
                <a:latin typeface="NimbusRomNo9L"/>
              </a:rPr>
              <a:t>pagar </a:t>
            </a:r>
            <a:r>
              <a:rPr lang="es-ES" dirty="0">
                <a:solidFill>
                  <a:srgbClr val="000000"/>
                </a:solidFill>
                <a:latin typeface="NimbusRomNo9L"/>
              </a:rPr>
              <a:t>conforme aquella </a:t>
            </a:r>
            <a:r>
              <a:rPr lang="es-ES" dirty="0" smtClean="0">
                <a:solidFill>
                  <a:srgbClr val="000000"/>
                </a:solidFill>
                <a:latin typeface="NimbusRomNo9L"/>
              </a:rPr>
              <a:t>mandaba, para </a:t>
            </a:r>
            <a:r>
              <a:rPr lang="es-ES" dirty="0">
                <a:solidFill>
                  <a:srgbClr val="000000"/>
                </a:solidFill>
                <a:latin typeface="NimbusRomNo9L"/>
              </a:rPr>
              <a:t>luego nombrar un perito que liquide daños y perjuicios.</a:t>
            </a:r>
          </a:p>
          <a:p>
            <a:r>
              <a:rPr lang="es-EC" dirty="0">
                <a:solidFill>
                  <a:srgbClr val="000000"/>
                </a:solidFill>
                <a:latin typeface="NimbusRomNo9L"/>
              </a:rPr>
              <a:t> </a:t>
            </a:r>
          </a:p>
          <a:p>
            <a:pPr marL="285750" indent="-285750" algn="just">
              <a:buFont typeface="Arial" panose="020B0604020202020204" pitchFamily="34" charset="0"/>
              <a:buChar char="•"/>
            </a:pPr>
            <a:r>
              <a:rPr lang="es-ES" dirty="0">
                <a:solidFill>
                  <a:srgbClr val="000000"/>
                </a:solidFill>
                <a:latin typeface="NimbusRomNo9L"/>
              </a:rPr>
              <a:t>Es así que, en julio de 2015, el primer peritaje designado para liquidar la </a:t>
            </a:r>
            <a:r>
              <a:rPr lang="es-ES" dirty="0" smtClean="0">
                <a:solidFill>
                  <a:srgbClr val="000000"/>
                </a:solidFill>
                <a:latin typeface="NimbusRomNo9L"/>
              </a:rPr>
              <a:t>sentencia, estableció </a:t>
            </a:r>
            <a:r>
              <a:rPr lang="es-ES" dirty="0">
                <a:solidFill>
                  <a:srgbClr val="000000"/>
                </a:solidFill>
                <a:latin typeface="NimbusRomNo9L"/>
              </a:rPr>
              <a:t>un valor de USD 7’023.271,88, incluyendo el periodo contemplado desde el </a:t>
            </a:r>
            <a:r>
              <a:rPr lang="es-ES" dirty="0" smtClean="0">
                <a:solidFill>
                  <a:srgbClr val="000000"/>
                </a:solidFill>
                <a:latin typeface="NimbusRomNo9L"/>
              </a:rPr>
              <a:t>01 de </a:t>
            </a:r>
            <a:r>
              <a:rPr lang="es-ES" dirty="0">
                <a:solidFill>
                  <a:srgbClr val="000000"/>
                </a:solidFill>
                <a:latin typeface="NimbusRomNo9L"/>
              </a:rPr>
              <a:t>diciembre de 2007 hasta el 20 de julio de 2008. </a:t>
            </a:r>
            <a:endParaRPr lang="es-ES" dirty="0" smtClean="0">
              <a:solidFill>
                <a:srgbClr val="000000"/>
              </a:solidFill>
              <a:latin typeface="NimbusRomNo9L"/>
            </a:endParaRPr>
          </a:p>
        </p:txBody>
      </p:sp>
      <p:pic>
        <p:nvPicPr>
          <p:cNvPr id="18" name="Imagen 17"/>
          <p:cNvPicPr>
            <a:picLocks noChangeAspect="1"/>
          </p:cNvPicPr>
          <p:nvPr/>
        </p:nvPicPr>
        <p:blipFill>
          <a:blip r:embed="rId2"/>
          <a:stretch>
            <a:fillRect/>
          </a:stretch>
        </p:blipFill>
        <p:spPr>
          <a:xfrm>
            <a:off x="10743058" y="154593"/>
            <a:ext cx="1148395" cy="380573"/>
          </a:xfrm>
          <a:prstGeom prst="rect">
            <a:avLst/>
          </a:prstGeom>
        </p:spPr>
      </p:pic>
      <p:sp>
        <p:nvSpPr>
          <p:cNvPr id="19" name="CuadroTexto 18"/>
          <p:cNvSpPr txBox="1"/>
          <p:nvPr/>
        </p:nvSpPr>
        <p:spPr>
          <a:xfrm>
            <a:off x="391895" y="114046"/>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Tree>
    <p:extLst>
      <p:ext uri="{BB962C8B-B14F-4D97-AF65-F5344CB8AC3E}">
        <p14:creationId xmlns:p14="http://schemas.microsoft.com/office/powerpoint/2010/main" val="2088205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4</a:t>
            </a:fld>
            <a:endParaRPr lang="es-ES_tradnl" dirty="0"/>
          </a:p>
        </p:txBody>
      </p:sp>
      <p:sp>
        <p:nvSpPr>
          <p:cNvPr id="2" name="Rectángulo 1"/>
          <p:cNvSpPr/>
          <p:nvPr/>
        </p:nvSpPr>
        <p:spPr>
          <a:xfrm>
            <a:off x="157315" y="1006039"/>
            <a:ext cx="11769213" cy="5632311"/>
          </a:xfrm>
          <a:prstGeom prst="rect">
            <a:avLst/>
          </a:prstGeom>
        </p:spPr>
        <p:txBody>
          <a:bodyPr wrap="square">
            <a:spAutoFit/>
          </a:bodyPr>
          <a:lstStyle/>
          <a:p>
            <a:pPr marL="285750" indent="-285750" algn="just">
              <a:buFont typeface="Arial" panose="020B0604020202020204" pitchFamily="34" charset="0"/>
              <a:buChar char="•"/>
            </a:pPr>
            <a:r>
              <a:rPr lang="es-ES" dirty="0">
                <a:solidFill>
                  <a:srgbClr val="000000"/>
                </a:solidFill>
                <a:latin typeface="NimbusRomNo9L"/>
              </a:rPr>
              <a:t>Una vez que se presentaron las impugnaciones al primer informe pericial, se aclaró el análisis el 19 de agosto de 2015 y antes de que los jueces resuelvan el trámite de error esencial, el Perito disminuyó en USD </a:t>
            </a:r>
            <a:r>
              <a:rPr lang="es-EC" dirty="0">
                <a:solidFill>
                  <a:srgbClr val="000000"/>
                </a:solidFill>
                <a:latin typeface="NimbusRomNo9L"/>
              </a:rPr>
              <a:t>4’342.211,57 el rubro primigeniamente calculado, dando un total de USD 2’681.060,31 a </a:t>
            </a:r>
            <a:r>
              <a:rPr lang="es-ES" dirty="0">
                <a:solidFill>
                  <a:srgbClr val="000000"/>
                </a:solidFill>
                <a:latin typeface="NimbusRomNo9L"/>
              </a:rPr>
              <a:t>favor del Consorcio Quito Limpio</a:t>
            </a:r>
            <a:r>
              <a:rPr lang="es-ES" dirty="0" smtClean="0">
                <a:solidFill>
                  <a:srgbClr val="000000"/>
                </a:solidFill>
                <a:latin typeface="NimbusRomNo9L"/>
              </a:rPr>
              <a:t>.</a:t>
            </a:r>
          </a:p>
          <a:p>
            <a:pPr marL="285750" indent="-285750" algn="just">
              <a:buFont typeface="Arial" panose="020B0604020202020204" pitchFamily="34" charset="0"/>
              <a:buChar char="•"/>
            </a:pPr>
            <a:endParaRPr lang="es-ES" dirty="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El </a:t>
            </a:r>
            <a:r>
              <a:rPr lang="es-ES" dirty="0">
                <a:solidFill>
                  <a:srgbClr val="000000"/>
                </a:solidFill>
                <a:latin typeface="NimbusRomNo9L"/>
              </a:rPr>
              <a:t>segundo peritaje fue dado a conocer a las partes procesales mediante providencia de </a:t>
            </a:r>
            <a:r>
              <a:rPr lang="es-ES" dirty="0" smtClean="0">
                <a:solidFill>
                  <a:srgbClr val="000000"/>
                </a:solidFill>
                <a:latin typeface="NimbusRomNo9L"/>
              </a:rPr>
              <a:t>23 de </a:t>
            </a:r>
            <a:r>
              <a:rPr lang="es-ES" dirty="0">
                <a:solidFill>
                  <a:srgbClr val="000000"/>
                </a:solidFill>
                <a:latin typeface="NimbusRomNo9L"/>
              </a:rPr>
              <a:t>noviembre de 2015, mismo que estableció un valor total de </a:t>
            </a:r>
            <a:r>
              <a:rPr lang="es-ES" dirty="0" smtClean="0">
                <a:solidFill>
                  <a:srgbClr val="000000"/>
                </a:solidFill>
                <a:latin typeface="NimbusRomNo9L"/>
              </a:rPr>
              <a:t>USD </a:t>
            </a:r>
            <a:r>
              <a:rPr lang="es-ES" dirty="0">
                <a:solidFill>
                  <a:srgbClr val="000000"/>
                </a:solidFill>
                <a:latin typeface="NimbusRomNo9L"/>
              </a:rPr>
              <a:t>9.261.957,27. </a:t>
            </a:r>
            <a:r>
              <a:rPr lang="es-ES" dirty="0" smtClean="0">
                <a:solidFill>
                  <a:srgbClr val="000000"/>
                </a:solidFill>
                <a:latin typeface="NimbusRomNo9L"/>
              </a:rPr>
              <a:t>Ante la </a:t>
            </a:r>
            <a:r>
              <a:rPr lang="es-ES" dirty="0">
                <a:solidFill>
                  <a:srgbClr val="000000"/>
                </a:solidFill>
                <a:latin typeface="NimbusRomNo9L"/>
              </a:rPr>
              <a:t>declaración de error esencial efectuada por los jueces respecto del segundo </a:t>
            </a:r>
            <a:r>
              <a:rPr lang="es-ES" dirty="0" smtClean="0">
                <a:solidFill>
                  <a:srgbClr val="000000"/>
                </a:solidFill>
                <a:latin typeface="NimbusRomNo9L"/>
              </a:rPr>
              <a:t>informe pericial</a:t>
            </a:r>
            <a:r>
              <a:rPr lang="es-ES" dirty="0">
                <a:solidFill>
                  <a:srgbClr val="000000"/>
                </a:solidFill>
                <a:latin typeface="NimbusRomNo9L"/>
              </a:rPr>
              <a:t>, el 22 de abril de 2016 se agregó al proceso el tercer peritaje, que llegó </a:t>
            </a:r>
            <a:r>
              <a:rPr lang="es-ES" dirty="0" smtClean="0">
                <a:solidFill>
                  <a:srgbClr val="000000"/>
                </a:solidFill>
                <a:latin typeface="NimbusRomNo9L"/>
              </a:rPr>
              <a:t>a </a:t>
            </a:r>
            <a:r>
              <a:rPr lang="es-EC" dirty="0" smtClean="0">
                <a:solidFill>
                  <a:srgbClr val="000000"/>
                </a:solidFill>
                <a:latin typeface="NimbusRomNo9L"/>
              </a:rPr>
              <a:t>determinar </a:t>
            </a:r>
            <a:r>
              <a:rPr lang="es-EC" dirty="0">
                <a:solidFill>
                  <a:srgbClr val="000000"/>
                </a:solidFill>
                <a:latin typeface="NimbusRomNo9L"/>
              </a:rPr>
              <a:t>el valor de USD 9’348.134,46. Mediante escrito de 29 de abril de </a:t>
            </a:r>
            <a:r>
              <a:rPr lang="es-EC" dirty="0" smtClean="0">
                <a:solidFill>
                  <a:srgbClr val="000000"/>
                </a:solidFill>
                <a:latin typeface="NimbusRomNo9L"/>
              </a:rPr>
              <a:t>2016, </a:t>
            </a:r>
            <a:r>
              <a:rPr lang="es-ES" dirty="0" smtClean="0">
                <a:solidFill>
                  <a:srgbClr val="000000"/>
                </a:solidFill>
                <a:latin typeface="NimbusRomNo9L"/>
              </a:rPr>
              <a:t>EMASEO </a:t>
            </a:r>
            <a:r>
              <a:rPr lang="es-ES" dirty="0">
                <a:solidFill>
                  <a:srgbClr val="000000"/>
                </a:solidFill>
                <a:latin typeface="NimbusRomNo9L"/>
              </a:rPr>
              <a:t>EP solicitó por cuarta vez que se corrija el informe del perito.  </a:t>
            </a:r>
          </a:p>
          <a:p>
            <a:pPr marL="285750" indent="-285750">
              <a:buFont typeface="Arial" panose="020B0604020202020204" pitchFamily="34" charset="0"/>
              <a:buChar char="•"/>
            </a:pPr>
            <a:endParaRPr lang="es-EC" dirty="0">
              <a:solidFill>
                <a:srgbClr val="000000"/>
              </a:solidFill>
              <a:latin typeface="NimbusRomNo9L"/>
            </a:endParaRPr>
          </a:p>
          <a:p>
            <a:pPr marL="285750" indent="-285750" algn="just">
              <a:buFont typeface="Arial" panose="020B0604020202020204" pitchFamily="34" charset="0"/>
              <a:buChar char="•"/>
            </a:pPr>
            <a:r>
              <a:rPr lang="es-ES" dirty="0">
                <a:solidFill>
                  <a:srgbClr val="000000"/>
                </a:solidFill>
                <a:latin typeface="NimbusRomNo9L"/>
              </a:rPr>
              <a:t>Mediante </a:t>
            </a:r>
            <a:r>
              <a:rPr lang="es-ES" i="1" dirty="0">
                <a:solidFill>
                  <a:srgbClr val="000000"/>
                </a:solidFill>
                <a:latin typeface="NimbusRomNo9L"/>
              </a:rPr>
              <a:t>Mandamiento de pago </a:t>
            </a:r>
            <a:r>
              <a:rPr lang="es-ES" dirty="0">
                <a:solidFill>
                  <a:srgbClr val="000000"/>
                </a:solidFill>
                <a:latin typeface="NimbusRomNo9L"/>
              </a:rPr>
              <a:t>de 31 de enero de 2017, el Tribunal </a:t>
            </a:r>
            <a:r>
              <a:rPr lang="es-ES" dirty="0" smtClean="0">
                <a:solidFill>
                  <a:srgbClr val="000000"/>
                </a:solidFill>
                <a:latin typeface="NimbusRomNo9L"/>
              </a:rPr>
              <a:t>Contencioso Administrativo </a:t>
            </a:r>
            <a:r>
              <a:rPr lang="es-ES" dirty="0">
                <a:solidFill>
                  <a:srgbClr val="000000"/>
                </a:solidFill>
                <a:latin typeface="NimbusRomNo9L"/>
              </a:rPr>
              <a:t>determinó la existencia de error esencial, sin embargo, negó el pedido </a:t>
            </a:r>
            <a:r>
              <a:rPr lang="es-ES" dirty="0" smtClean="0">
                <a:solidFill>
                  <a:srgbClr val="000000"/>
                </a:solidFill>
                <a:latin typeface="NimbusRomNo9L"/>
              </a:rPr>
              <a:t>de designación </a:t>
            </a:r>
            <a:r>
              <a:rPr lang="es-ES" dirty="0">
                <a:solidFill>
                  <a:srgbClr val="000000"/>
                </a:solidFill>
                <a:latin typeface="NimbusRomNo9L"/>
              </a:rPr>
              <a:t>de nuevo Perito, considerando que el informe pericial es un </a:t>
            </a:r>
            <a:r>
              <a:rPr lang="es-ES" dirty="0" smtClean="0">
                <a:solidFill>
                  <a:srgbClr val="000000"/>
                </a:solidFill>
                <a:latin typeface="NimbusRomNo9L"/>
              </a:rPr>
              <a:t>instrumento auxiliar </a:t>
            </a:r>
            <a:r>
              <a:rPr lang="es-ES" dirty="0">
                <a:solidFill>
                  <a:srgbClr val="000000"/>
                </a:solidFill>
                <a:latin typeface="NimbusRomNo9L"/>
              </a:rPr>
              <a:t>del juez. Por lo tanto, el Tribunal procedió a liquidar al Consorcio Quito </a:t>
            </a:r>
            <a:r>
              <a:rPr lang="es-ES" dirty="0" smtClean="0">
                <a:solidFill>
                  <a:srgbClr val="000000"/>
                </a:solidFill>
                <a:latin typeface="NimbusRomNo9L"/>
              </a:rPr>
              <a:t>Limpio, siendo </a:t>
            </a:r>
            <a:r>
              <a:rPr lang="es-ES" dirty="0">
                <a:solidFill>
                  <a:srgbClr val="000000"/>
                </a:solidFill>
                <a:latin typeface="NimbusRomNo9L"/>
              </a:rPr>
              <a:t>ellos quienes directamente establecieron el valor de USD 3.519.134,39.</a:t>
            </a:r>
          </a:p>
          <a:p>
            <a:r>
              <a:rPr lang="es-EC" dirty="0">
                <a:solidFill>
                  <a:srgbClr val="000000"/>
                </a:solidFill>
                <a:latin typeface="NimbusRomNo9L"/>
              </a:rPr>
              <a:t> </a:t>
            </a:r>
          </a:p>
          <a:p>
            <a:pPr marL="285750" indent="-285750" algn="just">
              <a:buFont typeface="Arial" panose="020B0604020202020204" pitchFamily="34" charset="0"/>
              <a:buChar char="•"/>
            </a:pPr>
            <a:r>
              <a:rPr lang="es-ES" dirty="0">
                <a:solidFill>
                  <a:srgbClr val="000000"/>
                </a:solidFill>
                <a:latin typeface="NimbusRomNo9L"/>
              </a:rPr>
              <a:t>En providencia de 21 de mayo de 2018, el Tribunal aceptó el recurso horizontal de aclaración y ampliación propuesto por el Consorcio Quito Limpio y ordenó a </a:t>
            </a:r>
            <a:r>
              <a:rPr lang="es-ES" dirty="0" smtClean="0">
                <a:solidFill>
                  <a:srgbClr val="000000"/>
                </a:solidFill>
                <a:latin typeface="NimbusRomNo9L"/>
              </a:rPr>
              <a:t>EMASEO </a:t>
            </a:r>
            <a:r>
              <a:rPr lang="es-ES" dirty="0">
                <a:solidFill>
                  <a:srgbClr val="000000"/>
                </a:solidFill>
                <a:latin typeface="NimbusRomNo9L"/>
              </a:rPr>
              <a:t>EP, el pago de USD 5.306.827,78 a favor del </a:t>
            </a:r>
            <a:r>
              <a:rPr lang="es-ES" dirty="0" smtClean="0">
                <a:solidFill>
                  <a:srgbClr val="000000"/>
                </a:solidFill>
                <a:latin typeface="NimbusRomNo9L"/>
              </a:rPr>
              <a:t>Consorcio, </a:t>
            </a:r>
            <a:r>
              <a:rPr lang="es-ES" dirty="0">
                <a:solidFill>
                  <a:srgbClr val="000000"/>
                </a:solidFill>
                <a:latin typeface="NimbusRomNo9L"/>
              </a:rPr>
              <a:t>valor que incluía los intereses legales y el 5% ordenado </a:t>
            </a:r>
            <a:r>
              <a:rPr lang="es-ES" dirty="0" smtClean="0">
                <a:solidFill>
                  <a:srgbClr val="000000"/>
                </a:solidFill>
                <a:latin typeface="NimbusRomNo9L"/>
              </a:rPr>
              <a:t>como </a:t>
            </a:r>
            <a:r>
              <a:rPr lang="es-EC" dirty="0" smtClean="0">
                <a:solidFill>
                  <a:srgbClr val="000000"/>
                </a:solidFill>
                <a:latin typeface="NimbusRomNo9L"/>
              </a:rPr>
              <a:t>valor </a:t>
            </a:r>
            <a:r>
              <a:rPr lang="es-EC" dirty="0">
                <a:solidFill>
                  <a:srgbClr val="000000"/>
                </a:solidFill>
                <a:latin typeface="NimbusRomNo9L"/>
              </a:rPr>
              <a:t>del perjuicio ocasionado</a:t>
            </a:r>
            <a:r>
              <a:rPr lang="es-EC" dirty="0" smtClean="0">
                <a:solidFill>
                  <a:srgbClr val="000000"/>
                </a:solidFill>
                <a:latin typeface="NimbusRomNo9L"/>
              </a:rPr>
              <a:t>.</a:t>
            </a:r>
          </a:p>
          <a:p>
            <a:pPr marL="285750" indent="-285750" algn="just">
              <a:buFont typeface="Arial" panose="020B0604020202020204" pitchFamily="34" charset="0"/>
              <a:buChar char="•"/>
            </a:pPr>
            <a:endParaRPr lang="es-EC" dirty="0">
              <a:solidFill>
                <a:srgbClr val="000000"/>
              </a:solidFill>
              <a:latin typeface="NimbusRomNo9L"/>
            </a:endParaRPr>
          </a:p>
        </p:txBody>
      </p:sp>
      <p:pic>
        <p:nvPicPr>
          <p:cNvPr id="18" name="Imagen 17"/>
          <p:cNvPicPr>
            <a:picLocks noChangeAspect="1"/>
          </p:cNvPicPr>
          <p:nvPr/>
        </p:nvPicPr>
        <p:blipFill>
          <a:blip r:embed="rId2"/>
          <a:stretch>
            <a:fillRect/>
          </a:stretch>
        </p:blipFill>
        <p:spPr>
          <a:xfrm>
            <a:off x="10743058" y="154593"/>
            <a:ext cx="1148395" cy="380573"/>
          </a:xfrm>
          <a:prstGeom prst="rect">
            <a:avLst/>
          </a:prstGeom>
        </p:spPr>
      </p:pic>
      <p:sp>
        <p:nvSpPr>
          <p:cNvPr id="19" name="CuadroTexto 18"/>
          <p:cNvSpPr txBox="1"/>
          <p:nvPr/>
        </p:nvSpPr>
        <p:spPr>
          <a:xfrm>
            <a:off x="391895" y="154593"/>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Tree>
    <p:extLst>
      <p:ext uri="{BB962C8B-B14F-4D97-AF65-F5344CB8AC3E}">
        <p14:creationId xmlns:p14="http://schemas.microsoft.com/office/powerpoint/2010/main" val="4185176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5</a:t>
            </a:fld>
            <a:endParaRPr lang="es-ES_tradnl" dirty="0"/>
          </a:p>
        </p:txBody>
      </p:sp>
      <p:sp>
        <p:nvSpPr>
          <p:cNvPr id="2" name="Rectángulo 1"/>
          <p:cNvSpPr/>
          <p:nvPr/>
        </p:nvSpPr>
        <p:spPr>
          <a:xfrm>
            <a:off x="160443" y="1004190"/>
            <a:ext cx="11726757" cy="5355312"/>
          </a:xfrm>
          <a:prstGeom prst="rect">
            <a:avLst/>
          </a:prstGeom>
        </p:spPr>
        <p:txBody>
          <a:bodyPr wrap="square">
            <a:spAutoFit/>
          </a:bodyPr>
          <a:lstStyle/>
          <a:p>
            <a:pPr marL="285750" indent="-285750" algn="just">
              <a:buFont typeface="Arial" panose="020B0604020202020204" pitchFamily="34" charset="0"/>
              <a:buChar char="•"/>
            </a:pPr>
            <a:r>
              <a:rPr lang="es-ES" dirty="0">
                <a:solidFill>
                  <a:srgbClr val="000000"/>
                </a:solidFill>
                <a:latin typeface="NimbusRomNo9L"/>
              </a:rPr>
              <a:t>El 29 de mayo de 2018, el Consorcio Quito Limpio interpuso un recurso de casación en contra del auto de 31 de enero de 2017 (mandamiento de ejecución), que fue concedido y remitido a la Corte Nacional de Justicia el 19 de junio de 2018.</a:t>
            </a:r>
          </a:p>
          <a:p>
            <a:pPr marL="285750" indent="-285750" algn="just">
              <a:buFont typeface="Arial" panose="020B0604020202020204" pitchFamily="34" charset="0"/>
              <a:buChar char="•"/>
            </a:pPr>
            <a:endParaRPr lang="es-ES" dirty="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El </a:t>
            </a:r>
            <a:r>
              <a:rPr lang="es-ES" dirty="0">
                <a:solidFill>
                  <a:srgbClr val="000000"/>
                </a:solidFill>
                <a:latin typeface="NimbusRomNo9L"/>
              </a:rPr>
              <a:t>08 de abril de 2019 se emitió sentencia dentro del recurso de </a:t>
            </a:r>
            <a:r>
              <a:rPr lang="es-ES" dirty="0" smtClean="0">
                <a:solidFill>
                  <a:srgbClr val="000000"/>
                </a:solidFill>
                <a:latin typeface="NimbusRomNo9L"/>
              </a:rPr>
              <a:t>casación interpuesto </a:t>
            </a:r>
            <a:r>
              <a:rPr lang="es-ES" dirty="0">
                <a:solidFill>
                  <a:srgbClr val="000000"/>
                </a:solidFill>
                <a:latin typeface="NimbusRomNo9L"/>
              </a:rPr>
              <a:t>por el Consorcio </a:t>
            </a:r>
            <a:r>
              <a:rPr lang="es-ES" dirty="0" smtClean="0">
                <a:solidFill>
                  <a:srgbClr val="000000"/>
                </a:solidFill>
                <a:latin typeface="NimbusRomNo9L"/>
              </a:rPr>
              <a:t>Quito </a:t>
            </a:r>
            <a:r>
              <a:rPr lang="es-ES" dirty="0">
                <a:solidFill>
                  <a:srgbClr val="000000"/>
                </a:solidFill>
                <a:latin typeface="NimbusRomNo9L"/>
              </a:rPr>
              <a:t>Limpio, aceptándolo y, conforme al artículo </a:t>
            </a:r>
            <a:r>
              <a:rPr lang="es-ES" dirty="0" smtClean="0">
                <a:solidFill>
                  <a:srgbClr val="000000"/>
                </a:solidFill>
                <a:latin typeface="NimbusRomNo9L"/>
              </a:rPr>
              <a:t>76, numeral 7, </a:t>
            </a:r>
            <a:r>
              <a:rPr lang="es-ES" dirty="0">
                <a:solidFill>
                  <a:srgbClr val="000000"/>
                </a:solidFill>
                <a:latin typeface="NimbusRomNo9L"/>
              </a:rPr>
              <a:t>literal l) de la Constitución de la República, en concordancia con el </a:t>
            </a:r>
            <a:r>
              <a:rPr lang="es-ES" dirty="0" smtClean="0">
                <a:solidFill>
                  <a:srgbClr val="000000"/>
                </a:solidFill>
                <a:latin typeface="NimbusRomNo9L"/>
              </a:rPr>
              <a:t>artículo 130, </a:t>
            </a:r>
            <a:r>
              <a:rPr lang="es-ES" dirty="0">
                <a:solidFill>
                  <a:srgbClr val="000000"/>
                </a:solidFill>
                <a:latin typeface="NimbusRomNo9L"/>
              </a:rPr>
              <a:t>numeral 4 del Código Orgánico de la Función Judicial, se declaró la nulidad del </a:t>
            </a:r>
            <a:r>
              <a:rPr lang="es-ES" dirty="0" smtClean="0">
                <a:solidFill>
                  <a:srgbClr val="000000"/>
                </a:solidFill>
                <a:latin typeface="NimbusRomNo9L"/>
              </a:rPr>
              <a:t>auto de </a:t>
            </a:r>
            <a:r>
              <a:rPr lang="es-ES" dirty="0">
                <a:solidFill>
                  <a:srgbClr val="000000"/>
                </a:solidFill>
                <a:latin typeface="NimbusRomNo9L"/>
              </a:rPr>
              <a:t>31 de enero de 2017.</a:t>
            </a:r>
          </a:p>
          <a:p>
            <a:pPr marL="285750" indent="-285750" algn="just">
              <a:buFont typeface="Arial" panose="020B0604020202020204" pitchFamily="34" charset="0"/>
              <a:buChar char="•"/>
            </a:pPr>
            <a:endParaRPr lang="es-EC" dirty="0">
              <a:solidFill>
                <a:srgbClr val="000000"/>
              </a:solidFill>
              <a:latin typeface="NimbusRomNo9L"/>
            </a:endParaRPr>
          </a:p>
          <a:p>
            <a:pPr marL="285750" indent="-285750" algn="just">
              <a:buFont typeface="Arial" panose="020B0604020202020204" pitchFamily="34" charset="0"/>
              <a:buChar char="•"/>
            </a:pPr>
            <a:r>
              <a:rPr lang="es-ES" dirty="0">
                <a:solidFill>
                  <a:srgbClr val="000000"/>
                </a:solidFill>
                <a:latin typeface="NimbusRomNo9L"/>
              </a:rPr>
              <a:t>El 27 de junio de 2019 se aceptó el recurso de aclaración y ampliación propuesto por </a:t>
            </a:r>
            <a:r>
              <a:rPr lang="es-ES" dirty="0" smtClean="0">
                <a:solidFill>
                  <a:srgbClr val="000000"/>
                </a:solidFill>
                <a:latin typeface="NimbusRomNo9L"/>
              </a:rPr>
              <a:t>el Consorcio </a:t>
            </a:r>
            <a:r>
              <a:rPr lang="es-ES" dirty="0">
                <a:solidFill>
                  <a:srgbClr val="000000"/>
                </a:solidFill>
                <a:latin typeface="NimbusRomNo9L"/>
              </a:rPr>
              <a:t>Quito Limpio, disponiéndose que el Tribunal Distrital de lo </a:t>
            </a:r>
            <a:r>
              <a:rPr lang="es-ES" dirty="0" smtClean="0">
                <a:solidFill>
                  <a:srgbClr val="000000"/>
                </a:solidFill>
                <a:latin typeface="NimbusRomNo9L"/>
              </a:rPr>
              <a:t>Contencioso </a:t>
            </a:r>
            <a:r>
              <a:rPr lang="es-EC" dirty="0" smtClean="0">
                <a:solidFill>
                  <a:srgbClr val="000000"/>
                </a:solidFill>
                <a:latin typeface="NimbusRomNo9L"/>
              </a:rPr>
              <a:t>Administrativo </a:t>
            </a:r>
            <a:r>
              <a:rPr lang="es-EC" dirty="0">
                <a:solidFill>
                  <a:srgbClr val="000000"/>
                </a:solidFill>
                <a:latin typeface="NimbusRomNo9L"/>
              </a:rPr>
              <a:t>con sede en el </a:t>
            </a:r>
            <a:r>
              <a:rPr lang="es-EC" dirty="0" smtClean="0">
                <a:solidFill>
                  <a:srgbClr val="000000"/>
                </a:solidFill>
                <a:latin typeface="NimbusRomNo9L"/>
              </a:rPr>
              <a:t>DMQ, </a:t>
            </a:r>
            <a:r>
              <a:rPr lang="es-EC" dirty="0">
                <a:solidFill>
                  <a:srgbClr val="000000"/>
                </a:solidFill>
                <a:latin typeface="NimbusRomNo9L"/>
              </a:rPr>
              <a:t>al momento de </a:t>
            </a:r>
            <a:r>
              <a:rPr lang="es-EC" dirty="0" smtClean="0">
                <a:solidFill>
                  <a:srgbClr val="000000"/>
                </a:solidFill>
                <a:latin typeface="NimbusRomNo9L"/>
              </a:rPr>
              <a:t>resolver </a:t>
            </a:r>
            <a:r>
              <a:rPr lang="es-ES" dirty="0" smtClean="0">
                <a:solidFill>
                  <a:srgbClr val="000000"/>
                </a:solidFill>
                <a:latin typeface="NimbusRomNo9L"/>
              </a:rPr>
              <a:t>deberá tener en cuenta </a:t>
            </a:r>
            <a:r>
              <a:rPr lang="es-ES" dirty="0">
                <a:solidFill>
                  <a:srgbClr val="000000"/>
                </a:solidFill>
                <a:latin typeface="NimbusRomNo9L"/>
              </a:rPr>
              <a:t>en el rubro de sobreacarreo, la fórmula del considerando noveno de </a:t>
            </a:r>
            <a:r>
              <a:rPr lang="es-ES" dirty="0" smtClean="0">
                <a:solidFill>
                  <a:srgbClr val="000000"/>
                </a:solidFill>
                <a:latin typeface="NimbusRomNo9L"/>
              </a:rPr>
              <a:t>la Sentencia </a:t>
            </a:r>
            <a:r>
              <a:rPr lang="es-ES" dirty="0">
                <a:solidFill>
                  <a:srgbClr val="000000"/>
                </a:solidFill>
                <a:latin typeface="NimbusRomNo9L"/>
              </a:rPr>
              <a:t>de 28 de junio de 2012, en los dos períodos; y, en el rubro de </a:t>
            </a:r>
            <a:r>
              <a:rPr lang="es-ES" dirty="0" smtClean="0">
                <a:solidFill>
                  <a:srgbClr val="000000"/>
                </a:solidFill>
                <a:latin typeface="NimbusRomNo9L"/>
              </a:rPr>
              <a:t>retorno, tener en cuenta </a:t>
            </a:r>
            <a:r>
              <a:rPr lang="es-ES" dirty="0">
                <a:solidFill>
                  <a:srgbClr val="000000"/>
                </a:solidFill>
                <a:latin typeface="NimbusRomNo9L"/>
              </a:rPr>
              <a:t>la fórmula del considerando décimo de la sentencia de 28 de junio de 2012, </a:t>
            </a:r>
            <a:r>
              <a:rPr lang="es-ES" dirty="0" smtClean="0">
                <a:solidFill>
                  <a:srgbClr val="000000"/>
                </a:solidFill>
                <a:latin typeface="NimbusRomNo9L"/>
              </a:rPr>
              <a:t>en los </a:t>
            </a:r>
            <a:r>
              <a:rPr lang="es-ES" dirty="0">
                <a:solidFill>
                  <a:srgbClr val="000000"/>
                </a:solidFill>
                <a:latin typeface="NimbusRomNo9L"/>
              </a:rPr>
              <a:t>2 períodos: número de viajes, precio unitario (0,22), distancia (23 km) y volumen </a:t>
            </a:r>
            <a:r>
              <a:rPr lang="es-ES" dirty="0" smtClean="0">
                <a:solidFill>
                  <a:srgbClr val="000000"/>
                </a:solidFill>
                <a:latin typeface="NimbusRomNo9L"/>
              </a:rPr>
              <a:t>de capacidad </a:t>
            </a:r>
            <a:r>
              <a:rPr lang="es-ES" dirty="0">
                <a:solidFill>
                  <a:srgbClr val="000000"/>
                </a:solidFill>
                <a:latin typeface="NimbusRomNo9L"/>
              </a:rPr>
              <a:t>vacía del vehículo (m3). Es decir que la resta de distancia contemplada en </a:t>
            </a:r>
            <a:r>
              <a:rPr lang="es-ES" dirty="0" smtClean="0">
                <a:solidFill>
                  <a:srgbClr val="000000"/>
                </a:solidFill>
                <a:latin typeface="NimbusRomNo9L"/>
              </a:rPr>
              <a:t>el contrato </a:t>
            </a:r>
            <a:r>
              <a:rPr lang="es-ES" dirty="0">
                <a:solidFill>
                  <a:srgbClr val="000000"/>
                </a:solidFill>
                <a:latin typeface="NimbusRomNo9L"/>
              </a:rPr>
              <a:t>original aplica únicamente para el cálculo del rubro de sobreacarreo y no para </a:t>
            </a:r>
            <a:r>
              <a:rPr lang="es-ES" dirty="0" smtClean="0">
                <a:solidFill>
                  <a:srgbClr val="000000"/>
                </a:solidFill>
                <a:latin typeface="NimbusRomNo9L"/>
              </a:rPr>
              <a:t>el retorno</a:t>
            </a:r>
            <a:r>
              <a:rPr lang="es-ES" dirty="0">
                <a:solidFill>
                  <a:srgbClr val="000000"/>
                </a:solidFill>
                <a:latin typeface="NimbusRomNo9L"/>
              </a:rPr>
              <a:t>, conforme lo ordena la sentencia de 28 de junio de 2012. El recurso de </a:t>
            </a:r>
            <a:r>
              <a:rPr lang="es-ES" dirty="0" smtClean="0">
                <a:solidFill>
                  <a:srgbClr val="000000"/>
                </a:solidFill>
                <a:latin typeface="NimbusRomNo9L"/>
              </a:rPr>
              <a:t>aclaración y </a:t>
            </a:r>
            <a:r>
              <a:rPr lang="es-ES" dirty="0">
                <a:solidFill>
                  <a:srgbClr val="000000"/>
                </a:solidFill>
                <a:latin typeface="NimbusRomNo9L"/>
              </a:rPr>
              <a:t>ampliación presentado por EMASEO fue inadmitido.</a:t>
            </a:r>
          </a:p>
          <a:p>
            <a:pPr marL="285750" indent="-285750" algn="just">
              <a:buFont typeface="Arial" panose="020B0604020202020204" pitchFamily="34" charset="0"/>
              <a:buChar char="•"/>
            </a:pPr>
            <a:endParaRPr lang="es-EC" dirty="0">
              <a:solidFill>
                <a:srgbClr val="000000"/>
              </a:solidFill>
              <a:latin typeface="NimbusRomNo9L"/>
            </a:endParaRPr>
          </a:p>
        </p:txBody>
      </p:sp>
      <p:pic>
        <p:nvPicPr>
          <p:cNvPr id="18" name="Imagen 17"/>
          <p:cNvPicPr>
            <a:picLocks noChangeAspect="1"/>
          </p:cNvPicPr>
          <p:nvPr/>
        </p:nvPicPr>
        <p:blipFill>
          <a:blip r:embed="rId2"/>
          <a:stretch>
            <a:fillRect/>
          </a:stretch>
        </p:blipFill>
        <p:spPr>
          <a:xfrm>
            <a:off x="10743058" y="154593"/>
            <a:ext cx="1148395" cy="380573"/>
          </a:xfrm>
          <a:prstGeom prst="rect">
            <a:avLst/>
          </a:prstGeom>
        </p:spPr>
      </p:pic>
      <p:sp>
        <p:nvSpPr>
          <p:cNvPr id="19" name="CuadroTexto 18"/>
          <p:cNvSpPr txBox="1"/>
          <p:nvPr/>
        </p:nvSpPr>
        <p:spPr>
          <a:xfrm>
            <a:off x="391895" y="114046"/>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Tree>
    <p:extLst>
      <p:ext uri="{BB962C8B-B14F-4D97-AF65-F5344CB8AC3E}">
        <p14:creationId xmlns:p14="http://schemas.microsoft.com/office/powerpoint/2010/main" val="3649190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uadroTexto 13"/>
          <p:cNvSpPr txBox="1"/>
          <p:nvPr/>
        </p:nvSpPr>
        <p:spPr>
          <a:xfrm>
            <a:off x="1677649" y="804135"/>
            <a:ext cx="2191301" cy="400110"/>
          </a:xfrm>
          <a:prstGeom prst="rect">
            <a:avLst/>
          </a:prstGeom>
          <a:noFill/>
        </p:spPr>
        <p:txBody>
          <a:bodyPr wrap="square" rtlCol="0">
            <a:spAutoFit/>
          </a:bodyPr>
          <a:lstStyle/>
          <a:p>
            <a:endParaRPr lang="es-ES_tradnl" sz="2000" b="1" dirty="0">
              <a:effectLst>
                <a:outerShdw blurRad="38100" dist="38100" dir="2700000" algn="tl">
                  <a:srgbClr val="000000">
                    <a:alpha val="43137"/>
                  </a:srgbClr>
                </a:outerShdw>
              </a:effectLst>
            </a:endParaRPr>
          </a:p>
        </p:txBody>
      </p:sp>
      <p:sp>
        <p:nvSpPr>
          <p:cNvPr id="3" name="Marcador de número de diapositiva 2"/>
          <p:cNvSpPr>
            <a:spLocks noGrp="1"/>
          </p:cNvSpPr>
          <p:nvPr>
            <p:ph type="sldNum" sz="quarter" idx="12"/>
          </p:nvPr>
        </p:nvSpPr>
        <p:spPr/>
        <p:txBody>
          <a:bodyPr/>
          <a:lstStyle/>
          <a:p>
            <a:fld id="{A7058661-EA62-204E-B219-55D798D746B5}" type="slidenum">
              <a:rPr lang="es-ES_tradnl" smtClean="0"/>
              <a:t>6</a:t>
            </a:fld>
            <a:endParaRPr lang="es-ES_tradnl" dirty="0"/>
          </a:p>
        </p:txBody>
      </p:sp>
      <p:sp>
        <p:nvSpPr>
          <p:cNvPr id="2" name="Rectángulo 1"/>
          <p:cNvSpPr/>
          <p:nvPr/>
        </p:nvSpPr>
        <p:spPr>
          <a:xfrm>
            <a:off x="137651" y="1037141"/>
            <a:ext cx="11666421" cy="5078313"/>
          </a:xfrm>
          <a:prstGeom prst="rect">
            <a:avLst/>
          </a:prstGeom>
        </p:spPr>
        <p:txBody>
          <a:bodyPr wrap="square">
            <a:spAutoFit/>
          </a:bodyPr>
          <a:lstStyle/>
          <a:p>
            <a:pPr marL="285750" indent="-285750" algn="just">
              <a:buFont typeface="Arial" panose="020B0604020202020204" pitchFamily="34" charset="0"/>
              <a:buChar char="•"/>
            </a:pPr>
            <a:r>
              <a:rPr lang="es-EC" dirty="0">
                <a:solidFill>
                  <a:srgbClr val="000000"/>
                </a:solidFill>
                <a:latin typeface="NimbusRomNo9L"/>
              </a:rPr>
              <a:t>El 07 de agosto de 2019 el Tribunal Distrital de lo Contencioso Administrativo </a:t>
            </a:r>
            <a:r>
              <a:rPr lang="es-ES" dirty="0">
                <a:solidFill>
                  <a:srgbClr val="000000"/>
                </a:solidFill>
                <a:latin typeface="NimbusRomNo9L"/>
              </a:rPr>
              <a:t>dictó un mandamiento de ejecución a través del que obligó a EMASEO EP, en el plazo de 30 días, a pagar a favor del Consorcio, la suma de USD 10.878.082,80.</a:t>
            </a:r>
          </a:p>
          <a:p>
            <a:pPr marL="285750" indent="-285750" algn="just">
              <a:buFont typeface="Arial" panose="020B0604020202020204" pitchFamily="34" charset="0"/>
              <a:buChar char="•"/>
            </a:pPr>
            <a:endParaRPr lang="es-ES" dirty="0" smtClean="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EMASEO </a:t>
            </a:r>
            <a:r>
              <a:rPr lang="es-ES" dirty="0">
                <a:solidFill>
                  <a:srgbClr val="000000"/>
                </a:solidFill>
                <a:latin typeface="NimbusRomNo9L"/>
              </a:rPr>
              <a:t>EP presentó el correspondiente recurso de casación en contra del </a:t>
            </a:r>
            <a:r>
              <a:rPr lang="es-ES" dirty="0" smtClean="0">
                <a:solidFill>
                  <a:srgbClr val="000000"/>
                </a:solidFill>
                <a:latin typeface="NimbusRomNo9L"/>
              </a:rPr>
              <a:t>mandamiento de </a:t>
            </a:r>
            <a:r>
              <a:rPr lang="es-ES" dirty="0">
                <a:solidFill>
                  <a:srgbClr val="000000"/>
                </a:solidFill>
                <a:latin typeface="NimbusRomNo9L"/>
              </a:rPr>
              <a:t>ejecución dictado el 07 de agosto de 2019, con el objeto de que este auto sea </a:t>
            </a:r>
            <a:r>
              <a:rPr lang="es-ES" dirty="0" smtClean="0">
                <a:solidFill>
                  <a:srgbClr val="000000"/>
                </a:solidFill>
                <a:latin typeface="NimbusRomNo9L"/>
              </a:rPr>
              <a:t>declarado </a:t>
            </a:r>
            <a:r>
              <a:rPr lang="es-EC" dirty="0" smtClean="0">
                <a:solidFill>
                  <a:srgbClr val="000000"/>
                </a:solidFill>
                <a:latin typeface="NimbusRomNo9L"/>
              </a:rPr>
              <a:t>nulo </a:t>
            </a:r>
            <a:r>
              <a:rPr lang="es-EC" dirty="0">
                <a:solidFill>
                  <a:srgbClr val="000000"/>
                </a:solidFill>
                <a:latin typeface="NimbusRomNo9L"/>
              </a:rPr>
              <a:t>por la Sala Especializada de lo Contencioso Administrativo de la Corte Nacional </a:t>
            </a:r>
            <a:r>
              <a:rPr lang="es-EC" dirty="0" smtClean="0">
                <a:solidFill>
                  <a:srgbClr val="000000"/>
                </a:solidFill>
                <a:latin typeface="NimbusRomNo9L"/>
              </a:rPr>
              <a:t>de </a:t>
            </a:r>
            <a:r>
              <a:rPr lang="es-ES" dirty="0" smtClean="0">
                <a:solidFill>
                  <a:srgbClr val="000000"/>
                </a:solidFill>
                <a:latin typeface="NimbusRomNo9L"/>
              </a:rPr>
              <a:t>Justicia</a:t>
            </a:r>
            <a:r>
              <a:rPr lang="es-ES" dirty="0">
                <a:solidFill>
                  <a:srgbClr val="000000"/>
                </a:solidFill>
                <a:latin typeface="NimbusRomNo9L"/>
              </a:rPr>
              <a:t>. </a:t>
            </a:r>
            <a:endParaRPr lang="es-ES" dirty="0" smtClean="0">
              <a:solidFill>
                <a:srgbClr val="000000"/>
              </a:solidFill>
              <a:latin typeface="NimbusRomNo9L"/>
            </a:endParaRPr>
          </a:p>
          <a:p>
            <a:pPr algn="just"/>
            <a:endParaRPr lang="es-ES" dirty="0">
              <a:solidFill>
                <a:srgbClr val="000000"/>
              </a:solidFill>
              <a:latin typeface="NimbusRomNo9L"/>
            </a:endParaRPr>
          </a:p>
          <a:p>
            <a:pPr marL="285750" indent="-285750" algn="just">
              <a:buFont typeface="Arial" panose="020B0604020202020204" pitchFamily="34" charset="0"/>
              <a:buChar char="•"/>
            </a:pPr>
            <a:r>
              <a:rPr lang="es-ES" dirty="0" smtClean="0">
                <a:solidFill>
                  <a:srgbClr val="000000"/>
                </a:solidFill>
                <a:latin typeface="NimbusRomNo9L"/>
              </a:rPr>
              <a:t>El </a:t>
            </a:r>
            <a:r>
              <a:rPr lang="es-ES" dirty="0">
                <a:solidFill>
                  <a:srgbClr val="000000"/>
                </a:solidFill>
                <a:latin typeface="NimbusRomNo9L"/>
              </a:rPr>
              <a:t>citado recurso de casación fue admitido a trámite, y las partes </a:t>
            </a:r>
            <a:r>
              <a:rPr lang="es-ES" dirty="0" smtClean="0">
                <a:solidFill>
                  <a:srgbClr val="000000"/>
                </a:solidFill>
                <a:latin typeface="NimbusRomNo9L"/>
              </a:rPr>
              <a:t>procesales fueron </a:t>
            </a:r>
            <a:r>
              <a:rPr lang="es-ES" dirty="0">
                <a:solidFill>
                  <a:srgbClr val="000000"/>
                </a:solidFill>
                <a:latin typeface="NimbusRomNo9L"/>
              </a:rPr>
              <a:t>convocadas a audiencia en estrados donde se escucharon sus argumentos; pese </a:t>
            </a:r>
            <a:r>
              <a:rPr lang="es-ES" dirty="0" smtClean="0">
                <a:solidFill>
                  <a:srgbClr val="000000"/>
                </a:solidFill>
                <a:latin typeface="NimbusRomNo9L"/>
              </a:rPr>
              <a:t>a </a:t>
            </a:r>
            <a:r>
              <a:rPr lang="es-EC" dirty="0" smtClean="0">
                <a:solidFill>
                  <a:srgbClr val="000000"/>
                </a:solidFill>
                <a:latin typeface="NimbusRomNo9L"/>
              </a:rPr>
              <a:t>aquello</a:t>
            </a:r>
            <a:r>
              <a:rPr lang="es-EC" dirty="0">
                <a:solidFill>
                  <a:srgbClr val="000000"/>
                </a:solidFill>
                <a:latin typeface="NimbusRomNo9L"/>
              </a:rPr>
              <a:t>, la Corte Nacional de Justicia, mediante sentencia de </a:t>
            </a:r>
            <a:r>
              <a:rPr lang="es-EC" b="1" dirty="0">
                <a:solidFill>
                  <a:srgbClr val="000000"/>
                </a:solidFill>
                <a:latin typeface="NimbusRomNo9L"/>
              </a:rPr>
              <a:t>29 de junio de </a:t>
            </a:r>
            <a:r>
              <a:rPr lang="es-EC" b="1" dirty="0" smtClean="0">
                <a:solidFill>
                  <a:srgbClr val="000000"/>
                </a:solidFill>
                <a:latin typeface="NimbusRomNo9L"/>
              </a:rPr>
              <a:t>2020</a:t>
            </a:r>
            <a:r>
              <a:rPr lang="es-EC" dirty="0" smtClean="0">
                <a:solidFill>
                  <a:srgbClr val="000000"/>
                </a:solidFill>
                <a:latin typeface="NimbusRomNo9L"/>
              </a:rPr>
              <a:t>, </a:t>
            </a:r>
            <a:r>
              <a:rPr lang="es-ES" dirty="0" smtClean="0">
                <a:solidFill>
                  <a:srgbClr val="000000"/>
                </a:solidFill>
                <a:latin typeface="NimbusRomNo9L"/>
              </a:rPr>
              <a:t>consideró </a:t>
            </a:r>
            <a:r>
              <a:rPr lang="es-ES" dirty="0">
                <a:solidFill>
                  <a:srgbClr val="000000"/>
                </a:solidFill>
                <a:latin typeface="NimbusRomNo9L"/>
              </a:rPr>
              <a:t>que el auto emitido el 07 de agosto de 2019 no ha incurrido en </a:t>
            </a:r>
            <a:r>
              <a:rPr lang="es-ES" dirty="0" smtClean="0">
                <a:solidFill>
                  <a:srgbClr val="000000"/>
                </a:solidFill>
                <a:latin typeface="NimbusRomNo9L"/>
              </a:rPr>
              <a:t>ninguna </a:t>
            </a:r>
            <a:r>
              <a:rPr lang="es-EC" dirty="0" smtClean="0">
                <a:solidFill>
                  <a:srgbClr val="000000"/>
                </a:solidFill>
                <a:latin typeface="NimbusRomNo9L"/>
              </a:rPr>
              <a:t>vulneración </a:t>
            </a:r>
            <a:r>
              <a:rPr lang="es-EC" dirty="0">
                <a:solidFill>
                  <a:srgbClr val="000000"/>
                </a:solidFill>
                <a:latin typeface="NimbusRomNo9L"/>
              </a:rPr>
              <a:t>a la ley</a:t>
            </a:r>
            <a:r>
              <a:rPr lang="es-EC" dirty="0" smtClean="0">
                <a:solidFill>
                  <a:srgbClr val="000000"/>
                </a:solidFill>
                <a:latin typeface="NimbusRomNo9L"/>
              </a:rPr>
              <a:t>,</a:t>
            </a:r>
            <a:r>
              <a:rPr lang="es-ES" b="1" dirty="0" smtClean="0">
                <a:solidFill>
                  <a:srgbClr val="000000"/>
                </a:solidFill>
                <a:latin typeface="NimbusRomNo9L"/>
              </a:rPr>
              <a:t> y ratificó </a:t>
            </a:r>
            <a:r>
              <a:rPr lang="es-ES" b="1" dirty="0">
                <a:solidFill>
                  <a:srgbClr val="000000"/>
                </a:solidFill>
                <a:latin typeface="NimbusRomNo9L"/>
              </a:rPr>
              <a:t>que EMASEO EP debe pagar al Consorcio </a:t>
            </a:r>
            <a:r>
              <a:rPr lang="es-ES" b="1" dirty="0" smtClean="0">
                <a:solidFill>
                  <a:srgbClr val="000000"/>
                </a:solidFill>
                <a:latin typeface="NimbusRomNo9L"/>
              </a:rPr>
              <a:t>“Quito Limpio” </a:t>
            </a:r>
            <a:r>
              <a:rPr lang="es-ES" b="1" dirty="0">
                <a:solidFill>
                  <a:srgbClr val="000000"/>
                </a:solidFill>
                <a:latin typeface="NimbusRomNo9L"/>
              </a:rPr>
              <a:t>la cantidad de USD. 10.878.082,80.</a:t>
            </a:r>
          </a:p>
          <a:p>
            <a:pPr marL="285750" indent="-285750">
              <a:buFont typeface="Arial" panose="020B0604020202020204" pitchFamily="34" charset="0"/>
              <a:buChar char="•"/>
            </a:pPr>
            <a:endParaRPr lang="es-EC" dirty="0">
              <a:solidFill>
                <a:srgbClr val="000000"/>
              </a:solidFill>
              <a:latin typeface="NimbusRomNo9L"/>
            </a:endParaRPr>
          </a:p>
          <a:p>
            <a:pPr marL="285750" indent="-285750" algn="just">
              <a:buFont typeface="Arial" panose="020B0604020202020204" pitchFamily="34" charset="0"/>
              <a:buChar char="•"/>
            </a:pPr>
            <a:r>
              <a:rPr lang="es-ES" dirty="0">
                <a:solidFill>
                  <a:srgbClr val="000000"/>
                </a:solidFill>
                <a:latin typeface="NimbusRomNo9L"/>
              </a:rPr>
              <a:t>Con esta resolución se </a:t>
            </a:r>
            <a:r>
              <a:rPr lang="es-ES" dirty="0" smtClean="0">
                <a:solidFill>
                  <a:srgbClr val="000000"/>
                </a:solidFill>
                <a:latin typeface="NimbusRomNo9L"/>
              </a:rPr>
              <a:t>agotó la </a:t>
            </a:r>
            <a:r>
              <a:rPr lang="es-ES" dirty="0">
                <a:solidFill>
                  <a:srgbClr val="000000"/>
                </a:solidFill>
                <a:latin typeface="NimbusRomNo9L"/>
              </a:rPr>
              <a:t>vía ordinaria en lo que respecta a posibles impugnaciones </a:t>
            </a:r>
            <a:r>
              <a:rPr lang="es-ES" dirty="0" smtClean="0">
                <a:solidFill>
                  <a:srgbClr val="000000"/>
                </a:solidFill>
                <a:latin typeface="NimbusRomNo9L"/>
              </a:rPr>
              <a:t>a presentarse </a:t>
            </a:r>
            <a:r>
              <a:rPr lang="es-ES" dirty="0">
                <a:solidFill>
                  <a:srgbClr val="000000"/>
                </a:solidFill>
                <a:latin typeface="NimbusRomNo9L"/>
              </a:rPr>
              <a:t>en contra de la sentencia dictada en </a:t>
            </a:r>
            <a:r>
              <a:rPr lang="es-ES" dirty="0" smtClean="0">
                <a:solidFill>
                  <a:srgbClr val="000000"/>
                </a:solidFill>
                <a:latin typeface="NimbusRomNo9L"/>
              </a:rPr>
              <a:t>2012</a:t>
            </a:r>
            <a:r>
              <a:rPr lang="es-ES" dirty="0">
                <a:solidFill>
                  <a:srgbClr val="000000"/>
                </a:solidFill>
                <a:latin typeface="NimbusRomNo9L"/>
              </a:rPr>
              <a:t>, adversa a los intereses patrimoniales de EMASEO EP, por lo que el único mecanismo </a:t>
            </a:r>
            <a:r>
              <a:rPr lang="es-ES" dirty="0" smtClean="0">
                <a:solidFill>
                  <a:srgbClr val="000000"/>
                </a:solidFill>
                <a:latin typeface="NimbusRomNo9L"/>
              </a:rPr>
              <a:t>impugnatorio permitido </a:t>
            </a:r>
            <a:r>
              <a:rPr lang="es-ES" dirty="0">
                <a:solidFill>
                  <a:srgbClr val="000000"/>
                </a:solidFill>
                <a:latin typeface="NimbusRomNo9L"/>
              </a:rPr>
              <a:t>es una acción extraordinaria de protección, presentada por EMASEO EP y </a:t>
            </a:r>
            <a:r>
              <a:rPr lang="es-ES" dirty="0" smtClean="0">
                <a:solidFill>
                  <a:srgbClr val="000000"/>
                </a:solidFill>
                <a:latin typeface="NimbusRomNo9L"/>
              </a:rPr>
              <a:t>que ya </a:t>
            </a:r>
            <a:r>
              <a:rPr lang="es-ES" dirty="0">
                <a:solidFill>
                  <a:srgbClr val="000000"/>
                </a:solidFill>
                <a:latin typeface="NimbusRomNo9L"/>
              </a:rPr>
              <a:t>fue inadmitida por parte de la Corte Constitucional.</a:t>
            </a:r>
            <a:endParaRPr lang="es-EC" dirty="0">
              <a:solidFill>
                <a:srgbClr val="000000"/>
              </a:solidFill>
              <a:latin typeface="NimbusRomNo9L"/>
            </a:endParaRPr>
          </a:p>
        </p:txBody>
      </p:sp>
      <p:pic>
        <p:nvPicPr>
          <p:cNvPr id="18" name="Imagen 17"/>
          <p:cNvPicPr>
            <a:picLocks noChangeAspect="1"/>
          </p:cNvPicPr>
          <p:nvPr/>
        </p:nvPicPr>
        <p:blipFill>
          <a:blip r:embed="rId2"/>
          <a:stretch>
            <a:fillRect/>
          </a:stretch>
        </p:blipFill>
        <p:spPr>
          <a:xfrm>
            <a:off x="10743058" y="154593"/>
            <a:ext cx="1148395" cy="380573"/>
          </a:xfrm>
          <a:prstGeom prst="rect">
            <a:avLst/>
          </a:prstGeom>
        </p:spPr>
      </p:pic>
      <p:sp>
        <p:nvSpPr>
          <p:cNvPr id="19" name="CuadroTexto 18"/>
          <p:cNvSpPr txBox="1"/>
          <p:nvPr/>
        </p:nvSpPr>
        <p:spPr>
          <a:xfrm>
            <a:off x="391895" y="114046"/>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Tree>
    <p:extLst>
      <p:ext uri="{BB962C8B-B14F-4D97-AF65-F5344CB8AC3E}">
        <p14:creationId xmlns:p14="http://schemas.microsoft.com/office/powerpoint/2010/main" val="1216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A7058661-EA62-204E-B219-55D798D746B5}" type="slidenum">
              <a:rPr lang="es-ES_tradnl" smtClean="0"/>
              <a:t>7</a:t>
            </a:fld>
            <a:endParaRPr lang="es-ES_tradnl" dirty="0"/>
          </a:p>
        </p:txBody>
      </p:sp>
      <p:sp>
        <p:nvSpPr>
          <p:cNvPr id="2" name="CuadroTexto 1"/>
          <p:cNvSpPr txBox="1"/>
          <p:nvPr/>
        </p:nvSpPr>
        <p:spPr>
          <a:xfrm>
            <a:off x="529050" y="303891"/>
            <a:ext cx="8229600" cy="461665"/>
          </a:xfrm>
          <a:prstGeom prst="rect">
            <a:avLst/>
          </a:prstGeom>
          <a:noFill/>
        </p:spPr>
        <p:txBody>
          <a:bodyPr wrap="square" rtlCol="0">
            <a:spAutoFit/>
          </a:bodyPr>
          <a:lstStyle/>
          <a:p>
            <a:pPr marL="2057400" indent="-2057400" fontAlgn="base">
              <a:spcBef>
                <a:spcPct val="0"/>
              </a:spcBef>
              <a:spcAft>
                <a:spcPct val="0"/>
              </a:spcAft>
            </a:pPr>
            <a:r>
              <a:rPr lang="es-ES_tradnl" sz="2400"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ANTECEDENTES</a:t>
            </a:r>
            <a:endParaRPr lang="es-ES" sz="2400"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graphicFrame>
        <p:nvGraphicFramePr>
          <p:cNvPr id="4" name="Objeto 3"/>
          <p:cNvGraphicFramePr>
            <a:graphicFrameLocks noChangeAspect="1"/>
          </p:cNvGraphicFramePr>
          <p:nvPr>
            <p:extLst/>
          </p:nvPr>
        </p:nvGraphicFramePr>
        <p:xfrm>
          <a:off x="1406127" y="2143907"/>
          <a:ext cx="9679623" cy="2057636"/>
        </p:xfrm>
        <a:graphic>
          <a:graphicData uri="http://schemas.openxmlformats.org/presentationml/2006/ole">
            <mc:AlternateContent xmlns:mc="http://schemas.openxmlformats.org/markup-compatibility/2006">
              <mc:Choice xmlns:v="urn:schemas-microsoft-com:vml" Requires="v">
                <p:oleObj spid="_x0000_s8200" name="Hoja de cálculo" r:id="rId3" imgW="5631003" imgH="1196490" progId="Excel.Sheet.12">
                  <p:embed/>
                </p:oleObj>
              </mc:Choice>
              <mc:Fallback>
                <p:oleObj name="Hoja de cálculo" r:id="rId3" imgW="5631003" imgH="1196490" progId="Excel.Sheet.12">
                  <p:embed/>
                  <p:pic>
                    <p:nvPicPr>
                      <p:cNvPr id="4" name="Objeto 3"/>
                      <p:cNvPicPr/>
                      <p:nvPr/>
                    </p:nvPicPr>
                    <p:blipFill>
                      <a:blip r:embed="rId4"/>
                      <a:stretch>
                        <a:fillRect/>
                      </a:stretch>
                    </p:blipFill>
                    <p:spPr>
                      <a:xfrm>
                        <a:off x="1406127" y="2143907"/>
                        <a:ext cx="9679623" cy="2057636"/>
                      </a:xfrm>
                      <a:prstGeom prst="rect">
                        <a:avLst/>
                      </a:prstGeom>
                    </p:spPr>
                  </p:pic>
                </p:oleObj>
              </mc:Fallback>
            </mc:AlternateContent>
          </a:graphicData>
        </a:graphic>
      </p:graphicFrame>
      <p:sp>
        <p:nvSpPr>
          <p:cNvPr id="5" name="CuadroTexto 4"/>
          <p:cNvSpPr txBox="1"/>
          <p:nvPr/>
        </p:nvSpPr>
        <p:spPr>
          <a:xfrm>
            <a:off x="1329036" y="4251885"/>
            <a:ext cx="9947673" cy="338554"/>
          </a:xfrm>
          <a:prstGeom prst="rect">
            <a:avLst/>
          </a:prstGeom>
          <a:noFill/>
        </p:spPr>
        <p:txBody>
          <a:bodyPr wrap="square" rtlCol="0">
            <a:spAutoFit/>
          </a:bodyPr>
          <a:lstStyle/>
          <a:p>
            <a:r>
              <a:rPr lang="es-ES_tradnl" sz="1600" dirty="0" smtClean="0"/>
              <a:t>Fuente: </a:t>
            </a:r>
            <a:r>
              <a:rPr lang="es-EC" sz="1600" dirty="0"/>
              <a:t>Informe Jurídico: Juicio que EMASEO EP mantiene con el Consorcio QUITO LIMPIO. Abril 2021</a:t>
            </a:r>
            <a:r>
              <a:rPr lang="es-EC" sz="1600" dirty="0" smtClean="0"/>
              <a:t>.</a:t>
            </a:r>
            <a:endParaRPr lang="es-ES" sz="1600" dirty="0"/>
          </a:p>
        </p:txBody>
      </p:sp>
      <p:sp>
        <p:nvSpPr>
          <p:cNvPr id="6" name="CuadroTexto 5"/>
          <p:cNvSpPr txBox="1"/>
          <p:nvPr/>
        </p:nvSpPr>
        <p:spPr>
          <a:xfrm>
            <a:off x="5593965" y="1569927"/>
            <a:ext cx="1049482" cy="369332"/>
          </a:xfrm>
          <a:prstGeom prst="rect">
            <a:avLst/>
          </a:prstGeom>
          <a:noFill/>
        </p:spPr>
        <p:txBody>
          <a:bodyPr wrap="square" rtlCol="0">
            <a:spAutoFit/>
          </a:bodyPr>
          <a:lstStyle/>
          <a:p>
            <a:r>
              <a:rPr lang="es-ES_tradnl"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En USD </a:t>
            </a:r>
            <a:endParaRPr lang="es-ES"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
        <p:nvSpPr>
          <p:cNvPr id="16" name="CuadroTexto 15"/>
          <p:cNvSpPr txBox="1"/>
          <p:nvPr/>
        </p:nvSpPr>
        <p:spPr>
          <a:xfrm>
            <a:off x="2056905" y="1196826"/>
            <a:ext cx="8229600" cy="369332"/>
          </a:xfrm>
          <a:prstGeom prst="rect">
            <a:avLst/>
          </a:prstGeom>
          <a:noFill/>
        </p:spPr>
        <p:txBody>
          <a:bodyPr wrap="square" rtlCol="0">
            <a:spAutoFit/>
          </a:bodyPr>
          <a:lstStyle/>
          <a:p>
            <a:pPr marL="2057400" indent="-2057400" algn="ctr" fontAlgn="base">
              <a:spcBef>
                <a:spcPct val="0"/>
              </a:spcBef>
              <a:spcAft>
                <a:spcPct val="0"/>
              </a:spcAft>
            </a:pPr>
            <a:r>
              <a:rPr lang="es-ES_tradnl"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DETALLE DE LOS VALORES A CANCELAR SENTENCIA JUDICIAL</a:t>
            </a:r>
            <a:endParaRPr lang="es-ES"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pic>
        <p:nvPicPr>
          <p:cNvPr id="15" name="Imagen 14"/>
          <p:cNvPicPr>
            <a:picLocks noChangeAspect="1"/>
          </p:cNvPicPr>
          <p:nvPr/>
        </p:nvPicPr>
        <p:blipFill>
          <a:blip r:embed="rId5"/>
          <a:stretch>
            <a:fillRect/>
          </a:stretch>
        </p:blipFill>
        <p:spPr>
          <a:xfrm>
            <a:off x="10743058" y="154593"/>
            <a:ext cx="1148395" cy="380573"/>
          </a:xfrm>
          <a:prstGeom prst="rect">
            <a:avLst/>
          </a:prstGeom>
        </p:spPr>
      </p:pic>
    </p:spTree>
    <p:extLst>
      <p:ext uri="{BB962C8B-B14F-4D97-AF65-F5344CB8AC3E}">
        <p14:creationId xmlns:p14="http://schemas.microsoft.com/office/powerpoint/2010/main" val="3381268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412886307"/>
              </p:ext>
            </p:extLst>
          </p:nvPr>
        </p:nvGraphicFramePr>
        <p:xfrm>
          <a:off x="1575513" y="2124824"/>
          <a:ext cx="9261208" cy="3578716"/>
        </p:xfrm>
        <a:graphic>
          <a:graphicData uri="http://schemas.openxmlformats.org/drawingml/2006/table">
            <a:tbl>
              <a:tblPr/>
              <a:tblGrid>
                <a:gridCol w="1290325">
                  <a:extLst>
                    <a:ext uri="{9D8B030D-6E8A-4147-A177-3AD203B41FA5}">
                      <a16:colId xmlns:a16="http://schemas.microsoft.com/office/drawing/2014/main" val="778174963"/>
                    </a:ext>
                  </a:extLst>
                </a:gridCol>
                <a:gridCol w="119602">
                  <a:extLst>
                    <a:ext uri="{9D8B030D-6E8A-4147-A177-3AD203B41FA5}">
                      <a16:colId xmlns:a16="http://schemas.microsoft.com/office/drawing/2014/main" val="3599673413"/>
                    </a:ext>
                  </a:extLst>
                </a:gridCol>
                <a:gridCol w="2565109">
                  <a:extLst>
                    <a:ext uri="{9D8B030D-6E8A-4147-A177-3AD203B41FA5}">
                      <a16:colId xmlns:a16="http://schemas.microsoft.com/office/drawing/2014/main" val="121062338"/>
                    </a:ext>
                  </a:extLst>
                </a:gridCol>
                <a:gridCol w="1290325">
                  <a:extLst>
                    <a:ext uri="{9D8B030D-6E8A-4147-A177-3AD203B41FA5}">
                      <a16:colId xmlns:a16="http://schemas.microsoft.com/office/drawing/2014/main" val="115160648"/>
                    </a:ext>
                  </a:extLst>
                </a:gridCol>
                <a:gridCol w="1290325">
                  <a:extLst>
                    <a:ext uri="{9D8B030D-6E8A-4147-A177-3AD203B41FA5}">
                      <a16:colId xmlns:a16="http://schemas.microsoft.com/office/drawing/2014/main" val="1050554466"/>
                    </a:ext>
                  </a:extLst>
                </a:gridCol>
                <a:gridCol w="1290325">
                  <a:extLst>
                    <a:ext uri="{9D8B030D-6E8A-4147-A177-3AD203B41FA5}">
                      <a16:colId xmlns:a16="http://schemas.microsoft.com/office/drawing/2014/main" val="383455269"/>
                    </a:ext>
                  </a:extLst>
                </a:gridCol>
                <a:gridCol w="1415197">
                  <a:extLst>
                    <a:ext uri="{9D8B030D-6E8A-4147-A177-3AD203B41FA5}">
                      <a16:colId xmlns:a16="http://schemas.microsoft.com/office/drawing/2014/main" val="2747543249"/>
                    </a:ext>
                  </a:extLst>
                </a:gridCol>
              </a:tblGrid>
              <a:tr h="564003">
                <a:tc gridSpan="2">
                  <a:txBody>
                    <a:bodyPr/>
                    <a:lstStyle/>
                    <a:p>
                      <a:pPr algn="ctr" fontAlgn="b"/>
                      <a:r>
                        <a:rPr lang="es-EC" sz="1400" b="1" i="0" u="none" strike="noStrike" dirty="0">
                          <a:solidFill>
                            <a:srgbClr val="000000"/>
                          </a:solidFill>
                          <a:effectLst/>
                          <a:latin typeface="Calibri" panose="020F0502020204030204" pitchFamily="34" charset="0"/>
                        </a:rPr>
                        <a:t>PARTIDA PRESUPUESTARIA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pPr algn="ctr" fontAlgn="ctr"/>
                      <a:endParaRPr lang="es-EC" sz="12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dirty="0">
                          <a:solidFill>
                            <a:srgbClr val="000000"/>
                          </a:solidFill>
                          <a:effectLst/>
                          <a:latin typeface="Calibri" panose="020F0502020204030204" pitchFamily="34" charset="0"/>
                        </a:rPr>
                        <a:t>DESCRIPCIÓN PARTIDA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 CODIFICADO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 DEVENGADO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 PROYECCIÓN DIC-2021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 TOTAL DEVENGADO A DIC-2021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41474095"/>
                  </a:ext>
                </a:extLst>
              </a:tr>
              <a:tr h="265412">
                <a:tc gridSpan="2">
                  <a:txBody>
                    <a:bodyPr/>
                    <a:lstStyle/>
                    <a:p>
                      <a:pPr algn="ctr" fontAlgn="b"/>
                      <a:r>
                        <a:rPr lang="es-EC" sz="14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TASAS Y CONTRIBUCIONES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57.365.252,99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31.281.520,15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20.635.771,50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51.917.291,65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9830555"/>
                  </a:ext>
                </a:extLst>
              </a:tr>
              <a:tr h="265412">
                <a:tc gridSpan="2">
                  <a:txBody>
                    <a:bodyPr/>
                    <a:lstStyle/>
                    <a:p>
                      <a:pPr algn="ctr" fontAlgn="b"/>
                      <a:r>
                        <a:rPr lang="es-EC" sz="1400" b="0" i="0" u="none" strike="noStrike">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2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400" b="0" i="0" u="none" strike="noStrike" dirty="0">
                          <a:solidFill>
                            <a:srgbClr val="000000"/>
                          </a:solidFill>
                          <a:effectLst/>
                          <a:latin typeface="Calibri" panose="020F0502020204030204" pitchFamily="34" charset="0"/>
                        </a:rPr>
                        <a:t>VENTA DE BIENES Y SERVICIOS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410.846,00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82.169,20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82.169,20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008942"/>
                  </a:ext>
                </a:extLst>
              </a:tr>
              <a:tr h="265412">
                <a:tc gridSpan="2">
                  <a:txBody>
                    <a:bodyPr/>
                    <a:lstStyle/>
                    <a:p>
                      <a:pPr algn="ctr" fontAlgn="b"/>
                      <a:r>
                        <a:rPr lang="es-EC" sz="14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400" b="0" i="0" u="none" strike="noStrike">
                          <a:solidFill>
                            <a:srgbClr val="000000"/>
                          </a:solidFill>
                          <a:effectLst/>
                          <a:latin typeface="Calibri" panose="020F0502020204030204" pitchFamily="34" charset="0"/>
                        </a:rPr>
                        <a:t>RENTA DE INVERSIONES Y MULTAS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477.720,51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370.644,92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85.660,47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456.305,39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5362109"/>
                  </a:ext>
                </a:extLst>
              </a:tr>
              <a:tr h="265412">
                <a:tc gridSpan="2">
                  <a:txBody>
                    <a:bodyPr/>
                    <a:lstStyle/>
                    <a:p>
                      <a:pPr algn="ctr" fontAlgn="b"/>
                      <a:r>
                        <a:rPr lang="es-EC" sz="14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OTROS INGRESOS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338.929,78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338.929,78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338.929,78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2780062"/>
                  </a:ext>
                </a:extLst>
              </a:tr>
              <a:tr h="265412">
                <a:tc gridSpan="2">
                  <a:txBody>
                    <a:bodyPr/>
                    <a:lstStyle/>
                    <a:p>
                      <a:pPr algn="ctr" fontAlgn="b"/>
                      <a:r>
                        <a:rPr lang="es-EC" sz="14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FINANCIAMIENTO PUBLICO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3.520.251,78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758822"/>
                  </a:ext>
                </a:extLst>
              </a:tr>
              <a:tr h="265412">
                <a:tc gridSpan="2">
                  <a:txBody>
                    <a:bodyPr/>
                    <a:lstStyle/>
                    <a:p>
                      <a:pPr algn="ctr" fontAlgn="b"/>
                      <a:r>
                        <a:rPr lang="es-EC" sz="14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SALDOS DISPONIBLES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6.119.216,64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6.119.216,64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6.119.216,64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439175"/>
                  </a:ext>
                </a:extLst>
              </a:tr>
              <a:tr h="265412">
                <a:tc gridSpan="2">
                  <a:txBody>
                    <a:bodyPr/>
                    <a:lstStyle/>
                    <a:p>
                      <a:pPr algn="ctr" fontAlgn="b"/>
                      <a:r>
                        <a:rPr lang="es-EC" sz="1400" b="0" i="0" u="none" strike="noStrike">
                          <a:solidFill>
                            <a:srgbClr val="000000"/>
                          </a:solidFill>
                          <a:effectLst/>
                          <a:latin typeface="Calibri" panose="020F0502020204030204" pitchFamily="34" charset="0"/>
                        </a:rPr>
                        <a:t>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2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CUENTAS PENDIENTES POR COBRAR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12.508.949,71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12.301.621,63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186.595,27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12.488.216,90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835580"/>
                  </a:ext>
                </a:extLst>
              </a:tr>
              <a:tr h="265412">
                <a:tc gridSpan="3">
                  <a:txBody>
                    <a:bodyPr/>
                    <a:lstStyle/>
                    <a:p>
                      <a:pPr algn="ctr" fontAlgn="b"/>
                      <a:r>
                        <a:rPr lang="es-EC" sz="1400" b="1" i="0" u="none" strike="noStrike">
                          <a:solidFill>
                            <a:srgbClr val="000000"/>
                          </a:solidFill>
                          <a:effectLst/>
                          <a:latin typeface="Calibri" panose="020F0502020204030204" pitchFamily="34" charset="0"/>
                        </a:rPr>
                        <a:t>TOTAL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EC"/>
                    </a:p>
                  </a:txBody>
                  <a:tcPr/>
                </a:tc>
                <a:tc hMerge="1">
                  <a:txBody>
                    <a:bodyPr/>
                    <a:lstStyle/>
                    <a:p>
                      <a:endParaRPr lang="es-EC"/>
                    </a:p>
                  </a:txBody>
                  <a:tcPr/>
                </a:tc>
                <a:tc>
                  <a:txBody>
                    <a:bodyPr/>
                    <a:lstStyle/>
                    <a:p>
                      <a:pPr algn="l" fontAlgn="b"/>
                      <a:r>
                        <a:rPr lang="es-EC" sz="1400" b="1" i="0" u="none" strike="noStrike">
                          <a:solidFill>
                            <a:srgbClr val="000000"/>
                          </a:solidFill>
                          <a:effectLst/>
                          <a:latin typeface="Calibri" panose="020F0502020204030204" pitchFamily="34" charset="0"/>
                        </a:rPr>
                        <a:t>     80.741.167,41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400" b="1" i="0" u="none" strike="noStrike">
                          <a:solidFill>
                            <a:srgbClr val="000000"/>
                          </a:solidFill>
                          <a:effectLst/>
                          <a:latin typeface="Calibri" panose="020F0502020204030204" pitchFamily="34" charset="0"/>
                        </a:rPr>
                        <a:t>     50.411.933,12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400" b="1" i="0" u="none" strike="noStrike">
                          <a:solidFill>
                            <a:srgbClr val="000000"/>
                          </a:solidFill>
                          <a:effectLst/>
                          <a:latin typeface="Calibri" panose="020F0502020204030204" pitchFamily="34" charset="0"/>
                        </a:rPr>
                        <a:t>     20.990.196,44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400" b="1" i="0" u="none" strike="noStrike">
                          <a:solidFill>
                            <a:srgbClr val="000000"/>
                          </a:solidFill>
                          <a:effectLst/>
                          <a:latin typeface="Calibri" panose="020F0502020204030204" pitchFamily="34" charset="0"/>
                        </a:rPr>
                        <a:t>        71.402.129,56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780270450"/>
                  </a:ext>
                </a:extLst>
              </a:tr>
              <a:tr h="265412">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288861"/>
                  </a:ext>
                </a:extLst>
              </a:tr>
              <a:tr h="265412">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gridSpan="2">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hMerge="1">
                  <a:txBody>
                    <a:bodyPr/>
                    <a:lstStyle/>
                    <a:p>
                      <a:endParaRPr lang="es-EC"/>
                    </a:p>
                  </a:txBody>
                  <a:tcPr/>
                </a:tc>
                <a:tc>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s-EC" sz="2400" b="1" i="0" u="none" strike="noStrike">
                          <a:solidFill>
                            <a:srgbClr val="000000"/>
                          </a:solidFill>
                          <a:effectLst/>
                          <a:latin typeface="Calibri" panose="020F0502020204030204" pitchFamily="34" charset="0"/>
                        </a:rPr>
                        <a:t>TOTAL EJECUCIÓN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EC"/>
                    </a:p>
                  </a:txBody>
                  <a:tcPr/>
                </a:tc>
                <a:tc>
                  <a:txBody>
                    <a:bodyPr/>
                    <a:lstStyle/>
                    <a:p>
                      <a:pPr algn="ctr" fontAlgn="b"/>
                      <a:r>
                        <a:rPr lang="es-EC" sz="2400" b="1" i="0" u="none" strike="noStrike" dirty="0">
                          <a:solidFill>
                            <a:srgbClr val="000000"/>
                          </a:solidFill>
                          <a:effectLst/>
                          <a:latin typeface="Calibri" panose="020F0502020204030204" pitchFamily="34" charset="0"/>
                        </a:rPr>
                        <a:t>88%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221662681"/>
                  </a:ext>
                </a:extLst>
              </a:tr>
            </a:tbl>
          </a:graphicData>
        </a:graphic>
      </p:graphicFrame>
      <p:sp>
        <p:nvSpPr>
          <p:cNvPr id="4" name="Marcador de número de diapositiva 3"/>
          <p:cNvSpPr>
            <a:spLocks noGrp="1"/>
          </p:cNvSpPr>
          <p:nvPr>
            <p:ph type="sldNum" sz="quarter" idx="12"/>
          </p:nvPr>
        </p:nvSpPr>
        <p:spPr/>
        <p:txBody>
          <a:bodyPr/>
          <a:lstStyle/>
          <a:p>
            <a:fld id="{A7058661-EA62-204E-B219-55D798D746B5}" type="slidenum">
              <a:rPr lang="es-ES_tradnl" smtClean="0"/>
              <a:t>8</a:t>
            </a:fld>
            <a:endParaRPr lang="es-ES_tradnl" dirty="0"/>
          </a:p>
        </p:txBody>
      </p:sp>
      <p:sp>
        <p:nvSpPr>
          <p:cNvPr id="7" name="CuadroTexto 6"/>
          <p:cNvSpPr txBox="1"/>
          <p:nvPr/>
        </p:nvSpPr>
        <p:spPr>
          <a:xfrm>
            <a:off x="1575513" y="1252605"/>
            <a:ext cx="8867669" cy="646331"/>
          </a:xfrm>
          <a:prstGeom prst="rect">
            <a:avLst/>
          </a:prstGeom>
          <a:noFill/>
        </p:spPr>
        <p:txBody>
          <a:bodyPr wrap="square" rtlCol="0">
            <a:spAutoFit/>
          </a:bodyPr>
          <a:lstStyle/>
          <a:p>
            <a:pPr algn="ctr"/>
            <a:r>
              <a:rPr lang="es-ES_tradnl"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EMASEO EP: Cédula presupuestaria de ingresos</a:t>
            </a:r>
          </a:p>
          <a:p>
            <a:pPr algn="ctr"/>
            <a:r>
              <a:rPr lang="es-ES_tradnl"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Devengado al 31 de Agosto de 2021 -  En </a:t>
            </a:r>
            <a:r>
              <a:rPr lang="es-ES_tradnl"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USD </a:t>
            </a:r>
            <a:endParaRPr lang="es-ES"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
        <p:nvSpPr>
          <p:cNvPr id="8" name="CuadroTexto 7"/>
          <p:cNvSpPr txBox="1"/>
          <p:nvPr/>
        </p:nvSpPr>
        <p:spPr>
          <a:xfrm>
            <a:off x="-1766226" y="51805"/>
            <a:ext cx="9704940" cy="646331"/>
          </a:xfrm>
          <a:prstGeom prst="rect">
            <a:avLst/>
          </a:prstGeom>
          <a:noFill/>
          <a:ln>
            <a:noFill/>
          </a:ln>
        </p:spPr>
        <p:txBody>
          <a:bodyPr anchor="ctr"/>
          <a:lstStyle>
            <a:defPPr>
              <a:defRPr lang="es-ES_tradnl"/>
            </a:defPPr>
            <a:lvl1pPr marL="2057400" indent="-2057400" algn="ctr" fontAlgn="base">
              <a:spcBef>
                <a:spcPct val="0"/>
              </a:spcBef>
              <a:spcAft>
                <a:spcPct val="0"/>
              </a:spcAft>
              <a:defRPr b="1" cap="small">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defRPr>
            </a:lvl1pPr>
            <a:lvl2pPr algn="ctr" eaLnBrk="0" fontAlgn="base" hangingPunct="0">
              <a:spcBef>
                <a:spcPct val="0"/>
              </a:spcBef>
              <a:spcAft>
                <a:spcPct val="0"/>
              </a:spcAft>
              <a:defRPr sz="4400">
                <a:solidFill>
                  <a:schemeClr val="tx2"/>
                </a:solidFill>
                <a:latin typeface="Arial" charset="0"/>
              </a:defRPr>
            </a:lvl2pPr>
            <a:lvl3pPr algn="ctr" eaLnBrk="0" fontAlgn="base" hangingPunct="0">
              <a:spcBef>
                <a:spcPct val="0"/>
              </a:spcBef>
              <a:spcAft>
                <a:spcPct val="0"/>
              </a:spcAft>
              <a:defRPr sz="4400">
                <a:solidFill>
                  <a:schemeClr val="tx2"/>
                </a:solidFill>
                <a:latin typeface="Arial" charset="0"/>
              </a:defRPr>
            </a:lvl3pPr>
            <a:lvl4pPr algn="ctr" eaLnBrk="0" fontAlgn="base" hangingPunct="0">
              <a:spcBef>
                <a:spcPct val="0"/>
              </a:spcBef>
              <a:spcAft>
                <a:spcPct val="0"/>
              </a:spcAft>
              <a:defRPr sz="4400">
                <a:solidFill>
                  <a:schemeClr val="tx2"/>
                </a:solidFill>
                <a:latin typeface="Arial" charset="0"/>
              </a:defRPr>
            </a:lvl4pPr>
            <a:lvl5pPr algn="ctr" eaLnBrk="0" fontAlgn="base" hangingPunct="0">
              <a:spcBef>
                <a:spcPct val="0"/>
              </a:spcBef>
              <a:spcAft>
                <a:spcPct val="0"/>
              </a:spcAft>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r>
              <a:rPr lang="es-ES" sz="2400" dirty="0" smtClean="0"/>
              <a:t>SITUACIÓN FINANCIERA DE EMASEO EP</a:t>
            </a:r>
            <a:endParaRPr lang="es-ES" sz="2400" dirty="0"/>
          </a:p>
        </p:txBody>
      </p:sp>
      <p:pic>
        <p:nvPicPr>
          <p:cNvPr id="9" name="Imagen 8"/>
          <p:cNvPicPr>
            <a:picLocks noChangeAspect="1"/>
          </p:cNvPicPr>
          <p:nvPr/>
        </p:nvPicPr>
        <p:blipFill>
          <a:blip r:embed="rId2"/>
          <a:stretch>
            <a:fillRect/>
          </a:stretch>
        </p:blipFill>
        <p:spPr>
          <a:xfrm>
            <a:off x="10743058" y="154593"/>
            <a:ext cx="1148395" cy="380573"/>
          </a:xfrm>
          <a:prstGeom prst="rect">
            <a:avLst/>
          </a:prstGeom>
        </p:spPr>
      </p:pic>
      <p:sp>
        <p:nvSpPr>
          <p:cNvPr id="10" name="Rectángulo 9"/>
          <p:cNvSpPr/>
          <p:nvPr/>
        </p:nvSpPr>
        <p:spPr>
          <a:xfrm>
            <a:off x="6009347" y="5164282"/>
            <a:ext cx="6577446" cy="706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Marcador de número de diapositiva 3"/>
          <p:cNvSpPr txBox="1">
            <a:spLocks/>
          </p:cNvSpPr>
          <p:nvPr/>
        </p:nvSpPr>
        <p:spPr>
          <a:xfrm>
            <a:off x="5808518" y="5288971"/>
            <a:ext cx="6556664" cy="640457"/>
          </a:xfrm>
          <a:prstGeom prst="rect">
            <a:avLst/>
          </a:prstGeom>
          <a:solidFill>
            <a:schemeClr val="bg1"/>
          </a:solidFill>
        </p:spPr>
        <p:txBody>
          <a:bodyPr vert="horz" lIns="91440" tIns="45720" rIns="91440" bIns="45720" rtlCol="0" anchor="ctr"/>
          <a:lstStyle>
            <a:defPPr>
              <a:defRPr lang="es-ES_tradn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058661-EA62-204E-B219-55D798D746B5}" type="slidenum">
              <a:rPr lang="es-ES_tradnl" smtClean="0"/>
              <a:pPr/>
              <a:t>9</a:t>
            </a:fld>
            <a:endParaRPr lang="es-ES_tradnl" dirty="0"/>
          </a:p>
        </p:txBody>
      </p:sp>
    </p:spTree>
    <p:extLst>
      <p:ext uri="{BB962C8B-B14F-4D97-AF65-F5344CB8AC3E}">
        <p14:creationId xmlns:p14="http://schemas.microsoft.com/office/powerpoint/2010/main" val="830440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2792451031"/>
              </p:ext>
            </p:extLst>
          </p:nvPr>
        </p:nvGraphicFramePr>
        <p:xfrm>
          <a:off x="439837" y="1931197"/>
          <a:ext cx="11493662" cy="4023360"/>
        </p:xfrm>
        <a:graphic>
          <a:graphicData uri="http://schemas.openxmlformats.org/drawingml/2006/table">
            <a:tbl>
              <a:tblPr/>
              <a:tblGrid>
                <a:gridCol w="891251">
                  <a:extLst>
                    <a:ext uri="{9D8B030D-6E8A-4147-A177-3AD203B41FA5}">
                      <a16:colId xmlns:a16="http://schemas.microsoft.com/office/drawing/2014/main" val="3178600557"/>
                    </a:ext>
                  </a:extLst>
                </a:gridCol>
                <a:gridCol w="1093610">
                  <a:extLst>
                    <a:ext uri="{9D8B030D-6E8A-4147-A177-3AD203B41FA5}">
                      <a16:colId xmlns:a16="http://schemas.microsoft.com/office/drawing/2014/main" val="47523754"/>
                    </a:ext>
                  </a:extLst>
                </a:gridCol>
                <a:gridCol w="1927383">
                  <a:extLst>
                    <a:ext uri="{9D8B030D-6E8A-4147-A177-3AD203B41FA5}">
                      <a16:colId xmlns:a16="http://schemas.microsoft.com/office/drawing/2014/main" val="1122744746"/>
                    </a:ext>
                  </a:extLst>
                </a:gridCol>
                <a:gridCol w="1909823">
                  <a:extLst>
                    <a:ext uri="{9D8B030D-6E8A-4147-A177-3AD203B41FA5}">
                      <a16:colId xmlns:a16="http://schemas.microsoft.com/office/drawing/2014/main" val="1978810941"/>
                    </a:ext>
                  </a:extLst>
                </a:gridCol>
                <a:gridCol w="1990845">
                  <a:extLst>
                    <a:ext uri="{9D8B030D-6E8A-4147-A177-3AD203B41FA5}">
                      <a16:colId xmlns:a16="http://schemas.microsoft.com/office/drawing/2014/main" val="1321607347"/>
                    </a:ext>
                  </a:extLst>
                </a:gridCol>
                <a:gridCol w="1979271">
                  <a:extLst>
                    <a:ext uri="{9D8B030D-6E8A-4147-A177-3AD203B41FA5}">
                      <a16:colId xmlns:a16="http://schemas.microsoft.com/office/drawing/2014/main" val="4101691103"/>
                    </a:ext>
                  </a:extLst>
                </a:gridCol>
                <a:gridCol w="1701479">
                  <a:extLst>
                    <a:ext uri="{9D8B030D-6E8A-4147-A177-3AD203B41FA5}">
                      <a16:colId xmlns:a16="http://schemas.microsoft.com/office/drawing/2014/main" val="1209574881"/>
                    </a:ext>
                  </a:extLst>
                </a:gridCol>
              </a:tblGrid>
              <a:tr h="281056">
                <a:tc>
                  <a:txBody>
                    <a:bodyPr/>
                    <a:lstStyle/>
                    <a:p>
                      <a:pPr algn="ctr" fontAlgn="ctr"/>
                      <a:r>
                        <a:rPr lang="es-EC" sz="1400" b="1" i="0" u="none" strike="noStrike" dirty="0">
                          <a:solidFill>
                            <a:srgbClr val="000000"/>
                          </a:solidFill>
                          <a:effectLst/>
                          <a:latin typeface="Calibri" panose="020F0502020204030204" pitchFamily="34" charset="0"/>
                        </a:rPr>
                        <a:t>GRUPO DE GASTO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2">
                  <a:txBody>
                    <a:bodyPr/>
                    <a:lstStyle/>
                    <a:p>
                      <a:pPr algn="ctr" fontAlgn="ctr"/>
                      <a:r>
                        <a:rPr lang="es-EC" sz="1400" b="1" i="0" u="none" strike="noStrike" dirty="0">
                          <a:solidFill>
                            <a:srgbClr val="000000"/>
                          </a:solidFill>
                          <a:effectLst/>
                          <a:latin typeface="Calibri" panose="020F0502020204030204" pitchFamily="34" charset="0"/>
                        </a:rPr>
                        <a:t>DESCRIPCIÓN GRUPO DE GASTO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pPr algn="ctr" fontAlgn="ctr"/>
                      <a:endParaRPr lang="es-EC" sz="1400" b="1" i="0" u="none" strike="noStrike">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CODIFICADO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DEVENGADO  AGOSTO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PROYECCIÓN POR DEVENGAR DIC-2021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s-EC" sz="1400" b="1" i="0" u="none" strike="noStrike">
                          <a:solidFill>
                            <a:srgbClr val="000000"/>
                          </a:solidFill>
                          <a:effectLst/>
                          <a:latin typeface="Calibri" panose="020F0502020204030204" pitchFamily="34" charset="0"/>
                        </a:rPr>
                        <a:t>TOTAL DEVENGADO A DIC-2021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296110219"/>
                  </a:ext>
                </a:extLst>
              </a:tr>
              <a:tr h="198393">
                <a:tc>
                  <a:txBody>
                    <a:bodyPr/>
                    <a:lstStyle/>
                    <a:p>
                      <a:pPr algn="ctr" fontAlgn="b"/>
                      <a:r>
                        <a:rPr lang="es-EC" sz="1400" b="0" i="0" u="none" strike="noStrike">
                          <a:solidFill>
                            <a:srgbClr val="000000"/>
                          </a:solidFill>
                          <a:effectLst/>
                          <a:latin typeface="Calibri" panose="020F0502020204030204" pitchFamily="34" charset="0"/>
                        </a:rPr>
                        <a:t>51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dirty="0">
                          <a:solidFill>
                            <a:srgbClr val="000000"/>
                          </a:solidFill>
                          <a:effectLst/>
                          <a:latin typeface="Calibri" panose="020F0502020204030204" pitchFamily="34" charset="0"/>
                        </a:rPr>
                        <a:t>Gastos de Personal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4.548.622,95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2.982.953,43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1.565.669,52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4.548.622,95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454719"/>
                  </a:ext>
                </a:extLst>
              </a:tr>
              <a:tr h="198393">
                <a:tc>
                  <a:txBody>
                    <a:bodyPr/>
                    <a:lstStyle/>
                    <a:p>
                      <a:pPr algn="ctr" fontAlgn="b"/>
                      <a:r>
                        <a:rPr lang="es-EC" sz="1400" b="0" i="0" u="none" strike="noStrike">
                          <a:solidFill>
                            <a:srgbClr val="000000"/>
                          </a:solidFill>
                          <a:effectLst/>
                          <a:latin typeface="Calibri" panose="020F0502020204030204" pitchFamily="34" charset="0"/>
                        </a:rPr>
                        <a:t>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S" sz="1400" b="0" i="0" u="none" strike="noStrike" dirty="0">
                          <a:solidFill>
                            <a:srgbClr val="000000"/>
                          </a:solidFill>
                          <a:effectLst/>
                          <a:latin typeface="Calibri" panose="020F0502020204030204" pitchFamily="34" charset="0"/>
                        </a:rPr>
                        <a:t>Prestaciones de la Seguridad Social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957.481,91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722.198,07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235.283,84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957.481,91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5788102"/>
                  </a:ext>
                </a:extLst>
              </a:tr>
              <a:tr h="198393">
                <a:tc>
                  <a:txBody>
                    <a:bodyPr/>
                    <a:lstStyle/>
                    <a:p>
                      <a:pPr algn="ctr" fontAlgn="b"/>
                      <a:r>
                        <a:rPr lang="es-EC" sz="14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S" sz="1400" b="0" i="0" u="none" strike="noStrike" dirty="0">
                          <a:solidFill>
                            <a:srgbClr val="000000"/>
                          </a:solidFill>
                          <a:effectLst/>
                          <a:latin typeface="Calibri" panose="020F0502020204030204" pitchFamily="34" charset="0"/>
                        </a:rPr>
                        <a:t>Bienes y Servicios de Consumo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825.244,77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318.912,19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372.252,96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691.165,15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526453"/>
                  </a:ext>
                </a:extLst>
              </a:tr>
              <a:tr h="198393">
                <a:tc>
                  <a:txBody>
                    <a:bodyPr/>
                    <a:lstStyle/>
                    <a:p>
                      <a:pPr algn="ctr" fontAlgn="b"/>
                      <a:r>
                        <a:rPr lang="es-EC" sz="1400" b="0" i="0" u="none" strike="noStrike">
                          <a:solidFill>
                            <a:srgbClr val="000000"/>
                          </a:solidFill>
                          <a:effectLst/>
                          <a:latin typeface="Calibri" panose="020F0502020204030204" pitchFamily="34" charset="0"/>
                        </a:rPr>
                        <a:t>56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dirty="0">
                          <a:solidFill>
                            <a:srgbClr val="000000"/>
                          </a:solidFill>
                          <a:effectLst/>
                          <a:latin typeface="Calibri" panose="020F0502020204030204" pitchFamily="34" charset="0"/>
                        </a:rPr>
                        <a:t>Gastos Financieros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4.341.027,33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3.494.165,16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846.862,17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4.341.027,33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524773"/>
                  </a:ext>
                </a:extLst>
              </a:tr>
              <a:tr h="198393">
                <a:tc>
                  <a:txBody>
                    <a:bodyPr/>
                    <a:lstStyle/>
                    <a:p>
                      <a:pPr algn="ctr" fontAlgn="b"/>
                      <a:r>
                        <a:rPr lang="es-EC" sz="1400" b="0" i="0" u="none" strike="noStrike">
                          <a:solidFill>
                            <a:srgbClr val="000000"/>
                          </a:solidFill>
                          <a:effectLst/>
                          <a:latin typeface="Calibri" panose="020F0502020204030204" pitchFamily="34" charset="0"/>
                        </a:rPr>
                        <a:t>57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a:solidFill>
                            <a:srgbClr val="000000"/>
                          </a:solidFill>
                          <a:effectLst/>
                          <a:latin typeface="Calibri" panose="020F0502020204030204" pitchFamily="34" charset="0"/>
                        </a:rPr>
                        <a:t>Otros Gastos Corrientes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77.374,14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72.371,65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5.002,49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77.374,14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907233"/>
                  </a:ext>
                </a:extLst>
              </a:tr>
              <a:tr h="198393">
                <a:tc>
                  <a:txBody>
                    <a:bodyPr/>
                    <a:lstStyle/>
                    <a:p>
                      <a:pPr algn="ctr" fontAlgn="b"/>
                      <a:r>
                        <a:rPr lang="es-EC" sz="1400" b="0" i="0" u="none" strike="noStrike">
                          <a:solidFill>
                            <a:srgbClr val="000000"/>
                          </a:solidFill>
                          <a:effectLst/>
                          <a:latin typeface="Calibri" panose="020F0502020204030204" pitchFamily="34" charset="0"/>
                        </a:rPr>
                        <a:t>58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dirty="0">
                          <a:solidFill>
                            <a:srgbClr val="000000"/>
                          </a:solidFill>
                          <a:effectLst/>
                          <a:latin typeface="Calibri" panose="020F0502020204030204" pitchFamily="34" charset="0"/>
                        </a:rPr>
                        <a:t>Transferencias o Donaciones Corrientes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1.882.500,56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679.558,31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1.202.942,25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1.882.500,56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873534"/>
                  </a:ext>
                </a:extLst>
              </a:tr>
              <a:tr h="198393">
                <a:tc>
                  <a:txBody>
                    <a:bodyPr/>
                    <a:lstStyle/>
                    <a:p>
                      <a:pPr algn="ctr" fontAlgn="b"/>
                      <a:r>
                        <a:rPr lang="es-EC" sz="1400" b="0" i="0" u="none" strike="noStrike">
                          <a:solidFill>
                            <a:srgbClr val="000000"/>
                          </a:solidFill>
                          <a:effectLst/>
                          <a:latin typeface="Calibri" panose="020F0502020204030204" pitchFamily="34" charset="0"/>
                        </a:rPr>
                        <a:t>61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a:solidFill>
                            <a:srgbClr val="000000"/>
                          </a:solidFill>
                          <a:effectLst/>
                          <a:latin typeface="Calibri" panose="020F0502020204030204" pitchFamily="34" charset="0"/>
                        </a:rPr>
                        <a:t>Gastos de Personal Operativo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23.504.905,32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15.245.176,38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8.259.728,94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23.504.905,32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057222"/>
                  </a:ext>
                </a:extLst>
              </a:tr>
              <a:tr h="198393">
                <a:tc>
                  <a:txBody>
                    <a:bodyPr/>
                    <a:lstStyle/>
                    <a:p>
                      <a:pPr algn="ctr" fontAlgn="b"/>
                      <a:r>
                        <a:rPr lang="es-EC" sz="1400" b="0" i="0" u="none" strike="noStrike">
                          <a:solidFill>
                            <a:srgbClr val="000000"/>
                          </a:solidFill>
                          <a:effectLst/>
                          <a:latin typeface="Calibri" panose="020F0502020204030204" pitchFamily="34" charset="0"/>
                        </a:rPr>
                        <a:t>63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S" sz="1400" b="0" i="0" u="none" strike="noStrike">
                          <a:solidFill>
                            <a:srgbClr val="000000"/>
                          </a:solidFill>
                          <a:effectLst/>
                          <a:latin typeface="Calibri" panose="020F0502020204030204" pitchFamily="34" charset="0"/>
                        </a:rPr>
                        <a:t>Bienes y Servicios para la Producción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21.825.675,48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11.788.734,16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4.470.140,56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16.258.874,72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2026744"/>
                  </a:ext>
                </a:extLst>
              </a:tr>
              <a:tr h="198393">
                <a:tc>
                  <a:txBody>
                    <a:bodyPr/>
                    <a:lstStyle/>
                    <a:p>
                      <a:pPr algn="ctr" fontAlgn="b"/>
                      <a:r>
                        <a:rPr lang="es-EC" sz="1400" b="0" i="0" u="none" strike="noStrike">
                          <a:solidFill>
                            <a:srgbClr val="000000"/>
                          </a:solidFill>
                          <a:effectLst/>
                          <a:latin typeface="Calibri" panose="020F0502020204030204" pitchFamily="34" charset="0"/>
                        </a:rPr>
                        <a:t>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a:solidFill>
                            <a:srgbClr val="000000"/>
                          </a:solidFill>
                          <a:effectLst/>
                          <a:latin typeface="Calibri" panose="020F0502020204030204" pitchFamily="34" charset="0"/>
                        </a:rPr>
                        <a:t>Otros Gastos de Producción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1.767.764,48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1.547.301,61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76.577,04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1.623.878,65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317248"/>
                  </a:ext>
                </a:extLst>
              </a:tr>
              <a:tr h="198393">
                <a:tc>
                  <a:txBody>
                    <a:bodyPr/>
                    <a:lstStyle/>
                    <a:p>
                      <a:pPr algn="ctr" fontAlgn="b"/>
                      <a:r>
                        <a:rPr lang="es-EC" sz="1400" b="0" i="0" u="none" strike="noStrike">
                          <a:solidFill>
                            <a:srgbClr val="000000"/>
                          </a:solidFill>
                          <a:effectLst/>
                          <a:latin typeface="Calibri" panose="020F0502020204030204" pitchFamily="34" charset="0"/>
                        </a:rPr>
                        <a:t>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a:solidFill>
                            <a:srgbClr val="000000"/>
                          </a:solidFill>
                          <a:effectLst/>
                          <a:latin typeface="Calibri" panose="020F0502020204030204" pitchFamily="34" charset="0"/>
                        </a:rPr>
                        <a:t>Bienes de Larga Duración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4.796.453,99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6.592,07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122.460,00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129.052,07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269326"/>
                  </a:ext>
                </a:extLst>
              </a:tr>
              <a:tr h="198393">
                <a:tc>
                  <a:txBody>
                    <a:bodyPr/>
                    <a:lstStyle/>
                    <a:p>
                      <a:pPr algn="ctr" fontAlgn="b"/>
                      <a:r>
                        <a:rPr lang="es-EC" sz="1400" b="0" i="0" u="none" strike="noStrike">
                          <a:solidFill>
                            <a:srgbClr val="000000"/>
                          </a:solidFill>
                          <a:effectLst/>
                          <a:latin typeface="Calibri" panose="020F0502020204030204" pitchFamily="34" charset="0"/>
                        </a:rPr>
                        <a:t>96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S" sz="1400" b="0" i="0" u="none" strike="noStrike">
                          <a:solidFill>
                            <a:srgbClr val="000000"/>
                          </a:solidFill>
                          <a:effectLst/>
                          <a:latin typeface="Calibri" panose="020F0502020204030204" pitchFamily="34" charset="0"/>
                        </a:rPr>
                        <a:t>Amortización de la Deuda Pública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S"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14.834.789,90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10.016.585,40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4.818.204,50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14.834.789,90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421733"/>
                  </a:ext>
                </a:extLst>
              </a:tr>
              <a:tr h="198393">
                <a:tc>
                  <a:txBody>
                    <a:bodyPr/>
                    <a:lstStyle/>
                    <a:p>
                      <a:pPr algn="ctr" fontAlgn="b"/>
                      <a:r>
                        <a:rPr lang="es-EC" sz="1400" b="0" i="0" u="none" strike="noStrike">
                          <a:solidFill>
                            <a:srgbClr val="000000"/>
                          </a:solidFill>
                          <a:effectLst/>
                          <a:latin typeface="Calibri" panose="020F0502020204030204" pitchFamily="34" charset="0"/>
                        </a:rPr>
                        <a:t>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s-EC" sz="1400" b="0" i="0" u="none" strike="noStrike">
                          <a:solidFill>
                            <a:srgbClr val="000000"/>
                          </a:solidFill>
                          <a:effectLst/>
                          <a:latin typeface="Calibri" panose="020F0502020204030204" pitchFamily="34" charset="0"/>
                        </a:rPr>
                        <a:t>Pasivo Circulante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s-EC" sz="14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1.379.326,58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1.258.759,00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a:solidFill>
                            <a:srgbClr val="000000"/>
                          </a:solidFill>
                          <a:effectLst/>
                          <a:latin typeface="Calibri" panose="020F0502020204030204" pitchFamily="34" charset="0"/>
                        </a:rPr>
                        <a:t>                    50.000,00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400" b="0" i="0" u="none" strike="noStrike" dirty="0">
                          <a:solidFill>
                            <a:srgbClr val="000000"/>
                          </a:solidFill>
                          <a:effectLst/>
                          <a:latin typeface="Calibri" panose="020F0502020204030204" pitchFamily="34" charset="0"/>
                        </a:rPr>
                        <a:t>              1.308.759,00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2873728"/>
                  </a:ext>
                </a:extLst>
              </a:tr>
              <a:tr h="198393">
                <a:tc gridSpan="3">
                  <a:txBody>
                    <a:bodyPr/>
                    <a:lstStyle/>
                    <a:p>
                      <a:pPr algn="ctr" fontAlgn="b"/>
                      <a:r>
                        <a:rPr lang="es-EC" sz="2000" b="1" i="0" u="none" strike="noStrike">
                          <a:solidFill>
                            <a:srgbClr val="000000"/>
                          </a:solidFill>
                          <a:effectLst/>
                          <a:latin typeface="Calibri" panose="020F0502020204030204" pitchFamily="34" charset="0"/>
                        </a:rPr>
                        <a:t>TOTAL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EC"/>
                    </a:p>
                  </a:txBody>
                  <a:tcPr/>
                </a:tc>
                <a:tc hMerge="1">
                  <a:txBody>
                    <a:bodyPr/>
                    <a:lstStyle/>
                    <a:p>
                      <a:endParaRPr lang="es-EC"/>
                    </a:p>
                  </a:txBody>
                  <a:tcPr/>
                </a:tc>
                <a:tc>
                  <a:txBody>
                    <a:bodyPr/>
                    <a:lstStyle/>
                    <a:p>
                      <a:pPr algn="l" fontAlgn="b"/>
                      <a:r>
                        <a:rPr lang="es-EC" sz="1600" b="1" i="0" u="none" strike="noStrike" dirty="0">
                          <a:solidFill>
                            <a:srgbClr val="000000"/>
                          </a:solidFill>
                          <a:effectLst/>
                          <a:latin typeface="Calibri" panose="020F0502020204030204" pitchFamily="34" charset="0"/>
                        </a:rPr>
                        <a:t> 80.741.167,41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600" b="1" i="0" u="none" strike="noStrike">
                          <a:solidFill>
                            <a:srgbClr val="000000"/>
                          </a:solidFill>
                          <a:effectLst/>
                          <a:latin typeface="Calibri" panose="020F0502020204030204" pitchFamily="34" charset="0"/>
                        </a:rPr>
                        <a:t>     48.133.307,43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600" b="1" i="0" u="none" strike="noStrike">
                          <a:solidFill>
                            <a:srgbClr val="000000"/>
                          </a:solidFill>
                          <a:effectLst/>
                          <a:latin typeface="Calibri" panose="020F0502020204030204" pitchFamily="34" charset="0"/>
                        </a:rPr>
                        <a:t>  22.025.124,27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s-EC" sz="1600" b="1" i="0" u="none" strike="noStrike" dirty="0">
                          <a:solidFill>
                            <a:srgbClr val="000000"/>
                          </a:solidFill>
                          <a:effectLst/>
                          <a:latin typeface="Calibri" panose="020F0502020204030204" pitchFamily="34" charset="0"/>
                        </a:rPr>
                        <a:t> 70.158.431,70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65961905"/>
                  </a:ext>
                </a:extLst>
              </a:tr>
              <a:tr h="198393">
                <a:tc gridSpan="2">
                  <a:txBody>
                    <a:bodyPr/>
                    <a:lstStyle/>
                    <a:p>
                      <a:pPr algn="l" fontAlgn="b"/>
                      <a:endParaRPr lang="es-EC" sz="20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s-EC"/>
                    </a:p>
                  </a:txBody>
                  <a:tcPr/>
                </a:tc>
                <a:tc>
                  <a:txBody>
                    <a:bodyPr/>
                    <a:lstStyle/>
                    <a:p>
                      <a:pPr algn="l" fontAlgn="b"/>
                      <a:endParaRPr lang="es-EC" sz="20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C" sz="16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C" sz="16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C" sz="16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C" sz="1600" b="0" i="0" u="none" strike="noStrike" dirty="0">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58821"/>
                  </a:ext>
                </a:extLst>
              </a:tr>
              <a:tr h="198393">
                <a:tc gridSpan="2">
                  <a:txBody>
                    <a:bodyPr/>
                    <a:lstStyle/>
                    <a:p>
                      <a:pPr algn="l" fontAlgn="b"/>
                      <a:endParaRPr lang="es-EC"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hMerge="1">
                  <a:txBody>
                    <a:bodyPr/>
                    <a:lstStyle/>
                    <a:p>
                      <a:endParaRPr lang="es-EC"/>
                    </a:p>
                  </a:txBody>
                  <a:tcPr/>
                </a:tc>
                <a:tc>
                  <a:txBody>
                    <a:bodyPr/>
                    <a:lstStyle/>
                    <a:p>
                      <a:pPr algn="l" fontAlgn="b"/>
                      <a:endParaRPr lang="es-EC" sz="20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s-EC" sz="16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s-EC" sz="1600" b="1" i="0" u="none" strike="noStrike" dirty="0">
                          <a:solidFill>
                            <a:srgbClr val="000000"/>
                          </a:solidFill>
                          <a:effectLst/>
                          <a:latin typeface="Calibri" panose="020F0502020204030204" pitchFamily="34" charset="0"/>
                        </a:rPr>
                        <a:t>TOTAL EJECUCIÓN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s-EC"/>
                    </a:p>
                  </a:txBody>
                  <a:tcPr/>
                </a:tc>
                <a:tc>
                  <a:txBody>
                    <a:bodyPr/>
                    <a:lstStyle/>
                    <a:p>
                      <a:pPr algn="ctr" fontAlgn="b"/>
                      <a:r>
                        <a:rPr lang="es-EC" sz="1600" b="1" i="0" u="none" strike="noStrike" dirty="0">
                          <a:solidFill>
                            <a:srgbClr val="000000"/>
                          </a:solidFill>
                          <a:effectLst/>
                          <a:latin typeface="Calibri" panose="020F0502020204030204" pitchFamily="34" charset="0"/>
                        </a:rPr>
                        <a:t>87%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85156998"/>
                  </a:ext>
                </a:extLst>
              </a:tr>
            </a:tbl>
          </a:graphicData>
        </a:graphic>
      </p:graphicFrame>
      <p:sp>
        <p:nvSpPr>
          <p:cNvPr id="4" name="Marcador de número de diapositiva 3"/>
          <p:cNvSpPr>
            <a:spLocks noGrp="1"/>
          </p:cNvSpPr>
          <p:nvPr>
            <p:ph type="sldNum" sz="quarter" idx="12"/>
          </p:nvPr>
        </p:nvSpPr>
        <p:spPr>
          <a:xfrm>
            <a:off x="5808518" y="5517573"/>
            <a:ext cx="6307282" cy="535853"/>
          </a:xfrm>
          <a:solidFill>
            <a:schemeClr val="bg1"/>
          </a:solidFill>
        </p:spPr>
        <p:txBody>
          <a:bodyPr/>
          <a:lstStyle/>
          <a:p>
            <a:fld id="{A7058661-EA62-204E-B219-55D798D746B5}" type="slidenum">
              <a:rPr lang="es-ES_tradnl" smtClean="0"/>
              <a:t>9</a:t>
            </a:fld>
            <a:endParaRPr lang="es-ES_tradnl" dirty="0"/>
          </a:p>
        </p:txBody>
      </p:sp>
      <p:sp>
        <p:nvSpPr>
          <p:cNvPr id="6" name="CuadroTexto 5"/>
          <p:cNvSpPr txBox="1"/>
          <p:nvPr/>
        </p:nvSpPr>
        <p:spPr>
          <a:xfrm>
            <a:off x="1504709" y="1083969"/>
            <a:ext cx="8867669" cy="646331"/>
          </a:xfrm>
          <a:prstGeom prst="rect">
            <a:avLst/>
          </a:prstGeom>
          <a:noFill/>
        </p:spPr>
        <p:txBody>
          <a:bodyPr wrap="square" rtlCol="0">
            <a:spAutoFit/>
          </a:bodyPr>
          <a:lstStyle/>
          <a:p>
            <a:pPr algn="ctr"/>
            <a:r>
              <a:rPr lang="es-ES_tradnl"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EMASEO EP: Cédula presupuestaria de gastos</a:t>
            </a:r>
          </a:p>
          <a:p>
            <a:pPr algn="ctr"/>
            <a:r>
              <a:rPr lang="es-ES_tradnl" b="1" cap="small" dirty="0" smtClean="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Devengado al 31 de Agosto de 2021 -  En </a:t>
            </a:r>
            <a:r>
              <a:rPr lang="es-ES_tradnl"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rPr>
              <a:t>USD </a:t>
            </a:r>
            <a:endParaRPr lang="es-ES" b="1" cap="small" dirty="0">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endParaRPr>
          </a:p>
        </p:txBody>
      </p:sp>
      <p:sp>
        <p:nvSpPr>
          <p:cNvPr id="7" name="CuadroTexto 6"/>
          <p:cNvSpPr txBox="1"/>
          <p:nvPr/>
        </p:nvSpPr>
        <p:spPr>
          <a:xfrm>
            <a:off x="-1766226" y="51805"/>
            <a:ext cx="9704940" cy="646331"/>
          </a:xfrm>
          <a:prstGeom prst="rect">
            <a:avLst/>
          </a:prstGeom>
          <a:noFill/>
          <a:ln>
            <a:noFill/>
          </a:ln>
        </p:spPr>
        <p:txBody>
          <a:bodyPr anchor="ctr"/>
          <a:lstStyle>
            <a:defPPr>
              <a:defRPr lang="es-ES_tradnl"/>
            </a:defPPr>
            <a:lvl1pPr marL="2057400" indent="-2057400" algn="ctr" fontAlgn="base">
              <a:spcBef>
                <a:spcPct val="0"/>
              </a:spcBef>
              <a:spcAft>
                <a:spcPct val="0"/>
              </a:spcAft>
              <a:defRPr b="1" cap="small">
                <a:solidFill>
                  <a:schemeClr val="accent5">
                    <a:lumMod val="75000"/>
                  </a:schemeClr>
                </a:solidFill>
                <a:effectLst>
                  <a:outerShdw blurRad="38100" dist="38100" dir="2700000" algn="tl">
                    <a:srgbClr val="C0C0C0"/>
                  </a:outerShdw>
                </a:effectLst>
                <a:latin typeface="Century Gothic" pitchFamily="34" charset="0"/>
                <a:ea typeface="+mj-ea"/>
                <a:cs typeface="Calibri" pitchFamily="34" charset="0"/>
              </a:defRPr>
            </a:lvl1pPr>
            <a:lvl2pPr algn="ctr" eaLnBrk="0" fontAlgn="base" hangingPunct="0">
              <a:spcBef>
                <a:spcPct val="0"/>
              </a:spcBef>
              <a:spcAft>
                <a:spcPct val="0"/>
              </a:spcAft>
              <a:defRPr sz="4400">
                <a:solidFill>
                  <a:schemeClr val="tx2"/>
                </a:solidFill>
                <a:latin typeface="Arial" charset="0"/>
              </a:defRPr>
            </a:lvl2pPr>
            <a:lvl3pPr algn="ctr" eaLnBrk="0" fontAlgn="base" hangingPunct="0">
              <a:spcBef>
                <a:spcPct val="0"/>
              </a:spcBef>
              <a:spcAft>
                <a:spcPct val="0"/>
              </a:spcAft>
              <a:defRPr sz="4400">
                <a:solidFill>
                  <a:schemeClr val="tx2"/>
                </a:solidFill>
                <a:latin typeface="Arial" charset="0"/>
              </a:defRPr>
            </a:lvl3pPr>
            <a:lvl4pPr algn="ctr" eaLnBrk="0" fontAlgn="base" hangingPunct="0">
              <a:spcBef>
                <a:spcPct val="0"/>
              </a:spcBef>
              <a:spcAft>
                <a:spcPct val="0"/>
              </a:spcAft>
              <a:defRPr sz="4400">
                <a:solidFill>
                  <a:schemeClr val="tx2"/>
                </a:solidFill>
                <a:latin typeface="Arial" charset="0"/>
              </a:defRPr>
            </a:lvl4pPr>
            <a:lvl5pPr algn="ctr" eaLnBrk="0" fontAlgn="base" hangingPunct="0">
              <a:spcBef>
                <a:spcPct val="0"/>
              </a:spcBef>
              <a:spcAft>
                <a:spcPct val="0"/>
              </a:spcAft>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r>
              <a:rPr lang="es-ES" sz="2400" dirty="0" smtClean="0"/>
              <a:t>SITUACIÓN FINANCIERA DE EMASEO EP</a:t>
            </a:r>
            <a:endParaRPr lang="es-ES" sz="2400" dirty="0"/>
          </a:p>
        </p:txBody>
      </p:sp>
      <p:pic>
        <p:nvPicPr>
          <p:cNvPr id="8" name="Imagen 7"/>
          <p:cNvPicPr>
            <a:picLocks noChangeAspect="1"/>
          </p:cNvPicPr>
          <p:nvPr/>
        </p:nvPicPr>
        <p:blipFill>
          <a:blip r:embed="rId2"/>
          <a:stretch>
            <a:fillRect/>
          </a:stretch>
        </p:blipFill>
        <p:spPr>
          <a:xfrm>
            <a:off x="10743058" y="154593"/>
            <a:ext cx="1148395" cy="380573"/>
          </a:xfrm>
          <a:prstGeom prst="rect">
            <a:avLst/>
          </a:prstGeom>
        </p:spPr>
      </p:pic>
      <p:sp>
        <p:nvSpPr>
          <p:cNvPr id="2" name="Rectángulo 1"/>
          <p:cNvSpPr/>
          <p:nvPr/>
        </p:nvSpPr>
        <p:spPr>
          <a:xfrm>
            <a:off x="6120245" y="5517573"/>
            <a:ext cx="6577446" cy="706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348161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8386</TotalTime>
  <Words>1999</Words>
  <Application>Microsoft Office PowerPoint</Application>
  <PresentationFormat>Panorámica</PresentationFormat>
  <Paragraphs>212</Paragraphs>
  <Slides>10</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10</vt:i4>
      </vt:variant>
    </vt:vector>
  </HeadingPairs>
  <TitlesOfParts>
    <vt:vector size="17" baseType="lpstr">
      <vt:lpstr>Arial</vt:lpstr>
      <vt:lpstr>Calibri</vt:lpstr>
      <vt:lpstr>Calibri Light</vt:lpstr>
      <vt:lpstr>Century Gothic</vt:lpstr>
      <vt:lpstr>NimbusRomNo9L</vt:lpstr>
      <vt:lpstr>Tema de Office</vt:lpstr>
      <vt:lpstr>Hoja de cálculo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Nadia Karrera</dc:creator>
  <cp:lastModifiedBy>Nelly Molina</cp:lastModifiedBy>
  <cp:revision>296</cp:revision>
  <cp:lastPrinted>2021-09-16T01:35:56Z</cp:lastPrinted>
  <dcterms:created xsi:type="dcterms:W3CDTF">2020-09-18T17:33:02Z</dcterms:created>
  <dcterms:modified xsi:type="dcterms:W3CDTF">2021-09-16T13:31:00Z</dcterms:modified>
</cp:coreProperties>
</file>