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7" r:id="rId3"/>
    <p:sldId id="280" r:id="rId4"/>
    <p:sldId id="275" r:id="rId5"/>
    <p:sldId id="277" r:id="rId6"/>
    <p:sldId id="276" r:id="rId7"/>
    <p:sldId id="279" r:id="rId8"/>
    <p:sldId id="273" r:id="rId9"/>
    <p:sldId id="281" r:id="rId10"/>
    <p:sldId id="282" r:id="rId11"/>
    <p:sldId id="290" r:id="rId12"/>
    <p:sldId id="283" r:id="rId13"/>
    <p:sldId id="284" r:id="rId14"/>
    <p:sldId id="286" r:id="rId15"/>
    <p:sldId id="285" r:id="rId16"/>
    <p:sldId id="288" r:id="rId17"/>
    <p:sldId id="289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A33"/>
    <a:srgbClr val="FF9900"/>
    <a:srgbClr val="33D2C5"/>
    <a:srgbClr val="23E148"/>
    <a:srgbClr val="FFC000"/>
    <a:srgbClr val="064E95"/>
    <a:srgbClr val="0E5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C1F83-73D0-478E-AD64-7BDC12D22563}" v="786" dt="2020-11-10T15:33:49.159"/>
    <p1510:client id="{E8A0233A-E56B-4491-8203-A021C2EC2565}" v="137" dt="2020-11-10T18:21:02.226"/>
    <p1510:client id="{FB2286A5-BEDA-4487-A247-94DBE9809AF2}" v="39" dt="2020-11-10T19:30:01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5673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E9C5D-AFC0-48F6-8C4B-CD9D196361B4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885176A-8BC1-473E-A511-7ED33BBA1031}">
      <dgm:prSet phldrT="[Texto]"/>
      <dgm:spPr/>
      <dgm:t>
        <a:bodyPr/>
        <a:lstStyle/>
        <a:p>
          <a:r>
            <a:rPr lang="es-ES" b="1" i="0" u="none" dirty="0">
              <a:latin typeface="Arial" panose="020B0604020202020204" pitchFamily="34" charset="0"/>
              <a:cs typeface="Arial" panose="020B0604020202020204" pitchFamily="34" charset="0"/>
            </a:rPr>
            <a:t>Gestión Administrativa de la EPMMQ </a:t>
          </a:r>
        </a:p>
        <a:p>
          <a:r>
            <a:rPr lang="es-ES" b="1" i="0" u="none" dirty="0">
              <a:latin typeface="Arial" panose="020B0604020202020204" pitchFamily="34" charset="0"/>
              <a:cs typeface="Arial" panose="020B0604020202020204" pitchFamily="34" charset="0"/>
            </a:rPr>
            <a:t>$</a:t>
          </a:r>
          <a:r>
            <a:rPr lang="es-EC" b="1" i="0" u="none" dirty="0">
              <a:latin typeface="Arial" panose="020B0604020202020204" pitchFamily="34" charset="0"/>
              <a:cs typeface="Arial" panose="020B0604020202020204" pitchFamily="34" charset="0"/>
            </a:rPr>
            <a:t>4.687.534,03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D43A33-EFAB-44C9-8116-F67B7A358BBD}" type="parTrans" cxnId="{049FF7EE-6A05-4E31-A116-46DD7CD93E50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1486E-92CE-4C49-AE47-951314FAA1EB}" type="sibTrans" cxnId="{049FF7EE-6A05-4E31-A116-46DD7CD93E50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33C4A-9019-44B9-BB20-4346CA83D574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Personal actual</a:t>
          </a:r>
        </a:p>
      </dgm:t>
    </dgm:pt>
    <dgm:pt modelId="{4ADC1AC8-33F2-44FD-9559-0E33F934AF15}" type="parTrans" cxnId="{16A0014A-7D45-4CEA-A1AE-B3D113D45B4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9107C-FE4C-4FDA-953D-30F7D2059CF2}" type="sibTrans" cxnId="{16A0014A-7D45-4CEA-A1AE-B3D113D45B4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328006-3230-4271-988F-6B80FDB66882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Servicios básicos</a:t>
          </a:r>
        </a:p>
      </dgm:t>
    </dgm:pt>
    <dgm:pt modelId="{A0E04844-C313-4087-8175-17E5A51B3964}" type="parTrans" cxnId="{2AAB5FAA-FFC4-4F46-A186-F065A2DC729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909930-6589-44E8-94C7-05AD82A1B018}" type="sibTrans" cxnId="{2AAB5FAA-FFC4-4F46-A186-F065A2DC729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4C443-9826-4B9F-90AC-DC91CD42BD14}">
      <dgm:prSet phldrT="[Texto]"/>
      <dgm:spPr/>
      <dgm:t>
        <a:bodyPr/>
        <a:lstStyle/>
        <a:p>
          <a:r>
            <a:rPr lang="es-EC" b="1" i="0" u="none" dirty="0">
              <a:latin typeface="Arial" panose="020B0604020202020204" pitchFamily="34" charset="0"/>
              <a:cs typeface="Arial" panose="020B0604020202020204" pitchFamily="34" charset="0"/>
            </a:rPr>
            <a:t>Bienes y servicios tecnológicos</a:t>
          </a:r>
        </a:p>
        <a:p>
          <a:r>
            <a:rPr lang="es-EC" b="1" i="0" u="none" dirty="0">
              <a:latin typeface="Arial" panose="020B0604020202020204" pitchFamily="34" charset="0"/>
              <a:cs typeface="Arial" panose="020B0604020202020204" pitchFamily="34" charset="0"/>
            </a:rPr>
            <a:t> $4.969.711,04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E4FF13-90CD-4DA5-804B-C8A83BAD008D}" type="parTrans" cxnId="{2680359C-476B-41E1-BC92-7944CAC8796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C149C2-0806-4473-A957-5275869EF492}" type="sibTrans" cxnId="{2680359C-476B-41E1-BC92-7944CAC8796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7B6ED8-D735-43ED-9886-6FD088E5B035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Licenciamientos anuales</a:t>
          </a:r>
        </a:p>
      </dgm:t>
    </dgm:pt>
    <dgm:pt modelId="{12C90DAB-1A27-477A-BCCB-8B078C63EDDC}" type="parTrans" cxnId="{295B8BB0-860D-449A-BEC0-286D37E81EF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1A64EC-2026-4A4F-97FB-545422232507}" type="sibTrans" cxnId="{295B8BB0-860D-449A-BEC0-286D37E81EF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B1B13C-E9A9-45B3-A66C-3E34CA1A24B2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Soporte técnico</a:t>
          </a:r>
        </a:p>
      </dgm:t>
    </dgm:pt>
    <dgm:pt modelId="{9898D3BD-173C-413E-BF1B-D490E9B4EF25}" type="parTrans" cxnId="{63FF2BDD-1165-4394-ABC0-1FD7046EC5E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D6A626-9217-41B2-AF4D-0293A2896B4E}" type="sibTrans" cxnId="{63FF2BDD-1165-4394-ABC0-1FD7046EC5E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81A4C9-A83E-42AC-8A35-9003F884E2A4}">
      <dgm:prSet phldrT="[Texto]"/>
      <dgm:spPr/>
      <dgm:t>
        <a:bodyPr/>
        <a:lstStyle/>
        <a:p>
          <a:r>
            <a:rPr lang="es-EC" b="1" i="0" u="none" dirty="0">
              <a:latin typeface="Arial" panose="020B0604020202020204" pitchFamily="34" charset="0"/>
              <a:cs typeface="Arial" panose="020B0604020202020204" pitchFamily="34" charset="0"/>
            </a:rPr>
            <a:t>Asesoría y patrocinio jurídico </a:t>
          </a:r>
        </a:p>
        <a:p>
          <a:r>
            <a:rPr lang="es-EC" b="1" i="0" u="none" dirty="0">
              <a:latin typeface="Arial" panose="020B0604020202020204" pitchFamily="34" charset="0"/>
              <a:cs typeface="Arial" panose="020B0604020202020204" pitchFamily="34" charset="0"/>
            </a:rPr>
            <a:t>$2.342.754,93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E0010-745B-4B8C-A482-B8CF3E1B2339}" type="parTrans" cxnId="{01E1877C-9792-45CB-88B8-876AD62D5F5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FF8E4-BD16-4BEF-8AFA-3E971CC2D6EE}" type="sibTrans" cxnId="{01E1877C-9792-45CB-88B8-876AD62D5F5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F4A54F-B579-4CB3-BFD1-92AFE04726F4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Patrocinio externo</a:t>
          </a:r>
        </a:p>
      </dgm:t>
    </dgm:pt>
    <dgm:pt modelId="{4A4D1592-5A92-421D-BB20-82B8B2299ED7}" type="parTrans" cxnId="{81ABAB43-55EF-4397-B33E-1513D2FC794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F284B0-508D-484B-AA00-FFCADB8669D3}" type="sibTrans" cxnId="{81ABAB43-55EF-4397-B33E-1513D2FC794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DC1A2-E1EB-4E64-9B1E-CA2E7F113965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Asesoría contrato FIDIC</a:t>
          </a:r>
        </a:p>
      </dgm:t>
    </dgm:pt>
    <dgm:pt modelId="{EE0C82AF-1D49-4AAA-974E-255B2159BC73}" type="parTrans" cxnId="{7239B801-01ED-4171-865A-B10274CB4AB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98508F-A65F-467A-9C56-B391FE488461}" type="sibTrans" cxnId="{7239B801-01ED-4171-865A-B10274CB4AB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9F7D6-D23D-4AC1-B23F-6CD7AF6EAAB1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Servicios generales</a:t>
          </a:r>
        </a:p>
      </dgm:t>
    </dgm:pt>
    <dgm:pt modelId="{F6BCCD73-BC2E-4E8B-89D3-F502F5B10DC3}" type="parTrans" cxnId="{AD08C125-2037-4CBB-B7C8-AC2D629C19B0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1A14B-B63A-41F1-BC12-0CAFBFE83B2A}" type="sibTrans" cxnId="{AD08C125-2037-4CBB-B7C8-AC2D629C19B0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C6443-360B-4CB0-A186-A72CA9D709D8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Bienes de consumo y BLD</a:t>
          </a:r>
        </a:p>
      </dgm:t>
    </dgm:pt>
    <dgm:pt modelId="{7470E535-CC43-40BA-A441-850AEDFF79A7}" type="parTrans" cxnId="{D4C9780E-B56E-4BBA-B5CA-0A8409CD880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E662A7-DBDA-4C18-BF95-73791BF46148}" type="sibTrans" cxnId="{D4C9780E-B56E-4BBA-B5CA-0A8409CD880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F84071-AB6E-4C32-B7BD-CCC6A865F59F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Auditorías</a:t>
          </a:r>
        </a:p>
      </dgm:t>
    </dgm:pt>
    <dgm:pt modelId="{B5CC1489-3C0B-4C3F-A720-4FC77C1BCE1C}" type="parTrans" cxnId="{D7429DB8-6720-4B35-9564-02788801FB8A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EE99DC-CD6B-4DFC-88C6-9D7D76B6E0EA}" type="sibTrans" cxnId="{D7429DB8-6720-4B35-9564-02788801FB8A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133AD-01D6-441C-A010-770AACED78AA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Mantenimiento de sistemas y equipos</a:t>
          </a:r>
        </a:p>
      </dgm:t>
    </dgm:pt>
    <dgm:pt modelId="{5ED1B2A8-5E12-4B92-B22C-C7427AA49365}" type="parTrans" cxnId="{E82E3EA7-78C9-4C6E-A5CA-037832BC642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D51CEF-57C8-46F6-BB29-E8F1C5B440DA}" type="sibTrans" cxnId="{E82E3EA7-78C9-4C6E-A5CA-037832BC642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42251-F917-4385-B9BA-D36B76196893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Equipos tecnológicos</a:t>
          </a:r>
        </a:p>
      </dgm:t>
    </dgm:pt>
    <dgm:pt modelId="{6C888144-AE51-4886-BC9D-D79425431E59}" type="parTrans" cxnId="{B0A4036F-4124-4528-8D75-E39D577EAAF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3C03E-06E3-4D3D-8ADF-F9283E52C8AB}" type="sibTrans" cxnId="{B0A4036F-4124-4528-8D75-E39D577EAAF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3F2AD4-C7D0-45AA-9FA9-598C664D6686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Tasas y servicios notariales</a:t>
          </a:r>
        </a:p>
      </dgm:t>
    </dgm:pt>
    <dgm:pt modelId="{4BE92E71-9441-4AB0-8240-774F4C842925}" type="parTrans" cxnId="{55D5BDA9-24BD-4A39-B043-C6AD5EF8C54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D8CD36-7BE3-47DD-9C1C-A7BD55CA29F2}" type="sibTrans" cxnId="{55D5BDA9-24BD-4A39-B043-C6AD5EF8C54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A24A7-0052-4129-B33A-0DC0AD0C4DF1}">
      <dgm:prSet phldrT="[Texto]"/>
      <dgm:spPr/>
      <dgm:t>
        <a:bodyPr anchor="ctr"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Telecomunicaciones Red P25 </a:t>
          </a:r>
        </a:p>
      </dgm:t>
    </dgm:pt>
    <dgm:pt modelId="{297ED310-F40E-4830-AF66-CD5D9AB8B796}" type="parTrans" cxnId="{F7D5DCF7-CDDC-408C-B48B-6F2E6DAEE2F6}">
      <dgm:prSet/>
      <dgm:spPr/>
      <dgm:t>
        <a:bodyPr/>
        <a:lstStyle/>
        <a:p>
          <a:endParaRPr lang="es-EC"/>
        </a:p>
      </dgm:t>
    </dgm:pt>
    <dgm:pt modelId="{B4C76C48-5777-4218-87F2-01DC5C204F92}" type="sibTrans" cxnId="{F7D5DCF7-CDDC-408C-B48B-6F2E6DAEE2F6}">
      <dgm:prSet/>
      <dgm:spPr/>
      <dgm:t>
        <a:bodyPr/>
        <a:lstStyle/>
        <a:p>
          <a:endParaRPr lang="es-EC"/>
        </a:p>
      </dgm:t>
    </dgm:pt>
    <dgm:pt modelId="{6F6A9406-26DE-45F0-A028-95F2C5860F4B}" type="pres">
      <dgm:prSet presAssocID="{CFCE9C5D-AFC0-48F6-8C4B-CD9D196361B4}" presName="Name0" presStyleCnt="0">
        <dgm:presLayoutVars>
          <dgm:dir/>
          <dgm:animLvl val="lvl"/>
          <dgm:resizeHandles val="exact"/>
        </dgm:presLayoutVars>
      </dgm:prSet>
      <dgm:spPr/>
    </dgm:pt>
    <dgm:pt modelId="{44F5DC37-2758-4048-9C8E-9E5686FE8376}" type="pres">
      <dgm:prSet presAssocID="{8885176A-8BC1-473E-A511-7ED33BBA1031}" presName="composite" presStyleCnt="0"/>
      <dgm:spPr/>
    </dgm:pt>
    <dgm:pt modelId="{DA5970A2-164D-4BBD-975A-24EC2329FF0D}" type="pres">
      <dgm:prSet presAssocID="{8885176A-8BC1-473E-A511-7ED33BBA103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B342D90-67F3-4006-87B0-C5CF6AE85E47}" type="pres">
      <dgm:prSet presAssocID="{8885176A-8BC1-473E-A511-7ED33BBA1031}" presName="desTx" presStyleLbl="alignAccFollowNode1" presStyleIdx="0" presStyleCnt="3">
        <dgm:presLayoutVars>
          <dgm:bulletEnabled val="1"/>
        </dgm:presLayoutVars>
      </dgm:prSet>
      <dgm:spPr/>
    </dgm:pt>
    <dgm:pt modelId="{A42B0877-A627-476B-9559-4C8C45CDEBA1}" type="pres">
      <dgm:prSet presAssocID="{B111486E-92CE-4C49-AE47-951314FAA1EB}" presName="space" presStyleCnt="0"/>
      <dgm:spPr/>
    </dgm:pt>
    <dgm:pt modelId="{80D75EE5-8393-4802-B6D6-CB49C1EFBE90}" type="pres">
      <dgm:prSet presAssocID="{18A4C443-9826-4B9F-90AC-DC91CD42BD14}" presName="composite" presStyleCnt="0"/>
      <dgm:spPr/>
    </dgm:pt>
    <dgm:pt modelId="{98EE2727-A188-43B6-BBC3-FDC5DF726AB9}" type="pres">
      <dgm:prSet presAssocID="{18A4C443-9826-4B9F-90AC-DC91CD42BD1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8A1915A-E4C4-4536-8F8B-8430E4B7FA33}" type="pres">
      <dgm:prSet presAssocID="{18A4C443-9826-4B9F-90AC-DC91CD42BD14}" presName="desTx" presStyleLbl="alignAccFollowNode1" presStyleIdx="1" presStyleCnt="3">
        <dgm:presLayoutVars>
          <dgm:bulletEnabled val="1"/>
        </dgm:presLayoutVars>
      </dgm:prSet>
      <dgm:spPr/>
    </dgm:pt>
    <dgm:pt modelId="{B538B01C-F9CC-4D56-8BE7-1868F94FCFAE}" type="pres">
      <dgm:prSet presAssocID="{54C149C2-0806-4473-A957-5275869EF492}" presName="space" presStyleCnt="0"/>
      <dgm:spPr/>
    </dgm:pt>
    <dgm:pt modelId="{C2B79798-A5EE-41E2-8B02-CEB726A86EF0}" type="pres">
      <dgm:prSet presAssocID="{8B81A4C9-A83E-42AC-8A35-9003F884E2A4}" presName="composite" presStyleCnt="0"/>
      <dgm:spPr/>
    </dgm:pt>
    <dgm:pt modelId="{1C39CE5E-4166-418C-B6CB-D2633F4FC192}" type="pres">
      <dgm:prSet presAssocID="{8B81A4C9-A83E-42AC-8A35-9003F884E2A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E413BF5-91ED-46CA-B047-896F4D26DF14}" type="pres">
      <dgm:prSet presAssocID="{8B81A4C9-A83E-42AC-8A35-9003F884E2A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239B801-01ED-4171-865A-B10274CB4AB9}" srcId="{8B81A4C9-A83E-42AC-8A35-9003F884E2A4}" destId="{913DC1A2-E1EB-4E64-9B1E-CA2E7F113965}" srcOrd="1" destOrd="0" parTransId="{EE0C82AF-1D49-4AAA-974E-255B2159BC73}" sibTransId="{F698508F-A65F-467A-9C56-B391FE488461}"/>
    <dgm:cxn modelId="{0DA2C907-21C5-43D0-AC82-5479C1A960F8}" type="presOf" srcId="{8B81A4C9-A83E-42AC-8A35-9003F884E2A4}" destId="{1C39CE5E-4166-418C-B6CB-D2633F4FC192}" srcOrd="0" destOrd="0" presId="urn:microsoft.com/office/officeart/2005/8/layout/hList1"/>
    <dgm:cxn modelId="{D4C9780E-B56E-4BBA-B5CA-0A8409CD8807}" srcId="{8885176A-8BC1-473E-A511-7ED33BBA1031}" destId="{169C6443-360B-4CB0-A186-A72CA9D709D8}" srcOrd="3" destOrd="0" parTransId="{7470E535-CC43-40BA-A441-850AEDFF79A7}" sibTransId="{4EE662A7-DBDA-4C18-BF95-73791BF46148}"/>
    <dgm:cxn modelId="{4795A813-6233-4A81-8BB0-DD427CDAF3B5}" type="presOf" srcId="{38B1B13C-E9A9-45B3-A66C-3E34CA1A24B2}" destId="{C8A1915A-E4C4-4536-8F8B-8430E4B7FA33}" srcOrd="0" destOrd="1" presId="urn:microsoft.com/office/officeart/2005/8/layout/hList1"/>
    <dgm:cxn modelId="{0C500715-0500-4064-86C1-8E0D134BD268}" type="presOf" srcId="{19B33C4A-9019-44B9-BB20-4346CA83D574}" destId="{DB342D90-67F3-4006-87B0-C5CF6AE85E47}" srcOrd="0" destOrd="0" presId="urn:microsoft.com/office/officeart/2005/8/layout/hList1"/>
    <dgm:cxn modelId="{5CD36815-5A93-4EC8-B5F9-7E69655B82CC}" type="presOf" srcId="{92F4A54F-B579-4CB3-BFD1-92AFE04726F4}" destId="{1E413BF5-91ED-46CA-B047-896F4D26DF14}" srcOrd="0" destOrd="0" presId="urn:microsoft.com/office/officeart/2005/8/layout/hList1"/>
    <dgm:cxn modelId="{A314D91C-1FB7-4C55-9641-60A1B3F0B7DA}" type="presOf" srcId="{4A328006-3230-4271-988F-6B80FDB66882}" destId="{DB342D90-67F3-4006-87B0-C5CF6AE85E47}" srcOrd="0" destOrd="1" presId="urn:microsoft.com/office/officeart/2005/8/layout/hList1"/>
    <dgm:cxn modelId="{AD08C125-2037-4CBB-B7C8-AC2D629C19B0}" srcId="{8885176A-8BC1-473E-A511-7ED33BBA1031}" destId="{FC19F7D6-D23D-4AC1-B23F-6CD7AF6EAAB1}" srcOrd="2" destOrd="0" parTransId="{F6BCCD73-BC2E-4E8B-89D3-F502F5B10DC3}" sibTransId="{1411A14B-B63A-41F1-BC12-0CAFBFE83B2A}"/>
    <dgm:cxn modelId="{6D0C4B2E-1731-4972-AA29-BA00737EDCA8}" type="presOf" srcId="{913DC1A2-E1EB-4E64-9B1E-CA2E7F113965}" destId="{1E413BF5-91ED-46CA-B047-896F4D26DF14}" srcOrd="0" destOrd="1" presId="urn:microsoft.com/office/officeart/2005/8/layout/hList1"/>
    <dgm:cxn modelId="{A9F7D939-25FA-4B8A-8429-C4A7426EC127}" type="presOf" srcId="{18A4C443-9826-4B9F-90AC-DC91CD42BD14}" destId="{98EE2727-A188-43B6-BBC3-FDC5DF726AB9}" srcOrd="0" destOrd="0" presId="urn:microsoft.com/office/officeart/2005/8/layout/hList1"/>
    <dgm:cxn modelId="{81ABAB43-55EF-4397-B33E-1513D2FC794D}" srcId="{8B81A4C9-A83E-42AC-8A35-9003F884E2A4}" destId="{92F4A54F-B579-4CB3-BFD1-92AFE04726F4}" srcOrd="0" destOrd="0" parTransId="{4A4D1592-5A92-421D-BB20-82B8B2299ED7}" sibTransId="{0CF284B0-508D-484B-AA00-FFCADB8669D3}"/>
    <dgm:cxn modelId="{16A0014A-7D45-4CEA-A1AE-B3D113D45B4B}" srcId="{8885176A-8BC1-473E-A511-7ED33BBA1031}" destId="{19B33C4A-9019-44B9-BB20-4346CA83D574}" srcOrd="0" destOrd="0" parTransId="{4ADC1AC8-33F2-44FD-9559-0E33F934AF15}" sibTransId="{6A69107C-FE4C-4FDA-953D-30F7D2059CF2}"/>
    <dgm:cxn modelId="{35D9DD6C-CD9E-4B19-92F4-77DFFD92222C}" type="presOf" srcId="{6B7B6ED8-D735-43ED-9886-6FD088E5B035}" destId="{C8A1915A-E4C4-4536-8F8B-8430E4B7FA33}" srcOrd="0" destOrd="0" presId="urn:microsoft.com/office/officeart/2005/8/layout/hList1"/>
    <dgm:cxn modelId="{B0A4036F-4124-4528-8D75-E39D577EAAFB}" srcId="{18A4C443-9826-4B9F-90AC-DC91CD42BD14}" destId="{D8D42251-F917-4385-B9BA-D36B76196893}" srcOrd="3" destOrd="0" parTransId="{6C888144-AE51-4886-BC9D-D79425431E59}" sibTransId="{AC33C03E-06E3-4D3D-8ADF-F9283E52C8AB}"/>
    <dgm:cxn modelId="{BD990A52-FF0E-40AF-AFDE-CAC7CD4E966B}" type="presOf" srcId="{D8D42251-F917-4385-B9BA-D36B76196893}" destId="{C8A1915A-E4C4-4536-8F8B-8430E4B7FA33}" srcOrd="0" destOrd="3" presId="urn:microsoft.com/office/officeart/2005/8/layout/hList1"/>
    <dgm:cxn modelId="{01E1877C-9792-45CB-88B8-876AD62D5F51}" srcId="{CFCE9C5D-AFC0-48F6-8C4B-CD9D196361B4}" destId="{8B81A4C9-A83E-42AC-8A35-9003F884E2A4}" srcOrd="2" destOrd="0" parTransId="{CD0E0010-745B-4B8C-A482-B8CF3E1B2339}" sibTransId="{A25FF8E4-BD16-4BEF-8AFA-3E971CC2D6EE}"/>
    <dgm:cxn modelId="{E9388B81-ED35-41B8-A9CC-6DEE3057D8A1}" type="presOf" srcId="{8885176A-8BC1-473E-A511-7ED33BBA1031}" destId="{DA5970A2-164D-4BBD-975A-24EC2329FF0D}" srcOrd="0" destOrd="0" presId="urn:microsoft.com/office/officeart/2005/8/layout/hList1"/>
    <dgm:cxn modelId="{6B3CAE87-15BE-47D1-92B2-C8497867319E}" type="presOf" srcId="{FF3F2AD4-C7D0-45AA-9FA9-598C664D6686}" destId="{1E413BF5-91ED-46CA-B047-896F4D26DF14}" srcOrd="0" destOrd="2" presId="urn:microsoft.com/office/officeart/2005/8/layout/hList1"/>
    <dgm:cxn modelId="{6E16C895-7B57-4FEC-832E-A71AE634539D}" type="presOf" srcId="{04C133AD-01D6-441C-A010-770AACED78AA}" destId="{C8A1915A-E4C4-4536-8F8B-8430E4B7FA33}" srcOrd="0" destOrd="2" presId="urn:microsoft.com/office/officeart/2005/8/layout/hList1"/>
    <dgm:cxn modelId="{2680359C-476B-41E1-BC92-7944CAC8796E}" srcId="{CFCE9C5D-AFC0-48F6-8C4B-CD9D196361B4}" destId="{18A4C443-9826-4B9F-90AC-DC91CD42BD14}" srcOrd="1" destOrd="0" parTransId="{20E4FF13-90CD-4DA5-804B-C8A83BAD008D}" sibTransId="{54C149C2-0806-4473-A957-5275869EF492}"/>
    <dgm:cxn modelId="{EA5AF4A0-092A-4109-A223-BD3D6A64EF53}" type="presOf" srcId="{7FCA24A7-0052-4129-B33A-0DC0AD0C4DF1}" destId="{C8A1915A-E4C4-4536-8F8B-8430E4B7FA33}" srcOrd="0" destOrd="4" presId="urn:microsoft.com/office/officeart/2005/8/layout/hList1"/>
    <dgm:cxn modelId="{E82E3EA7-78C9-4C6E-A5CA-037832BC6421}" srcId="{18A4C443-9826-4B9F-90AC-DC91CD42BD14}" destId="{04C133AD-01D6-441C-A010-770AACED78AA}" srcOrd="2" destOrd="0" parTransId="{5ED1B2A8-5E12-4B92-B22C-C7427AA49365}" sibTransId="{A9D51CEF-57C8-46F6-BB29-E8F1C5B440DA}"/>
    <dgm:cxn modelId="{55D5BDA9-24BD-4A39-B043-C6AD5EF8C545}" srcId="{8B81A4C9-A83E-42AC-8A35-9003F884E2A4}" destId="{FF3F2AD4-C7D0-45AA-9FA9-598C664D6686}" srcOrd="2" destOrd="0" parTransId="{4BE92E71-9441-4AB0-8240-774F4C842925}" sibTransId="{92D8CD36-7BE3-47DD-9C1C-A7BD55CA29F2}"/>
    <dgm:cxn modelId="{2AAB5FAA-FFC4-4F46-A186-F065A2DC729D}" srcId="{8885176A-8BC1-473E-A511-7ED33BBA1031}" destId="{4A328006-3230-4271-988F-6B80FDB66882}" srcOrd="1" destOrd="0" parTransId="{A0E04844-C313-4087-8175-17E5A51B3964}" sibTransId="{A5909930-6589-44E8-94C7-05AD82A1B018}"/>
    <dgm:cxn modelId="{295B8BB0-860D-449A-BEC0-286D37E81EF5}" srcId="{18A4C443-9826-4B9F-90AC-DC91CD42BD14}" destId="{6B7B6ED8-D735-43ED-9886-6FD088E5B035}" srcOrd="0" destOrd="0" parTransId="{12C90DAB-1A27-477A-BCCB-8B078C63EDDC}" sibTransId="{771A64EC-2026-4A4F-97FB-545422232507}"/>
    <dgm:cxn modelId="{D7429DB8-6720-4B35-9564-02788801FB8A}" srcId="{8885176A-8BC1-473E-A511-7ED33BBA1031}" destId="{86F84071-AB6E-4C32-B7BD-CCC6A865F59F}" srcOrd="4" destOrd="0" parTransId="{B5CC1489-3C0B-4C3F-A720-4FC77C1BCE1C}" sibTransId="{C9EE99DC-CD6B-4DFC-88C6-9D7D76B6E0EA}"/>
    <dgm:cxn modelId="{0DFB40C3-C665-4A8A-836F-1058EEB6D8FF}" type="presOf" srcId="{CFCE9C5D-AFC0-48F6-8C4B-CD9D196361B4}" destId="{6F6A9406-26DE-45F0-A028-95F2C5860F4B}" srcOrd="0" destOrd="0" presId="urn:microsoft.com/office/officeart/2005/8/layout/hList1"/>
    <dgm:cxn modelId="{EC51E5C3-8ECE-438B-94F3-300FC6974969}" type="presOf" srcId="{169C6443-360B-4CB0-A186-A72CA9D709D8}" destId="{DB342D90-67F3-4006-87B0-C5CF6AE85E47}" srcOrd="0" destOrd="3" presId="urn:microsoft.com/office/officeart/2005/8/layout/hList1"/>
    <dgm:cxn modelId="{4B1C6ECB-85EC-4C19-BE97-E186E28ABF22}" type="presOf" srcId="{FC19F7D6-D23D-4AC1-B23F-6CD7AF6EAAB1}" destId="{DB342D90-67F3-4006-87B0-C5CF6AE85E47}" srcOrd="0" destOrd="2" presId="urn:microsoft.com/office/officeart/2005/8/layout/hList1"/>
    <dgm:cxn modelId="{80B9C0CF-81BE-47E2-A827-242116E199C2}" type="presOf" srcId="{86F84071-AB6E-4C32-B7BD-CCC6A865F59F}" destId="{DB342D90-67F3-4006-87B0-C5CF6AE85E47}" srcOrd="0" destOrd="4" presId="urn:microsoft.com/office/officeart/2005/8/layout/hList1"/>
    <dgm:cxn modelId="{63FF2BDD-1165-4394-ABC0-1FD7046EC5E1}" srcId="{18A4C443-9826-4B9F-90AC-DC91CD42BD14}" destId="{38B1B13C-E9A9-45B3-A66C-3E34CA1A24B2}" srcOrd="1" destOrd="0" parTransId="{9898D3BD-173C-413E-BF1B-D490E9B4EF25}" sibTransId="{E3D6A626-9217-41B2-AF4D-0293A2896B4E}"/>
    <dgm:cxn modelId="{049FF7EE-6A05-4E31-A116-46DD7CD93E50}" srcId="{CFCE9C5D-AFC0-48F6-8C4B-CD9D196361B4}" destId="{8885176A-8BC1-473E-A511-7ED33BBA1031}" srcOrd="0" destOrd="0" parTransId="{43D43A33-EFAB-44C9-8116-F67B7A358BBD}" sibTransId="{B111486E-92CE-4C49-AE47-951314FAA1EB}"/>
    <dgm:cxn modelId="{F7D5DCF7-CDDC-408C-B48B-6F2E6DAEE2F6}" srcId="{18A4C443-9826-4B9F-90AC-DC91CD42BD14}" destId="{7FCA24A7-0052-4129-B33A-0DC0AD0C4DF1}" srcOrd="4" destOrd="0" parTransId="{297ED310-F40E-4830-AF66-CD5D9AB8B796}" sibTransId="{B4C76C48-5777-4218-87F2-01DC5C204F92}"/>
    <dgm:cxn modelId="{87B015E5-CD46-431F-BF2E-8918CC66719C}" type="presParOf" srcId="{6F6A9406-26DE-45F0-A028-95F2C5860F4B}" destId="{44F5DC37-2758-4048-9C8E-9E5686FE8376}" srcOrd="0" destOrd="0" presId="urn:microsoft.com/office/officeart/2005/8/layout/hList1"/>
    <dgm:cxn modelId="{4C48FAC0-0496-42A0-A23E-501C4C3A9997}" type="presParOf" srcId="{44F5DC37-2758-4048-9C8E-9E5686FE8376}" destId="{DA5970A2-164D-4BBD-975A-24EC2329FF0D}" srcOrd="0" destOrd="0" presId="urn:microsoft.com/office/officeart/2005/8/layout/hList1"/>
    <dgm:cxn modelId="{253095EC-C5F9-41A8-A35A-EC6692B70FF5}" type="presParOf" srcId="{44F5DC37-2758-4048-9C8E-9E5686FE8376}" destId="{DB342D90-67F3-4006-87B0-C5CF6AE85E47}" srcOrd="1" destOrd="0" presId="urn:microsoft.com/office/officeart/2005/8/layout/hList1"/>
    <dgm:cxn modelId="{CEEFE3B9-177C-4AE7-86E2-280D81142EE8}" type="presParOf" srcId="{6F6A9406-26DE-45F0-A028-95F2C5860F4B}" destId="{A42B0877-A627-476B-9559-4C8C45CDEBA1}" srcOrd="1" destOrd="0" presId="urn:microsoft.com/office/officeart/2005/8/layout/hList1"/>
    <dgm:cxn modelId="{0431D975-7931-4C15-A4FF-1F3E5F3EE2FC}" type="presParOf" srcId="{6F6A9406-26DE-45F0-A028-95F2C5860F4B}" destId="{80D75EE5-8393-4802-B6D6-CB49C1EFBE90}" srcOrd="2" destOrd="0" presId="urn:microsoft.com/office/officeart/2005/8/layout/hList1"/>
    <dgm:cxn modelId="{0D290905-E6AB-4D1F-9D05-E006C7A08B76}" type="presParOf" srcId="{80D75EE5-8393-4802-B6D6-CB49C1EFBE90}" destId="{98EE2727-A188-43B6-BBC3-FDC5DF726AB9}" srcOrd="0" destOrd="0" presId="urn:microsoft.com/office/officeart/2005/8/layout/hList1"/>
    <dgm:cxn modelId="{F2A6BC97-40E7-4751-85FD-36F9C5886797}" type="presParOf" srcId="{80D75EE5-8393-4802-B6D6-CB49C1EFBE90}" destId="{C8A1915A-E4C4-4536-8F8B-8430E4B7FA33}" srcOrd="1" destOrd="0" presId="urn:microsoft.com/office/officeart/2005/8/layout/hList1"/>
    <dgm:cxn modelId="{8F116D89-CFE7-4EC5-B291-101962C44555}" type="presParOf" srcId="{6F6A9406-26DE-45F0-A028-95F2C5860F4B}" destId="{B538B01C-F9CC-4D56-8BE7-1868F94FCFAE}" srcOrd="3" destOrd="0" presId="urn:microsoft.com/office/officeart/2005/8/layout/hList1"/>
    <dgm:cxn modelId="{5965C53B-0F9B-4073-9EED-7B864F5ECAC2}" type="presParOf" srcId="{6F6A9406-26DE-45F0-A028-95F2C5860F4B}" destId="{C2B79798-A5EE-41E2-8B02-CEB726A86EF0}" srcOrd="4" destOrd="0" presId="urn:microsoft.com/office/officeart/2005/8/layout/hList1"/>
    <dgm:cxn modelId="{DFAF4312-B9A0-4A12-A517-39DB01B6F5C8}" type="presParOf" srcId="{C2B79798-A5EE-41E2-8B02-CEB726A86EF0}" destId="{1C39CE5E-4166-418C-B6CB-D2633F4FC192}" srcOrd="0" destOrd="0" presId="urn:microsoft.com/office/officeart/2005/8/layout/hList1"/>
    <dgm:cxn modelId="{F3E469A4-283B-4DD0-900E-361FCA9CBFE5}" type="presParOf" srcId="{C2B79798-A5EE-41E2-8B02-CEB726A86EF0}" destId="{1E413BF5-91ED-46CA-B047-896F4D26DF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970A2-164D-4BBD-975A-24EC2329FF0D}">
      <dsp:nvSpPr>
        <dsp:cNvPr id="0" name=""/>
        <dsp:cNvSpPr/>
      </dsp:nvSpPr>
      <dsp:spPr>
        <a:xfrm>
          <a:off x="3286" y="446087"/>
          <a:ext cx="3203971" cy="1061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Gestión Administrativa de la EPMMQ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$</a:t>
          </a:r>
          <a:r>
            <a:rPr lang="es-EC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4.687.534,03</a:t>
          </a:r>
          <a:endParaRPr lang="es-EC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6" y="446087"/>
        <a:ext cx="3203971" cy="1061092"/>
      </dsp:txXfrm>
    </dsp:sp>
    <dsp:sp modelId="{DB342D90-67F3-4006-87B0-C5CF6AE85E47}">
      <dsp:nvSpPr>
        <dsp:cNvPr id="0" name=""/>
        <dsp:cNvSpPr/>
      </dsp:nvSpPr>
      <dsp:spPr>
        <a:xfrm>
          <a:off x="3286" y="1507179"/>
          <a:ext cx="3203971" cy="2602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Personal actual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Servicios básicos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Servicios generales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Bienes de consumo y BLD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Auditorías</a:t>
          </a:r>
        </a:p>
      </dsp:txBody>
      <dsp:txXfrm>
        <a:off x="3286" y="1507179"/>
        <a:ext cx="3203971" cy="2602603"/>
      </dsp:txXfrm>
    </dsp:sp>
    <dsp:sp modelId="{98EE2727-A188-43B6-BBC3-FDC5DF726AB9}">
      <dsp:nvSpPr>
        <dsp:cNvPr id="0" name=""/>
        <dsp:cNvSpPr/>
      </dsp:nvSpPr>
      <dsp:spPr>
        <a:xfrm>
          <a:off x="3655814" y="446087"/>
          <a:ext cx="3203971" cy="1061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Bienes y servicios tecnológicos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 $4.969.711,04</a:t>
          </a:r>
          <a:endParaRPr lang="es-EC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814" y="446087"/>
        <a:ext cx="3203971" cy="1061092"/>
      </dsp:txXfrm>
    </dsp:sp>
    <dsp:sp modelId="{C8A1915A-E4C4-4536-8F8B-8430E4B7FA33}">
      <dsp:nvSpPr>
        <dsp:cNvPr id="0" name=""/>
        <dsp:cNvSpPr/>
      </dsp:nvSpPr>
      <dsp:spPr>
        <a:xfrm>
          <a:off x="3655814" y="1507179"/>
          <a:ext cx="3203971" cy="2602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Licenciamientos anuales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Soporte técnico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Mantenimiento de sistemas y equipos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Equipos tecnológicos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Telecomunicaciones Red P25 </a:t>
          </a:r>
        </a:p>
      </dsp:txBody>
      <dsp:txXfrm>
        <a:off x="3655814" y="1507179"/>
        <a:ext cx="3203971" cy="2602603"/>
      </dsp:txXfrm>
    </dsp:sp>
    <dsp:sp modelId="{1C39CE5E-4166-418C-B6CB-D2633F4FC192}">
      <dsp:nvSpPr>
        <dsp:cNvPr id="0" name=""/>
        <dsp:cNvSpPr/>
      </dsp:nvSpPr>
      <dsp:spPr>
        <a:xfrm>
          <a:off x="7308342" y="446087"/>
          <a:ext cx="3203971" cy="1061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Asesoría y patrocinio jurídico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$2.342.754,93</a:t>
          </a:r>
          <a:endParaRPr lang="es-EC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08342" y="446087"/>
        <a:ext cx="3203971" cy="1061092"/>
      </dsp:txXfrm>
    </dsp:sp>
    <dsp:sp modelId="{1E413BF5-91ED-46CA-B047-896F4D26DF14}">
      <dsp:nvSpPr>
        <dsp:cNvPr id="0" name=""/>
        <dsp:cNvSpPr/>
      </dsp:nvSpPr>
      <dsp:spPr>
        <a:xfrm>
          <a:off x="7308342" y="1507179"/>
          <a:ext cx="3203971" cy="2602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Patrocinio externo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Asesoría contrato FIDIC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Arial" panose="020B0604020202020204" pitchFamily="34" charset="0"/>
              <a:cs typeface="Arial" panose="020B0604020202020204" pitchFamily="34" charset="0"/>
            </a:rPr>
            <a:t>Tasas y servicios notariales</a:t>
          </a:r>
        </a:p>
      </dsp:txBody>
      <dsp:txXfrm>
        <a:off x="7308342" y="1507179"/>
        <a:ext cx="3203971" cy="2602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29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7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367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 userDrawn="1">
  <p:cSld name="Section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092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40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77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624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510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05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207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791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D7A0-6A53-4C02-8ABD-6647AD761165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39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0.xml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slide" Target="slide17.xml"/><Relationship Id="rId4" Type="http://schemas.openxmlformats.org/officeDocument/2006/relationships/slide" Target="slide11.xml"/><Relationship Id="rId9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3656DDE5-FBC8-4DB2-AB26-205097B37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3600" b="1" dirty="0">
                <a:latin typeface="Arial" panose="020B0604020202020204" pitchFamily="34" charset="0"/>
                <a:cs typeface="Arial" panose="020B0604020202020204" pitchFamily="34" charset="0"/>
              </a:rPr>
              <a:t>EMPRESA PÚBLICA METROPOLITANA </a:t>
            </a:r>
            <a:br>
              <a:rPr lang="es-EC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600" b="1" dirty="0">
                <a:latin typeface="Arial" panose="020B0604020202020204" pitchFamily="34" charset="0"/>
                <a:cs typeface="Arial" panose="020B0604020202020204" pitchFamily="34" charset="0"/>
              </a:rPr>
              <a:t>METRO DE QUITO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B96F802A-E3DB-46AF-9869-2F41CA9FE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s-EC" sz="2800" b="1" dirty="0">
                <a:solidFill>
                  <a:srgbClr val="064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2021</a:t>
            </a:r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855E705C-A9BE-4A99-8188-2AF95A9D8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258445"/>
              </p:ext>
            </p:extLst>
          </p:nvPr>
        </p:nvGraphicFramePr>
        <p:xfrm>
          <a:off x="2177844" y="1265903"/>
          <a:ext cx="7836311" cy="4326194"/>
        </p:xfrm>
        <a:graphic>
          <a:graphicData uri="http://schemas.openxmlformats.org/drawingml/2006/table">
            <a:tbl>
              <a:tblPr/>
              <a:tblGrid>
                <a:gridCol w="5663382">
                  <a:extLst>
                    <a:ext uri="{9D8B030D-6E8A-4147-A177-3AD203B41FA5}">
                      <a16:colId xmlns:a16="http://schemas.microsoft.com/office/drawing/2014/main" val="1852690009"/>
                    </a:ext>
                  </a:extLst>
                </a:gridCol>
                <a:gridCol w="2172929">
                  <a:extLst>
                    <a:ext uri="{9D8B030D-6E8A-4147-A177-3AD203B41FA5}">
                      <a16:colId xmlns:a16="http://schemas.microsoft.com/office/drawing/2014/main" val="698673419"/>
                    </a:ext>
                  </a:extLst>
                </a:gridCol>
              </a:tblGrid>
              <a:tr h="79645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RUBRO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96564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Telecomunicaciones oficinas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27.889,64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397328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tecnológicos oficinas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42563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Soporte técnico sistemas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50.640,00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542066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Licenciamiento anual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79.110,84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645147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Mantenimiento de equipos tecnológicos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862.878,56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443978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Cámaras de seguridad Metro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256964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Adquisición de equipos y sistemas informáticos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1.095.400,00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980308"/>
                  </a:ext>
                </a:extLst>
              </a:tr>
              <a:tr h="398227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GESTIÓN DE TECNOLOGÍA: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3.399.919,04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70727"/>
                  </a:ext>
                </a:extLst>
              </a:tr>
            </a:tbl>
          </a:graphicData>
        </a:graphic>
      </p:graphicFrame>
      <p:sp>
        <p:nvSpPr>
          <p:cNvPr id="14" name="Botón de acción: Volver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8EF34AF-19CC-4FD6-94DA-5DEC9335FCAC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085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4AC65D6-2C2B-45C1-9CA9-86007786B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912026"/>
              </p:ext>
            </p:extLst>
          </p:nvPr>
        </p:nvGraphicFramePr>
        <p:xfrm>
          <a:off x="1345474" y="1293223"/>
          <a:ext cx="9735481" cy="4109575"/>
        </p:xfrm>
        <a:graphic>
          <a:graphicData uri="http://schemas.openxmlformats.org/drawingml/2006/table">
            <a:tbl>
              <a:tblPr/>
              <a:tblGrid>
                <a:gridCol w="4583378">
                  <a:extLst>
                    <a:ext uri="{9D8B030D-6E8A-4147-A177-3AD203B41FA5}">
                      <a16:colId xmlns:a16="http://schemas.microsoft.com/office/drawing/2014/main" val="4244366843"/>
                    </a:ext>
                  </a:extLst>
                </a:gridCol>
                <a:gridCol w="1779638">
                  <a:extLst>
                    <a:ext uri="{9D8B030D-6E8A-4147-A177-3AD203B41FA5}">
                      <a16:colId xmlns:a16="http://schemas.microsoft.com/office/drawing/2014/main" val="1252223959"/>
                    </a:ext>
                  </a:extLst>
                </a:gridCol>
                <a:gridCol w="3372465">
                  <a:extLst>
                    <a:ext uri="{9D8B030D-6E8A-4147-A177-3AD203B41FA5}">
                      <a16:colId xmlns:a16="http://schemas.microsoft.com/office/drawing/2014/main" val="3464577389"/>
                    </a:ext>
                  </a:extLst>
                </a:gridCol>
              </a:tblGrid>
              <a:tr h="101890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45596"/>
                  </a:ext>
                </a:extLst>
              </a:tr>
              <a:tr h="883049">
                <a:tc rowSpan="3"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Provisión de los medidores y pago de energía eléctrica para pruebas de funcionamiento y movimientos del Material Rodante.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714.169,42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1" indent="0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Energía de tracción (enero a marzo)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75148"/>
                  </a:ext>
                </a:extLst>
              </a:tr>
              <a:tr h="883049">
                <a:tc vMerge="1">
                  <a:txBody>
                    <a:bodyPr/>
                    <a:lstStyle/>
                    <a:p>
                      <a:pPr algn="l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871.081,87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1" indent="0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Energía de tracción + auxiliares (abril a junio)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18545"/>
                  </a:ext>
                </a:extLst>
              </a:tr>
              <a:tr h="883049">
                <a:tc vMerge="1">
                  <a:txBody>
                    <a:bodyPr/>
                    <a:lstStyle/>
                    <a:p>
                      <a:pPr algn="l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2.668.694,46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1" indent="0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Operación comercial (julio a diciembre)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594342"/>
                  </a:ext>
                </a:extLst>
              </a:tr>
              <a:tr h="441525">
                <a:tc>
                  <a:txBody>
                    <a:bodyPr/>
                    <a:lstStyle/>
                    <a:p>
                      <a:pPr marL="354013" indent="0" algn="l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TOTAL: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4.253.945,75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48169"/>
                  </a:ext>
                </a:extLst>
              </a:tr>
            </a:tbl>
          </a:graphicData>
        </a:graphic>
      </p:graphicFrame>
      <p:sp>
        <p:nvSpPr>
          <p:cNvPr id="7" name="Botón de acción: Volver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BC13CCB-A25E-4A02-ACC5-72712CBF1112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42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tón de acción: Volver 1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D7B687A-CAB1-4892-B4DF-A935519462A8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86BA998F-E387-4793-90D3-CC35EBF2C9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410227"/>
              </p:ext>
            </p:extLst>
          </p:nvPr>
        </p:nvGraphicFramePr>
        <p:xfrm>
          <a:off x="940526" y="873563"/>
          <a:ext cx="10543551" cy="5074953"/>
        </p:xfrm>
        <a:graphic>
          <a:graphicData uri="http://schemas.openxmlformats.org/drawingml/2006/table">
            <a:tbl>
              <a:tblPr/>
              <a:tblGrid>
                <a:gridCol w="4319732">
                  <a:extLst>
                    <a:ext uri="{9D8B030D-6E8A-4147-A177-3AD203B41FA5}">
                      <a16:colId xmlns:a16="http://schemas.microsoft.com/office/drawing/2014/main" val="1884281750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1603328994"/>
                    </a:ext>
                  </a:extLst>
                </a:gridCol>
                <a:gridCol w="2104104">
                  <a:extLst>
                    <a:ext uri="{9D8B030D-6E8A-4147-A177-3AD203B41FA5}">
                      <a16:colId xmlns:a16="http://schemas.microsoft.com/office/drawing/2014/main" val="2437488856"/>
                    </a:ext>
                  </a:extLst>
                </a:gridCol>
                <a:gridCol w="1748176">
                  <a:extLst>
                    <a:ext uri="{9D8B030D-6E8A-4147-A177-3AD203B41FA5}">
                      <a16:colId xmlns:a16="http://schemas.microsoft.com/office/drawing/2014/main" val="1520966603"/>
                    </a:ext>
                  </a:extLst>
                </a:gridCol>
                <a:gridCol w="837707">
                  <a:extLst>
                    <a:ext uri="{9D8B030D-6E8A-4147-A177-3AD203B41FA5}">
                      <a16:colId xmlns:a16="http://schemas.microsoft.com/office/drawing/2014/main" val="3904388022"/>
                    </a:ext>
                  </a:extLst>
                </a:gridCol>
              </a:tblGrid>
              <a:tr h="59144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COSTO TOTAL CONTRATACIÓN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PLAZO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58021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Mantenimiento de infraestructura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2.666.666,67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984169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superestructura de vía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2.666.666,67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758589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Alimentadores de Energía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55.184,00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enero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55.184,00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año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523699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bienes del Contrato de Material Rodante.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2.411.693,33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enero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12.058.466,67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586664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Sistemas de Control y Radiocomunicaciones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716.926,27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1.911.803,39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44165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sistemas de Señalización Ferroviaria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1.053.220,72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2.808.588,59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326208"/>
                  </a:ext>
                </a:extLst>
              </a:tr>
              <a:tr h="667719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sistemas de Energía (Subestaciones de Tracción, Distribución y Electrificación)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1.505.434,42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4.014.491,79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310124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sistemas de Ventilación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408.912,00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1.090.432,00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810055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sistemas de Ascensores y Escaleras Mecánicas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731.828,16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1.951.541,76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983227"/>
                  </a:ext>
                </a:extLst>
              </a:tr>
              <a:tr h="445146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Mantenimiento de los sistemas de Protección Contra Incendios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322.204,78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Considerado desde abril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859.212,74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años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322499"/>
                  </a:ext>
                </a:extLst>
              </a:tr>
              <a:tr h="265429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MANTENIMIENTOS: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9.205.403,68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24.694.536,94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49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87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59A771F-5103-49ED-AD48-F10CF47227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020686"/>
              </p:ext>
            </p:extLst>
          </p:nvPr>
        </p:nvGraphicFramePr>
        <p:xfrm>
          <a:off x="884903" y="943898"/>
          <a:ext cx="10658168" cy="4935796"/>
        </p:xfrm>
        <a:graphic>
          <a:graphicData uri="http://schemas.openxmlformats.org/drawingml/2006/table">
            <a:tbl>
              <a:tblPr/>
              <a:tblGrid>
                <a:gridCol w="3402390">
                  <a:extLst>
                    <a:ext uri="{9D8B030D-6E8A-4147-A177-3AD203B41FA5}">
                      <a16:colId xmlns:a16="http://schemas.microsoft.com/office/drawing/2014/main" val="4183251464"/>
                    </a:ext>
                  </a:extLst>
                </a:gridCol>
                <a:gridCol w="1371846">
                  <a:extLst>
                    <a:ext uri="{9D8B030D-6E8A-4147-A177-3AD203B41FA5}">
                      <a16:colId xmlns:a16="http://schemas.microsoft.com/office/drawing/2014/main" val="975600985"/>
                    </a:ext>
                  </a:extLst>
                </a:gridCol>
                <a:gridCol w="4351324">
                  <a:extLst>
                    <a:ext uri="{9D8B030D-6E8A-4147-A177-3AD203B41FA5}">
                      <a16:colId xmlns:a16="http://schemas.microsoft.com/office/drawing/2014/main" val="4068520833"/>
                    </a:ext>
                  </a:extLst>
                </a:gridCol>
                <a:gridCol w="1532608">
                  <a:extLst>
                    <a:ext uri="{9D8B030D-6E8A-4147-A177-3AD203B41FA5}">
                      <a16:colId xmlns:a16="http://schemas.microsoft.com/office/drawing/2014/main" val="3107663560"/>
                    </a:ext>
                  </a:extLst>
                </a:gridCol>
              </a:tblGrid>
              <a:tr h="42570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COSTO ANUAL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40814"/>
                  </a:ext>
                </a:extLst>
              </a:tr>
              <a:tr h="425708">
                <a:tc>
                  <a:txBody>
                    <a:bodyPr/>
                    <a:lstStyle/>
                    <a:p>
                      <a:pPr marL="176213" lvl="0" indent="0"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de limpieza no técnica de las instalaciones y del material rodante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1.437.528,96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Costo Anual de Limpieza Trenes y Estaciones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1.916.705,28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90197"/>
                  </a:ext>
                </a:extLst>
              </a:tr>
              <a:tr h="638561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Seguros de bienes, responsabilidad civil y vandalismo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4.725.421,93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Incendio y Línea Aliadas; Equipo electrónico; Trenes y maquinaria; Robo, asalto, hurto; Responsabilidad Civil; Vehículos auxiliares; Contra Vandalismo.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4.725.421,93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69371"/>
                  </a:ext>
                </a:extLst>
              </a:tr>
              <a:tr h="406359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Puntos de Seguridad Físicos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1.524.096,00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 puntos distribuidos a lo largo de la PLMQ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2.032.128,00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29995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Puntos de Seguridad Electrónicos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1.237.420,80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186 puntos de seguridad electrónicos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1.237.420,80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592153"/>
                  </a:ext>
                </a:extLst>
              </a:tr>
              <a:tr h="638561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Fiscalización del servicio de transporte de la Primera Línea del Metro de Quito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1.412.455,00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Fiscalización externa (costo estimado durante el período 2021: 6 meses de operación comercial)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2.824.910,00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646404"/>
                  </a:ext>
                </a:extLst>
              </a:tr>
              <a:tr h="580706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Diseño e implementación de Red P25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2.241.792,00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Red de telecomunicaciones para la atención de emergencias. (Convenio con ECU911 para seguridad del servicio)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10564"/>
                  </a:ext>
                </a:extLst>
              </a:tr>
              <a:tr h="686293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Servicio de recaudación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982.420,00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Corresponde a un porcentaje del valor recaudado en operación comercial, para el cálculo del presupuesto se asume un 8% de comisión.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1.964.840,00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016409"/>
                  </a:ext>
                </a:extLst>
              </a:tr>
              <a:tr h="546938"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Certificación de calidad ISO9001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0" algn="l" defTabSz="914400" rtl="0" eaLnBrk="1" fontAlgn="ctr" latinLnBrk="0" hangingPunct="1"/>
                      <a:r>
                        <a:rPr lang="es-EC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Incluye: acompañamiento y auditoría.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329196"/>
                  </a:ext>
                </a:extLst>
              </a:tr>
              <a:tr h="212854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GASTOS DE OPERACIÓN: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13.729.134,69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34.701.426,01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175464"/>
                  </a:ext>
                </a:extLst>
              </a:tr>
            </a:tbl>
          </a:graphicData>
        </a:graphic>
      </p:graphicFrame>
      <p:sp>
        <p:nvSpPr>
          <p:cNvPr id="7" name="Botón de acción: Volver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7325F2-849F-4A81-A5C8-7CA739F20070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68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BE58ACC2-D7CE-4D15-8D9C-B19377F4E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865973"/>
              </p:ext>
            </p:extLst>
          </p:nvPr>
        </p:nvGraphicFramePr>
        <p:xfrm>
          <a:off x="1179871" y="963561"/>
          <a:ext cx="9832258" cy="4930998"/>
        </p:xfrm>
        <a:graphic>
          <a:graphicData uri="http://schemas.openxmlformats.org/drawingml/2006/table">
            <a:tbl>
              <a:tblPr/>
              <a:tblGrid>
                <a:gridCol w="8249264">
                  <a:extLst>
                    <a:ext uri="{9D8B030D-6E8A-4147-A177-3AD203B41FA5}">
                      <a16:colId xmlns:a16="http://schemas.microsoft.com/office/drawing/2014/main" val="1994702917"/>
                    </a:ext>
                  </a:extLst>
                </a:gridCol>
                <a:gridCol w="1582994">
                  <a:extLst>
                    <a:ext uri="{9D8B030D-6E8A-4147-A177-3AD203B41FA5}">
                      <a16:colId xmlns:a16="http://schemas.microsoft.com/office/drawing/2014/main" val="3651747539"/>
                    </a:ext>
                  </a:extLst>
                </a:gridCol>
              </a:tblGrid>
              <a:tr h="48178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0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medidas del Plan de Prevención y Mitigación de Impactos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152.320,00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8639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 medidas del plan de Seguridad Industrial y Salud Ocupacional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328.160,00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4592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Plan de Contingencias y Respuesta a Emergencia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268.800,00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7682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Plan de Relaciones Comunitarias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97188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Plan de Capacitación Ambiental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2552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Plan de Manejo de Desechos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0688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Plan de Monitoreo y Seguimiento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46604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Auditoría Ambiental de Cumplimiento del Plan de Manejo Ambiental del periodo 2018-2021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118.720,00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572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Consultoría para el cálculo de la huella de carbono.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87585"/>
                  </a:ext>
                </a:extLst>
              </a:tr>
              <a:tr h="613287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Compra y plantación de arboles para la reposición de arbolado afectado por las actividades constructivas de la PLMQ.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383389"/>
                  </a:ext>
                </a:extLst>
              </a:tr>
              <a:tr h="613287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Seguridad Integral, Seguridad Ferroviaria,  Seguridad y Salud en el Trabajo, Seguridad Física y Protección de Activos.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268.800,00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226787"/>
                  </a:ext>
                </a:extLst>
              </a:tr>
              <a:tr h="306643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RESPONSABILIDAD SOCIAL Y AMBIENTAL: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1.655.360,00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616151"/>
                  </a:ext>
                </a:extLst>
              </a:tr>
            </a:tbl>
          </a:graphicData>
        </a:graphic>
      </p:graphicFrame>
      <p:sp>
        <p:nvSpPr>
          <p:cNvPr id="15" name="Botón de acción: Volver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9B24F3A-5220-4933-9BE8-311364A48956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45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3720F4C-D8C2-42F2-AD9A-7B324FD01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64149"/>
              </p:ext>
            </p:extLst>
          </p:nvPr>
        </p:nvGraphicFramePr>
        <p:xfrm>
          <a:off x="1061884" y="846551"/>
          <a:ext cx="10068232" cy="5164897"/>
        </p:xfrm>
        <a:graphic>
          <a:graphicData uri="http://schemas.openxmlformats.org/drawingml/2006/table">
            <a:tbl>
              <a:tblPr/>
              <a:tblGrid>
                <a:gridCol w="8131277">
                  <a:extLst>
                    <a:ext uri="{9D8B030D-6E8A-4147-A177-3AD203B41FA5}">
                      <a16:colId xmlns:a16="http://schemas.microsoft.com/office/drawing/2014/main" val="1785375553"/>
                    </a:ext>
                  </a:extLst>
                </a:gridCol>
                <a:gridCol w="1936955">
                  <a:extLst>
                    <a:ext uri="{9D8B030D-6E8A-4147-A177-3AD203B41FA5}">
                      <a16:colId xmlns:a16="http://schemas.microsoft.com/office/drawing/2014/main" val="2632250692"/>
                    </a:ext>
                  </a:extLst>
                </a:gridCol>
              </a:tblGrid>
              <a:tr h="41178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2956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Activaciones culturales formativas para transmitir los valores de </a:t>
                      </a:r>
                      <a:r>
                        <a:rPr lang="es-EC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MetroCultura</a:t>
                      </a: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52.800,00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3413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 las actividades culturales y formativas en la PLMQ.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3682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Logística y conceptualización para la realización de murales en el DMQ.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0432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Gestor de contenido para la página web institucional y sitio de 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60.760,00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358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Desarrollo del aplicativo móvil y soportes digitales inclusivos de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7399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Textos educativos con contenidos de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60.488,96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6292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Material didáctico  para estudiantes de escuelas, colegios y universidades.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7891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Implementación del programa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MetroLibros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 las 15 estaciones de la PLMQ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402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Elaboración e instalación del mobiliario urbano para el programa "Metro y piquito".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134.400,00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155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Material comunicacional y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educomunicacional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para el posicionamiento de buenas prácticas de convivencia social y comportamiento en el Metro de Quito y en los espacios públicos de la ciudad 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97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Espacios de contacto directo con la ciudadanía para la apropiación y posicionamiento del sistema Metro de Quito y la aplicación de la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247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Material audiovisual para la implementación de la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4991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Estrategia de difusión para generar espacios que permitan el posicionamiento de la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MetroCultura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y la información del Metro de Quito a través de diferentes canales comunicacionales.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47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defTabSz="914400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Elementos </a:t>
                      </a:r>
                      <a:r>
                        <a:rPr lang="es-EC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educomunicacionales</a:t>
                      </a:r>
                      <a:r>
                        <a:rPr lang="es-EC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 informativos para espacio público de la ciudad.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664.000,00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5601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6213" indent="0" algn="l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METROCULTURA Y EDUCOMUNICACIÓN: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7.608.448,96</a:t>
                      </a:r>
                    </a:p>
                  </a:txBody>
                  <a:tcPr marL="5651" marR="5651" marT="5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95091"/>
                  </a:ext>
                </a:extLst>
              </a:tr>
            </a:tbl>
          </a:graphicData>
        </a:graphic>
      </p:graphicFrame>
      <p:sp>
        <p:nvSpPr>
          <p:cNvPr id="11" name="Botón de acción: Volver 1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D5901F0-1474-448C-A80E-CEFACE8DC2B5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72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F24CD51-FF6E-4C5A-AEC6-2C6067686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75443"/>
              </p:ext>
            </p:extLst>
          </p:nvPr>
        </p:nvGraphicFramePr>
        <p:xfrm>
          <a:off x="2349208" y="1281086"/>
          <a:ext cx="7483050" cy="4295828"/>
        </p:xfrm>
        <a:graphic>
          <a:graphicData uri="http://schemas.openxmlformats.org/drawingml/2006/table">
            <a:tbl>
              <a:tblPr/>
              <a:tblGrid>
                <a:gridCol w="5724605">
                  <a:extLst>
                    <a:ext uri="{9D8B030D-6E8A-4147-A177-3AD203B41FA5}">
                      <a16:colId xmlns:a16="http://schemas.microsoft.com/office/drawing/2014/main" val="3399921071"/>
                    </a:ext>
                  </a:extLst>
                </a:gridCol>
                <a:gridCol w="1758445">
                  <a:extLst>
                    <a:ext uri="{9D8B030D-6E8A-4147-A177-3AD203B41FA5}">
                      <a16:colId xmlns:a16="http://schemas.microsoft.com/office/drawing/2014/main" val="135973340"/>
                    </a:ext>
                  </a:extLst>
                </a:gridCol>
              </a:tblGrid>
              <a:tr h="48408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40850"/>
                  </a:ext>
                </a:extLst>
              </a:tr>
              <a:tr h="721888"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Asesoría y patrocinio jurídico externo para la transferencia del terreno ubicado en La Magdalena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450768"/>
                  </a:ext>
                </a:extLst>
              </a:tr>
              <a:tr h="562648">
                <a:tc>
                  <a:txBody>
                    <a:bodyPr/>
                    <a:lstStyle/>
                    <a:p>
                      <a:pPr marL="265113" indent="0" algn="l" defTabSz="914400" rtl="0" eaLnBrk="1" fontAlgn="ctr" latinLnBrk="0" hangingPunct="1"/>
                      <a:r>
                        <a:rPr lang="es-EC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Contratación de Servicios de Asesoría Legal contrato FIDIC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42717"/>
                  </a:ext>
                </a:extLst>
              </a:tr>
              <a:tr h="562648">
                <a:tc>
                  <a:txBody>
                    <a:bodyPr/>
                    <a:lstStyle/>
                    <a:p>
                      <a:pPr marL="265113" indent="0" algn="l" defTabSz="914400" rtl="0" eaLnBrk="1" fontAlgn="ctr" latinLnBrk="0" hangingPunct="1"/>
                      <a:r>
                        <a:rPr lang="es-EC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Patrocinio jurídico externo (Controversias)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685669"/>
                  </a:ext>
                </a:extLst>
              </a:tr>
              <a:tr h="562648">
                <a:tc>
                  <a:txBody>
                    <a:bodyPr/>
                    <a:lstStyle/>
                    <a:p>
                      <a:pPr marL="265113" indent="0" algn="l" defTabSz="914400" rtl="0" eaLnBrk="1" fontAlgn="ctr" latinLnBrk="0" hangingPunct="1"/>
                      <a:r>
                        <a:rPr lang="es-EC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Expropiaciones menores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656376"/>
                  </a:ext>
                </a:extLst>
              </a:tr>
              <a:tr h="562648">
                <a:tc>
                  <a:txBody>
                    <a:bodyPr/>
                    <a:lstStyle/>
                    <a:p>
                      <a:pPr marL="265113" indent="0" algn="l" defTabSz="914400" rtl="0" eaLnBrk="1" fontAlgn="ctr" latinLnBrk="0" hangingPunct="1"/>
                      <a:r>
                        <a:rPr lang="es-EC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Certificados del Registro de la Propiedad y otros relacionados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71320"/>
                  </a:ext>
                </a:extLst>
              </a:tr>
              <a:tr h="562648">
                <a:tc>
                  <a:txBody>
                    <a:bodyPr/>
                    <a:lstStyle/>
                    <a:p>
                      <a:pPr marL="265113" indent="0" algn="l" defTabSz="914400" rtl="0" eaLnBrk="1" fontAlgn="ctr" latinLnBrk="0" hangingPunct="1"/>
                      <a:r>
                        <a:rPr lang="es-EC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Sistema de consulta jurídica en línea.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895462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GASTOS JURÍDICOS: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2.858.360,00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39956"/>
                  </a:ext>
                </a:extLst>
              </a:tr>
            </a:tbl>
          </a:graphicData>
        </a:graphic>
      </p:graphicFrame>
      <p:sp>
        <p:nvSpPr>
          <p:cNvPr id="7" name="Botón de acción: Volver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62A204F-B4F3-4E93-974C-8E4A6F3FA30E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9137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21D170E-CA33-43EC-8838-5E70EE0992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91269"/>
              </p:ext>
            </p:extLst>
          </p:nvPr>
        </p:nvGraphicFramePr>
        <p:xfrm>
          <a:off x="1925858" y="943835"/>
          <a:ext cx="8340283" cy="4970329"/>
        </p:xfrm>
        <a:graphic>
          <a:graphicData uri="http://schemas.openxmlformats.org/drawingml/2006/table">
            <a:tbl>
              <a:tblPr/>
              <a:tblGrid>
                <a:gridCol w="6485057">
                  <a:extLst>
                    <a:ext uri="{9D8B030D-6E8A-4147-A177-3AD203B41FA5}">
                      <a16:colId xmlns:a16="http://schemas.microsoft.com/office/drawing/2014/main" val="1714468044"/>
                    </a:ext>
                  </a:extLst>
                </a:gridCol>
                <a:gridCol w="1855226">
                  <a:extLst>
                    <a:ext uri="{9D8B030D-6E8A-4147-A177-3AD203B41FA5}">
                      <a16:colId xmlns:a16="http://schemas.microsoft.com/office/drawing/2014/main" val="1090073059"/>
                    </a:ext>
                  </a:extLst>
                </a:gridCol>
              </a:tblGrid>
              <a:tr h="2904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PRESUPUESTO 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50022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básicos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173.810,84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574563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generales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314.840,09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01168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Viáticos y subsistencias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44.257,80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504908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Mantenimientos y reparaciones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46.400,00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7677"/>
                  </a:ext>
                </a:extLst>
              </a:tr>
              <a:tr h="431924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Asesorías, auditorías y consultorías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42836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Soporte y mantenimiento sistema financiero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846831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 de uso y consumo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27.216,00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586127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 no depreciables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237246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Tasas e impuestos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2643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Seguros, costos financieros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77955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 de larga duración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78997"/>
                  </a:ext>
                </a:extLst>
              </a:tr>
              <a:tr h="367555">
                <a:tc>
                  <a:txBody>
                    <a:bodyPr/>
                    <a:lstStyle/>
                    <a:p>
                      <a:pPr lvl="1" algn="l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GASTOS ADMINISTRATIVOS: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771.944,73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674244"/>
                  </a:ext>
                </a:extLst>
              </a:tr>
            </a:tbl>
          </a:graphicData>
        </a:graphic>
      </p:graphicFrame>
      <p:sp>
        <p:nvSpPr>
          <p:cNvPr id="7" name="Botón de acción: Volver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FFE7F4-83AD-4A1E-9074-B2ED8B19505E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102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1CA24-9D56-4014-9559-FA816E92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8967"/>
            <a:ext cx="10515600" cy="530482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ASIGNACIÓN INICIAL FONDOS MDMQ</a:t>
            </a:r>
          </a:p>
        </p:txBody>
      </p:sp>
      <p:sp>
        <p:nvSpPr>
          <p:cNvPr id="5" name="Forma libre: forma 4">
            <a:hlinkClick r:id="rId2" action="ppaction://hlinksldjump"/>
            <a:extLst>
              <a:ext uri="{FF2B5EF4-FFF2-40B4-BE49-F238E27FC236}">
                <a16:creationId xmlns:a16="http://schemas.microsoft.com/office/drawing/2014/main" id="{992F6623-0030-438A-A842-FA2CFCDFC0A6}"/>
              </a:ext>
            </a:extLst>
          </p:cNvPr>
          <p:cNvSpPr/>
          <p:nvPr/>
        </p:nvSpPr>
        <p:spPr>
          <a:xfrm>
            <a:off x="4602027" y="2595597"/>
            <a:ext cx="2987946" cy="2866223"/>
          </a:xfrm>
          <a:custGeom>
            <a:avLst/>
            <a:gdLst>
              <a:gd name="connsiteX0" fmla="*/ 0 w 1429656"/>
              <a:gd name="connsiteY0" fmla="*/ 714828 h 1429656"/>
              <a:gd name="connsiteX1" fmla="*/ 714828 w 1429656"/>
              <a:gd name="connsiteY1" fmla="*/ 0 h 1429656"/>
              <a:gd name="connsiteX2" fmla="*/ 1429656 w 1429656"/>
              <a:gd name="connsiteY2" fmla="*/ 714828 h 1429656"/>
              <a:gd name="connsiteX3" fmla="*/ 714828 w 1429656"/>
              <a:gd name="connsiteY3" fmla="*/ 1429656 h 1429656"/>
              <a:gd name="connsiteX4" fmla="*/ 0 w 1429656"/>
              <a:gd name="connsiteY4" fmla="*/ 714828 h 142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656" h="1429656">
                <a:moveTo>
                  <a:pt x="0" y="714828"/>
                </a:moveTo>
                <a:cubicBezTo>
                  <a:pt x="0" y="320039"/>
                  <a:pt x="320039" y="0"/>
                  <a:pt x="714828" y="0"/>
                </a:cubicBezTo>
                <a:cubicBezTo>
                  <a:pt x="1109617" y="0"/>
                  <a:pt x="1429656" y="320039"/>
                  <a:pt x="1429656" y="714828"/>
                </a:cubicBezTo>
                <a:cubicBezTo>
                  <a:pt x="1429656" y="1109617"/>
                  <a:pt x="1109617" y="1429656"/>
                  <a:pt x="714828" y="1429656"/>
                </a:cubicBezTo>
                <a:cubicBezTo>
                  <a:pt x="320039" y="1429656"/>
                  <a:pt x="0" y="1109617"/>
                  <a:pt x="0" y="714828"/>
                </a:cubicBezTo>
                <a:close/>
              </a:path>
            </a:pathLst>
          </a:custGeom>
          <a:solidFill>
            <a:srgbClr val="23E148"/>
          </a:solidFill>
          <a:ln w="190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148" tIns="227148" rIns="227148" bIns="22714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C" sz="24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 $12.000.000,00</a:t>
            </a:r>
          </a:p>
        </p:txBody>
      </p:sp>
    </p:spTree>
    <p:extLst>
      <p:ext uri="{BB962C8B-B14F-4D97-AF65-F5344CB8AC3E}">
        <p14:creationId xmlns:p14="http://schemas.microsoft.com/office/powerpoint/2010/main" val="247802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F0C90D4-AC7C-4A61-8594-8C1C6F235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22964"/>
              </p:ext>
            </p:extLst>
          </p:nvPr>
        </p:nvGraphicFramePr>
        <p:xfrm>
          <a:off x="1007013" y="1422143"/>
          <a:ext cx="10515600" cy="455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D5EA999-74D9-43DE-ABFC-A38CA9EC5A9D}"/>
              </a:ext>
            </a:extLst>
          </p:cNvPr>
          <p:cNvSpPr txBox="1"/>
          <p:nvPr/>
        </p:nvSpPr>
        <p:spPr>
          <a:xfrm>
            <a:off x="3565367" y="6149542"/>
            <a:ext cx="659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E41A33"/>
                </a:solidFill>
                <a:latin typeface="Gotham Black" charset="0"/>
                <a:ea typeface="Gotham Black" charset="0"/>
                <a:cs typeface="Gotham Black" charset="0"/>
              </a:rPr>
              <a:t>ASIGNACIÓN INICIAL FONDOS MDMQ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77F684-6AB2-4F54-9B30-085794C638A3}"/>
              </a:ext>
            </a:extLst>
          </p:cNvPr>
          <p:cNvSpPr txBox="1"/>
          <p:nvPr/>
        </p:nvSpPr>
        <p:spPr>
          <a:xfrm>
            <a:off x="2334594" y="1084519"/>
            <a:ext cx="752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ASIGNACIÓN INICIAL MDMQ: USD $12.000.000,00</a:t>
            </a:r>
          </a:p>
        </p:txBody>
      </p:sp>
    </p:spTree>
    <p:extLst>
      <p:ext uri="{BB962C8B-B14F-4D97-AF65-F5344CB8AC3E}">
        <p14:creationId xmlns:p14="http://schemas.microsoft.com/office/powerpoint/2010/main" val="28896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C1BFC03-8048-4062-9F6A-2F6BA65D2A8D}"/>
              </a:ext>
            </a:extLst>
          </p:cNvPr>
          <p:cNvSpPr/>
          <p:nvPr/>
        </p:nvSpPr>
        <p:spPr>
          <a:xfrm>
            <a:off x="3972231" y="396164"/>
            <a:ext cx="4611329" cy="120836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2"/>
              <a:satOff val="-47968"/>
              <a:lumOff val="1765"/>
              <a:alphaOff val="0"/>
            </a:schemeClr>
          </a:fillRef>
          <a:effectRef idx="0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148" tIns="227148" rIns="227148" bIns="22714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C" sz="2000" b="1" i="0" u="none" kern="1200" dirty="0">
                <a:latin typeface="Arial" panose="020B0604020202020204" pitchFamily="34" charset="0"/>
                <a:cs typeface="Arial" panose="020B0604020202020204" pitchFamily="34" charset="0"/>
              </a:rPr>
              <a:t>PRESUPUESTO TOTAL REQUERIDO PARA 2021: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C" sz="2000" b="1" i="0" u="none" kern="1200" dirty="0">
                <a:latin typeface="Arial" panose="020B0604020202020204" pitchFamily="34" charset="0"/>
                <a:cs typeface="Arial" panose="020B0604020202020204" pitchFamily="34" charset="0"/>
              </a:rPr>
              <a:t>USD $56.011.654,57</a:t>
            </a:r>
            <a:endParaRPr lang="es-EC" sz="2000" b="1" i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E224950-9755-497E-9F69-EDDF1C0621C4}"/>
              </a:ext>
            </a:extLst>
          </p:cNvPr>
          <p:cNvSpPr txBox="1"/>
          <p:nvPr/>
        </p:nvSpPr>
        <p:spPr>
          <a:xfrm>
            <a:off x="3565367" y="6149542"/>
            <a:ext cx="659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E41A33"/>
                </a:solidFill>
                <a:latin typeface="Gotham Black" charset="0"/>
                <a:ea typeface="Gotham Black" charset="0"/>
                <a:cs typeface="Gotham Black" charset="0"/>
              </a:rPr>
              <a:t>REQUERIMIENTO PRESUPUESTARIO 2021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BE9E443-0E98-4DB1-AE39-C2BF4A776366}"/>
              </a:ext>
            </a:extLst>
          </p:cNvPr>
          <p:cNvGrpSpPr/>
          <p:nvPr/>
        </p:nvGrpSpPr>
        <p:grpSpPr>
          <a:xfrm>
            <a:off x="1731644" y="1628454"/>
            <a:ext cx="2240587" cy="2222711"/>
            <a:chOff x="915461" y="899532"/>
            <a:chExt cx="2240587" cy="2222711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197D373C-0E34-4AA7-90FE-F62EBA1E2E90}"/>
                </a:ext>
              </a:extLst>
            </p:cNvPr>
            <p:cNvSpPr/>
            <p:nvPr/>
          </p:nvSpPr>
          <p:spPr>
            <a:xfrm>
              <a:off x="915461" y="899532"/>
              <a:ext cx="2240587" cy="2217481"/>
            </a:xfrm>
            <a:custGeom>
              <a:avLst/>
              <a:gdLst>
                <a:gd name="connsiteX0" fmla="*/ 0 w 1429656"/>
                <a:gd name="connsiteY0" fmla="*/ 714828 h 1429656"/>
                <a:gd name="connsiteX1" fmla="*/ 714828 w 1429656"/>
                <a:gd name="connsiteY1" fmla="*/ 0 h 1429656"/>
                <a:gd name="connsiteX2" fmla="*/ 1429656 w 1429656"/>
                <a:gd name="connsiteY2" fmla="*/ 714828 h 1429656"/>
                <a:gd name="connsiteX3" fmla="*/ 714828 w 1429656"/>
                <a:gd name="connsiteY3" fmla="*/ 1429656 h 1429656"/>
                <a:gd name="connsiteX4" fmla="*/ 0 w 1429656"/>
                <a:gd name="connsiteY4" fmla="*/ 714828 h 142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656" h="1429656">
                  <a:moveTo>
                    <a:pt x="0" y="714828"/>
                  </a:moveTo>
                  <a:cubicBezTo>
                    <a:pt x="0" y="320039"/>
                    <a:pt x="320039" y="0"/>
                    <a:pt x="714828" y="0"/>
                  </a:cubicBezTo>
                  <a:cubicBezTo>
                    <a:pt x="1109617" y="0"/>
                    <a:pt x="1429656" y="320039"/>
                    <a:pt x="1429656" y="714828"/>
                  </a:cubicBezTo>
                  <a:cubicBezTo>
                    <a:pt x="1429656" y="1109617"/>
                    <a:pt x="1109617" y="1429656"/>
                    <a:pt x="714828" y="1429656"/>
                  </a:cubicBezTo>
                  <a:cubicBezTo>
                    <a:pt x="320039" y="1429656"/>
                    <a:pt x="0" y="1109617"/>
                    <a:pt x="0" y="714828"/>
                  </a:cubicBezTo>
                  <a:close/>
                </a:path>
              </a:pathLst>
            </a:custGeom>
            <a:solidFill>
              <a:srgbClr val="23E14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148" tIns="227148" rIns="227148" bIns="22714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2000" b="1" i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USD $12.000.000,00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1BCF283C-D137-4FB0-BA01-16E742F0ABBB}"/>
                </a:ext>
              </a:extLst>
            </p:cNvPr>
            <p:cNvSpPr txBox="1"/>
            <p:nvPr/>
          </p:nvSpPr>
          <p:spPr>
            <a:xfrm>
              <a:off x="915461" y="2475912"/>
              <a:ext cx="2240587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>
                  <a:latin typeface="Arial" panose="020B0604020202020204" pitchFamily="34" charset="0"/>
                  <a:cs typeface="Arial" panose="020B0604020202020204" pitchFamily="34" charset="0"/>
                </a:rPr>
                <a:t>ASIGNACIÓN INICIAL MDMQ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15EBB963-40CF-4B3A-95B7-EBF94AA8C5BC}"/>
              </a:ext>
            </a:extLst>
          </p:cNvPr>
          <p:cNvGrpSpPr/>
          <p:nvPr/>
        </p:nvGrpSpPr>
        <p:grpSpPr>
          <a:xfrm>
            <a:off x="8761277" y="1490327"/>
            <a:ext cx="2240588" cy="2327508"/>
            <a:chOff x="2460330" y="3670648"/>
            <a:chExt cx="2240588" cy="2327508"/>
          </a:xfrm>
        </p:grpSpPr>
        <p:sp>
          <p:nvSpPr>
            <p:cNvPr id="12" name="Forma libre: forma 11">
              <a:hlinkClick r:id="rId2" action="ppaction://hlinksldjump"/>
              <a:extLst>
                <a:ext uri="{FF2B5EF4-FFF2-40B4-BE49-F238E27FC236}">
                  <a16:creationId xmlns:a16="http://schemas.microsoft.com/office/drawing/2014/main" id="{AFC94101-13A3-4760-9D11-AC3A3D7E15B4}"/>
                </a:ext>
              </a:extLst>
            </p:cNvPr>
            <p:cNvSpPr/>
            <p:nvPr/>
          </p:nvSpPr>
          <p:spPr>
            <a:xfrm>
              <a:off x="2460331" y="3670648"/>
              <a:ext cx="2240587" cy="2217481"/>
            </a:xfrm>
            <a:custGeom>
              <a:avLst/>
              <a:gdLst>
                <a:gd name="connsiteX0" fmla="*/ 0 w 1429656"/>
                <a:gd name="connsiteY0" fmla="*/ 714828 h 1429656"/>
                <a:gd name="connsiteX1" fmla="*/ 714828 w 1429656"/>
                <a:gd name="connsiteY1" fmla="*/ 0 h 1429656"/>
                <a:gd name="connsiteX2" fmla="*/ 1429656 w 1429656"/>
                <a:gd name="connsiteY2" fmla="*/ 714828 h 1429656"/>
                <a:gd name="connsiteX3" fmla="*/ 714828 w 1429656"/>
                <a:gd name="connsiteY3" fmla="*/ 1429656 h 1429656"/>
                <a:gd name="connsiteX4" fmla="*/ 0 w 1429656"/>
                <a:gd name="connsiteY4" fmla="*/ 714828 h 142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656" h="1429656">
                  <a:moveTo>
                    <a:pt x="0" y="714828"/>
                  </a:moveTo>
                  <a:cubicBezTo>
                    <a:pt x="0" y="320039"/>
                    <a:pt x="320039" y="0"/>
                    <a:pt x="714828" y="0"/>
                  </a:cubicBezTo>
                  <a:cubicBezTo>
                    <a:pt x="1109617" y="0"/>
                    <a:pt x="1429656" y="320039"/>
                    <a:pt x="1429656" y="714828"/>
                  </a:cubicBezTo>
                  <a:cubicBezTo>
                    <a:pt x="1429656" y="1109617"/>
                    <a:pt x="1109617" y="1429656"/>
                    <a:pt x="714828" y="1429656"/>
                  </a:cubicBezTo>
                  <a:cubicBezTo>
                    <a:pt x="320039" y="1429656"/>
                    <a:pt x="0" y="1109617"/>
                    <a:pt x="0" y="714828"/>
                  </a:cubicBez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598923"/>
                <a:satOff val="-11992"/>
                <a:lumOff val="441"/>
                <a:alphaOff val="0"/>
              </a:schemeClr>
            </a:fillRef>
            <a:effectRef idx="0">
              <a:schemeClr val="accent4">
                <a:hueOff val="2598923"/>
                <a:satOff val="-11992"/>
                <a:lumOff val="4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148" tIns="227148" rIns="227148" bIns="22714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2000" b="1" i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USD $</a:t>
              </a:r>
              <a:r>
                <a:rPr lang="es-EC" sz="2000" b="1" i="0" u="none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8.844.354,21</a:t>
              </a: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DB0F8ADA-8E45-404A-8964-96E6A197EB0B}"/>
                </a:ext>
              </a:extLst>
            </p:cNvPr>
            <p:cNvSpPr txBox="1"/>
            <p:nvPr/>
          </p:nvSpPr>
          <p:spPr>
            <a:xfrm>
              <a:off x="2460330" y="5259492"/>
              <a:ext cx="2240587" cy="7386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INGRESOS POR RECAUDACIÓN DE TARIFA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250F6EE1-B3E7-4647-84B7-BC8CC848A713}"/>
              </a:ext>
            </a:extLst>
          </p:cNvPr>
          <p:cNvGrpSpPr/>
          <p:nvPr/>
        </p:nvGrpSpPr>
        <p:grpSpPr>
          <a:xfrm>
            <a:off x="3807450" y="3652376"/>
            <a:ext cx="2240587" cy="2264017"/>
            <a:chOff x="4706212" y="852592"/>
            <a:chExt cx="2240587" cy="2264017"/>
          </a:xfrm>
        </p:grpSpPr>
        <p:sp>
          <p:nvSpPr>
            <p:cNvPr id="14" name="Forma libre: forma 13">
              <a:hlinkClick r:id="rId3" action="ppaction://hlinksldjump"/>
              <a:extLst>
                <a:ext uri="{FF2B5EF4-FFF2-40B4-BE49-F238E27FC236}">
                  <a16:creationId xmlns:a16="http://schemas.microsoft.com/office/drawing/2014/main" id="{67D63C1B-1763-487C-8731-7468223ED3CB}"/>
                </a:ext>
              </a:extLst>
            </p:cNvPr>
            <p:cNvSpPr/>
            <p:nvPr/>
          </p:nvSpPr>
          <p:spPr>
            <a:xfrm>
              <a:off x="4706212" y="852592"/>
              <a:ext cx="2240587" cy="2217481"/>
            </a:xfrm>
            <a:custGeom>
              <a:avLst/>
              <a:gdLst>
                <a:gd name="connsiteX0" fmla="*/ 0 w 1429656"/>
                <a:gd name="connsiteY0" fmla="*/ 714828 h 1429656"/>
                <a:gd name="connsiteX1" fmla="*/ 714828 w 1429656"/>
                <a:gd name="connsiteY1" fmla="*/ 0 h 1429656"/>
                <a:gd name="connsiteX2" fmla="*/ 1429656 w 1429656"/>
                <a:gd name="connsiteY2" fmla="*/ 714828 h 1429656"/>
                <a:gd name="connsiteX3" fmla="*/ 714828 w 1429656"/>
                <a:gd name="connsiteY3" fmla="*/ 1429656 h 1429656"/>
                <a:gd name="connsiteX4" fmla="*/ 0 w 1429656"/>
                <a:gd name="connsiteY4" fmla="*/ 714828 h 142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656" h="1429656">
                  <a:moveTo>
                    <a:pt x="0" y="714828"/>
                  </a:moveTo>
                  <a:cubicBezTo>
                    <a:pt x="0" y="320039"/>
                    <a:pt x="320039" y="0"/>
                    <a:pt x="714828" y="0"/>
                  </a:cubicBezTo>
                  <a:cubicBezTo>
                    <a:pt x="1109617" y="0"/>
                    <a:pt x="1429656" y="320039"/>
                    <a:pt x="1429656" y="714828"/>
                  </a:cubicBezTo>
                  <a:cubicBezTo>
                    <a:pt x="1429656" y="1109617"/>
                    <a:pt x="1109617" y="1429656"/>
                    <a:pt x="714828" y="1429656"/>
                  </a:cubicBezTo>
                  <a:cubicBezTo>
                    <a:pt x="320039" y="1429656"/>
                    <a:pt x="0" y="1109617"/>
                    <a:pt x="0" y="714828"/>
                  </a:cubicBezTo>
                  <a:close/>
                </a:path>
              </a:pathLst>
            </a:custGeom>
            <a:solidFill>
              <a:srgbClr val="33D2C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148" tIns="227148" rIns="227148" bIns="22714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2000" b="1" i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USD $10.089.418,00 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9F0E4908-FB93-40DD-9B09-711DE58B5BE7}"/>
                </a:ext>
              </a:extLst>
            </p:cNvPr>
            <p:cNvSpPr txBox="1"/>
            <p:nvPr/>
          </p:nvSpPr>
          <p:spPr>
            <a:xfrm>
              <a:off x="4706212" y="2470278"/>
              <a:ext cx="2240587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>
                  <a:latin typeface="Arial" panose="020B0604020202020204" pitchFamily="34" charset="0"/>
                  <a:cs typeface="Arial" panose="020B0604020202020204" pitchFamily="34" charset="0"/>
                </a:rPr>
                <a:t>APORTE ALIADO ESTRATÉGICO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98B5859-FC76-436E-A50B-1EA61B2CABC3}"/>
              </a:ext>
            </a:extLst>
          </p:cNvPr>
          <p:cNvGrpSpPr/>
          <p:nvPr/>
        </p:nvGrpSpPr>
        <p:grpSpPr>
          <a:xfrm>
            <a:off x="6596985" y="3617086"/>
            <a:ext cx="2240588" cy="2284400"/>
            <a:chOff x="6743729" y="3615395"/>
            <a:chExt cx="2240588" cy="2284400"/>
          </a:xfrm>
        </p:grpSpPr>
        <p:sp>
          <p:nvSpPr>
            <p:cNvPr id="16" name="Forma libre: forma 15">
              <a:hlinkClick r:id="rId4" action="ppaction://hlinksldjump"/>
              <a:extLst>
                <a:ext uri="{FF2B5EF4-FFF2-40B4-BE49-F238E27FC236}">
                  <a16:creationId xmlns:a16="http://schemas.microsoft.com/office/drawing/2014/main" id="{94F69992-4149-4B0F-9479-2DA603654550}"/>
                </a:ext>
              </a:extLst>
            </p:cNvPr>
            <p:cNvSpPr/>
            <p:nvPr/>
          </p:nvSpPr>
          <p:spPr>
            <a:xfrm>
              <a:off x="6743730" y="3615395"/>
              <a:ext cx="2240587" cy="2252787"/>
            </a:xfrm>
            <a:custGeom>
              <a:avLst/>
              <a:gdLst>
                <a:gd name="connsiteX0" fmla="*/ 0 w 1429656"/>
                <a:gd name="connsiteY0" fmla="*/ 714828 h 1429656"/>
                <a:gd name="connsiteX1" fmla="*/ 714828 w 1429656"/>
                <a:gd name="connsiteY1" fmla="*/ 0 h 1429656"/>
                <a:gd name="connsiteX2" fmla="*/ 1429656 w 1429656"/>
                <a:gd name="connsiteY2" fmla="*/ 714828 h 1429656"/>
                <a:gd name="connsiteX3" fmla="*/ 714828 w 1429656"/>
                <a:gd name="connsiteY3" fmla="*/ 1429656 h 1429656"/>
                <a:gd name="connsiteX4" fmla="*/ 0 w 1429656"/>
                <a:gd name="connsiteY4" fmla="*/ 714828 h 142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656" h="1429656">
                  <a:moveTo>
                    <a:pt x="0" y="714828"/>
                  </a:moveTo>
                  <a:cubicBezTo>
                    <a:pt x="0" y="320039"/>
                    <a:pt x="320039" y="0"/>
                    <a:pt x="714828" y="0"/>
                  </a:cubicBezTo>
                  <a:cubicBezTo>
                    <a:pt x="1109617" y="0"/>
                    <a:pt x="1429656" y="320039"/>
                    <a:pt x="1429656" y="714828"/>
                  </a:cubicBezTo>
                  <a:cubicBezTo>
                    <a:pt x="1429656" y="1109617"/>
                    <a:pt x="1109617" y="1429656"/>
                    <a:pt x="714828" y="1429656"/>
                  </a:cubicBezTo>
                  <a:cubicBezTo>
                    <a:pt x="320039" y="1429656"/>
                    <a:pt x="0" y="1109617"/>
                    <a:pt x="0" y="714828"/>
                  </a:cubicBez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796769"/>
                <a:satOff val="-35976"/>
                <a:lumOff val="1324"/>
                <a:alphaOff val="0"/>
              </a:schemeClr>
            </a:fillRef>
            <a:effectRef idx="0">
              <a:schemeClr val="accent4">
                <a:hueOff val="7796769"/>
                <a:satOff val="-35976"/>
                <a:lumOff val="13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148" tIns="227148" rIns="227148" bIns="22714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2000" b="1" i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USD $</a:t>
              </a:r>
              <a:r>
                <a:rPr lang="es-EC" sz="2000" b="1" i="0" u="none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25.077.882,36</a:t>
              </a:r>
              <a:endParaRPr lang="es-EC" sz="20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BDD0D005-B2F3-402A-9EAB-2ABBA028C3B2}"/>
                </a:ext>
              </a:extLst>
            </p:cNvPr>
            <p:cNvSpPr txBox="1"/>
            <p:nvPr/>
          </p:nvSpPr>
          <p:spPr>
            <a:xfrm>
              <a:off x="6743729" y="5253464"/>
              <a:ext cx="2240587" cy="646331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 FINANCIAMIENTO</a:t>
              </a:r>
            </a:p>
          </p:txBody>
        </p:sp>
      </p:grp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72DE7F2-4B70-4C25-AF05-4A683BAFC549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4080387" y="1604530"/>
            <a:ext cx="2197509" cy="7040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CA2279F-DEE9-4EB6-85DF-ADDF47A24E7F}"/>
              </a:ext>
            </a:extLst>
          </p:cNvPr>
          <p:cNvCxnSpPr>
            <a:stCxn id="18" idx="2"/>
          </p:cNvCxnSpPr>
          <p:nvPr/>
        </p:nvCxnSpPr>
        <p:spPr>
          <a:xfrm flipH="1">
            <a:off x="5267999" y="1604530"/>
            <a:ext cx="1009897" cy="19204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6FE8F526-85B9-4EBF-B630-01DC720FD356}"/>
              </a:ext>
            </a:extLst>
          </p:cNvPr>
          <p:cNvCxnSpPr>
            <a:stCxn id="18" idx="2"/>
          </p:cNvCxnSpPr>
          <p:nvPr/>
        </p:nvCxnSpPr>
        <p:spPr>
          <a:xfrm>
            <a:off x="6277896" y="1604530"/>
            <a:ext cx="1273278" cy="18439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DF4F8A3B-1F83-4649-9E7C-2409FDEC764B}"/>
              </a:ext>
            </a:extLst>
          </p:cNvPr>
          <p:cNvCxnSpPr>
            <a:stCxn id="18" idx="2"/>
          </p:cNvCxnSpPr>
          <p:nvPr/>
        </p:nvCxnSpPr>
        <p:spPr>
          <a:xfrm>
            <a:off x="6277896" y="1604530"/>
            <a:ext cx="2305664" cy="7040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35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B7E40D6-26B1-4CE6-A710-E8EAAD195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487862"/>
              </p:ext>
            </p:extLst>
          </p:nvPr>
        </p:nvGraphicFramePr>
        <p:xfrm>
          <a:off x="876887" y="984738"/>
          <a:ext cx="10686756" cy="46564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83320">
                  <a:extLst>
                    <a:ext uri="{9D8B030D-6E8A-4147-A177-3AD203B41FA5}">
                      <a16:colId xmlns:a16="http://schemas.microsoft.com/office/drawing/2014/main" val="1307955044"/>
                    </a:ext>
                  </a:extLst>
                </a:gridCol>
                <a:gridCol w="1263024">
                  <a:extLst>
                    <a:ext uri="{9D8B030D-6E8A-4147-A177-3AD203B41FA5}">
                      <a16:colId xmlns:a16="http://schemas.microsoft.com/office/drawing/2014/main" val="1835133598"/>
                    </a:ext>
                  </a:extLst>
                </a:gridCol>
                <a:gridCol w="1373172">
                  <a:extLst>
                    <a:ext uri="{9D8B030D-6E8A-4147-A177-3AD203B41FA5}">
                      <a16:colId xmlns:a16="http://schemas.microsoft.com/office/drawing/2014/main" val="1721402602"/>
                    </a:ext>
                  </a:extLst>
                </a:gridCol>
                <a:gridCol w="1094133">
                  <a:extLst>
                    <a:ext uri="{9D8B030D-6E8A-4147-A177-3AD203B41FA5}">
                      <a16:colId xmlns:a16="http://schemas.microsoft.com/office/drawing/2014/main" val="1911301347"/>
                    </a:ext>
                  </a:extLst>
                </a:gridCol>
                <a:gridCol w="1248339">
                  <a:extLst>
                    <a:ext uri="{9D8B030D-6E8A-4147-A177-3AD203B41FA5}">
                      <a16:colId xmlns:a16="http://schemas.microsoft.com/office/drawing/2014/main" val="3590571445"/>
                    </a:ext>
                  </a:extLst>
                </a:gridCol>
                <a:gridCol w="1312756">
                  <a:extLst>
                    <a:ext uri="{9D8B030D-6E8A-4147-A177-3AD203B41FA5}">
                      <a16:colId xmlns:a16="http://schemas.microsoft.com/office/drawing/2014/main" val="1327888408"/>
                    </a:ext>
                  </a:extLst>
                </a:gridCol>
                <a:gridCol w="1507020">
                  <a:extLst>
                    <a:ext uri="{9D8B030D-6E8A-4147-A177-3AD203B41FA5}">
                      <a16:colId xmlns:a16="http://schemas.microsoft.com/office/drawing/2014/main" val="3488760245"/>
                    </a:ext>
                  </a:extLst>
                </a:gridCol>
                <a:gridCol w="1404992">
                  <a:extLst>
                    <a:ext uri="{9D8B030D-6E8A-4147-A177-3AD203B41FA5}">
                      <a16:colId xmlns:a16="http://schemas.microsoft.com/office/drawing/2014/main" val="3407940389"/>
                    </a:ext>
                  </a:extLst>
                </a:gridCol>
              </a:tblGrid>
              <a:tr h="6610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 DE INGRESOS OPERACIONALES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97771"/>
                  </a:ext>
                </a:extLst>
              </a:tr>
              <a:tr h="130731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Demanda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</a:p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(usuarios)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Ajustada por Pandemia</a:t>
                      </a:r>
                    </a:p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(usuarios)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b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C" sz="12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(por aprobar)</a:t>
                      </a:r>
                      <a:endParaRPr lang="es-EC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 Ponderada</a:t>
                      </a:r>
                      <a:b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 tarifa diferenciada)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Estimados Día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Estimados Año</a:t>
                      </a:r>
                      <a:endParaRPr lang="es-ES" sz="1400" b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ES" sz="100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(317 días ponderados de disponibilidad del servicio)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Estimados</a:t>
                      </a:r>
                    </a:p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 meses)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89294"/>
                  </a:ext>
                </a:extLst>
              </a:tr>
              <a:tr h="105760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Directa Metro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161.416,00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104.920,40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42.492,76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$ 13.470.205,55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6.735.102,78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422195"/>
                  </a:ext>
                </a:extLst>
              </a:tr>
              <a:tr h="105760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por Integración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90.992,00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59.144,80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13.307,58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4.218.502,86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2.109.251,43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262708"/>
                  </a:ext>
                </a:extLst>
              </a:tr>
              <a:tr h="57287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252.408,00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164.065,20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55.800,34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$ 17.688.708,41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8.844.354,21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9799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4342430-2A9F-425A-AA6C-74BD8D6958AB}"/>
              </a:ext>
            </a:extLst>
          </p:cNvPr>
          <p:cNvSpPr txBox="1"/>
          <p:nvPr/>
        </p:nvSpPr>
        <p:spPr>
          <a:xfrm>
            <a:off x="3565367" y="6149542"/>
            <a:ext cx="659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E41A33"/>
                </a:solidFill>
                <a:latin typeface="Gotham Black" charset="0"/>
                <a:ea typeface="Gotham Black" charset="0"/>
                <a:cs typeface="Gotham Black" charset="0"/>
              </a:rPr>
              <a:t>CÁLCULO DE INGRESOS OPERACIONALES</a:t>
            </a:r>
          </a:p>
        </p:txBody>
      </p:sp>
      <p:sp>
        <p:nvSpPr>
          <p:cNvPr id="2" name="Botón de acción: Volver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5C9C558-3D1A-4D6C-8160-06BE67C7A009}"/>
              </a:ext>
            </a:extLst>
          </p:cNvPr>
          <p:cNvSpPr/>
          <p:nvPr/>
        </p:nvSpPr>
        <p:spPr>
          <a:xfrm>
            <a:off x="9817586" y="6037006"/>
            <a:ext cx="471948" cy="40011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729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EB6F65D-5B65-44CA-B0DA-37D9B99BBF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856961"/>
              </p:ext>
            </p:extLst>
          </p:nvPr>
        </p:nvGraphicFramePr>
        <p:xfrm>
          <a:off x="820163" y="1060519"/>
          <a:ext cx="10832122" cy="464105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3812343">
                  <a:extLst>
                    <a:ext uri="{9D8B030D-6E8A-4147-A177-3AD203B41FA5}">
                      <a16:colId xmlns:a16="http://schemas.microsoft.com/office/drawing/2014/main" val="1266915178"/>
                    </a:ext>
                  </a:extLst>
                </a:gridCol>
                <a:gridCol w="7019779">
                  <a:extLst>
                    <a:ext uri="{9D8B030D-6E8A-4147-A177-3AD203B41FA5}">
                      <a16:colId xmlns:a16="http://schemas.microsoft.com/office/drawing/2014/main" val="2791145064"/>
                    </a:ext>
                  </a:extLst>
                </a:gridCol>
              </a:tblGrid>
              <a:tr h="1516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400" b="1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Aporte Inicial Aliado Estratégico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400" b="1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(Capital de trabajo):</a:t>
                      </a:r>
                      <a:endParaRPr lang="es-EC" sz="2400" b="1" i="0" kern="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400" b="1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USD. 10.089.418,00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78900"/>
                  </a:ext>
                </a:extLst>
              </a:tr>
              <a:tr h="520697">
                <a:tc rowSpan="6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Responsabilidades:</a:t>
                      </a:r>
                      <a:endParaRPr lang="es-EC" sz="20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y licenciamiento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26363"/>
                  </a:ext>
                </a:extLst>
              </a:tr>
              <a:tr h="520697">
                <a:tc vMerge="1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4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de Energía de tracción y auxiliar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6103"/>
                  </a:ext>
                </a:extLst>
              </a:tr>
              <a:tr h="520697">
                <a:tc vMerge="1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4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Señalización Ferroviaria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572566"/>
                  </a:ext>
                </a:extLst>
              </a:tr>
              <a:tr h="520697">
                <a:tc vMerge="1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4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Seguridad Civil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345820"/>
                  </a:ext>
                </a:extLst>
              </a:tr>
              <a:tr h="520697">
                <a:tc vMerge="1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4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operativo, adiestramiento y capacitación 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19689"/>
                  </a:ext>
                </a:extLst>
              </a:tr>
              <a:tr h="520697">
                <a:tc vMerge="1"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4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de Manejo Ambiental</a:t>
                      </a:r>
                      <a:endParaRPr lang="es-EC" sz="2000" b="0" i="0" kern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57439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5ED1952-B6C1-4097-8730-EBB6AAE4B59A}"/>
              </a:ext>
            </a:extLst>
          </p:cNvPr>
          <p:cNvSpPr txBox="1"/>
          <p:nvPr/>
        </p:nvSpPr>
        <p:spPr>
          <a:xfrm>
            <a:off x="3565367" y="6149542"/>
            <a:ext cx="659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E41A33"/>
                </a:solidFill>
                <a:latin typeface="Gotham Black" charset="0"/>
                <a:ea typeface="Gotham Black" charset="0"/>
                <a:cs typeface="Arial" panose="020B0604020202020204" pitchFamily="34" charset="0"/>
              </a:rPr>
              <a:t>APORTE ALIADO ESTRATÉGICO</a:t>
            </a:r>
          </a:p>
        </p:txBody>
      </p:sp>
      <p:sp>
        <p:nvSpPr>
          <p:cNvPr id="2" name="Botón de acción: Volver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7A708BB-31CC-4280-98ED-F017A4502D7E}"/>
              </a:ext>
            </a:extLst>
          </p:cNvPr>
          <p:cNvSpPr/>
          <p:nvPr/>
        </p:nvSpPr>
        <p:spPr>
          <a:xfrm>
            <a:off x="9960077" y="6149542"/>
            <a:ext cx="432620" cy="40011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91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56A373C8-F2C4-44F8-82BB-4F3D862B6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892863"/>
              </p:ext>
            </p:extLst>
          </p:nvPr>
        </p:nvGraphicFramePr>
        <p:xfrm>
          <a:off x="838199" y="993058"/>
          <a:ext cx="10763867" cy="4959908"/>
        </p:xfrm>
        <a:graphic>
          <a:graphicData uri="http://schemas.openxmlformats.org/drawingml/2006/table">
            <a:tbl>
              <a:tblPr/>
              <a:tblGrid>
                <a:gridCol w="3841956">
                  <a:extLst>
                    <a:ext uri="{9D8B030D-6E8A-4147-A177-3AD203B41FA5}">
                      <a16:colId xmlns:a16="http://schemas.microsoft.com/office/drawing/2014/main" val="3843538129"/>
                    </a:ext>
                  </a:extLst>
                </a:gridCol>
                <a:gridCol w="1278193">
                  <a:extLst>
                    <a:ext uri="{9D8B030D-6E8A-4147-A177-3AD203B41FA5}">
                      <a16:colId xmlns:a16="http://schemas.microsoft.com/office/drawing/2014/main" val="2234012125"/>
                    </a:ext>
                  </a:extLst>
                </a:gridCol>
                <a:gridCol w="58994">
                  <a:extLst>
                    <a:ext uri="{9D8B030D-6E8A-4147-A177-3AD203B41FA5}">
                      <a16:colId xmlns:a16="http://schemas.microsoft.com/office/drawing/2014/main" val="3443161682"/>
                    </a:ext>
                  </a:extLst>
                </a:gridCol>
                <a:gridCol w="1396181">
                  <a:extLst>
                    <a:ext uri="{9D8B030D-6E8A-4147-A177-3AD203B41FA5}">
                      <a16:colId xmlns:a16="http://schemas.microsoft.com/office/drawing/2014/main" val="2767198570"/>
                    </a:ext>
                  </a:extLst>
                </a:gridCol>
                <a:gridCol w="1396181">
                  <a:extLst>
                    <a:ext uri="{9D8B030D-6E8A-4147-A177-3AD203B41FA5}">
                      <a16:colId xmlns:a16="http://schemas.microsoft.com/office/drawing/2014/main" val="204740989"/>
                    </a:ext>
                  </a:extLst>
                </a:gridCol>
                <a:gridCol w="1396181">
                  <a:extLst>
                    <a:ext uri="{9D8B030D-6E8A-4147-A177-3AD203B41FA5}">
                      <a16:colId xmlns:a16="http://schemas.microsoft.com/office/drawing/2014/main" val="1296731740"/>
                    </a:ext>
                  </a:extLst>
                </a:gridCol>
                <a:gridCol w="1396181">
                  <a:extLst>
                    <a:ext uri="{9D8B030D-6E8A-4147-A177-3AD203B41FA5}">
                      <a16:colId xmlns:a16="http://schemas.microsoft.com/office/drawing/2014/main" val="3859193478"/>
                    </a:ext>
                  </a:extLst>
                </a:gridCol>
              </a:tblGrid>
              <a:tr h="73045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CONCEPTO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FONDOS MDMQ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APORTE ALIADO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INGRESOS OPERACIONALES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FALTANTE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08137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EGRESOS DE PERSONAL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12.529.137,71 </a:t>
                      </a:r>
                      <a:endParaRPr lang="es-EC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3.223.699,65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1.441.886,05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7.863.552,01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93541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GESTIÓN DE TECNOLOGÍA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 action="ppaction://hlinksldjump"/>
                        </a:rPr>
                        <a:t>3.399.919,04 </a:t>
                      </a:r>
                      <a:endParaRPr lang="es-EC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2.727.919,04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672.000,00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3446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SERVICIO DE ENERGIA ELÉCTRICA (PLMQ)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4.253.945,75 </a:t>
                      </a:r>
                      <a:endParaRPr lang="es-EC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714.169,42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3.136.512,28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403.264,05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984818"/>
                  </a:ext>
                </a:extLst>
              </a:tr>
              <a:tr h="49029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MANTENIMIENTO DE INFRAESTRUCTURA, INSTALACIONES Y SISTEMAS PLMQ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9.205.403,69</a:t>
                      </a:r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3.558.655,15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5.646.748,54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112443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GASTOS DE OPERACIÓN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13.729.134,69</a:t>
                      </a:r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2.241.792,00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2.761.516,80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5.707.841,93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3.017.983,96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690781"/>
                  </a:ext>
                </a:extLst>
              </a:tr>
              <a:tr h="60080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IMPLEMENTACION DE MEDIDAS DEL PLAN DE MANEJO AMBIENTAL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1.655.360,00</a:t>
                      </a:r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1.655.360,00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099801"/>
                  </a:ext>
                </a:extLst>
              </a:tr>
              <a:tr h="54470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IMPLEMENTACION DE METROCULTURA  Y EDUCOMUNICACIÓN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7.608.448,96 </a:t>
                      </a:r>
                      <a:endParaRPr lang="es-EC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7.608.448,96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040803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PATROCINIO Y ASESORIA JURIDICA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2.858.360,00</a:t>
                      </a:r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2.320.475,16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537.884,84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580658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GASTOS ADMINISTRATIVOS 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771.944,73</a:t>
                      </a:r>
                      <a:r>
                        <a:rPr lang="es-EC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771.944,73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320222"/>
                  </a:ext>
                </a:extLst>
              </a:tr>
              <a:tr h="370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TOTAL: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56.011.654,57 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12.000.000,00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10.089.418,00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8.844.354,21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25.077.882,36</a:t>
                      </a:r>
                    </a:p>
                  </a:txBody>
                  <a:tcPr marL="6726" marR="6726" marT="67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96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5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845069C-BA8E-4D5C-8D74-659F12F6F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95930"/>
              </p:ext>
            </p:extLst>
          </p:nvPr>
        </p:nvGraphicFramePr>
        <p:xfrm>
          <a:off x="855405" y="891540"/>
          <a:ext cx="10697495" cy="5074920"/>
        </p:xfrm>
        <a:graphic>
          <a:graphicData uri="http://schemas.openxmlformats.org/drawingml/2006/table">
            <a:tbl>
              <a:tblPr/>
              <a:tblGrid>
                <a:gridCol w="1122472">
                  <a:extLst>
                    <a:ext uri="{9D8B030D-6E8A-4147-A177-3AD203B41FA5}">
                      <a16:colId xmlns:a16="http://schemas.microsoft.com/office/drawing/2014/main" val="2581961672"/>
                    </a:ext>
                  </a:extLst>
                </a:gridCol>
                <a:gridCol w="3860623">
                  <a:extLst>
                    <a:ext uri="{9D8B030D-6E8A-4147-A177-3AD203B41FA5}">
                      <a16:colId xmlns:a16="http://schemas.microsoft.com/office/drawing/2014/main" val="2652739362"/>
                    </a:ext>
                  </a:extLst>
                </a:gridCol>
                <a:gridCol w="1904800">
                  <a:extLst>
                    <a:ext uri="{9D8B030D-6E8A-4147-A177-3AD203B41FA5}">
                      <a16:colId xmlns:a16="http://schemas.microsoft.com/office/drawing/2014/main" val="1608882757"/>
                    </a:ext>
                  </a:extLst>
                </a:gridCol>
                <a:gridCol w="1904800">
                  <a:extLst>
                    <a:ext uri="{9D8B030D-6E8A-4147-A177-3AD203B41FA5}">
                      <a16:colId xmlns:a16="http://schemas.microsoft.com/office/drawing/2014/main" val="1826031302"/>
                    </a:ext>
                  </a:extLst>
                </a:gridCol>
                <a:gridCol w="1904800">
                  <a:extLst>
                    <a:ext uri="{9D8B030D-6E8A-4147-A177-3AD203B41FA5}">
                      <a16:colId xmlns:a16="http://schemas.microsoft.com/office/drawing/2014/main" val="108014201"/>
                    </a:ext>
                  </a:extLst>
                </a:gridCol>
              </a:tblGrid>
              <a:tr h="1921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GENERAL DE EGRESOS PARA TALENTO HUMANO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039015"/>
                  </a:ext>
                </a:extLst>
              </a:tr>
              <a:tr h="192145">
                <a:tc>
                  <a:txBody>
                    <a:bodyPr/>
                    <a:lstStyle/>
                    <a:p>
                      <a:pPr algn="ctr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2957"/>
                  </a:ext>
                </a:extLst>
              </a:tr>
              <a:tr h="3842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Partida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Detalle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Personal Actual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Personal Operaciones y Vacantes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278984"/>
                  </a:ext>
                </a:extLst>
              </a:tr>
              <a:tr h="18341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75275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710105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Remuneraciones unificadas (Nombramientos)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2.199.036,00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6.953.760,00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9.152.796,00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282430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710106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Salarios unificados (Régimen Laboral)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97.260,00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97.260,00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144319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710203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Décimo tercer sueldo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191.608,00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593.530,00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785.138,00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780308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710204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Décimo cuarto sueldo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36.900,00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207.870,00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244.770,00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693701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710502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Remuneraciones para pasantes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7.380,18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7.380,18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813773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710509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extraordinarias y suplementarias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9.000,00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244.000,00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253.000,00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473384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710510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personales por contrato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168.600,00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168.600,00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882491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710512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Subrogaciones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15.000,00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15.000,00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700387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710513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Encargos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603929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710601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Aporte patronal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271.281,79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833.651,58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1.104.933,37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0506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710602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Fondos de reserva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193.613,86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296.646,30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490.260,16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25438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710702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Supresión de puestos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348513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710704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Deshaucio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60.000,00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60.000,00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617155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710707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Compensación por vacaciones no gozadas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140.000,00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140.000,00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227550"/>
                  </a:ext>
                </a:extLst>
              </a:tr>
              <a:tr h="218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710710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 compra de renuncia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178331"/>
                  </a:ext>
                </a:extLst>
              </a:tr>
              <a:tr h="18341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836512"/>
                  </a:ext>
                </a:extLst>
              </a:tr>
              <a:tr h="21834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3.223.699,65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9.305.438,06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12.529.137,71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1145"/>
                  </a:ext>
                </a:extLst>
              </a:tr>
              <a:tr h="21834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 DE PUESTOS: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865577"/>
                  </a:ext>
                </a:extLst>
              </a:tr>
            </a:tbl>
          </a:graphicData>
        </a:graphic>
      </p:graphicFrame>
      <p:sp>
        <p:nvSpPr>
          <p:cNvPr id="5" name="Botón de acción: Volver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696754F-AA17-439F-BFA9-BE6D5EA102AC}"/>
              </a:ext>
            </a:extLst>
          </p:cNvPr>
          <p:cNvSpPr/>
          <p:nvPr/>
        </p:nvSpPr>
        <p:spPr>
          <a:xfrm>
            <a:off x="9832258" y="6184490"/>
            <a:ext cx="442452" cy="35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61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1538</Words>
  <Application>Microsoft Office PowerPoint</Application>
  <PresentationFormat>Panorámica</PresentationFormat>
  <Paragraphs>485</Paragraphs>
  <Slides>17</Slides>
  <Notes>0</Notes>
  <HiddenSlides>9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Gotham Black</vt:lpstr>
      <vt:lpstr>Tema de Office</vt:lpstr>
      <vt:lpstr>EMPRESA PÚBLICA METROPOLITANA  METRO DE QUITO</vt:lpstr>
      <vt:lpstr>ASIGNACIÓN INICIAL FONDOS MDMQ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ALBI PC</dc:creator>
  <cp:lastModifiedBy>Nelly del Rosario Arteaga Abril</cp:lastModifiedBy>
  <cp:revision>65</cp:revision>
  <dcterms:created xsi:type="dcterms:W3CDTF">2020-04-07T14:51:29Z</dcterms:created>
  <dcterms:modified xsi:type="dcterms:W3CDTF">2020-11-10T19:43:36Z</dcterms:modified>
</cp:coreProperties>
</file>