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9" r:id="rId3"/>
    <p:sldId id="293" r:id="rId4"/>
    <p:sldId id="290" r:id="rId5"/>
    <p:sldId id="287" r:id="rId6"/>
    <p:sldId id="276" r:id="rId7"/>
    <p:sldId id="284" r:id="rId8"/>
    <p:sldId id="281" r:id="rId9"/>
    <p:sldId id="282" r:id="rId10"/>
    <p:sldId id="265" r:id="rId11"/>
    <p:sldId id="291" r:id="rId12"/>
    <p:sldId id="294" r:id="rId13"/>
    <p:sldId id="295" r:id="rId14"/>
    <p:sldId id="285" r:id="rId15"/>
    <p:sldId id="279" r:id="rId16"/>
    <p:sldId id="277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" initials="D" lastIdx="1" clrIdx="0">
    <p:extLst>
      <p:ext uri="{19B8F6BF-5375-455C-9EA6-DF929625EA0E}">
        <p15:presenceInfo xmlns:p15="http://schemas.microsoft.com/office/powerpoint/2012/main" userId="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4C1"/>
    <a:srgbClr val="990000"/>
    <a:srgbClr val="AFABAB"/>
    <a:srgbClr val="548235"/>
    <a:srgbClr val="385723"/>
    <a:srgbClr val="CCA735"/>
    <a:srgbClr val="00B0F0"/>
    <a:srgbClr val="BF9000"/>
    <a:srgbClr val="C55A11"/>
    <a:srgbClr val="68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9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eDrive%20-%20EPMMOP\Documentos%20EPMMOP\Proceso%20Proforma%202021\Distribuci&#243;n%20gasto2020%20para%20PPT%20proforma-09-11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35287612859846"/>
          <c:y val="0.27154158648706433"/>
          <c:w val="0.79235368219801761"/>
          <c:h val="0.57481708620806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TRANSF. MUNICIP.</c:v>
                </c:pt>
                <c:pt idx="1">
                  <c:v>RECURSOS PROPIOS</c:v>
                </c:pt>
                <c:pt idx="2">
                  <c:v>TOTAL</c:v>
                </c:pt>
              </c:strCache>
            </c:strRef>
          </c:cat>
          <c:val>
            <c:numRef>
              <c:f>Hoja1!$C$3:$C$5</c:f>
              <c:numCache>
                <c:formatCode>_("$"* #,##0.00_);_("$"* \(#,##0.00\);_("$"* "-"??_);_(@_)</c:formatCode>
                <c:ptCount val="3"/>
                <c:pt idx="0">
                  <c:v>74354056.510000005</c:v>
                </c:pt>
                <c:pt idx="1">
                  <c:v>76506150.230000004</c:v>
                </c:pt>
                <c:pt idx="2" formatCode="#,##0.00">
                  <c:v>150860206.74000001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5-4AE0-AE6B-410D60FD99CF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TRANSF. MUNICIP.</c:v>
                </c:pt>
                <c:pt idx="1">
                  <c:v>RECURSOS PROPIOS</c:v>
                </c:pt>
                <c:pt idx="2">
                  <c:v>TOTAL</c:v>
                </c:pt>
              </c:strCache>
            </c:strRef>
          </c:cat>
          <c:val>
            <c:numRef>
              <c:f>Hoja1!$D$3:$D$5</c:f>
              <c:numCache>
                <c:formatCode>_("$"* #,##0.00_);_("$"* \(#,##0.00\);_("$"* "-"??_);_(@_)</c:formatCode>
                <c:ptCount val="3"/>
                <c:pt idx="0">
                  <c:v>65377603.359999999</c:v>
                </c:pt>
                <c:pt idx="1">
                  <c:v>51617292.07</c:v>
                </c:pt>
                <c:pt idx="2" formatCode="#,##0.00">
                  <c:v>116994895.43000001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5-4AE0-AE6B-410D60FD9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49599"/>
        <c:axId val="77451679"/>
      </c:barChart>
      <c:catAx>
        <c:axId val="7744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451679"/>
        <c:crosses val="autoZero"/>
        <c:auto val="1"/>
        <c:lblAlgn val="ctr"/>
        <c:lblOffset val="100"/>
        <c:noMultiLvlLbl val="0"/>
      </c:catAx>
      <c:valAx>
        <c:axId val="77451679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449599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Hoja1!$B$9:$B$11</c:f>
              <c:strCache>
                <c:ptCount val="3"/>
                <c:pt idx="0">
                  <c:v>TRANSF MUNICIP</c:v>
                </c:pt>
                <c:pt idx="1">
                  <c:v>RECURSOS PROPIOS</c:v>
                </c:pt>
                <c:pt idx="2">
                  <c:v>TOTAL</c:v>
                </c:pt>
              </c:strCache>
            </c:strRef>
          </c:cat>
          <c:val>
            <c:numRef>
              <c:f>Hoja1!$C$9:$C$11</c:f>
              <c:numCache>
                <c:formatCode>_(* #,##0.00_);_(* \(#,##0.00\);_(* "-"??_);_(@_)</c:formatCode>
                <c:ptCount val="3"/>
                <c:pt idx="0">
                  <c:v>89630496.020000026</c:v>
                </c:pt>
                <c:pt idx="1">
                  <c:v>66413604.449999988</c:v>
                </c:pt>
                <c:pt idx="2">
                  <c:v>156044100.47000003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D-4ABF-B3DB-9E0947A7820A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Hoja1!$B$9:$B$11</c:f>
              <c:strCache>
                <c:ptCount val="3"/>
                <c:pt idx="0">
                  <c:v>TRANSF MUNICIP</c:v>
                </c:pt>
                <c:pt idx="1">
                  <c:v>RECURSOS PROPIOS</c:v>
                </c:pt>
                <c:pt idx="2">
                  <c:v>TOTAL</c:v>
                </c:pt>
              </c:strCache>
            </c:strRef>
          </c:cat>
          <c:val>
            <c:numRef>
              <c:f>Hoja1!$D$9:$D$11</c:f>
              <c:numCache>
                <c:formatCode>_(* #,##0.00_);_(* \(#,##0.00\);_(* "-"??_);_(@_)</c:formatCode>
                <c:ptCount val="3"/>
                <c:pt idx="0">
                  <c:v>38823903.319999993</c:v>
                </c:pt>
                <c:pt idx="1">
                  <c:v>42176004.140000001</c:v>
                </c:pt>
                <c:pt idx="2">
                  <c:v>80999907.459999993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D-4ABF-B3DB-9E0947A78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49599"/>
        <c:axId val="77451679"/>
      </c:barChart>
      <c:catAx>
        <c:axId val="7744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451679"/>
        <c:crosses val="autoZero"/>
        <c:auto val="1"/>
        <c:lblAlgn val="ctr"/>
        <c:lblOffset val="100"/>
        <c:noMultiLvlLbl val="0"/>
      </c:catAx>
      <c:valAx>
        <c:axId val="77451679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449599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Hoja1!$E$6</c:f>
              <c:strCache>
                <c:ptCount val="1"/>
                <c:pt idx="0">
                  <c:v>RECAUDADO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Hoja1!$F$5:$H$5</c:f>
              <c:strCache>
                <c:ptCount val="3"/>
                <c:pt idx="0">
                  <c:v>F. MUNICIP.</c:v>
                </c:pt>
                <c:pt idx="1">
                  <c:v>F. PROPIOS.</c:v>
                </c:pt>
                <c:pt idx="2">
                  <c:v>TOTAL</c:v>
                </c:pt>
              </c:strCache>
            </c:strRef>
          </c:cat>
          <c:val>
            <c:numRef>
              <c:f>Hoja1!$F$6:$H$6</c:f>
              <c:numCache>
                <c:formatCode>#,##0.00</c:formatCode>
                <c:ptCount val="3"/>
                <c:pt idx="0">
                  <c:v>45069849.350000001</c:v>
                </c:pt>
                <c:pt idx="1">
                  <c:v>60873963.340000004</c:v>
                </c:pt>
                <c:pt idx="2">
                  <c:v>105943812.69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2-4BBA-8601-F7495D9EB207}"/>
            </c:ext>
          </c:extLst>
        </c:ser>
        <c:ser>
          <c:idx val="1"/>
          <c:order val="1"/>
          <c:tx>
            <c:strRef>
              <c:f>Hoja1!$E$7</c:f>
              <c:strCache>
                <c:ptCount val="1"/>
                <c:pt idx="0">
                  <c:v>DEVENGADO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Hoja1!$F$5:$H$5</c:f>
              <c:strCache>
                <c:ptCount val="3"/>
                <c:pt idx="0">
                  <c:v>F. MUNICIP.</c:v>
                </c:pt>
                <c:pt idx="1">
                  <c:v>F. PROPIOS.</c:v>
                </c:pt>
                <c:pt idx="2">
                  <c:v>TOTAL</c:v>
                </c:pt>
              </c:strCache>
            </c:strRef>
          </c:cat>
          <c:val>
            <c:numRef>
              <c:f>Hoja1!$F$7:$H$7</c:f>
              <c:numCache>
                <c:formatCode>#,##0.00</c:formatCode>
                <c:ptCount val="3"/>
                <c:pt idx="0">
                  <c:v>38970788.130000003</c:v>
                </c:pt>
                <c:pt idx="1">
                  <c:v>42226919.549999997</c:v>
                </c:pt>
                <c:pt idx="2">
                  <c:v>81197707.680000007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2-4BBA-8601-F7495D9EB207}"/>
            </c:ext>
          </c:extLst>
        </c:ser>
        <c:ser>
          <c:idx val="2"/>
          <c:order val="2"/>
          <c:tx>
            <c:strRef>
              <c:f>Hoja1!$E$8</c:f>
              <c:strCache>
                <c:ptCount val="1"/>
                <c:pt idx="0">
                  <c:v>% DE EJECUCIÓN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elete val="1"/>
          </c:dLbls>
          <c:cat>
            <c:strRef>
              <c:f>Hoja1!$F$5:$H$5</c:f>
              <c:strCache>
                <c:ptCount val="3"/>
                <c:pt idx="0">
                  <c:v>F. MUNICIP.</c:v>
                </c:pt>
                <c:pt idx="1">
                  <c:v>F. PROPIOS.</c:v>
                </c:pt>
                <c:pt idx="2">
                  <c:v>TOTAL</c:v>
                </c:pt>
              </c:strCache>
            </c:strRef>
          </c:cat>
          <c:val>
            <c:numRef>
              <c:f>Hoja1!$F$8:$H$8</c:f>
              <c:numCache>
                <c:formatCode>0.00%</c:formatCode>
                <c:ptCount val="3"/>
                <c:pt idx="0">
                  <c:v>0.86467535818377439</c:v>
                </c:pt>
                <c:pt idx="1">
                  <c:v>0.69367784243239639</c:v>
                </c:pt>
                <c:pt idx="2">
                  <c:v>0.76642236689735666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A2-4BBA-8601-F7495D9EB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101487983"/>
        <c:axId val="2101485487"/>
      </c:barChart>
      <c:catAx>
        <c:axId val="210148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1485487"/>
        <c:crosses val="autoZero"/>
        <c:auto val="1"/>
        <c:lblAlgn val="ctr"/>
        <c:lblOffset val="100"/>
        <c:noMultiLvlLbl val="0"/>
      </c:catAx>
      <c:valAx>
        <c:axId val="2101485487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01487983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41109470791371"/>
          <c:y val="0.15138976662582818"/>
          <c:w val="0.43529693685616794"/>
          <c:h val="0.745369218686615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42-434C-9711-1ACBCF18AC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42-434C-9711-1ACBCF18AC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42-434C-9711-1ACBCF18AC9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42-434C-9711-1ACBCF18AC99}"/>
              </c:ext>
            </c:extLst>
          </c:dPt>
          <c:dLbls>
            <c:dLbl>
              <c:idx val="3"/>
              <c:layout>
                <c:manualLayout>
                  <c:x val="0.1032086607065607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42-434C-9711-1ACBCF18A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'Resumen para lamina PPT'!$B$22:$B$25</c:f>
              <c:strCache>
                <c:ptCount val="4"/>
                <c:pt idx="0">
                  <c:v>GASTO EN PERSONAL</c:v>
                </c:pt>
                <c:pt idx="1">
                  <c:v>GASTO EN INVERSION</c:v>
                </c:pt>
                <c:pt idx="2">
                  <c:v>GASTO CORRIENTE</c:v>
                </c:pt>
                <c:pt idx="3">
                  <c:v>GASTO EN BIENES DE CAPITAL</c:v>
                </c:pt>
              </c:strCache>
            </c:strRef>
          </c:cat>
          <c:val>
            <c:numRef>
              <c:f>'Resumen para lamina PPT'!$F$22:$F$25</c:f>
              <c:numCache>
                <c:formatCode>0.0%</c:formatCode>
                <c:ptCount val="4"/>
                <c:pt idx="0">
                  <c:v>0.27832691104108609</c:v>
                </c:pt>
                <c:pt idx="1">
                  <c:v>0.55394907964891937</c:v>
                </c:pt>
                <c:pt idx="2">
                  <c:v>0.16316124886050939</c:v>
                </c:pt>
                <c:pt idx="3">
                  <c:v>4.5627604494851296E-3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42-434C-9711-1ACBCF18A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818800016749"/>
          <c:y val="2.9037922145794176E-2"/>
          <c:w val="0.81705258067129083"/>
          <c:h val="0.91218754017077242"/>
        </c:manualLayout>
      </c:layout>
      <c:barChart>
        <c:barDir val="col"/>
        <c:grouping val="clustered"/>
        <c:varyColors val="0"/>
        <c:ser>
          <c:idx val="0"/>
          <c:order val="0"/>
          <c:tx>
            <c:v>Valor transferencias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8.428921594065426E-3"/>
                  <c:y val="-1.56058694927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AC-4EE0-BF18-DDC307923D63}"/>
                </c:ext>
              </c:extLst>
            </c:dLbl>
            <c:dLbl>
              <c:idx val="1"/>
              <c:layout>
                <c:manualLayout>
                  <c:x val="4.2844870789579773E-3"/>
                  <c:y val="-9.607244869789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AC-4EE0-BF18-DDC307923D63}"/>
                </c:ext>
              </c:extLst>
            </c:dLbl>
            <c:dLbl>
              <c:idx val="2"/>
              <c:layout>
                <c:manualLayout>
                  <c:x val="4.5483680595692867E-3"/>
                  <c:y val="2.28035353323675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AC-4EE0-BF18-DDC307923D63}"/>
                </c:ext>
              </c:extLst>
            </c:dLbl>
            <c:dLbl>
              <c:idx val="3"/>
              <c:layout>
                <c:manualLayout>
                  <c:x val="2.1112864352888562E-3"/>
                  <c:y val="-0.191254672102301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AC-4EE0-BF18-DDC307923D63}"/>
                </c:ext>
              </c:extLst>
            </c:dLbl>
            <c:dLbl>
              <c:idx val="4"/>
              <c:layout>
                <c:manualLayout>
                  <c:x val="-1.1826926047832365E-3"/>
                  <c:y val="-0.329687046706857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AC-4EE0-BF18-DDC307923D63}"/>
                </c:ext>
              </c:extLst>
            </c:dLbl>
            <c:dLbl>
              <c:idx val="5"/>
              <c:layout>
                <c:manualLayout>
                  <c:x val="-1.1788035812895978E-2"/>
                  <c:y val="-0.35160293235809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AC-4EE0-BF18-DDC307923D63}"/>
                </c:ext>
              </c:extLst>
            </c:dLbl>
            <c:dLbl>
              <c:idx val="6"/>
              <c:layout>
                <c:manualLayout>
                  <c:x val="-1.9363280961548046E-2"/>
                  <c:y val="-0.303261029650215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AC-4EE0-BF18-DDC307923D63}"/>
                </c:ext>
              </c:extLst>
            </c:dLbl>
            <c:dLbl>
              <c:idx val="7"/>
              <c:layout>
                <c:manualLayout>
                  <c:x val="-2.8717456120541596E-2"/>
                  <c:y val="-0.49894364770867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AC-4EE0-BF18-DDC307923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'Serie transf'!$B$3:$B$10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2021*</c:v>
                </c:pt>
              </c:strCache>
            </c:strRef>
          </c:cat>
          <c:val>
            <c:numRef>
              <c:f>'Serie transf'!$C$3:$C$10</c:f>
              <c:numCache>
                <c:formatCode>_("$"* #,##0.00_);_("$"* \(#,##0.00\);_("$"* "-"??_);_(@_)</c:formatCode>
                <c:ptCount val="8"/>
                <c:pt idx="0">
                  <c:v>189663739.80000001</c:v>
                </c:pt>
                <c:pt idx="1">
                  <c:v>158762419.55000001</c:v>
                </c:pt>
                <c:pt idx="2">
                  <c:v>192479248.71000001</c:v>
                </c:pt>
                <c:pt idx="3">
                  <c:v>128721634.82000001</c:v>
                </c:pt>
                <c:pt idx="4">
                  <c:v>82611183.180000007</c:v>
                </c:pt>
                <c:pt idx="5">
                  <c:v>74358400.760000005</c:v>
                </c:pt>
                <c:pt idx="6">
                  <c:v>89630496.019999996</c:v>
                </c:pt>
                <c:pt idx="7">
                  <c:v>26475897.309999999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AC-4EE0-BF18-DDC307923D63}"/>
            </c:ext>
          </c:extLst>
        </c:ser>
        <c:ser>
          <c:idx val="1"/>
          <c:order val="1"/>
          <c:tx>
            <c:v>Variación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'Serie transf'!$B$3:$B$10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2021*</c:v>
                </c:pt>
              </c:strCache>
            </c:strRef>
          </c:cat>
          <c:val>
            <c:numRef>
              <c:f>'Serie transf'!$D$4:$D$10</c:f>
              <c:numCache>
                <c:formatCode>0.00</c:formatCode>
                <c:ptCount val="7"/>
                <c:pt idx="0">
                  <c:v>-0.1629268740697899</c:v>
                </c:pt>
                <c:pt idx="1">
                  <c:v>0.21237286037569711</c:v>
                </c:pt>
                <c:pt idx="2">
                  <c:v>-0.3312440915958727</c:v>
                </c:pt>
                <c:pt idx="3">
                  <c:v>-0.35821835004254959</c:v>
                </c:pt>
                <c:pt idx="4">
                  <c:v>-9.9899094799528104E-2</c:v>
                </c:pt>
                <c:pt idx="5">
                  <c:v>0.20538493437066208</c:v>
                </c:pt>
                <c:pt idx="6">
                  <c:v>-0.70461061261903302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AC-4EE0-BF18-DDC307923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16890927"/>
        <c:axId val="1416892591"/>
      </c:barChart>
      <c:catAx>
        <c:axId val="141689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892591"/>
        <c:crosses val="autoZero"/>
        <c:auto val="1"/>
        <c:lblAlgn val="ctr"/>
        <c:lblOffset val="100"/>
        <c:noMultiLvlLbl val="0"/>
      </c:catAx>
      <c:valAx>
        <c:axId val="1416892591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6890927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B-4113-B718-1C850B80FA8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B-4113-B718-1C850B80FA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Hoja2!$B$3:$B$5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</c:strCache>
            </c:strRef>
          </c:cat>
          <c:val>
            <c:numRef>
              <c:f>Hoja2!$C$3:$C$5</c:f>
              <c:numCache>
                <c:formatCode>"$"#,##0.00_);[Red]\("$"#,##0.00\)</c:formatCode>
                <c:ptCount val="3"/>
                <c:pt idx="0" formatCode="_(&quot;$&quot;* #,##0.00_);_(&quot;$&quot;* \(#,##0.00\);_(&quot;$&quot;* &quot;-&quot;??_);_(@_)">
                  <c:v>53872489.969999999</c:v>
                </c:pt>
                <c:pt idx="1">
                  <c:v>43431272.469999999</c:v>
                </c:pt>
                <c:pt idx="2" formatCode="_(&quot;$&quot;* #,##0.00_);_(&quot;$&quot;* \(#,##0.00\);_(&quot;$&quot;* &quot;-&quot;??_);_(@_)">
                  <c:v>41731272.469999999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B-4113-B718-1C850B80F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24"/>
        <c:axId val="1764375600"/>
        <c:axId val="1764376016"/>
      </c:barChart>
      <c:catAx>
        <c:axId val="17643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376016"/>
        <c:crosses val="autoZero"/>
        <c:auto val="1"/>
        <c:lblAlgn val="ctr"/>
        <c:lblOffset val="100"/>
        <c:noMultiLvlLbl val="0"/>
      </c:catAx>
      <c:valAx>
        <c:axId val="1764376016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37560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484A-B1F5-A6AEFE0C78F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484A-B1F5-A6AEFE0C78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Hoja2!$B$12:$B$14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</c:strCache>
            </c:strRef>
          </c:cat>
          <c:val>
            <c:numRef>
              <c:f>Hoja2!$C$12:$C$14</c:f>
              <c:numCache>
                <c:formatCode>"$"#,##0.00_);[Red]\("$"#,##0.00\)</c:formatCode>
                <c:ptCount val="3"/>
                <c:pt idx="0">
                  <c:v>20262608.510000002</c:v>
                </c:pt>
                <c:pt idx="1">
                  <c:v>18009536.039999999</c:v>
                </c:pt>
                <c:pt idx="2">
                  <c:v>15308105.630000001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484A-B1F5-A6AEFE0C7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24"/>
        <c:axId val="1764375600"/>
        <c:axId val="1764376016"/>
      </c:barChart>
      <c:catAx>
        <c:axId val="176437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376016"/>
        <c:crosses val="autoZero"/>
        <c:auto val="1"/>
        <c:lblAlgn val="ctr"/>
        <c:lblOffset val="100"/>
        <c:noMultiLvlLbl val="0"/>
      </c:catAx>
      <c:valAx>
        <c:axId val="1764376016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37560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067366579177595E-2"/>
          <c:y val="0.32870370370370372"/>
          <c:w val="0.92102427821522315"/>
          <c:h val="0.46489391951006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Necesidad real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Hoja1!$C$4:$C$9</c:f>
              <c:strCache>
                <c:ptCount val="6"/>
                <c:pt idx="0">
                  <c:v>NÓMINA</c:v>
                </c:pt>
                <c:pt idx="1">
                  <c:v>GASTOS OPERATIVOS</c:v>
                </c:pt>
                <c:pt idx="2">
                  <c:v>PROCESOS PLURIANUALES (2021 BONOS)</c:v>
                </c:pt>
                <c:pt idx="3">
                  <c:v>ARRASTRES</c:v>
                </c:pt>
                <c:pt idx="4">
                  <c:v>PROYECTOS NUEVOS</c:v>
                </c:pt>
                <c:pt idx="5">
                  <c:v>TOTAL</c:v>
                </c:pt>
              </c:strCache>
            </c:strRef>
          </c:cat>
          <c:val>
            <c:numRef>
              <c:f>Hoja1!$D$4:$D$9</c:f>
              <c:numCache>
                <c:formatCode>#,##0.00</c:formatCode>
                <c:ptCount val="6"/>
                <c:pt idx="0" formatCode="_(* #,##0.00_);_(* \(#,##0.00\);_(* &quot;-&quot;??_);_(@_)">
                  <c:v>41731272.469999999</c:v>
                </c:pt>
                <c:pt idx="1">
                  <c:v>15308105.629784003</c:v>
                </c:pt>
                <c:pt idx="2">
                  <c:v>35368386.57</c:v>
                </c:pt>
                <c:pt idx="3">
                  <c:v>47894267.159999996</c:v>
                </c:pt>
                <c:pt idx="4">
                  <c:v>27000000</c:v>
                </c:pt>
                <c:pt idx="5" formatCode="_(* #,##0.00_);_(* \(#,##0.00\);_(* &quot;-&quot;??_);_(@_)">
                  <c:v>167302031.82978401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6-4BC9-ACCA-B61BD146176C}"/>
            </c:ext>
          </c:extLst>
        </c:ser>
        <c:ser>
          <c:idx val="1"/>
          <c:order val="1"/>
          <c:tx>
            <c:strRef>
              <c:f>Hoja1!$E$3</c:f>
              <c:strCache>
                <c:ptCount val="1"/>
                <c:pt idx="0">
                  <c:v>Asignado e ingresos propios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Hoja1!$C$4:$C$9</c:f>
              <c:strCache>
                <c:ptCount val="6"/>
                <c:pt idx="0">
                  <c:v>NÓMINA</c:v>
                </c:pt>
                <c:pt idx="1">
                  <c:v>GASTOS OPERATIVOS</c:v>
                </c:pt>
                <c:pt idx="2">
                  <c:v>PROCESOS PLURIANUALES (2021 BONOS)</c:v>
                </c:pt>
                <c:pt idx="3">
                  <c:v>ARRASTRES</c:v>
                </c:pt>
                <c:pt idx="4">
                  <c:v>PROYECTOS NUEVOS</c:v>
                </c:pt>
                <c:pt idx="5">
                  <c:v>TOTAL</c:v>
                </c:pt>
              </c:strCache>
            </c:strRef>
          </c:cat>
          <c:val>
            <c:numRef>
              <c:f>Hoja1!$E$4:$E$9</c:f>
              <c:numCache>
                <c:formatCode>#,##0.00</c:formatCode>
                <c:ptCount val="6"/>
                <c:pt idx="0" formatCode="_(* #,##0.00_);_(* \(#,##0.00\);_(* &quot;-&quot;??_);_(@_)">
                  <c:v>34494587.450000003</c:v>
                </c:pt>
                <c:pt idx="1">
                  <c:v>0</c:v>
                </c:pt>
                <c:pt idx="2">
                  <c:v>35869743.600000001</c:v>
                </c:pt>
                <c:pt idx="3">
                  <c:v>0</c:v>
                </c:pt>
                <c:pt idx="4">
                  <c:v>2228676.0499999998</c:v>
                </c:pt>
                <c:pt idx="5" formatCode="_(* #,##0.00_);_(* \(#,##0.00\);_(* &quot;-&quot;??_);_(@_)">
                  <c:v>72593007.100000009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6-4BC9-ACCA-B61BD146176C}"/>
            </c:ext>
          </c:extLst>
        </c:ser>
        <c:ser>
          <c:idx val="2"/>
          <c:order val="2"/>
          <c:tx>
            <c:strRef>
              <c:f>Hoja1!$F$3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36-4BC9-ACCA-B61BD1461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Hoja1!$C$4:$C$9</c:f>
              <c:strCache>
                <c:ptCount val="6"/>
                <c:pt idx="0">
                  <c:v>NÓMINA</c:v>
                </c:pt>
                <c:pt idx="1">
                  <c:v>GASTOS OPERATIVOS</c:v>
                </c:pt>
                <c:pt idx="2">
                  <c:v>PROCESOS PLURIANUALES (2021 BONOS)</c:v>
                </c:pt>
                <c:pt idx="3">
                  <c:v>ARRASTRES</c:v>
                </c:pt>
                <c:pt idx="4">
                  <c:v>PROYECTOS NUEVOS</c:v>
                </c:pt>
                <c:pt idx="5">
                  <c:v>TOTAL</c:v>
                </c:pt>
              </c:strCache>
            </c:strRef>
          </c:cat>
          <c:val>
            <c:numRef>
              <c:f>Hoja1!$F$4:$F$9</c:f>
              <c:numCache>
                <c:formatCode>#,##0.00</c:formatCode>
                <c:ptCount val="6"/>
                <c:pt idx="0" formatCode="_(* #,##0.00_);_(* \(#,##0.00\);_(* &quot;-&quot;??_);_(@_)">
                  <c:v>7236685.0199999958</c:v>
                </c:pt>
                <c:pt idx="1">
                  <c:v>15308105.629784003</c:v>
                </c:pt>
                <c:pt idx="2">
                  <c:v>0</c:v>
                </c:pt>
                <c:pt idx="3">
                  <c:v>47894267.159999996</c:v>
                </c:pt>
                <c:pt idx="4">
                  <c:v>24771323.949999999</c:v>
                </c:pt>
                <c:pt idx="5" formatCode="_(* #,##0.00_);_(* \(#,##0.00\);_(* &quot;-&quot;??_);_(@_)">
                  <c:v>95210381.759783998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36-4BC9-ACCA-B61BD1461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735360"/>
        <c:axId val="1733743264"/>
      </c:barChart>
      <c:catAx>
        <c:axId val="173373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33743264"/>
        <c:crosses val="autoZero"/>
        <c:auto val="1"/>
        <c:lblAlgn val="ctr"/>
        <c:lblOffset val="100"/>
        <c:noMultiLvlLbl val="0"/>
      </c:catAx>
      <c:valAx>
        <c:axId val="173374326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7337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186942257217847"/>
          <c:y val="3.5589457567804024E-2"/>
          <c:w val="0.74201946631671056"/>
          <c:h val="0.10313991742767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ln w="19050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74166-F8F8-4C6B-8C9C-0EA0FADC95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A88C857-0518-4459-AED3-707D2CD0D349}">
      <dgm:prSet phldrT="[Texto]" custT="1"/>
      <dgm:spPr>
        <a:xfrm>
          <a:off x="401807" y="287127"/>
          <a:ext cx="2702018" cy="574254"/>
        </a:xfrm>
        <a:prstGeom prst="rect">
          <a:avLst/>
        </a:prstGeom>
      </dgm:spPr>
      <dgm:t>
        <a:bodyPr/>
        <a:lstStyle/>
        <a:p>
          <a:r>
            <a:rPr lang="es-ES" sz="1200" b="1" dirty="0" smtClean="0">
              <a:latin typeface="Calibri"/>
              <a:ea typeface="+mn-ea"/>
              <a:cs typeface="+mn-cs"/>
            </a:rPr>
            <a:t>PROGRAMAS</a:t>
          </a:r>
        </a:p>
      </dgm:t>
    </dgm:pt>
    <dgm:pt modelId="{B258B659-CD46-4FBD-B2D8-662556F1EB49}" type="parTrans" cxnId="{76416BD7-937F-4384-AC2A-A0DF5DF13565}">
      <dgm:prSet/>
      <dgm:spPr/>
      <dgm:t>
        <a:bodyPr/>
        <a:lstStyle/>
        <a:p>
          <a:endParaRPr lang="es-ES" sz="1200"/>
        </a:p>
      </dgm:t>
    </dgm:pt>
    <dgm:pt modelId="{D0BE0C45-6128-46B5-99C5-9FE1E925CD5F}" type="sibTrans" cxnId="{76416BD7-937F-4384-AC2A-A0DF5DF13565}">
      <dgm:prSet/>
      <dgm:spPr>
        <a:xfrm>
          <a:off x="-3244902" y="-499258"/>
          <a:ext cx="3869786" cy="3869786"/>
        </a:xfrm>
        <a:prstGeom prst="blockArc">
          <a:avLst>
            <a:gd name="adj1" fmla="val 18900000"/>
            <a:gd name="adj2" fmla="val 2700000"/>
            <a:gd name="adj3" fmla="val 558"/>
          </a:avLst>
        </a:prstGeom>
      </dgm:spPr>
      <dgm:t>
        <a:bodyPr/>
        <a:lstStyle/>
        <a:p>
          <a:endParaRPr lang="es-ES" sz="1200"/>
        </a:p>
      </dgm:t>
    </dgm:pt>
    <dgm:pt modelId="{897A1ABD-2DFC-4BDD-88C1-83D3F9C968EC}">
      <dgm:prSet phldrT="[Texto]" custT="1"/>
      <dgm:spPr>
        <a:xfrm>
          <a:off x="610548" y="1148508"/>
          <a:ext cx="2493276" cy="574254"/>
        </a:xfrm>
      </dgm:spPr>
      <dgm:t>
        <a:bodyPr/>
        <a:lstStyle/>
        <a:p>
          <a:pPr algn="l"/>
          <a:r>
            <a:rPr lang="es-ES" sz="1200" b="1" i="0" u="none" dirty="0" smtClean="0">
              <a:latin typeface="Calibri"/>
              <a:ea typeface="+mn-ea"/>
              <a:cs typeface="+mn-cs"/>
            </a:rPr>
            <a:t>PROYECTOS</a:t>
          </a:r>
          <a:endParaRPr lang="es-EC" sz="1200" b="1" i="0" u="none" dirty="0" smtClean="0">
            <a:latin typeface="Calibri"/>
            <a:ea typeface="+mn-ea"/>
            <a:cs typeface="+mn-cs"/>
          </a:endParaRPr>
        </a:p>
      </dgm:t>
    </dgm:pt>
    <dgm:pt modelId="{542F3CB0-7D59-45CD-9BBE-DC9BFE8371EA}" type="parTrans" cxnId="{0B4513CE-045F-4859-85D5-0B205F4C21D5}">
      <dgm:prSet/>
      <dgm:spPr/>
      <dgm:t>
        <a:bodyPr/>
        <a:lstStyle/>
        <a:p>
          <a:endParaRPr lang="es-ES" sz="1200"/>
        </a:p>
      </dgm:t>
    </dgm:pt>
    <dgm:pt modelId="{29CBAA7A-704E-49FC-AB0F-6E832EF103C8}" type="sibTrans" cxnId="{0B4513CE-045F-4859-85D5-0B205F4C21D5}">
      <dgm:prSet/>
      <dgm:spPr/>
      <dgm:t>
        <a:bodyPr/>
        <a:lstStyle/>
        <a:p>
          <a:endParaRPr lang="es-ES" sz="1200"/>
        </a:p>
      </dgm:t>
    </dgm:pt>
    <dgm:pt modelId="{DE9D22AE-4510-452D-AC70-EB5CD73E2BEF}" type="pres">
      <dgm:prSet presAssocID="{CCA74166-F8F8-4C6B-8C9C-0EA0FADC95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366A426-8AA2-4062-A9A5-35B545DE2DD4}" type="pres">
      <dgm:prSet presAssocID="{CCA74166-F8F8-4C6B-8C9C-0EA0FADC95C8}" presName="Name1" presStyleCnt="0"/>
      <dgm:spPr/>
      <dgm:t>
        <a:bodyPr/>
        <a:lstStyle/>
        <a:p>
          <a:endParaRPr lang="es-ES"/>
        </a:p>
      </dgm:t>
    </dgm:pt>
    <dgm:pt modelId="{18BA123B-C845-40FE-8850-4B7992092C3E}" type="pres">
      <dgm:prSet presAssocID="{CCA74166-F8F8-4C6B-8C9C-0EA0FADC95C8}" presName="cycle" presStyleCnt="0"/>
      <dgm:spPr/>
      <dgm:t>
        <a:bodyPr/>
        <a:lstStyle/>
        <a:p>
          <a:endParaRPr lang="es-ES"/>
        </a:p>
      </dgm:t>
    </dgm:pt>
    <dgm:pt modelId="{7F5EA541-C54E-419F-AD65-173B5A0DEC38}" type="pres">
      <dgm:prSet presAssocID="{CCA74166-F8F8-4C6B-8C9C-0EA0FADC95C8}" presName="srcNode" presStyleLbl="node1" presStyleIdx="0" presStyleCnt="2"/>
      <dgm:spPr/>
      <dgm:t>
        <a:bodyPr/>
        <a:lstStyle/>
        <a:p>
          <a:endParaRPr lang="es-ES"/>
        </a:p>
      </dgm:t>
    </dgm:pt>
    <dgm:pt modelId="{9AB7EE06-D62C-4153-A3B9-4843266ADE86}" type="pres">
      <dgm:prSet presAssocID="{CCA74166-F8F8-4C6B-8C9C-0EA0FADC95C8}" presName="conn" presStyleLbl="parChTrans1D2" presStyleIdx="0" presStyleCnt="1"/>
      <dgm:spPr/>
      <dgm:t>
        <a:bodyPr/>
        <a:lstStyle/>
        <a:p>
          <a:endParaRPr lang="es-ES"/>
        </a:p>
      </dgm:t>
    </dgm:pt>
    <dgm:pt modelId="{C1E2A263-012F-4D03-8D62-53446233C226}" type="pres">
      <dgm:prSet presAssocID="{CCA74166-F8F8-4C6B-8C9C-0EA0FADC95C8}" presName="extraNode" presStyleLbl="node1" presStyleIdx="0" presStyleCnt="2"/>
      <dgm:spPr/>
      <dgm:t>
        <a:bodyPr/>
        <a:lstStyle/>
        <a:p>
          <a:endParaRPr lang="es-ES"/>
        </a:p>
      </dgm:t>
    </dgm:pt>
    <dgm:pt modelId="{A1DB90D5-C463-4061-A8C8-9583712FB149}" type="pres">
      <dgm:prSet presAssocID="{CCA74166-F8F8-4C6B-8C9C-0EA0FADC95C8}" presName="dstNode" presStyleLbl="node1" presStyleIdx="0" presStyleCnt="2"/>
      <dgm:spPr/>
      <dgm:t>
        <a:bodyPr/>
        <a:lstStyle/>
        <a:p>
          <a:endParaRPr lang="es-ES"/>
        </a:p>
      </dgm:t>
    </dgm:pt>
    <dgm:pt modelId="{8C8DEDF2-2772-4C4F-92FC-87A767EB0992}" type="pres">
      <dgm:prSet presAssocID="{3A88C857-0518-4459-AED3-707D2CD0D34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6AB6B-18FD-41E4-8947-413A09458F39}" type="pres">
      <dgm:prSet presAssocID="{3A88C857-0518-4459-AED3-707D2CD0D349}" presName="accent_1" presStyleCnt="0"/>
      <dgm:spPr/>
      <dgm:t>
        <a:bodyPr/>
        <a:lstStyle/>
        <a:p>
          <a:endParaRPr lang="es-ES"/>
        </a:p>
      </dgm:t>
    </dgm:pt>
    <dgm:pt modelId="{B84DBE0C-B657-4B72-9B8D-44D4D9365C84}" type="pres">
      <dgm:prSet presAssocID="{3A88C857-0518-4459-AED3-707D2CD0D349}" presName="accentRepeatNode" presStyleLbl="solidFgAcc1" presStyleIdx="0" presStyleCnt="2"/>
      <dgm:spPr>
        <a:xfrm>
          <a:off x="42898" y="215345"/>
          <a:ext cx="717817" cy="717817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0DC0176D-A9C9-42F5-9B7B-2896C2CA4FF4}" type="pres">
      <dgm:prSet presAssocID="{897A1ABD-2DFC-4BDD-88C1-83D3F9C968E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F1D3A4-D269-4502-BF4F-091562D7F0EB}" type="pres">
      <dgm:prSet presAssocID="{897A1ABD-2DFC-4BDD-88C1-83D3F9C968EC}" presName="accent_2" presStyleCnt="0"/>
      <dgm:spPr/>
      <dgm:t>
        <a:bodyPr/>
        <a:lstStyle/>
        <a:p>
          <a:endParaRPr lang="es-ES"/>
        </a:p>
      </dgm:t>
    </dgm:pt>
    <dgm:pt modelId="{D776C562-C9FF-4296-A09B-9625ED4A4ACE}" type="pres">
      <dgm:prSet presAssocID="{897A1ABD-2DFC-4BDD-88C1-83D3F9C968EC}" presName="accentRepeatNode" presStyleLbl="solidFgAcc1" presStyleIdx="1" presStyleCnt="2"/>
      <dgm:spPr>
        <a:xfrm>
          <a:off x="251639" y="1076726"/>
          <a:ext cx="717817" cy="717817"/>
        </a:xfrm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D02843C4-F41F-4BE1-9763-28D67D0C3DFE}" type="presOf" srcId="{897A1ABD-2DFC-4BDD-88C1-83D3F9C968EC}" destId="{0DC0176D-A9C9-42F5-9B7B-2896C2CA4FF4}" srcOrd="0" destOrd="0" presId="urn:microsoft.com/office/officeart/2008/layout/VerticalCurvedList"/>
    <dgm:cxn modelId="{4F3C6F5C-0FFE-41F9-86F6-7DC818A066F3}" type="presOf" srcId="{CCA74166-F8F8-4C6B-8C9C-0EA0FADC95C8}" destId="{DE9D22AE-4510-452D-AC70-EB5CD73E2BEF}" srcOrd="0" destOrd="0" presId="urn:microsoft.com/office/officeart/2008/layout/VerticalCurvedList"/>
    <dgm:cxn modelId="{327F7256-8EC9-456E-A0CC-5C6A1C6187EA}" type="presOf" srcId="{3A88C857-0518-4459-AED3-707D2CD0D349}" destId="{8C8DEDF2-2772-4C4F-92FC-87A767EB0992}" srcOrd="0" destOrd="0" presId="urn:microsoft.com/office/officeart/2008/layout/VerticalCurvedList"/>
    <dgm:cxn modelId="{4B888A78-1C7F-4605-9362-508647E1097A}" type="presOf" srcId="{D0BE0C45-6128-46B5-99C5-9FE1E925CD5F}" destId="{9AB7EE06-D62C-4153-A3B9-4843266ADE86}" srcOrd="0" destOrd="0" presId="urn:microsoft.com/office/officeart/2008/layout/VerticalCurvedList"/>
    <dgm:cxn modelId="{76416BD7-937F-4384-AC2A-A0DF5DF13565}" srcId="{CCA74166-F8F8-4C6B-8C9C-0EA0FADC95C8}" destId="{3A88C857-0518-4459-AED3-707D2CD0D349}" srcOrd="0" destOrd="0" parTransId="{B258B659-CD46-4FBD-B2D8-662556F1EB49}" sibTransId="{D0BE0C45-6128-46B5-99C5-9FE1E925CD5F}"/>
    <dgm:cxn modelId="{0B4513CE-045F-4859-85D5-0B205F4C21D5}" srcId="{CCA74166-F8F8-4C6B-8C9C-0EA0FADC95C8}" destId="{897A1ABD-2DFC-4BDD-88C1-83D3F9C968EC}" srcOrd="1" destOrd="0" parTransId="{542F3CB0-7D59-45CD-9BBE-DC9BFE8371EA}" sibTransId="{29CBAA7A-704E-49FC-AB0F-6E832EF103C8}"/>
    <dgm:cxn modelId="{FC283523-455F-4D6B-9E4E-2DCFDA7920DC}" type="presParOf" srcId="{DE9D22AE-4510-452D-AC70-EB5CD73E2BEF}" destId="{7366A426-8AA2-4062-A9A5-35B545DE2DD4}" srcOrd="0" destOrd="0" presId="urn:microsoft.com/office/officeart/2008/layout/VerticalCurvedList"/>
    <dgm:cxn modelId="{4E65869F-6770-4CED-BCD3-FFF25E596518}" type="presParOf" srcId="{7366A426-8AA2-4062-A9A5-35B545DE2DD4}" destId="{18BA123B-C845-40FE-8850-4B7992092C3E}" srcOrd="0" destOrd="0" presId="urn:microsoft.com/office/officeart/2008/layout/VerticalCurvedList"/>
    <dgm:cxn modelId="{6A3EDA36-EB03-45FE-99D4-631D8E16EA01}" type="presParOf" srcId="{18BA123B-C845-40FE-8850-4B7992092C3E}" destId="{7F5EA541-C54E-419F-AD65-173B5A0DEC38}" srcOrd="0" destOrd="0" presId="urn:microsoft.com/office/officeart/2008/layout/VerticalCurvedList"/>
    <dgm:cxn modelId="{2451F518-B7CA-4BAC-B23E-27E5A9BE4FFA}" type="presParOf" srcId="{18BA123B-C845-40FE-8850-4B7992092C3E}" destId="{9AB7EE06-D62C-4153-A3B9-4843266ADE86}" srcOrd="1" destOrd="0" presId="urn:microsoft.com/office/officeart/2008/layout/VerticalCurvedList"/>
    <dgm:cxn modelId="{1EE3EB8D-C8D2-4FCC-B92C-9861356726DE}" type="presParOf" srcId="{18BA123B-C845-40FE-8850-4B7992092C3E}" destId="{C1E2A263-012F-4D03-8D62-53446233C226}" srcOrd="2" destOrd="0" presId="urn:microsoft.com/office/officeart/2008/layout/VerticalCurvedList"/>
    <dgm:cxn modelId="{44D2297C-E971-4136-A480-95B4AA67D51A}" type="presParOf" srcId="{18BA123B-C845-40FE-8850-4B7992092C3E}" destId="{A1DB90D5-C463-4061-A8C8-9583712FB149}" srcOrd="3" destOrd="0" presId="urn:microsoft.com/office/officeart/2008/layout/VerticalCurvedList"/>
    <dgm:cxn modelId="{272A0EBD-B7EC-4E80-9A71-391084FFC349}" type="presParOf" srcId="{7366A426-8AA2-4062-A9A5-35B545DE2DD4}" destId="{8C8DEDF2-2772-4C4F-92FC-87A767EB0992}" srcOrd="1" destOrd="0" presId="urn:microsoft.com/office/officeart/2008/layout/VerticalCurvedList"/>
    <dgm:cxn modelId="{1F943BF9-52D8-40EA-BB28-9FDF425E4B42}" type="presParOf" srcId="{7366A426-8AA2-4062-A9A5-35B545DE2DD4}" destId="{CBF6AB6B-18FD-41E4-8947-413A09458F39}" srcOrd="2" destOrd="0" presId="urn:microsoft.com/office/officeart/2008/layout/VerticalCurvedList"/>
    <dgm:cxn modelId="{F377F25A-1D93-4A82-B231-0F179F74F525}" type="presParOf" srcId="{CBF6AB6B-18FD-41E4-8947-413A09458F39}" destId="{B84DBE0C-B657-4B72-9B8D-44D4D9365C84}" srcOrd="0" destOrd="0" presId="urn:microsoft.com/office/officeart/2008/layout/VerticalCurvedList"/>
    <dgm:cxn modelId="{E3DE3B62-96A4-4016-A525-258DDE32A606}" type="presParOf" srcId="{7366A426-8AA2-4062-A9A5-35B545DE2DD4}" destId="{0DC0176D-A9C9-42F5-9B7B-2896C2CA4FF4}" srcOrd="3" destOrd="0" presId="urn:microsoft.com/office/officeart/2008/layout/VerticalCurvedList"/>
    <dgm:cxn modelId="{D29C49F5-3486-4085-827E-31CA9F73D12F}" type="presParOf" srcId="{7366A426-8AA2-4062-A9A5-35B545DE2DD4}" destId="{77F1D3A4-D269-4502-BF4F-091562D7F0EB}" srcOrd="4" destOrd="0" presId="urn:microsoft.com/office/officeart/2008/layout/VerticalCurvedList"/>
    <dgm:cxn modelId="{1C0E88BC-B38C-417A-862A-62AE2B3118FE}" type="presParOf" srcId="{77F1D3A4-D269-4502-BF4F-091562D7F0EB}" destId="{D776C562-C9FF-4296-A09B-9625ED4A4A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7EE06-D62C-4153-A3B9-4843266ADE86}">
      <dsp:nvSpPr>
        <dsp:cNvPr id="0" name=""/>
        <dsp:cNvSpPr/>
      </dsp:nvSpPr>
      <dsp:spPr>
        <a:xfrm>
          <a:off x="-1265817" y="-198815"/>
          <a:ext cx="1522136" cy="1522136"/>
        </a:xfrm>
        <a:prstGeom prst="blockArc">
          <a:avLst>
            <a:gd name="adj1" fmla="val 18900000"/>
            <a:gd name="adj2" fmla="val 2700000"/>
            <a:gd name="adj3" fmla="val 55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EDF2-2772-4C4F-92FC-87A767EB0992}">
      <dsp:nvSpPr>
        <dsp:cNvPr id="0" name=""/>
        <dsp:cNvSpPr/>
      </dsp:nvSpPr>
      <dsp:spPr>
        <a:xfrm>
          <a:off x="206712" y="160646"/>
          <a:ext cx="2938686" cy="3212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/>
              <a:ea typeface="+mn-ea"/>
              <a:cs typeface="+mn-cs"/>
            </a:rPr>
            <a:t>PROGRAMAS</a:t>
          </a:r>
        </a:p>
      </dsp:txBody>
      <dsp:txXfrm>
        <a:off x="206712" y="160646"/>
        <a:ext cx="2938686" cy="321248"/>
      </dsp:txXfrm>
    </dsp:sp>
    <dsp:sp modelId="{B84DBE0C-B657-4B72-9B8D-44D4D9365C84}">
      <dsp:nvSpPr>
        <dsp:cNvPr id="0" name=""/>
        <dsp:cNvSpPr/>
      </dsp:nvSpPr>
      <dsp:spPr>
        <a:xfrm>
          <a:off x="5931" y="120490"/>
          <a:ext cx="401561" cy="401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0176D-A9C9-42F5-9B7B-2896C2CA4FF4}">
      <dsp:nvSpPr>
        <dsp:cNvPr id="0" name=""/>
        <dsp:cNvSpPr/>
      </dsp:nvSpPr>
      <dsp:spPr>
        <a:xfrm>
          <a:off x="206712" y="642610"/>
          <a:ext cx="2938686" cy="32124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u="none" kern="1200" dirty="0" smtClean="0">
              <a:latin typeface="Calibri"/>
              <a:ea typeface="+mn-ea"/>
              <a:cs typeface="+mn-cs"/>
            </a:rPr>
            <a:t>PROYECTOS</a:t>
          </a:r>
          <a:endParaRPr lang="es-EC" sz="1200" b="1" i="0" u="none" kern="1200" dirty="0" smtClean="0">
            <a:latin typeface="Calibri"/>
            <a:ea typeface="+mn-ea"/>
            <a:cs typeface="+mn-cs"/>
          </a:endParaRPr>
        </a:p>
      </dsp:txBody>
      <dsp:txXfrm>
        <a:off x="206712" y="642610"/>
        <a:ext cx="2938686" cy="321248"/>
      </dsp:txXfrm>
    </dsp:sp>
    <dsp:sp modelId="{D776C562-C9FF-4296-A09B-9625ED4A4ACE}">
      <dsp:nvSpPr>
        <dsp:cNvPr id="0" name=""/>
        <dsp:cNvSpPr/>
      </dsp:nvSpPr>
      <dsp:spPr>
        <a:xfrm>
          <a:off x="5931" y="602454"/>
          <a:ext cx="401561" cy="401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0.83107</cdr:x>
      <cdr:y>0.35947</cdr:y>
    </cdr:from>
    <cdr:to>
      <cdr:x>1</cdr:x>
      <cdr:y>0.64053</cdr:y>
    </cdr:to>
    <cdr:sp macro="" textlink="">
      <cdr:nvSpPr>
        <cdr:cNvPr id="2" name="CuadroTexto 3"/>
        <cdr:cNvSpPr txBox="1"/>
      </cdr:nvSpPr>
      <cdr:spPr>
        <a:xfrm xmlns:a="http://schemas.openxmlformats.org/drawingml/2006/main">
          <a:off x="6966540" y="1535249"/>
          <a:ext cx="1416027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 smtClean="0">
              <a:solidFill>
                <a:schemeClr val="accent2"/>
              </a:solidFill>
            </a:rPr>
            <a:t>*Reducción 70% en relación al año 2020</a:t>
          </a:r>
          <a:endParaRPr lang="es-EC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0.84481</cdr:x>
      <cdr:y>0.37216</cdr:y>
    </cdr:from>
    <cdr:to>
      <cdr:x>0.98915</cdr:x>
      <cdr:y>0.65754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7821637" y="1651112"/>
          <a:ext cx="1336431" cy="12660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358E2-1E5B-4318-8865-0E70571D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449EA4-4EC0-4BC0-8B59-09619FA5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0B70D-B3D8-4A9B-83AB-CCA68162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763F8-7DE6-4ACD-A7CD-186C6B2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19AC9-5CDB-491B-8D2F-09B65B59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8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62795-CAC8-490C-B780-167E15DF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D213BE-BA0B-495F-9347-433F482E6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40C3B-0A7A-491C-86AB-6649A144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80EAD-C036-4F0D-85C8-EC027707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49115-BB78-4326-BBD1-EE49213A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79D16-F87C-4D16-BECD-C82BBBE60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535318-00AB-42BE-BD1E-2DA194E37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7433B-85F7-4C2C-9946-6BD85EB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3056-35B5-4CB8-A642-D5E033A9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4A0A1-692A-4181-97EE-66B498D3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19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CA04B-8026-45EA-8486-BC377770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17237-ACD1-4D37-B745-2F1DEAF2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30259-4025-4C29-8DE4-FEF3D968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93D38-A7FD-4F39-8687-D592A82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1FA822-BB03-4381-A6AA-6ADE256E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07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5E48E-9803-435A-BE19-2F9D42B4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1AD2E-9A8B-4E7C-A66A-49604633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4744C-5A32-448A-A83A-83ADEFF5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84077-C401-474F-8905-0A439402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ECC48-6D41-458F-83EE-826F43B5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7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48042-FFF5-4D1F-9179-CFA0E90C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65307C-8DD0-427F-8FBB-B15BC29A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16C2A5-954D-4F80-8F5A-B428E7653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B7C012-13BB-4F07-9319-3C1B95AF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F5F2DB-E35E-4132-A3D8-C7F5CB0B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E63B08-B18A-4202-9959-5EA2E779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499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9A92-75C9-4D40-9AB6-1811B50A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55E50F-6BF6-429E-9DE0-287C69865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4385CC-B905-486B-BAF0-04EBE1C8E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605D95-9CD4-40AA-A284-70366F2DE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A3C9BD-CADE-476E-860F-B9B7FF589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630D6F-DBBE-4BBE-99F2-6CDB573B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E35565-DA6F-4032-B0F7-B9EE399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9E9617-8378-4875-923E-ED4A7ABE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75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072F7-29C2-4B14-9962-04F1295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36558C-B87C-4219-88AF-892EDAF8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7EC5CE-90F3-4C75-A410-8A34449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FD7B8E-88AB-47A2-9D4A-00719426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2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BD060E-669E-456D-BCEA-3C7755B7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77A058-1B11-44D9-B6CF-87F0D3A8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1087F5-C1B5-4AD0-8BC0-6EDFA3B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90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209C1-E3EA-4AE4-BFA7-3A20CA71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38F1C-904B-4AD7-9AD8-F2223DC0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24290F-6D0D-46A5-A449-355D678B1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EF1B2-B5AF-423C-B37B-BBB2F3BE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A4DD0D-F8EB-47CD-AB7A-B27922C3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43337-8BDF-478D-881A-3EF5CB94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9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0DB48-8B14-4ED4-AB24-EF548A23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799495-EF8E-4226-80AB-9E365D0F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9B70F-4688-4815-A229-470A839C6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634F2-A5D1-4C9F-B187-6611BBF6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7A3D6-B910-4A30-AEBE-D2D38D2B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C833BA-9B1D-449B-A7FB-061470B1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6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690F1E-B85F-41DA-AE58-DD30CC13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B0290F-866F-4083-B2C4-340F3F453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4C8C8-2A84-4C96-BBC9-59316C92E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D32D-EDFA-4BD6-AECD-1C3AE1F4AD2A}" type="datetimeFigureOut">
              <a:rPr lang="es-EC" smtClean="0"/>
              <a:t>13/11/2020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EACC2-8505-4C2C-B836-41152CCE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9E3E5-A663-4286-A5DE-E1433C6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5F37-67A1-4086-9B0D-1AB2711FE0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0.sv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0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21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12" Type="http://schemas.openxmlformats.org/officeDocument/2006/relationships/image" Target="../media/image19.svg"/><Relationship Id="rId17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6" Type="http://schemas.openxmlformats.org/officeDocument/2006/relationships/image" Target="../media/image170.svg"/><Relationship Id="rId5" Type="http://schemas.openxmlformats.org/officeDocument/2006/relationships/image" Target="../media/image16.png"/><Relationship Id="rId15" Type="http://schemas.openxmlformats.org/officeDocument/2006/relationships/image" Target="../media/image5.png"/><Relationship Id="rId10" Type="http://schemas.openxmlformats.org/officeDocument/2006/relationships/image" Target="../media/image3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sv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sv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sv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0.sv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5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C242576-CCBF-4D2E-BBE7-095EE8C1697F}"/>
              </a:ext>
            </a:extLst>
          </p:cNvPr>
          <p:cNvSpPr txBox="1">
            <a:spLocks/>
          </p:cNvSpPr>
          <p:nvPr/>
        </p:nvSpPr>
        <p:spPr>
          <a:xfrm>
            <a:off x="1238030" y="3861762"/>
            <a:ext cx="9991724" cy="17370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 smtClean="0">
                <a:latin typeface="+mn-lt"/>
                <a:cs typeface="Arial" panose="020B0604020202020204" pitchFamily="34" charset="0"/>
              </a:rPr>
              <a:t>PRESUPUESTO Y POA 2021</a:t>
            </a:r>
          </a:p>
          <a:p>
            <a:pPr algn="ctr"/>
            <a:endParaRPr lang="es-ES" b="1" dirty="0" smtClean="0">
              <a:latin typeface="+mn-lt"/>
              <a:cs typeface="Arial" panose="020B0604020202020204" pitchFamily="34" charset="0"/>
            </a:endParaRPr>
          </a:p>
          <a:p>
            <a:pPr algn="ctr"/>
            <a:endParaRPr lang="es-EC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78C4F0C5-9B50-4350-B210-4C4F0203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9" y="838031"/>
            <a:ext cx="4168722" cy="20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áfico 6">
            <a:extLst>
              <a:ext uri="{FF2B5EF4-FFF2-40B4-BE49-F238E27FC236}">
                <a16:creationId xmlns:a16="http://schemas.microsoft.com/office/drawing/2014/main" id="{A1998C4C-CEDE-43FA-ADF2-A30B5A45E174}"/>
              </a:ext>
            </a:extLst>
          </p:cNvPr>
          <p:cNvGrpSpPr/>
          <p:nvPr/>
        </p:nvGrpSpPr>
        <p:grpSpPr>
          <a:xfrm>
            <a:off x="5320100" y="5540546"/>
            <a:ext cx="1551801" cy="984984"/>
            <a:chOff x="4905270" y="5787138"/>
            <a:chExt cx="1163304" cy="738391"/>
          </a:xfrm>
          <a:solidFill>
            <a:srgbClr val="595959"/>
          </a:solidFill>
        </p:grpSpPr>
        <p:grpSp>
          <p:nvGrpSpPr>
            <p:cNvPr id="35" name="Gráfico 6">
              <a:extLst>
                <a:ext uri="{FF2B5EF4-FFF2-40B4-BE49-F238E27FC236}">
                  <a16:creationId xmlns:a16="http://schemas.microsoft.com/office/drawing/2014/main" id="{A1998C4C-CEDE-43FA-ADF2-A30B5A45E174}"/>
                </a:ext>
              </a:extLst>
            </p:cNvPr>
            <p:cNvGrpSpPr/>
            <p:nvPr/>
          </p:nvGrpSpPr>
          <p:grpSpPr>
            <a:xfrm>
              <a:off x="4905270" y="5787138"/>
              <a:ext cx="1152151" cy="738391"/>
              <a:chOff x="4905270" y="5787138"/>
              <a:chExt cx="1152151" cy="738391"/>
            </a:xfrm>
            <a:solidFill>
              <a:srgbClr val="595959"/>
            </a:solidFill>
          </p:grpSpPr>
          <p:grpSp>
            <p:nvGrpSpPr>
              <p:cNvPr id="36" name="Gráfico 6">
                <a:extLst>
                  <a:ext uri="{FF2B5EF4-FFF2-40B4-BE49-F238E27FC236}">
                    <a16:creationId xmlns:a16="http://schemas.microsoft.com/office/drawing/2014/main" id="{A1998C4C-CEDE-43FA-ADF2-A30B5A45E174}"/>
                  </a:ext>
                </a:extLst>
              </p:cNvPr>
              <p:cNvGrpSpPr/>
              <p:nvPr/>
            </p:nvGrpSpPr>
            <p:grpSpPr>
              <a:xfrm>
                <a:off x="4905270" y="5787138"/>
                <a:ext cx="1152151" cy="738391"/>
                <a:chOff x="4905270" y="5787138"/>
                <a:chExt cx="1152151" cy="738391"/>
              </a:xfrm>
              <a:solidFill>
                <a:srgbClr val="595959"/>
              </a:solidFill>
            </p:grpSpPr>
            <p:grpSp>
              <p:nvGrpSpPr>
                <p:cNvPr id="37" name="Gráfico 6">
                  <a:extLst>
                    <a:ext uri="{FF2B5EF4-FFF2-40B4-BE49-F238E27FC236}">
                      <a16:creationId xmlns:a16="http://schemas.microsoft.com/office/drawing/2014/main" id="{A1998C4C-CEDE-43FA-ADF2-A30B5A45E174}"/>
                    </a:ext>
                  </a:extLst>
                </p:cNvPr>
                <p:cNvGrpSpPr/>
                <p:nvPr/>
              </p:nvGrpSpPr>
              <p:grpSpPr>
                <a:xfrm>
                  <a:off x="4905270" y="5787138"/>
                  <a:ext cx="1152151" cy="738391"/>
                  <a:chOff x="4905270" y="5787138"/>
                  <a:chExt cx="1152151" cy="738391"/>
                </a:xfrm>
                <a:solidFill>
                  <a:srgbClr val="595959"/>
                </a:solidFill>
              </p:grpSpPr>
              <p:sp>
                <p:nvSpPr>
                  <p:cNvPr id="38" name="Forma libre: forma 37">
                    <a:extLst>
                      <a:ext uri="{FF2B5EF4-FFF2-40B4-BE49-F238E27FC236}">
                        <a16:creationId xmlns:a16="http://schemas.microsoft.com/office/drawing/2014/main" id="{1E91E37A-AFFD-460E-B782-18F4AF76AE3D}"/>
                      </a:ext>
                    </a:extLst>
                  </p:cNvPr>
                  <p:cNvSpPr/>
                  <p:nvPr/>
                </p:nvSpPr>
                <p:spPr>
                  <a:xfrm>
                    <a:off x="5939356" y="6458983"/>
                    <a:ext cx="24399" cy="24886"/>
                  </a:xfrm>
                  <a:custGeom>
                    <a:avLst/>
                    <a:gdLst>
                      <a:gd name="connsiteX0" fmla="*/ 24325 w 24399"/>
                      <a:gd name="connsiteY0" fmla="*/ 2670 h 24886"/>
                      <a:gd name="connsiteX1" fmla="*/ 24049 w 24399"/>
                      <a:gd name="connsiteY1" fmla="*/ 1103 h 24886"/>
                      <a:gd name="connsiteX2" fmla="*/ 19348 w 24399"/>
                      <a:gd name="connsiteY2" fmla="*/ 1932 h 24886"/>
                      <a:gd name="connsiteX3" fmla="*/ 6352 w 24399"/>
                      <a:gd name="connsiteY3" fmla="*/ 17325 h 24886"/>
                      <a:gd name="connsiteX4" fmla="*/ 4877 w 24399"/>
                      <a:gd name="connsiteY4" fmla="*/ 18892 h 24886"/>
                      <a:gd name="connsiteX5" fmla="*/ 7089 w 24399"/>
                      <a:gd name="connsiteY5" fmla="*/ 11426 h 24886"/>
                      <a:gd name="connsiteX6" fmla="*/ 6997 w 24399"/>
                      <a:gd name="connsiteY6" fmla="*/ 9951 h 24886"/>
                      <a:gd name="connsiteX7" fmla="*/ 6905 w 24399"/>
                      <a:gd name="connsiteY7" fmla="*/ 9767 h 24886"/>
                      <a:gd name="connsiteX8" fmla="*/ 3218 w 24399"/>
                      <a:gd name="connsiteY8" fmla="*/ 8108 h 24886"/>
                      <a:gd name="connsiteX9" fmla="*/ 2481 w 24399"/>
                      <a:gd name="connsiteY9" fmla="*/ 8938 h 24886"/>
                      <a:gd name="connsiteX10" fmla="*/ 1559 w 24399"/>
                      <a:gd name="connsiteY10" fmla="*/ 11795 h 24886"/>
                      <a:gd name="connsiteX11" fmla="*/ 84 w 24399"/>
                      <a:gd name="connsiteY11" fmla="*/ 21104 h 24886"/>
                      <a:gd name="connsiteX12" fmla="*/ 1282 w 24399"/>
                      <a:gd name="connsiteY12" fmla="*/ 23040 h 24886"/>
                      <a:gd name="connsiteX13" fmla="*/ 4416 w 24399"/>
                      <a:gd name="connsiteY13" fmla="*/ 24883 h 24886"/>
                      <a:gd name="connsiteX14" fmla="*/ 9578 w 24399"/>
                      <a:gd name="connsiteY14" fmla="*/ 21565 h 24886"/>
                      <a:gd name="connsiteX15" fmla="*/ 23496 w 24399"/>
                      <a:gd name="connsiteY15" fmla="*/ 3960 h 24886"/>
                      <a:gd name="connsiteX16" fmla="*/ 24325 w 24399"/>
                      <a:gd name="connsiteY16" fmla="*/ 2670 h 2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399" h="24886">
                        <a:moveTo>
                          <a:pt x="24325" y="2670"/>
                        </a:moveTo>
                        <a:cubicBezTo>
                          <a:pt x="24510" y="2209"/>
                          <a:pt x="24325" y="1564"/>
                          <a:pt x="24049" y="1103"/>
                        </a:cubicBezTo>
                        <a:cubicBezTo>
                          <a:pt x="23680" y="550"/>
                          <a:pt x="22298" y="-1478"/>
                          <a:pt x="19348" y="1932"/>
                        </a:cubicBezTo>
                        <a:cubicBezTo>
                          <a:pt x="18334" y="3039"/>
                          <a:pt x="8564" y="15021"/>
                          <a:pt x="6352" y="17325"/>
                        </a:cubicBezTo>
                        <a:cubicBezTo>
                          <a:pt x="5891" y="17878"/>
                          <a:pt x="5338" y="18431"/>
                          <a:pt x="4877" y="18892"/>
                        </a:cubicBezTo>
                        <a:cubicBezTo>
                          <a:pt x="4508" y="16219"/>
                          <a:pt x="6813" y="12256"/>
                          <a:pt x="7089" y="11426"/>
                        </a:cubicBezTo>
                        <a:cubicBezTo>
                          <a:pt x="7366" y="10873"/>
                          <a:pt x="7181" y="10320"/>
                          <a:pt x="6997" y="9951"/>
                        </a:cubicBezTo>
                        <a:lnTo>
                          <a:pt x="6905" y="9767"/>
                        </a:lnTo>
                        <a:cubicBezTo>
                          <a:pt x="6260" y="8845"/>
                          <a:pt x="4416" y="7278"/>
                          <a:pt x="3218" y="8108"/>
                        </a:cubicBezTo>
                        <a:cubicBezTo>
                          <a:pt x="2849" y="8385"/>
                          <a:pt x="2665" y="8661"/>
                          <a:pt x="2481" y="8938"/>
                        </a:cubicBezTo>
                        <a:cubicBezTo>
                          <a:pt x="2020" y="9767"/>
                          <a:pt x="1835" y="10873"/>
                          <a:pt x="1559" y="11795"/>
                        </a:cubicBezTo>
                        <a:cubicBezTo>
                          <a:pt x="1190" y="12993"/>
                          <a:pt x="-377" y="19353"/>
                          <a:pt x="84" y="21104"/>
                        </a:cubicBezTo>
                        <a:cubicBezTo>
                          <a:pt x="361" y="21842"/>
                          <a:pt x="729" y="22487"/>
                          <a:pt x="1282" y="23040"/>
                        </a:cubicBezTo>
                        <a:cubicBezTo>
                          <a:pt x="2112" y="23962"/>
                          <a:pt x="3126" y="24791"/>
                          <a:pt x="4416" y="24883"/>
                        </a:cubicBezTo>
                        <a:cubicBezTo>
                          <a:pt x="6628" y="24976"/>
                          <a:pt x="8287" y="23040"/>
                          <a:pt x="9578" y="21565"/>
                        </a:cubicBezTo>
                        <a:cubicBezTo>
                          <a:pt x="11790" y="18984"/>
                          <a:pt x="21007" y="7186"/>
                          <a:pt x="23496" y="3960"/>
                        </a:cubicBezTo>
                        <a:cubicBezTo>
                          <a:pt x="23957" y="3407"/>
                          <a:pt x="24233" y="3039"/>
                          <a:pt x="24325" y="267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39" name="Forma libre: forma 38">
                    <a:extLst>
                      <a:ext uri="{FF2B5EF4-FFF2-40B4-BE49-F238E27FC236}">
                        <a16:creationId xmlns:a16="http://schemas.microsoft.com/office/drawing/2014/main" id="{E94C0164-C606-418F-88C2-FA03717E7281}"/>
                      </a:ext>
                    </a:extLst>
                  </p:cNvPr>
                  <p:cNvSpPr/>
                  <p:nvPr/>
                </p:nvSpPr>
                <p:spPr>
                  <a:xfrm>
                    <a:off x="5888710" y="6463958"/>
                    <a:ext cx="38239" cy="18263"/>
                  </a:xfrm>
                  <a:custGeom>
                    <a:avLst/>
                    <a:gdLst>
                      <a:gd name="connsiteX0" fmla="*/ 36259 w 38239"/>
                      <a:gd name="connsiteY0" fmla="*/ 4885 h 18263"/>
                      <a:gd name="connsiteX1" fmla="*/ 34784 w 38239"/>
                      <a:gd name="connsiteY1" fmla="*/ 5438 h 18263"/>
                      <a:gd name="connsiteX2" fmla="*/ 24369 w 38239"/>
                      <a:gd name="connsiteY2" fmla="*/ 12075 h 18263"/>
                      <a:gd name="connsiteX3" fmla="*/ 21512 w 38239"/>
                      <a:gd name="connsiteY3" fmla="*/ 10692 h 18263"/>
                      <a:gd name="connsiteX4" fmla="*/ 21327 w 38239"/>
                      <a:gd name="connsiteY4" fmla="*/ 7835 h 18263"/>
                      <a:gd name="connsiteX5" fmla="*/ 21235 w 38239"/>
                      <a:gd name="connsiteY5" fmla="*/ 4885 h 18263"/>
                      <a:gd name="connsiteX6" fmla="*/ 20129 w 38239"/>
                      <a:gd name="connsiteY6" fmla="*/ 3871 h 18263"/>
                      <a:gd name="connsiteX7" fmla="*/ 19300 w 38239"/>
                      <a:gd name="connsiteY7" fmla="*/ 3503 h 18263"/>
                      <a:gd name="connsiteX8" fmla="*/ 17180 w 38239"/>
                      <a:gd name="connsiteY8" fmla="*/ 3687 h 18263"/>
                      <a:gd name="connsiteX9" fmla="*/ 13493 w 38239"/>
                      <a:gd name="connsiteY9" fmla="*/ 0 h 18263"/>
                      <a:gd name="connsiteX10" fmla="*/ 10174 w 38239"/>
                      <a:gd name="connsiteY10" fmla="*/ 830 h 18263"/>
                      <a:gd name="connsiteX11" fmla="*/ 8608 w 38239"/>
                      <a:gd name="connsiteY11" fmla="*/ 1751 h 18263"/>
                      <a:gd name="connsiteX12" fmla="*/ 5474 w 38239"/>
                      <a:gd name="connsiteY12" fmla="*/ 4240 h 18263"/>
                      <a:gd name="connsiteX13" fmla="*/ 220 w 38239"/>
                      <a:gd name="connsiteY13" fmla="*/ 11429 h 18263"/>
                      <a:gd name="connsiteX14" fmla="*/ 404 w 38239"/>
                      <a:gd name="connsiteY14" fmla="*/ 14655 h 18263"/>
                      <a:gd name="connsiteX15" fmla="*/ 1049 w 38239"/>
                      <a:gd name="connsiteY15" fmla="*/ 15946 h 18263"/>
                      <a:gd name="connsiteX16" fmla="*/ 4091 w 38239"/>
                      <a:gd name="connsiteY16" fmla="*/ 18250 h 18263"/>
                      <a:gd name="connsiteX17" fmla="*/ 17180 w 38239"/>
                      <a:gd name="connsiteY17" fmla="*/ 11153 h 18263"/>
                      <a:gd name="connsiteX18" fmla="*/ 20959 w 38239"/>
                      <a:gd name="connsiteY18" fmla="*/ 15854 h 18263"/>
                      <a:gd name="connsiteX19" fmla="*/ 22526 w 38239"/>
                      <a:gd name="connsiteY19" fmla="*/ 16499 h 18263"/>
                      <a:gd name="connsiteX20" fmla="*/ 27226 w 38239"/>
                      <a:gd name="connsiteY20" fmla="*/ 16407 h 18263"/>
                      <a:gd name="connsiteX21" fmla="*/ 31282 w 38239"/>
                      <a:gd name="connsiteY21" fmla="*/ 14840 h 18263"/>
                      <a:gd name="connsiteX22" fmla="*/ 37550 w 38239"/>
                      <a:gd name="connsiteY22" fmla="*/ 8664 h 18263"/>
                      <a:gd name="connsiteX23" fmla="*/ 38010 w 38239"/>
                      <a:gd name="connsiteY23" fmla="*/ 5991 h 18263"/>
                      <a:gd name="connsiteX24" fmla="*/ 36259 w 38239"/>
                      <a:gd name="connsiteY24" fmla="*/ 4885 h 18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8239" h="18263">
                        <a:moveTo>
                          <a:pt x="36259" y="4885"/>
                        </a:moveTo>
                        <a:cubicBezTo>
                          <a:pt x="35061" y="4793"/>
                          <a:pt x="34784" y="5438"/>
                          <a:pt x="34784" y="5438"/>
                        </a:cubicBezTo>
                        <a:cubicBezTo>
                          <a:pt x="34692" y="5438"/>
                          <a:pt x="31374" y="11429"/>
                          <a:pt x="24369" y="12075"/>
                        </a:cubicBezTo>
                        <a:cubicBezTo>
                          <a:pt x="23447" y="12167"/>
                          <a:pt x="21973" y="11614"/>
                          <a:pt x="21512" y="10692"/>
                        </a:cubicBezTo>
                        <a:cubicBezTo>
                          <a:pt x="21143" y="9770"/>
                          <a:pt x="21235" y="8756"/>
                          <a:pt x="21327" y="7835"/>
                        </a:cubicBezTo>
                        <a:cubicBezTo>
                          <a:pt x="21419" y="6821"/>
                          <a:pt x="21604" y="5899"/>
                          <a:pt x="21235" y="4885"/>
                        </a:cubicBezTo>
                        <a:cubicBezTo>
                          <a:pt x="21051" y="4424"/>
                          <a:pt x="20590" y="4056"/>
                          <a:pt x="20129" y="3871"/>
                        </a:cubicBezTo>
                        <a:lnTo>
                          <a:pt x="19300" y="3503"/>
                        </a:lnTo>
                        <a:cubicBezTo>
                          <a:pt x="18562" y="3042"/>
                          <a:pt x="17733" y="3134"/>
                          <a:pt x="17180" y="3687"/>
                        </a:cubicBezTo>
                        <a:cubicBezTo>
                          <a:pt x="16903" y="2581"/>
                          <a:pt x="15428" y="0"/>
                          <a:pt x="13493" y="0"/>
                        </a:cubicBezTo>
                        <a:cubicBezTo>
                          <a:pt x="12294" y="0"/>
                          <a:pt x="11188" y="277"/>
                          <a:pt x="10174" y="830"/>
                        </a:cubicBezTo>
                        <a:lnTo>
                          <a:pt x="8608" y="1751"/>
                        </a:lnTo>
                        <a:cubicBezTo>
                          <a:pt x="7501" y="2489"/>
                          <a:pt x="6488" y="3318"/>
                          <a:pt x="5474" y="4240"/>
                        </a:cubicBezTo>
                        <a:cubicBezTo>
                          <a:pt x="4552" y="5162"/>
                          <a:pt x="865" y="8849"/>
                          <a:pt x="220" y="11429"/>
                        </a:cubicBezTo>
                        <a:cubicBezTo>
                          <a:pt x="-57" y="12628"/>
                          <a:pt x="-149" y="13642"/>
                          <a:pt x="404" y="14655"/>
                        </a:cubicBezTo>
                        <a:lnTo>
                          <a:pt x="1049" y="15946"/>
                        </a:lnTo>
                        <a:cubicBezTo>
                          <a:pt x="1879" y="17881"/>
                          <a:pt x="3169" y="18250"/>
                          <a:pt x="4091" y="18250"/>
                        </a:cubicBezTo>
                        <a:cubicBezTo>
                          <a:pt x="9161" y="18619"/>
                          <a:pt x="17180" y="11153"/>
                          <a:pt x="17180" y="11153"/>
                        </a:cubicBezTo>
                        <a:cubicBezTo>
                          <a:pt x="17917" y="12996"/>
                          <a:pt x="19207" y="14840"/>
                          <a:pt x="20959" y="15854"/>
                        </a:cubicBezTo>
                        <a:cubicBezTo>
                          <a:pt x="21419" y="16130"/>
                          <a:pt x="21973" y="16314"/>
                          <a:pt x="22526" y="16499"/>
                        </a:cubicBezTo>
                        <a:cubicBezTo>
                          <a:pt x="24092" y="16868"/>
                          <a:pt x="25659" y="16683"/>
                          <a:pt x="27226" y="16407"/>
                        </a:cubicBezTo>
                        <a:cubicBezTo>
                          <a:pt x="28609" y="16130"/>
                          <a:pt x="29991" y="15577"/>
                          <a:pt x="31282" y="14840"/>
                        </a:cubicBezTo>
                        <a:cubicBezTo>
                          <a:pt x="34139" y="13273"/>
                          <a:pt x="37089" y="9402"/>
                          <a:pt x="37550" y="8664"/>
                        </a:cubicBezTo>
                        <a:cubicBezTo>
                          <a:pt x="38195" y="7650"/>
                          <a:pt x="38471" y="6729"/>
                          <a:pt x="38010" y="5991"/>
                        </a:cubicBezTo>
                        <a:cubicBezTo>
                          <a:pt x="37734" y="5715"/>
                          <a:pt x="37089" y="4977"/>
                          <a:pt x="36259" y="488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0" name="Forma libre: forma 39">
                    <a:extLst>
                      <a:ext uri="{FF2B5EF4-FFF2-40B4-BE49-F238E27FC236}">
                        <a16:creationId xmlns:a16="http://schemas.microsoft.com/office/drawing/2014/main" id="{3C4085C0-07B5-4395-9E6E-73475EFD43B4}"/>
                      </a:ext>
                    </a:extLst>
                  </p:cNvPr>
                  <p:cNvSpPr/>
                  <p:nvPr/>
                </p:nvSpPr>
                <p:spPr>
                  <a:xfrm>
                    <a:off x="5959619" y="6462175"/>
                    <a:ext cx="64279" cy="43627"/>
                  </a:xfrm>
                  <a:custGeom>
                    <a:avLst/>
                    <a:gdLst>
                      <a:gd name="connsiteX0" fmla="*/ 58997 w 64279"/>
                      <a:gd name="connsiteY0" fmla="*/ 7774 h 43627"/>
                      <a:gd name="connsiteX1" fmla="*/ 50609 w 64279"/>
                      <a:gd name="connsiteY1" fmla="*/ 11645 h 43627"/>
                      <a:gd name="connsiteX2" fmla="*/ 42130 w 64279"/>
                      <a:gd name="connsiteY2" fmla="*/ 8050 h 43627"/>
                      <a:gd name="connsiteX3" fmla="*/ 42130 w 64279"/>
                      <a:gd name="connsiteY3" fmla="*/ 7958 h 43627"/>
                      <a:gd name="connsiteX4" fmla="*/ 40563 w 64279"/>
                      <a:gd name="connsiteY4" fmla="*/ 3349 h 43627"/>
                      <a:gd name="connsiteX5" fmla="*/ 38166 w 64279"/>
                      <a:gd name="connsiteY5" fmla="*/ 2151 h 43627"/>
                      <a:gd name="connsiteX6" fmla="*/ 30792 w 64279"/>
                      <a:gd name="connsiteY6" fmla="*/ 4363 h 43627"/>
                      <a:gd name="connsiteX7" fmla="*/ 30147 w 64279"/>
                      <a:gd name="connsiteY7" fmla="*/ 1598 h 43627"/>
                      <a:gd name="connsiteX8" fmla="*/ 26184 w 64279"/>
                      <a:gd name="connsiteY8" fmla="*/ 1967 h 43627"/>
                      <a:gd name="connsiteX9" fmla="*/ 25170 w 64279"/>
                      <a:gd name="connsiteY9" fmla="*/ 5746 h 43627"/>
                      <a:gd name="connsiteX10" fmla="*/ 23326 w 64279"/>
                      <a:gd name="connsiteY10" fmla="*/ 9617 h 43627"/>
                      <a:gd name="connsiteX11" fmla="*/ 23142 w 64279"/>
                      <a:gd name="connsiteY11" fmla="*/ 10078 h 43627"/>
                      <a:gd name="connsiteX12" fmla="*/ 22589 w 64279"/>
                      <a:gd name="connsiteY12" fmla="*/ 10355 h 43627"/>
                      <a:gd name="connsiteX13" fmla="*/ 14662 w 64279"/>
                      <a:gd name="connsiteY13" fmla="*/ 13765 h 43627"/>
                      <a:gd name="connsiteX14" fmla="*/ 6459 w 64279"/>
                      <a:gd name="connsiteY14" fmla="*/ 15424 h 43627"/>
                      <a:gd name="connsiteX15" fmla="*/ 5629 w 64279"/>
                      <a:gd name="connsiteY15" fmla="*/ 15240 h 43627"/>
                      <a:gd name="connsiteX16" fmla="*/ 4892 w 64279"/>
                      <a:gd name="connsiteY16" fmla="*/ 13212 h 43627"/>
                      <a:gd name="connsiteX17" fmla="*/ 8855 w 64279"/>
                      <a:gd name="connsiteY17" fmla="*/ 12198 h 43627"/>
                      <a:gd name="connsiteX18" fmla="*/ 14294 w 64279"/>
                      <a:gd name="connsiteY18" fmla="*/ 7221 h 43627"/>
                      <a:gd name="connsiteX19" fmla="*/ 15215 w 64279"/>
                      <a:gd name="connsiteY19" fmla="*/ 1598 h 43627"/>
                      <a:gd name="connsiteX20" fmla="*/ 11713 w 64279"/>
                      <a:gd name="connsiteY20" fmla="*/ 31 h 43627"/>
                      <a:gd name="connsiteX21" fmla="*/ 560 w 64279"/>
                      <a:gd name="connsiteY21" fmla="*/ 10631 h 43627"/>
                      <a:gd name="connsiteX22" fmla="*/ 836 w 64279"/>
                      <a:gd name="connsiteY22" fmla="*/ 16714 h 43627"/>
                      <a:gd name="connsiteX23" fmla="*/ 10975 w 64279"/>
                      <a:gd name="connsiteY23" fmla="*/ 19756 h 43627"/>
                      <a:gd name="connsiteX24" fmla="*/ 24617 w 64279"/>
                      <a:gd name="connsiteY24" fmla="*/ 14041 h 43627"/>
                      <a:gd name="connsiteX25" fmla="*/ 25539 w 64279"/>
                      <a:gd name="connsiteY25" fmla="*/ 13581 h 43627"/>
                      <a:gd name="connsiteX26" fmla="*/ 31898 w 64279"/>
                      <a:gd name="connsiteY26" fmla="*/ 9802 h 43627"/>
                      <a:gd name="connsiteX27" fmla="*/ 32359 w 64279"/>
                      <a:gd name="connsiteY27" fmla="*/ 9156 h 43627"/>
                      <a:gd name="connsiteX28" fmla="*/ 36507 w 64279"/>
                      <a:gd name="connsiteY28" fmla="*/ 6852 h 43627"/>
                      <a:gd name="connsiteX29" fmla="*/ 30332 w 64279"/>
                      <a:gd name="connsiteY29" fmla="*/ 14134 h 43627"/>
                      <a:gd name="connsiteX30" fmla="*/ 29318 w 64279"/>
                      <a:gd name="connsiteY30" fmla="*/ 15055 h 43627"/>
                      <a:gd name="connsiteX31" fmla="*/ 29133 w 64279"/>
                      <a:gd name="connsiteY31" fmla="*/ 16899 h 43627"/>
                      <a:gd name="connsiteX32" fmla="*/ 30792 w 64279"/>
                      <a:gd name="connsiteY32" fmla="*/ 18742 h 43627"/>
                      <a:gd name="connsiteX33" fmla="*/ 32452 w 64279"/>
                      <a:gd name="connsiteY33" fmla="*/ 19019 h 43627"/>
                      <a:gd name="connsiteX34" fmla="*/ 33742 w 64279"/>
                      <a:gd name="connsiteY34" fmla="*/ 18281 h 43627"/>
                      <a:gd name="connsiteX35" fmla="*/ 45356 w 64279"/>
                      <a:gd name="connsiteY35" fmla="*/ 12198 h 43627"/>
                      <a:gd name="connsiteX36" fmla="*/ 46554 w 64279"/>
                      <a:gd name="connsiteY36" fmla="*/ 13581 h 43627"/>
                      <a:gd name="connsiteX37" fmla="*/ 40010 w 64279"/>
                      <a:gd name="connsiteY37" fmla="*/ 18005 h 43627"/>
                      <a:gd name="connsiteX38" fmla="*/ 33558 w 64279"/>
                      <a:gd name="connsiteY38" fmla="*/ 23443 h 43627"/>
                      <a:gd name="connsiteX39" fmla="*/ 25907 w 64279"/>
                      <a:gd name="connsiteY39" fmla="*/ 33029 h 43627"/>
                      <a:gd name="connsiteX40" fmla="*/ 23603 w 64279"/>
                      <a:gd name="connsiteY40" fmla="*/ 37730 h 43627"/>
                      <a:gd name="connsiteX41" fmla="*/ 23142 w 64279"/>
                      <a:gd name="connsiteY41" fmla="*/ 40218 h 43627"/>
                      <a:gd name="connsiteX42" fmla="*/ 29410 w 64279"/>
                      <a:gd name="connsiteY42" fmla="*/ 43352 h 43627"/>
                      <a:gd name="connsiteX43" fmla="*/ 39364 w 64279"/>
                      <a:gd name="connsiteY43" fmla="*/ 35518 h 43627"/>
                      <a:gd name="connsiteX44" fmla="*/ 49780 w 64279"/>
                      <a:gd name="connsiteY44" fmla="*/ 21323 h 43627"/>
                      <a:gd name="connsiteX45" fmla="*/ 51531 w 64279"/>
                      <a:gd name="connsiteY45" fmla="*/ 15885 h 43627"/>
                      <a:gd name="connsiteX46" fmla="*/ 61947 w 64279"/>
                      <a:gd name="connsiteY46" fmla="*/ 11553 h 43627"/>
                      <a:gd name="connsiteX47" fmla="*/ 64251 w 64279"/>
                      <a:gd name="connsiteY47" fmla="*/ 10631 h 43627"/>
                      <a:gd name="connsiteX48" fmla="*/ 58997 w 64279"/>
                      <a:gd name="connsiteY48" fmla="*/ 7774 h 43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64279" h="43627">
                        <a:moveTo>
                          <a:pt x="58997" y="7774"/>
                        </a:moveTo>
                        <a:cubicBezTo>
                          <a:pt x="56969" y="8235"/>
                          <a:pt x="52637" y="10355"/>
                          <a:pt x="50609" y="11645"/>
                        </a:cubicBezTo>
                        <a:cubicBezTo>
                          <a:pt x="50517" y="11553"/>
                          <a:pt x="49042" y="6207"/>
                          <a:pt x="42130" y="8050"/>
                        </a:cubicBezTo>
                        <a:lnTo>
                          <a:pt x="42130" y="7958"/>
                        </a:lnTo>
                        <a:cubicBezTo>
                          <a:pt x="43143" y="6115"/>
                          <a:pt x="42037" y="4456"/>
                          <a:pt x="40563" y="3349"/>
                        </a:cubicBezTo>
                        <a:cubicBezTo>
                          <a:pt x="39825" y="2796"/>
                          <a:pt x="39088" y="2243"/>
                          <a:pt x="38166" y="2151"/>
                        </a:cubicBezTo>
                        <a:cubicBezTo>
                          <a:pt x="35493" y="1875"/>
                          <a:pt x="32636" y="3626"/>
                          <a:pt x="30792" y="4363"/>
                        </a:cubicBezTo>
                        <a:cubicBezTo>
                          <a:pt x="30792" y="4363"/>
                          <a:pt x="31622" y="1967"/>
                          <a:pt x="30147" y="1598"/>
                        </a:cubicBezTo>
                        <a:cubicBezTo>
                          <a:pt x="29594" y="1506"/>
                          <a:pt x="26921" y="1045"/>
                          <a:pt x="26184" y="1967"/>
                        </a:cubicBezTo>
                        <a:cubicBezTo>
                          <a:pt x="25723" y="2520"/>
                          <a:pt x="26092" y="3995"/>
                          <a:pt x="25170" y="5746"/>
                        </a:cubicBezTo>
                        <a:cubicBezTo>
                          <a:pt x="24525" y="7036"/>
                          <a:pt x="23972" y="8327"/>
                          <a:pt x="23326" y="9617"/>
                        </a:cubicBezTo>
                        <a:cubicBezTo>
                          <a:pt x="23234" y="9802"/>
                          <a:pt x="23142" y="9894"/>
                          <a:pt x="23142" y="10078"/>
                        </a:cubicBezTo>
                        <a:cubicBezTo>
                          <a:pt x="22958" y="10170"/>
                          <a:pt x="22773" y="10262"/>
                          <a:pt x="22589" y="10355"/>
                        </a:cubicBezTo>
                        <a:cubicBezTo>
                          <a:pt x="20008" y="11553"/>
                          <a:pt x="17335" y="12843"/>
                          <a:pt x="14662" y="13765"/>
                        </a:cubicBezTo>
                        <a:cubicBezTo>
                          <a:pt x="11989" y="14687"/>
                          <a:pt x="9316" y="15608"/>
                          <a:pt x="6459" y="15424"/>
                        </a:cubicBezTo>
                        <a:cubicBezTo>
                          <a:pt x="6182" y="15424"/>
                          <a:pt x="5906" y="15332"/>
                          <a:pt x="5629" y="15240"/>
                        </a:cubicBezTo>
                        <a:cubicBezTo>
                          <a:pt x="4708" y="14871"/>
                          <a:pt x="4800" y="13949"/>
                          <a:pt x="4892" y="13212"/>
                        </a:cubicBezTo>
                        <a:cubicBezTo>
                          <a:pt x="4892" y="13212"/>
                          <a:pt x="6459" y="13765"/>
                          <a:pt x="8855" y="12198"/>
                        </a:cubicBezTo>
                        <a:cubicBezTo>
                          <a:pt x="10975" y="10815"/>
                          <a:pt x="12542" y="8972"/>
                          <a:pt x="14294" y="7221"/>
                        </a:cubicBezTo>
                        <a:cubicBezTo>
                          <a:pt x="15768" y="5746"/>
                          <a:pt x="16229" y="3442"/>
                          <a:pt x="15215" y="1598"/>
                        </a:cubicBezTo>
                        <a:cubicBezTo>
                          <a:pt x="14570" y="492"/>
                          <a:pt x="12911" y="-153"/>
                          <a:pt x="11713" y="31"/>
                        </a:cubicBezTo>
                        <a:cubicBezTo>
                          <a:pt x="10883" y="123"/>
                          <a:pt x="4431" y="1875"/>
                          <a:pt x="560" y="10631"/>
                        </a:cubicBezTo>
                        <a:cubicBezTo>
                          <a:pt x="-270" y="12474"/>
                          <a:pt x="-177" y="14963"/>
                          <a:pt x="836" y="16714"/>
                        </a:cubicBezTo>
                        <a:cubicBezTo>
                          <a:pt x="3141" y="20678"/>
                          <a:pt x="7473" y="20770"/>
                          <a:pt x="10975" y="19756"/>
                        </a:cubicBezTo>
                        <a:cubicBezTo>
                          <a:pt x="14201" y="18834"/>
                          <a:pt x="19916" y="16346"/>
                          <a:pt x="24617" y="14041"/>
                        </a:cubicBezTo>
                        <a:cubicBezTo>
                          <a:pt x="24801" y="13949"/>
                          <a:pt x="25078" y="13857"/>
                          <a:pt x="25539" y="13581"/>
                        </a:cubicBezTo>
                        <a:cubicBezTo>
                          <a:pt x="28857" y="11921"/>
                          <a:pt x="31438" y="10447"/>
                          <a:pt x="31898" y="9802"/>
                        </a:cubicBezTo>
                        <a:cubicBezTo>
                          <a:pt x="32083" y="9617"/>
                          <a:pt x="32267" y="9341"/>
                          <a:pt x="32359" y="9156"/>
                        </a:cubicBezTo>
                        <a:cubicBezTo>
                          <a:pt x="33742" y="8235"/>
                          <a:pt x="35217" y="7405"/>
                          <a:pt x="36507" y="6852"/>
                        </a:cubicBezTo>
                        <a:cubicBezTo>
                          <a:pt x="35401" y="10447"/>
                          <a:pt x="30608" y="13949"/>
                          <a:pt x="30332" y="14134"/>
                        </a:cubicBezTo>
                        <a:cubicBezTo>
                          <a:pt x="29963" y="14410"/>
                          <a:pt x="29686" y="14687"/>
                          <a:pt x="29318" y="15055"/>
                        </a:cubicBezTo>
                        <a:cubicBezTo>
                          <a:pt x="29133" y="15240"/>
                          <a:pt x="28672" y="15885"/>
                          <a:pt x="29133" y="16899"/>
                        </a:cubicBezTo>
                        <a:cubicBezTo>
                          <a:pt x="29594" y="17636"/>
                          <a:pt x="30147" y="18189"/>
                          <a:pt x="30792" y="18742"/>
                        </a:cubicBezTo>
                        <a:cubicBezTo>
                          <a:pt x="31253" y="19203"/>
                          <a:pt x="31898" y="19295"/>
                          <a:pt x="32452" y="19019"/>
                        </a:cubicBezTo>
                        <a:cubicBezTo>
                          <a:pt x="32820" y="18927"/>
                          <a:pt x="33189" y="18650"/>
                          <a:pt x="33742" y="18281"/>
                        </a:cubicBezTo>
                        <a:cubicBezTo>
                          <a:pt x="34203" y="17913"/>
                          <a:pt x="41300" y="12474"/>
                          <a:pt x="45356" y="12198"/>
                        </a:cubicBezTo>
                        <a:cubicBezTo>
                          <a:pt x="46646" y="12106"/>
                          <a:pt x="46462" y="13581"/>
                          <a:pt x="46554" y="13581"/>
                        </a:cubicBezTo>
                        <a:cubicBezTo>
                          <a:pt x="46554" y="13581"/>
                          <a:pt x="41116" y="17175"/>
                          <a:pt x="40010" y="18005"/>
                        </a:cubicBezTo>
                        <a:cubicBezTo>
                          <a:pt x="37797" y="19664"/>
                          <a:pt x="35585" y="21507"/>
                          <a:pt x="33558" y="23443"/>
                        </a:cubicBezTo>
                        <a:cubicBezTo>
                          <a:pt x="30608" y="26300"/>
                          <a:pt x="28027" y="29526"/>
                          <a:pt x="25907" y="33029"/>
                        </a:cubicBezTo>
                        <a:cubicBezTo>
                          <a:pt x="24986" y="34504"/>
                          <a:pt x="24156" y="36071"/>
                          <a:pt x="23603" y="37730"/>
                        </a:cubicBezTo>
                        <a:cubicBezTo>
                          <a:pt x="23326" y="38559"/>
                          <a:pt x="22958" y="39389"/>
                          <a:pt x="23142" y="40218"/>
                        </a:cubicBezTo>
                        <a:cubicBezTo>
                          <a:pt x="23695" y="44182"/>
                          <a:pt x="28212" y="43813"/>
                          <a:pt x="29410" y="43352"/>
                        </a:cubicBezTo>
                        <a:cubicBezTo>
                          <a:pt x="33465" y="41693"/>
                          <a:pt x="36507" y="38559"/>
                          <a:pt x="39364" y="35518"/>
                        </a:cubicBezTo>
                        <a:cubicBezTo>
                          <a:pt x="43420" y="31278"/>
                          <a:pt x="47199" y="26669"/>
                          <a:pt x="49780" y="21323"/>
                        </a:cubicBezTo>
                        <a:cubicBezTo>
                          <a:pt x="50609" y="19572"/>
                          <a:pt x="51347" y="17820"/>
                          <a:pt x="51531" y="15885"/>
                        </a:cubicBezTo>
                        <a:cubicBezTo>
                          <a:pt x="51531" y="15793"/>
                          <a:pt x="59089" y="10078"/>
                          <a:pt x="61947" y="11553"/>
                        </a:cubicBezTo>
                        <a:cubicBezTo>
                          <a:pt x="62592" y="11921"/>
                          <a:pt x="64066" y="11829"/>
                          <a:pt x="64251" y="10631"/>
                        </a:cubicBezTo>
                        <a:cubicBezTo>
                          <a:pt x="64620" y="8235"/>
                          <a:pt x="61394" y="7221"/>
                          <a:pt x="58997" y="777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1" name="Forma libre: forma 40">
                    <a:extLst>
                      <a:ext uri="{FF2B5EF4-FFF2-40B4-BE49-F238E27FC236}">
                        <a16:creationId xmlns:a16="http://schemas.microsoft.com/office/drawing/2014/main" id="{54C05C7E-483C-4D41-8EF6-730330B5FE8F}"/>
                      </a:ext>
                    </a:extLst>
                  </p:cNvPr>
                  <p:cNvSpPr/>
                  <p:nvPr/>
                </p:nvSpPr>
                <p:spPr>
                  <a:xfrm>
                    <a:off x="5795744" y="6467921"/>
                    <a:ext cx="184" cy="9217"/>
                  </a:xfrm>
                  <a:custGeom>
                    <a:avLst/>
                    <a:gdLst>
                      <a:gd name="connsiteX0" fmla="*/ 184 w 184"/>
                      <a:gd name="connsiteY0" fmla="*/ 0 h 9217"/>
                      <a:gd name="connsiteX1" fmla="*/ 0 w 184"/>
                      <a:gd name="connsiteY1" fmla="*/ 0 h 9217"/>
                      <a:gd name="connsiteX2" fmla="*/ 0 w 184"/>
                      <a:gd name="connsiteY2" fmla="*/ 0 h 9217"/>
                      <a:gd name="connsiteX3" fmla="*/ 184 w 184"/>
                      <a:gd name="connsiteY3" fmla="*/ 0 h 9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4" h="9217">
                        <a:moveTo>
                          <a:pt x="184" y="0"/>
                        </a:moveTo>
                        <a:cubicBezTo>
                          <a:pt x="184" y="0"/>
                          <a:pt x="92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2" y="0"/>
                          <a:pt x="184" y="0"/>
                          <a:pt x="184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2" name="Forma libre: forma 41">
                    <a:extLst>
                      <a:ext uri="{FF2B5EF4-FFF2-40B4-BE49-F238E27FC236}">
                        <a16:creationId xmlns:a16="http://schemas.microsoft.com/office/drawing/2014/main" id="{86BF0FB0-79CD-4EC0-897A-13F1A29AAA5F}"/>
                      </a:ext>
                    </a:extLst>
                  </p:cNvPr>
                  <p:cNvSpPr/>
                  <p:nvPr/>
                </p:nvSpPr>
                <p:spPr>
                  <a:xfrm>
                    <a:off x="5706337" y="6469021"/>
                    <a:ext cx="10968" cy="8116"/>
                  </a:xfrm>
                  <a:custGeom>
                    <a:avLst/>
                    <a:gdLst>
                      <a:gd name="connsiteX0" fmla="*/ 9955 w 10968"/>
                      <a:gd name="connsiteY0" fmla="*/ 6 h 8116"/>
                      <a:gd name="connsiteX1" fmla="*/ 0 w 10968"/>
                      <a:gd name="connsiteY1" fmla="*/ 8117 h 8116"/>
                      <a:gd name="connsiteX2" fmla="*/ 7189 w 10968"/>
                      <a:gd name="connsiteY2" fmla="*/ 4246 h 8116"/>
                      <a:gd name="connsiteX3" fmla="*/ 10968 w 10968"/>
                      <a:gd name="connsiteY3" fmla="*/ 743 h 8116"/>
                      <a:gd name="connsiteX4" fmla="*/ 10600 w 10968"/>
                      <a:gd name="connsiteY4" fmla="*/ 651 h 8116"/>
                      <a:gd name="connsiteX5" fmla="*/ 9955 w 10968"/>
                      <a:gd name="connsiteY5" fmla="*/ 6 h 8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68" h="8116">
                        <a:moveTo>
                          <a:pt x="9955" y="6"/>
                        </a:moveTo>
                        <a:cubicBezTo>
                          <a:pt x="8849" y="-86"/>
                          <a:pt x="3503" y="835"/>
                          <a:pt x="0" y="8117"/>
                        </a:cubicBezTo>
                        <a:cubicBezTo>
                          <a:pt x="3410" y="7195"/>
                          <a:pt x="6083" y="5075"/>
                          <a:pt x="7189" y="4246"/>
                        </a:cubicBezTo>
                        <a:cubicBezTo>
                          <a:pt x="9309" y="2587"/>
                          <a:pt x="10968" y="743"/>
                          <a:pt x="10968" y="743"/>
                        </a:cubicBezTo>
                        <a:lnTo>
                          <a:pt x="10600" y="651"/>
                        </a:lnTo>
                        <a:cubicBezTo>
                          <a:pt x="10600" y="743"/>
                          <a:pt x="10323" y="98"/>
                          <a:pt x="9955" y="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3" name="Forma libre: forma 42">
                    <a:extLst>
                      <a:ext uri="{FF2B5EF4-FFF2-40B4-BE49-F238E27FC236}">
                        <a16:creationId xmlns:a16="http://schemas.microsoft.com/office/drawing/2014/main" id="{CF66B78A-4536-44E9-93FC-6EDED1FA44F6}"/>
                      </a:ext>
                    </a:extLst>
                  </p:cNvPr>
                  <p:cNvSpPr/>
                  <p:nvPr/>
                </p:nvSpPr>
                <p:spPr>
                  <a:xfrm>
                    <a:off x="5782186" y="6439886"/>
                    <a:ext cx="10056" cy="20413"/>
                  </a:xfrm>
                  <a:custGeom>
                    <a:avLst/>
                    <a:gdLst>
                      <a:gd name="connsiteX0" fmla="*/ 8765 w 10056"/>
                      <a:gd name="connsiteY0" fmla="*/ 4900 h 20413"/>
                      <a:gd name="connsiteX1" fmla="*/ 8949 w 10056"/>
                      <a:gd name="connsiteY1" fmla="*/ 291 h 20413"/>
                      <a:gd name="connsiteX2" fmla="*/ 8 w 10056"/>
                      <a:gd name="connsiteY2" fmla="*/ 20385 h 20413"/>
                      <a:gd name="connsiteX3" fmla="*/ 8765 w 10056"/>
                      <a:gd name="connsiteY3" fmla="*/ 4900 h 20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56" h="20413">
                        <a:moveTo>
                          <a:pt x="8765" y="4900"/>
                        </a:moveTo>
                        <a:cubicBezTo>
                          <a:pt x="10977" y="-77"/>
                          <a:pt x="9871" y="-446"/>
                          <a:pt x="8949" y="291"/>
                        </a:cubicBezTo>
                        <a:cubicBezTo>
                          <a:pt x="7474" y="1397"/>
                          <a:pt x="654" y="15500"/>
                          <a:pt x="8" y="20385"/>
                        </a:cubicBezTo>
                        <a:cubicBezTo>
                          <a:pt x="-268" y="21030"/>
                          <a:pt x="6276" y="10522"/>
                          <a:pt x="8765" y="490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4" name="Forma libre: forma 43">
                    <a:extLst>
                      <a:ext uri="{FF2B5EF4-FFF2-40B4-BE49-F238E27FC236}">
                        <a16:creationId xmlns:a16="http://schemas.microsoft.com/office/drawing/2014/main" id="{1707C0B3-EA8B-45D6-AED6-61D780418AEB}"/>
                      </a:ext>
                    </a:extLst>
                  </p:cNvPr>
                  <p:cNvSpPr/>
                  <p:nvPr/>
                </p:nvSpPr>
                <p:spPr>
                  <a:xfrm>
                    <a:off x="5790214" y="6467921"/>
                    <a:ext cx="5714" cy="5069"/>
                  </a:xfrm>
                  <a:custGeom>
                    <a:avLst/>
                    <a:gdLst>
                      <a:gd name="connsiteX0" fmla="*/ 5715 w 5714"/>
                      <a:gd name="connsiteY0" fmla="*/ 0 h 5069"/>
                      <a:gd name="connsiteX1" fmla="*/ 5346 w 5714"/>
                      <a:gd name="connsiteY1" fmla="*/ 92 h 5069"/>
                      <a:gd name="connsiteX2" fmla="*/ 5438 w 5714"/>
                      <a:gd name="connsiteY2" fmla="*/ 92 h 5069"/>
                      <a:gd name="connsiteX3" fmla="*/ 5346 w 5714"/>
                      <a:gd name="connsiteY3" fmla="*/ 92 h 5069"/>
                      <a:gd name="connsiteX4" fmla="*/ 2304 w 5714"/>
                      <a:gd name="connsiteY4" fmla="*/ 1843 h 5069"/>
                      <a:gd name="connsiteX5" fmla="*/ 0 w 5714"/>
                      <a:gd name="connsiteY5" fmla="*/ 5069 h 5069"/>
                      <a:gd name="connsiteX6" fmla="*/ 5715 w 5714"/>
                      <a:gd name="connsiteY6" fmla="*/ 0 h 5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14" h="5069">
                        <a:moveTo>
                          <a:pt x="5715" y="0"/>
                        </a:moveTo>
                        <a:lnTo>
                          <a:pt x="5346" y="92"/>
                        </a:lnTo>
                        <a:cubicBezTo>
                          <a:pt x="5438" y="92"/>
                          <a:pt x="5438" y="92"/>
                          <a:pt x="5438" y="92"/>
                        </a:cubicBezTo>
                        <a:cubicBezTo>
                          <a:pt x="5346" y="92"/>
                          <a:pt x="5346" y="92"/>
                          <a:pt x="5346" y="92"/>
                        </a:cubicBezTo>
                        <a:cubicBezTo>
                          <a:pt x="4793" y="277"/>
                          <a:pt x="3687" y="645"/>
                          <a:pt x="2304" y="1843"/>
                        </a:cubicBezTo>
                        <a:cubicBezTo>
                          <a:pt x="461" y="3410"/>
                          <a:pt x="0" y="5069"/>
                          <a:pt x="0" y="5069"/>
                        </a:cubicBezTo>
                        <a:cubicBezTo>
                          <a:pt x="3410" y="3871"/>
                          <a:pt x="5254" y="1014"/>
                          <a:pt x="571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5" name="Forma libre: forma 44">
                    <a:extLst>
                      <a:ext uri="{FF2B5EF4-FFF2-40B4-BE49-F238E27FC236}">
                        <a16:creationId xmlns:a16="http://schemas.microsoft.com/office/drawing/2014/main" id="{A7422EE3-4E2D-477A-92C1-2A8A55FDA09D}"/>
                      </a:ext>
                    </a:extLst>
                  </p:cNvPr>
                  <p:cNvSpPr/>
                  <p:nvPr/>
                </p:nvSpPr>
                <p:spPr>
                  <a:xfrm>
                    <a:off x="5659091" y="6469074"/>
                    <a:ext cx="10745" cy="8719"/>
                  </a:xfrm>
                  <a:custGeom>
                    <a:avLst/>
                    <a:gdLst>
                      <a:gd name="connsiteX0" fmla="*/ 699 w 10745"/>
                      <a:gd name="connsiteY0" fmla="*/ 8617 h 8719"/>
                      <a:gd name="connsiteX1" fmla="*/ 10746 w 10745"/>
                      <a:gd name="connsiteY1" fmla="*/ 137 h 8719"/>
                      <a:gd name="connsiteX2" fmla="*/ 699 w 10745"/>
                      <a:gd name="connsiteY2" fmla="*/ 8617 h 8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45" h="8719">
                        <a:moveTo>
                          <a:pt x="699" y="8617"/>
                        </a:moveTo>
                        <a:cubicBezTo>
                          <a:pt x="3557" y="9815"/>
                          <a:pt x="10746" y="137"/>
                          <a:pt x="10746" y="137"/>
                        </a:cubicBezTo>
                        <a:cubicBezTo>
                          <a:pt x="9640" y="-1153"/>
                          <a:pt x="-3080" y="7050"/>
                          <a:pt x="699" y="861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6" name="Forma libre: forma 45">
                    <a:extLst>
                      <a:ext uri="{FF2B5EF4-FFF2-40B4-BE49-F238E27FC236}">
                        <a16:creationId xmlns:a16="http://schemas.microsoft.com/office/drawing/2014/main" id="{C5EB5447-9FEA-451C-9E89-DFE2AA96260E}"/>
                      </a:ext>
                    </a:extLst>
                  </p:cNvPr>
                  <p:cNvSpPr/>
                  <p:nvPr/>
                </p:nvSpPr>
                <p:spPr>
                  <a:xfrm>
                    <a:off x="5645332" y="6486355"/>
                    <a:ext cx="24505" cy="34401"/>
                  </a:xfrm>
                  <a:custGeom>
                    <a:avLst/>
                    <a:gdLst>
                      <a:gd name="connsiteX0" fmla="*/ 9113 w 24505"/>
                      <a:gd name="connsiteY0" fmla="*/ 14102 h 34401"/>
                      <a:gd name="connsiteX1" fmla="*/ 1923 w 24505"/>
                      <a:gd name="connsiteY1" fmla="*/ 34104 h 34401"/>
                      <a:gd name="connsiteX2" fmla="*/ 24506 w 24505"/>
                      <a:gd name="connsiteY2" fmla="*/ 0 h 34401"/>
                      <a:gd name="connsiteX3" fmla="*/ 9113 w 24505"/>
                      <a:gd name="connsiteY3" fmla="*/ 14102 h 34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505" h="34401">
                        <a:moveTo>
                          <a:pt x="9113" y="14102"/>
                        </a:moveTo>
                        <a:cubicBezTo>
                          <a:pt x="2200" y="21845"/>
                          <a:pt x="-2962" y="30693"/>
                          <a:pt x="1923" y="34104"/>
                        </a:cubicBezTo>
                        <a:cubicBezTo>
                          <a:pt x="5702" y="36777"/>
                          <a:pt x="21925" y="21107"/>
                          <a:pt x="24506" y="0"/>
                        </a:cubicBezTo>
                        <a:cubicBezTo>
                          <a:pt x="24413" y="0"/>
                          <a:pt x="15934" y="6544"/>
                          <a:pt x="9113" y="1410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7" name="Forma libre: forma 46">
                    <a:extLst>
                      <a:ext uri="{FF2B5EF4-FFF2-40B4-BE49-F238E27FC236}">
                        <a16:creationId xmlns:a16="http://schemas.microsoft.com/office/drawing/2014/main" id="{95796849-43F4-4DDE-9E6F-BD3A45172640}"/>
                      </a:ext>
                    </a:extLst>
                  </p:cNvPr>
                  <p:cNvSpPr/>
                  <p:nvPr/>
                </p:nvSpPr>
                <p:spPr>
                  <a:xfrm>
                    <a:off x="5760683" y="6468474"/>
                    <a:ext cx="11465" cy="12415"/>
                  </a:xfrm>
                  <a:custGeom>
                    <a:avLst/>
                    <a:gdLst>
                      <a:gd name="connsiteX0" fmla="*/ 8792 w 11465"/>
                      <a:gd name="connsiteY0" fmla="*/ 3042 h 12415"/>
                      <a:gd name="connsiteX1" fmla="*/ 8331 w 11465"/>
                      <a:gd name="connsiteY1" fmla="*/ 2212 h 12415"/>
                      <a:gd name="connsiteX2" fmla="*/ 7225 w 11465"/>
                      <a:gd name="connsiteY2" fmla="*/ 0 h 12415"/>
                      <a:gd name="connsiteX3" fmla="*/ 2985 w 11465"/>
                      <a:gd name="connsiteY3" fmla="*/ 5069 h 12415"/>
                      <a:gd name="connsiteX4" fmla="*/ 404 w 11465"/>
                      <a:gd name="connsiteY4" fmla="*/ 12259 h 12415"/>
                      <a:gd name="connsiteX5" fmla="*/ 4183 w 11465"/>
                      <a:gd name="connsiteY5" fmla="*/ 10876 h 12415"/>
                      <a:gd name="connsiteX6" fmla="*/ 11004 w 11465"/>
                      <a:gd name="connsiteY6" fmla="*/ 3871 h 12415"/>
                      <a:gd name="connsiteX7" fmla="*/ 11465 w 11465"/>
                      <a:gd name="connsiteY7" fmla="*/ 3318 h 12415"/>
                      <a:gd name="connsiteX8" fmla="*/ 8792 w 11465"/>
                      <a:gd name="connsiteY8" fmla="*/ 3042 h 12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65" h="12415">
                        <a:moveTo>
                          <a:pt x="8792" y="3042"/>
                        </a:moveTo>
                        <a:cubicBezTo>
                          <a:pt x="8608" y="2857"/>
                          <a:pt x="8516" y="2581"/>
                          <a:pt x="8331" y="2212"/>
                        </a:cubicBezTo>
                        <a:cubicBezTo>
                          <a:pt x="8055" y="1567"/>
                          <a:pt x="7870" y="92"/>
                          <a:pt x="7225" y="0"/>
                        </a:cubicBezTo>
                        <a:cubicBezTo>
                          <a:pt x="7225" y="0"/>
                          <a:pt x="4276" y="3318"/>
                          <a:pt x="2985" y="5069"/>
                        </a:cubicBezTo>
                        <a:cubicBezTo>
                          <a:pt x="1510" y="7005"/>
                          <a:pt x="-978" y="11337"/>
                          <a:pt x="404" y="12259"/>
                        </a:cubicBezTo>
                        <a:cubicBezTo>
                          <a:pt x="1142" y="12812"/>
                          <a:pt x="2893" y="11798"/>
                          <a:pt x="4183" y="10876"/>
                        </a:cubicBezTo>
                        <a:cubicBezTo>
                          <a:pt x="7317" y="8664"/>
                          <a:pt x="9806" y="5162"/>
                          <a:pt x="11004" y="3871"/>
                        </a:cubicBezTo>
                        <a:cubicBezTo>
                          <a:pt x="11096" y="3779"/>
                          <a:pt x="11281" y="3410"/>
                          <a:pt x="11465" y="3318"/>
                        </a:cubicBezTo>
                        <a:cubicBezTo>
                          <a:pt x="10635" y="3687"/>
                          <a:pt x="9437" y="3687"/>
                          <a:pt x="8792" y="304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8" name="Forma libre: forma 47">
                    <a:extLst>
                      <a:ext uri="{FF2B5EF4-FFF2-40B4-BE49-F238E27FC236}">
                        <a16:creationId xmlns:a16="http://schemas.microsoft.com/office/drawing/2014/main" id="{135DC2D5-AD24-4CD2-913A-3323787949CD}"/>
                      </a:ext>
                    </a:extLst>
                  </p:cNvPr>
                  <p:cNvSpPr/>
                  <p:nvPr/>
                </p:nvSpPr>
                <p:spPr>
                  <a:xfrm>
                    <a:off x="5841278" y="6476309"/>
                    <a:ext cx="2856" cy="3505"/>
                  </a:xfrm>
                  <a:custGeom>
                    <a:avLst/>
                    <a:gdLst>
                      <a:gd name="connsiteX0" fmla="*/ 460 w 2856"/>
                      <a:gd name="connsiteY0" fmla="*/ 3503 h 3505"/>
                      <a:gd name="connsiteX1" fmla="*/ 2857 w 2856"/>
                      <a:gd name="connsiteY1" fmla="*/ 1106 h 3505"/>
                      <a:gd name="connsiteX2" fmla="*/ 829 w 2856"/>
                      <a:gd name="connsiteY2" fmla="*/ 0 h 3505"/>
                      <a:gd name="connsiteX3" fmla="*/ 460 w 2856"/>
                      <a:gd name="connsiteY3" fmla="*/ 3503 h 3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6" h="3505">
                        <a:moveTo>
                          <a:pt x="460" y="3503"/>
                        </a:moveTo>
                        <a:cubicBezTo>
                          <a:pt x="1290" y="3595"/>
                          <a:pt x="2673" y="1475"/>
                          <a:pt x="2857" y="1106"/>
                        </a:cubicBezTo>
                        <a:cubicBezTo>
                          <a:pt x="2580" y="1014"/>
                          <a:pt x="1106" y="277"/>
                          <a:pt x="829" y="0"/>
                        </a:cubicBezTo>
                        <a:cubicBezTo>
                          <a:pt x="553" y="461"/>
                          <a:pt x="-646" y="3410"/>
                          <a:pt x="460" y="350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49" name="Forma libre: forma 48">
                    <a:extLst>
                      <a:ext uri="{FF2B5EF4-FFF2-40B4-BE49-F238E27FC236}">
                        <a16:creationId xmlns:a16="http://schemas.microsoft.com/office/drawing/2014/main" id="{40C7F1FC-0D17-4E60-9F3F-64372E296252}"/>
                      </a:ext>
                    </a:extLst>
                  </p:cNvPr>
                  <p:cNvSpPr/>
                  <p:nvPr/>
                </p:nvSpPr>
                <p:spPr>
                  <a:xfrm>
                    <a:off x="5843582" y="6467795"/>
                    <a:ext cx="4301" cy="6299"/>
                  </a:xfrm>
                  <a:custGeom>
                    <a:avLst/>
                    <a:gdLst>
                      <a:gd name="connsiteX0" fmla="*/ 3779 w 4301"/>
                      <a:gd name="connsiteY0" fmla="*/ 34 h 6299"/>
                      <a:gd name="connsiteX1" fmla="*/ 0 w 4301"/>
                      <a:gd name="connsiteY1" fmla="*/ 4919 h 6299"/>
                      <a:gd name="connsiteX2" fmla="*/ 1383 w 4301"/>
                      <a:gd name="connsiteY2" fmla="*/ 6025 h 6299"/>
                      <a:gd name="connsiteX3" fmla="*/ 2396 w 4301"/>
                      <a:gd name="connsiteY3" fmla="*/ 6117 h 6299"/>
                      <a:gd name="connsiteX4" fmla="*/ 3779 w 4301"/>
                      <a:gd name="connsiteY4" fmla="*/ 34 h 6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01" h="6299">
                        <a:moveTo>
                          <a:pt x="3779" y="34"/>
                        </a:moveTo>
                        <a:cubicBezTo>
                          <a:pt x="3318" y="218"/>
                          <a:pt x="737" y="1878"/>
                          <a:pt x="0" y="4919"/>
                        </a:cubicBezTo>
                        <a:cubicBezTo>
                          <a:pt x="0" y="5288"/>
                          <a:pt x="1198" y="5933"/>
                          <a:pt x="1383" y="6025"/>
                        </a:cubicBezTo>
                        <a:cubicBezTo>
                          <a:pt x="1843" y="6210"/>
                          <a:pt x="2120" y="6486"/>
                          <a:pt x="2396" y="6117"/>
                        </a:cubicBezTo>
                        <a:cubicBezTo>
                          <a:pt x="4148" y="3905"/>
                          <a:pt x="4885" y="-427"/>
                          <a:pt x="3779" y="3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grpSp>
                <p:nvGrpSpPr>
                  <p:cNvPr id="50" name="Gráfico 6">
                    <a:extLst>
                      <a:ext uri="{FF2B5EF4-FFF2-40B4-BE49-F238E27FC236}">
                        <a16:creationId xmlns:a16="http://schemas.microsoft.com/office/drawing/2014/main" id="{A1998C4C-CEDE-43FA-ADF2-A30B5A45E174}"/>
                      </a:ext>
                    </a:extLst>
                  </p:cNvPr>
                  <p:cNvGrpSpPr/>
                  <p:nvPr/>
                </p:nvGrpSpPr>
                <p:grpSpPr>
                  <a:xfrm>
                    <a:off x="4905270" y="5787138"/>
                    <a:ext cx="1152151" cy="738391"/>
                    <a:chOff x="4905270" y="5787138"/>
                    <a:chExt cx="1152151" cy="738391"/>
                  </a:xfrm>
                  <a:solidFill>
                    <a:srgbClr val="595959"/>
                  </a:solidFill>
                </p:grpSpPr>
                <p:sp>
                  <p:nvSpPr>
                    <p:cNvPr id="51" name="Forma libre: forma 50">
                      <a:extLst>
                        <a:ext uri="{FF2B5EF4-FFF2-40B4-BE49-F238E27FC236}">
                          <a16:creationId xmlns:a16="http://schemas.microsoft.com/office/drawing/2014/main" id="{D07C676E-0A78-44A7-A72D-97F0147F8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4124" y="6463742"/>
                      <a:ext cx="32728" cy="20207"/>
                    </a:xfrm>
                    <a:custGeom>
                      <a:avLst/>
                      <a:gdLst>
                        <a:gd name="connsiteX0" fmla="*/ 32359 w 32728"/>
                        <a:gd name="connsiteY0" fmla="*/ 7128 h 20207"/>
                        <a:gd name="connsiteX1" fmla="*/ 32452 w 32728"/>
                        <a:gd name="connsiteY1" fmla="*/ 6207 h 20207"/>
                        <a:gd name="connsiteX2" fmla="*/ 30424 w 32728"/>
                        <a:gd name="connsiteY2" fmla="*/ 5838 h 20207"/>
                        <a:gd name="connsiteX3" fmla="*/ 22589 w 32728"/>
                        <a:gd name="connsiteY3" fmla="*/ 10262 h 20207"/>
                        <a:gd name="connsiteX4" fmla="*/ 14662 w 32728"/>
                        <a:gd name="connsiteY4" fmla="*/ 13673 h 20207"/>
                        <a:gd name="connsiteX5" fmla="*/ 6459 w 32728"/>
                        <a:gd name="connsiteY5" fmla="*/ 15332 h 20207"/>
                        <a:gd name="connsiteX6" fmla="*/ 5629 w 32728"/>
                        <a:gd name="connsiteY6" fmla="*/ 15147 h 20207"/>
                        <a:gd name="connsiteX7" fmla="*/ 4892 w 32728"/>
                        <a:gd name="connsiteY7" fmla="*/ 13120 h 20207"/>
                        <a:gd name="connsiteX8" fmla="*/ 8855 w 32728"/>
                        <a:gd name="connsiteY8" fmla="*/ 12198 h 20207"/>
                        <a:gd name="connsiteX9" fmla="*/ 14294 w 32728"/>
                        <a:gd name="connsiteY9" fmla="*/ 7221 h 20207"/>
                        <a:gd name="connsiteX10" fmla="*/ 15215 w 32728"/>
                        <a:gd name="connsiteY10" fmla="*/ 1598 h 20207"/>
                        <a:gd name="connsiteX11" fmla="*/ 11713 w 32728"/>
                        <a:gd name="connsiteY11" fmla="*/ 31 h 20207"/>
                        <a:gd name="connsiteX12" fmla="*/ 560 w 32728"/>
                        <a:gd name="connsiteY12" fmla="*/ 10539 h 20207"/>
                        <a:gd name="connsiteX13" fmla="*/ 836 w 32728"/>
                        <a:gd name="connsiteY13" fmla="*/ 16622 h 20207"/>
                        <a:gd name="connsiteX14" fmla="*/ 10975 w 32728"/>
                        <a:gd name="connsiteY14" fmla="*/ 19664 h 20207"/>
                        <a:gd name="connsiteX15" fmla="*/ 31991 w 32728"/>
                        <a:gd name="connsiteY15" fmla="*/ 9801 h 20207"/>
                        <a:gd name="connsiteX16" fmla="*/ 32728 w 32728"/>
                        <a:gd name="connsiteY16" fmla="*/ 8327 h 20207"/>
                        <a:gd name="connsiteX17" fmla="*/ 32636 w 32728"/>
                        <a:gd name="connsiteY17" fmla="*/ 7774 h 20207"/>
                        <a:gd name="connsiteX18" fmla="*/ 32359 w 32728"/>
                        <a:gd name="connsiteY18" fmla="*/ 7128 h 2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2728" h="20207">
                          <a:moveTo>
                            <a:pt x="32359" y="7128"/>
                          </a:moveTo>
                          <a:cubicBezTo>
                            <a:pt x="32267" y="6760"/>
                            <a:pt x="32544" y="6483"/>
                            <a:pt x="32452" y="6207"/>
                          </a:cubicBezTo>
                          <a:cubicBezTo>
                            <a:pt x="32175" y="5377"/>
                            <a:pt x="31069" y="5377"/>
                            <a:pt x="30424" y="5838"/>
                          </a:cubicBezTo>
                          <a:cubicBezTo>
                            <a:pt x="29963" y="6115"/>
                            <a:pt x="24801" y="9248"/>
                            <a:pt x="22589" y="10262"/>
                          </a:cubicBezTo>
                          <a:cubicBezTo>
                            <a:pt x="20008" y="11461"/>
                            <a:pt x="17335" y="12751"/>
                            <a:pt x="14662" y="13673"/>
                          </a:cubicBezTo>
                          <a:cubicBezTo>
                            <a:pt x="11989" y="14594"/>
                            <a:pt x="9316" y="15516"/>
                            <a:pt x="6459" y="15332"/>
                          </a:cubicBezTo>
                          <a:cubicBezTo>
                            <a:pt x="6182" y="15332"/>
                            <a:pt x="5906" y="15240"/>
                            <a:pt x="5629" y="15147"/>
                          </a:cubicBezTo>
                          <a:cubicBezTo>
                            <a:pt x="4708" y="14779"/>
                            <a:pt x="4800" y="13857"/>
                            <a:pt x="4892" y="13120"/>
                          </a:cubicBezTo>
                          <a:cubicBezTo>
                            <a:pt x="4892" y="13120"/>
                            <a:pt x="6459" y="13673"/>
                            <a:pt x="8855" y="12198"/>
                          </a:cubicBezTo>
                          <a:cubicBezTo>
                            <a:pt x="10975" y="10815"/>
                            <a:pt x="12542" y="8972"/>
                            <a:pt x="14294" y="7221"/>
                          </a:cubicBezTo>
                          <a:cubicBezTo>
                            <a:pt x="15768" y="5746"/>
                            <a:pt x="16229" y="3442"/>
                            <a:pt x="15215" y="1598"/>
                          </a:cubicBezTo>
                          <a:cubicBezTo>
                            <a:pt x="14662" y="492"/>
                            <a:pt x="12911" y="-153"/>
                            <a:pt x="11713" y="31"/>
                          </a:cubicBezTo>
                          <a:cubicBezTo>
                            <a:pt x="10883" y="123"/>
                            <a:pt x="4339" y="1875"/>
                            <a:pt x="560" y="10539"/>
                          </a:cubicBezTo>
                          <a:cubicBezTo>
                            <a:pt x="-270" y="12382"/>
                            <a:pt x="-177" y="14871"/>
                            <a:pt x="836" y="16622"/>
                          </a:cubicBezTo>
                          <a:cubicBezTo>
                            <a:pt x="3141" y="20586"/>
                            <a:pt x="7473" y="20678"/>
                            <a:pt x="10975" y="19664"/>
                          </a:cubicBezTo>
                          <a:cubicBezTo>
                            <a:pt x="16690" y="18097"/>
                            <a:pt x="30700" y="11276"/>
                            <a:pt x="31991" y="9801"/>
                          </a:cubicBezTo>
                          <a:cubicBezTo>
                            <a:pt x="32359" y="9341"/>
                            <a:pt x="32728" y="8880"/>
                            <a:pt x="32728" y="8327"/>
                          </a:cubicBezTo>
                          <a:cubicBezTo>
                            <a:pt x="32728" y="8142"/>
                            <a:pt x="32728" y="7958"/>
                            <a:pt x="32636" y="7774"/>
                          </a:cubicBezTo>
                          <a:cubicBezTo>
                            <a:pt x="32452" y="7497"/>
                            <a:pt x="32452" y="7313"/>
                            <a:pt x="32359" y="7128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2" name="Forma libre: forma 51">
                      <a:extLst>
                        <a:ext uri="{FF2B5EF4-FFF2-40B4-BE49-F238E27FC236}">
                          <a16:creationId xmlns:a16="http://schemas.microsoft.com/office/drawing/2014/main" id="{19883FAF-E09F-4180-B093-327D866CF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3069" y="6433640"/>
                      <a:ext cx="44273" cy="60554"/>
                    </a:xfrm>
                    <a:custGeom>
                      <a:avLst/>
                      <a:gdLst>
                        <a:gd name="connsiteX0" fmla="*/ 0 w 44273"/>
                        <a:gd name="connsiteY0" fmla="*/ 49029 h 60554"/>
                        <a:gd name="connsiteX1" fmla="*/ 3318 w 44273"/>
                        <a:gd name="connsiteY1" fmla="*/ 48752 h 60554"/>
                        <a:gd name="connsiteX2" fmla="*/ 7558 w 44273"/>
                        <a:gd name="connsiteY2" fmla="*/ 51518 h 60554"/>
                        <a:gd name="connsiteX3" fmla="*/ 14655 w 44273"/>
                        <a:gd name="connsiteY3" fmla="*/ 48937 h 60554"/>
                        <a:gd name="connsiteX4" fmla="*/ 22306 w 44273"/>
                        <a:gd name="connsiteY4" fmla="*/ 41655 h 60554"/>
                        <a:gd name="connsiteX5" fmla="*/ 21015 w 44273"/>
                        <a:gd name="connsiteY5" fmla="*/ 47185 h 60554"/>
                        <a:gd name="connsiteX6" fmla="*/ 22213 w 44273"/>
                        <a:gd name="connsiteY6" fmla="*/ 58246 h 60554"/>
                        <a:gd name="connsiteX7" fmla="*/ 28942 w 44273"/>
                        <a:gd name="connsiteY7" fmla="*/ 59813 h 60554"/>
                        <a:gd name="connsiteX8" fmla="*/ 29403 w 44273"/>
                        <a:gd name="connsiteY8" fmla="*/ 58891 h 60554"/>
                        <a:gd name="connsiteX9" fmla="*/ 28573 w 44273"/>
                        <a:gd name="connsiteY9" fmla="*/ 57417 h 60554"/>
                        <a:gd name="connsiteX10" fmla="*/ 27652 w 44273"/>
                        <a:gd name="connsiteY10" fmla="*/ 57232 h 60554"/>
                        <a:gd name="connsiteX11" fmla="*/ 25993 w 44273"/>
                        <a:gd name="connsiteY11" fmla="*/ 49858 h 60554"/>
                        <a:gd name="connsiteX12" fmla="*/ 28020 w 44273"/>
                        <a:gd name="connsiteY12" fmla="*/ 34926 h 60554"/>
                        <a:gd name="connsiteX13" fmla="*/ 43966 w 44273"/>
                        <a:gd name="connsiteY13" fmla="*/ 4602 h 60554"/>
                        <a:gd name="connsiteX14" fmla="*/ 42307 w 44273"/>
                        <a:gd name="connsiteY14" fmla="*/ 731 h 60554"/>
                        <a:gd name="connsiteX15" fmla="*/ 36777 w 44273"/>
                        <a:gd name="connsiteY15" fmla="*/ 546 h 60554"/>
                        <a:gd name="connsiteX16" fmla="*/ 34749 w 44273"/>
                        <a:gd name="connsiteY16" fmla="*/ 3127 h 60554"/>
                        <a:gd name="connsiteX17" fmla="*/ 32537 w 44273"/>
                        <a:gd name="connsiteY17" fmla="*/ 6998 h 60554"/>
                        <a:gd name="connsiteX18" fmla="*/ 28665 w 44273"/>
                        <a:gd name="connsiteY18" fmla="*/ 15570 h 60554"/>
                        <a:gd name="connsiteX19" fmla="*/ 25255 w 44273"/>
                        <a:gd name="connsiteY19" fmla="*/ 27553 h 60554"/>
                        <a:gd name="connsiteX20" fmla="*/ 22029 w 44273"/>
                        <a:gd name="connsiteY20" fmla="*/ 34558 h 60554"/>
                        <a:gd name="connsiteX21" fmla="*/ 20554 w 44273"/>
                        <a:gd name="connsiteY21" fmla="*/ 36586 h 60554"/>
                        <a:gd name="connsiteX22" fmla="*/ 19356 w 44273"/>
                        <a:gd name="connsiteY22" fmla="*/ 33360 h 60554"/>
                        <a:gd name="connsiteX23" fmla="*/ 14010 w 44273"/>
                        <a:gd name="connsiteY23" fmla="*/ 30779 h 60554"/>
                        <a:gd name="connsiteX24" fmla="*/ 10968 w 44273"/>
                        <a:gd name="connsiteY24" fmla="*/ 32069 h 60554"/>
                        <a:gd name="connsiteX25" fmla="*/ 2765 w 44273"/>
                        <a:gd name="connsiteY25" fmla="*/ 45158 h 60554"/>
                        <a:gd name="connsiteX26" fmla="*/ 2765 w 44273"/>
                        <a:gd name="connsiteY26" fmla="*/ 45158 h 60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4273" h="60554">
                          <a:moveTo>
                            <a:pt x="0" y="49029"/>
                          </a:moveTo>
                          <a:cubicBezTo>
                            <a:pt x="1383" y="49398"/>
                            <a:pt x="2304" y="49213"/>
                            <a:pt x="3318" y="48752"/>
                          </a:cubicBezTo>
                          <a:cubicBezTo>
                            <a:pt x="4056" y="50227"/>
                            <a:pt x="5622" y="51425"/>
                            <a:pt x="7558" y="51518"/>
                          </a:cubicBezTo>
                          <a:cubicBezTo>
                            <a:pt x="10784" y="51702"/>
                            <a:pt x="13549" y="49766"/>
                            <a:pt x="14655" y="48937"/>
                          </a:cubicBezTo>
                          <a:cubicBezTo>
                            <a:pt x="17144" y="46909"/>
                            <a:pt x="22213" y="41747"/>
                            <a:pt x="22306" y="41655"/>
                          </a:cubicBezTo>
                          <a:cubicBezTo>
                            <a:pt x="22306" y="41655"/>
                            <a:pt x="21200" y="45618"/>
                            <a:pt x="21015" y="47185"/>
                          </a:cubicBezTo>
                          <a:cubicBezTo>
                            <a:pt x="20554" y="50688"/>
                            <a:pt x="20186" y="55204"/>
                            <a:pt x="22213" y="58246"/>
                          </a:cubicBezTo>
                          <a:cubicBezTo>
                            <a:pt x="23688" y="60458"/>
                            <a:pt x="27559" y="61288"/>
                            <a:pt x="28942" y="59813"/>
                          </a:cubicBezTo>
                          <a:cubicBezTo>
                            <a:pt x="29219" y="59536"/>
                            <a:pt x="29311" y="59260"/>
                            <a:pt x="29403" y="58891"/>
                          </a:cubicBezTo>
                          <a:cubicBezTo>
                            <a:pt x="29495" y="58246"/>
                            <a:pt x="29126" y="57693"/>
                            <a:pt x="28573" y="57417"/>
                          </a:cubicBezTo>
                          <a:cubicBezTo>
                            <a:pt x="28389" y="57324"/>
                            <a:pt x="28020" y="57232"/>
                            <a:pt x="27652" y="57232"/>
                          </a:cubicBezTo>
                          <a:cubicBezTo>
                            <a:pt x="25993" y="56495"/>
                            <a:pt x="25900" y="51149"/>
                            <a:pt x="25993" y="49858"/>
                          </a:cubicBezTo>
                          <a:cubicBezTo>
                            <a:pt x="26177" y="44697"/>
                            <a:pt x="26914" y="39904"/>
                            <a:pt x="28020" y="34926"/>
                          </a:cubicBezTo>
                          <a:cubicBezTo>
                            <a:pt x="28205" y="34189"/>
                            <a:pt x="38159" y="22668"/>
                            <a:pt x="43966" y="4602"/>
                          </a:cubicBezTo>
                          <a:cubicBezTo>
                            <a:pt x="44519" y="3035"/>
                            <a:pt x="44519" y="1652"/>
                            <a:pt x="42307" y="731"/>
                          </a:cubicBezTo>
                          <a:cubicBezTo>
                            <a:pt x="41754" y="454"/>
                            <a:pt x="38067" y="-652"/>
                            <a:pt x="36777" y="546"/>
                          </a:cubicBezTo>
                          <a:cubicBezTo>
                            <a:pt x="35763" y="1468"/>
                            <a:pt x="35486" y="2021"/>
                            <a:pt x="34749" y="3127"/>
                          </a:cubicBezTo>
                          <a:cubicBezTo>
                            <a:pt x="33919" y="4325"/>
                            <a:pt x="33182" y="5708"/>
                            <a:pt x="32537" y="6998"/>
                          </a:cubicBezTo>
                          <a:cubicBezTo>
                            <a:pt x="31062" y="9763"/>
                            <a:pt x="29772" y="12621"/>
                            <a:pt x="28665" y="15570"/>
                          </a:cubicBezTo>
                          <a:cubicBezTo>
                            <a:pt x="27191" y="19534"/>
                            <a:pt x="26453" y="22944"/>
                            <a:pt x="25255" y="27553"/>
                          </a:cubicBezTo>
                          <a:cubicBezTo>
                            <a:pt x="24610" y="30041"/>
                            <a:pt x="23688" y="32438"/>
                            <a:pt x="22029" y="34558"/>
                          </a:cubicBezTo>
                          <a:cubicBezTo>
                            <a:pt x="21660" y="35019"/>
                            <a:pt x="20739" y="36401"/>
                            <a:pt x="20554" y="36586"/>
                          </a:cubicBezTo>
                          <a:cubicBezTo>
                            <a:pt x="20554" y="36401"/>
                            <a:pt x="19633" y="33913"/>
                            <a:pt x="19356" y="33360"/>
                          </a:cubicBezTo>
                          <a:cubicBezTo>
                            <a:pt x="18434" y="31516"/>
                            <a:pt x="16038" y="30594"/>
                            <a:pt x="14010" y="30779"/>
                          </a:cubicBezTo>
                          <a:cubicBezTo>
                            <a:pt x="12904" y="30871"/>
                            <a:pt x="11890" y="31424"/>
                            <a:pt x="10968" y="32069"/>
                          </a:cubicBezTo>
                          <a:cubicBezTo>
                            <a:pt x="9033" y="33544"/>
                            <a:pt x="4424" y="37692"/>
                            <a:pt x="2765" y="45158"/>
                          </a:cubicBezTo>
                          <a:cubicBezTo>
                            <a:pt x="2765" y="45158"/>
                            <a:pt x="2765" y="45158"/>
                            <a:pt x="2765" y="45158"/>
                          </a:cubicBez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3" name="Forma libre: forma 52">
                      <a:extLst>
                        <a:ext uri="{FF2B5EF4-FFF2-40B4-BE49-F238E27FC236}">
                          <a16:creationId xmlns:a16="http://schemas.microsoft.com/office/drawing/2014/main" id="{F7DBBFD0-B031-477E-9981-416491B29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5270" y="5787138"/>
                      <a:ext cx="9217" cy="92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7" h="9217"/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4" name="Forma libre: forma 53">
                      <a:extLst>
                        <a:ext uri="{FF2B5EF4-FFF2-40B4-BE49-F238E27FC236}">
                          <a16:creationId xmlns:a16="http://schemas.microsoft.com/office/drawing/2014/main" id="{8D2C036A-C137-4FA8-93CA-B0782A2F6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693" y="6464050"/>
                      <a:ext cx="28608" cy="18263"/>
                    </a:xfrm>
                    <a:custGeom>
                      <a:avLst/>
                      <a:gdLst>
                        <a:gd name="connsiteX0" fmla="*/ 28609 w 28608"/>
                        <a:gd name="connsiteY0" fmla="*/ 10876 h 18263"/>
                        <a:gd name="connsiteX1" fmla="*/ 24461 w 28608"/>
                        <a:gd name="connsiteY1" fmla="*/ 12075 h 18263"/>
                        <a:gd name="connsiteX2" fmla="*/ 21604 w 28608"/>
                        <a:gd name="connsiteY2" fmla="*/ 10692 h 18263"/>
                        <a:gd name="connsiteX3" fmla="*/ 21419 w 28608"/>
                        <a:gd name="connsiteY3" fmla="*/ 7835 h 18263"/>
                        <a:gd name="connsiteX4" fmla="*/ 21327 w 28608"/>
                        <a:gd name="connsiteY4" fmla="*/ 4885 h 18263"/>
                        <a:gd name="connsiteX5" fmla="*/ 20221 w 28608"/>
                        <a:gd name="connsiteY5" fmla="*/ 3871 h 18263"/>
                        <a:gd name="connsiteX6" fmla="*/ 19484 w 28608"/>
                        <a:gd name="connsiteY6" fmla="*/ 3503 h 18263"/>
                        <a:gd name="connsiteX7" fmla="*/ 17364 w 28608"/>
                        <a:gd name="connsiteY7" fmla="*/ 3687 h 18263"/>
                        <a:gd name="connsiteX8" fmla="*/ 13677 w 28608"/>
                        <a:gd name="connsiteY8" fmla="*/ 0 h 18263"/>
                        <a:gd name="connsiteX9" fmla="*/ 10359 w 28608"/>
                        <a:gd name="connsiteY9" fmla="*/ 830 h 18263"/>
                        <a:gd name="connsiteX10" fmla="*/ 8700 w 28608"/>
                        <a:gd name="connsiteY10" fmla="*/ 1751 h 18263"/>
                        <a:gd name="connsiteX11" fmla="*/ 5566 w 28608"/>
                        <a:gd name="connsiteY11" fmla="*/ 4240 h 18263"/>
                        <a:gd name="connsiteX12" fmla="*/ 220 w 28608"/>
                        <a:gd name="connsiteY12" fmla="*/ 11429 h 18263"/>
                        <a:gd name="connsiteX13" fmla="*/ 404 w 28608"/>
                        <a:gd name="connsiteY13" fmla="*/ 14655 h 18263"/>
                        <a:gd name="connsiteX14" fmla="*/ 1049 w 28608"/>
                        <a:gd name="connsiteY14" fmla="*/ 15946 h 18263"/>
                        <a:gd name="connsiteX15" fmla="*/ 4091 w 28608"/>
                        <a:gd name="connsiteY15" fmla="*/ 18250 h 18263"/>
                        <a:gd name="connsiteX16" fmla="*/ 17087 w 28608"/>
                        <a:gd name="connsiteY16" fmla="*/ 11153 h 18263"/>
                        <a:gd name="connsiteX17" fmla="*/ 20866 w 28608"/>
                        <a:gd name="connsiteY17" fmla="*/ 15854 h 18263"/>
                        <a:gd name="connsiteX18" fmla="*/ 22433 w 28608"/>
                        <a:gd name="connsiteY18" fmla="*/ 16499 h 18263"/>
                        <a:gd name="connsiteX19" fmla="*/ 27134 w 28608"/>
                        <a:gd name="connsiteY19" fmla="*/ 16407 h 18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8608" h="18263">
                          <a:moveTo>
                            <a:pt x="28609" y="10876"/>
                          </a:moveTo>
                          <a:cubicBezTo>
                            <a:pt x="27319" y="11429"/>
                            <a:pt x="25844" y="11982"/>
                            <a:pt x="24461" y="12075"/>
                          </a:cubicBezTo>
                          <a:cubicBezTo>
                            <a:pt x="23539" y="12075"/>
                            <a:pt x="22065" y="11614"/>
                            <a:pt x="21604" y="10692"/>
                          </a:cubicBezTo>
                          <a:cubicBezTo>
                            <a:pt x="21235" y="9770"/>
                            <a:pt x="21327" y="8756"/>
                            <a:pt x="21419" y="7835"/>
                          </a:cubicBezTo>
                          <a:cubicBezTo>
                            <a:pt x="21512" y="6821"/>
                            <a:pt x="21696" y="5899"/>
                            <a:pt x="21327" y="4885"/>
                          </a:cubicBezTo>
                          <a:cubicBezTo>
                            <a:pt x="21051" y="4424"/>
                            <a:pt x="20774" y="4056"/>
                            <a:pt x="20221" y="3871"/>
                          </a:cubicBezTo>
                          <a:lnTo>
                            <a:pt x="19484" y="3503"/>
                          </a:lnTo>
                          <a:cubicBezTo>
                            <a:pt x="18746" y="3042"/>
                            <a:pt x="17917" y="3134"/>
                            <a:pt x="17364" y="3687"/>
                          </a:cubicBezTo>
                          <a:cubicBezTo>
                            <a:pt x="17087" y="2581"/>
                            <a:pt x="15613" y="0"/>
                            <a:pt x="13677" y="0"/>
                          </a:cubicBezTo>
                          <a:cubicBezTo>
                            <a:pt x="12479" y="0"/>
                            <a:pt x="11373" y="277"/>
                            <a:pt x="10359" y="830"/>
                          </a:cubicBezTo>
                          <a:lnTo>
                            <a:pt x="8700" y="1751"/>
                          </a:lnTo>
                          <a:cubicBezTo>
                            <a:pt x="7594" y="2489"/>
                            <a:pt x="6580" y="3318"/>
                            <a:pt x="5566" y="4240"/>
                          </a:cubicBezTo>
                          <a:cubicBezTo>
                            <a:pt x="4552" y="5162"/>
                            <a:pt x="957" y="8849"/>
                            <a:pt x="220" y="11429"/>
                          </a:cubicBezTo>
                          <a:cubicBezTo>
                            <a:pt x="-57" y="12628"/>
                            <a:pt x="-149" y="13641"/>
                            <a:pt x="404" y="14655"/>
                          </a:cubicBezTo>
                          <a:lnTo>
                            <a:pt x="1049" y="15946"/>
                          </a:lnTo>
                          <a:cubicBezTo>
                            <a:pt x="1879" y="17881"/>
                            <a:pt x="3169" y="18250"/>
                            <a:pt x="4091" y="18250"/>
                          </a:cubicBezTo>
                          <a:cubicBezTo>
                            <a:pt x="9161" y="18619"/>
                            <a:pt x="17087" y="11153"/>
                            <a:pt x="17087" y="11153"/>
                          </a:cubicBezTo>
                          <a:cubicBezTo>
                            <a:pt x="17825" y="12996"/>
                            <a:pt x="19115" y="14840"/>
                            <a:pt x="20866" y="15854"/>
                          </a:cubicBezTo>
                          <a:cubicBezTo>
                            <a:pt x="21327" y="16130"/>
                            <a:pt x="21880" y="16314"/>
                            <a:pt x="22433" y="16499"/>
                          </a:cubicBezTo>
                          <a:cubicBezTo>
                            <a:pt x="24000" y="16867"/>
                            <a:pt x="25567" y="16683"/>
                            <a:pt x="27134" y="16407"/>
                          </a:cubicBezTo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5" name="Forma libre: forma 54">
                      <a:extLst>
                        <a:ext uri="{FF2B5EF4-FFF2-40B4-BE49-F238E27FC236}">
                          <a16:creationId xmlns:a16="http://schemas.microsoft.com/office/drawing/2014/main" id="{2B624A43-E7EE-4C9E-A06F-315D9421C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5332" y="6486355"/>
                      <a:ext cx="24505" cy="34401"/>
                    </a:xfrm>
                    <a:custGeom>
                      <a:avLst/>
                      <a:gdLst>
                        <a:gd name="connsiteX0" fmla="*/ 9113 w 24505"/>
                        <a:gd name="connsiteY0" fmla="*/ 14102 h 34401"/>
                        <a:gd name="connsiteX1" fmla="*/ 1923 w 24505"/>
                        <a:gd name="connsiteY1" fmla="*/ 34104 h 34401"/>
                        <a:gd name="connsiteX2" fmla="*/ 24506 w 24505"/>
                        <a:gd name="connsiteY2" fmla="*/ 0 h 34401"/>
                        <a:gd name="connsiteX3" fmla="*/ 9113 w 24505"/>
                        <a:gd name="connsiteY3" fmla="*/ 14102 h 34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505" h="34401">
                          <a:moveTo>
                            <a:pt x="9113" y="14102"/>
                          </a:moveTo>
                          <a:cubicBezTo>
                            <a:pt x="2200" y="21845"/>
                            <a:pt x="-2962" y="30693"/>
                            <a:pt x="1923" y="34104"/>
                          </a:cubicBezTo>
                          <a:cubicBezTo>
                            <a:pt x="5702" y="36777"/>
                            <a:pt x="21925" y="21107"/>
                            <a:pt x="24506" y="0"/>
                          </a:cubicBezTo>
                          <a:cubicBezTo>
                            <a:pt x="24413" y="0"/>
                            <a:pt x="15934" y="6544"/>
                            <a:pt x="9113" y="14102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6" name="Forma libre: forma 55">
                      <a:extLst>
                        <a:ext uri="{FF2B5EF4-FFF2-40B4-BE49-F238E27FC236}">
                          <a16:creationId xmlns:a16="http://schemas.microsoft.com/office/drawing/2014/main" id="{F07B60C1-319D-4B57-9C7F-C1B5DF923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6821" y="6434739"/>
                      <a:ext cx="51905" cy="55989"/>
                    </a:xfrm>
                    <a:custGeom>
                      <a:avLst/>
                      <a:gdLst>
                        <a:gd name="connsiteX0" fmla="*/ 29158 w 51905"/>
                        <a:gd name="connsiteY0" fmla="*/ 51801 h 55989"/>
                        <a:gd name="connsiteX1" fmla="*/ 28882 w 51905"/>
                        <a:gd name="connsiteY1" fmla="*/ 47653 h 55989"/>
                        <a:gd name="connsiteX2" fmla="*/ 30817 w 51905"/>
                        <a:gd name="connsiteY2" fmla="*/ 34288 h 55989"/>
                        <a:gd name="connsiteX3" fmla="*/ 36624 w 51905"/>
                        <a:gd name="connsiteY3" fmla="*/ 18342 h 55989"/>
                        <a:gd name="connsiteX4" fmla="*/ 50911 w 51905"/>
                        <a:gd name="connsiteY4" fmla="*/ 15116 h 55989"/>
                        <a:gd name="connsiteX5" fmla="*/ 51832 w 51905"/>
                        <a:gd name="connsiteY5" fmla="*/ 13088 h 55989"/>
                        <a:gd name="connsiteX6" fmla="*/ 50081 w 51905"/>
                        <a:gd name="connsiteY6" fmla="*/ 11245 h 55989"/>
                        <a:gd name="connsiteX7" fmla="*/ 38467 w 51905"/>
                        <a:gd name="connsiteY7" fmla="*/ 13088 h 55989"/>
                        <a:gd name="connsiteX8" fmla="*/ 40127 w 51905"/>
                        <a:gd name="connsiteY8" fmla="*/ 9309 h 55989"/>
                        <a:gd name="connsiteX9" fmla="*/ 42707 w 51905"/>
                        <a:gd name="connsiteY9" fmla="*/ 4148 h 55989"/>
                        <a:gd name="connsiteX10" fmla="*/ 39850 w 51905"/>
                        <a:gd name="connsiteY10" fmla="*/ 0 h 55989"/>
                        <a:gd name="connsiteX11" fmla="*/ 37822 w 51905"/>
                        <a:gd name="connsiteY11" fmla="*/ 1014 h 55989"/>
                        <a:gd name="connsiteX12" fmla="*/ 32384 w 51905"/>
                        <a:gd name="connsiteY12" fmla="*/ 14563 h 55989"/>
                        <a:gd name="connsiteX13" fmla="*/ 23628 w 51905"/>
                        <a:gd name="connsiteY13" fmla="*/ 17605 h 55989"/>
                        <a:gd name="connsiteX14" fmla="*/ 22798 w 51905"/>
                        <a:gd name="connsiteY14" fmla="*/ 17697 h 55989"/>
                        <a:gd name="connsiteX15" fmla="*/ 21784 w 51905"/>
                        <a:gd name="connsiteY15" fmla="*/ 18619 h 55989"/>
                        <a:gd name="connsiteX16" fmla="*/ 23075 w 51905"/>
                        <a:gd name="connsiteY16" fmla="*/ 21937 h 55989"/>
                        <a:gd name="connsiteX17" fmla="*/ 30172 w 51905"/>
                        <a:gd name="connsiteY17" fmla="*/ 19725 h 55989"/>
                        <a:gd name="connsiteX18" fmla="*/ 26116 w 51905"/>
                        <a:gd name="connsiteY18" fmla="*/ 32260 h 55989"/>
                        <a:gd name="connsiteX19" fmla="*/ 25471 w 51905"/>
                        <a:gd name="connsiteY19" fmla="*/ 35210 h 55989"/>
                        <a:gd name="connsiteX20" fmla="*/ 21508 w 51905"/>
                        <a:gd name="connsiteY20" fmla="*/ 37422 h 55989"/>
                        <a:gd name="connsiteX21" fmla="*/ 14595 w 51905"/>
                        <a:gd name="connsiteY21" fmla="*/ 38989 h 55989"/>
                        <a:gd name="connsiteX22" fmla="*/ 15701 w 51905"/>
                        <a:gd name="connsiteY22" fmla="*/ 31892 h 55989"/>
                        <a:gd name="connsiteX23" fmla="*/ 12659 w 51905"/>
                        <a:gd name="connsiteY23" fmla="*/ 28481 h 55989"/>
                        <a:gd name="connsiteX24" fmla="*/ 5378 w 51905"/>
                        <a:gd name="connsiteY24" fmla="*/ 30878 h 55989"/>
                        <a:gd name="connsiteX25" fmla="*/ 1322 w 51905"/>
                        <a:gd name="connsiteY25" fmla="*/ 37606 h 55989"/>
                        <a:gd name="connsiteX26" fmla="*/ 32 w 51905"/>
                        <a:gd name="connsiteY26" fmla="*/ 44058 h 55989"/>
                        <a:gd name="connsiteX27" fmla="*/ 1967 w 51905"/>
                        <a:gd name="connsiteY27" fmla="*/ 48022 h 55989"/>
                        <a:gd name="connsiteX28" fmla="*/ 7037 w 51905"/>
                        <a:gd name="connsiteY28" fmla="*/ 48759 h 55989"/>
                        <a:gd name="connsiteX29" fmla="*/ 12751 w 51905"/>
                        <a:gd name="connsiteY29" fmla="*/ 43597 h 55989"/>
                        <a:gd name="connsiteX30" fmla="*/ 13673 w 51905"/>
                        <a:gd name="connsiteY30" fmla="*/ 43321 h 55989"/>
                        <a:gd name="connsiteX31" fmla="*/ 18097 w 51905"/>
                        <a:gd name="connsiteY31" fmla="*/ 42676 h 55989"/>
                        <a:gd name="connsiteX32" fmla="*/ 24549 w 51905"/>
                        <a:gd name="connsiteY32" fmla="*/ 40371 h 55989"/>
                        <a:gd name="connsiteX33" fmla="*/ 24181 w 51905"/>
                        <a:gd name="connsiteY33" fmla="*/ 49681 h 55989"/>
                        <a:gd name="connsiteX34" fmla="*/ 27868 w 51905"/>
                        <a:gd name="connsiteY34" fmla="*/ 55856 h 55989"/>
                        <a:gd name="connsiteX35" fmla="*/ 30725 w 51905"/>
                        <a:gd name="connsiteY35" fmla="*/ 55580 h 55989"/>
                        <a:gd name="connsiteX36" fmla="*/ 31186 w 51905"/>
                        <a:gd name="connsiteY36" fmla="*/ 53921 h 55989"/>
                        <a:gd name="connsiteX37" fmla="*/ 30356 w 51905"/>
                        <a:gd name="connsiteY37" fmla="*/ 52630 h 55989"/>
                        <a:gd name="connsiteX38" fmla="*/ 29158 w 51905"/>
                        <a:gd name="connsiteY38" fmla="*/ 51801 h 559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51905" h="55989">
                          <a:moveTo>
                            <a:pt x="29158" y="51801"/>
                          </a:moveTo>
                          <a:cubicBezTo>
                            <a:pt x="29158" y="51801"/>
                            <a:pt x="28882" y="49681"/>
                            <a:pt x="28882" y="47653"/>
                          </a:cubicBezTo>
                          <a:cubicBezTo>
                            <a:pt x="28974" y="45072"/>
                            <a:pt x="30356" y="36316"/>
                            <a:pt x="30817" y="34288"/>
                          </a:cubicBezTo>
                          <a:cubicBezTo>
                            <a:pt x="32292" y="27375"/>
                            <a:pt x="36532" y="18342"/>
                            <a:pt x="36624" y="18342"/>
                          </a:cubicBezTo>
                          <a:cubicBezTo>
                            <a:pt x="38191" y="17236"/>
                            <a:pt x="50542" y="15208"/>
                            <a:pt x="50911" y="15116"/>
                          </a:cubicBezTo>
                          <a:cubicBezTo>
                            <a:pt x="51556" y="15024"/>
                            <a:pt x="52109" y="13826"/>
                            <a:pt x="51832" y="13088"/>
                          </a:cubicBezTo>
                          <a:cubicBezTo>
                            <a:pt x="51648" y="12535"/>
                            <a:pt x="51464" y="10784"/>
                            <a:pt x="50081" y="11245"/>
                          </a:cubicBezTo>
                          <a:cubicBezTo>
                            <a:pt x="48330" y="11890"/>
                            <a:pt x="39666" y="12904"/>
                            <a:pt x="38467" y="13088"/>
                          </a:cubicBezTo>
                          <a:cubicBezTo>
                            <a:pt x="39020" y="11798"/>
                            <a:pt x="39666" y="10508"/>
                            <a:pt x="40127" y="9309"/>
                          </a:cubicBezTo>
                          <a:cubicBezTo>
                            <a:pt x="40864" y="7650"/>
                            <a:pt x="41693" y="5899"/>
                            <a:pt x="42707" y="4148"/>
                          </a:cubicBezTo>
                          <a:cubicBezTo>
                            <a:pt x="43998" y="2212"/>
                            <a:pt x="40680" y="0"/>
                            <a:pt x="39850" y="0"/>
                          </a:cubicBezTo>
                          <a:cubicBezTo>
                            <a:pt x="38560" y="0"/>
                            <a:pt x="38007" y="553"/>
                            <a:pt x="37822" y="1014"/>
                          </a:cubicBezTo>
                          <a:cubicBezTo>
                            <a:pt x="37822" y="1014"/>
                            <a:pt x="32384" y="14563"/>
                            <a:pt x="32384" y="14563"/>
                          </a:cubicBezTo>
                          <a:cubicBezTo>
                            <a:pt x="31370" y="15024"/>
                            <a:pt x="24918" y="17144"/>
                            <a:pt x="23628" y="17605"/>
                          </a:cubicBezTo>
                          <a:cubicBezTo>
                            <a:pt x="23351" y="17605"/>
                            <a:pt x="23075" y="17697"/>
                            <a:pt x="22798" y="17697"/>
                          </a:cubicBezTo>
                          <a:cubicBezTo>
                            <a:pt x="22337" y="17789"/>
                            <a:pt x="21784" y="18158"/>
                            <a:pt x="21784" y="18619"/>
                          </a:cubicBezTo>
                          <a:cubicBezTo>
                            <a:pt x="21692" y="20739"/>
                            <a:pt x="22061" y="22213"/>
                            <a:pt x="23075" y="21937"/>
                          </a:cubicBezTo>
                          <a:lnTo>
                            <a:pt x="30172" y="19725"/>
                          </a:lnTo>
                          <a:cubicBezTo>
                            <a:pt x="30172" y="19725"/>
                            <a:pt x="26209" y="31892"/>
                            <a:pt x="26116" y="32260"/>
                          </a:cubicBezTo>
                          <a:cubicBezTo>
                            <a:pt x="26116" y="32260"/>
                            <a:pt x="25840" y="33366"/>
                            <a:pt x="25471" y="35210"/>
                          </a:cubicBezTo>
                          <a:cubicBezTo>
                            <a:pt x="24365" y="36224"/>
                            <a:pt x="22890" y="36869"/>
                            <a:pt x="21508" y="37422"/>
                          </a:cubicBezTo>
                          <a:cubicBezTo>
                            <a:pt x="19296" y="38251"/>
                            <a:pt x="16991" y="38712"/>
                            <a:pt x="14595" y="38989"/>
                          </a:cubicBezTo>
                          <a:cubicBezTo>
                            <a:pt x="14687" y="38804"/>
                            <a:pt x="16070" y="35578"/>
                            <a:pt x="15701" y="31892"/>
                          </a:cubicBezTo>
                          <a:cubicBezTo>
                            <a:pt x="15517" y="30417"/>
                            <a:pt x="14226" y="28758"/>
                            <a:pt x="12659" y="28481"/>
                          </a:cubicBezTo>
                          <a:cubicBezTo>
                            <a:pt x="9986" y="28020"/>
                            <a:pt x="7405" y="29034"/>
                            <a:pt x="5378" y="30878"/>
                          </a:cubicBezTo>
                          <a:cubicBezTo>
                            <a:pt x="3350" y="32721"/>
                            <a:pt x="2244" y="35118"/>
                            <a:pt x="1322" y="37606"/>
                          </a:cubicBezTo>
                          <a:cubicBezTo>
                            <a:pt x="493" y="39726"/>
                            <a:pt x="-153" y="41846"/>
                            <a:pt x="32" y="44058"/>
                          </a:cubicBezTo>
                          <a:cubicBezTo>
                            <a:pt x="216" y="45625"/>
                            <a:pt x="677" y="47008"/>
                            <a:pt x="1967" y="48022"/>
                          </a:cubicBezTo>
                          <a:cubicBezTo>
                            <a:pt x="3442" y="49128"/>
                            <a:pt x="5285" y="49128"/>
                            <a:pt x="7037" y="48759"/>
                          </a:cubicBezTo>
                          <a:cubicBezTo>
                            <a:pt x="9710" y="48114"/>
                            <a:pt x="12383" y="43966"/>
                            <a:pt x="12751" y="43597"/>
                          </a:cubicBezTo>
                          <a:cubicBezTo>
                            <a:pt x="13028" y="43229"/>
                            <a:pt x="13212" y="43321"/>
                            <a:pt x="13673" y="43321"/>
                          </a:cubicBezTo>
                          <a:cubicBezTo>
                            <a:pt x="15148" y="43229"/>
                            <a:pt x="16623" y="42952"/>
                            <a:pt x="18097" y="42676"/>
                          </a:cubicBezTo>
                          <a:cubicBezTo>
                            <a:pt x="20494" y="42215"/>
                            <a:pt x="23904" y="40648"/>
                            <a:pt x="24549" y="40371"/>
                          </a:cubicBezTo>
                          <a:cubicBezTo>
                            <a:pt x="24181" y="43229"/>
                            <a:pt x="23996" y="46547"/>
                            <a:pt x="24181" y="49681"/>
                          </a:cubicBezTo>
                          <a:cubicBezTo>
                            <a:pt x="24457" y="54935"/>
                            <a:pt x="26762" y="55488"/>
                            <a:pt x="27868" y="55856"/>
                          </a:cubicBezTo>
                          <a:cubicBezTo>
                            <a:pt x="28789" y="56133"/>
                            <a:pt x="30356" y="55948"/>
                            <a:pt x="30725" y="55580"/>
                          </a:cubicBezTo>
                          <a:cubicBezTo>
                            <a:pt x="31186" y="55119"/>
                            <a:pt x="31370" y="54474"/>
                            <a:pt x="31186" y="53921"/>
                          </a:cubicBezTo>
                          <a:cubicBezTo>
                            <a:pt x="31094" y="53460"/>
                            <a:pt x="30725" y="52999"/>
                            <a:pt x="30356" y="52630"/>
                          </a:cubicBezTo>
                          <a:cubicBezTo>
                            <a:pt x="30080" y="52446"/>
                            <a:pt x="29158" y="51801"/>
                            <a:pt x="29158" y="5180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7" name="Forma libre: forma 56">
                      <a:extLst>
                        <a:ext uri="{FF2B5EF4-FFF2-40B4-BE49-F238E27FC236}">
                          <a16:creationId xmlns:a16="http://schemas.microsoft.com/office/drawing/2014/main" id="{1F12FC95-A4A9-41AB-B53C-FA543BEBE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9091" y="6469074"/>
                      <a:ext cx="10745" cy="8719"/>
                    </a:xfrm>
                    <a:custGeom>
                      <a:avLst/>
                      <a:gdLst>
                        <a:gd name="connsiteX0" fmla="*/ 699 w 10745"/>
                        <a:gd name="connsiteY0" fmla="*/ 8617 h 8719"/>
                        <a:gd name="connsiteX1" fmla="*/ 10746 w 10745"/>
                        <a:gd name="connsiteY1" fmla="*/ 137 h 8719"/>
                        <a:gd name="connsiteX2" fmla="*/ 699 w 10745"/>
                        <a:gd name="connsiteY2" fmla="*/ 8617 h 87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45" h="8719">
                          <a:moveTo>
                            <a:pt x="699" y="8617"/>
                          </a:moveTo>
                          <a:cubicBezTo>
                            <a:pt x="3557" y="9815"/>
                            <a:pt x="10746" y="137"/>
                            <a:pt x="10746" y="137"/>
                          </a:cubicBezTo>
                          <a:cubicBezTo>
                            <a:pt x="9640" y="-1153"/>
                            <a:pt x="-3080" y="7050"/>
                            <a:pt x="699" y="8617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8" name="Forma libre: forma 57">
                      <a:extLst>
                        <a:ext uri="{FF2B5EF4-FFF2-40B4-BE49-F238E27FC236}">
                          <a16:creationId xmlns:a16="http://schemas.microsoft.com/office/drawing/2014/main" id="{1579978D-A942-47C3-883B-EF86489EA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9619" y="6462175"/>
                      <a:ext cx="64279" cy="43627"/>
                    </a:xfrm>
                    <a:custGeom>
                      <a:avLst/>
                      <a:gdLst>
                        <a:gd name="connsiteX0" fmla="*/ 58997 w 64279"/>
                        <a:gd name="connsiteY0" fmla="*/ 7774 h 43627"/>
                        <a:gd name="connsiteX1" fmla="*/ 50609 w 64279"/>
                        <a:gd name="connsiteY1" fmla="*/ 11645 h 43627"/>
                        <a:gd name="connsiteX2" fmla="*/ 42130 w 64279"/>
                        <a:gd name="connsiteY2" fmla="*/ 8050 h 43627"/>
                        <a:gd name="connsiteX3" fmla="*/ 42130 w 64279"/>
                        <a:gd name="connsiteY3" fmla="*/ 7958 h 43627"/>
                        <a:gd name="connsiteX4" fmla="*/ 40563 w 64279"/>
                        <a:gd name="connsiteY4" fmla="*/ 3349 h 43627"/>
                        <a:gd name="connsiteX5" fmla="*/ 38166 w 64279"/>
                        <a:gd name="connsiteY5" fmla="*/ 2151 h 43627"/>
                        <a:gd name="connsiteX6" fmla="*/ 30792 w 64279"/>
                        <a:gd name="connsiteY6" fmla="*/ 4363 h 43627"/>
                        <a:gd name="connsiteX7" fmla="*/ 30147 w 64279"/>
                        <a:gd name="connsiteY7" fmla="*/ 1598 h 43627"/>
                        <a:gd name="connsiteX8" fmla="*/ 26184 w 64279"/>
                        <a:gd name="connsiteY8" fmla="*/ 1967 h 43627"/>
                        <a:gd name="connsiteX9" fmla="*/ 25170 w 64279"/>
                        <a:gd name="connsiteY9" fmla="*/ 5746 h 43627"/>
                        <a:gd name="connsiteX10" fmla="*/ 23326 w 64279"/>
                        <a:gd name="connsiteY10" fmla="*/ 9617 h 43627"/>
                        <a:gd name="connsiteX11" fmla="*/ 23142 w 64279"/>
                        <a:gd name="connsiteY11" fmla="*/ 10078 h 43627"/>
                        <a:gd name="connsiteX12" fmla="*/ 22589 w 64279"/>
                        <a:gd name="connsiteY12" fmla="*/ 10355 h 43627"/>
                        <a:gd name="connsiteX13" fmla="*/ 14662 w 64279"/>
                        <a:gd name="connsiteY13" fmla="*/ 13765 h 43627"/>
                        <a:gd name="connsiteX14" fmla="*/ 6459 w 64279"/>
                        <a:gd name="connsiteY14" fmla="*/ 15424 h 43627"/>
                        <a:gd name="connsiteX15" fmla="*/ 5629 w 64279"/>
                        <a:gd name="connsiteY15" fmla="*/ 15240 h 43627"/>
                        <a:gd name="connsiteX16" fmla="*/ 4892 w 64279"/>
                        <a:gd name="connsiteY16" fmla="*/ 13212 h 43627"/>
                        <a:gd name="connsiteX17" fmla="*/ 8855 w 64279"/>
                        <a:gd name="connsiteY17" fmla="*/ 12198 h 43627"/>
                        <a:gd name="connsiteX18" fmla="*/ 14294 w 64279"/>
                        <a:gd name="connsiteY18" fmla="*/ 7221 h 43627"/>
                        <a:gd name="connsiteX19" fmla="*/ 15215 w 64279"/>
                        <a:gd name="connsiteY19" fmla="*/ 1598 h 43627"/>
                        <a:gd name="connsiteX20" fmla="*/ 11713 w 64279"/>
                        <a:gd name="connsiteY20" fmla="*/ 31 h 43627"/>
                        <a:gd name="connsiteX21" fmla="*/ 560 w 64279"/>
                        <a:gd name="connsiteY21" fmla="*/ 10631 h 43627"/>
                        <a:gd name="connsiteX22" fmla="*/ 836 w 64279"/>
                        <a:gd name="connsiteY22" fmla="*/ 16714 h 43627"/>
                        <a:gd name="connsiteX23" fmla="*/ 10975 w 64279"/>
                        <a:gd name="connsiteY23" fmla="*/ 19756 h 43627"/>
                        <a:gd name="connsiteX24" fmla="*/ 24617 w 64279"/>
                        <a:gd name="connsiteY24" fmla="*/ 14041 h 43627"/>
                        <a:gd name="connsiteX25" fmla="*/ 25539 w 64279"/>
                        <a:gd name="connsiteY25" fmla="*/ 13581 h 43627"/>
                        <a:gd name="connsiteX26" fmla="*/ 31898 w 64279"/>
                        <a:gd name="connsiteY26" fmla="*/ 9802 h 43627"/>
                        <a:gd name="connsiteX27" fmla="*/ 32359 w 64279"/>
                        <a:gd name="connsiteY27" fmla="*/ 9156 h 43627"/>
                        <a:gd name="connsiteX28" fmla="*/ 36507 w 64279"/>
                        <a:gd name="connsiteY28" fmla="*/ 6852 h 43627"/>
                        <a:gd name="connsiteX29" fmla="*/ 30332 w 64279"/>
                        <a:gd name="connsiteY29" fmla="*/ 14134 h 43627"/>
                        <a:gd name="connsiteX30" fmla="*/ 29318 w 64279"/>
                        <a:gd name="connsiteY30" fmla="*/ 15055 h 43627"/>
                        <a:gd name="connsiteX31" fmla="*/ 29133 w 64279"/>
                        <a:gd name="connsiteY31" fmla="*/ 16899 h 43627"/>
                        <a:gd name="connsiteX32" fmla="*/ 30792 w 64279"/>
                        <a:gd name="connsiteY32" fmla="*/ 18742 h 43627"/>
                        <a:gd name="connsiteX33" fmla="*/ 32452 w 64279"/>
                        <a:gd name="connsiteY33" fmla="*/ 19019 h 43627"/>
                        <a:gd name="connsiteX34" fmla="*/ 33742 w 64279"/>
                        <a:gd name="connsiteY34" fmla="*/ 18281 h 43627"/>
                        <a:gd name="connsiteX35" fmla="*/ 45356 w 64279"/>
                        <a:gd name="connsiteY35" fmla="*/ 12198 h 43627"/>
                        <a:gd name="connsiteX36" fmla="*/ 46554 w 64279"/>
                        <a:gd name="connsiteY36" fmla="*/ 13581 h 43627"/>
                        <a:gd name="connsiteX37" fmla="*/ 40010 w 64279"/>
                        <a:gd name="connsiteY37" fmla="*/ 18005 h 43627"/>
                        <a:gd name="connsiteX38" fmla="*/ 33558 w 64279"/>
                        <a:gd name="connsiteY38" fmla="*/ 23443 h 43627"/>
                        <a:gd name="connsiteX39" fmla="*/ 25907 w 64279"/>
                        <a:gd name="connsiteY39" fmla="*/ 33029 h 43627"/>
                        <a:gd name="connsiteX40" fmla="*/ 23603 w 64279"/>
                        <a:gd name="connsiteY40" fmla="*/ 37730 h 43627"/>
                        <a:gd name="connsiteX41" fmla="*/ 23142 w 64279"/>
                        <a:gd name="connsiteY41" fmla="*/ 40218 h 43627"/>
                        <a:gd name="connsiteX42" fmla="*/ 29410 w 64279"/>
                        <a:gd name="connsiteY42" fmla="*/ 43352 h 43627"/>
                        <a:gd name="connsiteX43" fmla="*/ 39364 w 64279"/>
                        <a:gd name="connsiteY43" fmla="*/ 35518 h 43627"/>
                        <a:gd name="connsiteX44" fmla="*/ 49780 w 64279"/>
                        <a:gd name="connsiteY44" fmla="*/ 21323 h 43627"/>
                        <a:gd name="connsiteX45" fmla="*/ 51531 w 64279"/>
                        <a:gd name="connsiteY45" fmla="*/ 15885 h 43627"/>
                        <a:gd name="connsiteX46" fmla="*/ 61947 w 64279"/>
                        <a:gd name="connsiteY46" fmla="*/ 11553 h 43627"/>
                        <a:gd name="connsiteX47" fmla="*/ 64251 w 64279"/>
                        <a:gd name="connsiteY47" fmla="*/ 10631 h 43627"/>
                        <a:gd name="connsiteX48" fmla="*/ 58997 w 64279"/>
                        <a:gd name="connsiteY48" fmla="*/ 7774 h 43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</a:cxnLst>
                      <a:rect l="l" t="t" r="r" b="b"/>
                      <a:pathLst>
                        <a:path w="64279" h="43627">
                          <a:moveTo>
                            <a:pt x="58997" y="7774"/>
                          </a:moveTo>
                          <a:cubicBezTo>
                            <a:pt x="56969" y="8235"/>
                            <a:pt x="52637" y="10355"/>
                            <a:pt x="50609" y="11645"/>
                          </a:cubicBezTo>
                          <a:cubicBezTo>
                            <a:pt x="50517" y="11553"/>
                            <a:pt x="49042" y="6207"/>
                            <a:pt x="42130" y="8050"/>
                          </a:cubicBezTo>
                          <a:lnTo>
                            <a:pt x="42130" y="7958"/>
                          </a:lnTo>
                          <a:cubicBezTo>
                            <a:pt x="43143" y="6115"/>
                            <a:pt x="42037" y="4456"/>
                            <a:pt x="40563" y="3349"/>
                          </a:cubicBezTo>
                          <a:cubicBezTo>
                            <a:pt x="39825" y="2796"/>
                            <a:pt x="39088" y="2243"/>
                            <a:pt x="38166" y="2151"/>
                          </a:cubicBezTo>
                          <a:cubicBezTo>
                            <a:pt x="35493" y="1875"/>
                            <a:pt x="32636" y="3626"/>
                            <a:pt x="30792" y="4363"/>
                          </a:cubicBezTo>
                          <a:cubicBezTo>
                            <a:pt x="30792" y="4363"/>
                            <a:pt x="31622" y="1967"/>
                            <a:pt x="30147" y="1598"/>
                          </a:cubicBezTo>
                          <a:cubicBezTo>
                            <a:pt x="29594" y="1506"/>
                            <a:pt x="26921" y="1045"/>
                            <a:pt x="26184" y="1967"/>
                          </a:cubicBezTo>
                          <a:cubicBezTo>
                            <a:pt x="25723" y="2520"/>
                            <a:pt x="26092" y="3995"/>
                            <a:pt x="25170" y="5746"/>
                          </a:cubicBezTo>
                          <a:cubicBezTo>
                            <a:pt x="24525" y="7036"/>
                            <a:pt x="23972" y="8327"/>
                            <a:pt x="23326" y="9617"/>
                          </a:cubicBezTo>
                          <a:cubicBezTo>
                            <a:pt x="23234" y="9802"/>
                            <a:pt x="23142" y="9894"/>
                            <a:pt x="23142" y="10078"/>
                          </a:cubicBezTo>
                          <a:cubicBezTo>
                            <a:pt x="22958" y="10170"/>
                            <a:pt x="22773" y="10262"/>
                            <a:pt x="22589" y="10355"/>
                          </a:cubicBezTo>
                          <a:cubicBezTo>
                            <a:pt x="20008" y="11553"/>
                            <a:pt x="17335" y="12843"/>
                            <a:pt x="14662" y="13765"/>
                          </a:cubicBezTo>
                          <a:cubicBezTo>
                            <a:pt x="11989" y="14687"/>
                            <a:pt x="9316" y="15608"/>
                            <a:pt x="6459" y="15424"/>
                          </a:cubicBezTo>
                          <a:cubicBezTo>
                            <a:pt x="6182" y="15424"/>
                            <a:pt x="5906" y="15332"/>
                            <a:pt x="5629" y="15240"/>
                          </a:cubicBezTo>
                          <a:cubicBezTo>
                            <a:pt x="4708" y="14871"/>
                            <a:pt x="4800" y="13949"/>
                            <a:pt x="4892" y="13212"/>
                          </a:cubicBezTo>
                          <a:cubicBezTo>
                            <a:pt x="4892" y="13212"/>
                            <a:pt x="6459" y="13765"/>
                            <a:pt x="8855" y="12198"/>
                          </a:cubicBezTo>
                          <a:cubicBezTo>
                            <a:pt x="10975" y="10815"/>
                            <a:pt x="12542" y="8972"/>
                            <a:pt x="14294" y="7221"/>
                          </a:cubicBezTo>
                          <a:cubicBezTo>
                            <a:pt x="15768" y="5746"/>
                            <a:pt x="16229" y="3442"/>
                            <a:pt x="15215" y="1598"/>
                          </a:cubicBezTo>
                          <a:cubicBezTo>
                            <a:pt x="14570" y="492"/>
                            <a:pt x="12911" y="-153"/>
                            <a:pt x="11713" y="31"/>
                          </a:cubicBezTo>
                          <a:cubicBezTo>
                            <a:pt x="10883" y="123"/>
                            <a:pt x="4431" y="1875"/>
                            <a:pt x="560" y="10631"/>
                          </a:cubicBezTo>
                          <a:cubicBezTo>
                            <a:pt x="-270" y="12474"/>
                            <a:pt x="-177" y="14963"/>
                            <a:pt x="836" y="16714"/>
                          </a:cubicBezTo>
                          <a:cubicBezTo>
                            <a:pt x="3141" y="20678"/>
                            <a:pt x="7473" y="20770"/>
                            <a:pt x="10975" y="19756"/>
                          </a:cubicBezTo>
                          <a:cubicBezTo>
                            <a:pt x="14201" y="18834"/>
                            <a:pt x="19916" y="16346"/>
                            <a:pt x="24617" y="14041"/>
                          </a:cubicBezTo>
                          <a:cubicBezTo>
                            <a:pt x="24801" y="13949"/>
                            <a:pt x="25078" y="13857"/>
                            <a:pt x="25539" y="13581"/>
                          </a:cubicBezTo>
                          <a:cubicBezTo>
                            <a:pt x="28857" y="11921"/>
                            <a:pt x="31438" y="10447"/>
                            <a:pt x="31898" y="9802"/>
                          </a:cubicBezTo>
                          <a:cubicBezTo>
                            <a:pt x="32083" y="9617"/>
                            <a:pt x="32267" y="9341"/>
                            <a:pt x="32359" y="9156"/>
                          </a:cubicBezTo>
                          <a:cubicBezTo>
                            <a:pt x="33742" y="8235"/>
                            <a:pt x="35217" y="7405"/>
                            <a:pt x="36507" y="6852"/>
                          </a:cubicBezTo>
                          <a:cubicBezTo>
                            <a:pt x="35401" y="10447"/>
                            <a:pt x="30608" y="13949"/>
                            <a:pt x="30332" y="14134"/>
                          </a:cubicBezTo>
                          <a:cubicBezTo>
                            <a:pt x="29963" y="14410"/>
                            <a:pt x="29686" y="14687"/>
                            <a:pt x="29318" y="15055"/>
                          </a:cubicBezTo>
                          <a:cubicBezTo>
                            <a:pt x="29133" y="15240"/>
                            <a:pt x="28672" y="15885"/>
                            <a:pt x="29133" y="16899"/>
                          </a:cubicBezTo>
                          <a:cubicBezTo>
                            <a:pt x="29594" y="17636"/>
                            <a:pt x="30147" y="18189"/>
                            <a:pt x="30792" y="18742"/>
                          </a:cubicBezTo>
                          <a:cubicBezTo>
                            <a:pt x="31253" y="19203"/>
                            <a:pt x="31898" y="19295"/>
                            <a:pt x="32452" y="19019"/>
                          </a:cubicBezTo>
                          <a:cubicBezTo>
                            <a:pt x="32820" y="18927"/>
                            <a:pt x="33189" y="18650"/>
                            <a:pt x="33742" y="18281"/>
                          </a:cubicBezTo>
                          <a:cubicBezTo>
                            <a:pt x="34203" y="17913"/>
                            <a:pt x="41300" y="12474"/>
                            <a:pt x="45356" y="12198"/>
                          </a:cubicBezTo>
                          <a:cubicBezTo>
                            <a:pt x="46646" y="12106"/>
                            <a:pt x="46462" y="13581"/>
                            <a:pt x="46554" y="13581"/>
                          </a:cubicBezTo>
                          <a:cubicBezTo>
                            <a:pt x="46554" y="13581"/>
                            <a:pt x="41116" y="17175"/>
                            <a:pt x="40010" y="18005"/>
                          </a:cubicBezTo>
                          <a:cubicBezTo>
                            <a:pt x="37797" y="19664"/>
                            <a:pt x="35585" y="21507"/>
                            <a:pt x="33558" y="23443"/>
                          </a:cubicBezTo>
                          <a:cubicBezTo>
                            <a:pt x="30608" y="26300"/>
                            <a:pt x="28027" y="29526"/>
                            <a:pt x="25907" y="33029"/>
                          </a:cubicBezTo>
                          <a:cubicBezTo>
                            <a:pt x="24986" y="34504"/>
                            <a:pt x="24156" y="36071"/>
                            <a:pt x="23603" y="37730"/>
                          </a:cubicBezTo>
                          <a:cubicBezTo>
                            <a:pt x="23326" y="38559"/>
                            <a:pt x="22958" y="39389"/>
                            <a:pt x="23142" y="40218"/>
                          </a:cubicBezTo>
                          <a:cubicBezTo>
                            <a:pt x="23695" y="44182"/>
                            <a:pt x="28212" y="43813"/>
                            <a:pt x="29410" y="43352"/>
                          </a:cubicBezTo>
                          <a:cubicBezTo>
                            <a:pt x="33465" y="41693"/>
                            <a:pt x="36507" y="38559"/>
                            <a:pt x="39364" y="35518"/>
                          </a:cubicBezTo>
                          <a:cubicBezTo>
                            <a:pt x="43420" y="31278"/>
                            <a:pt x="47199" y="26669"/>
                            <a:pt x="49780" y="21323"/>
                          </a:cubicBezTo>
                          <a:cubicBezTo>
                            <a:pt x="50609" y="19572"/>
                            <a:pt x="51347" y="17820"/>
                            <a:pt x="51531" y="15885"/>
                          </a:cubicBezTo>
                          <a:cubicBezTo>
                            <a:pt x="51531" y="15793"/>
                            <a:pt x="59089" y="10078"/>
                            <a:pt x="61947" y="11553"/>
                          </a:cubicBezTo>
                          <a:cubicBezTo>
                            <a:pt x="62592" y="11921"/>
                            <a:pt x="64066" y="11829"/>
                            <a:pt x="64251" y="10631"/>
                          </a:cubicBezTo>
                          <a:cubicBezTo>
                            <a:pt x="64620" y="8235"/>
                            <a:pt x="61394" y="7221"/>
                            <a:pt x="58997" y="777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59" name="Forma libre: forma 58">
                      <a:extLst>
                        <a:ext uri="{FF2B5EF4-FFF2-40B4-BE49-F238E27FC236}">
                          <a16:creationId xmlns:a16="http://schemas.microsoft.com/office/drawing/2014/main" id="{5313BFE7-0598-4A61-8419-84E73FFB90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2220" y="6462274"/>
                      <a:ext cx="19743" cy="20855"/>
                    </a:xfrm>
                    <a:custGeom>
                      <a:avLst/>
                      <a:gdLst>
                        <a:gd name="connsiteX0" fmla="*/ 16987 w 19743"/>
                        <a:gd name="connsiteY0" fmla="*/ 5924 h 20855"/>
                        <a:gd name="connsiteX1" fmla="*/ 19568 w 19743"/>
                        <a:gd name="connsiteY1" fmla="*/ 5463 h 20855"/>
                        <a:gd name="connsiteX2" fmla="*/ 19107 w 19743"/>
                        <a:gd name="connsiteY2" fmla="*/ 3619 h 20855"/>
                        <a:gd name="connsiteX3" fmla="*/ 16526 w 19743"/>
                        <a:gd name="connsiteY3" fmla="*/ 2329 h 20855"/>
                        <a:gd name="connsiteX4" fmla="*/ 13577 w 19743"/>
                        <a:gd name="connsiteY4" fmla="*/ 2513 h 20855"/>
                        <a:gd name="connsiteX5" fmla="*/ 9153 w 19743"/>
                        <a:gd name="connsiteY5" fmla="*/ 4449 h 20855"/>
                        <a:gd name="connsiteX6" fmla="*/ 9245 w 19743"/>
                        <a:gd name="connsiteY6" fmla="*/ 3159 h 20855"/>
                        <a:gd name="connsiteX7" fmla="*/ 8231 w 19743"/>
                        <a:gd name="connsiteY7" fmla="*/ 1131 h 20855"/>
                        <a:gd name="connsiteX8" fmla="*/ 6848 w 19743"/>
                        <a:gd name="connsiteY8" fmla="*/ 301 h 20855"/>
                        <a:gd name="connsiteX9" fmla="*/ 5097 w 19743"/>
                        <a:gd name="connsiteY9" fmla="*/ 117 h 20855"/>
                        <a:gd name="connsiteX10" fmla="*/ 3807 w 19743"/>
                        <a:gd name="connsiteY10" fmla="*/ 1868 h 20855"/>
                        <a:gd name="connsiteX11" fmla="*/ 3254 w 19743"/>
                        <a:gd name="connsiteY11" fmla="*/ 5832 h 20855"/>
                        <a:gd name="connsiteX12" fmla="*/ 1871 w 19743"/>
                        <a:gd name="connsiteY12" fmla="*/ 12284 h 20855"/>
                        <a:gd name="connsiteX13" fmla="*/ 1871 w 19743"/>
                        <a:gd name="connsiteY13" fmla="*/ 12376 h 20855"/>
                        <a:gd name="connsiteX14" fmla="*/ 1134 w 19743"/>
                        <a:gd name="connsiteY14" fmla="*/ 14957 h 20855"/>
                        <a:gd name="connsiteX15" fmla="*/ 765 w 19743"/>
                        <a:gd name="connsiteY15" fmla="*/ 19565 h 20855"/>
                        <a:gd name="connsiteX16" fmla="*/ 2793 w 19743"/>
                        <a:gd name="connsiteY16" fmla="*/ 20671 h 20855"/>
                        <a:gd name="connsiteX17" fmla="*/ 3530 w 19743"/>
                        <a:gd name="connsiteY17" fmla="*/ 20856 h 20855"/>
                        <a:gd name="connsiteX18" fmla="*/ 4360 w 19743"/>
                        <a:gd name="connsiteY18" fmla="*/ 20671 h 20855"/>
                        <a:gd name="connsiteX19" fmla="*/ 5650 w 19743"/>
                        <a:gd name="connsiteY19" fmla="*/ 18828 h 20855"/>
                        <a:gd name="connsiteX20" fmla="*/ 16987 w 19743"/>
                        <a:gd name="connsiteY20" fmla="*/ 5924 h 20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9743" h="20855">
                          <a:moveTo>
                            <a:pt x="16987" y="5924"/>
                          </a:moveTo>
                          <a:cubicBezTo>
                            <a:pt x="17171" y="6016"/>
                            <a:pt x="18646" y="6661"/>
                            <a:pt x="19568" y="5463"/>
                          </a:cubicBezTo>
                          <a:cubicBezTo>
                            <a:pt x="20029" y="4818"/>
                            <a:pt x="19476" y="3896"/>
                            <a:pt x="19107" y="3619"/>
                          </a:cubicBezTo>
                          <a:cubicBezTo>
                            <a:pt x="18554" y="3159"/>
                            <a:pt x="17079" y="2421"/>
                            <a:pt x="16526" y="2329"/>
                          </a:cubicBezTo>
                          <a:cubicBezTo>
                            <a:pt x="15420" y="2053"/>
                            <a:pt x="14406" y="2237"/>
                            <a:pt x="13577" y="2513"/>
                          </a:cubicBezTo>
                          <a:cubicBezTo>
                            <a:pt x="12747" y="2790"/>
                            <a:pt x="10535" y="3804"/>
                            <a:pt x="9153" y="4449"/>
                          </a:cubicBezTo>
                          <a:cubicBezTo>
                            <a:pt x="9245" y="4080"/>
                            <a:pt x="9245" y="3619"/>
                            <a:pt x="9245" y="3159"/>
                          </a:cubicBezTo>
                          <a:cubicBezTo>
                            <a:pt x="9337" y="2698"/>
                            <a:pt x="9429" y="1776"/>
                            <a:pt x="8231" y="1131"/>
                          </a:cubicBezTo>
                          <a:cubicBezTo>
                            <a:pt x="7770" y="762"/>
                            <a:pt x="7309" y="578"/>
                            <a:pt x="6848" y="301"/>
                          </a:cubicBezTo>
                          <a:cubicBezTo>
                            <a:pt x="6480" y="117"/>
                            <a:pt x="5927" y="-160"/>
                            <a:pt x="5097" y="117"/>
                          </a:cubicBezTo>
                          <a:cubicBezTo>
                            <a:pt x="4267" y="393"/>
                            <a:pt x="3807" y="1039"/>
                            <a:pt x="3807" y="1868"/>
                          </a:cubicBezTo>
                          <a:cubicBezTo>
                            <a:pt x="3807" y="3251"/>
                            <a:pt x="3530" y="4541"/>
                            <a:pt x="3254" y="5832"/>
                          </a:cubicBezTo>
                          <a:cubicBezTo>
                            <a:pt x="2793" y="7952"/>
                            <a:pt x="2424" y="10164"/>
                            <a:pt x="1871" y="12284"/>
                          </a:cubicBezTo>
                          <a:cubicBezTo>
                            <a:pt x="1871" y="12284"/>
                            <a:pt x="1871" y="12284"/>
                            <a:pt x="1871" y="12376"/>
                          </a:cubicBezTo>
                          <a:cubicBezTo>
                            <a:pt x="1594" y="13298"/>
                            <a:pt x="1502" y="14127"/>
                            <a:pt x="1134" y="14957"/>
                          </a:cubicBezTo>
                          <a:cubicBezTo>
                            <a:pt x="581" y="16247"/>
                            <a:pt x="-894" y="18367"/>
                            <a:pt x="765" y="19565"/>
                          </a:cubicBezTo>
                          <a:cubicBezTo>
                            <a:pt x="1318" y="20026"/>
                            <a:pt x="1963" y="20395"/>
                            <a:pt x="2793" y="20671"/>
                          </a:cubicBezTo>
                          <a:cubicBezTo>
                            <a:pt x="2977" y="20764"/>
                            <a:pt x="3254" y="20856"/>
                            <a:pt x="3530" y="20856"/>
                          </a:cubicBezTo>
                          <a:cubicBezTo>
                            <a:pt x="3807" y="20856"/>
                            <a:pt x="3991" y="20856"/>
                            <a:pt x="4360" y="20671"/>
                          </a:cubicBezTo>
                          <a:cubicBezTo>
                            <a:pt x="5189" y="20303"/>
                            <a:pt x="5466" y="19657"/>
                            <a:pt x="5650" y="18828"/>
                          </a:cubicBezTo>
                          <a:cubicBezTo>
                            <a:pt x="8139" y="7583"/>
                            <a:pt x="16250" y="5647"/>
                            <a:pt x="16987" y="592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60" name="Forma libre: forma 59">
                      <a:extLst>
                        <a:ext uri="{FF2B5EF4-FFF2-40B4-BE49-F238E27FC236}">
                          <a16:creationId xmlns:a16="http://schemas.microsoft.com/office/drawing/2014/main" id="{06B855ED-F155-4870-8C75-CADE3B3427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9356" y="6458983"/>
                      <a:ext cx="24399" cy="24886"/>
                    </a:xfrm>
                    <a:custGeom>
                      <a:avLst/>
                      <a:gdLst>
                        <a:gd name="connsiteX0" fmla="*/ 24325 w 24399"/>
                        <a:gd name="connsiteY0" fmla="*/ 2670 h 24886"/>
                        <a:gd name="connsiteX1" fmla="*/ 24049 w 24399"/>
                        <a:gd name="connsiteY1" fmla="*/ 1103 h 24886"/>
                        <a:gd name="connsiteX2" fmla="*/ 19348 w 24399"/>
                        <a:gd name="connsiteY2" fmla="*/ 1932 h 24886"/>
                        <a:gd name="connsiteX3" fmla="*/ 6352 w 24399"/>
                        <a:gd name="connsiteY3" fmla="*/ 17325 h 24886"/>
                        <a:gd name="connsiteX4" fmla="*/ 4877 w 24399"/>
                        <a:gd name="connsiteY4" fmla="*/ 18892 h 24886"/>
                        <a:gd name="connsiteX5" fmla="*/ 7089 w 24399"/>
                        <a:gd name="connsiteY5" fmla="*/ 11426 h 24886"/>
                        <a:gd name="connsiteX6" fmla="*/ 6997 w 24399"/>
                        <a:gd name="connsiteY6" fmla="*/ 9951 h 24886"/>
                        <a:gd name="connsiteX7" fmla="*/ 6905 w 24399"/>
                        <a:gd name="connsiteY7" fmla="*/ 9767 h 24886"/>
                        <a:gd name="connsiteX8" fmla="*/ 3218 w 24399"/>
                        <a:gd name="connsiteY8" fmla="*/ 8108 h 24886"/>
                        <a:gd name="connsiteX9" fmla="*/ 2481 w 24399"/>
                        <a:gd name="connsiteY9" fmla="*/ 8938 h 24886"/>
                        <a:gd name="connsiteX10" fmla="*/ 1559 w 24399"/>
                        <a:gd name="connsiteY10" fmla="*/ 11795 h 24886"/>
                        <a:gd name="connsiteX11" fmla="*/ 84 w 24399"/>
                        <a:gd name="connsiteY11" fmla="*/ 21104 h 24886"/>
                        <a:gd name="connsiteX12" fmla="*/ 1282 w 24399"/>
                        <a:gd name="connsiteY12" fmla="*/ 23040 h 24886"/>
                        <a:gd name="connsiteX13" fmla="*/ 4416 w 24399"/>
                        <a:gd name="connsiteY13" fmla="*/ 24883 h 24886"/>
                        <a:gd name="connsiteX14" fmla="*/ 9578 w 24399"/>
                        <a:gd name="connsiteY14" fmla="*/ 21565 h 24886"/>
                        <a:gd name="connsiteX15" fmla="*/ 23496 w 24399"/>
                        <a:gd name="connsiteY15" fmla="*/ 3960 h 24886"/>
                        <a:gd name="connsiteX16" fmla="*/ 24325 w 24399"/>
                        <a:gd name="connsiteY16" fmla="*/ 2670 h 24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4399" h="24886">
                          <a:moveTo>
                            <a:pt x="24325" y="2670"/>
                          </a:moveTo>
                          <a:cubicBezTo>
                            <a:pt x="24510" y="2209"/>
                            <a:pt x="24325" y="1564"/>
                            <a:pt x="24049" y="1103"/>
                          </a:cubicBezTo>
                          <a:cubicBezTo>
                            <a:pt x="23680" y="550"/>
                            <a:pt x="22298" y="-1478"/>
                            <a:pt x="19348" y="1932"/>
                          </a:cubicBezTo>
                          <a:cubicBezTo>
                            <a:pt x="18334" y="3039"/>
                            <a:pt x="8564" y="15021"/>
                            <a:pt x="6352" y="17325"/>
                          </a:cubicBezTo>
                          <a:cubicBezTo>
                            <a:pt x="5891" y="17878"/>
                            <a:pt x="5338" y="18431"/>
                            <a:pt x="4877" y="18892"/>
                          </a:cubicBezTo>
                          <a:cubicBezTo>
                            <a:pt x="4508" y="16219"/>
                            <a:pt x="6813" y="12256"/>
                            <a:pt x="7089" y="11426"/>
                          </a:cubicBezTo>
                          <a:cubicBezTo>
                            <a:pt x="7366" y="10873"/>
                            <a:pt x="7181" y="10320"/>
                            <a:pt x="6997" y="9951"/>
                          </a:cubicBezTo>
                          <a:lnTo>
                            <a:pt x="6905" y="9767"/>
                          </a:lnTo>
                          <a:cubicBezTo>
                            <a:pt x="6260" y="8845"/>
                            <a:pt x="4416" y="7278"/>
                            <a:pt x="3218" y="8108"/>
                          </a:cubicBezTo>
                          <a:cubicBezTo>
                            <a:pt x="2849" y="8385"/>
                            <a:pt x="2665" y="8661"/>
                            <a:pt x="2481" y="8938"/>
                          </a:cubicBezTo>
                          <a:cubicBezTo>
                            <a:pt x="2020" y="9767"/>
                            <a:pt x="1835" y="10873"/>
                            <a:pt x="1559" y="11795"/>
                          </a:cubicBezTo>
                          <a:cubicBezTo>
                            <a:pt x="1190" y="12993"/>
                            <a:pt x="-377" y="19353"/>
                            <a:pt x="84" y="21104"/>
                          </a:cubicBezTo>
                          <a:cubicBezTo>
                            <a:pt x="361" y="21842"/>
                            <a:pt x="729" y="22487"/>
                            <a:pt x="1282" y="23040"/>
                          </a:cubicBezTo>
                          <a:cubicBezTo>
                            <a:pt x="2112" y="23962"/>
                            <a:pt x="3126" y="24791"/>
                            <a:pt x="4416" y="24883"/>
                          </a:cubicBezTo>
                          <a:cubicBezTo>
                            <a:pt x="6628" y="24976"/>
                            <a:pt x="8287" y="23040"/>
                            <a:pt x="9578" y="21565"/>
                          </a:cubicBezTo>
                          <a:cubicBezTo>
                            <a:pt x="11790" y="18984"/>
                            <a:pt x="21007" y="7186"/>
                            <a:pt x="23496" y="3960"/>
                          </a:cubicBezTo>
                          <a:cubicBezTo>
                            <a:pt x="23957" y="3407"/>
                            <a:pt x="24233" y="3039"/>
                            <a:pt x="24325" y="267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61" name="Forma libre: forma 60">
                      <a:extLst>
                        <a:ext uri="{FF2B5EF4-FFF2-40B4-BE49-F238E27FC236}">
                          <a16:creationId xmlns:a16="http://schemas.microsoft.com/office/drawing/2014/main" id="{F2DB0FB6-F1FE-4C4C-BFE3-CC3AFFED4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8710" y="6463958"/>
                      <a:ext cx="38239" cy="18263"/>
                    </a:xfrm>
                    <a:custGeom>
                      <a:avLst/>
                      <a:gdLst>
                        <a:gd name="connsiteX0" fmla="*/ 36259 w 38239"/>
                        <a:gd name="connsiteY0" fmla="*/ 4885 h 18263"/>
                        <a:gd name="connsiteX1" fmla="*/ 34784 w 38239"/>
                        <a:gd name="connsiteY1" fmla="*/ 5438 h 18263"/>
                        <a:gd name="connsiteX2" fmla="*/ 24369 w 38239"/>
                        <a:gd name="connsiteY2" fmla="*/ 12075 h 18263"/>
                        <a:gd name="connsiteX3" fmla="*/ 21512 w 38239"/>
                        <a:gd name="connsiteY3" fmla="*/ 10692 h 18263"/>
                        <a:gd name="connsiteX4" fmla="*/ 21327 w 38239"/>
                        <a:gd name="connsiteY4" fmla="*/ 7835 h 18263"/>
                        <a:gd name="connsiteX5" fmla="*/ 21235 w 38239"/>
                        <a:gd name="connsiteY5" fmla="*/ 4885 h 18263"/>
                        <a:gd name="connsiteX6" fmla="*/ 20129 w 38239"/>
                        <a:gd name="connsiteY6" fmla="*/ 3871 h 18263"/>
                        <a:gd name="connsiteX7" fmla="*/ 19300 w 38239"/>
                        <a:gd name="connsiteY7" fmla="*/ 3503 h 18263"/>
                        <a:gd name="connsiteX8" fmla="*/ 17180 w 38239"/>
                        <a:gd name="connsiteY8" fmla="*/ 3687 h 18263"/>
                        <a:gd name="connsiteX9" fmla="*/ 13493 w 38239"/>
                        <a:gd name="connsiteY9" fmla="*/ 0 h 18263"/>
                        <a:gd name="connsiteX10" fmla="*/ 10174 w 38239"/>
                        <a:gd name="connsiteY10" fmla="*/ 830 h 18263"/>
                        <a:gd name="connsiteX11" fmla="*/ 8608 w 38239"/>
                        <a:gd name="connsiteY11" fmla="*/ 1751 h 18263"/>
                        <a:gd name="connsiteX12" fmla="*/ 5474 w 38239"/>
                        <a:gd name="connsiteY12" fmla="*/ 4240 h 18263"/>
                        <a:gd name="connsiteX13" fmla="*/ 220 w 38239"/>
                        <a:gd name="connsiteY13" fmla="*/ 11429 h 18263"/>
                        <a:gd name="connsiteX14" fmla="*/ 404 w 38239"/>
                        <a:gd name="connsiteY14" fmla="*/ 14655 h 18263"/>
                        <a:gd name="connsiteX15" fmla="*/ 1049 w 38239"/>
                        <a:gd name="connsiteY15" fmla="*/ 15946 h 18263"/>
                        <a:gd name="connsiteX16" fmla="*/ 4091 w 38239"/>
                        <a:gd name="connsiteY16" fmla="*/ 18250 h 18263"/>
                        <a:gd name="connsiteX17" fmla="*/ 17180 w 38239"/>
                        <a:gd name="connsiteY17" fmla="*/ 11153 h 18263"/>
                        <a:gd name="connsiteX18" fmla="*/ 20959 w 38239"/>
                        <a:gd name="connsiteY18" fmla="*/ 15854 h 18263"/>
                        <a:gd name="connsiteX19" fmla="*/ 22526 w 38239"/>
                        <a:gd name="connsiteY19" fmla="*/ 16499 h 18263"/>
                        <a:gd name="connsiteX20" fmla="*/ 27226 w 38239"/>
                        <a:gd name="connsiteY20" fmla="*/ 16407 h 18263"/>
                        <a:gd name="connsiteX21" fmla="*/ 31282 w 38239"/>
                        <a:gd name="connsiteY21" fmla="*/ 14840 h 18263"/>
                        <a:gd name="connsiteX22" fmla="*/ 37550 w 38239"/>
                        <a:gd name="connsiteY22" fmla="*/ 8664 h 18263"/>
                        <a:gd name="connsiteX23" fmla="*/ 38010 w 38239"/>
                        <a:gd name="connsiteY23" fmla="*/ 5991 h 18263"/>
                        <a:gd name="connsiteX24" fmla="*/ 36259 w 38239"/>
                        <a:gd name="connsiteY24" fmla="*/ 4885 h 18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8239" h="18263">
                          <a:moveTo>
                            <a:pt x="36259" y="4885"/>
                          </a:moveTo>
                          <a:cubicBezTo>
                            <a:pt x="35061" y="4793"/>
                            <a:pt x="34784" y="5438"/>
                            <a:pt x="34784" y="5438"/>
                          </a:cubicBezTo>
                          <a:cubicBezTo>
                            <a:pt x="34692" y="5438"/>
                            <a:pt x="31374" y="11429"/>
                            <a:pt x="24369" y="12075"/>
                          </a:cubicBezTo>
                          <a:cubicBezTo>
                            <a:pt x="23447" y="12167"/>
                            <a:pt x="21973" y="11614"/>
                            <a:pt x="21512" y="10692"/>
                          </a:cubicBezTo>
                          <a:cubicBezTo>
                            <a:pt x="21143" y="9770"/>
                            <a:pt x="21235" y="8756"/>
                            <a:pt x="21327" y="7835"/>
                          </a:cubicBezTo>
                          <a:cubicBezTo>
                            <a:pt x="21419" y="6821"/>
                            <a:pt x="21604" y="5899"/>
                            <a:pt x="21235" y="4885"/>
                          </a:cubicBezTo>
                          <a:cubicBezTo>
                            <a:pt x="21051" y="4424"/>
                            <a:pt x="20590" y="4056"/>
                            <a:pt x="20129" y="3871"/>
                          </a:cubicBezTo>
                          <a:lnTo>
                            <a:pt x="19300" y="3503"/>
                          </a:lnTo>
                          <a:cubicBezTo>
                            <a:pt x="18562" y="3042"/>
                            <a:pt x="17733" y="3134"/>
                            <a:pt x="17180" y="3687"/>
                          </a:cubicBezTo>
                          <a:cubicBezTo>
                            <a:pt x="16903" y="2581"/>
                            <a:pt x="15428" y="0"/>
                            <a:pt x="13493" y="0"/>
                          </a:cubicBezTo>
                          <a:cubicBezTo>
                            <a:pt x="12294" y="0"/>
                            <a:pt x="11188" y="277"/>
                            <a:pt x="10174" y="830"/>
                          </a:cubicBezTo>
                          <a:lnTo>
                            <a:pt x="8608" y="1751"/>
                          </a:lnTo>
                          <a:cubicBezTo>
                            <a:pt x="7501" y="2489"/>
                            <a:pt x="6488" y="3318"/>
                            <a:pt x="5474" y="4240"/>
                          </a:cubicBezTo>
                          <a:cubicBezTo>
                            <a:pt x="4552" y="5162"/>
                            <a:pt x="865" y="8849"/>
                            <a:pt x="220" y="11429"/>
                          </a:cubicBezTo>
                          <a:cubicBezTo>
                            <a:pt x="-57" y="12628"/>
                            <a:pt x="-149" y="13642"/>
                            <a:pt x="404" y="14655"/>
                          </a:cubicBezTo>
                          <a:lnTo>
                            <a:pt x="1049" y="15946"/>
                          </a:lnTo>
                          <a:cubicBezTo>
                            <a:pt x="1879" y="17881"/>
                            <a:pt x="3169" y="18250"/>
                            <a:pt x="4091" y="18250"/>
                          </a:cubicBezTo>
                          <a:cubicBezTo>
                            <a:pt x="9161" y="18619"/>
                            <a:pt x="17180" y="11153"/>
                            <a:pt x="17180" y="11153"/>
                          </a:cubicBezTo>
                          <a:cubicBezTo>
                            <a:pt x="17917" y="12996"/>
                            <a:pt x="19207" y="14840"/>
                            <a:pt x="20959" y="15854"/>
                          </a:cubicBezTo>
                          <a:cubicBezTo>
                            <a:pt x="21419" y="16130"/>
                            <a:pt x="21973" y="16314"/>
                            <a:pt x="22526" y="16499"/>
                          </a:cubicBezTo>
                          <a:cubicBezTo>
                            <a:pt x="24092" y="16868"/>
                            <a:pt x="25659" y="16683"/>
                            <a:pt x="27226" y="16407"/>
                          </a:cubicBezTo>
                          <a:cubicBezTo>
                            <a:pt x="28609" y="16130"/>
                            <a:pt x="29991" y="15577"/>
                            <a:pt x="31282" y="14840"/>
                          </a:cubicBezTo>
                          <a:cubicBezTo>
                            <a:pt x="34139" y="13273"/>
                            <a:pt x="37089" y="9402"/>
                            <a:pt x="37550" y="8664"/>
                          </a:cubicBezTo>
                          <a:cubicBezTo>
                            <a:pt x="38195" y="7650"/>
                            <a:pt x="38471" y="6729"/>
                            <a:pt x="38010" y="5991"/>
                          </a:cubicBezTo>
                          <a:cubicBezTo>
                            <a:pt x="37734" y="5715"/>
                            <a:pt x="37089" y="4977"/>
                            <a:pt x="36259" y="4885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  <p:sp>
                  <p:nvSpPr>
                    <p:cNvPr id="62" name="Forma libre: forma 61">
                      <a:extLst>
                        <a:ext uri="{FF2B5EF4-FFF2-40B4-BE49-F238E27FC236}">
                          <a16:creationId xmlns:a16="http://schemas.microsoft.com/office/drawing/2014/main" id="{65DEA752-FEC7-453C-A2E9-E1A8FF4D2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2724" y="6430407"/>
                      <a:ext cx="634697" cy="95121"/>
                    </a:xfrm>
                    <a:custGeom>
                      <a:avLst/>
                      <a:gdLst>
                        <a:gd name="connsiteX0" fmla="*/ 0 w 634697"/>
                        <a:gd name="connsiteY0" fmla="*/ 0 h 95121"/>
                        <a:gd name="connsiteX1" fmla="*/ 86089 w 634697"/>
                        <a:gd name="connsiteY1" fmla="*/ 95122 h 95121"/>
                        <a:gd name="connsiteX2" fmla="*/ 634697 w 634697"/>
                        <a:gd name="connsiteY2" fmla="*/ 95122 h 95121"/>
                        <a:gd name="connsiteX3" fmla="*/ 634697 w 634697"/>
                        <a:gd name="connsiteY3" fmla="*/ 0 h 95121"/>
                        <a:gd name="connsiteX4" fmla="*/ 0 w 634697"/>
                        <a:gd name="connsiteY4" fmla="*/ 0 h 95121"/>
                        <a:gd name="connsiteX5" fmla="*/ 268129 w 634697"/>
                        <a:gd name="connsiteY5" fmla="*/ 50695 h 95121"/>
                        <a:gd name="connsiteX6" fmla="*/ 266838 w 634697"/>
                        <a:gd name="connsiteY6" fmla="*/ 52538 h 95121"/>
                        <a:gd name="connsiteX7" fmla="*/ 266009 w 634697"/>
                        <a:gd name="connsiteY7" fmla="*/ 52722 h 95121"/>
                        <a:gd name="connsiteX8" fmla="*/ 265271 w 634697"/>
                        <a:gd name="connsiteY8" fmla="*/ 52538 h 95121"/>
                        <a:gd name="connsiteX9" fmla="*/ 263244 w 634697"/>
                        <a:gd name="connsiteY9" fmla="*/ 51432 h 95121"/>
                        <a:gd name="connsiteX10" fmla="*/ 263704 w 634697"/>
                        <a:gd name="connsiteY10" fmla="*/ 46823 h 95121"/>
                        <a:gd name="connsiteX11" fmla="*/ 263889 w 634697"/>
                        <a:gd name="connsiteY11" fmla="*/ 46363 h 95121"/>
                        <a:gd name="connsiteX12" fmla="*/ 263059 w 634697"/>
                        <a:gd name="connsiteY12" fmla="*/ 46639 h 95121"/>
                        <a:gd name="connsiteX13" fmla="*/ 257805 w 634697"/>
                        <a:gd name="connsiteY13" fmla="*/ 49128 h 95121"/>
                        <a:gd name="connsiteX14" fmla="*/ 255040 w 634697"/>
                        <a:gd name="connsiteY14" fmla="*/ 50695 h 95121"/>
                        <a:gd name="connsiteX15" fmla="*/ 253197 w 634697"/>
                        <a:gd name="connsiteY15" fmla="*/ 52169 h 95121"/>
                        <a:gd name="connsiteX16" fmla="*/ 252920 w 634697"/>
                        <a:gd name="connsiteY16" fmla="*/ 53275 h 95121"/>
                        <a:gd name="connsiteX17" fmla="*/ 252644 w 634697"/>
                        <a:gd name="connsiteY17" fmla="*/ 54566 h 95121"/>
                        <a:gd name="connsiteX18" fmla="*/ 249233 w 634697"/>
                        <a:gd name="connsiteY18" fmla="*/ 67101 h 95121"/>
                        <a:gd name="connsiteX19" fmla="*/ 248680 w 634697"/>
                        <a:gd name="connsiteY19" fmla="*/ 68760 h 95121"/>
                        <a:gd name="connsiteX20" fmla="*/ 238541 w 634697"/>
                        <a:gd name="connsiteY20" fmla="*/ 87103 h 95121"/>
                        <a:gd name="connsiteX21" fmla="*/ 227573 w 634697"/>
                        <a:gd name="connsiteY21" fmla="*/ 94476 h 95121"/>
                        <a:gd name="connsiteX22" fmla="*/ 226467 w 634697"/>
                        <a:gd name="connsiteY22" fmla="*/ 94753 h 95121"/>
                        <a:gd name="connsiteX23" fmla="*/ 223056 w 634697"/>
                        <a:gd name="connsiteY23" fmla="*/ 94661 h 95121"/>
                        <a:gd name="connsiteX24" fmla="*/ 217250 w 634697"/>
                        <a:gd name="connsiteY24" fmla="*/ 85259 h 95121"/>
                        <a:gd name="connsiteX25" fmla="*/ 235684 w 634697"/>
                        <a:gd name="connsiteY25" fmla="*/ 58714 h 95121"/>
                        <a:gd name="connsiteX26" fmla="*/ 248957 w 634697"/>
                        <a:gd name="connsiteY26" fmla="*/ 48759 h 95121"/>
                        <a:gd name="connsiteX27" fmla="*/ 249694 w 634697"/>
                        <a:gd name="connsiteY27" fmla="*/ 45717 h 95121"/>
                        <a:gd name="connsiteX28" fmla="*/ 250432 w 634697"/>
                        <a:gd name="connsiteY28" fmla="*/ 42676 h 95121"/>
                        <a:gd name="connsiteX29" fmla="*/ 250524 w 634697"/>
                        <a:gd name="connsiteY29" fmla="*/ 42123 h 95121"/>
                        <a:gd name="connsiteX30" fmla="*/ 250432 w 634697"/>
                        <a:gd name="connsiteY30" fmla="*/ 42215 h 95121"/>
                        <a:gd name="connsiteX31" fmla="*/ 237251 w 634697"/>
                        <a:gd name="connsiteY31" fmla="*/ 52169 h 95121"/>
                        <a:gd name="connsiteX32" fmla="*/ 232550 w 634697"/>
                        <a:gd name="connsiteY32" fmla="*/ 50418 h 95121"/>
                        <a:gd name="connsiteX33" fmla="*/ 232182 w 634697"/>
                        <a:gd name="connsiteY33" fmla="*/ 45625 h 95121"/>
                        <a:gd name="connsiteX34" fmla="*/ 246284 w 634697"/>
                        <a:gd name="connsiteY34" fmla="*/ 32905 h 95121"/>
                        <a:gd name="connsiteX35" fmla="*/ 251169 w 634697"/>
                        <a:gd name="connsiteY35" fmla="*/ 35025 h 95121"/>
                        <a:gd name="connsiteX36" fmla="*/ 252275 w 634697"/>
                        <a:gd name="connsiteY36" fmla="*/ 36684 h 95121"/>
                        <a:gd name="connsiteX37" fmla="*/ 254211 w 634697"/>
                        <a:gd name="connsiteY37" fmla="*/ 37883 h 95121"/>
                        <a:gd name="connsiteX38" fmla="*/ 255409 w 634697"/>
                        <a:gd name="connsiteY38" fmla="*/ 39726 h 95121"/>
                        <a:gd name="connsiteX39" fmla="*/ 255132 w 634697"/>
                        <a:gd name="connsiteY39" fmla="*/ 43597 h 95121"/>
                        <a:gd name="connsiteX40" fmla="*/ 254856 w 634697"/>
                        <a:gd name="connsiteY40" fmla="*/ 44796 h 95121"/>
                        <a:gd name="connsiteX41" fmla="*/ 254671 w 634697"/>
                        <a:gd name="connsiteY41" fmla="*/ 45533 h 95121"/>
                        <a:gd name="connsiteX42" fmla="*/ 254948 w 634697"/>
                        <a:gd name="connsiteY42" fmla="*/ 45349 h 95121"/>
                        <a:gd name="connsiteX43" fmla="*/ 265087 w 634697"/>
                        <a:gd name="connsiteY43" fmla="*/ 41293 h 95121"/>
                        <a:gd name="connsiteX44" fmla="*/ 265824 w 634697"/>
                        <a:gd name="connsiteY44" fmla="*/ 37698 h 95121"/>
                        <a:gd name="connsiteX45" fmla="*/ 266377 w 634697"/>
                        <a:gd name="connsiteY45" fmla="*/ 33735 h 95121"/>
                        <a:gd name="connsiteX46" fmla="*/ 267668 w 634697"/>
                        <a:gd name="connsiteY46" fmla="*/ 31984 h 95121"/>
                        <a:gd name="connsiteX47" fmla="*/ 269419 w 634697"/>
                        <a:gd name="connsiteY47" fmla="*/ 32168 h 95121"/>
                        <a:gd name="connsiteX48" fmla="*/ 270802 w 634697"/>
                        <a:gd name="connsiteY48" fmla="*/ 32998 h 95121"/>
                        <a:gd name="connsiteX49" fmla="*/ 271816 w 634697"/>
                        <a:gd name="connsiteY49" fmla="*/ 35025 h 95121"/>
                        <a:gd name="connsiteX50" fmla="*/ 271631 w 634697"/>
                        <a:gd name="connsiteY50" fmla="*/ 36316 h 95121"/>
                        <a:gd name="connsiteX51" fmla="*/ 276055 w 634697"/>
                        <a:gd name="connsiteY51" fmla="*/ 34380 h 95121"/>
                        <a:gd name="connsiteX52" fmla="*/ 279005 w 634697"/>
                        <a:gd name="connsiteY52" fmla="*/ 34196 h 95121"/>
                        <a:gd name="connsiteX53" fmla="*/ 281586 w 634697"/>
                        <a:gd name="connsiteY53" fmla="*/ 35486 h 95121"/>
                        <a:gd name="connsiteX54" fmla="*/ 282047 w 634697"/>
                        <a:gd name="connsiteY54" fmla="*/ 37330 h 95121"/>
                        <a:gd name="connsiteX55" fmla="*/ 279466 w 634697"/>
                        <a:gd name="connsiteY55" fmla="*/ 37791 h 95121"/>
                        <a:gd name="connsiteX56" fmla="*/ 268129 w 634697"/>
                        <a:gd name="connsiteY56" fmla="*/ 50695 h 95121"/>
                        <a:gd name="connsiteX57" fmla="*/ 359103 w 634697"/>
                        <a:gd name="connsiteY57" fmla="*/ 18803 h 95121"/>
                        <a:gd name="connsiteX58" fmla="*/ 362974 w 634697"/>
                        <a:gd name="connsiteY58" fmla="*/ 10231 h 95121"/>
                        <a:gd name="connsiteX59" fmla="*/ 365186 w 634697"/>
                        <a:gd name="connsiteY59" fmla="*/ 6360 h 95121"/>
                        <a:gd name="connsiteX60" fmla="*/ 367214 w 634697"/>
                        <a:gd name="connsiteY60" fmla="*/ 3779 h 95121"/>
                        <a:gd name="connsiteX61" fmla="*/ 372744 w 634697"/>
                        <a:gd name="connsiteY61" fmla="*/ 3963 h 95121"/>
                        <a:gd name="connsiteX62" fmla="*/ 374403 w 634697"/>
                        <a:gd name="connsiteY62" fmla="*/ 7835 h 95121"/>
                        <a:gd name="connsiteX63" fmla="*/ 358457 w 634697"/>
                        <a:gd name="connsiteY63" fmla="*/ 38159 h 95121"/>
                        <a:gd name="connsiteX64" fmla="*/ 356430 w 634697"/>
                        <a:gd name="connsiteY64" fmla="*/ 53091 h 95121"/>
                        <a:gd name="connsiteX65" fmla="*/ 358089 w 634697"/>
                        <a:gd name="connsiteY65" fmla="*/ 60465 h 95121"/>
                        <a:gd name="connsiteX66" fmla="*/ 359010 w 634697"/>
                        <a:gd name="connsiteY66" fmla="*/ 60649 h 95121"/>
                        <a:gd name="connsiteX67" fmla="*/ 359840 w 634697"/>
                        <a:gd name="connsiteY67" fmla="*/ 62124 h 95121"/>
                        <a:gd name="connsiteX68" fmla="*/ 359379 w 634697"/>
                        <a:gd name="connsiteY68" fmla="*/ 63046 h 95121"/>
                        <a:gd name="connsiteX69" fmla="*/ 352650 w 634697"/>
                        <a:gd name="connsiteY69" fmla="*/ 61479 h 95121"/>
                        <a:gd name="connsiteX70" fmla="*/ 351452 w 634697"/>
                        <a:gd name="connsiteY70" fmla="*/ 50418 h 95121"/>
                        <a:gd name="connsiteX71" fmla="*/ 352743 w 634697"/>
                        <a:gd name="connsiteY71" fmla="*/ 44888 h 95121"/>
                        <a:gd name="connsiteX72" fmla="*/ 345092 w 634697"/>
                        <a:gd name="connsiteY72" fmla="*/ 52169 h 95121"/>
                        <a:gd name="connsiteX73" fmla="*/ 337995 w 634697"/>
                        <a:gd name="connsiteY73" fmla="*/ 54750 h 95121"/>
                        <a:gd name="connsiteX74" fmla="*/ 333755 w 634697"/>
                        <a:gd name="connsiteY74" fmla="*/ 51985 h 95121"/>
                        <a:gd name="connsiteX75" fmla="*/ 330437 w 634697"/>
                        <a:gd name="connsiteY75" fmla="*/ 52262 h 95121"/>
                        <a:gd name="connsiteX76" fmla="*/ 324630 w 634697"/>
                        <a:gd name="connsiteY76" fmla="*/ 47837 h 95121"/>
                        <a:gd name="connsiteX77" fmla="*/ 322971 w 634697"/>
                        <a:gd name="connsiteY77" fmla="*/ 44519 h 95121"/>
                        <a:gd name="connsiteX78" fmla="*/ 322141 w 634697"/>
                        <a:gd name="connsiteY78" fmla="*/ 38897 h 95121"/>
                        <a:gd name="connsiteX79" fmla="*/ 321865 w 634697"/>
                        <a:gd name="connsiteY79" fmla="*/ 39081 h 95121"/>
                        <a:gd name="connsiteX80" fmla="*/ 315874 w 634697"/>
                        <a:gd name="connsiteY80" fmla="*/ 45164 h 95121"/>
                        <a:gd name="connsiteX81" fmla="*/ 314860 w 634697"/>
                        <a:gd name="connsiteY81" fmla="*/ 48022 h 95121"/>
                        <a:gd name="connsiteX82" fmla="*/ 311542 w 634697"/>
                        <a:gd name="connsiteY82" fmla="*/ 51063 h 95121"/>
                        <a:gd name="connsiteX83" fmla="*/ 309514 w 634697"/>
                        <a:gd name="connsiteY83" fmla="*/ 49589 h 95121"/>
                        <a:gd name="connsiteX84" fmla="*/ 309330 w 634697"/>
                        <a:gd name="connsiteY84" fmla="*/ 49128 h 95121"/>
                        <a:gd name="connsiteX85" fmla="*/ 306288 w 634697"/>
                        <a:gd name="connsiteY85" fmla="*/ 50142 h 95121"/>
                        <a:gd name="connsiteX86" fmla="*/ 301587 w 634697"/>
                        <a:gd name="connsiteY86" fmla="*/ 50234 h 95121"/>
                        <a:gd name="connsiteX87" fmla="*/ 300020 w 634697"/>
                        <a:gd name="connsiteY87" fmla="*/ 49589 h 95121"/>
                        <a:gd name="connsiteX88" fmla="*/ 296241 w 634697"/>
                        <a:gd name="connsiteY88" fmla="*/ 44888 h 95121"/>
                        <a:gd name="connsiteX89" fmla="*/ 283245 w 634697"/>
                        <a:gd name="connsiteY89" fmla="*/ 51985 h 95121"/>
                        <a:gd name="connsiteX90" fmla="*/ 280203 w 634697"/>
                        <a:gd name="connsiteY90" fmla="*/ 49681 h 95121"/>
                        <a:gd name="connsiteX91" fmla="*/ 279558 w 634697"/>
                        <a:gd name="connsiteY91" fmla="*/ 48390 h 95121"/>
                        <a:gd name="connsiteX92" fmla="*/ 279374 w 634697"/>
                        <a:gd name="connsiteY92" fmla="*/ 45164 h 95121"/>
                        <a:gd name="connsiteX93" fmla="*/ 284720 w 634697"/>
                        <a:gd name="connsiteY93" fmla="*/ 37975 h 95121"/>
                        <a:gd name="connsiteX94" fmla="*/ 287854 w 634697"/>
                        <a:gd name="connsiteY94" fmla="*/ 35486 h 95121"/>
                        <a:gd name="connsiteX95" fmla="*/ 289513 w 634697"/>
                        <a:gd name="connsiteY95" fmla="*/ 34565 h 95121"/>
                        <a:gd name="connsiteX96" fmla="*/ 292831 w 634697"/>
                        <a:gd name="connsiteY96" fmla="*/ 33735 h 95121"/>
                        <a:gd name="connsiteX97" fmla="*/ 296518 w 634697"/>
                        <a:gd name="connsiteY97" fmla="*/ 37422 h 95121"/>
                        <a:gd name="connsiteX98" fmla="*/ 298638 w 634697"/>
                        <a:gd name="connsiteY98" fmla="*/ 37238 h 95121"/>
                        <a:gd name="connsiteX99" fmla="*/ 299375 w 634697"/>
                        <a:gd name="connsiteY99" fmla="*/ 37606 h 95121"/>
                        <a:gd name="connsiteX100" fmla="*/ 300481 w 634697"/>
                        <a:gd name="connsiteY100" fmla="*/ 38620 h 95121"/>
                        <a:gd name="connsiteX101" fmla="*/ 300573 w 634697"/>
                        <a:gd name="connsiteY101" fmla="*/ 41570 h 95121"/>
                        <a:gd name="connsiteX102" fmla="*/ 300758 w 634697"/>
                        <a:gd name="connsiteY102" fmla="*/ 44427 h 95121"/>
                        <a:gd name="connsiteX103" fmla="*/ 303615 w 634697"/>
                        <a:gd name="connsiteY103" fmla="*/ 45810 h 95121"/>
                        <a:gd name="connsiteX104" fmla="*/ 307763 w 634697"/>
                        <a:gd name="connsiteY104" fmla="*/ 44611 h 95121"/>
                        <a:gd name="connsiteX105" fmla="*/ 309330 w 634697"/>
                        <a:gd name="connsiteY105" fmla="*/ 43690 h 95121"/>
                        <a:gd name="connsiteX106" fmla="*/ 310620 w 634697"/>
                        <a:gd name="connsiteY106" fmla="*/ 42768 h 95121"/>
                        <a:gd name="connsiteX107" fmla="*/ 312832 w 634697"/>
                        <a:gd name="connsiteY107" fmla="*/ 34749 h 95121"/>
                        <a:gd name="connsiteX108" fmla="*/ 314399 w 634697"/>
                        <a:gd name="connsiteY108" fmla="*/ 33182 h 95121"/>
                        <a:gd name="connsiteX109" fmla="*/ 317441 w 634697"/>
                        <a:gd name="connsiteY109" fmla="*/ 34012 h 95121"/>
                        <a:gd name="connsiteX110" fmla="*/ 317809 w 634697"/>
                        <a:gd name="connsiteY110" fmla="*/ 35394 h 95121"/>
                        <a:gd name="connsiteX111" fmla="*/ 317809 w 634697"/>
                        <a:gd name="connsiteY111" fmla="*/ 35486 h 95121"/>
                        <a:gd name="connsiteX112" fmla="*/ 321681 w 634697"/>
                        <a:gd name="connsiteY112" fmla="*/ 33458 h 95121"/>
                        <a:gd name="connsiteX113" fmla="*/ 326105 w 634697"/>
                        <a:gd name="connsiteY113" fmla="*/ 34565 h 95121"/>
                        <a:gd name="connsiteX114" fmla="*/ 327395 w 634697"/>
                        <a:gd name="connsiteY114" fmla="*/ 39357 h 95121"/>
                        <a:gd name="connsiteX115" fmla="*/ 331451 w 634697"/>
                        <a:gd name="connsiteY115" fmla="*/ 48390 h 95121"/>
                        <a:gd name="connsiteX116" fmla="*/ 333202 w 634697"/>
                        <a:gd name="connsiteY116" fmla="*/ 48483 h 95121"/>
                        <a:gd name="connsiteX117" fmla="*/ 333202 w 634697"/>
                        <a:gd name="connsiteY117" fmla="*/ 48483 h 95121"/>
                        <a:gd name="connsiteX118" fmla="*/ 341405 w 634697"/>
                        <a:gd name="connsiteY118" fmla="*/ 35394 h 95121"/>
                        <a:gd name="connsiteX119" fmla="*/ 344447 w 634697"/>
                        <a:gd name="connsiteY119" fmla="*/ 34104 h 95121"/>
                        <a:gd name="connsiteX120" fmla="*/ 349793 w 634697"/>
                        <a:gd name="connsiteY120" fmla="*/ 36684 h 95121"/>
                        <a:gd name="connsiteX121" fmla="*/ 350991 w 634697"/>
                        <a:gd name="connsiteY121" fmla="*/ 39911 h 95121"/>
                        <a:gd name="connsiteX122" fmla="*/ 352466 w 634697"/>
                        <a:gd name="connsiteY122" fmla="*/ 37883 h 95121"/>
                        <a:gd name="connsiteX123" fmla="*/ 393298 w 634697"/>
                        <a:gd name="connsiteY123" fmla="*/ 43137 h 95121"/>
                        <a:gd name="connsiteX124" fmla="*/ 372283 w 634697"/>
                        <a:gd name="connsiteY124" fmla="*/ 52999 h 95121"/>
                        <a:gd name="connsiteX125" fmla="*/ 362144 w 634697"/>
                        <a:gd name="connsiteY125" fmla="*/ 49957 h 95121"/>
                        <a:gd name="connsiteX126" fmla="*/ 361868 w 634697"/>
                        <a:gd name="connsiteY126" fmla="*/ 43874 h 95121"/>
                        <a:gd name="connsiteX127" fmla="*/ 373021 w 634697"/>
                        <a:gd name="connsiteY127" fmla="*/ 33366 h 95121"/>
                        <a:gd name="connsiteX128" fmla="*/ 376523 w 634697"/>
                        <a:gd name="connsiteY128" fmla="*/ 34933 h 95121"/>
                        <a:gd name="connsiteX129" fmla="*/ 375601 w 634697"/>
                        <a:gd name="connsiteY129" fmla="*/ 40556 h 95121"/>
                        <a:gd name="connsiteX130" fmla="*/ 370163 w 634697"/>
                        <a:gd name="connsiteY130" fmla="*/ 45533 h 95121"/>
                        <a:gd name="connsiteX131" fmla="*/ 366200 w 634697"/>
                        <a:gd name="connsiteY131" fmla="*/ 46455 h 95121"/>
                        <a:gd name="connsiteX132" fmla="*/ 366937 w 634697"/>
                        <a:gd name="connsiteY132" fmla="*/ 48483 h 95121"/>
                        <a:gd name="connsiteX133" fmla="*/ 367767 w 634697"/>
                        <a:gd name="connsiteY133" fmla="*/ 48667 h 95121"/>
                        <a:gd name="connsiteX134" fmla="*/ 375970 w 634697"/>
                        <a:gd name="connsiteY134" fmla="*/ 47008 h 95121"/>
                        <a:gd name="connsiteX135" fmla="*/ 383897 w 634697"/>
                        <a:gd name="connsiteY135" fmla="*/ 43597 h 95121"/>
                        <a:gd name="connsiteX136" fmla="*/ 391731 w 634697"/>
                        <a:gd name="connsiteY136" fmla="*/ 39173 h 95121"/>
                        <a:gd name="connsiteX137" fmla="*/ 393759 w 634697"/>
                        <a:gd name="connsiteY137" fmla="*/ 39542 h 95121"/>
                        <a:gd name="connsiteX138" fmla="*/ 393667 w 634697"/>
                        <a:gd name="connsiteY138" fmla="*/ 40464 h 95121"/>
                        <a:gd name="connsiteX139" fmla="*/ 393851 w 634697"/>
                        <a:gd name="connsiteY139" fmla="*/ 41017 h 95121"/>
                        <a:gd name="connsiteX140" fmla="*/ 393944 w 634697"/>
                        <a:gd name="connsiteY140" fmla="*/ 41570 h 95121"/>
                        <a:gd name="connsiteX141" fmla="*/ 393298 w 634697"/>
                        <a:gd name="connsiteY141" fmla="*/ 43137 h 95121"/>
                        <a:gd name="connsiteX142" fmla="*/ 444823 w 634697"/>
                        <a:gd name="connsiteY142" fmla="*/ 59912 h 95121"/>
                        <a:gd name="connsiteX143" fmla="*/ 441965 w 634697"/>
                        <a:gd name="connsiteY143" fmla="*/ 60188 h 95121"/>
                        <a:gd name="connsiteX144" fmla="*/ 438278 w 634697"/>
                        <a:gd name="connsiteY144" fmla="*/ 54013 h 95121"/>
                        <a:gd name="connsiteX145" fmla="*/ 438647 w 634697"/>
                        <a:gd name="connsiteY145" fmla="*/ 44703 h 95121"/>
                        <a:gd name="connsiteX146" fmla="*/ 432195 w 634697"/>
                        <a:gd name="connsiteY146" fmla="*/ 47008 h 95121"/>
                        <a:gd name="connsiteX147" fmla="*/ 427771 w 634697"/>
                        <a:gd name="connsiteY147" fmla="*/ 47653 h 95121"/>
                        <a:gd name="connsiteX148" fmla="*/ 426849 w 634697"/>
                        <a:gd name="connsiteY148" fmla="*/ 47929 h 95121"/>
                        <a:gd name="connsiteX149" fmla="*/ 421134 w 634697"/>
                        <a:gd name="connsiteY149" fmla="*/ 53091 h 95121"/>
                        <a:gd name="connsiteX150" fmla="*/ 416065 w 634697"/>
                        <a:gd name="connsiteY150" fmla="*/ 52354 h 95121"/>
                        <a:gd name="connsiteX151" fmla="*/ 414129 w 634697"/>
                        <a:gd name="connsiteY151" fmla="*/ 48390 h 95121"/>
                        <a:gd name="connsiteX152" fmla="*/ 415420 w 634697"/>
                        <a:gd name="connsiteY152" fmla="*/ 41938 h 95121"/>
                        <a:gd name="connsiteX153" fmla="*/ 419475 w 634697"/>
                        <a:gd name="connsiteY153" fmla="*/ 35210 h 95121"/>
                        <a:gd name="connsiteX154" fmla="*/ 426757 w 634697"/>
                        <a:gd name="connsiteY154" fmla="*/ 32813 h 95121"/>
                        <a:gd name="connsiteX155" fmla="*/ 429798 w 634697"/>
                        <a:gd name="connsiteY155" fmla="*/ 36224 h 95121"/>
                        <a:gd name="connsiteX156" fmla="*/ 428692 w 634697"/>
                        <a:gd name="connsiteY156" fmla="*/ 43321 h 95121"/>
                        <a:gd name="connsiteX157" fmla="*/ 435605 w 634697"/>
                        <a:gd name="connsiteY157" fmla="*/ 41754 h 95121"/>
                        <a:gd name="connsiteX158" fmla="*/ 439569 w 634697"/>
                        <a:gd name="connsiteY158" fmla="*/ 39542 h 95121"/>
                        <a:gd name="connsiteX159" fmla="*/ 440214 w 634697"/>
                        <a:gd name="connsiteY159" fmla="*/ 36592 h 95121"/>
                        <a:gd name="connsiteX160" fmla="*/ 444270 w 634697"/>
                        <a:gd name="connsiteY160" fmla="*/ 24057 h 95121"/>
                        <a:gd name="connsiteX161" fmla="*/ 437172 w 634697"/>
                        <a:gd name="connsiteY161" fmla="*/ 26269 h 95121"/>
                        <a:gd name="connsiteX162" fmla="*/ 435882 w 634697"/>
                        <a:gd name="connsiteY162" fmla="*/ 22951 h 95121"/>
                        <a:gd name="connsiteX163" fmla="*/ 436896 w 634697"/>
                        <a:gd name="connsiteY163" fmla="*/ 22029 h 95121"/>
                        <a:gd name="connsiteX164" fmla="*/ 437725 w 634697"/>
                        <a:gd name="connsiteY164" fmla="*/ 21937 h 95121"/>
                        <a:gd name="connsiteX165" fmla="*/ 446482 w 634697"/>
                        <a:gd name="connsiteY165" fmla="*/ 18895 h 95121"/>
                        <a:gd name="connsiteX166" fmla="*/ 451920 w 634697"/>
                        <a:gd name="connsiteY166" fmla="*/ 5346 h 95121"/>
                        <a:gd name="connsiteX167" fmla="*/ 453948 w 634697"/>
                        <a:gd name="connsiteY167" fmla="*/ 4332 h 95121"/>
                        <a:gd name="connsiteX168" fmla="*/ 456805 w 634697"/>
                        <a:gd name="connsiteY168" fmla="*/ 8480 h 95121"/>
                        <a:gd name="connsiteX169" fmla="*/ 454224 w 634697"/>
                        <a:gd name="connsiteY169" fmla="*/ 13641 h 95121"/>
                        <a:gd name="connsiteX170" fmla="*/ 452565 w 634697"/>
                        <a:gd name="connsiteY170" fmla="*/ 17421 h 95121"/>
                        <a:gd name="connsiteX171" fmla="*/ 464179 w 634697"/>
                        <a:gd name="connsiteY171" fmla="*/ 15577 h 95121"/>
                        <a:gd name="connsiteX172" fmla="*/ 465930 w 634697"/>
                        <a:gd name="connsiteY172" fmla="*/ 17421 h 95121"/>
                        <a:gd name="connsiteX173" fmla="*/ 465008 w 634697"/>
                        <a:gd name="connsiteY173" fmla="*/ 19448 h 95121"/>
                        <a:gd name="connsiteX174" fmla="*/ 450722 w 634697"/>
                        <a:gd name="connsiteY174" fmla="*/ 22674 h 95121"/>
                        <a:gd name="connsiteX175" fmla="*/ 444915 w 634697"/>
                        <a:gd name="connsiteY175" fmla="*/ 38620 h 95121"/>
                        <a:gd name="connsiteX176" fmla="*/ 442979 w 634697"/>
                        <a:gd name="connsiteY176" fmla="*/ 51985 h 95121"/>
                        <a:gd name="connsiteX177" fmla="*/ 443256 w 634697"/>
                        <a:gd name="connsiteY177" fmla="*/ 56133 h 95121"/>
                        <a:gd name="connsiteX178" fmla="*/ 444454 w 634697"/>
                        <a:gd name="connsiteY178" fmla="*/ 56962 h 95121"/>
                        <a:gd name="connsiteX179" fmla="*/ 445283 w 634697"/>
                        <a:gd name="connsiteY179" fmla="*/ 58253 h 95121"/>
                        <a:gd name="connsiteX180" fmla="*/ 444823 w 634697"/>
                        <a:gd name="connsiteY180" fmla="*/ 59912 h 95121"/>
                        <a:gd name="connsiteX181" fmla="*/ 454962 w 634697"/>
                        <a:gd name="connsiteY181" fmla="*/ 50695 h 95121"/>
                        <a:gd name="connsiteX182" fmla="*/ 453671 w 634697"/>
                        <a:gd name="connsiteY182" fmla="*/ 52538 h 95121"/>
                        <a:gd name="connsiteX183" fmla="*/ 452842 w 634697"/>
                        <a:gd name="connsiteY183" fmla="*/ 52722 h 95121"/>
                        <a:gd name="connsiteX184" fmla="*/ 452104 w 634697"/>
                        <a:gd name="connsiteY184" fmla="*/ 52538 h 95121"/>
                        <a:gd name="connsiteX185" fmla="*/ 450076 w 634697"/>
                        <a:gd name="connsiteY185" fmla="*/ 51432 h 95121"/>
                        <a:gd name="connsiteX186" fmla="*/ 450445 w 634697"/>
                        <a:gd name="connsiteY186" fmla="*/ 46823 h 95121"/>
                        <a:gd name="connsiteX187" fmla="*/ 451182 w 634697"/>
                        <a:gd name="connsiteY187" fmla="*/ 44243 h 95121"/>
                        <a:gd name="connsiteX188" fmla="*/ 451182 w 634697"/>
                        <a:gd name="connsiteY188" fmla="*/ 44150 h 95121"/>
                        <a:gd name="connsiteX189" fmla="*/ 452565 w 634697"/>
                        <a:gd name="connsiteY189" fmla="*/ 37698 h 95121"/>
                        <a:gd name="connsiteX190" fmla="*/ 453118 w 634697"/>
                        <a:gd name="connsiteY190" fmla="*/ 33735 h 95121"/>
                        <a:gd name="connsiteX191" fmla="*/ 454409 w 634697"/>
                        <a:gd name="connsiteY191" fmla="*/ 31984 h 95121"/>
                        <a:gd name="connsiteX192" fmla="*/ 456160 w 634697"/>
                        <a:gd name="connsiteY192" fmla="*/ 32168 h 95121"/>
                        <a:gd name="connsiteX193" fmla="*/ 457542 w 634697"/>
                        <a:gd name="connsiteY193" fmla="*/ 32998 h 95121"/>
                        <a:gd name="connsiteX194" fmla="*/ 458556 w 634697"/>
                        <a:gd name="connsiteY194" fmla="*/ 35025 h 95121"/>
                        <a:gd name="connsiteX195" fmla="*/ 458464 w 634697"/>
                        <a:gd name="connsiteY195" fmla="*/ 36316 h 95121"/>
                        <a:gd name="connsiteX196" fmla="*/ 462888 w 634697"/>
                        <a:gd name="connsiteY196" fmla="*/ 34380 h 95121"/>
                        <a:gd name="connsiteX197" fmla="*/ 465838 w 634697"/>
                        <a:gd name="connsiteY197" fmla="*/ 34196 h 95121"/>
                        <a:gd name="connsiteX198" fmla="*/ 468419 w 634697"/>
                        <a:gd name="connsiteY198" fmla="*/ 35486 h 95121"/>
                        <a:gd name="connsiteX199" fmla="*/ 468880 w 634697"/>
                        <a:gd name="connsiteY199" fmla="*/ 37330 h 95121"/>
                        <a:gd name="connsiteX200" fmla="*/ 466299 w 634697"/>
                        <a:gd name="connsiteY200" fmla="*/ 37791 h 95121"/>
                        <a:gd name="connsiteX201" fmla="*/ 454962 w 634697"/>
                        <a:gd name="connsiteY201" fmla="*/ 50695 h 95121"/>
                        <a:gd name="connsiteX202" fmla="*/ 503536 w 634697"/>
                        <a:gd name="connsiteY202" fmla="*/ 42399 h 95121"/>
                        <a:gd name="connsiteX203" fmla="*/ 497268 w 634697"/>
                        <a:gd name="connsiteY203" fmla="*/ 48575 h 95121"/>
                        <a:gd name="connsiteX204" fmla="*/ 493213 w 634697"/>
                        <a:gd name="connsiteY204" fmla="*/ 50142 h 95121"/>
                        <a:gd name="connsiteX205" fmla="*/ 488512 w 634697"/>
                        <a:gd name="connsiteY205" fmla="*/ 50234 h 95121"/>
                        <a:gd name="connsiteX206" fmla="*/ 486945 w 634697"/>
                        <a:gd name="connsiteY206" fmla="*/ 49589 h 95121"/>
                        <a:gd name="connsiteX207" fmla="*/ 483166 w 634697"/>
                        <a:gd name="connsiteY207" fmla="*/ 44888 h 95121"/>
                        <a:gd name="connsiteX208" fmla="*/ 470078 w 634697"/>
                        <a:gd name="connsiteY208" fmla="*/ 51985 h 95121"/>
                        <a:gd name="connsiteX209" fmla="*/ 467036 w 634697"/>
                        <a:gd name="connsiteY209" fmla="*/ 49681 h 95121"/>
                        <a:gd name="connsiteX210" fmla="*/ 466391 w 634697"/>
                        <a:gd name="connsiteY210" fmla="*/ 48390 h 95121"/>
                        <a:gd name="connsiteX211" fmla="*/ 466207 w 634697"/>
                        <a:gd name="connsiteY211" fmla="*/ 45164 h 95121"/>
                        <a:gd name="connsiteX212" fmla="*/ 471460 w 634697"/>
                        <a:gd name="connsiteY212" fmla="*/ 37975 h 95121"/>
                        <a:gd name="connsiteX213" fmla="*/ 474594 w 634697"/>
                        <a:gd name="connsiteY213" fmla="*/ 35486 h 95121"/>
                        <a:gd name="connsiteX214" fmla="*/ 476161 w 634697"/>
                        <a:gd name="connsiteY214" fmla="*/ 34565 h 95121"/>
                        <a:gd name="connsiteX215" fmla="*/ 479479 w 634697"/>
                        <a:gd name="connsiteY215" fmla="*/ 33735 h 95121"/>
                        <a:gd name="connsiteX216" fmla="*/ 483166 w 634697"/>
                        <a:gd name="connsiteY216" fmla="*/ 37422 h 95121"/>
                        <a:gd name="connsiteX217" fmla="*/ 485286 w 634697"/>
                        <a:gd name="connsiteY217" fmla="*/ 37238 h 95121"/>
                        <a:gd name="connsiteX218" fmla="*/ 486116 w 634697"/>
                        <a:gd name="connsiteY218" fmla="*/ 37606 h 95121"/>
                        <a:gd name="connsiteX219" fmla="*/ 487222 w 634697"/>
                        <a:gd name="connsiteY219" fmla="*/ 38620 h 95121"/>
                        <a:gd name="connsiteX220" fmla="*/ 487314 w 634697"/>
                        <a:gd name="connsiteY220" fmla="*/ 41570 h 95121"/>
                        <a:gd name="connsiteX221" fmla="*/ 487498 w 634697"/>
                        <a:gd name="connsiteY221" fmla="*/ 44427 h 95121"/>
                        <a:gd name="connsiteX222" fmla="*/ 490356 w 634697"/>
                        <a:gd name="connsiteY222" fmla="*/ 45810 h 95121"/>
                        <a:gd name="connsiteX223" fmla="*/ 500771 w 634697"/>
                        <a:gd name="connsiteY223" fmla="*/ 39173 h 95121"/>
                        <a:gd name="connsiteX224" fmla="*/ 502246 w 634697"/>
                        <a:gd name="connsiteY224" fmla="*/ 38620 h 95121"/>
                        <a:gd name="connsiteX225" fmla="*/ 503997 w 634697"/>
                        <a:gd name="connsiteY225" fmla="*/ 39911 h 95121"/>
                        <a:gd name="connsiteX226" fmla="*/ 503536 w 634697"/>
                        <a:gd name="connsiteY226" fmla="*/ 42399 h 95121"/>
                        <a:gd name="connsiteX227" fmla="*/ 521141 w 634697"/>
                        <a:gd name="connsiteY227" fmla="*/ 53368 h 95121"/>
                        <a:gd name="connsiteX228" fmla="*/ 518007 w 634697"/>
                        <a:gd name="connsiteY228" fmla="*/ 51524 h 95121"/>
                        <a:gd name="connsiteX229" fmla="*/ 516809 w 634697"/>
                        <a:gd name="connsiteY229" fmla="*/ 49589 h 95121"/>
                        <a:gd name="connsiteX230" fmla="*/ 518284 w 634697"/>
                        <a:gd name="connsiteY230" fmla="*/ 40279 h 95121"/>
                        <a:gd name="connsiteX231" fmla="*/ 519205 w 634697"/>
                        <a:gd name="connsiteY231" fmla="*/ 37422 h 95121"/>
                        <a:gd name="connsiteX232" fmla="*/ 519943 w 634697"/>
                        <a:gd name="connsiteY232" fmla="*/ 36592 h 95121"/>
                        <a:gd name="connsiteX233" fmla="*/ 523630 w 634697"/>
                        <a:gd name="connsiteY233" fmla="*/ 38251 h 95121"/>
                        <a:gd name="connsiteX234" fmla="*/ 523722 w 634697"/>
                        <a:gd name="connsiteY234" fmla="*/ 38436 h 95121"/>
                        <a:gd name="connsiteX235" fmla="*/ 523814 w 634697"/>
                        <a:gd name="connsiteY235" fmla="*/ 39911 h 95121"/>
                        <a:gd name="connsiteX236" fmla="*/ 521602 w 634697"/>
                        <a:gd name="connsiteY236" fmla="*/ 47376 h 95121"/>
                        <a:gd name="connsiteX237" fmla="*/ 523077 w 634697"/>
                        <a:gd name="connsiteY237" fmla="*/ 45810 h 95121"/>
                        <a:gd name="connsiteX238" fmla="*/ 536073 w 634697"/>
                        <a:gd name="connsiteY238" fmla="*/ 30417 h 95121"/>
                        <a:gd name="connsiteX239" fmla="*/ 540774 w 634697"/>
                        <a:gd name="connsiteY239" fmla="*/ 29587 h 95121"/>
                        <a:gd name="connsiteX240" fmla="*/ 541050 w 634697"/>
                        <a:gd name="connsiteY240" fmla="*/ 31154 h 95121"/>
                        <a:gd name="connsiteX241" fmla="*/ 540405 w 634697"/>
                        <a:gd name="connsiteY241" fmla="*/ 32260 h 95121"/>
                        <a:gd name="connsiteX242" fmla="*/ 526487 w 634697"/>
                        <a:gd name="connsiteY242" fmla="*/ 49865 h 95121"/>
                        <a:gd name="connsiteX243" fmla="*/ 521141 w 634697"/>
                        <a:gd name="connsiteY243" fmla="*/ 53368 h 95121"/>
                        <a:gd name="connsiteX244" fmla="*/ 598842 w 634697"/>
                        <a:gd name="connsiteY244" fmla="*/ 43321 h 95121"/>
                        <a:gd name="connsiteX245" fmla="*/ 588427 w 634697"/>
                        <a:gd name="connsiteY245" fmla="*/ 47653 h 95121"/>
                        <a:gd name="connsiteX246" fmla="*/ 586675 w 634697"/>
                        <a:gd name="connsiteY246" fmla="*/ 53091 h 95121"/>
                        <a:gd name="connsiteX247" fmla="*/ 576260 w 634697"/>
                        <a:gd name="connsiteY247" fmla="*/ 67286 h 95121"/>
                        <a:gd name="connsiteX248" fmla="*/ 566305 w 634697"/>
                        <a:gd name="connsiteY248" fmla="*/ 75120 h 95121"/>
                        <a:gd name="connsiteX249" fmla="*/ 560038 w 634697"/>
                        <a:gd name="connsiteY249" fmla="*/ 71986 h 95121"/>
                        <a:gd name="connsiteX250" fmla="*/ 560499 w 634697"/>
                        <a:gd name="connsiteY250" fmla="*/ 69498 h 95121"/>
                        <a:gd name="connsiteX251" fmla="*/ 562803 w 634697"/>
                        <a:gd name="connsiteY251" fmla="*/ 64797 h 95121"/>
                        <a:gd name="connsiteX252" fmla="*/ 570453 w 634697"/>
                        <a:gd name="connsiteY252" fmla="*/ 55211 h 95121"/>
                        <a:gd name="connsiteX253" fmla="*/ 576905 w 634697"/>
                        <a:gd name="connsiteY253" fmla="*/ 49773 h 95121"/>
                        <a:gd name="connsiteX254" fmla="*/ 583449 w 634697"/>
                        <a:gd name="connsiteY254" fmla="*/ 45349 h 95121"/>
                        <a:gd name="connsiteX255" fmla="*/ 582251 w 634697"/>
                        <a:gd name="connsiteY255" fmla="*/ 43966 h 95121"/>
                        <a:gd name="connsiteX256" fmla="*/ 570638 w 634697"/>
                        <a:gd name="connsiteY256" fmla="*/ 50049 h 95121"/>
                        <a:gd name="connsiteX257" fmla="*/ 569347 w 634697"/>
                        <a:gd name="connsiteY257" fmla="*/ 50787 h 95121"/>
                        <a:gd name="connsiteX258" fmla="*/ 567688 w 634697"/>
                        <a:gd name="connsiteY258" fmla="*/ 50510 h 95121"/>
                        <a:gd name="connsiteX259" fmla="*/ 566029 w 634697"/>
                        <a:gd name="connsiteY259" fmla="*/ 48667 h 95121"/>
                        <a:gd name="connsiteX260" fmla="*/ 566213 w 634697"/>
                        <a:gd name="connsiteY260" fmla="*/ 46823 h 95121"/>
                        <a:gd name="connsiteX261" fmla="*/ 567227 w 634697"/>
                        <a:gd name="connsiteY261" fmla="*/ 45902 h 95121"/>
                        <a:gd name="connsiteX262" fmla="*/ 573403 w 634697"/>
                        <a:gd name="connsiteY262" fmla="*/ 38620 h 95121"/>
                        <a:gd name="connsiteX263" fmla="*/ 569255 w 634697"/>
                        <a:gd name="connsiteY263" fmla="*/ 40924 h 95121"/>
                        <a:gd name="connsiteX264" fmla="*/ 568794 w 634697"/>
                        <a:gd name="connsiteY264" fmla="*/ 41570 h 95121"/>
                        <a:gd name="connsiteX265" fmla="*/ 562434 w 634697"/>
                        <a:gd name="connsiteY265" fmla="*/ 45349 h 95121"/>
                        <a:gd name="connsiteX266" fmla="*/ 561512 w 634697"/>
                        <a:gd name="connsiteY266" fmla="*/ 45810 h 95121"/>
                        <a:gd name="connsiteX267" fmla="*/ 547871 w 634697"/>
                        <a:gd name="connsiteY267" fmla="*/ 51524 h 95121"/>
                        <a:gd name="connsiteX268" fmla="*/ 537732 w 634697"/>
                        <a:gd name="connsiteY268" fmla="*/ 48483 h 95121"/>
                        <a:gd name="connsiteX269" fmla="*/ 537456 w 634697"/>
                        <a:gd name="connsiteY269" fmla="*/ 42399 h 95121"/>
                        <a:gd name="connsiteX270" fmla="*/ 548608 w 634697"/>
                        <a:gd name="connsiteY270" fmla="*/ 31799 h 95121"/>
                        <a:gd name="connsiteX271" fmla="*/ 552111 w 634697"/>
                        <a:gd name="connsiteY271" fmla="*/ 33366 h 95121"/>
                        <a:gd name="connsiteX272" fmla="*/ 551189 w 634697"/>
                        <a:gd name="connsiteY272" fmla="*/ 38989 h 95121"/>
                        <a:gd name="connsiteX273" fmla="*/ 545751 w 634697"/>
                        <a:gd name="connsiteY273" fmla="*/ 43966 h 95121"/>
                        <a:gd name="connsiteX274" fmla="*/ 541788 w 634697"/>
                        <a:gd name="connsiteY274" fmla="*/ 44980 h 95121"/>
                        <a:gd name="connsiteX275" fmla="*/ 542525 w 634697"/>
                        <a:gd name="connsiteY275" fmla="*/ 47008 h 95121"/>
                        <a:gd name="connsiteX276" fmla="*/ 543355 w 634697"/>
                        <a:gd name="connsiteY276" fmla="*/ 47192 h 95121"/>
                        <a:gd name="connsiteX277" fmla="*/ 551558 w 634697"/>
                        <a:gd name="connsiteY277" fmla="*/ 45533 h 95121"/>
                        <a:gd name="connsiteX278" fmla="*/ 559485 w 634697"/>
                        <a:gd name="connsiteY278" fmla="*/ 42123 h 95121"/>
                        <a:gd name="connsiteX279" fmla="*/ 560038 w 634697"/>
                        <a:gd name="connsiteY279" fmla="*/ 41846 h 95121"/>
                        <a:gd name="connsiteX280" fmla="*/ 560222 w 634697"/>
                        <a:gd name="connsiteY280" fmla="*/ 41385 h 95121"/>
                        <a:gd name="connsiteX281" fmla="*/ 562066 w 634697"/>
                        <a:gd name="connsiteY281" fmla="*/ 37514 h 95121"/>
                        <a:gd name="connsiteX282" fmla="*/ 563079 w 634697"/>
                        <a:gd name="connsiteY282" fmla="*/ 33735 h 95121"/>
                        <a:gd name="connsiteX283" fmla="*/ 567043 w 634697"/>
                        <a:gd name="connsiteY283" fmla="*/ 33366 h 95121"/>
                        <a:gd name="connsiteX284" fmla="*/ 567688 w 634697"/>
                        <a:gd name="connsiteY284" fmla="*/ 36131 h 95121"/>
                        <a:gd name="connsiteX285" fmla="*/ 575062 w 634697"/>
                        <a:gd name="connsiteY285" fmla="*/ 33919 h 95121"/>
                        <a:gd name="connsiteX286" fmla="*/ 577458 w 634697"/>
                        <a:gd name="connsiteY286" fmla="*/ 35118 h 95121"/>
                        <a:gd name="connsiteX287" fmla="*/ 579025 w 634697"/>
                        <a:gd name="connsiteY287" fmla="*/ 39726 h 95121"/>
                        <a:gd name="connsiteX288" fmla="*/ 579025 w 634697"/>
                        <a:gd name="connsiteY288" fmla="*/ 39818 h 95121"/>
                        <a:gd name="connsiteX289" fmla="*/ 587505 w 634697"/>
                        <a:gd name="connsiteY289" fmla="*/ 43413 h 95121"/>
                        <a:gd name="connsiteX290" fmla="*/ 595893 w 634697"/>
                        <a:gd name="connsiteY290" fmla="*/ 39542 h 95121"/>
                        <a:gd name="connsiteX291" fmla="*/ 601146 w 634697"/>
                        <a:gd name="connsiteY291" fmla="*/ 42399 h 95121"/>
                        <a:gd name="connsiteX292" fmla="*/ 598842 w 634697"/>
                        <a:gd name="connsiteY292" fmla="*/ 43321 h 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</a:cxnLst>
                      <a:rect l="l" t="t" r="r" b="b"/>
                      <a:pathLst>
                        <a:path w="634697" h="95121">
                          <a:moveTo>
                            <a:pt x="0" y="0"/>
                          </a:moveTo>
                          <a:lnTo>
                            <a:pt x="86089" y="95122"/>
                          </a:lnTo>
                          <a:lnTo>
                            <a:pt x="634697" y="95122"/>
                          </a:lnTo>
                          <a:lnTo>
                            <a:pt x="634697" y="0"/>
                          </a:lnTo>
                          <a:lnTo>
                            <a:pt x="0" y="0"/>
                          </a:lnTo>
                          <a:close/>
                          <a:moveTo>
                            <a:pt x="268129" y="50695"/>
                          </a:moveTo>
                          <a:cubicBezTo>
                            <a:pt x="267944" y="51524"/>
                            <a:pt x="267668" y="52169"/>
                            <a:pt x="266838" y="52538"/>
                          </a:cubicBezTo>
                          <a:cubicBezTo>
                            <a:pt x="266562" y="52630"/>
                            <a:pt x="266285" y="52722"/>
                            <a:pt x="266009" y="52722"/>
                          </a:cubicBezTo>
                          <a:cubicBezTo>
                            <a:pt x="265732" y="52722"/>
                            <a:pt x="265456" y="52630"/>
                            <a:pt x="265271" y="52538"/>
                          </a:cubicBezTo>
                          <a:cubicBezTo>
                            <a:pt x="264534" y="52354"/>
                            <a:pt x="263889" y="51985"/>
                            <a:pt x="263244" y="51432"/>
                          </a:cubicBezTo>
                          <a:cubicBezTo>
                            <a:pt x="261584" y="50326"/>
                            <a:pt x="263059" y="48206"/>
                            <a:pt x="263704" y="46823"/>
                          </a:cubicBezTo>
                          <a:cubicBezTo>
                            <a:pt x="263797" y="46639"/>
                            <a:pt x="263797" y="46547"/>
                            <a:pt x="263889" y="46363"/>
                          </a:cubicBezTo>
                          <a:cubicBezTo>
                            <a:pt x="263612" y="46455"/>
                            <a:pt x="263336" y="46547"/>
                            <a:pt x="263059" y="46639"/>
                          </a:cubicBezTo>
                          <a:cubicBezTo>
                            <a:pt x="261308" y="47376"/>
                            <a:pt x="259557" y="48206"/>
                            <a:pt x="257805" y="49128"/>
                          </a:cubicBezTo>
                          <a:cubicBezTo>
                            <a:pt x="256884" y="49589"/>
                            <a:pt x="255962" y="50142"/>
                            <a:pt x="255040" y="50695"/>
                          </a:cubicBezTo>
                          <a:cubicBezTo>
                            <a:pt x="254395" y="51063"/>
                            <a:pt x="253381" y="51432"/>
                            <a:pt x="253197" y="52169"/>
                          </a:cubicBezTo>
                          <a:cubicBezTo>
                            <a:pt x="253197" y="52538"/>
                            <a:pt x="253012" y="52999"/>
                            <a:pt x="252920" y="53275"/>
                          </a:cubicBezTo>
                          <a:cubicBezTo>
                            <a:pt x="252828" y="53736"/>
                            <a:pt x="252736" y="54105"/>
                            <a:pt x="252644" y="54566"/>
                          </a:cubicBezTo>
                          <a:cubicBezTo>
                            <a:pt x="251814" y="58806"/>
                            <a:pt x="250708" y="63046"/>
                            <a:pt x="249233" y="67101"/>
                          </a:cubicBezTo>
                          <a:cubicBezTo>
                            <a:pt x="249049" y="67654"/>
                            <a:pt x="248865" y="68207"/>
                            <a:pt x="248680" y="68760"/>
                          </a:cubicBezTo>
                          <a:cubicBezTo>
                            <a:pt x="247666" y="71526"/>
                            <a:pt x="243703" y="81572"/>
                            <a:pt x="238541" y="87103"/>
                          </a:cubicBezTo>
                          <a:cubicBezTo>
                            <a:pt x="232458" y="93555"/>
                            <a:pt x="228126" y="94292"/>
                            <a:pt x="227573" y="94476"/>
                          </a:cubicBezTo>
                          <a:cubicBezTo>
                            <a:pt x="227204" y="94569"/>
                            <a:pt x="226836" y="94661"/>
                            <a:pt x="226467" y="94753"/>
                          </a:cubicBezTo>
                          <a:cubicBezTo>
                            <a:pt x="225269" y="94937"/>
                            <a:pt x="224255" y="95029"/>
                            <a:pt x="223056" y="94661"/>
                          </a:cubicBezTo>
                          <a:cubicBezTo>
                            <a:pt x="216420" y="92817"/>
                            <a:pt x="216881" y="87379"/>
                            <a:pt x="217250" y="85259"/>
                          </a:cubicBezTo>
                          <a:cubicBezTo>
                            <a:pt x="219462" y="72079"/>
                            <a:pt x="234578" y="59635"/>
                            <a:pt x="235684" y="58714"/>
                          </a:cubicBezTo>
                          <a:cubicBezTo>
                            <a:pt x="236329" y="58161"/>
                            <a:pt x="246376" y="50418"/>
                            <a:pt x="248957" y="48759"/>
                          </a:cubicBezTo>
                          <a:cubicBezTo>
                            <a:pt x="249141" y="47745"/>
                            <a:pt x="249418" y="46731"/>
                            <a:pt x="249694" y="45717"/>
                          </a:cubicBezTo>
                          <a:cubicBezTo>
                            <a:pt x="249971" y="44703"/>
                            <a:pt x="250155" y="43690"/>
                            <a:pt x="250432" y="42676"/>
                          </a:cubicBezTo>
                          <a:cubicBezTo>
                            <a:pt x="250432" y="42584"/>
                            <a:pt x="250432" y="42215"/>
                            <a:pt x="250524" y="42123"/>
                          </a:cubicBezTo>
                          <a:cubicBezTo>
                            <a:pt x="250524" y="42123"/>
                            <a:pt x="250432" y="42215"/>
                            <a:pt x="250432" y="42215"/>
                          </a:cubicBezTo>
                          <a:cubicBezTo>
                            <a:pt x="249879" y="42952"/>
                            <a:pt x="242597" y="51709"/>
                            <a:pt x="237251" y="52169"/>
                          </a:cubicBezTo>
                          <a:cubicBezTo>
                            <a:pt x="234394" y="52446"/>
                            <a:pt x="232550" y="50418"/>
                            <a:pt x="232550" y="50418"/>
                          </a:cubicBezTo>
                          <a:cubicBezTo>
                            <a:pt x="231444" y="48943"/>
                            <a:pt x="231536" y="47284"/>
                            <a:pt x="232182" y="45625"/>
                          </a:cubicBezTo>
                          <a:cubicBezTo>
                            <a:pt x="234855" y="38620"/>
                            <a:pt x="243887" y="33643"/>
                            <a:pt x="246284" y="32905"/>
                          </a:cubicBezTo>
                          <a:cubicBezTo>
                            <a:pt x="248312" y="32260"/>
                            <a:pt x="250063" y="33366"/>
                            <a:pt x="251169" y="35025"/>
                          </a:cubicBezTo>
                          <a:cubicBezTo>
                            <a:pt x="251538" y="35578"/>
                            <a:pt x="251630" y="36316"/>
                            <a:pt x="252275" y="36684"/>
                          </a:cubicBezTo>
                          <a:cubicBezTo>
                            <a:pt x="252920" y="37145"/>
                            <a:pt x="253658" y="37330"/>
                            <a:pt x="254211" y="37883"/>
                          </a:cubicBezTo>
                          <a:cubicBezTo>
                            <a:pt x="254764" y="38344"/>
                            <a:pt x="255225" y="38989"/>
                            <a:pt x="255409" y="39726"/>
                          </a:cubicBezTo>
                          <a:cubicBezTo>
                            <a:pt x="255778" y="40924"/>
                            <a:pt x="255409" y="42399"/>
                            <a:pt x="255132" y="43597"/>
                          </a:cubicBezTo>
                          <a:cubicBezTo>
                            <a:pt x="255040" y="43966"/>
                            <a:pt x="254948" y="44427"/>
                            <a:pt x="254856" y="44796"/>
                          </a:cubicBezTo>
                          <a:cubicBezTo>
                            <a:pt x="254856" y="44888"/>
                            <a:pt x="254856" y="45441"/>
                            <a:pt x="254671" y="45533"/>
                          </a:cubicBezTo>
                          <a:cubicBezTo>
                            <a:pt x="254764" y="45533"/>
                            <a:pt x="254856" y="45441"/>
                            <a:pt x="254948" y="45349"/>
                          </a:cubicBezTo>
                          <a:cubicBezTo>
                            <a:pt x="256515" y="44519"/>
                            <a:pt x="263428" y="41938"/>
                            <a:pt x="265087" y="41293"/>
                          </a:cubicBezTo>
                          <a:cubicBezTo>
                            <a:pt x="265364" y="40095"/>
                            <a:pt x="265548" y="38897"/>
                            <a:pt x="265824" y="37698"/>
                          </a:cubicBezTo>
                          <a:cubicBezTo>
                            <a:pt x="266101" y="36408"/>
                            <a:pt x="266377" y="35118"/>
                            <a:pt x="266377" y="33735"/>
                          </a:cubicBezTo>
                          <a:cubicBezTo>
                            <a:pt x="266377" y="32905"/>
                            <a:pt x="266838" y="32260"/>
                            <a:pt x="267668" y="31984"/>
                          </a:cubicBezTo>
                          <a:cubicBezTo>
                            <a:pt x="268497" y="31707"/>
                            <a:pt x="269050" y="31892"/>
                            <a:pt x="269419" y="32168"/>
                          </a:cubicBezTo>
                          <a:cubicBezTo>
                            <a:pt x="269880" y="32445"/>
                            <a:pt x="270341" y="32629"/>
                            <a:pt x="270802" y="32998"/>
                          </a:cubicBezTo>
                          <a:cubicBezTo>
                            <a:pt x="271908" y="33735"/>
                            <a:pt x="271908" y="34565"/>
                            <a:pt x="271816" y="35025"/>
                          </a:cubicBezTo>
                          <a:cubicBezTo>
                            <a:pt x="271816" y="35486"/>
                            <a:pt x="271723" y="35855"/>
                            <a:pt x="271631" y="36316"/>
                          </a:cubicBezTo>
                          <a:cubicBezTo>
                            <a:pt x="273014" y="35578"/>
                            <a:pt x="275226" y="34657"/>
                            <a:pt x="276055" y="34380"/>
                          </a:cubicBezTo>
                          <a:cubicBezTo>
                            <a:pt x="276793" y="34104"/>
                            <a:pt x="277807" y="33919"/>
                            <a:pt x="279005" y="34196"/>
                          </a:cubicBezTo>
                          <a:cubicBezTo>
                            <a:pt x="279558" y="34288"/>
                            <a:pt x="281033" y="35025"/>
                            <a:pt x="281586" y="35486"/>
                          </a:cubicBezTo>
                          <a:cubicBezTo>
                            <a:pt x="281955" y="35763"/>
                            <a:pt x="282600" y="36684"/>
                            <a:pt x="282047" y="37330"/>
                          </a:cubicBezTo>
                          <a:cubicBezTo>
                            <a:pt x="281125" y="38528"/>
                            <a:pt x="279650" y="37883"/>
                            <a:pt x="279466" y="37791"/>
                          </a:cubicBezTo>
                          <a:cubicBezTo>
                            <a:pt x="278913" y="37514"/>
                            <a:pt x="270802" y="39450"/>
                            <a:pt x="268129" y="50695"/>
                          </a:cubicBezTo>
                          <a:close/>
                          <a:moveTo>
                            <a:pt x="359103" y="18803"/>
                          </a:moveTo>
                          <a:cubicBezTo>
                            <a:pt x="360209" y="15854"/>
                            <a:pt x="361499" y="12996"/>
                            <a:pt x="362974" y="10231"/>
                          </a:cubicBezTo>
                          <a:cubicBezTo>
                            <a:pt x="363619" y="8941"/>
                            <a:pt x="364356" y="7558"/>
                            <a:pt x="365186" y="6360"/>
                          </a:cubicBezTo>
                          <a:cubicBezTo>
                            <a:pt x="365923" y="5254"/>
                            <a:pt x="366200" y="4701"/>
                            <a:pt x="367214" y="3779"/>
                          </a:cubicBezTo>
                          <a:cubicBezTo>
                            <a:pt x="368504" y="2673"/>
                            <a:pt x="372191" y="3687"/>
                            <a:pt x="372744" y="3963"/>
                          </a:cubicBezTo>
                          <a:cubicBezTo>
                            <a:pt x="374956" y="4885"/>
                            <a:pt x="374864" y="6176"/>
                            <a:pt x="374403" y="7835"/>
                          </a:cubicBezTo>
                          <a:cubicBezTo>
                            <a:pt x="368596" y="25993"/>
                            <a:pt x="358550" y="37422"/>
                            <a:pt x="358457" y="38159"/>
                          </a:cubicBezTo>
                          <a:cubicBezTo>
                            <a:pt x="357259" y="43137"/>
                            <a:pt x="356614" y="47929"/>
                            <a:pt x="356430" y="53091"/>
                          </a:cubicBezTo>
                          <a:cubicBezTo>
                            <a:pt x="356430" y="54382"/>
                            <a:pt x="356430" y="59635"/>
                            <a:pt x="358089" y="60465"/>
                          </a:cubicBezTo>
                          <a:cubicBezTo>
                            <a:pt x="358457" y="60465"/>
                            <a:pt x="358826" y="60557"/>
                            <a:pt x="359010" y="60649"/>
                          </a:cubicBezTo>
                          <a:cubicBezTo>
                            <a:pt x="359563" y="60926"/>
                            <a:pt x="359932" y="61479"/>
                            <a:pt x="359840" y="62124"/>
                          </a:cubicBezTo>
                          <a:cubicBezTo>
                            <a:pt x="359748" y="62493"/>
                            <a:pt x="359656" y="62861"/>
                            <a:pt x="359379" y="63046"/>
                          </a:cubicBezTo>
                          <a:cubicBezTo>
                            <a:pt x="357904" y="64521"/>
                            <a:pt x="354125" y="63691"/>
                            <a:pt x="352650" y="61479"/>
                          </a:cubicBezTo>
                          <a:cubicBezTo>
                            <a:pt x="350623" y="58437"/>
                            <a:pt x="350899" y="53921"/>
                            <a:pt x="351452" y="50418"/>
                          </a:cubicBezTo>
                          <a:cubicBezTo>
                            <a:pt x="351637" y="48851"/>
                            <a:pt x="352743" y="44888"/>
                            <a:pt x="352743" y="44888"/>
                          </a:cubicBezTo>
                          <a:cubicBezTo>
                            <a:pt x="352650" y="44980"/>
                            <a:pt x="347489" y="50049"/>
                            <a:pt x="345092" y="52169"/>
                          </a:cubicBezTo>
                          <a:cubicBezTo>
                            <a:pt x="344078" y="53091"/>
                            <a:pt x="341221" y="55027"/>
                            <a:pt x="337995" y="54750"/>
                          </a:cubicBezTo>
                          <a:cubicBezTo>
                            <a:pt x="336059" y="54658"/>
                            <a:pt x="334585" y="53460"/>
                            <a:pt x="333755" y="51985"/>
                          </a:cubicBezTo>
                          <a:cubicBezTo>
                            <a:pt x="332741" y="52446"/>
                            <a:pt x="331820" y="52630"/>
                            <a:pt x="330437" y="52262"/>
                          </a:cubicBezTo>
                          <a:cubicBezTo>
                            <a:pt x="328041" y="51616"/>
                            <a:pt x="326013" y="49865"/>
                            <a:pt x="324630" y="47837"/>
                          </a:cubicBezTo>
                          <a:cubicBezTo>
                            <a:pt x="323893" y="46823"/>
                            <a:pt x="323340" y="45625"/>
                            <a:pt x="322971" y="44519"/>
                          </a:cubicBezTo>
                          <a:cubicBezTo>
                            <a:pt x="322602" y="43229"/>
                            <a:pt x="322049" y="38989"/>
                            <a:pt x="322141" y="38897"/>
                          </a:cubicBezTo>
                          <a:cubicBezTo>
                            <a:pt x="322049" y="38989"/>
                            <a:pt x="321957" y="38989"/>
                            <a:pt x="321865" y="39081"/>
                          </a:cubicBezTo>
                          <a:cubicBezTo>
                            <a:pt x="321035" y="39726"/>
                            <a:pt x="317164" y="41754"/>
                            <a:pt x="315874" y="45164"/>
                          </a:cubicBezTo>
                          <a:cubicBezTo>
                            <a:pt x="315782" y="45349"/>
                            <a:pt x="314860" y="48022"/>
                            <a:pt x="314860" y="48022"/>
                          </a:cubicBezTo>
                          <a:cubicBezTo>
                            <a:pt x="313662" y="51340"/>
                            <a:pt x="312279" y="51156"/>
                            <a:pt x="311542" y="51063"/>
                          </a:cubicBezTo>
                          <a:cubicBezTo>
                            <a:pt x="310436" y="50971"/>
                            <a:pt x="309698" y="50142"/>
                            <a:pt x="309514" y="49589"/>
                          </a:cubicBezTo>
                          <a:cubicBezTo>
                            <a:pt x="309422" y="49496"/>
                            <a:pt x="309422" y="49312"/>
                            <a:pt x="309330" y="49128"/>
                          </a:cubicBezTo>
                          <a:cubicBezTo>
                            <a:pt x="308316" y="49589"/>
                            <a:pt x="307302" y="49957"/>
                            <a:pt x="306288" y="50142"/>
                          </a:cubicBezTo>
                          <a:cubicBezTo>
                            <a:pt x="304721" y="50418"/>
                            <a:pt x="303154" y="50602"/>
                            <a:pt x="301587" y="50234"/>
                          </a:cubicBezTo>
                          <a:cubicBezTo>
                            <a:pt x="301034" y="50142"/>
                            <a:pt x="300481" y="49865"/>
                            <a:pt x="300020" y="49589"/>
                          </a:cubicBezTo>
                          <a:cubicBezTo>
                            <a:pt x="298177" y="48575"/>
                            <a:pt x="296979" y="46731"/>
                            <a:pt x="296241" y="44888"/>
                          </a:cubicBezTo>
                          <a:cubicBezTo>
                            <a:pt x="296241" y="44888"/>
                            <a:pt x="288314" y="52262"/>
                            <a:pt x="283245" y="51985"/>
                          </a:cubicBezTo>
                          <a:cubicBezTo>
                            <a:pt x="282415" y="51985"/>
                            <a:pt x="281033" y="51616"/>
                            <a:pt x="280203" y="49681"/>
                          </a:cubicBezTo>
                          <a:lnTo>
                            <a:pt x="279558" y="48390"/>
                          </a:lnTo>
                          <a:cubicBezTo>
                            <a:pt x="279005" y="47376"/>
                            <a:pt x="279097" y="46363"/>
                            <a:pt x="279374" y="45164"/>
                          </a:cubicBezTo>
                          <a:cubicBezTo>
                            <a:pt x="280019" y="42584"/>
                            <a:pt x="283706" y="38897"/>
                            <a:pt x="284720" y="37975"/>
                          </a:cubicBezTo>
                          <a:cubicBezTo>
                            <a:pt x="285734" y="37053"/>
                            <a:pt x="286747" y="36224"/>
                            <a:pt x="287854" y="35486"/>
                          </a:cubicBezTo>
                          <a:lnTo>
                            <a:pt x="289513" y="34565"/>
                          </a:lnTo>
                          <a:cubicBezTo>
                            <a:pt x="290527" y="34012"/>
                            <a:pt x="291633" y="33735"/>
                            <a:pt x="292831" y="33735"/>
                          </a:cubicBezTo>
                          <a:cubicBezTo>
                            <a:pt x="294859" y="33735"/>
                            <a:pt x="296241" y="36316"/>
                            <a:pt x="296518" y="37422"/>
                          </a:cubicBezTo>
                          <a:cubicBezTo>
                            <a:pt x="297071" y="36869"/>
                            <a:pt x="297900" y="36777"/>
                            <a:pt x="298638" y="37238"/>
                          </a:cubicBezTo>
                          <a:lnTo>
                            <a:pt x="299375" y="37606"/>
                          </a:lnTo>
                          <a:cubicBezTo>
                            <a:pt x="299928" y="37883"/>
                            <a:pt x="300297" y="38251"/>
                            <a:pt x="300481" y="38620"/>
                          </a:cubicBezTo>
                          <a:cubicBezTo>
                            <a:pt x="300850" y="39634"/>
                            <a:pt x="300665" y="40556"/>
                            <a:pt x="300573" y="41570"/>
                          </a:cubicBezTo>
                          <a:cubicBezTo>
                            <a:pt x="300481" y="42584"/>
                            <a:pt x="300389" y="43597"/>
                            <a:pt x="300758" y="44427"/>
                          </a:cubicBezTo>
                          <a:cubicBezTo>
                            <a:pt x="301218" y="45349"/>
                            <a:pt x="302693" y="45810"/>
                            <a:pt x="303615" y="45810"/>
                          </a:cubicBezTo>
                          <a:cubicBezTo>
                            <a:pt x="304998" y="45717"/>
                            <a:pt x="306472" y="45256"/>
                            <a:pt x="307763" y="44611"/>
                          </a:cubicBezTo>
                          <a:cubicBezTo>
                            <a:pt x="308316" y="44335"/>
                            <a:pt x="308869" y="43966"/>
                            <a:pt x="309330" y="43690"/>
                          </a:cubicBezTo>
                          <a:cubicBezTo>
                            <a:pt x="309790" y="43413"/>
                            <a:pt x="310251" y="43137"/>
                            <a:pt x="310620" y="42768"/>
                          </a:cubicBezTo>
                          <a:cubicBezTo>
                            <a:pt x="311450" y="40464"/>
                            <a:pt x="312463" y="37145"/>
                            <a:pt x="312832" y="34749"/>
                          </a:cubicBezTo>
                          <a:cubicBezTo>
                            <a:pt x="313016" y="33827"/>
                            <a:pt x="313477" y="33366"/>
                            <a:pt x="314399" y="33182"/>
                          </a:cubicBezTo>
                          <a:cubicBezTo>
                            <a:pt x="315597" y="32998"/>
                            <a:pt x="316611" y="33274"/>
                            <a:pt x="317441" y="34012"/>
                          </a:cubicBezTo>
                          <a:cubicBezTo>
                            <a:pt x="317902" y="34472"/>
                            <a:pt x="317902" y="35118"/>
                            <a:pt x="317809" y="35394"/>
                          </a:cubicBezTo>
                          <a:cubicBezTo>
                            <a:pt x="317809" y="35394"/>
                            <a:pt x="317809" y="35394"/>
                            <a:pt x="317809" y="35486"/>
                          </a:cubicBezTo>
                          <a:cubicBezTo>
                            <a:pt x="317809" y="35302"/>
                            <a:pt x="320667" y="33643"/>
                            <a:pt x="321681" y="33458"/>
                          </a:cubicBezTo>
                          <a:cubicBezTo>
                            <a:pt x="323340" y="33182"/>
                            <a:pt x="324814" y="33458"/>
                            <a:pt x="326105" y="34565"/>
                          </a:cubicBezTo>
                          <a:cubicBezTo>
                            <a:pt x="327487" y="35578"/>
                            <a:pt x="327487" y="37975"/>
                            <a:pt x="327395" y="39357"/>
                          </a:cubicBezTo>
                          <a:cubicBezTo>
                            <a:pt x="327027" y="46363"/>
                            <a:pt x="330713" y="48298"/>
                            <a:pt x="331451" y="48390"/>
                          </a:cubicBezTo>
                          <a:cubicBezTo>
                            <a:pt x="332004" y="48483"/>
                            <a:pt x="332649" y="48575"/>
                            <a:pt x="333202" y="48483"/>
                          </a:cubicBezTo>
                          <a:cubicBezTo>
                            <a:pt x="333202" y="48483"/>
                            <a:pt x="333202" y="48483"/>
                            <a:pt x="333202" y="48483"/>
                          </a:cubicBezTo>
                          <a:cubicBezTo>
                            <a:pt x="334861" y="41109"/>
                            <a:pt x="339378" y="36961"/>
                            <a:pt x="341405" y="35394"/>
                          </a:cubicBezTo>
                          <a:cubicBezTo>
                            <a:pt x="342327" y="34749"/>
                            <a:pt x="343341" y="34196"/>
                            <a:pt x="344447" y="34104"/>
                          </a:cubicBezTo>
                          <a:cubicBezTo>
                            <a:pt x="346475" y="33827"/>
                            <a:pt x="348871" y="34841"/>
                            <a:pt x="349793" y="36684"/>
                          </a:cubicBezTo>
                          <a:cubicBezTo>
                            <a:pt x="350070" y="37238"/>
                            <a:pt x="350991" y="39726"/>
                            <a:pt x="350991" y="39911"/>
                          </a:cubicBezTo>
                          <a:cubicBezTo>
                            <a:pt x="351084" y="39726"/>
                            <a:pt x="352097" y="38344"/>
                            <a:pt x="352466" y="37883"/>
                          </a:cubicBezTo>
                          <a:moveTo>
                            <a:pt x="393298" y="43137"/>
                          </a:moveTo>
                          <a:cubicBezTo>
                            <a:pt x="392008" y="44703"/>
                            <a:pt x="377998" y="51432"/>
                            <a:pt x="372283" y="52999"/>
                          </a:cubicBezTo>
                          <a:cubicBezTo>
                            <a:pt x="368688" y="54013"/>
                            <a:pt x="364449" y="53921"/>
                            <a:pt x="362144" y="49957"/>
                          </a:cubicBezTo>
                          <a:cubicBezTo>
                            <a:pt x="361130" y="48114"/>
                            <a:pt x="361038" y="45717"/>
                            <a:pt x="361868" y="43874"/>
                          </a:cubicBezTo>
                          <a:cubicBezTo>
                            <a:pt x="365647" y="35210"/>
                            <a:pt x="372191" y="33458"/>
                            <a:pt x="373021" y="33366"/>
                          </a:cubicBezTo>
                          <a:cubicBezTo>
                            <a:pt x="374219" y="33182"/>
                            <a:pt x="375878" y="33827"/>
                            <a:pt x="376523" y="34933"/>
                          </a:cubicBezTo>
                          <a:cubicBezTo>
                            <a:pt x="377445" y="36777"/>
                            <a:pt x="376984" y="39081"/>
                            <a:pt x="375601" y="40556"/>
                          </a:cubicBezTo>
                          <a:cubicBezTo>
                            <a:pt x="373850" y="42307"/>
                            <a:pt x="372283" y="44150"/>
                            <a:pt x="370163" y="45533"/>
                          </a:cubicBezTo>
                          <a:cubicBezTo>
                            <a:pt x="367859" y="47100"/>
                            <a:pt x="366200" y="46455"/>
                            <a:pt x="366200" y="46455"/>
                          </a:cubicBezTo>
                          <a:cubicBezTo>
                            <a:pt x="366200" y="47284"/>
                            <a:pt x="366108" y="48114"/>
                            <a:pt x="366937" y="48483"/>
                          </a:cubicBezTo>
                          <a:cubicBezTo>
                            <a:pt x="367214" y="48575"/>
                            <a:pt x="367490" y="48575"/>
                            <a:pt x="367767" y="48667"/>
                          </a:cubicBezTo>
                          <a:cubicBezTo>
                            <a:pt x="370624" y="48851"/>
                            <a:pt x="373297" y="47929"/>
                            <a:pt x="375970" y="47008"/>
                          </a:cubicBezTo>
                          <a:cubicBezTo>
                            <a:pt x="378643" y="45994"/>
                            <a:pt x="381316" y="44796"/>
                            <a:pt x="383897" y="43597"/>
                          </a:cubicBezTo>
                          <a:cubicBezTo>
                            <a:pt x="386109" y="42584"/>
                            <a:pt x="391271" y="39450"/>
                            <a:pt x="391731" y="39173"/>
                          </a:cubicBezTo>
                          <a:cubicBezTo>
                            <a:pt x="392469" y="38712"/>
                            <a:pt x="393575" y="38712"/>
                            <a:pt x="393759" y="39542"/>
                          </a:cubicBezTo>
                          <a:cubicBezTo>
                            <a:pt x="393851" y="39818"/>
                            <a:pt x="393575" y="40187"/>
                            <a:pt x="393667" y="40464"/>
                          </a:cubicBezTo>
                          <a:cubicBezTo>
                            <a:pt x="393667" y="40648"/>
                            <a:pt x="393759" y="40832"/>
                            <a:pt x="393851" y="41017"/>
                          </a:cubicBezTo>
                          <a:cubicBezTo>
                            <a:pt x="393944" y="41201"/>
                            <a:pt x="393944" y="41385"/>
                            <a:pt x="393944" y="41570"/>
                          </a:cubicBezTo>
                          <a:cubicBezTo>
                            <a:pt x="394036" y="42215"/>
                            <a:pt x="393667" y="42676"/>
                            <a:pt x="393298" y="43137"/>
                          </a:cubicBezTo>
                          <a:close/>
                          <a:moveTo>
                            <a:pt x="444823" y="59912"/>
                          </a:moveTo>
                          <a:cubicBezTo>
                            <a:pt x="444362" y="60373"/>
                            <a:pt x="442887" y="60557"/>
                            <a:pt x="441965" y="60188"/>
                          </a:cubicBezTo>
                          <a:cubicBezTo>
                            <a:pt x="440859" y="59820"/>
                            <a:pt x="438555" y="59359"/>
                            <a:pt x="438278" y="54013"/>
                          </a:cubicBezTo>
                          <a:cubicBezTo>
                            <a:pt x="438094" y="50879"/>
                            <a:pt x="438371" y="47561"/>
                            <a:pt x="438647" y="44703"/>
                          </a:cubicBezTo>
                          <a:cubicBezTo>
                            <a:pt x="438002" y="45072"/>
                            <a:pt x="434591" y="46547"/>
                            <a:pt x="432195" y="47008"/>
                          </a:cubicBezTo>
                          <a:cubicBezTo>
                            <a:pt x="430720" y="47284"/>
                            <a:pt x="429245" y="47653"/>
                            <a:pt x="427771" y="47653"/>
                          </a:cubicBezTo>
                          <a:cubicBezTo>
                            <a:pt x="427310" y="47653"/>
                            <a:pt x="427126" y="47561"/>
                            <a:pt x="426849" y="47929"/>
                          </a:cubicBezTo>
                          <a:cubicBezTo>
                            <a:pt x="426572" y="48298"/>
                            <a:pt x="423807" y="52446"/>
                            <a:pt x="421134" y="53091"/>
                          </a:cubicBezTo>
                          <a:cubicBezTo>
                            <a:pt x="419383" y="53460"/>
                            <a:pt x="417447" y="53460"/>
                            <a:pt x="416065" y="52354"/>
                          </a:cubicBezTo>
                          <a:cubicBezTo>
                            <a:pt x="414774" y="51340"/>
                            <a:pt x="414314" y="49957"/>
                            <a:pt x="414129" y="48390"/>
                          </a:cubicBezTo>
                          <a:cubicBezTo>
                            <a:pt x="413853" y="46086"/>
                            <a:pt x="414590" y="44058"/>
                            <a:pt x="415420" y="41938"/>
                          </a:cubicBezTo>
                          <a:cubicBezTo>
                            <a:pt x="416341" y="39450"/>
                            <a:pt x="417540" y="37053"/>
                            <a:pt x="419475" y="35210"/>
                          </a:cubicBezTo>
                          <a:cubicBezTo>
                            <a:pt x="421503" y="33366"/>
                            <a:pt x="424084" y="32352"/>
                            <a:pt x="426757" y="32813"/>
                          </a:cubicBezTo>
                          <a:cubicBezTo>
                            <a:pt x="428324" y="33090"/>
                            <a:pt x="429614" y="34749"/>
                            <a:pt x="429798" y="36224"/>
                          </a:cubicBezTo>
                          <a:cubicBezTo>
                            <a:pt x="430167" y="39911"/>
                            <a:pt x="428785" y="43137"/>
                            <a:pt x="428692" y="43321"/>
                          </a:cubicBezTo>
                          <a:cubicBezTo>
                            <a:pt x="430997" y="42952"/>
                            <a:pt x="433393" y="42584"/>
                            <a:pt x="435605" y="41754"/>
                          </a:cubicBezTo>
                          <a:cubicBezTo>
                            <a:pt x="436988" y="41201"/>
                            <a:pt x="438463" y="40648"/>
                            <a:pt x="439569" y="39542"/>
                          </a:cubicBezTo>
                          <a:cubicBezTo>
                            <a:pt x="439937" y="37698"/>
                            <a:pt x="440214" y="36592"/>
                            <a:pt x="440214" y="36592"/>
                          </a:cubicBezTo>
                          <a:cubicBezTo>
                            <a:pt x="440306" y="36224"/>
                            <a:pt x="444270" y="24057"/>
                            <a:pt x="444270" y="24057"/>
                          </a:cubicBezTo>
                          <a:lnTo>
                            <a:pt x="437172" y="26269"/>
                          </a:lnTo>
                          <a:cubicBezTo>
                            <a:pt x="436066" y="26546"/>
                            <a:pt x="435790" y="25071"/>
                            <a:pt x="435882" y="22951"/>
                          </a:cubicBezTo>
                          <a:cubicBezTo>
                            <a:pt x="435882" y="22398"/>
                            <a:pt x="436435" y="22121"/>
                            <a:pt x="436896" y="22029"/>
                          </a:cubicBezTo>
                          <a:cubicBezTo>
                            <a:pt x="437172" y="21937"/>
                            <a:pt x="437449" y="21937"/>
                            <a:pt x="437725" y="21937"/>
                          </a:cubicBezTo>
                          <a:cubicBezTo>
                            <a:pt x="439016" y="21476"/>
                            <a:pt x="445560" y="19448"/>
                            <a:pt x="446482" y="18895"/>
                          </a:cubicBezTo>
                          <a:cubicBezTo>
                            <a:pt x="446482" y="18895"/>
                            <a:pt x="451920" y="5346"/>
                            <a:pt x="451920" y="5346"/>
                          </a:cubicBezTo>
                          <a:cubicBezTo>
                            <a:pt x="452104" y="4885"/>
                            <a:pt x="452657" y="4332"/>
                            <a:pt x="453948" y="4332"/>
                          </a:cubicBezTo>
                          <a:cubicBezTo>
                            <a:pt x="454777" y="4332"/>
                            <a:pt x="458095" y="6544"/>
                            <a:pt x="456805" y="8480"/>
                          </a:cubicBezTo>
                          <a:cubicBezTo>
                            <a:pt x="455791" y="10231"/>
                            <a:pt x="454962" y="11982"/>
                            <a:pt x="454224" y="13641"/>
                          </a:cubicBezTo>
                          <a:cubicBezTo>
                            <a:pt x="453671" y="14840"/>
                            <a:pt x="453118" y="16130"/>
                            <a:pt x="452565" y="17421"/>
                          </a:cubicBezTo>
                          <a:cubicBezTo>
                            <a:pt x="453763" y="17236"/>
                            <a:pt x="462427" y="16222"/>
                            <a:pt x="464179" y="15577"/>
                          </a:cubicBezTo>
                          <a:cubicBezTo>
                            <a:pt x="465469" y="15024"/>
                            <a:pt x="465746" y="16868"/>
                            <a:pt x="465930" y="17421"/>
                          </a:cubicBezTo>
                          <a:cubicBezTo>
                            <a:pt x="466207" y="18250"/>
                            <a:pt x="465561" y="19356"/>
                            <a:pt x="465008" y="19448"/>
                          </a:cubicBezTo>
                          <a:cubicBezTo>
                            <a:pt x="464640" y="19541"/>
                            <a:pt x="452196" y="21568"/>
                            <a:pt x="450722" y="22674"/>
                          </a:cubicBezTo>
                          <a:cubicBezTo>
                            <a:pt x="450722" y="22767"/>
                            <a:pt x="446390" y="31707"/>
                            <a:pt x="444915" y="38620"/>
                          </a:cubicBezTo>
                          <a:cubicBezTo>
                            <a:pt x="444546" y="40556"/>
                            <a:pt x="443071" y="49312"/>
                            <a:pt x="442979" y="51985"/>
                          </a:cubicBezTo>
                          <a:cubicBezTo>
                            <a:pt x="442887" y="54013"/>
                            <a:pt x="443256" y="56041"/>
                            <a:pt x="443256" y="56133"/>
                          </a:cubicBezTo>
                          <a:cubicBezTo>
                            <a:pt x="443256" y="56133"/>
                            <a:pt x="444177" y="56778"/>
                            <a:pt x="444454" y="56962"/>
                          </a:cubicBezTo>
                          <a:cubicBezTo>
                            <a:pt x="444915" y="57331"/>
                            <a:pt x="445191" y="57792"/>
                            <a:pt x="445283" y="58253"/>
                          </a:cubicBezTo>
                          <a:cubicBezTo>
                            <a:pt x="445468" y="58898"/>
                            <a:pt x="445283" y="59451"/>
                            <a:pt x="444823" y="59912"/>
                          </a:cubicBezTo>
                          <a:close/>
                          <a:moveTo>
                            <a:pt x="454962" y="50695"/>
                          </a:moveTo>
                          <a:cubicBezTo>
                            <a:pt x="454777" y="51524"/>
                            <a:pt x="454501" y="52169"/>
                            <a:pt x="453671" y="52538"/>
                          </a:cubicBezTo>
                          <a:cubicBezTo>
                            <a:pt x="453395" y="52630"/>
                            <a:pt x="453118" y="52722"/>
                            <a:pt x="452842" y="52722"/>
                          </a:cubicBezTo>
                          <a:cubicBezTo>
                            <a:pt x="452565" y="52722"/>
                            <a:pt x="452289" y="52630"/>
                            <a:pt x="452104" y="52538"/>
                          </a:cubicBezTo>
                          <a:cubicBezTo>
                            <a:pt x="451367" y="52354"/>
                            <a:pt x="450722" y="51985"/>
                            <a:pt x="450076" y="51432"/>
                          </a:cubicBezTo>
                          <a:cubicBezTo>
                            <a:pt x="448417" y="50234"/>
                            <a:pt x="449892" y="48206"/>
                            <a:pt x="450445" y="46823"/>
                          </a:cubicBezTo>
                          <a:cubicBezTo>
                            <a:pt x="450814" y="45994"/>
                            <a:pt x="450998" y="45072"/>
                            <a:pt x="451182" y="44243"/>
                          </a:cubicBezTo>
                          <a:cubicBezTo>
                            <a:pt x="451182" y="44243"/>
                            <a:pt x="451182" y="44150"/>
                            <a:pt x="451182" y="44150"/>
                          </a:cubicBezTo>
                          <a:cubicBezTo>
                            <a:pt x="451736" y="42030"/>
                            <a:pt x="452104" y="39818"/>
                            <a:pt x="452565" y="37698"/>
                          </a:cubicBezTo>
                          <a:cubicBezTo>
                            <a:pt x="452842" y="36408"/>
                            <a:pt x="453118" y="35118"/>
                            <a:pt x="453118" y="33735"/>
                          </a:cubicBezTo>
                          <a:cubicBezTo>
                            <a:pt x="453118" y="32905"/>
                            <a:pt x="453579" y="32260"/>
                            <a:pt x="454409" y="31984"/>
                          </a:cubicBezTo>
                          <a:cubicBezTo>
                            <a:pt x="455238" y="31707"/>
                            <a:pt x="455791" y="31892"/>
                            <a:pt x="456160" y="32168"/>
                          </a:cubicBezTo>
                          <a:cubicBezTo>
                            <a:pt x="456621" y="32445"/>
                            <a:pt x="457082" y="32629"/>
                            <a:pt x="457542" y="32998"/>
                          </a:cubicBezTo>
                          <a:cubicBezTo>
                            <a:pt x="458648" y="33735"/>
                            <a:pt x="458648" y="34565"/>
                            <a:pt x="458556" y="35025"/>
                          </a:cubicBezTo>
                          <a:cubicBezTo>
                            <a:pt x="458556" y="35486"/>
                            <a:pt x="458464" y="35855"/>
                            <a:pt x="458464" y="36316"/>
                          </a:cubicBezTo>
                          <a:cubicBezTo>
                            <a:pt x="459847" y="35578"/>
                            <a:pt x="462059" y="34657"/>
                            <a:pt x="462888" y="34380"/>
                          </a:cubicBezTo>
                          <a:cubicBezTo>
                            <a:pt x="463718" y="34104"/>
                            <a:pt x="464732" y="33919"/>
                            <a:pt x="465838" y="34196"/>
                          </a:cubicBezTo>
                          <a:cubicBezTo>
                            <a:pt x="466391" y="34288"/>
                            <a:pt x="467866" y="35025"/>
                            <a:pt x="468419" y="35486"/>
                          </a:cubicBezTo>
                          <a:cubicBezTo>
                            <a:pt x="468787" y="35763"/>
                            <a:pt x="469340" y="36684"/>
                            <a:pt x="468880" y="37330"/>
                          </a:cubicBezTo>
                          <a:cubicBezTo>
                            <a:pt x="467958" y="38528"/>
                            <a:pt x="466483" y="37883"/>
                            <a:pt x="466299" y="37791"/>
                          </a:cubicBezTo>
                          <a:cubicBezTo>
                            <a:pt x="465746" y="37514"/>
                            <a:pt x="457635" y="39450"/>
                            <a:pt x="454962" y="50695"/>
                          </a:cubicBezTo>
                          <a:close/>
                          <a:moveTo>
                            <a:pt x="503536" y="42399"/>
                          </a:moveTo>
                          <a:cubicBezTo>
                            <a:pt x="503075" y="43137"/>
                            <a:pt x="500126" y="47008"/>
                            <a:pt x="497268" y="48575"/>
                          </a:cubicBezTo>
                          <a:cubicBezTo>
                            <a:pt x="495978" y="49220"/>
                            <a:pt x="494596" y="49865"/>
                            <a:pt x="493213" y="50142"/>
                          </a:cubicBezTo>
                          <a:cubicBezTo>
                            <a:pt x="491646" y="50418"/>
                            <a:pt x="490079" y="50602"/>
                            <a:pt x="488512" y="50234"/>
                          </a:cubicBezTo>
                          <a:cubicBezTo>
                            <a:pt x="487959" y="50142"/>
                            <a:pt x="487406" y="49865"/>
                            <a:pt x="486945" y="49589"/>
                          </a:cubicBezTo>
                          <a:cubicBezTo>
                            <a:pt x="485194" y="48575"/>
                            <a:pt x="483904" y="46731"/>
                            <a:pt x="483166" y="44888"/>
                          </a:cubicBezTo>
                          <a:cubicBezTo>
                            <a:pt x="483166" y="44888"/>
                            <a:pt x="475239" y="52262"/>
                            <a:pt x="470078" y="51985"/>
                          </a:cubicBezTo>
                          <a:cubicBezTo>
                            <a:pt x="469248" y="51985"/>
                            <a:pt x="467866" y="51616"/>
                            <a:pt x="467036" y="49681"/>
                          </a:cubicBezTo>
                          <a:lnTo>
                            <a:pt x="466391" y="48390"/>
                          </a:lnTo>
                          <a:cubicBezTo>
                            <a:pt x="465838" y="47376"/>
                            <a:pt x="465930" y="46363"/>
                            <a:pt x="466207" y="45164"/>
                          </a:cubicBezTo>
                          <a:cubicBezTo>
                            <a:pt x="466852" y="42584"/>
                            <a:pt x="470539" y="38897"/>
                            <a:pt x="471460" y="37975"/>
                          </a:cubicBezTo>
                          <a:cubicBezTo>
                            <a:pt x="472474" y="37053"/>
                            <a:pt x="473488" y="36224"/>
                            <a:pt x="474594" y="35486"/>
                          </a:cubicBezTo>
                          <a:lnTo>
                            <a:pt x="476161" y="34565"/>
                          </a:lnTo>
                          <a:cubicBezTo>
                            <a:pt x="477175" y="34012"/>
                            <a:pt x="478281" y="33735"/>
                            <a:pt x="479479" y="33735"/>
                          </a:cubicBezTo>
                          <a:cubicBezTo>
                            <a:pt x="481507" y="33735"/>
                            <a:pt x="482890" y="36316"/>
                            <a:pt x="483166" y="37422"/>
                          </a:cubicBezTo>
                          <a:cubicBezTo>
                            <a:pt x="483719" y="36869"/>
                            <a:pt x="484549" y="36777"/>
                            <a:pt x="485286" y="37238"/>
                          </a:cubicBezTo>
                          <a:lnTo>
                            <a:pt x="486116" y="37606"/>
                          </a:lnTo>
                          <a:cubicBezTo>
                            <a:pt x="486669" y="37883"/>
                            <a:pt x="487037" y="38251"/>
                            <a:pt x="487222" y="38620"/>
                          </a:cubicBezTo>
                          <a:cubicBezTo>
                            <a:pt x="487590" y="39634"/>
                            <a:pt x="487314" y="40556"/>
                            <a:pt x="487314" y="41570"/>
                          </a:cubicBezTo>
                          <a:cubicBezTo>
                            <a:pt x="487222" y="42584"/>
                            <a:pt x="487130" y="43597"/>
                            <a:pt x="487498" y="44427"/>
                          </a:cubicBezTo>
                          <a:cubicBezTo>
                            <a:pt x="487959" y="45349"/>
                            <a:pt x="489434" y="45902"/>
                            <a:pt x="490356" y="45810"/>
                          </a:cubicBezTo>
                          <a:cubicBezTo>
                            <a:pt x="497361" y="45072"/>
                            <a:pt x="500679" y="39173"/>
                            <a:pt x="500771" y="39173"/>
                          </a:cubicBezTo>
                          <a:cubicBezTo>
                            <a:pt x="500771" y="39173"/>
                            <a:pt x="501048" y="38436"/>
                            <a:pt x="502246" y="38620"/>
                          </a:cubicBezTo>
                          <a:cubicBezTo>
                            <a:pt x="503075" y="38712"/>
                            <a:pt x="503721" y="39450"/>
                            <a:pt x="503997" y="39911"/>
                          </a:cubicBezTo>
                          <a:cubicBezTo>
                            <a:pt x="504458" y="40371"/>
                            <a:pt x="504181" y="41385"/>
                            <a:pt x="503536" y="42399"/>
                          </a:cubicBezTo>
                          <a:close/>
                          <a:moveTo>
                            <a:pt x="521141" y="53368"/>
                          </a:moveTo>
                          <a:cubicBezTo>
                            <a:pt x="519943" y="53275"/>
                            <a:pt x="518837" y="52538"/>
                            <a:pt x="518007" y="51524"/>
                          </a:cubicBezTo>
                          <a:cubicBezTo>
                            <a:pt x="517546" y="50971"/>
                            <a:pt x="517085" y="50326"/>
                            <a:pt x="516809" y="49589"/>
                          </a:cubicBezTo>
                          <a:cubicBezTo>
                            <a:pt x="516256" y="47837"/>
                            <a:pt x="517915" y="41570"/>
                            <a:pt x="518284" y="40279"/>
                          </a:cubicBezTo>
                          <a:cubicBezTo>
                            <a:pt x="518560" y="39357"/>
                            <a:pt x="518745" y="38251"/>
                            <a:pt x="519205" y="37422"/>
                          </a:cubicBezTo>
                          <a:cubicBezTo>
                            <a:pt x="519298" y="37145"/>
                            <a:pt x="519574" y="36777"/>
                            <a:pt x="519943" y="36592"/>
                          </a:cubicBezTo>
                          <a:cubicBezTo>
                            <a:pt x="521141" y="35763"/>
                            <a:pt x="522984" y="37330"/>
                            <a:pt x="523630" y="38251"/>
                          </a:cubicBezTo>
                          <a:lnTo>
                            <a:pt x="523722" y="38436"/>
                          </a:lnTo>
                          <a:cubicBezTo>
                            <a:pt x="523906" y="38804"/>
                            <a:pt x="524091" y="39357"/>
                            <a:pt x="523814" y="39911"/>
                          </a:cubicBezTo>
                          <a:cubicBezTo>
                            <a:pt x="523538" y="40740"/>
                            <a:pt x="521233" y="44703"/>
                            <a:pt x="521602" y="47376"/>
                          </a:cubicBezTo>
                          <a:cubicBezTo>
                            <a:pt x="522155" y="46916"/>
                            <a:pt x="522616" y="46363"/>
                            <a:pt x="523077" y="45810"/>
                          </a:cubicBezTo>
                          <a:cubicBezTo>
                            <a:pt x="525289" y="43505"/>
                            <a:pt x="535151" y="31523"/>
                            <a:pt x="536073" y="30417"/>
                          </a:cubicBezTo>
                          <a:cubicBezTo>
                            <a:pt x="539023" y="27099"/>
                            <a:pt x="540405" y="29126"/>
                            <a:pt x="540774" y="29587"/>
                          </a:cubicBezTo>
                          <a:cubicBezTo>
                            <a:pt x="541050" y="30048"/>
                            <a:pt x="541142" y="30601"/>
                            <a:pt x="541050" y="31154"/>
                          </a:cubicBezTo>
                          <a:cubicBezTo>
                            <a:pt x="540958" y="31615"/>
                            <a:pt x="540682" y="31984"/>
                            <a:pt x="540405" y="32260"/>
                          </a:cubicBezTo>
                          <a:cubicBezTo>
                            <a:pt x="537824" y="35486"/>
                            <a:pt x="528607" y="47376"/>
                            <a:pt x="526487" y="49865"/>
                          </a:cubicBezTo>
                          <a:cubicBezTo>
                            <a:pt x="525012" y="51432"/>
                            <a:pt x="523353" y="53460"/>
                            <a:pt x="521141" y="53368"/>
                          </a:cubicBezTo>
                          <a:close/>
                          <a:moveTo>
                            <a:pt x="598842" y="43321"/>
                          </a:moveTo>
                          <a:cubicBezTo>
                            <a:pt x="595985" y="41846"/>
                            <a:pt x="588427" y="47561"/>
                            <a:pt x="588427" y="47653"/>
                          </a:cubicBezTo>
                          <a:cubicBezTo>
                            <a:pt x="588242" y="49589"/>
                            <a:pt x="587597" y="51340"/>
                            <a:pt x="586675" y="53091"/>
                          </a:cubicBezTo>
                          <a:cubicBezTo>
                            <a:pt x="584002" y="58345"/>
                            <a:pt x="580223" y="62954"/>
                            <a:pt x="576260" y="67286"/>
                          </a:cubicBezTo>
                          <a:cubicBezTo>
                            <a:pt x="573403" y="70327"/>
                            <a:pt x="570361" y="73461"/>
                            <a:pt x="566305" y="75120"/>
                          </a:cubicBezTo>
                          <a:cubicBezTo>
                            <a:pt x="565107" y="75581"/>
                            <a:pt x="560683" y="75858"/>
                            <a:pt x="560038" y="71986"/>
                          </a:cubicBezTo>
                          <a:cubicBezTo>
                            <a:pt x="559946" y="71157"/>
                            <a:pt x="560222" y="70327"/>
                            <a:pt x="560499" y="69498"/>
                          </a:cubicBezTo>
                          <a:cubicBezTo>
                            <a:pt x="561144" y="67839"/>
                            <a:pt x="561881" y="66272"/>
                            <a:pt x="562803" y="64797"/>
                          </a:cubicBezTo>
                          <a:cubicBezTo>
                            <a:pt x="564923" y="61294"/>
                            <a:pt x="567504" y="58068"/>
                            <a:pt x="570453" y="55211"/>
                          </a:cubicBezTo>
                          <a:cubicBezTo>
                            <a:pt x="572481" y="53275"/>
                            <a:pt x="574601" y="51432"/>
                            <a:pt x="576905" y="49773"/>
                          </a:cubicBezTo>
                          <a:cubicBezTo>
                            <a:pt x="578011" y="48943"/>
                            <a:pt x="583449" y="45349"/>
                            <a:pt x="583449" y="45349"/>
                          </a:cubicBezTo>
                          <a:cubicBezTo>
                            <a:pt x="583449" y="45256"/>
                            <a:pt x="583634" y="43874"/>
                            <a:pt x="582251" y="43966"/>
                          </a:cubicBezTo>
                          <a:cubicBezTo>
                            <a:pt x="578288" y="44243"/>
                            <a:pt x="571098" y="49681"/>
                            <a:pt x="570638" y="50049"/>
                          </a:cubicBezTo>
                          <a:cubicBezTo>
                            <a:pt x="570084" y="50418"/>
                            <a:pt x="569624" y="50695"/>
                            <a:pt x="569347" y="50787"/>
                          </a:cubicBezTo>
                          <a:cubicBezTo>
                            <a:pt x="568794" y="51063"/>
                            <a:pt x="568149" y="50971"/>
                            <a:pt x="567688" y="50510"/>
                          </a:cubicBezTo>
                          <a:cubicBezTo>
                            <a:pt x="566951" y="50049"/>
                            <a:pt x="566398" y="49404"/>
                            <a:pt x="566029" y="48667"/>
                          </a:cubicBezTo>
                          <a:cubicBezTo>
                            <a:pt x="565476" y="47653"/>
                            <a:pt x="566029" y="47008"/>
                            <a:pt x="566213" y="46823"/>
                          </a:cubicBezTo>
                          <a:cubicBezTo>
                            <a:pt x="566582" y="46455"/>
                            <a:pt x="566858" y="46178"/>
                            <a:pt x="567227" y="45902"/>
                          </a:cubicBezTo>
                          <a:cubicBezTo>
                            <a:pt x="567504" y="45717"/>
                            <a:pt x="572297" y="42215"/>
                            <a:pt x="573403" y="38620"/>
                          </a:cubicBezTo>
                          <a:cubicBezTo>
                            <a:pt x="572112" y="39173"/>
                            <a:pt x="570638" y="40095"/>
                            <a:pt x="569255" y="40924"/>
                          </a:cubicBezTo>
                          <a:cubicBezTo>
                            <a:pt x="569163" y="41201"/>
                            <a:pt x="568978" y="41385"/>
                            <a:pt x="568794" y="41570"/>
                          </a:cubicBezTo>
                          <a:cubicBezTo>
                            <a:pt x="568241" y="42215"/>
                            <a:pt x="565660" y="43690"/>
                            <a:pt x="562434" y="45349"/>
                          </a:cubicBezTo>
                          <a:cubicBezTo>
                            <a:pt x="561881" y="45625"/>
                            <a:pt x="561605" y="45810"/>
                            <a:pt x="561512" y="45810"/>
                          </a:cubicBezTo>
                          <a:cubicBezTo>
                            <a:pt x="556812" y="48114"/>
                            <a:pt x="551097" y="50602"/>
                            <a:pt x="547871" y="51524"/>
                          </a:cubicBezTo>
                          <a:cubicBezTo>
                            <a:pt x="544276" y="52538"/>
                            <a:pt x="540036" y="52446"/>
                            <a:pt x="537732" y="48483"/>
                          </a:cubicBezTo>
                          <a:cubicBezTo>
                            <a:pt x="536718" y="46639"/>
                            <a:pt x="536626" y="44243"/>
                            <a:pt x="537456" y="42399"/>
                          </a:cubicBezTo>
                          <a:cubicBezTo>
                            <a:pt x="541235" y="33643"/>
                            <a:pt x="547779" y="31984"/>
                            <a:pt x="548608" y="31799"/>
                          </a:cubicBezTo>
                          <a:cubicBezTo>
                            <a:pt x="549807" y="31615"/>
                            <a:pt x="551466" y="32260"/>
                            <a:pt x="552111" y="33366"/>
                          </a:cubicBezTo>
                          <a:cubicBezTo>
                            <a:pt x="553125" y="35210"/>
                            <a:pt x="552572" y="37514"/>
                            <a:pt x="551189" y="38989"/>
                          </a:cubicBezTo>
                          <a:cubicBezTo>
                            <a:pt x="549438" y="40740"/>
                            <a:pt x="547871" y="42584"/>
                            <a:pt x="545751" y="43966"/>
                          </a:cubicBezTo>
                          <a:cubicBezTo>
                            <a:pt x="543447" y="45533"/>
                            <a:pt x="541788" y="44888"/>
                            <a:pt x="541788" y="44980"/>
                          </a:cubicBezTo>
                          <a:cubicBezTo>
                            <a:pt x="541696" y="45810"/>
                            <a:pt x="541696" y="46639"/>
                            <a:pt x="542525" y="47008"/>
                          </a:cubicBezTo>
                          <a:cubicBezTo>
                            <a:pt x="542802" y="47100"/>
                            <a:pt x="543078" y="47100"/>
                            <a:pt x="543355" y="47192"/>
                          </a:cubicBezTo>
                          <a:cubicBezTo>
                            <a:pt x="546212" y="47376"/>
                            <a:pt x="548885" y="46547"/>
                            <a:pt x="551558" y="45533"/>
                          </a:cubicBezTo>
                          <a:cubicBezTo>
                            <a:pt x="554231" y="44519"/>
                            <a:pt x="556904" y="43321"/>
                            <a:pt x="559485" y="42123"/>
                          </a:cubicBezTo>
                          <a:cubicBezTo>
                            <a:pt x="559669" y="42030"/>
                            <a:pt x="559761" y="41938"/>
                            <a:pt x="560038" y="41846"/>
                          </a:cubicBezTo>
                          <a:cubicBezTo>
                            <a:pt x="560130" y="41662"/>
                            <a:pt x="560130" y="41570"/>
                            <a:pt x="560222" y="41385"/>
                          </a:cubicBezTo>
                          <a:cubicBezTo>
                            <a:pt x="560867" y="40095"/>
                            <a:pt x="561420" y="38712"/>
                            <a:pt x="562066" y="37514"/>
                          </a:cubicBezTo>
                          <a:cubicBezTo>
                            <a:pt x="562987" y="35763"/>
                            <a:pt x="562619" y="34288"/>
                            <a:pt x="563079" y="33735"/>
                          </a:cubicBezTo>
                          <a:cubicBezTo>
                            <a:pt x="563817" y="32813"/>
                            <a:pt x="566490" y="33274"/>
                            <a:pt x="567043" y="33366"/>
                          </a:cubicBezTo>
                          <a:cubicBezTo>
                            <a:pt x="568518" y="33735"/>
                            <a:pt x="567688" y="36131"/>
                            <a:pt x="567688" y="36131"/>
                          </a:cubicBezTo>
                          <a:cubicBezTo>
                            <a:pt x="569531" y="35394"/>
                            <a:pt x="572481" y="33643"/>
                            <a:pt x="575062" y="33919"/>
                          </a:cubicBezTo>
                          <a:cubicBezTo>
                            <a:pt x="575983" y="34012"/>
                            <a:pt x="576721" y="34657"/>
                            <a:pt x="577458" y="35118"/>
                          </a:cubicBezTo>
                          <a:cubicBezTo>
                            <a:pt x="578933" y="36131"/>
                            <a:pt x="580039" y="37883"/>
                            <a:pt x="579025" y="39726"/>
                          </a:cubicBezTo>
                          <a:lnTo>
                            <a:pt x="579025" y="39818"/>
                          </a:lnTo>
                          <a:cubicBezTo>
                            <a:pt x="585938" y="37883"/>
                            <a:pt x="587413" y="43229"/>
                            <a:pt x="587505" y="43413"/>
                          </a:cubicBezTo>
                          <a:cubicBezTo>
                            <a:pt x="589533" y="42123"/>
                            <a:pt x="593865" y="40003"/>
                            <a:pt x="595893" y="39542"/>
                          </a:cubicBezTo>
                          <a:cubicBezTo>
                            <a:pt x="598289" y="38989"/>
                            <a:pt x="601607" y="40003"/>
                            <a:pt x="601146" y="42399"/>
                          </a:cubicBezTo>
                          <a:cubicBezTo>
                            <a:pt x="600962" y="43597"/>
                            <a:pt x="599580" y="43690"/>
                            <a:pt x="598842" y="43321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EC"/>
                    </a:p>
                  </p:txBody>
                </p:sp>
              </p:grpSp>
              <p:sp>
                <p:nvSpPr>
                  <p:cNvPr id="63" name="Forma libre: forma 62">
                    <a:extLst>
                      <a:ext uri="{FF2B5EF4-FFF2-40B4-BE49-F238E27FC236}">
                        <a16:creationId xmlns:a16="http://schemas.microsoft.com/office/drawing/2014/main" id="{98416FC0-3FCB-4E3B-B889-2EA610815ACC}"/>
                      </a:ext>
                    </a:extLst>
                  </p:cNvPr>
                  <p:cNvSpPr/>
                  <p:nvPr/>
                </p:nvSpPr>
                <p:spPr>
                  <a:xfrm>
                    <a:off x="5795652" y="6467921"/>
                    <a:ext cx="276" cy="9217"/>
                  </a:xfrm>
                  <a:custGeom>
                    <a:avLst/>
                    <a:gdLst>
                      <a:gd name="connsiteX0" fmla="*/ 277 w 276"/>
                      <a:gd name="connsiteY0" fmla="*/ 0 h 9217"/>
                      <a:gd name="connsiteX1" fmla="*/ 92 w 276"/>
                      <a:gd name="connsiteY1" fmla="*/ 0 h 9217"/>
                      <a:gd name="connsiteX2" fmla="*/ 92 w 276"/>
                      <a:gd name="connsiteY2" fmla="*/ 0 h 9217"/>
                      <a:gd name="connsiteX3" fmla="*/ 0 w 276"/>
                      <a:gd name="connsiteY3" fmla="*/ 0 h 9217"/>
                      <a:gd name="connsiteX4" fmla="*/ 277 w 276"/>
                      <a:gd name="connsiteY4" fmla="*/ 0 h 9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9217">
                        <a:moveTo>
                          <a:pt x="277" y="0"/>
                        </a:moveTo>
                        <a:cubicBezTo>
                          <a:pt x="184" y="0"/>
                          <a:pt x="184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2" y="0"/>
                          <a:pt x="0" y="0"/>
                          <a:pt x="0" y="0"/>
                        </a:cubicBez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64" name="Gráfico 6">
                  <a:extLst>
                    <a:ext uri="{FF2B5EF4-FFF2-40B4-BE49-F238E27FC236}">
                      <a16:creationId xmlns:a16="http://schemas.microsoft.com/office/drawing/2014/main" id="{A1998C4C-CEDE-43FA-ADF2-A30B5A45E174}"/>
                    </a:ext>
                  </a:extLst>
                </p:cNvPr>
                <p:cNvGrpSpPr/>
                <p:nvPr/>
              </p:nvGrpSpPr>
              <p:grpSpPr>
                <a:xfrm>
                  <a:off x="5893170" y="6458983"/>
                  <a:ext cx="130729" cy="46819"/>
                  <a:chOff x="5893170" y="6458983"/>
                  <a:chExt cx="130729" cy="46819"/>
                </a:xfrm>
                <a:solidFill>
                  <a:srgbClr val="595959"/>
                </a:solidFill>
              </p:grpSpPr>
              <p:sp>
                <p:nvSpPr>
                  <p:cNvPr id="65" name="Forma libre: forma 64">
                    <a:extLst>
                      <a:ext uri="{FF2B5EF4-FFF2-40B4-BE49-F238E27FC236}">
                        <a16:creationId xmlns:a16="http://schemas.microsoft.com/office/drawing/2014/main" id="{FC793382-203B-4BB9-9C44-6BDFEFC533F9}"/>
                      </a:ext>
                    </a:extLst>
                  </p:cNvPr>
                  <p:cNvSpPr/>
                  <p:nvPr/>
                </p:nvSpPr>
                <p:spPr>
                  <a:xfrm>
                    <a:off x="5959619" y="6462175"/>
                    <a:ext cx="64279" cy="43627"/>
                  </a:xfrm>
                  <a:custGeom>
                    <a:avLst/>
                    <a:gdLst>
                      <a:gd name="connsiteX0" fmla="*/ 58997 w 64279"/>
                      <a:gd name="connsiteY0" fmla="*/ 7774 h 43627"/>
                      <a:gd name="connsiteX1" fmla="*/ 50609 w 64279"/>
                      <a:gd name="connsiteY1" fmla="*/ 11645 h 43627"/>
                      <a:gd name="connsiteX2" fmla="*/ 42130 w 64279"/>
                      <a:gd name="connsiteY2" fmla="*/ 8050 h 43627"/>
                      <a:gd name="connsiteX3" fmla="*/ 42130 w 64279"/>
                      <a:gd name="connsiteY3" fmla="*/ 7958 h 43627"/>
                      <a:gd name="connsiteX4" fmla="*/ 40563 w 64279"/>
                      <a:gd name="connsiteY4" fmla="*/ 3349 h 43627"/>
                      <a:gd name="connsiteX5" fmla="*/ 38166 w 64279"/>
                      <a:gd name="connsiteY5" fmla="*/ 2151 h 43627"/>
                      <a:gd name="connsiteX6" fmla="*/ 30792 w 64279"/>
                      <a:gd name="connsiteY6" fmla="*/ 4363 h 43627"/>
                      <a:gd name="connsiteX7" fmla="*/ 30147 w 64279"/>
                      <a:gd name="connsiteY7" fmla="*/ 1598 h 43627"/>
                      <a:gd name="connsiteX8" fmla="*/ 26184 w 64279"/>
                      <a:gd name="connsiteY8" fmla="*/ 1967 h 43627"/>
                      <a:gd name="connsiteX9" fmla="*/ 25170 w 64279"/>
                      <a:gd name="connsiteY9" fmla="*/ 5746 h 43627"/>
                      <a:gd name="connsiteX10" fmla="*/ 23326 w 64279"/>
                      <a:gd name="connsiteY10" fmla="*/ 9617 h 43627"/>
                      <a:gd name="connsiteX11" fmla="*/ 23142 w 64279"/>
                      <a:gd name="connsiteY11" fmla="*/ 10078 h 43627"/>
                      <a:gd name="connsiteX12" fmla="*/ 22589 w 64279"/>
                      <a:gd name="connsiteY12" fmla="*/ 10355 h 43627"/>
                      <a:gd name="connsiteX13" fmla="*/ 14662 w 64279"/>
                      <a:gd name="connsiteY13" fmla="*/ 13765 h 43627"/>
                      <a:gd name="connsiteX14" fmla="*/ 6459 w 64279"/>
                      <a:gd name="connsiteY14" fmla="*/ 15424 h 43627"/>
                      <a:gd name="connsiteX15" fmla="*/ 5629 w 64279"/>
                      <a:gd name="connsiteY15" fmla="*/ 15240 h 43627"/>
                      <a:gd name="connsiteX16" fmla="*/ 4892 w 64279"/>
                      <a:gd name="connsiteY16" fmla="*/ 13212 h 43627"/>
                      <a:gd name="connsiteX17" fmla="*/ 8855 w 64279"/>
                      <a:gd name="connsiteY17" fmla="*/ 12198 h 43627"/>
                      <a:gd name="connsiteX18" fmla="*/ 14294 w 64279"/>
                      <a:gd name="connsiteY18" fmla="*/ 7221 h 43627"/>
                      <a:gd name="connsiteX19" fmla="*/ 15215 w 64279"/>
                      <a:gd name="connsiteY19" fmla="*/ 1598 h 43627"/>
                      <a:gd name="connsiteX20" fmla="*/ 11713 w 64279"/>
                      <a:gd name="connsiteY20" fmla="*/ 31 h 43627"/>
                      <a:gd name="connsiteX21" fmla="*/ 560 w 64279"/>
                      <a:gd name="connsiteY21" fmla="*/ 10631 h 43627"/>
                      <a:gd name="connsiteX22" fmla="*/ 836 w 64279"/>
                      <a:gd name="connsiteY22" fmla="*/ 16714 h 43627"/>
                      <a:gd name="connsiteX23" fmla="*/ 10975 w 64279"/>
                      <a:gd name="connsiteY23" fmla="*/ 19756 h 43627"/>
                      <a:gd name="connsiteX24" fmla="*/ 24617 w 64279"/>
                      <a:gd name="connsiteY24" fmla="*/ 14041 h 43627"/>
                      <a:gd name="connsiteX25" fmla="*/ 25539 w 64279"/>
                      <a:gd name="connsiteY25" fmla="*/ 13581 h 43627"/>
                      <a:gd name="connsiteX26" fmla="*/ 31898 w 64279"/>
                      <a:gd name="connsiteY26" fmla="*/ 9802 h 43627"/>
                      <a:gd name="connsiteX27" fmla="*/ 32359 w 64279"/>
                      <a:gd name="connsiteY27" fmla="*/ 9156 h 43627"/>
                      <a:gd name="connsiteX28" fmla="*/ 36507 w 64279"/>
                      <a:gd name="connsiteY28" fmla="*/ 6852 h 43627"/>
                      <a:gd name="connsiteX29" fmla="*/ 30332 w 64279"/>
                      <a:gd name="connsiteY29" fmla="*/ 14134 h 43627"/>
                      <a:gd name="connsiteX30" fmla="*/ 29318 w 64279"/>
                      <a:gd name="connsiteY30" fmla="*/ 15055 h 43627"/>
                      <a:gd name="connsiteX31" fmla="*/ 29133 w 64279"/>
                      <a:gd name="connsiteY31" fmla="*/ 16899 h 43627"/>
                      <a:gd name="connsiteX32" fmla="*/ 30792 w 64279"/>
                      <a:gd name="connsiteY32" fmla="*/ 18742 h 43627"/>
                      <a:gd name="connsiteX33" fmla="*/ 32452 w 64279"/>
                      <a:gd name="connsiteY33" fmla="*/ 19019 h 43627"/>
                      <a:gd name="connsiteX34" fmla="*/ 33742 w 64279"/>
                      <a:gd name="connsiteY34" fmla="*/ 18281 h 43627"/>
                      <a:gd name="connsiteX35" fmla="*/ 45356 w 64279"/>
                      <a:gd name="connsiteY35" fmla="*/ 12198 h 43627"/>
                      <a:gd name="connsiteX36" fmla="*/ 46554 w 64279"/>
                      <a:gd name="connsiteY36" fmla="*/ 13581 h 43627"/>
                      <a:gd name="connsiteX37" fmla="*/ 40010 w 64279"/>
                      <a:gd name="connsiteY37" fmla="*/ 18005 h 43627"/>
                      <a:gd name="connsiteX38" fmla="*/ 33558 w 64279"/>
                      <a:gd name="connsiteY38" fmla="*/ 23443 h 43627"/>
                      <a:gd name="connsiteX39" fmla="*/ 25907 w 64279"/>
                      <a:gd name="connsiteY39" fmla="*/ 33029 h 43627"/>
                      <a:gd name="connsiteX40" fmla="*/ 23603 w 64279"/>
                      <a:gd name="connsiteY40" fmla="*/ 37730 h 43627"/>
                      <a:gd name="connsiteX41" fmla="*/ 23142 w 64279"/>
                      <a:gd name="connsiteY41" fmla="*/ 40218 h 43627"/>
                      <a:gd name="connsiteX42" fmla="*/ 29410 w 64279"/>
                      <a:gd name="connsiteY42" fmla="*/ 43352 h 43627"/>
                      <a:gd name="connsiteX43" fmla="*/ 39364 w 64279"/>
                      <a:gd name="connsiteY43" fmla="*/ 35518 h 43627"/>
                      <a:gd name="connsiteX44" fmla="*/ 49780 w 64279"/>
                      <a:gd name="connsiteY44" fmla="*/ 21323 h 43627"/>
                      <a:gd name="connsiteX45" fmla="*/ 51531 w 64279"/>
                      <a:gd name="connsiteY45" fmla="*/ 15885 h 43627"/>
                      <a:gd name="connsiteX46" fmla="*/ 61947 w 64279"/>
                      <a:gd name="connsiteY46" fmla="*/ 11553 h 43627"/>
                      <a:gd name="connsiteX47" fmla="*/ 64251 w 64279"/>
                      <a:gd name="connsiteY47" fmla="*/ 10631 h 43627"/>
                      <a:gd name="connsiteX48" fmla="*/ 58997 w 64279"/>
                      <a:gd name="connsiteY48" fmla="*/ 7774 h 43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64279" h="43627">
                        <a:moveTo>
                          <a:pt x="58997" y="7774"/>
                        </a:moveTo>
                        <a:cubicBezTo>
                          <a:pt x="56969" y="8235"/>
                          <a:pt x="52637" y="10355"/>
                          <a:pt x="50609" y="11645"/>
                        </a:cubicBezTo>
                        <a:cubicBezTo>
                          <a:pt x="50517" y="11553"/>
                          <a:pt x="49042" y="6207"/>
                          <a:pt x="42130" y="8050"/>
                        </a:cubicBezTo>
                        <a:lnTo>
                          <a:pt x="42130" y="7958"/>
                        </a:lnTo>
                        <a:cubicBezTo>
                          <a:pt x="43143" y="6115"/>
                          <a:pt x="42037" y="4456"/>
                          <a:pt x="40563" y="3349"/>
                        </a:cubicBezTo>
                        <a:cubicBezTo>
                          <a:pt x="39825" y="2796"/>
                          <a:pt x="39088" y="2243"/>
                          <a:pt x="38166" y="2151"/>
                        </a:cubicBezTo>
                        <a:cubicBezTo>
                          <a:pt x="35493" y="1875"/>
                          <a:pt x="32636" y="3626"/>
                          <a:pt x="30792" y="4363"/>
                        </a:cubicBezTo>
                        <a:cubicBezTo>
                          <a:pt x="30792" y="4363"/>
                          <a:pt x="31622" y="1967"/>
                          <a:pt x="30147" y="1598"/>
                        </a:cubicBezTo>
                        <a:cubicBezTo>
                          <a:pt x="29594" y="1506"/>
                          <a:pt x="26921" y="1045"/>
                          <a:pt x="26184" y="1967"/>
                        </a:cubicBezTo>
                        <a:cubicBezTo>
                          <a:pt x="25723" y="2520"/>
                          <a:pt x="26092" y="3995"/>
                          <a:pt x="25170" y="5746"/>
                        </a:cubicBezTo>
                        <a:cubicBezTo>
                          <a:pt x="24525" y="7036"/>
                          <a:pt x="23972" y="8327"/>
                          <a:pt x="23326" y="9617"/>
                        </a:cubicBezTo>
                        <a:cubicBezTo>
                          <a:pt x="23234" y="9802"/>
                          <a:pt x="23142" y="9894"/>
                          <a:pt x="23142" y="10078"/>
                        </a:cubicBezTo>
                        <a:cubicBezTo>
                          <a:pt x="22958" y="10170"/>
                          <a:pt x="22773" y="10262"/>
                          <a:pt x="22589" y="10355"/>
                        </a:cubicBezTo>
                        <a:cubicBezTo>
                          <a:pt x="20008" y="11553"/>
                          <a:pt x="17335" y="12843"/>
                          <a:pt x="14662" y="13765"/>
                        </a:cubicBezTo>
                        <a:cubicBezTo>
                          <a:pt x="11989" y="14687"/>
                          <a:pt x="9316" y="15608"/>
                          <a:pt x="6459" y="15424"/>
                        </a:cubicBezTo>
                        <a:cubicBezTo>
                          <a:pt x="6182" y="15424"/>
                          <a:pt x="5906" y="15332"/>
                          <a:pt x="5629" y="15240"/>
                        </a:cubicBezTo>
                        <a:cubicBezTo>
                          <a:pt x="4708" y="14871"/>
                          <a:pt x="4800" y="13949"/>
                          <a:pt x="4892" y="13212"/>
                        </a:cubicBezTo>
                        <a:cubicBezTo>
                          <a:pt x="4892" y="13212"/>
                          <a:pt x="6459" y="13765"/>
                          <a:pt x="8855" y="12198"/>
                        </a:cubicBezTo>
                        <a:cubicBezTo>
                          <a:pt x="10975" y="10815"/>
                          <a:pt x="12542" y="8972"/>
                          <a:pt x="14294" y="7221"/>
                        </a:cubicBezTo>
                        <a:cubicBezTo>
                          <a:pt x="15768" y="5746"/>
                          <a:pt x="16229" y="3442"/>
                          <a:pt x="15215" y="1598"/>
                        </a:cubicBezTo>
                        <a:cubicBezTo>
                          <a:pt x="14570" y="492"/>
                          <a:pt x="12911" y="-153"/>
                          <a:pt x="11713" y="31"/>
                        </a:cubicBezTo>
                        <a:cubicBezTo>
                          <a:pt x="10883" y="123"/>
                          <a:pt x="4431" y="1875"/>
                          <a:pt x="560" y="10631"/>
                        </a:cubicBezTo>
                        <a:cubicBezTo>
                          <a:pt x="-270" y="12474"/>
                          <a:pt x="-177" y="14963"/>
                          <a:pt x="836" y="16714"/>
                        </a:cubicBezTo>
                        <a:cubicBezTo>
                          <a:pt x="3141" y="20678"/>
                          <a:pt x="7473" y="20770"/>
                          <a:pt x="10975" y="19756"/>
                        </a:cubicBezTo>
                        <a:cubicBezTo>
                          <a:pt x="14201" y="18834"/>
                          <a:pt x="19916" y="16346"/>
                          <a:pt x="24617" y="14041"/>
                        </a:cubicBezTo>
                        <a:cubicBezTo>
                          <a:pt x="24801" y="13949"/>
                          <a:pt x="25078" y="13857"/>
                          <a:pt x="25539" y="13581"/>
                        </a:cubicBezTo>
                        <a:cubicBezTo>
                          <a:pt x="28857" y="11921"/>
                          <a:pt x="31438" y="10447"/>
                          <a:pt x="31898" y="9802"/>
                        </a:cubicBezTo>
                        <a:cubicBezTo>
                          <a:pt x="32083" y="9617"/>
                          <a:pt x="32267" y="9341"/>
                          <a:pt x="32359" y="9156"/>
                        </a:cubicBezTo>
                        <a:cubicBezTo>
                          <a:pt x="33742" y="8235"/>
                          <a:pt x="35217" y="7405"/>
                          <a:pt x="36507" y="6852"/>
                        </a:cubicBezTo>
                        <a:cubicBezTo>
                          <a:pt x="35401" y="10447"/>
                          <a:pt x="30608" y="13949"/>
                          <a:pt x="30332" y="14134"/>
                        </a:cubicBezTo>
                        <a:cubicBezTo>
                          <a:pt x="29963" y="14410"/>
                          <a:pt x="29686" y="14687"/>
                          <a:pt x="29318" y="15055"/>
                        </a:cubicBezTo>
                        <a:cubicBezTo>
                          <a:pt x="29133" y="15240"/>
                          <a:pt x="28672" y="15885"/>
                          <a:pt x="29133" y="16899"/>
                        </a:cubicBezTo>
                        <a:cubicBezTo>
                          <a:pt x="29594" y="17636"/>
                          <a:pt x="30147" y="18189"/>
                          <a:pt x="30792" y="18742"/>
                        </a:cubicBezTo>
                        <a:cubicBezTo>
                          <a:pt x="31253" y="19203"/>
                          <a:pt x="31898" y="19295"/>
                          <a:pt x="32452" y="19019"/>
                        </a:cubicBezTo>
                        <a:cubicBezTo>
                          <a:pt x="32820" y="18927"/>
                          <a:pt x="33189" y="18650"/>
                          <a:pt x="33742" y="18281"/>
                        </a:cubicBezTo>
                        <a:cubicBezTo>
                          <a:pt x="34203" y="17913"/>
                          <a:pt x="41300" y="12474"/>
                          <a:pt x="45356" y="12198"/>
                        </a:cubicBezTo>
                        <a:cubicBezTo>
                          <a:pt x="46646" y="12106"/>
                          <a:pt x="46462" y="13581"/>
                          <a:pt x="46554" y="13581"/>
                        </a:cubicBezTo>
                        <a:cubicBezTo>
                          <a:pt x="46554" y="13581"/>
                          <a:pt x="41116" y="17175"/>
                          <a:pt x="40010" y="18005"/>
                        </a:cubicBezTo>
                        <a:cubicBezTo>
                          <a:pt x="37797" y="19664"/>
                          <a:pt x="35585" y="21507"/>
                          <a:pt x="33558" y="23443"/>
                        </a:cubicBezTo>
                        <a:cubicBezTo>
                          <a:pt x="30608" y="26300"/>
                          <a:pt x="28027" y="29526"/>
                          <a:pt x="25907" y="33029"/>
                        </a:cubicBezTo>
                        <a:cubicBezTo>
                          <a:pt x="24986" y="34504"/>
                          <a:pt x="24156" y="36071"/>
                          <a:pt x="23603" y="37730"/>
                        </a:cubicBezTo>
                        <a:cubicBezTo>
                          <a:pt x="23326" y="38559"/>
                          <a:pt x="22958" y="39389"/>
                          <a:pt x="23142" y="40218"/>
                        </a:cubicBezTo>
                        <a:cubicBezTo>
                          <a:pt x="23695" y="44182"/>
                          <a:pt x="28212" y="43813"/>
                          <a:pt x="29410" y="43352"/>
                        </a:cubicBezTo>
                        <a:cubicBezTo>
                          <a:pt x="33465" y="41693"/>
                          <a:pt x="36507" y="38559"/>
                          <a:pt x="39364" y="35518"/>
                        </a:cubicBezTo>
                        <a:cubicBezTo>
                          <a:pt x="43420" y="31278"/>
                          <a:pt x="47199" y="26669"/>
                          <a:pt x="49780" y="21323"/>
                        </a:cubicBezTo>
                        <a:cubicBezTo>
                          <a:pt x="50609" y="19572"/>
                          <a:pt x="51347" y="17820"/>
                          <a:pt x="51531" y="15885"/>
                        </a:cubicBezTo>
                        <a:cubicBezTo>
                          <a:pt x="51531" y="15793"/>
                          <a:pt x="59089" y="10078"/>
                          <a:pt x="61947" y="11553"/>
                        </a:cubicBezTo>
                        <a:cubicBezTo>
                          <a:pt x="62592" y="11921"/>
                          <a:pt x="64066" y="11829"/>
                          <a:pt x="64251" y="10631"/>
                        </a:cubicBezTo>
                        <a:cubicBezTo>
                          <a:pt x="64620" y="8235"/>
                          <a:pt x="61394" y="7221"/>
                          <a:pt x="58997" y="777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66" name="Forma libre: forma 65">
                    <a:extLst>
                      <a:ext uri="{FF2B5EF4-FFF2-40B4-BE49-F238E27FC236}">
                        <a16:creationId xmlns:a16="http://schemas.microsoft.com/office/drawing/2014/main" id="{63C2617C-E93B-4198-967D-28EB71D59A66}"/>
                      </a:ext>
                    </a:extLst>
                  </p:cNvPr>
                  <p:cNvSpPr/>
                  <p:nvPr/>
                </p:nvSpPr>
                <p:spPr>
                  <a:xfrm>
                    <a:off x="5939356" y="6458983"/>
                    <a:ext cx="24399" cy="24886"/>
                  </a:xfrm>
                  <a:custGeom>
                    <a:avLst/>
                    <a:gdLst>
                      <a:gd name="connsiteX0" fmla="*/ 24325 w 24399"/>
                      <a:gd name="connsiteY0" fmla="*/ 2670 h 24886"/>
                      <a:gd name="connsiteX1" fmla="*/ 24049 w 24399"/>
                      <a:gd name="connsiteY1" fmla="*/ 1103 h 24886"/>
                      <a:gd name="connsiteX2" fmla="*/ 19348 w 24399"/>
                      <a:gd name="connsiteY2" fmla="*/ 1932 h 24886"/>
                      <a:gd name="connsiteX3" fmla="*/ 6352 w 24399"/>
                      <a:gd name="connsiteY3" fmla="*/ 17325 h 24886"/>
                      <a:gd name="connsiteX4" fmla="*/ 4877 w 24399"/>
                      <a:gd name="connsiteY4" fmla="*/ 18892 h 24886"/>
                      <a:gd name="connsiteX5" fmla="*/ 7089 w 24399"/>
                      <a:gd name="connsiteY5" fmla="*/ 11426 h 24886"/>
                      <a:gd name="connsiteX6" fmla="*/ 6997 w 24399"/>
                      <a:gd name="connsiteY6" fmla="*/ 9951 h 24886"/>
                      <a:gd name="connsiteX7" fmla="*/ 6905 w 24399"/>
                      <a:gd name="connsiteY7" fmla="*/ 9767 h 24886"/>
                      <a:gd name="connsiteX8" fmla="*/ 3218 w 24399"/>
                      <a:gd name="connsiteY8" fmla="*/ 8108 h 24886"/>
                      <a:gd name="connsiteX9" fmla="*/ 2481 w 24399"/>
                      <a:gd name="connsiteY9" fmla="*/ 8938 h 24886"/>
                      <a:gd name="connsiteX10" fmla="*/ 1559 w 24399"/>
                      <a:gd name="connsiteY10" fmla="*/ 11795 h 24886"/>
                      <a:gd name="connsiteX11" fmla="*/ 84 w 24399"/>
                      <a:gd name="connsiteY11" fmla="*/ 21104 h 24886"/>
                      <a:gd name="connsiteX12" fmla="*/ 1282 w 24399"/>
                      <a:gd name="connsiteY12" fmla="*/ 23040 h 24886"/>
                      <a:gd name="connsiteX13" fmla="*/ 4416 w 24399"/>
                      <a:gd name="connsiteY13" fmla="*/ 24883 h 24886"/>
                      <a:gd name="connsiteX14" fmla="*/ 9578 w 24399"/>
                      <a:gd name="connsiteY14" fmla="*/ 21565 h 24886"/>
                      <a:gd name="connsiteX15" fmla="*/ 23496 w 24399"/>
                      <a:gd name="connsiteY15" fmla="*/ 3960 h 24886"/>
                      <a:gd name="connsiteX16" fmla="*/ 24325 w 24399"/>
                      <a:gd name="connsiteY16" fmla="*/ 2670 h 2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399" h="24886">
                        <a:moveTo>
                          <a:pt x="24325" y="2670"/>
                        </a:moveTo>
                        <a:cubicBezTo>
                          <a:pt x="24510" y="2209"/>
                          <a:pt x="24325" y="1564"/>
                          <a:pt x="24049" y="1103"/>
                        </a:cubicBezTo>
                        <a:cubicBezTo>
                          <a:pt x="23680" y="550"/>
                          <a:pt x="22298" y="-1478"/>
                          <a:pt x="19348" y="1932"/>
                        </a:cubicBezTo>
                        <a:cubicBezTo>
                          <a:pt x="18334" y="3039"/>
                          <a:pt x="8564" y="15021"/>
                          <a:pt x="6352" y="17325"/>
                        </a:cubicBezTo>
                        <a:cubicBezTo>
                          <a:pt x="5891" y="17878"/>
                          <a:pt x="5338" y="18431"/>
                          <a:pt x="4877" y="18892"/>
                        </a:cubicBezTo>
                        <a:cubicBezTo>
                          <a:pt x="4508" y="16219"/>
                          <a:pt x="6813" y="12256"/>
                          <a:pt x="7089" y="11426"/>
                        </a:cubicBezTo>
                        <a:cubicBezTo>
                          <a:pt x="7366" y="10873"/>
                          <a:pt x="7181" y="10320"/>
                          <a:pt x="6997" y="9951"/>
                        </a:cubicBezTo>
                        <a:lnTo>
                          <a:pt x="6905" y="9767"/>
                        </a:lnTo>
                        <a:cubicBezTo>
                          <a:pt x="6260" y="8845"/>
                          <a:pt x="4416" y="7278"/>
                          <a:pt x="3218" y="8108"/>
                        </a:cubicBezTo>
                        <a:cubicBezTo>
                          <a:pt x="2849" y="8385"/>
                          <a:pt x="2665" y="8661"/>
                          <a:pt x="2481" y="8938"/>
                        </a:cubicBezTo>
                        <a:cubicBezTo>
                          <a:pt x="2020" y="9767"/>
                          <a:pt x="1835" y="10873"/>
                          <a:pt x="1559" y="11795"/>
                        </a:cubicBezTo>
                        <a:cubicBezTo>
                          <a:pt x="1190" y="12993"/>
                          <a:pt x="-377" y="19353"/>
                          <a:pt x="84" y="21104"/>
                        </a:cubicBezTo>
                        <a:cubicBezTo>
                          <a:pt x="361" y="21842"/>
                          <a:pt x="729" y="22487"/>
                          <a:pt x="1282" y="23040"/>
                        </a:cubicBezTo>
                        <a:cubicBezTo>
                          <a:pt x="2112" y="23962"/>
                          <a:pt x="3126" y="24791"/>
                          <a:pt x="4416" y="24883"/>
                        </a:cubicBezTo>
                        <a:cubicBezTo>
                          <a:pt x="6628" y="24976"/>
                          <a:pt x="8287" y="23040"/>
                          <a:pt x="9578" y="21565"/>
                        </a:cubicBezTo>
                        <a:cubicBezTo>
                          <a:pt x="11790" y="18984"/>
                          <a:pt x="21007" y="7186"/>
                          <a:pt x="23496" y="3960"/>
                        </a:cubicBezTo>
                        <a:cubicBezTo>
                          <a:pt x="23957" y="3407"/>
                          <a:pt x="24233" y="3039"/>
                          <a:pt x="24325" y="267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67" name="Forma libre: forma 66">
                    <a:extLst>
                      <a:ext uri="{FF2B5EF4-FFF2-40B4-BE49-F238E27FC236}">
                        <a16:creationId xmlns:a16="http://schemas.microsoft.com/office/drawing/2014/main" id="{D2109B01-CAF4-4EA1-8A0B-3A6A75498CB1}"/>
                      </a:ext>
                    </a:extLst>
                  </p:cNvPr>
                  <p:cNvSpPr/>
                  <p:nvPr/>
                </p:nvSpPr>
                <p:spPr>
                  <a:xfrm>
                    <a:off x="5893262" y="6469021"/>
                    <a:ext cx="11060" cy="8116"/>
                  </a:xfrm>
                  <a:custGeom>
                    <a:avLst/>
                    <a:gdLst>
                      <a:gd name="connsiteX0" fmla="*/ 9955 w 11060"/>
                      <a:gd name="connsiteY0" fmla="*/ 6 h 8116"/>
                      <a:gd name="connsiteX1" fmla="*/ 0 w 11060"/>
                      <a:gd name="connsiteY1" fmla="*/ 8117 h 8116"/>
                      <a:gd name="connsiteX2" fmla="*/ 7189 w 11060"/>
                      <a:gd name="connsiteY2" fmla="*/ 4246 h 8116"/>
                      <a:gd name="connsiteX3" fmla="*/ 11061 w 11060"/>
                      <a:gd name="connsiteY3" fmla="*/ 743 h 8116"/>
                      <a:gd name="connsiteX4" fmla="*/ 10692 w 11060"/>
                      <a:gd name="connsiteY4" fmla="*/ 651 h 8116"/>
                      <a:gd name="connsiteX5" fmla="*/ 9955 w 11060"/>
                      <a:gd name="connsiteY5" fmla="*/ 6 h 8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0" h="8116">
                        <a:moveTo>
                          <a:pt x="9955" y="6"/>
                        </a:moveTo>
                        <a:cubicBezTo>
                          <a:pt x="8849" y="-86"/>
                          <a:pt x="3410" y="835"/>
                          <a:pt x="0" y="8117"/>
                        </a:cubicBezTo>
                        <a:cubicBezTo>
                          <a:pt x="3410" y="7195"/>
                          <a:pt x="6083" y="5075"/>
                          <a:pt x="7189" y="4246"/>
                        </a:cubicBezTo>
                        <a:cubicBezTo>
                          <a:pt x="9309" y="2587"/>
                          <a:pt x="11061" y="743"/>
                          <a:pt x="11061" y="743"/>
                        </a:cubicBezTo>
                        <a:lnTo>
                          <a:pt x="10692" y="651"/>
                        </a:lnTo>
                        <a:cubicBezTo>
                          <a:pt x="10600" y="743"/>
                          <a:pt x="10323" y="98"/>
                          <a:pt x="9955" y="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68" name="Forma libre: forma 67">
                    <a:extLst>
                      <a:ext uri="{FF2B5EF4-FFF2-40B4-BE49-F238E27FC236}">
                        <a16:creationId xmlns:a16="http://schemas.microsoft.com/office/drawing/2014/main" id="{0539D319-A920-4FEC-8DDE-D12D0C4CEE07}"/>
                      </a:ext>
                    </a:extLst>
                  </p:cNvPr>
                  <p:cNvSpPr/>
                  <p:nvPr/>
                </p:nvSpPr>
                <p:spPr>
                  <a:xfrm>
                    <a:off x="5893170" y="6469113"/>
                    <a:ext cx="10968" cy="8117"/>
                  </a:xfrm>
                  <a:custGeom>
                    <a:avLst/>
                    <a:gdLst>
                      <a:gd name="connsiteX0" fmla="*/ 7189 w 10968"/>
                      <a:gd name="connsiteY0" fmla="*/ 4246 h 8117"/>
                      <a:gd name="connsiteX1" fmla="*/ 0 w 10968"/>
                      <a:gd name="connsiteY1" fmla="*/ 8117 h 8117"/>
                      <a:gd name="connsiteX2" fmla="*/ 9955 w 10968"/>
                      <a:gd name="connsiteY2" fmla="*/ 6 h 8117"/>
                      <a:gd name="connsiteX3" fmla="*/ 10600 w 10968"/>
                      <a:gd name="connsiteY3" fmla="*/ 651 h 8117"/>
                      <a:gd name="connsiteX4" fmla="*/ 10969 w 10968"/>
                      <a:gd name="connsiteY4" fmla="*/ 743 h 8117"/>
                      <a:gd name="connsiteX5" fmla="*/ 7189 w 10968"/>
                      <a:gd name="connsiteY5" fmla="*/ 4246 h 8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68" h="8117">
                        <a:moveTo>
                          <a:pt x="7189" y="4246"/>
                        </a:moveTo>
                        <a:cubicBezTo>
                          <a:pt x="6176" y="5075"/>
                          <a:pt x="3503" y="7195"/>
                          <a:pt x="0" y="8117"/>
                        </a:cubicBezTo>
                        <a:cubicBezTo>
                          <a:pt x="3503" y="835"/>
                          <a:pt x="8849" y="-86"/>
                          <a:pt x="9955" y="6"/>
                        </a:cubicBezTo>
                        <a:cubicBezTo>
                          <a:pt x="10323" y="6"/>
                          <a:pt x="10600" y="651"/>
                          <a:pt x="10600" y="651"/>
                        </a:cubicBezTo>
                        <a:lnTo>
                          <a:pt x="10969" y="743"/>
                        </a:lnTo>
                        <a:cubicBezTo>
                          <a:pt x="10969" y="743"/>
                          <a:pt x="9309" y="2587"/>
                          <a:pt x="7189" y="4246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sp>
              <p:nvSpPr>
                <p:cNvPr id="69" name="Forma libre: forma 68">
                  <a:extLst>
                    <a:ext uri="{FF2B5EF4-FFF2-40B4-BE49-F238E27FC236}">
                      <a16:creationId xmlns:a16="http://schemas.microsoft.com/office/drawing/2014/main" id="{C678F69C-94B2-4FA9-AE1C-83BDABA7B425}"/>
                    </a:ext>
                  </a:extLst>
                </p:cNvPr>
                <p:cNvSpPr/>
                <p:nvPr/>
              </p:nvSpPr>
              <p:spPr>
                <a:xfrm>
                  <a:off x="5959619" y="6462175"/>
                  <a:ext cx="64279" cy="43627"/>
                </a:xfrm>
                <a:custGeom>
                  <a:avLst/>
                  <a:gdLst>
                    <a:gd name="connsiteX0" fmla="*/ 58997 w 64279"/>
                    <a:gd name="connsiteY0" fmla="*/ 7774 h 43627"/>
                    <a:gd name="connsiteX1" fmla="*/ 50609 w 64279"/>
                    <a:gd name="connsiteY1" fmla="*/ 11645 h 43627"/>
                    <a:gd name="connsiteX2" fmla="*/ 42130 w 64279"/>
                    <a:gd name="connsiteY2" fmla="*/ 8050 h 43627"/>
                    <a:gd name="connsiteX3" fmla="*/ 42130 w 64279"/>
                    <a:gd name="connsiteY3" fmla="*/ 7958 h 43627"/>
                    <a:gd name="connsiteX4" fmla="*/ 40563 w 64279"/>
                    <a:gd name="connsiteY4" fmla="*/ 3349 h 43627"/>
                    <a:gd name="connsiteX5" fmla="*/ 38166 w 64279"/>
                    <a:gd name="connsiteY5" fmla="*/ 2151 h 43627"/>
                    <a:gd name="connsiteX6" fmla="*/ 30792 w 64279"/>
                    <a:gd name="connsiteY6" fmla="*/ 4363 h 43627"/>
                    <a:gd name="connsiteX7" fmla="*/ 30147 w 64279"/>
                    <a:gd name="connsiteY7" fmla="*/ 1598 h 43627"/>
                    <a:gd name="connsiteX8" fmla="*/ 26184 w 64279"/>
                    <a:gd name="connsiteY8" fmla="*/ 1967 h 43627"/>
                    <a:gd name="connsiteX9" fmla="*/ 25170 w 64279"/>
                    <a:gd name="connsiteY9" fmla="*/ 5746 h 43627"/>
                    <a:gd name="connsiteX10" fmla="*/ 23326 w 64279"/>
                    <a:gd name="connsiteY10" fmla="*/ 9617 h 43627"/>
                    <a:gd name="connsiteX11" fmla="*/ 23142 w 64279"/>
                    <a:gd name="connsiteY11" fmla="*/ 10078 h 43627"/>
                    <a:gd name="connsiteX12" fmla="*/ 22589 w 64279"/>
                    <a:gd name="connsiteY12" fmla="*/ 10355 h 43627"/>
                    <a:gd name="connsiteX13" fmla="*/ 14662 w 64279"/>
                    <a:gd name="connsiteY13" fmla="*/ 13765 h 43627"/>
                    <a:gd name="connsiteX14" fmla="*/ 6459 w 64279"/>
                    <a:gd name="connsiteY14" fmla="*/ 15424 h 43627"/>
                    <a:gd name="connsiteX15" fmla="*/ 5629 w 64279"/>
                    <a:gd name="connsiteY15" fmla="*/ 15240 h 43627"/>
                    <a:gd name="connsiteX16" fmla="*/ 4892 w 64279"/>
                    <a:gd name="connsiteY16" fmla="*/ 13212 h 43627"/>
                    <a:gd name="connsiteX17" fmla="*/ 8855 w 64279"/>
                    <a:gd name="connsiteY17" fmla="*/ 12198 h 43627"/>
                    <a:gd name="connsiteX18" fmla="*/ 14294 w 64279"/>
                    <a:gd name="connsiteY18" fmla="*/ 7221 h 43627"/>
                    <a:gd name="connsiteX19" fmla="*/ 15215 w 64279"/>
                    <a:gd name="connsiteY19" fmla="*/ 1598 h 43627"/>
                    <a:gd name="connsiteX20" fmla="*/ 11713 w 64279"/>
                    <a:gd name="connsiteY20" fmla="*/ 31 h 43627"/>
                    <a:gd name="connsiteX21" fmla="*/ 560 w 64279"/>
                    <a:gd name="connsiteY21" fmla="*/ 10631 h 43627"/>
                    <a:gd name="connsiteX22" fmla="*/ 836 w 64279"/>
                    <a:gd name="connsiteY22" fmla="*/ 16714 h 43627"/>
                    <a:gd name="connsiteX23" fmla="*/ 10975 w 64279"/>
                    <a:gd name="connsiteY23" fmla="*/ 19756 h 43627"/>
                    <a:gd name="connsiteX24" fmla="*/ 24617 w 64279"/>
                    <a:gd name="connsiteY24" fmla="*/ 14041 h 43627"/>
                    <a:gd name="connsiteX25" fmla="*/ 25539 w 64279"/>
                    <a:gd name="connsiteY25" fmla="*/ 13581 h 43627"/>
                    <a:gd name="connsiteX26" fmla="*/ 31898 w 64279"/>
                    <a:gd name="connsiteY26" fmla="*/ 9802 h 43627"/>
                    <a:gd name="connsiteX27" fmla="*/ 32359 w 64279"/>
                    <a:gd name="connsiteY27" fmla="*/ 9156 h 43627"/>
                    <a:gd name="connsiteX28" fmla="*/ 36507 w 64279"/>
                    <a:gd name="connsiteY28" fmla="*/ 6852 h 43627"/>
                    <a:gd name="connsiteX29" fmla="*/ 30332 w 64279"/>
                    <a:gd name="connsiteY29" fmla="*/ 14134 h 43627"/>
                    <a:gd name="connsiteX30" fmla="*/ 29318 w 64279"/>
                    <a:gd name="connsiteY30" fmla="*/ 15055 h 43627"/>
                    <a:gd name="connsiteX31" fmla="*/ 29133 w 64279"/>
                    <a:gd name="connsiteY31" fmla="*/ 16899 h 43627"/>
                    <a:gd name="connsiteX32" fmla="*/ 30792 w 64279"/>
                    <a:gd name="connsiteY32" fmla="*/ 18742 h 43627"/>
                    <a:gd name="connsiteX33" fmla="*/ 32452 w 64279"/>
                    <a:gd name="connsiteY33" fmla="*/ 19019 h 43627"/>
                    <a:gd name="connsiteX34" fmla="*/ 33742 w 64279"/>
                    <a:gd name="connsiteY34" fmla="*/ 18281 h 43627"/>
                    <a:gd name="connsiteX35" fmla="*/ 45356 w 64279"/>
                    <a:gd name="connsiteY35" fmla="*/ 12198 h 43627"/>
                    <a:gd name="connsiteX36" fmla="*/ 46554 w 64279"/>
                    <a:gd name="connsiteY36" fmla="*/ 13581 h 43627"/>
                    <a:gd name="connsiteX37" fmla="*/ 40010 w 64279"/>
                    <a:gd name="connsiteY37" fmla="*/ 18005 h 43627"/>
                    <a:gd name="connsiteX38" fmla="*/ 33558 w 64279"/>
                    <a:gd name="connsiteY38" fmla="*/ 23443 h 43627"/>
                    <a:gd name="connsiteX39" fmla="*/ 25907 w 64279"/>
                    <a:gd name="connsiteY39" fmla="*/ 33029 h 43627"/>
                    <a:gd name="connsiteX40" fmla="*/ 23603 w 64279"/>
                    <a:gd name="connsiteY40" fmla="*/ 37730 h 43627"/>
                    <a:gd name="connsiteX41" fmla="*/ 23142 w 64279"/>
                    <a:gd name="connsiteY41" fmla="*/ 40218 h 43627"/>
                    <a:gd name="connsiteX42" fmla="*/ 29410 w 64279"/>
                    <a:gd name="connsiteY42" fmla="*/ 43352 h 43627"/>
                    <a:gd name="connsiteX43" fmla="*/ 39364 w 64279"/>
                    <a:gd name="connsiteY43" fmla="*/ 35518 h 43627"/>
                    <a:gd name="connsiteX44" fmla="*/ 49780 w 64279"/>
                    <a:gd name="connsiteY44" fmla="*/ 21323 h 43627"/>
                    <a:gd name="connsiteX45" fmla="*/ 51531 w 64279"/>
                    <a:gd name="connsiteY45" fmla="*/ 15885 h 43627"/>
                    <a:gd name="connsiteX46" fmla="*/ 61947 w 64279"/>
                    <a:gd name="connsiteY46" fmla="*/ 11553 h 43627"/>
                    <a:gd name="connsiteX47" fmla="*/ 64251 w 64279"/>
                    <a:gd name="connsiteY47" fmla="*/ 10631 h 43627"/>
                    <a:gd name="connsiteX48" fmla="*/ 58997 w 64279"/>
                    <a:gd name="connsiteY48" fmla="*/ 7774 h 43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4279" h="43627">
                      <a:moveTo>
                        <a:pt x="58997" y="7774"/>
                      </a:moveTo>
                      <a:cubicBezTo>
                        <a:pt x="56969" y="8235"/>
                        <a:pt x="52637" y="10355"/>
                        <a:pt x="50609" y="11645"/>
                      </a:cubicBezTo>
                      <a:cubicBezTo>
                        <a:pt x="50517" y="11553"/>
                        <a:pt x="49042" y="6207"/>
                        <a:pt x="42130" y="8050"/>
                      </a:cubicBezTo>
                      <a:lnTo>
                        <a:pt x="42130" y="7958"/>
                      </a:lnTo>
                      <a:cubicBezTo>
                        <a:pt x="43143" y="6115"/>
                        <a:pt x="42037" y="4456"/>
                        <a:pt x="40563" y="3349"/>
                      </a:cubicBezTo>
                      <a:cubicBezTo>
                        <a:pt x="39825" y="2796"/>
                        <a:pt x="39088" y="2243"/>
                        <a:pt x="38166" y="2151"/>
                      </a:cubicBezTo>
                      <a:cubicBezTo>
                        <a:pt x="35493" y="1875"/>
                        <a:pt x="32636" y="3626"/>
                        <a:pt x="30792" y="4363"/>
                      </a:cubicBezTo>
                      <a:cubicBezTo>
                        <a:pt x="30792" y="4363"/>
                        <a:pt x="31622" y="1967"/>
                        <a:pt x="30147" y="1598"/>
                      </a:cubicBezTo>
                      <a:cubicBezTo>
                        <a:pt x="29594" y="1506"/>
                        <a:pt x="26921" y="1045"/>
                        <a:pt x="26184" y="1967"/>
                      </a:cubicBezTo>
                      <a:cubicBezTo>
                        <a:pt x="25723" y="2520"/>
                        <a:pt x="26092" y="3995"/>
                        <a:pt x="25170" y="5746"/>
                      </a:cubicBezTo>
                      <a:cubicBezTo>
                        <a:pt x="24525" y="7036"/>
                        <a:pt x="23972" y="8327"/>
                        <a:pt x="23326" y="9617"/>
                      </a:cubicBezTo>
                      <a:cubicBezTo>
                        <a:pt x="23234" y="9802"/>
                        <a:pt x="23142" y="9894"/>
                        <a:pt x="23142" y="10078"/>
                      </a:cubicBezTo>
                      <a:cubicBezTo>
                        <a:pt x="22958" y="10170"/>
                        <a:pt x="22773" y="10262"/>
                        <a:pt x="22589" y="10355"/>
                      </a:cubicBezTo>
                      <a:cubicBezTo>
                        <a:pt x="20008" y="11553"/>
                        <a:pt x="17335" y="12843"/>
                        <a:pt x="14662" y="13765"/>
                      </a:cubicBezTo>
                      <a:cubicBezTo>
                        <a:pt x="11989" y="14687"/>
                        <a:pt x="9316" y="15608"/>
                        <a:pt x="6459" y="15424"/>
                      </a:cubicBezTo>
                      <a:cubicBezTo>
                        <a:pt x="6182" y="15424"/>
                        <a:pt x="5906" y="15332"/>
                        <a:pt x="5629" y="15240"/>
                      </a:cubicBezTo>
                      <a:cubicBezTo>
                        <a:pt x="4708" y="14871"/>
                        <a:pt x="4800" y="13949"/>
                        <a:pt x="4892" y="13212"/>
                      </a:cubicBezTo>
                      <a:cubicBezTo>
                        <a:pt x="4892" y="13212"/>
                        <a:pt x="6459" y="13765"/>
                        <a:pt x="8855" y="12198"/>
                      </a:cubicBezTo>
                      <a:cubicBezTo>
                        <a:pt x="10975" y="10815"/>
                        <a:pt x="12542" y="8972"/>
                        <a:pt x="14294" y="7221"/>
                      </a:cubicBezTo>
                      <a:cubicBezTo>
                        <a:pt x="15768" y="5746"/>
                        <a:pt x="16229" y="3442"/>
                        <a:pt x="15215" y="1598"/>
                      </a:cubicBezTo>
                      <a:cubicBezTo>
                        <a:pt x="14570" y="492"/>
                        <a:pt x="12911" y="-153"/>
                        <a:pt x="11713" y="31"/>
                      </a:cubicBezTo>
                      <a:cubicBezTo>
                        <a:pt x="10883" y="123"/>
                        <a:pt x="4431" y="1875"/>
                        <a:pt x="560" y="10631"/>
                      </a:cubicBezTo>
                      <a:cubicBezTo>
                        <a:pt x="-270" y="12474"/>
                        <a:pt x="-177" y="14963"/>
                        <a:pt x="836" y="16714"/>
                      </a:cubicBezTo>
                      <a:cubicBezTo>
                        <a:pt x="3141" y="20678"/>
                        <a:pt x="7473" y="20770"/>
                        <a:pt x="10975" y="19756"/>
                      </a:cubicBezTo>
                      <a:cubicBezTo>
                        <a:pt x="14201" y="18834"/>
                        <a:pt x="19916" y="16346"/>
                        <a:pt x="24617" y="14041"/>
                      </a:cubicBezTo>
                      <a:cubicBezTo>
                        <a:pt x="24801" y="13949"/>
                        <a:pt x="25078" y="13857"/>
                        <a:pt x="25539" y="13581"/>
                      </a:cubicBezTo>
                      <a:cubicBezTo>
                        <a:pt x="28857" y="11921"/>
                        <a:pt x="31438" y="10447"/>
                        <a:pt x="31898" y="9802"/>
                      </a:cubicBezTo>
                      <a:cubicBezTo>
                        <a:pt x="32083" y="9617"/>
                        <a:pt x="32267" y="9341"/>
                        <a:pt x="32359" y="9156"/>
                      </a:cubicBezTo>
                      <a:cubicBezTo>
                        <a:pt x="33742" y="8235"/>
                        <a:pt x="35217" y="7405"/>
                        <a:pt x="36507" y="6852"/>
                      </a:cubicBezTo>
                      <a:cubicBezTo>
                        <a:pt x="35401" y="10447"/>
                        <a:pt x="30608" y="13949"/>
                        <a:pt x="30332" y="14134"/>
                      </a:cubicBezTo>
                      <a:cubicBezTo>
                        <a:pt x="29963" y="14410"/>
                        <a:pt x="29686" y="14687"/>
                        <a:pt x="29318" y="15055"/>
                      </a:cubicBezTo>
                      <a:cubicBezTo>
                        <a:pt x="29133" y="15240"/>
                        <a:pt x="28672" y="15885"/>
                        <a:pt x="29133" y="16899"/>
                      </a:cubicBezTo>
                      <a:cubicBezTo>
                        <a:pt x="29594" y="17636"/>
                        <a:pt x="30147" y="18189"/>
                        <a:pt x="30792" y="18742"/>
                      </a:cubicBezTo>
                      <a:cubicBezTo>
                        <a:pt x="31253" y="19203"/>
                        <a:pt x="31898" y="19295"/>
                        <a:pt x="32452" y="19019"/>
                      </a:cubicBezTo>
                      <a:cubicBezTo>
                        <a:pt x="32820" y="18927"/>
                        <a:pt x="33189" y="18650"/>
                        <a:pt x="33742" y="18281"/>
                      </a:cubicBezTo>
                      <a:cubicBezTo>
                        <a:pt x="34203" y="17913"/>
                        <a:pt x="41300" y="12474"/>
                        <a:pt x="45356" y="12198"/>
                      </a:cubicBezTo>
                      <a:cubicBezTo>
                        <a:pt x="46646" y="12106"/>
                        <a:pt x="46462" y="13581"/>
                        <a:pt x="46554" y="13581"/>
                      </a:cubicBezTo>
                      <a:cubicBezTo>
                        <a:pt x="46554" y="13581"/>
                        <a:pt x="41116" y="17175"/>
                        <a:pt x="40010" y="18005"/>
                      </a:cubicBezTo>
                      <a:cubicBezTo>
                        <a:pt x="37797" y="19664"/>
                        <a:pt x="35585" y="21507"/>
                        <a:pt x="33558" y="23443"/>
                      </a:cubicBezTo>
                      <a:cubicBezTo>
                        <a:pt x="30608" y="26300"/>
                        <a:pt x="28027" y="29526"/>
                        <a:pt x="25907" y="33029"/>
                      </a:cubicBezTo>
                      <a:cubicBezTo>
                        <a:pt x="24986" y="34504"/>
                        <a:pt x="24156" y="36071"/>
                        <a:pt x="23603" y="37730"/>
                      </a:cubicBezTo>
                      <a:cubicBezTo>
                        <a:pt x="23326" y="38559"/>
                        <a:pt x="22958" y="39389"/>
                        <a:pt x="23142" y="40218"/>
                      </a:cubicBezTo>
                      <a:cubicBezTo>
                        <a:pt x="23695" y="44182"/>
                        <a:pt x="28212" y="43813"/>
                        <a:pt x="29410" y="43352"/>
                      </a:cubicBezTo>
                      <a:cubicBezTo>
                        <a:pt x="33465" y="41693"/>
                        <a:pt x="36507" y="38559"/>
                        <a:pt x="39364" y="35518"/>
                      </a:cubicBezTo>
                      <a:cubicBezTo>
                        <a:pt x="43420" y="31278"/>
                        <a:pt x="47199" y="26669"/>
                        <a:pt x="49780" y="21323"/>
                      </a:cubicBezTo>
                      <a:cubicBezTo>
                        <a:pt x="50609" y="19572"/>
                        <a:pt x="51347" y="17820"/>
                        <a:pt x="51531" y="15885"/>
                      </a:cubicBezTo>
                      <a:cubicBezTo>
                        <a:pt x="51531" y="15793"/>
                        <a:pt x="59089" y="10078"/>
                        <a:pt x="61947" y="11553"/>
                      </a:cubicBezTo>
                      <a:cubicBezTo>
                        <a:pt x="62592" y="11921"/>
                        <a:pt x="64066" y="11829"/>
                        <a:pt x="64251" y="10631"/>
                      </a:cubicBezTo>
                      <a:cubicBezTo>
                        <a:pt x="64620" y="8235"/>
                        <a:pt x="61394" y="7221"/>
                        <a:pt x="58997" y="777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70" name="Forma libre: forma 69">
                  <a:extLst>
                    <a:ext uri="{FF2B5EF4-FFF2-40B4-BE49-F238E27FC236}">
                      <a16:creationId xmlns:a16="http://schemas.microsoft.com/office/drawing/2014/main" id="{256ED6FA-8DD6-4A91-A57D-D51EAF08D0C5}"/>
                    </a:ext>
                  </a:extLst>
                </p:cNvPr>
                <p:cNvSpPr/>
                <p:nvPr/>
              </p:nvSpPr>
              <p:spPr>
                <a:xfrm>
                  <a:off x="5971148" y="6466446"/>
                  <a:ext cx="276" cy="92"/>
                </a:xfrm>
                <a:custGeom>
                  <a:avLst/>
                  <a:gdLst>
                    <a:gd name="connsiteX0" fmla="*/ 277 w 276"/>
                    <a:gd name="connsiteY0" fmla="*/ 0 h 92"/>
                    <a:gd name="connsiteX1" fmla="*/ 0 w 276"/>
                    <a:gd name="connsiteY1" fmla="*/ 92 h 92"/>
                    <a:gd name="connsiteX2" fmla="*/ 184 w 276"/>
                    <a:gd name="connsiteY2" fmla="*/ 92 h 92"/>
                    <a:gd name="connsiteX3" fmla="*/ 277 w 276"/>
                    <a:gd name="connsiteY3" fmla="*/ 0 h 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" h="92">
                      <a:moveTo>
                        <a:pt x="277" y="0"/>
                      </a:moveTo>
                      <a:lnTo>
                        <a:pt x="0" y="92"/>
                      </a:lnTo>
                      <a:cubicBezTo>
                        <a:pt x="92" y="92"/>
                        <a:pt x="92" y="92"/>
                        <a:pt x="184" y="92"/>
                      </a:cubicBezTo>
                      <a:cubicBezTo>
                        <a:pt x="184" y="92"/>
                        <a:pt x="277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</p:grp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96C777D8-DB6C-44B1-84EA-BCF6850BCA56}"/>
                  </a:ext>
                </a:extLst>
              </p:cNvPr>
              <p:cNvSpPr/>
              <p:nvPr/>
            </p:nvSpPr>
            <p:spPr>
              <a:xfrm>
                <a:off x="5422724" y="6430407"/>
                <a:ext cx="228402" cy="95029"/>
              </a:xfrm>
              <a:custGeom>
                <a:avLst/>
                <a:gdLst>
                  <a:gd name="connsiteX0" fmla="*/ 228402 w 228402"/>
                  <a:gd name="connsiteY0" fmla="*/ 0 h 95029"/>
                  <a:gd name="connsiteX1" fmla="*/ 0 w 228402"/>
                  <a:gd name="connsiteY1" fmla="*/ 0 h 95029"/>
                  <a:gd name="connsiteX2" fmla="*/ 86089 w 228402"/>
                  <a:gd name="connsiteY2" fmla="*/ 95029 h 95029"/>
                  <a:gd name="connsiteX3" fmla="*/ 161854 w 228402"/>
                  <a:gd name="connsiteY3" fmla="*/ 95029 h 9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402" h="95029">
                    <a:moveTo>
                      <a:pt x="228402" y="0"/>
                    </a:moveTo>
                    <a:lnTo>
                      <a:pt x="0" y="0"/>
                    </a:lnTo>
                    <a:lnTo>
                      <a:pt x="86089" y="95029"/>
                    </a:lnTo>
                    <a:lnTo>
                      <a:pt x="161854" y="950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grpSp>
            <p:nvGrpSpPr>
              <p:cNvPr id="72" name="Gráfico 6">
                <a:extLst>
                  <a:ext uri="{FF2B5EF4-FFF2-40B4-BE49-F238E27FC236}">
                    <a16:creationId xmlns:a16="http://schemas.microsoft.com/office/drawing/2014/main" id="{A1998C4C-CEDE-43FA-ADF2-A30B5A45E174}"/>
                  </a:ext>
                </a:extLst>
              </p:cNvPr>
              <p:cNvGrpSpPr/>
              <p:nvPr/>
            </p:nvGrpSpPr>
            <p:grpSpPr>
              <a:xfrm>
                <a:off x="5965710" y="6466446"/>
                <a:ext cx="38988" cy="34218"/>
                <a:chOff x="5965710" y="6466446"/>
                <a:chExt cx="38988" cy="34218"/>
              </a:xfrm>
              <a:solidFill>
                <a:srgbClr val="595959"/>
              </a:solidFill>
            </p:grpSpPr>
            <p:sp>
              <p:nvSpPr>
                <p:cNvPr id="73" name="Forma libre: forma 72">
                  <a:extLst>
                    <a:ext uri="{FF2B5EF4-FFF2-40B4-BE49-F238E27FC236}">
                      <a16:creationId xmlns:a16="http://schemas.microsoft.com/office/drawing/2014/main" id="{61645644-7D4A-4406-AD95-1096C203BFE9}"/>
                    </a:ext>
                  </a:extLst>
                </p:cNvPr>
                <p:cNvSpPr/>
                <p:nvPr/>
              </p:nvSpPr>
              <p:spPr>
                <a:xfrm>
                  <a:off x="5988015" y="6482075"/>
                  <a:ext cx="16683" cy="18590"/>
                </a:xfrm>
                <a:custGeom>
                  <a:avLst/>
                  <a:gdLst>
                    <a:gd name="connsiteX0" fmla="*/ 6636 w 16683"/>
                    <a:gd name="connsiteY0" fmla="*/ 8152 h 18590"/>
                    <a:gd name="connsiteX1" fmla="*/ 0 w 16683"/>
                    <a:gd name="connsiteY1" fmla="*/ 18475 h 18590"/>
                    <a:gd name="connsiteX2" fmla="*/ 13088 w 16683"/>
                    <a:gd name="connsiteY2" fmla="*/ 6124 h 18590"/>
                    <a:gd name="connsiteX3" fmla="*/ 16683 w 16683"/>
                    <a:gd name="connsiteY3" fmla="*/ 41 h 18590"/>
                    <a:gd name="connsiteX4" fmla="*/ 16499 w 16683"/>
                    <a:gd name="connsiteY4" fmla="*/ 41 h 18590"/>
                    <a:gd name="connsiteX5" fmla="*/ 6636 w 16683"/>
                    <a:gd name="connsiteY5" fmla="*/ 8152 h 1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3" h="18590">
                      <a:moveTo>
                        <a:pt x="6636" y="8152"/>
                      </a:moveTo>
                      <a:cubicBezTo>
                        <a:pt x="1475" y="13775"/>
                        <a:pt x="0" y="17646"/>
                        <a:pt x="0" y="18475"/>
                      </a:cubicBezTo>
                      <a:cubicBezTo>
                        <a:pt x="0" y="19213"/>
                        <a:pt x="4793" y="16540"/>
                        <a:pt x="13088" y="6124"/>
                      </a:cubicBezTo>
                      <a:cubicBezTo>
                        <a:pt x="14471" y="4373"/>
                        <a:pt x="16222" y="1147"/>
                        <a:pt x="16683" y="41"/>
                      </a:cubicBezTo>
                      <a:cubicBezTo>
                        <a:pt x="16591" y="-51"/>
                        <a:pt x="16591" y="41"/>
                        <a:pt x="16499" y="41"/>
                      </a:cubicBezTo>
                      <a:cubicBezTo>
                        <a:pt x="14748" y="1055"/>
                        <a:pt x="9862" y="4557"/>
                        <a:pt x="6636" y="815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74" name="Forma libre: forma 73">
                  <a:extLst>
                    <a:ext uri="{FF2B5EF4-FFF2-40B4-BE49-F238E27FC236}">
                      <a16:creationId xmlns:a16="http://schemas.microsoft.com/office/drawing/2014/main" id="{C99696D3-AD68-47B5-AD3E-3D0871DD1456}"/>
                    </a:ext>
                  </a:extLst>
                </p:cNvPr>
                <p:cNvSpPr/>
                <p:nvPr/>
              </p:nvSpPr>
              <p:spPr>
                <a:xfrm>
                  <a:off x="5965710" y="6466446"/>
                  <a:ext cx="5714" cy="4977"/>
                </a:xfrm>
                <a:custGeom>
                  <a:avLst/>
                  <a:gdLst>
                    <a:gd name="connsiteX0" fmla="*/ 5715 w 5714"/>
                    <a:gd name="connsiteY0" fmla="*/ 0 h 4977"/>
                    <a:gd name="connsiteX1" fmla="*/ 5530 w 5714"/>
                    <a:gd name="connsiteY1" fmla="*/ 0 h 4977"/>
                    <a:gd name="connsiteX2" fmla="*/ 5346 w 5714"/>
                    <a:gd name="connsiteY2" fmla="*/ 0 h 4977"/>
                    <a:gd name="connsiteX3" fmla="*/ 2304 w 5714"/>
                    <a:gd name="connsiteY3" fmla="*/ 1751 h 4977"/>
                    <a:gd name="connsiteX4" fmla="*/ 0 w 5714"/>
                    <a:gd name="connsiteY4" fmla="*/ 4977 h 4977"/>
                    <a:gd name="connsiteX5" fmla="*/ 5715 w 5714"/>
                    <a:gd name="connsiteY5" fmla="*/ 0 h 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4" h="4977">
                      <a:moveTo>
                        <a:pt x="5715" y="0"/>
                      </a:moveTo>
                      <a:cubicBezTo>
                        <a:pt x="5623" y="0"/>
                        <a:pt x="5623" y="0"/>
                        <a:pt x="5530" y="0"/>
                      </a:cubicBezTo>
                      <a:cubicBezTo>
                        <a:pt x="5438" y="0"/>
                        <a:pt x="5438" y="0"/>
                        <a:pt x="5346" y="0"/>
                      </a:cubicBezTo>
                      <a:cubicBezTo>
                        <a:pt x="4793" y="184"/>
                        <a:pt x="3687" y="553"/>
                        <a:pt x="2304" y="1751"/>
                      </a:cubicBezTo>
                      <a:cubicBezTo>
                        <a:pt x="461" y="3318"/>
                        <a:pt x="0" y="4977"/>
                        <a:pt x="0" y="4977"/>
                      </a:cubicBezTo>
                      <a:cubicBezTo>
                        <a:pt x="3410" y="3871"/>
                        <a:pt x="5254" y="1014"/>
                        <a:pt x="571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75" name="Forma libre: forma 74">
                  <a:extLst>
                    <a:ext uri="{FF2B5EF4-FFF2-40B4-BE49-F238E27FC236}">
                      <a16:creationId xmlns:a16="http://schemas.microsoft.com/office/drawing/2014/main" id="{40221D90-A5BD-41CB-878D-C0090BFE5D20}"/>
                    </a:ext>
                  </a:extLst>
                </p:cNvPr>
                <p:cNvSpPr/>
                <p:nvPr/>
              </p:nvSpPr>
              <p:spPr>
                <a:xfrm>
                  <a:off x="5971148" y="6466446"/>
                  <a:ext cx="276" cy="92"/>
                </a:xfrm>
                <a:custGeom>
                  <a:avLst/>
                  <a:gdLst>
                    <a:gd name="connsiteX0" fmla="*/ 0 w 276"/>
                    <a:gd name="connsiteY0" fmla="*/ 92 h 92"/>
                    <a:gd name="connsiteX1" fmla="*/ 277 w 276"/>
                    <a:gd name="connsiteY1" fmla="*/ 0 h 92"/>
                    <a:gd name="connsiteX2" fmla="*/ 0 w 276"/>
                    <a:gd name="connsiteY2" fmla="*/ 92 h 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" h="92">
                      <a:moveTo>
                        <a:pt x="0" y="92"/>
                      </a:moveTo>
                      <a:lnTo>
                        <a:pt x="277" y="0"/>
                      </a:lnTo>
                      <a:cubicBezTo>
                        <a:pt x="277" y="0"/>
                        <a:pt x="184" y="92"/>
                        <a:pt x="0" y="92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76" name="Forma libre: forma 75">
                  <a:extLst>
                    <a:ext uri="{FF2B5EF4-FFF2-40B4-BE49-F238E27FC236}">
                      <a16:creationId xmlns:a16="http://schemas.microsoft.com/office/drawing/2014/main" id="{B43603A5-D727-4975-9E8B-94D24541294E}"/>
                    </a:ext>
                  </a:extLst>
                </p:cNvPr>
                <p:cNvSpPr/>
                <p:nvPr/>
              </p:nvSpPr>
              <p:spPr>
                <a:xfrm>
                  <a:off x="5971148" y="6466446"/>
                  <a:ext cx="276" cy="92"/>
                </a:xfrm>
                <a:custGeom>
                  <a:avLst/>
                  <a:gdLst>
                    <a:gd name="connsiteX0" fmla="*/ 277 w 276"/>
                    <a:gd name="connsiteY0" fmla="*/ 0 h 92"/>
                    <a:gd name="connsiteX1" fmla="*/ 0 w 276"/>
                    <a:gd name="connsiteY1" fmla="*/ 92 h 92"/>
                    <a:gd name="connsiteX2" fmla="*/ 184 w 276"/>
                    <a:gd name="connsiteY2" fmla="*/ 92 h 92"/>
                    <a:gd name="connsiteX3" fmla="*/ 277 w 276"/>
                    <a:gd name="connsiteY3" fmla="*/ 0 h 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" h="92">
                      <a:moveTo>
                        <a:pt x="277" y="0"/>
                      </a:moveTo>
                      <a:lnTo>
                        <a:pt x="0" y="92"/>
                      </a:lnTo>
                      <a:cubicBezTo>
                        <a:pt x="92" y="92"/>
                        <a:pt x="92" y="92"/>
                        <a:pt x="184" y="92"/>
                      </a:cubicBezTo>
                      <a:cubicBezTo>
                        <a:pt x="184" y="92"/>
                        <a:pt x="277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</p:grp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A002C1AC-5866-4EDA-866A-CE5A47253109}"/>
                  </a:ext>
                </a:extLst>
              </p:cNvPr>
              <p:cNvSpPr/>
              <p:nvPr/>
            </p:nvSpPr>
            <p:spPr>
              <a:xfrm>
                <a:off x="5422724" y="6430407"/>
                <a:ext cx="228402" cy="95029"/>
              </a:xfrm>
              <a:custGeom>
                <a:avLst/>
                <a:gdLst>
                  <a:gd name="connsiteX0" fmla="*/ 228402 w 228402"/>
                  <a:gd name="connsiteY0" fmla="*/ 0 h 95029"/>
                  <a:gd name="connsiteX1" fmla="*/ 0 w 228402"/>
                  <a:gd name="connsiteY1" fmla="*/ 0 h 95029"/>
                  <a:gd name="connsiteX2" fmla="*/ 86089 w 228402"/>
                  <a:gd name="connsiteY2" fmla="*/ 95029 h 95029"/>
                  <a:gd name="connsiteX3" fmla="*/ 161854 w 228402"/>
                  <a:gd name="connsiteY3" fmla="*/ 95029 h 9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402" h="95029">
                    <a:moveTo>
                      <a:pt x="228402" y="0"/>
                    </a:moveTo>
                    <a:lnTo>
                      <a:pt x="0" y="0"/>
                    </a:lnTo>
                    <a:lnTo>
                      <a:pt x="86089" y="95029"/>
                    </a:lnTo>
                    <a:lnTo>
                      <a:pt x="161854" y="950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78" name="Gráfico 6">
              <a:extLst>
                <a:ext uri="{FF2B5EF4-FFF2-40B4-BE49-F238E27FC236}">
                  <a16:creationId xmlns:a16="http://schemas.microsoft.com/office/drawing/2014/main" id="{A1998C4C-CEDE-43FA-ADF2-A30B5A45E174}"/>
                </a:ext>
              </a:extLst>
            </p:cNvPr>
            <p:cNvGrpSpPr/>
            <p:nvPr/>
          </p:nvGrpSpPr>
          <p:grpSpPr>
            <a:xfrm>
              <a:off x="4905270" y="6107159"/>
              <a:ext cx="1163304" cy="193745"/>
              <a:chOff x="4905270" y="6107159"/>
              <a:chExt cx="1163304" cy="193745"/>
            </a:xfrm>
            <a:solidFill>
              <a:srgbClr val="595959"/>
            </a:solidFill>
          </p:grpSpPr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C4B1088-7A6B-4DB8-9D23-BE13ED5A3FFC}"/>
                  </a:ext>
                </a:extLst>
              </p:cNvPr>
              <p:cNvSpPr/>
              <p:nvPr/>
            </p:nvSpPr>
            <p:spPr>
              <a:xfrm>
                <a:off x="4905270" y="6110938"/>
                <a:ext cx="151162" cy="186187"/>
              </a:xfrm>
              <a:custGeom>
                <a:avLst/>
                <a:gdLst>
                  <a:gd name="connsiteX0" fmla="*/ 0 w 151162"/>
                  <a:gd name="connsiteY0" fmla="*/ 0 h 186187"/>
                  <a:gd name="connsiteX1" fmla="*/ 149780 w 151162"/>
                  <a:gd name="connsiteY1" fmla="*/ 0 h 186187"/>
                  <a:gd name="connsiteX2" fmla="*/ 149780 w 151162"/>
                  <a:gd name="connsiteY2" fmla="*/ 43874 h 186187"/>
                  <a:gd name="connsiteX3" fmla="*/ 51063 w 151162"/>
                  <a:gd name="connsiteY3" fmla="*/ 43874 h 186187"/>
                  <a:gd name="connsiteX4" fmla="*/ 51063 w 151162"/>
                  <a:gd name="connsiteY4" fmla="*/ 72079 h 186187"/>
                  <a:gd name="connsiteX5" fmla="*/ 140470 w 151162"/>
                  <a:gd name="connsiteY5" fmla="*/ 72079 h 186187"/>
                  <a:gd name="connsiteX6" fmla="*/ 140470 w 151162"/>
                  <a:gd name="connsiteY6" fmla="*/ 112819 h 186187"/>
                  <a:gd name="connsiteX7" fmla="*/ 51063 w 151162"/>
                  <a:gd name="connsiteY7" fmla="*/ 112819 h 186187"/>
                  <a:gd name="connsiteX8" fmla="*/ 51063 w 151162"/>
                  <a:gd name="connsiteY8" fmla="*/ 142314 h 186187"/>
                  <a:gd name="connsiteX9" fmla="*/ 151162 w 151162"/>
                  <a:gd name="connsiteY9" fmla="*/ 142314 h 186187"/>
                  <a:gd name="connsiteX10" fmla="*/ 151162 w 151162"/>
                  <a:gd name="connsiteY10" fmla="*/ 186188 h 186187"/>
                  <a:gd name="connsiteX11" fmla="*/ 0 w 151162"/>
                  <a:gd name="connsiteY11" fmla="*/ 186188 h 186187"/>
                  <a:gd name="connsiteX12" fmla="*/ 0 w 151162"/>
                  <a:gd name="connsiteY12" fmla="*/ 0 h 18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162" h="186187">
                    <a:moveTo>
                      <a:pt x="0" y="0"/>
                    </a:moveTo>
                    <a:lnTo>
                      <a:pt x="149780" y="0"/>
                    </a:lnTo>
                    <a:lnTo>
                      <a:pt x="149780" y="43874"/>
                    </a:lnTo>
                    <a:lnTo>
                      <a:pt x="51063" y="43874"/>
                    </a:lnTo>
                    <a:lnTo>
                      <a:pt x="51063" y="72079"/>
                    </a:lnTo>
                    <a:lnTo>
                      <a:pt x="140470" y="72079"/>
                    </a:lnTo>
                    <a:lnTo>
                      <a:pt x="140470" y="112819"/>
                    </a:lnTo>
                    <a:lnTo>
                      <a:pt x="51063" y="112819"/>
                    </a:lnTo>
                    <a:lnTo>
                      <a:pt x="51063" y="142314"/>
                    </a:lnTo>
                    <a:lnTo>
                      <a:pt x="151162" y="142314"/>
                    </a:lnTo>
                    <a:lnTo>
                      <a:pt x="151162" y="186188"/>
                    </a:lnTo>
                    <a:lnTo>
                      <a:pt x="0" y="186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F490A278-5F50-47DE-A461-71A449BC910C}"/>
                  </a:ext>
                </a:extLst>
              </p:cNvPr>
              <p:cNvSpPr/>
              <p:nvPr/>
            </p:nvSpPr>
            <p:spPr>
              <a:xfrm>
                <a:off x="5076064" y="6110938"/>
                <a:ext cx="157245" cy="186187"/>
              </a:xfrm>
              <a:custGeom>
                <a:avLst/>
                <a:gdLst>
                  <a:gd name="connsiteX0" fmla="*/ 0 w 157245"/>
                  <a:gd name="connsiteY0" fmla="*/ 0 h 186187"/>
                  <a:gd name="connsiteX1" fmla="*/ 79821 w 157245"/>
                  <a:gd name="connsiteY1" fmla="*/ 0 h 186187"/>
                  <a:gd name="connsiteX2" fmla="*/ 157246 w 157245"/>
                  <a:gd name="connsiteY2" fmla="*/ 65442 h 186187"/>
                  <a:gd name="connsiteX3" fmla="*/ 157246 w 157245"/>
                  <a:gd name="connsiteY3" fmla="*/ 65995 h 186187"/>
                  <a:gd name="connsiteX4" fmla="*/ 77148 w 157245"/>
                  <a:gd name="connsiteY4" fmla="*/ 133004 h 186187"/>
                  <a:gd name="connsiteX5" fmla="*/ 51616 w 157245"/>
                  <a:gd name="connsiteY5" fmla="*/ 133004 h 186187"/>
                  <a:gd name="connsiteX6" fmla="*/ 51616 w 157245"/>
                  <a:gd name="connsiteY6" fmla="*/ 186188 h 186187"/>
                  <a:gd name="connsiteX7" fmla="*/ 0 w 157245"/>
                  <a:gd name="connsiteY7" fmla="*/ 186188 h 186187"/>
                  <a:gd name="connsiteX8" fmla="*/ 0 w 157245"/>
                  <a:gd name="connsiteY8" fmla="*/ 0 h 186187"/>
                  <a:gd name="connsiteX9" fmla="*/ 76042 w 157245"/>
                  <a:gd name="connsiteY9" fmla="*/ 92541 h 186187"/>
                  <a:gd name="connsiteX10" fmla="*/ 105537 w 157245"/>
                  <a:gd name="connsiteY10" fmla="*/ 68300 h 186187"/>
                  <a:gd name="connsiteX11" fmla="*/ 105537 w 157245"/>
                  <a:gd name="connsiteY11" fmla="*/ 67747 h 186187"/>
                  <a:gd name="connsiteX12" fmla="*/ 75765 w 157245"/>
                  <a:gd name="connsiteY12" fmla="*/ 43229 h 186187"/>
                  <a:gd name="connsiteX13" fmla="*/ 51524 w 157245"/>
                  <a:gd name="connsiteY13" fmla="*/ 43229 h 186187"/>
                  <a:gd name="connsiteX14" fmla="*/ 51524 w 157245"/>
                  <a:gd name="connsiteY14" fmla="*/ 92449 h 186187"/>
                  <a:gd name="connsiteX15" fmla="*/ 76042 w 157245"/>
                  <a:gd name="connsiteY15" fmla="*/ 92449 h 18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7245" h="186187">
                    <a:moveTo>
                      <a:pt x="0" y="0"/>
                    </a:moveTo>
                    <a:lnTo>
                      <a:pt x="79821" y="0"/>
                    </a:lnTo>
                    <a:cubicBezTo>
                      <a:pt x="126921" y="0"/>
                      <a:pt x="157246" y="24241"/>
                      <a:pt x="157246" y="65442"/>
                    </a:cubicBezTo>
                    <a:lnTo>
                      <a:pt x="157246" y="65995"/>
                    </a:lnTo>
                    <a:cubicBezTo>
                      <a:pt x="157246" y="109869"/>
                      <a:pt x="123418" y="133004"/>
                      <a:pt x="77148" y="133004"/>
                    </a:cubicBezTo>
                    <a:lnTo>
                      <a:pt x="51616" y="133004"/>
                    </a:lnTo>
                    <a:lnTo>
                      <a:pt x="51616" y="186188"/>
                    </a:lnTo>
                    <a:lnTo>
                      <a:pt x="0" y="186188"/>
                    </a:lnTo>
                    <a:lnTo>
                      <a:pt x="0" y="0"/>
                    </a:lnTo>
                    <a:close/>
                    <a:moveTo>
                      <a:pt x="76042" y="92541"/>
                    </a:moveTo>
                    <a:cubicBezTo>
                      <a:pt x="94384" y="92541"/>
                      <a:pt x="105537" y="82955"/>
                      <a:pt x="105537" y="68300"/>
                    </a:cubicBezTo>
                    <a:lnTo>
                      <a:pt x="105537" y="67747"/>
                    </a:lnTo>
                    <a:cubicBezTo>
                      <a:pt x="105537" y="51801"/>
                      <a:pt x="94384" y="43229"/>
                      <a:pt x="75765" y="43229"/>
                    </a:cubicBezTo>
                    <a:lnTo>
                      <a:pt x="51524" y="43229"/>
                    </a:lnTo>
                    <a:lnTo>
                      <a:pt x="51524" y="92449"/>
                    </a:lnTo>
                    <a:lnTo>
                      <a:pt x="76042" y="9244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357D3F88-F332-4F65-A9DA-3E61CB3BA5BA}"/>
                  </a:ext>
                </a:extLst>
              </p:cNvPr>
              <p:cNvSpPr/>
              <p:nvPr/>
            </p:nvSpPr>
            <p:spPr>
              <a:xfrm>
                <a:off x="5248426" y="6110938"/>
                <a:ext cx="197985" cy="186372"/>
              </a:xfrm>
              <a:custGeom>
                <a:avLst/>
                <a:gdLst>
                  <a:gd name="connsiteX0" fmla="*/ 0 w 197985"/>
                  <a:gd name="connsiteY0" fmla="*/ 0 h 186372"/>
                  <a:gd name="connsiteX1" fmla="*/ 54566 w 197985"/>
                  <a:gd name="connsiteY1" fmla="*/ 0 h 186372"/>
                  <a:gd name="connsiteX2" fmla="*/ 98993 w 197985"/>
                  <a:gd name="connsiteY2" fmla="*/ 72079 h 186372"/>
                  <a:gd name="connsiteX3" fmla="*/ 143420 w 197985"/>
                  <a:gd name="connsiteY3" fmla="*/ 0 h 186372"/>
                  <a:gd name="connsiteX4" fmla="*/ 197986 w 197985"/>
                  <a:gd name="connsiteY4" fmla="*/ 0 h 186372"/>
                  <a:gd name="connsiteX5" fmla="*/ 197986 w 197985"/>
                  <a:gd name="connsiteY5" fmla="*/ 186280 h 186372"/>
                  <a:gd name="connsiteX6" fmla="*/ 146646 w 197985"/>
                  <a:gd name="connsiteY6" fmla="*/ 186280 h 186372"/>
                  <a:gd name="connsiteX7" fmla="*/ 146646 w 197985"/>
                  <a:gd name="connsiteY7" fmla="*/ 79360 h 186372"/>
                  <a:gd name="connsiteX8" fmla="*/ 98993 w 197985"/>
                  <a:gd name="connsiteY8" fmla="*/ 152268 h 186372"/>
                  <a:gd name="connsiteX9" fmla="*/ 97887 w 197985"/>
                  <a:gd name="connsiteY9" fmla="*/ 152268 h 186372"/>
                  <a:gd name="connsiteX10" fmla="*/ 50510 w 197985"/>
                  <a:gd name="connsiteY10" fmla="*/ 79913 h 186372"/>
                  <a:gd name="connsiteX11" fmla="*/ 50510 w 197985"/>
                  <a:gd name="connsiteY11" fmla="*/ 186372 h 186372"/>
                  <a:gd name="connsiteX12" fmla="*/ 0 w 197985"/>
                  <a:gd name="connsiteY12" fmla="*/ 186372 h 186372"/>
                  <a:gd name="connsiteX13" fmla="*/ 0 w 197985"/>
                  <a:gd name="connsiteY13" fmla="*/ 0 h 18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85" h="186372">
                    <a:moveTo>
                      <a:pt x="0" y="0"/>
                    </a:moveTo>
                    <a:lnTo>
                      <a:pt x="54566" y="0"/>
                    </a:lnTo>
                    <a:lnTo>
                      <a:pt x="98993" y="72079"/>
                    </a:lnTo>
                    <a:lnTo>
                      <a:pt x="143420" y="0"/>
                    </a:lnTo>
                    <a:lnTo>
                      <a:pt x="197986" y="0"/>
                    </a:lnTo>
                    <a:lnTo>
                      <a:pt x="197986" y="186280"/>
                    </a:lnTo>
                    <a:lnTo>
                      <a:pt x="146646" y="186280"/>
                    </a:lnTo>
                    <a:lnTo>
                      <a:pt x="146646" y="79360"/>
                    </a:lnTo>
                    <a:lnTo>
                      <a:pt x="98993" y="152268"/>
                    </a:lnTo>
                    <a:lnTo>
                      <a:pt x="97887" y="152268"/>
                    </a:lnTo>
                    <a:lnTo>
                      <a:pt x="50510" y="79913"/>
                    </a:lnTo>
                    <a:lnTo>
                      <a:pt x="50510" y="186372"/>
                    </a:lnTo>
                    <a:lnTo>
                      <a:pt x="0" y="1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0C24C1BE-A287-46AF-9128-BB432FF2D375}"/>
                  </a:ext>
                </a:extLst>
              </p:cNvPr>
              <p:cNvSpPr/>
              <p:nvPr/>
            </p:nvSpPr>
            <p:spPr>
              <a:xfrm>
                <a:off x="5472681" y="6110938"/>
                <a:ext cx="197985" cy="186372"/>
              </a:xfrm>
              <a:custGeom>
                <a:avLst/>
                <a:gdLst>
                  <a:gd name="connsiteX0" fmla="*/ 0 w 197985"/>
                  <a:gd name="connsiteY0" fmla="*/ 0 h 186372"/>
                  <a:gd name="connsiteX1" fmla="*/ 54566 w 197985"/>
                  <a:gd name="connsiteY1" fmla="*/ 0 h 186372"/>
                  <a:gd name="connsiteX2" fmla="*/ 98993 w 197985"/>
                  <a:gd name="connsiteY2" fmla="*/ 72079 h 186372"/>
                  <a:gd name="connsiteX3" fmla="*/ 143420 w 197985"/>
                  <a:gd name="connsiteY3" fmla="*/ 0 h 186372"/>
                  <a:gd name="connsiteX4" fmla="*/ 197986 w 197985"/>
                  <a:gd name="connsiteY4" fmla="*/ 0 h 186372"/>
                  <a:gd name="connsiteX5" fmla="*/ 197986 w 197985"/>
                  <a:gd name="connsiteY5" fmla="*/ 186280 h 186372"/>
                  <a:gd name="connsiteX6" fmla="*/ 146646 w 197985"/>
                  <a:gd name="connsiteY6" fmla="*/ 186280 h 186372"/>
                  <a:gd name="connsiteX7" fmla="*/ 146646 w 197985"/>
                  <a:gd name="connsiteY7" fmla="*/ 79360 h 186372"/>
                  <a:gd name="connsiteX8" fmla="*/ 98993 w 197985"/>
                  <a:gd name="connsiteY8" fmla="*/ 152268 h 186372"/>
                  <a:gd name="connsiteX9" fmla="*/ 97887 w 197985"/>
                  <a:gd name="connsiteY9" fmla="*/ 152268 h 186372"/>
                  <a:gd name="connsiteX10" fmla="*/ 50510 w 197985"/>
                  <a:gd name="connsiteY10" fmla="*/ 79913 h 186372"/>
                  <a:gd name="connsiteX11" fmla="*/ 50510 w 197985"/>
                  <a:gd name="connsiteY11" fmla="*/ 186372 h 186372"/>
                  <a:gd name="connsiteX12" fmla="*/ 0 w 197985"/>
                  <a:gd name="connsiteY12" fmla="*/ 186372 h 186372"/>
                  <a:gd name="connsiteX13" fmla="*/ 0 w 197985"/>
                  <a:gd name="connsiteY13" fmla="*/ 0 h 186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85" h="186372">
                    <a:moveTo>
                      <a:pt x="0" y="0"/>
                    </a:moveTo>
                    <a:lnTo>
                      <a:pt x="54566" y="0"/>
                    </a:lnTo>
                    <a:lnTo>
                      <a:pt x="98993" y="72079"/>
                    </a:lnTo>
                    <a:lnTo>
                      <a:pt x="143420" y="0"/>
                    </a:lnTo>
                    <a:lnTo>
                      <a:pt x="197986" y="0"/>
                    </a:lnTo>
                    <a:lnTo>
                      <a:pt x="197986" y="186280"/>
                    </a:lnTo>
                    <a:lnTo>
                      <a:pt x="146646" y="186280"/>
                    </a:lnTo>
                    <a:lnTo>
                      <a:pt x="146646" y="79360"/>
                    </a:lnTo>
                    <a:lnTo>
                      <a:pt x="98993" y="152268"/>
                    </a:lnTo>
                    <a:lnTo>
                      <a:pt x="97887" y="152268"/>
                    </a:lnTo>
                    <a:lnTo>
                      <a:pt x="50510" y="79913"/>
                    </a:lnTo>
                    <a:lnTo>
                      <a:pt x="50510" y="186372"/>
                    </a:lnTo>
                    <a:lnTo>
                      <a:pt x="0" y="1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3D7B7A90-6728-40D7-A07F-259BBCD2982B}"/>
                  </a:ext>
                </a:extLst>
              </p:cNvPr>
              <p:cNvSpPr/>
              <p:nvPr/>
            </p:nvSpPr>
            <p:spPr>
              <a:xfrm>
                <a:off x="5690484" y="6107159"/>
                <a:ext cx="200566" cy="193745"/>
              </a:xfrm>
              <a:custGeom>
                <a:avLst/>
                <a:gdLst>
                  <a:gd name="connsiteX0" fmla="*/ 0 w 200566"/>
                  <a:gd name="connsiteY0" fmla="*/ 97426 h 193745"/>
                  <a:gd name="connsiteX1" fmla="*/ 0 w 200566"/>
                  <a:gd name="connsiteY1" fmla="*/ 96873 h 193745"/>
                  <a:gd name="connsiteX2" fmla="*/ 100560 w 200566"/>
                  <a:gd name="connsiteY2" fmla="*/ 0 h 193745"/>
                  <a:gd name="connsiteX3" fmla="*/ 200566 w 200566"/>
                  <a:gd name="connsiteY3" fmla="*/ 96320 h 193745"/>
                  <a:gd name="connsiteX4" fmla="*/ 200566 w 200566"/>
                  <a:gd name="connsiteY4" fmla="*/ 96873 h 193745"/>
                  <a:gd name="connsiteX5" fmla="*/ 100007 w 200566"/>
                  <a:gd name="connsiteY5" fmla="*/ 193746 h 193745"/>
                  <a:gd name="connsiteX6" fmla="*/ 0 w 200566"/>
                  <a:gd name="connsiteY6" fmla="*/ 97426 h 193745"/>
                  <a:gd name="connsiteX7" fmla="*/ 147936 w 200566"/>
                  <a:gd name="connsiteY7" fmla="*/ 97426 h 193745"/>
                  <a:gd name="connsiteX8" fmla="*/ 147936 w 200566"/>
                  <a:gd name="connsiteY8" fmla="*/ 96873 h 193745"/>
                  <a:gd name="connsiteX9" fmla="*/ 100007 w 200566"/>
                  <a:gd name="connsiteY9" fmla="*/ 46547 h 193745"/>
                  <a:gd name="connsiteX10" fmla="*/ 52907 w 200566"/>
                  <a:gd name="connsiteY10" fmla="*/ 96320 h 193745"/>
                  <a:gd name="connsiteX11" fmla="*/ 52907 w 200566"/>
                  <a:gd name="connsiteY11" fmla="*/ 96873 h 193745"/>
                  <a:gd name="connsiteX12" fmla="*/ 100560 w 200566"/>
                  <a:gd name="connsiteY12" fmla="*/ 147199 h 193745"/>
                  <a:gd name="connsiteX13" fmla="*/ 147936 w 200566"/>
                  <a:gd name="connsiteY13" fmla="*/ 97426 h 19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566" h="193745">
                    <a:moveTo>
                      <a:pt x="0" y="97426"/>
                    </a:moveTo>
                    <a:lnTo>
                      <a:pt x="0" y="96873"/>
                    </a:lnTo>
                    <a:cubicBezTo>
                      <a:pt x="0" y="43413"/>
                      <a:pt x="43137" y="0"/>
                      <a:pt x="100560" y="0"/>
                    </a:cubicBezTo>
                    <a:cubicBezTo>
                      <a:pt x="158075" y="0"/>
                      <a:pt x="200566" y="42860"/>
                      <a:pt x="200566" y="96320"/>
                    </a:cubicBezTo>
                    <a:lnTo>
                      <a:pt x="200566" y="96873"/>
                    </a:lnTo>
                    <a:cubicBezTo>
                      <a:pt x="200566" y="150333"/>
                      <a:pt x="157430" y="193746"/>
                      <a:pt x="100007" y="193746"/>
                    </a:cubicBezTo>
                    <a:cubicBezTo>
                      <a:pt x="42583" y="193746"/>
                      <a:pt x="0" y="150886"/>
                      <a:pt x="0" y="97426"/>
                    </a:cubicBezTo>
                    <a:close/>
                    <a:moveTo>
                      <a:pt x="147936" y="97426"/>
                    </a:moveTo>
                    <a:lnTo>
                      <a:pt x="147936" y="96873"/>
                    </a:lnTo>
                    <a:cubicBezTo>
                      <a:pt x="147936" y="69959"/>
                      <a:pt x="128488" y="46547"/>
                      <a:pt x="100007" y="46547"/>
                    </a:cubicBezTo>
                    <a:cubicBezTo>
                      <a:pt x="71802" y="46547"/>
                      <a:pt x="52907" y="69406"/>
                      <a:pt x="52907" y="96320"/>
                    </a:cubicBezTo>
                    <a:lnTo>
                      <a:pt x="52907" y="96873"/>
                    </a:lnTo>
                    <a:cubicBezTo>
                      <a:pt x="52907" y="123787"/>
                      <a:pt x="72355" y="147199"/>
                      <a:pt x="100560" y="147199"/>
                    </a:cubicBezTo>
                    <a:cubicBezTo>
                      <a:pt x="129041" y="147199"/>
                      <a:pt x="147936" y="124340"/>
                      <a:pt x="147936" y="9742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3CD42190-AD80-452A-B248-06EE5E14DBAA}"/>
                  </a:ext>
                </a:extLst>
              </p:cNvPr>
              <p:cNvSpPr/>
              <p:nvPr/>
            </p:nvSpPr>
            <p:spPr>
              <a:xfrm>
                <a:off x="5911328" y="6110938"/>
                <a:ext cx="157245" cy="186187"/>
              </a:xfrm>
              <a:custGeom>
                <a:avLst/>
                <a:gdLst>
                  <a:gd name="connsiteX0" fmla="*/ 0 w 157245"/>
                  <a:gd name="connsiteY0" fmla="*/ 0 h 186187"/>
                  <a:gd name="connsiteX1" fmla="*/ 79821 w 157245"/>
                  <a:gd name="connsiteY1" fmla="*/ 0 h 186187"/>
                  <a:gd name="connsiteX2" fmla="*/ 157246 w 157245"/>
                  <a:gd name="connsiteY2" fmla="*/ 65442 h 186187"/>
                  <a:gd name="connsiteX3" fmla="*/ 157246 w 157245"/>
                  <a:gd name="connsiteY3" fmla="*/ 65995 h 186187"/>
                  <a:gd name="connsiteX4" fmla="*/ 77148 w 157245"/>
                  <a:gd name="connsiteY4" fmla="*/ 133004 h 186187"/>
                  <a:gd name="connsiteX5" fmla="*/ 51616 w 157245"/>
                  <a:gd name="connsiteY5" fmla="*/ 133004 h 186187"/>
                  <a:gd name="connsiteX6" fmla="*/ 51616 w 157245"/>
                  <a:gd name="connsiteY6" fmla="*/ 186188 h 186187"/>
                  <a:gd name="connsiteX7" fmla="*/ 0 w 157245"/>
                  <a:gd name="connsiteY7" fmla="*/ 186188 h 186187"/>
                  <a:gd name="connsiteX8" fmla="*/ 0 w 157245"/>
                  <a:gd name="connsiteY8" fmla="*/ 0 h 186187"/>
                  <a:gd name="connsiteX9" fmla="*/ 76042 w 157245"/>
                  <a:gd name="connsiteY9" fmla="*/ 92541 h 186187"/>
                  <a:gd name="connsiteX10" fmla="*/ 105537 w 157245"/>
                  <a:gd name="connsiteY10" fmla="*/ 68300 h 186187"/>
                  <a:gd name="connsiteX11" fmla="*/ 105537 w 157245"/>
                  <a:gd name="connsiteY11" fmla="*/ 67747 h 186187"/>
                  <a:gd name="connsiteX12" fmla="*/ 75765 w 157245"/>
                  <a:gd name="connsiteY12" fmla="*/ 43229 h 186187"/>
                  <a:gd name="connsiteX13" fmla="*/ 51524 w 157245"/>
                  <a:gd name="connsiteY13" fmla="*/ 43229 h 186187"/>
                  <a:gd name="connsiteX14" fmla="*/ 51524 w 157245"/>
                  <a:gd name="connsiteY14" fmla="*/ 92449 h 186187"/>
                  <a:gd name="connsiteX15" fmla="*/ 76042 w 157245"/>
                  <a:gd name="connsiteY15" fmla="*/ 92449 h 18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7245" h="186187">
                    <a:moveTo>
                      <a:pt x="0" y="0"/>
                    </a:moveTo>
                    <a:lnTo>
                      <a:pt x="79821" y="0"/>
                    </a:lnTo>
                    <a:cubicBezTo>
                      <a:pt x="126921" y="0"/>
                      <a:pt x="157246" y="24241"/>
                      <a:pt x="157246" y="65442"/>
                    </a:cubicBezTo>
                    <a:lnTo>
                      <a:pt x="157246" y="65995"/>
                    </a:lnTo>
                    <a:cubicBezTo>
                      <a:pt x="157246" y="109869"/>
                      <a:pt x="123418" y="133004"/>
                      <a:pt x="77148" y="133004"/>
                    </a:cubicBezTo>
                    <a:lnTo>
                      <a:pt x="51616" y="133004"/>
                    </a:lnTo>
                    <a:lnTo>
                      <a:pt x="51616" y="186188"/>
                    </a:lnTo>
                    <a:lnTo>
                      <a:pt x="0" y="186188"/>
                    </a:lnTo>
                    <a:lnTo>
                      <a:pt x="0" y="0"/>
                    </a:lnTo>
                    <a:close/>
                    <a:moveTo>
                      <a:pt x="76042" y="92541"/>
                    </a:moveTo>
                    <a:cubicBezTo>
                      <a:pt x="94384" y="92541"/>
                      <a:pt x="105537" y="82955"/>
                      <a:pt x="105537" y="68300"/>
                    </a:cubicBezTo>
                    <a:lnTo>
                      <a:pt x="105537" y="67747"/>
                    </a:lnTo>
                    <a:cubicBezTo>
                      <a:pt x="105537" y="51801"/>
                      <a:pt x="94384" y="43229"/>
                      <a:pt x="75765" y="43229"/>
                    </a:cubicBezTo>
                    <a:lnTo>
                      <a:pt x="51524" y="43229"/>
                    </a:lnTo>
                    <a:lnTo>
                      <a:pt x="51524" y="92449"/>
                    </a:lnTo>
                    <a:lnTo>
                      <a:pt x="76042" y="9244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85" name="Gráfico 6">
              <a:extLst>
                <a:ext uri="{FF2B5EF4-FFF2-40B4-BE49-F238E27FC236}">
                  <a16:creationId xmlns:a16="http://schemas.microsoft.com/office/drawing/2014/main" id="{A1998C4C-CEDE-43FA-ADF2-A30B5A45E174}"/>
                </a:ext>
              </a:extLst>
            </p:cNvPr>
            <p:cNvGrpSpPr/>
            <p:nvPr/>
          </p:nvGrpSpPr>
          <p:grpSpPr>
            <a:xfrm>
              <a:off x="4911722" y="6328465"/>
              <a:ext cx="1124683" cy="75581"/>
              <a:chOff x="4911722" y="6328465"/>
              <a:chExt cx="1124683" cy="75581"/>
            </a:xfrm>
            <a:solidFill>
              <a:srgbClr val="595959"/>
            </a:solidFill>
          </p:grpSpPr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E7B69586-CA54-4CF4-9E55-0A28BAEA77F1}"/>
                  </a:ext>
                </a:extLst>
              </p:cNvPr>
              <p:cNvSpPr/>
              <p:nvPr/>
            </p:nvSpPr>
            <p:spPr>
              <a:xfrm>
                <a:off x="4911722" y="6329847"/>
                <a:ext cx="77240" cy="72815"/>
              </a:xfrm>
              <a:custGeom>
                <a:avLst/>
                <a:gdLst>
                  <a:gd name="connsiteX0" fmla="*/ 0 w 77240"/>
                  <a:gd name="connsiteY0" fmla="*/ 0 h 72815"/>
                  <a:gd name="connsiteX1" fmla="*/ 21292 w 77240"/>
                  <a:gd name="connsiteY1" fmla="*/ 0 h 72815"/>
                  <a:gd name="connsiteX2" fmla="*/ 38620 w 77240"/>
                  <a:gd name="connsiteY2" fmla="*/ 28113 h 72815"/>
                  <a:gd name="connsiteX3" fmla="*/ 55948 w 77240"/>
                  <a:gd name="connsiteY3" fmla="*/ 0 h 72815"/>
                  <a:gd name="connsiteX4" fmla="*/ 77240 w 77240"/>
                  <a:gd name="connsiteY4" fmla="*/ 0 h 72815"/>
                  <a:gd name="connsiteX5" fmla="*/ 77240 w 77240"/>
                  <a:gd name="connsiteY5" fmla="*/ 72724 h 72815"/>
                  <a:gd name="connsiteX6" fmla="*/ 57239 w 77240"/>
                  <a:gd name="connsiteY6" fmla="*/ 72724 h 72815"/>
                  <a:gd name="connsiteX7" fmla="*/ 57239 w 77240"/>
                  <a:gd name="connsiteY7" fmla="*/ 30970 h 72815"/>
                  <a:gd name="connsiteX8" fmla="*/ 38620 w 77240"/>
                  <a:gd name="connsiteY8" fmla="*/ 59451 h 72815"/>
                  <a:gd name="connsiteX9" fmla="*/ 38159 w 77240"/>
                  <a:gd name="connsiteY9" fmla="*/ 59451 h 72815"/>
                  <a:gd name="connsiteX10" fmla="*/ 19633 w 77240"/>
                  <a:gd name="connsiteY10" fmla="*/ 31246 h 72815"/>
                  <a:gd name="connsiteX11" fmla="*/ 19633 w 77240"/>
                  <a:gd name="connsiteY11" fmla="*/ 72816 h 72815"/>
                  <a:gd name="connsiteX12" fmla="*/ 0 w 77240"/>
                  <a:gd name="connsiteY12" fmla="*/ 72816 h 72815"/>
                  <a:gd name="connsiteX13" fmla="*/ 0 w 77240"/>
                  <a:gd name="connsiteY13" fmla="*/ 0 h 7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240" h="72815">
                    <a:moveTo>
                      <a:pt x="0" y="0"/>
                    </a:moveTo>
                    <a:lnTo>
                      <a:pt x="21292" y="0"/>
                    </a:lnTo>
                    <a:lnTo>
                      <a:pt x="38620" y="28113"/>
                    </a:lnTo>
                    <a:lnTo>
                      <a:pt x="55948" y="0"/>
                    </a:lnTo>
                    <a:lnTo>
                      <a:pt x="77240" y="0"/>
                    </a:lnTo>
                    <a:lnTo>
                      <a:pt x="77240" y="72724"/>
                    </a:lnTo>
                    <a:lnTo>
                      <a:pt x="57239" y="72724"/>
                    </a:lnTo>
                    <a:lnTo>
                      <a:pt x="57239" y="30970"/>
                    </a:lnTo>
                    <a:lnTo>
                      <a:pt x="38620" y="59451"/>
                    </a:lnTo>
                    <a:lnTo>
                      <a:pt x="38159" y="59451"/>
                    </a:lnTo>
                    <a:lnTo>
                      <a:pt x="19633" y="31246"/>
                    </a:lnTo>
                    <a:lnTo>
                      <a:pt x="19633" y="72816"/>
                    </a:lnTo>
                    <a:lnTo>
                      <a:pt x="0" y="72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E76FDF14-AE2B-476B-852D-E4B03A9A30A2}"/>
                  </a:ext>
                </a:extLst>
              </p:cNvPr>
              <p:cNvSpPr/>
              <p:nvPr/>
            </p:nvSpPr>
            <p:spPr>
              <a:xfrm>
                <a:off x="4999377" y="6328465"/>
                <a:ext cx="78346" cy="75581"/>
              </a:xfrm>
              <a:custGeom>
                <a:avLst/>
                <a:gdLst>
                  <a:gd name="connsiteX0" fmla="*/ 0 w 78346"/>
                  <a:gd name="connsiteY0" fmla="*/ 37975 h 75581"/>
                  <a:gd name="connsiteX1" fmla="*/ 0 w 78346"/>
                  <a:gd name="connsiteY1" fmla="*/ 37791 h 75581"/>
                  <a:gd name="connsiteX2" fmla="*/ 39265 w 78346"/>
                  <a:gd name="connsiteY2" fmla="*/ 0 h 75581"/>
                  <a:gd name="connsiteX3" fmla="*/ 78346 w 78346"/>
                  <a:gd name="connsiteY3" fmla="*/ 37606 h 75581"/>
                  <a:gd name="connsiteX4" fmla="*/ 78346 w 78346"/>
                  <a:gd name="connsiteY4" fmla="*/ 37791 h 75581"/>
                  <a:gd name="connsiteX5" fmla="*/ 39081 w 78346"/>
                  <a:gd name="connsiteY5" fmla="*/ 75581 h 75581"/>
                  <a:gd name="connsiteX6" fmla="*/ 0 w 78346"/>
                  <a:gd name="connsiteY6" fmla="*/ 37975 h 75581"/>
                  <a:gd name="connsiteX7" fmla="*/ 57700 w 78346"/>
                  <a:gd name="connsiteY7" fmla="*/ 37975 h 75581"/>
                  <a:gd name="connsiteX8" fmla="*/ 57700 w 78346"/>
                  <a:gd name="connsiteY8" fmla="*/ 37791 h 75581"/>
                  <a:gd name="connsiteX9" fmla="*/ 38989 w 78346"/>
                  <a:gd name="connsiteY9" fmla="*/ 18158 h 75581"/>
                  <a:gd name="connsiteX10" fmla="*/ 20647 w 78346"/>
                  <a:gd name="connsiteY10" fmla="*/ 37606 h 75581"/>
                  <a:gd name="connsiteX11" fmla="*/ 20647 w 78346"/>
                  <a:gd name="connsiteY11" fmla="*/ 37791 h 75581"/>
                  <a:gd name="connsiteX12" fmla="*/ 39265 w 78346"/>
                  <a:gd name="connsiteY12" fmla="*/ 57423 h 75581"/>
                  <a:gd name="connsiteX13" fmla="*/ 57700 w 78346"/>
                  <a:gd name="connsiteY13" fmla="*/ 37975 h 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346" h="75581">
                    <a:moveTo>
                      <a:pt x="0" y="37975"/>
                    </a:moveTo>
                    <a:lnTo>
                      <a:pt x="0" y="37791"/>
                    </a:lnTo>
                    <a:cubicBezTo>
                      <a:pt x="0" y="16960"/>
                      <a:pt x="16867" y="0"/>
                      <a:pt x="39265" y="0"/>
                    </a:cubicBezTo>
                    <a:cubicBezTo>
                      <a:pt x="61663" y="0"/>
                      <a:pt x="78346" y="16683"/>
                      <a:pt x="78346" y="37606"/>
                    </a:cubicBezTo>
                    <a:lnTo>
                      <a:pt x="78346" y="37791"/>
                    </a:lnTo>
                    <a:cubicBezTo>
                      <a:pt x="78346" y="58621"/>
                      <a:pt x="61571" y="75581"/>
                      <a:pt x="39081" y="75581"/>
                    </a:cubicBezTo>
                    <a:cubicBezTo>
                      <a:pt x="16591" y="75581"/>
                      <a:pt x="0" y="58806"/>
                      <a:pt x="0" y="37975"/>
                    </a:cubicBezTo>
                    <a:close/>
                    <a:moveTo>
                      <a:pt x="57700" y="37975"/>
                    </a:moveTo>
                    <a:lnTo>
                      <a:pt x="57700" y="37791"/>
                    </a:lnTo>
                    <a:cubicBezTo>
                      <a:pt x="57700" y="27283"/>
                      <a:pt x="50142" y="18158"/>
                      <a:pt x="38989" y="18158"/>
                    </a:cubicBezTo>
                    <a:cubicBezTo>
                      <a:pt x="28020" y="18158"/>
                      <a:pt x="20647" y="27099"/>
                      <a:pt x="20647" y="37606"/>
                    </a:cubicBezTo>
                    <a:lnTo>
                      <a:pt x="20647" y="37791"/>
                    </a:lnTo>
                    <a:cubicBezTo>
                      <a:pt x="20647" y="48298"/>
                      <a:pt x="28205" y="57423"/>
                      <a:pt x="39265" y="57423"/>
                    </a:cubicBezTo>
                    <a:cubicBezTo>
                      <a:pt x="50326" y="57423"/>
                      <a:pt x="57700" y="48483"/>
                      <a:pt x="57700" y="3797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C2D96CDC-3A9A-4AB5-827B-45757C74FFE6}"/>
                  </a:ext>
                </a:extLst>
              </p:cNvPr>
              <p:cNvSpPr/>
              <p:nvPr/>
            </p:nvSpPr>
            <p:spPr>
              <a:xfrm>
                <a:off x="5077631" y="6329847"/>
                <a:ext cx="77608" cy="73184"/>
              </a:xfrm>
              <a:custGeom>
                <a:avLst/>
                <a:gdLst>
                  <a:gd name="connsiteX0" fmla="*/ 0 w 77608"/>
                  <a:gd name="connsiteY0" fmla="*/ 0 h 73184"/>
                  <a:gd name="connsiteX1" fmla="*/ 22490 w 77608"/>
                  <a:gd name="connsiteY1" fmla="*/ 0 h 73184"/>
                  <a:gd name="connsiteX2" fmla="*/ 38989 w 77608"/>
                  <a:gd name="connsiteY2" fmla="*/ 45994 h 73184"/>
                  <a:gd name="connsiteX3" fmla="*/ 55488 w 77608"/>
                  <a:gd name="connsiteY3" fmla="*/ 0 h 73184"/>
                  <a:gd name="connsiteX4" fmla="*/ 77609 w 77608"/>
                  <a:gd name="connsiteY4" fmla="*/ 0 h 73184"/>
                  <a:gd name="connsiteX5" fmla="*/ 48114 w 77608"/>
                  <a:gd name="connsiteY5" fmla="*/ 73185 h 73184"/>
                  <a:gd name="connsiteX6" fmla="*/ 29495 w 77608"/>
                  <a:gd name="connsiteY6" fmla="*/ 73185 h 73184"/>
                  <a:gd name="connsiteX7" fmla="*/ 0 w 77608"/>
                  <a:gd name="connsiteY7" fmla="*/ 0 h 7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08" h="73184">
                    <a:moveTo>
                      <a:pt x="0" y="0"/>
                    </a:moveTo>
                    <a:lnTo>
                      <a:pt x="22490" y="0"/>
                    </a:lnTo>
                    <a:lnTo>
                      <a:pt x="38989" y="45994"/>
                    </a:lnTo>
                    <a:lnTo>
                      <a:pt x="55488" y="0"/>
                    </a:lnTo>
                    <a:lnTo>
                      <a:pt x="77609" y="0"/>
                    </a:lnTo>
                    <a:lnTo>
                      <a:pt x="48114" y="73185"/>
                    </a:lnTo>
                    <a:lnTo>
                      <a:pt x="29495" y="7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28192142-10BB-449C-B585-FDCB084CB891}"/>
                  </a:ext>
                </a:extLst>
              </p:cNvPr>
              <p:cNvSpPr/>
              <p:nvPr/>
            </p:nvSpPr>
            <p:spPr>
              <a:xfrm>
                <a:off x="5162798" y="6329847"/>
                <a:ext cx="20277" cy="72723"/>
              </a:xfrm>
              <a:custGeom>
                <a:avLst/>
                <a:gdLst>
                  <a:gd name="connsiteX0" fmla="*/ 0 w 20277"/>
                  <a:gd name="connsiteY0" fmla="*/ 0 h 72723"/>
                  <a:gd name="connsiteX1" fmla="*/ 20278 w 20277"/>
                  <a:gd name="connsiteY1" fmla="*/ 0 h 72723"/>
                  <a:gd name="connsiteX2" fmla="*/ 20278 w 20277"/>
                  <a:gd name="connsiteY2" fmla="*/ 72724 h 72723"/>
                  <a:gd name="connsiteX3" fmla="*/ 0 w 20277"/>
                  <a:gd name="connsiteY3" fmla="*/ 72724 h 72723"/>
                  <a:gd name="connsiteX4" fmla="*/ 0 w 20277"/>
                  <a:gd name="connsiteY4" fmla="*/ 0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7" h="72723">
                    <a:moveTo>
                      <a:pt x="0" y="0"/>
                    </a:moveTo>
                    <a:lnTo>
                      <a:pt x="20278" y="0"/>
                    </a:lnTo>
                    <a:lnTo>
                      <a:pt x="20278" y="72724"/>
                    </a:lnTo>
                    <a:lnTo>
                      <a:pt x="0" y="72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3036F70B-8E55-47EF-BB2D-4AA9E61E25A0}"/>
                  </a:ext>
                </a:extLst>
              </p:cNvPr>
              <p:cNvSpPr/>
              <p:nvPr/>
            </p:nvSpPr>
            <p:spPr>
              <a:xfrm>
                <a:off x="5196349" y="6329847"/>
                <a:ext cx="55395" cy="72723"/>
              </a:xfrm>
              <a:custGeom>
                <a:avLst/>
                <a:gdLst>
                  <a:gd name="connsiteX0" fmla="*/ 0 w 55395"/>
                  <a:gd name="connsiteY0" fmla="*/ 0 h 72723"/>
                  <a:gd name="connsiteX1" fmla="*/ 20186 w 55395"/>
                  <a:gd name="connsiteY1" fmla="*/ 0 h 72723"/>
                  <a:gd name="connsiteX2" fmla="*/ 20186 w 55395"/>
                  <a:gd name="connsiteY2" fmla="*/ 55027 h 72723"/>
                  <a:gd name="connsiteX3" fmla="*/ 55395 w 55395"/>
                  <a:gd name="connsiteY3" fmla="*/ 55027 h 72723"/>
                  <a:gd name="connsiteX4" fmla="*/ 55395 w 55395"/>
                  <a:gd name="connsiteY4" fmla="*/ 72724 h 72723"/>
                  <a:gd name="connsiteX5" fmla="*/ 92 w 55395"/>
                  <a:gd name="connsiteY5" fmla="*/ 72724 h 72723"/>
                  <a:gd name="connsiteX6" fmla="*/ 92 w 55395"/>
                  <a:gd name="connsiteY6" fmla="*/ 0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5" h="72723">
                    <a:moveTo>
                      <a:pt x="0" y="0"/>
                    </a:moveTo>
                    <a:lnTo>
                      <a:pt x="20186" y="0"/>
                    </a:lnTo>
                    <a:lnTo>
                      <a:pt x="20186" y="55027"/>
                    </a:lnTo>
                    <a:lnTo>
                      <a:pt x="55395" y="55027"/>
                    </a:lnTo>
                    <a:lnTo>
                      <a:pt x="55395" y="72724"/>
                    </a:lnTo>
                    <a:lnTo>
                      <a:pt x="92" y="7272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656DFB9F-FE20-447D-B54D-4F14777ACD56}"/>
                  </a:ext>
                </a:extLst>
              </p:cNvPr>
              <p:cNvSpPr/>
              <p:nvPr/>
            </p:nvSpPr>
            <p:spPr>
              <a:xfrm>
                <a:off x="5260685" y="6329847"/>
                <a:ext cx="20277" cy="72723"/>
              </a:xfrm>
              <a:custGeom>
                <a:avLst/>
                <a:gdLst>
                  <a:gd name="connsiteX0" fmla="*/ 0 w 20277"/>
                  <a:gd name="connsiteY0" fmla="*/ 0 h 72723"/>
                  <a:gd name="connsiteX1" fmla="*/ 20278 w 20277"/>
                  <a:gd name="connsiteY1" fmla="*/ 0 h 72723"/>
                  <a:gd name="connsiteX2" fmla="*/ 20278 w 20277"/>
                  <a:gd name="connsiteY2" fmla="*/ 72724 h 72723"/>
                  <a:gd name="connsiteX3" fmla="*/ 0 w 20277"/>
                  <a:gd name="connsiteY3" fmla="*/ 72724 h 72723"/>
                  <a:gd name="connsiteX4" fmla="*/ 0 w 20277"/>
                  <a:gd name="connsiteY4" fmla="*/ 0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7" h="72723">
                    <a:moveTo>
                      <a:pt x="0" y="0"/>
                    </a:moveTo>
                    <a:lnTo>
                      <a:pt x="20278" y="0"/>
                    </a:lnTo>
                    <a:lnTo>
                      <a:pt x="20278" y="72724"/>
                    </a:lnTo>
                    <a:lnTo>
                      <a:pt x="0" y="72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FBF85C0F-07DF-45C6-B7CF-3B69AE42A754}"/>
                  </a:ext>
                </a:extLst>
              </p:cNvPr>
              <p:cNvSpPr/>
              <p:nvPr/>
            </p:nvSpPr>
            <p:spPr>
              <a:xfrm>
                <a:off x="5294144" y="6329847"/>
                <a:ext cx="69129" cy="72723"/>
              </a:xfrm>
              <a:custGeom>
                <a:avLst/>
                <a:gdLst>
                  <a:gd name="connsiteX0" fmla="*/ 92 w 69129"/>
                  <a:gd name="connsiteY0" fmla="*/ 0 h 72723"/>
                  <a:gd name="connsiteX1" fmla="*/ 28113 w 69129"/>
                  <a:gd name="connsiteY1" fmla="*/ 0 h 72723"/>
                  <a:gd name="connsiteX2" fmla="*/ 69129 w 69129"/>
                  <a:gd name="connsiteY2" fmla="*/ 35947 h 72723"/>
                  <a:gd name="connsiteX3" fmla="*/ 69129 w 69129"/>
                  <a:gd name="connsiteY3" fmla="*/ 36131 h 72723"/>
                  <a:gd name="connsiteX4" fmla="*/ 27652 w 69129"/>
                  <a:gd name="connsiteY4" fmla="*/ 72724 h 72723"/>
                  <a:gd name="connsiteX5" fmla="*/ 0 w 69129"/>
                  <a:gd name="connsiteY5" fmla="*/ 72724 h 72723"/>
                  <a:gd name="connsiteX6" fmla="*/ 0 w 69129"/>
                  <a:gd name="connsiteY6" fmla="*/ 0 h 72723"/>
                  <a:gd name="connsiteX7" fmla="*/ 28481 w 69129"/>
                  <a:gd name="connsiteY7" fmla="*/ 54842 h 72723"/>
                  <a:gd name="connsiteX8" fmla="*/ 48483 w 69129"/>
                  <a:gd name="connsiteY8" fmla="*/ 36500 h 72723"/>
                  <a:gd name="connsiteX9" fmla="*/ 48483 w 69129"/>
                  <a:gd name="connsiteY9" fmla="*/ 36316 h 72723"/>
                  <a:gd name="connsiteX10" fmla="*/ 28481 w 69129"/>
                  <a:gd name="connsiteY10" fmla="*/ 17974 h 72723"/>
                  <a:gd name="connsiteX11" fmla="*/ 20278 w 69129"/>
                  <a:gd name="connsiteY11" fmla="*/ 17974 h 72723"/>
                  <a:gd name="connsiteX12" fmla="*/ 20278 w 69129"/>
                  <a:gd name="connsiteY12" fmla="*/ 54935 h 72723"/>
                  <a:gd name="connsiteX13" fmla="*/ 28481 w 69129"/>
                  <a:gd name="connsiteY13" fmla="*/ 54935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129" h="72723">
                    <a:moveTo>
                      <a:pt x="92" y="0"/>
                    </a:moveTo>
                    <a:lnTo>
                      <a:pt x="28113" y="0"/>
                    </a:lnTo>
                    <a:cubicBezTo>
                      <a:pt x="54105" y="0"/>
                      <a:pt x="69129" y="14932"/>
                      <a:pt x="69129" y="35947"/>
                    </a:cubicBezTo>
                    <a:lnTo>
                      <a:pt x="69129" y="36131"/>
                    </a:lnTo>
                    <a:cubicBezTo>
                      <a:pt x="69129" y="57147"/>
                      <a:pt x="53829" y="72724"/>
                      <a:pt x="27652" y="72724"/>
                    </a:cubicBezTo>
                    <a:lnTo>
                      <a:pt x="0" y="72724"/>
                    </a:lnTo>
                    <a:lnTo>
                      <a:pt x="0" y="0"/>
                    </a:lnTo>
                    <a:close/>
                    <a:moveTo>
                      <a:pt x="28481" y="54842"/>
                    </a:moveTo>
                    <a:cubicBezTo>
                      <a:pt x="40556" y="54842"/>
                      <a:pt x="48483" y="48206"/>
                      <a:pt x="48483" y="36500"/>
                    </a:cubicBezTo>
                    <a:lnTo>
                      <a:pt x="48483" y="36316"/>
                    </a:lnTo>
                    <a:cubicBezTo>
                      <a:pt x="48483" y="24702"/>
                      <a:pt x="40464" y="17974"/>
                      <a:pt x="28481" y="17974"/>
                    </a:cubicBezTo>
                    <a:lnTo>
                      <a:pt x="20278" y="17974"/>
                    </a:lnTo>
                    <a:lnTo>
                      <a:pt x="20278" y="54935"/>
                    </a:lnTo>
                    <a:lnTo>
                      <a:pt x="28481" y="5493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DF87D017-52D1-4F1C-8A73-9ED514C07806}"/>
                  </a:ext>
                </a:extLst>
              </p:cNvPr>
              <p:cNvSpPr/>
              <p:nvPr/>
            </p:nvSpPr>
            <p:spPr>
              <a:xfrm>
                <a:off x="5362720" y="6329386"/>
                <a:ext cx="81295" cy="73184"/>
              </a:xfrm>
              <a:custGeom>
                <a:avLst/>
                <a:gdLst>
                  <a:gd name="connsiteX0" fmla="*/ 30878 w 81295"/>
                  <a:gd name="connsiteY0" fmla="*/ 0 h 73184"/>
                  <a:gd name="connsiteX1" fmla="*/ 50326 w 81295"/>
                  <a:gd name="connsiteY1" fmla="*/ 0 h 73184"/>
                  <a:gd name="connsiteX2" fmla="*/ 81296 w 81295"/>
                  <a:gd name="connsiteY2" fmla="*/ 73185 h 73184"/>
                  <a:gd name="connsiteX3" fmla="*/ 59635 w 81295"/>
                  <a:gd name="connsiteY3" fmla="*/ 73185 h 73184"/>
                  <a:gd name="connsiteX4" fmla="*/ 54382 w 81295"/>
                  <a:gd name="connsiteY4" fmla="*/ 60188 h 73184"/>
                  <a:gd name="connsiteX5" fmla="*/ 26361 w 81295"/>
                  <a:gd name="connsiteY5" fmla="*/ 60188 h 73184"/>
                  <a:gd name="connsiteX6" fmla="*/ 21200 w 81295"/>
                  <a:gd name="connsiteY6" fmla="*/ 73185 h 73184"/>
                  <a:gd name="connsiteX7" fmla="*/ 0 w 81295"/>
                  <a:gd name="connsiteY7" fmla="*/ 73185 h 73184"/>
                  <a:gd name="connsiteX8" fmla="*/ 30878 w 81295"/>
                  <a:gd name="connsiteY8" fmla="*/ 0 h 73184"/>
                  <a:gd name="connsiteX9" fmla="*/ 48575 w 81295"/>
                  <a:gd name="connsiteY9" fmla="*/ 44519 h 73184"/>
                  <a:gd name="connsiteX10" fmla="*/ 40464 w 81295"/>
                  <a:gd name="connsiteY10" fmla="*/ 23873 h 73184"/>
                  <a:gd name="connsiteX11" fmla="*/ 32260 w 81295"/>
                  <a:gd name="connsiteY11" fmla="*/ 44519 h 73184"/>
                  <a:gd name="connsiteX12" fmla="*/ 48575 w 81295"/>
                  <a:gd name="connsiteY12" fmla="*/ 44519 h 7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95" h="73184">
                    <a:moveTo>
                      <a:pt x="30878" y="0"/>
                    </a:moveTo>
                    <a:lnTo>
                      <a:pt x="50326" y="0"/>
                    </a:lnTo>
                    <a:lnTo>
                      <a:pt x="81296" y="73185"/>
                    </a:lnTo>
                    <a:lnTo>
                      <a:pt x="59635" y="73185"/>
                    </a:lnTo>
                    <a:lnTo>
                      <a:pt x="54382" y="60188"/>
                    </a:lnTo>
                    <a:lnTo>
                      <a:pt x="26361" y="60188"/>
                    </a:lnTo>
                    <a:lnTo>
                      <a:pt x="21200" y="73185"/>
                    </a:lnTo>
                    <a:lnTo>
                      <a:pt x="0" y="73185"/>
                    </a:lnTo>
                    <a:lnTo>
                      <a:pt x="30878" y="0"/>
                    </a:lnTo>
                    <a:close/>
                    <a:moveTo>
                      <a:pt x="48575" y="44519"/>
                    </a:moveTo>
                    <a:lnTo>
                      <a:pt x="40464" y="23873"/>
                    </a:lnTo>
                    <a:lnTo>
                      <a:pt x="32260" y="44519"/>
                    </a:lnTo>
                    <a:lnTo>
                      <a:pt x="48575" y="4451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90249979-2799-4691-B9FA-3E965AD8089A}"/>
                  </a:ext>
                </a:extLst>
              </p:cNvPr>
              <p:cNvSpPr/>
              <p:nvPr/>
            </p:nvSpPr>
            <p:spPr>
              <a:xfrm>
                <a:off x="5450928" y="6329847"/>
                <a:ext cx="69129" cy="72723"/>
              </a:xfrm>
              <a:custGeom>
                <a:avLst/>
                <a:gdLst>
                  <a:gd name="connsiteX0" fmla="*/ 92 w 69129"/>
                  <a:gd name="connsiteY0" fmla="*/ 0 h 72723"/>
                  <a:gd name="connsiteX1" fmla="*/ 28112 w 69129"/>
                  <a:gd name="connsiteY1" fmla="*/ 0 h 72723"/>
                  <a:gd name="connsiteX2" fmla="*/ 69129 w 69129"/>
                  <a:gd name="connsiteY2" fmla="*/ 35947 h 72723"/>
                  <a:gd name="connsiteX3" fmla="*/ 69129 w 69129"/>
                  <a:gd name="connsiteY3" fmla="*/ 36131 h 72723"/>
                  <a:gd name="connsiteX4" fmla="*/ 27652 w 69129"/>
                  <a:gd name="connsiteY4" fmla="*/ 72724 h 72723"/>
                  <a:gd name="connsiteX5" fmla="*/ 0 w 69129"/>
                  <a:gd name="connsiteY5" fmla="*/ 72724 h 72723"/>
                  <a:gd name="connsiteX6" fmla="*/ 0 w 69129"/>
                  <a:gd name="connsiteY6" fmla="*/ 0 h 72723"/>
                  <a:gd name="connsiteX7" fmla="*/ 28481 w 69129"/>
                  <a:gd name="connsiteY7" fmla="*/ 54842 h 72723"/>
                  <a:gd name="connsiteX8" fmla="*/ 48483 w 69129"/>
                  <a:gd name="connsiteY8" fmla="*/ 36500 h 72723"/>
                  <a:gd name="connsiteX9" fmla="*/ 48483 w 69129"/>
                  <a:gd name="connsiteY9" fmla="*/ 36316 h 72723"/>
                  <a:gd name="connsiteX10" fmla="*/ 28481 w 69129"/>
                  <a:gd name="connsiteY10" fmla="*/ 17974 h 72723"/>
                  <a:gd name="connsiteX11" fmla="*/ 20278 w 69129"/>
                  <a:gd name="connsiteY11" fmla="*/ 17974 h 72723"/>
                  <a:gd name="connsiteX12" fmla="*/ 20278 w 69129"/>
                  <a:gd name="connsiteY12" fmla="*/ 54935 h 72723"/>
                  <a:gd name="connsiteX13" fmla="*/ 28481 w 69129"/>
                  <a:gd name="connsiteY13" fmla="*/ 54935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129" h="72723">
                    <a:moveTo>
                      <a:pt x="92" y="0"/>
                    </a:moveTo>
                    <a:lnTo>
                      <a:pt x="28112" y="0"/>
                    </a:lnTo>
                    <a:cubicBezTo>
                      <a:pt x="54105" y="0"/>
                      <a:pt x="69129" y="14932"/>
                      <a:pt x="69129" y="35947"/>
                    </a:cubicBezTo>
                    <a:lnTo>
                      <a:pt x="69129" y="36131"/>
                    </a:lnTo>
                    <a:cubicBezTo>
                      <a:pt x="69129" y="57147"/>
                      <a:pt x="53829" y="72724"/>
                      <a:pt x="27652" y="72724"/>
                    </a:cubicBezTo>
                    <a:lnTo>
                      <a:pt x="0" y="72724"/>
                    </a:lnTo>
                    <a:lnTo>
                      <a:pt x="0" y="0"/>
                    </a:lnTo>
                    <a:close/>
                    <a:moveTo>
                      <a:pt x="28481" y="54842"/>
                    </a:moveTo>
                    <a:cubicBezTo>
                      <a:pt x="40556" y="54842"/>
                      <a:pt x="48483" y="48206"/>
                      <a:pt x="48483" y="36500"/>
                    </a:cubicBezTo>
                    <a:lnTo>
                      <a:pt x="48483" y="36316"/>
                    </a:lnTo>
                    <a:cubicBezTo>
                      <a:pt x="48483" y="24702"/>
                      <a:pt x="40464" y="17974"/>
                      <a:pt x="28481" y="17974"/>
                    </a:cubicBezTo>
                    <a:lnTo>
                      <a:pt x="20278" y="17974"/>
                    </a:lnTo>
                    <a:lnTo>
                      <a:pt x="20278" y="54935"/>
                    </a:lnTo>
                    <a:lnTo>
                      <a:pt x="28481" y="5493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037CD67B-7849-41F5-A738-E90641F49592}"/>
                  </a:ext>
                </a:extLst>
              </p:cNvPr>
              <p:cNvSpPr/>
              <p:nvPr/>
            </p:nvSpPr>
            <p:spPr>
              <a:xfrm>
                <a:off x="5552594" y="6329939"/>
                <a:ext cx="75396" cy="72723"/>
              </a:xfrm>
              <a:custGeom>
                <a:avLst/>
                <a:gdLst>
                  <a:gd name="connsiteX0" fmla="*/ 27652 w 75396"/>
                  <a:gd name="connsiteY0" fmla="*/ 45441 h 72723"/>
                  <a:gd name="connsiteX1" fmla="*/ 0 w 75396"/>
                  <a:gd name="connsiteY1" fmla="*/ 0 h 72723"/>
                  <a:gd name="connsiteX2" fmla="*/ 22951 w 75396"/>
                  <a:gd name="connsiteY2" fmla="*/ 0 h 72723"/>
                  <a:gd name="connsiteX3" fmla="*/ 37883 w 75396"/>
                  <a:gd name="connsiteY3" fmla="*/ 26453 h 72723"/>
                  <a:gd name="connsiteX4" fmla="*/ 52907 w 75396"/>
                  <a:gd name="connsiteY4" fmla="*/ 0 h 72723"/>
                  <a:gd name="connsiteX5" fmla="*/ 75397 w 75396"/>
                  <a:gd name="connsiteY5" fmla="*/ 0 h 72723"/>
                  <a:gd name="connsiteX6" fmla="*/ 47745 w 75396"/>
                  <a:gd name="connsiteY6" fmla="*/ 45164 h 72723"/>
                  <a:gd name="connsiteX7" fmla="*/ 47745 w 75396"/>
                  <a:gd name="connsiteY7" fmla="*/ 72724 h 72723"/>
                  <a:gd name="connsiteX8" fmla="*/ 27467 w 75396"/>
                  <a:gd name="connsiteY8" fmla="*/ 72724 h 72723"/>
                  <a:gd name="connsiteX9" fmla="*/ 27467 w 75396"/>
                  <a:gd name="connsiteY9" fmla="*/ 45441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396" h="72723">
                    <a:moveTo>
                      <a:pt x="27652" y="45441"/>
                    </a:moveTo>
                    <a:lnTo>
                      <a:pt x="0" y="0"/>
                    </a:lnTo>
                    <a:lnTo>
                      <a:pt x="22951" y="0"/>
                    </a:lnTo>
                    <a:lnTo>
                      <a:pt x="37883" y="26453"/>
                    </a:lnTo>
                    <a:lnTo>
                      <a:pt x="52907" y="0"/>
                    </a:lnTo>
                    <a:lnTo>
                      <a:pt x="75397" y="0"/>
                    </a:lnTo>
                    <a:lnTo>
                      <a:pt x="47745" y="45164"/>
                    </a:lnTo>
                    <a:lnTo>
                      <a:pt x="47745" y="72724"/>
                    </a:lnTo>
                    <a:lnTo>
                      <a:pt x="27467" y="72724"/>
                    </a:lnTo>
                    <a:lnTo>
                      <a:pt x="27467" y="4544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7ED0E00A-F7B1-4DDA-A0BD-D58705D0D365}"/>
                  </a:ext>
                </a:extLst>
              </p:cNvPr>
              <p:cNvSpPr/>
              <p:nvPr/>
            </p:nvSpPr>
            <p:spPr>
              <a:xfrm>
                <a:off x="5660620" y="6328465"/>
                <a:ext cx="78346" cy="75581"/>
              </a:xfrm>
              <a:custGeom>
                <a:avLst/>
                <a:gdLst>
                  <a:gd name="connsiteX0" fmla="*/ 0 w 78346"/>
                  <a:gd name="connsiteY0" fmla="*/ 37975 h 75581"/>
                  <a:gd name="connsiteX1" fmla="*/ 0 w 78346"/>
                  <a:gd name="connsiteY1" fmla="*/ 37791 h 75581"/>
                  <a:gd name="connsiteX2" fmla="*/ 39265 w 78346"/>
                  <a:gd name="connsiteY2" fmla="*/ 0 h 75581"/>
                  <a:gd name="connsiteX3" fmla="*/ 78346 w 78346"/>
                  <a:gd name="connsiteY3" fmla="*/ 37606 h 75581"/>
                  <a:gd name="connsiteX4" fmla="*/ 78346 w 78346"/>
                  <a:gd name="connsiteY4" fmla="*/ 37791 h 75581"/>
                  <a:gd name="connsiteX5" fmla="*/ 39081 w 78346"/>
                  <a:gd name="connsiteY5" fmla="*/ 75581 h 75581"/>
                  <a:gd name="connsiteX6" fmla="*/ 0 w 78346"/>
                  <a:gd name="connsiteY6" fmla="*/ 37975 h 75581"/>
                  <a:gd name="connsiteX7" fmla="*/ 57700 w 78346"/>
                  <a:gd name="connsiteY7" fmla="*/ 37975 h 75581"/>
                  <a:gd name="connsiteX8" fmla="*/ 57700 w 78346"/>
                  <a:gd name="connsiteY8" fmla="*/ 37791 h 75581"/>
                  <a:gd name="connsiteX9" fmla="*/ 38989 w 78346"/>
                  <a:gd name="connsiteY9" fmla="*/ 18158 h 75581"/>
                  <a:gd name="connsiteX10" fmla="*/ 20647 w 78346"/>
                  <a:gd name="connsiteY10" fmla="*/ 37606 h 75581"/>
                  <a:gd name="connsiteX11" fmla="*/ 20647 w 78346"/>
                  <a:gd name="connsiteY11" fmla="*/ 37791 h 75581"/>
                  <a:gd name="connsiteX12" fmla="*/ 39265 w 78346"/>
                  <a:gd name="connsiteY12" fmla="*/ 57423 h 75581"/>
                  <a:gd name="connsiteX13" fmla="*/ 57700 w 78346"/>
                  <a:gd name="connsiteY13" fmla="*/ 37975 h 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346" h="75581">
                    <a:moveTo>
                      <a:pt x="0" y="37975"/>
                    </a:moveTo>
                    <a:lnTo>
                      <a:pt x="0" y="37791"/>
                    </a:lnTo>
                    <a:cubicBezTo>
                      <a:pt x="0" y="16960"/>
                      <a:pt x="16868" y="0"/>
                      <a:pt x="39265" y="0"/>
                    </a:cubicBezTo>
                    <a:cubicBezTo>
                      <a:pt x="61663" y="0"/>
                      <a:pt x="78346" y="16683"/>
                      <a:pt x="78346" y="37606"/>
                    </a:cubicBezTo>
                    <a:lnTo>
                      <a:pt x="78346" y="37791"/>
                    </a:lnTo>
                    <a:cubicBezTo>
                      <a:pt x="78346" y="58621"/>
                      <a:pt x="61479" y="75581"/>
                      <a:pt x="39081" y="75581"/>
                    </a:cubicBezTo>
                    <a:cubicBezTo>
                      <a:pt x="16683" y="75581"/>
                      <a:pt x="0" y="58806"/>
                      <a:pt x="0" y="37975"/>
                    </a:cubicBezTo>
                    <a:close/>
                    <a:moveTo>
                      <a:pt x="57700" y="37975"/>
                    </a:moveTo>
                    <a:lnTo>
                      <a:pt x="57700" y="37791"/>
                    </a:lnTo>
                    <a:cubicBezTo>
                      <a:pt x="57700" y="27283"/>
                      <a:pt x="50142" y="18158"/>
                      <a:pt x="38989" y="18158"/>
                    </a:cubicBezTo>
                    <a:cubicBezTo>
                      <a:pt x="28020" y="18158"/>
                      <a:pt x="20647" y="27099"/>
                      <a:pt x="20647" y="37606"/>
                    </a:cubicBezTo>
                    <a:lnTo>
                      <a:pt x="20647" y="37791"/>
                    </a:lnTo>
                    <a:cubicBezTo>
                      <a:pt x="20647" y="48298"/>
                      <a:pt x="28205" y="57423"/>
                      <a:pt x="39265" y="57423"/>
                    </a:cubicBezTo>
                    <a:cubicBezTo>
                      <a:pt x="50326" y="57423"/>
                      <a:pt x="57700" y="48483"/>
                      <a:pt x="57700" y="3797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DB28E2CD-FC2A-46D9-A241-A1AEA51B6C70}"/>
                  </a:ext>
                </a:extLst>
              </p:cNvPr>
              <p:cNvSpPr/>
              <p:nvPr/>
            </p:nvSpPr>
            <p:spPr>
              <a:xfrm>
                <a:off x="5749289" y="6329847"/>
                <a:ext cx="65073" cy="72631"/>
              </a:xfrm>
              <a:custGeom>
                <a:avLst/>
                <a:gdLst>
                  <a:gd name="connsiteX0" fmla="*/ 92 w 65073"/>
                  <a:gd name="connsiteY0" fmla="*/ 0 h 72631"/>
                  <a:gd name="connsiteX1" fmla="*/ 37330 w 65073"/>
                  <a:gd name="connsiteY1" fmla="*/ 0 h 72631"/>
                  <a:gd name="connsiteX2" fmla="*/ 57147 w 65073"/>
                  <a:gd name="connsiteY2" fmla="*/ 6544 h 72631"/>
                  <a:gd name="connsiteX3" fmla="*/ 61847 w 65073"/>
                  <a:gd name="connsiteY3" fmla="*/ 18250 h 72631"/>
                  <a:gd name="connsiteX4" fmla="*/ 61847 w 65073"/>
                  <a:gd name="connsiteY4" fmla="*/ 18434 h 72631"/>
                  <a:gd name="connsiteX5" fmla="*/ 50602 w 65073"/>
                  <a:gd name="connsiteY5" fmla="*/ 34657 h 72631"/>
                  <a:gd name="connsiteX6" fmla="*/ 65073 w 65073"/>
                  <a:gd name="connsiteY6" fmla="*/ 52446 h 72631"/>
                  <a:gd name="connsiteX7" fmla="*/ 65073 w 65073"/>
                  <a:gd name="connsiteY7" fmla="*/ 52630 h 72631"/>
                  <a:gd name="connsiteX8" fmla="*/ 37514 w 65073"/>
                  <a:gd name="connsiteY8" fmla="*/ 72632 h 72631"/>
                  <a:gd name="connsiteX9" fmla="*/ 0 w 65073"/>
                  <a:gd name="connsiteY9" fmla="*/ 72632 h 72631"/>
                  <a:gd name="connsiteX10" fmla="*/ 0 w 65073"/>
                  <a:gd name="connsiteY10" fmla="*/ 0 h 72631"/>
                  <a:gd name="connsiteX11" fmla="*/ 32352 w 65073"/>
                  <a:gd name="connsiteY11" fmla="*/ 29034 h 72631"/>
                  <a:gd name="connsiteX12" fmla="*/ 41938 w 65073"/>
                  <a:gd name="connsiteY12" fmla="*/ 22674 h 72631"/>
                  <a:gd name="connsiteX13" fmla="*/ 41938 w 65073"/>
                  <a:gd name="connsiteY13" fmla="*/ 22490 h 72631"/>
                  <a:gd name="connsiteX14" fmla="*/ 32813 w 65073"/>
                  <a:gd name="connsiteY14" fmla="*/ 16222 h 72631"/>
                  <a:gd name="connsiteX15" fmla="*/ 19725 w 65073"/>
                  <a:gd name="connsiteY15" fmla="*/ 16222 h 72631"/>
                  <a:gd name="connsiteX16" fmla="*/ 19725 w 65073"/>
                  <a:gd name="connsiteY16" fmla="*/ 29034 h 72631"/>
                  <a:gd name="connsiteX17" fmla="*/ 32352 w 65073"/>
                  <a:gd name="connsiteY17" fmla="*/ 29034 h 72631"/>
                  <a:gd name="connsiteX18" fmla="*/ 35302 w 65073"/>
                  <a:gd name="connsiteY18" fmla="*/ 56502 h 72631"/>
                  <a:gd name="connsiteX19" fmla="*/ 44980 w 65073"/>
                  <a:gd name="connsiteY19" fmla="*/ 49865 h 72631"/>
                  <a:gd name="connsiteX20" fmla="*/ 44980 w 65073"/>
                  <a:gd name="connsiteY20" fmla="*/ 49681 h 72631"/>
                  <a:gd name="connsiteX21" fmla="*/ 35118 w 65073"/>
                  <a:gd name="connsiteY21" fmla="*/ 43137 h 72631"/>
                  <a:gd name="connsiteX22" fmla="*/ 19725 w 65073"/>
                  <a:gd name="connsiteY22" fmla="*/ 43137 h 72631"/>
                  <a:gd name="connsiteX23" fmla="*/ 19725 w 65073"/>
                  <a:gd name="connsiteY23" fmla="*/ 56502 h 72631"/>
                  <a:gd name="connsiteX24" fmla="*/ 35302 w 65073"/>
                  <a:gd name="connsiteY24" fmla="*/ 56502 h 7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5073" h="72631">
                    <a:moveTo>
                      <a:pt x="92" y="0"/>
                    </a:moveTo>
                    <a:lnTo>
                      <a:pt x="37330" y="0"/>
                    </a:lnTo>
                    <a:cubicBezTo>
                      <a:pt x="46455" y="0"/>
                      <a:pt x="52907" y="2304"/>
                      <a:pt x="57147" y="6544"/>
                    </a:cubicBezTo>
                    <a:cubicBezTo>
                      <a:pt x="60096" y="9494"/>
                      <a:pt x="61847" y="13273"/>
                      <a:pt x="61847" y="18250"/>
                    </a:cubicBezTo>
                    <a:lnTo>
                      <a:pt x="61847" y="18434"/>
                    </a:lnTo>
                    <a:cubicBezTo>
                      <a:pt x="61847" y="26822"/>
                      <a:pt x="57055" y="31799"/>
                      <a:pt x="50602" y="34657"/>
                    </a:cubicBezTo>
                    <a:cubicBezTo>
                      <a:pt x="59451" y="37606"/>
                      <a:pt x="65073" y="42584"/>
                      <a:pt x="65073" y="52446"/>
                    </a:cubicBezTo>
                    <a:lnTo>
                      <a:pt x="65073" y="52630"/>
                    </a:lnTo>
                    <a:cubicBezTo>
                      <a:pt x="65073" y="65074"/>
                      <a:pt x="54935" y="72632"/>
                      <a:pt x="37514" y="72632"/>
                    </a:cubicBezTo>
                    <a:lnTo>
                      <a:pt x="0" y="72632"/>
                    </a:lnTo>
                    <a:lnTo>
                      <a:pt x="0" y="0"/>
                    </a:lnTo>
                    <a:close/>
                    <a:moveTo>
                      <a:pt x="32352" y="29034"/>
                    </a:moveTo>
                    <a:cubicBezTo>
                      <a:pt x="38436" y="29034"/>
                      <a:pt x="41938" y="26914"/>
                      <a:pt x="41938" y="22674"/>
                    </a:cubicBezTo>
                    <a:lnTo>
                      <a:pt x="41938" y="22490"/>
                    </a:lnTo>
                    <a:cubicBezTo>
                      <a:pt x="41938" y="18527"/>
                      <a:pt x="38804" y="16222"/>
                      <a:pt x="32813" y="16222"/>
                    </a:cubicBezTo>
                    <a:lnTo>
                      <a:pt x="19725" y="16222"/>
                    </a:lnTo>
                    <a:lnTo>
                      <a:pt x="19725" y="29034"/>
                    </a:lnTo>
                    <a:lnTo>
                      <a:pt x="32352" y="29034"/>
                    </a:lnTo>
                    <a:close/>
                    <a:moveTo>
                      <a:pt x="35302" y="56502"/>
                    </a:moveTo>
                    <a:cubicBezTo>
                      <a:pt x="41385" y="56502"/>
                      <a:pt x="44980" y="54105"/>
                      <a:pt x="44980" y="49865"/>
                    </a:cubicBezTo>
                    <a:lnTo>
                      <a:pt x="44980" y="49681"/>
                    </a:lnTo>
                    <a:cubicBezTo>
                      <a:pt x="44980" y="45717"/>
                      <a:pt x="41846" y="43137"/>
                      <a:pt x="35118" y="43137"/>
                    </a:cubicBezTo>
                    <a:lnTo>
                      <a:pt x="19725" y="43137"/>
                    </a:lnTo>
                    <a:lnTo>
                      <a:pt x="19725" y="56502"/>
                    </a:lnTo>
                    <a:lnTo>
                      <a:pt x="35302" y="5650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FE0B978D-D4F3-45E1-984E-032ED5353414}"/>
                  </a:ext>
                </a:extLst>
              </p:cNvPr>
              <p:cNvSpPr/>
              <p:nvPr/>
            </p:nvSpPr>
            <p:spPr>
              <a:xfrm>
                <a:off x="5823580" y="6329847"/>
                <a:ext cx="66916" cy="72723"/>
              </a:xfrm>
              <a:custGeom>
                <a:avLst/>
                <a:gdLst>
                  <a:gd name="connsiteX0" fmla="*/ 0 w 66916"/>
                  <a:gd name="connsiteY0" fmla="*/ 0 h 72723"/>
                  <a:gd name="connsiteX1" fmla="*/ 34380 w 66916"/>
                  <a:gd name="connsiteY1" fmla="*/ 0 h 72723"/>
                  <a:gd name="connsiteX2" fmla="*/ 58068 w 66916"/>
                  <a:gd name="connsiteY2" fmla="*/ 7927 h 72723"/>
                  <a:gd name="connsiteX3" fmla="*/ 64520 w 66916"/>
                  <a:gd name="connsiteY3" fmla="*/ 24886 h 72723"/>
                  <a:gd name="connsiteX4" fmla="*/ 64520 w 66916"/>
                  <a:gd name="connsiteY4" fmla="*/ 25071 h 72723"/>
                  <a:gd name="connsiteX5" fmla="*/ 49589 w 66916"/>
                  <a:gd name="connsiteY5" fmla="*/ 47376 h 72723"/>
                  <a:gd name="connsiteX6" fmla="*/ 66917 w 66916"/>
                  <a:gd name="connsiteY6" fmla="*/ 72724 h 72723"/>
                  <a:gd name="connsiteX7" fmla="*/ 43690 w 66916"/>
                  <a:gd name="connsiteY7" fmla="*/ 72724 h 72723"/>
                  <a:gd name="connsiteX8" fmla="*/ 29034 w 66916"/>
                  <a:gd name="connsiteY8" fmla="*/ 50695 h 72723"/>
                  <a:gd name="connsiteX9" fmla="*/ 28850 w 66916"/>
                  <a:gd name="connsiteY9" fmla="*/ 50695 h 72723"/>
                  <a:gd name="connsiteX10" fmla="*/ 20186 w 66916"/>
                  <a:gd name="connsiteY10" fmla="*/ 50695 h 72723"/>
                  <a:gd name="connsiteX11" fmla="*/ 20186 w 66916"/>
                  <a:gd name="connsiteY11" fmla="*/ 72724 h 72723"/>
                  <a:gd name="connsiteX12" fmla="*/ 0 w 66916"/>
                  <a:gd name="connsiteY12" fmla="*/ 72724 h 72723"/>
                  <a:gd name="connsiteX13" fmla="*/ 0 w 66916"/>
                  <a:gd name="connsiteY13" fmla="*/ 0 h 72723"/>
                  <a:gd name="connsiteX14" fmla="*/ 33459 w 66916"/>
                  <a:gd name="connsiteY14" fmla="*/ 34933 h 72723"/>
                  <a:gd name="connsiteX15" fmla="*/ 44243 w 66916"/>
                  <a:gd name="connsiteY15" fmla="*/ 26269 h 72723"/>
                  <a:gd name="connsiteX16" fmla="*/ 44243 w 66916"/>
                  <a:gd name="connsiteY16" fmla="*/ 26085 h 72723"/>
                  <a:gd name="connsiteX17" fmla="*/ 33366 w 66916"/>
                  <a:gd name="connsiteY17" fmla="*/ 17421 h 72723"/>
                  <a:gd name="connsiteX18" fmla="*/ 20186 w 66916"/>
                  <a:gd name="connsiteY18" fmla="*/ 17421 h 72723"/>
                  <a:gd name="connsiteX19" fmla="*/ 20186 w 66916"/>
                  <a:gd name="connsiteY19" fmla="*/ 34841 h 72723"/>
                  <a:gd name="connsiteX20" fmla="*/ 33459 w 66916"/>
                  <a:gd name="connsiteY20" fmla="*/ 34841 h 7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916" h="72723">
                    <a:moveTo>
                      <a:pt x="0" y="0"/>
                    </a:moveTo>
                    <a:lnTo>
                      <a:pt x="34380" y="0"/>
                    </a:lnTo>
                    <a:cubicBezTo>
                      <a:pt x="45533" y="0"/>
                      <a:pt x="53183" y="2950"/>
                      <a:pt x="58068" y="7927"/>
                    </a:cubicBezTo>
                    <a:cubicBezTo>
                      <a:pt x="62308" y="12075"/>
                      <a:pt x="64520" y="17697"/>
                      <a:pt x="64520" y="24886"/>
                    </a:cubicBezTo>
                    <a:lnTo>
                      <a:pt x="64520" y="25071"/>
                    </a:lnTo>
                    <a:cubicBezTo>
                      <a:pt x="64520" y="36224"/>
                      <a:pt x="58621" y="43597"/>
                      <a:pt x="49589" y="47376"/>
                    </a:cubicBezTo>
                    <a:lnTo>
                      <a:pt x="66917" y="72724"/>
                    </a:lnTo>
                    <a:lnTo>
                      <a:pt x="43690" y="72724"/>
                    </a:lnTo>
                    <a:lnTo>
                      <a:pt x="29034" y="50695"/>
                    </a:lnTo>
                    <a:lnTo>
                      <a:pt x="28850" y="50695"/>
                    </a:lnTo>
                    <a:lnTo>
                      <a:pt x="20186" y="50695"/>
                    </a:lnTo>
                    <a:lnTo>
                      <a:pt x="20186" y="72724"/>
                    </a:lnTo>
                    <a:lnTo>
                      <a:pt x="0" y="72724"/>
                    </a:lnTo>
                    <a:lnTo>
                      <a:pt x="0" y="0"/>
                    </a:lnTo>
                    <a:close/>
                    <a:moveTo>
                      <a:pt x="33459" y="34933"/>
                    </a:moveTo>
                    <a:cubicBezTo>
                      <a:pt x="40279" y="34933"/>
                      <a:pt x="44243" y="31615"/>
                      <a:pt x="44243" y="26269"/>
                    </a:cubicBezTo>
                    <a:lnTo>
                      <a:pt x="44243" y="26085"/>
                    </a:lnTo>
                    <a:cubicBezTo>
                      <a:pt x="44243" y="20370"/>
                      <a:pt x="40095" y="17421"/>
                      <a:pt x="33366" y="17421"/>
                    </a:cubicBezTo>
                    <a:lnTo>
                      <a:pt x="20186" y="17421"/>
                    </a:lnTo>
                    <a:lnTo>
                      <a:pt x="20186" y="34841"/>
                    </a:lnTo>
                    <a:lnTo>
                      <a:pt x="33459" y="3484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66E6F6B0-8BFC-4B49-B137-E77882C5F3A8}"/>
                  </a:ext>
                </a:extLst>
              </p:cNvPr>
              <p:cNvSpPr/>
              <p:nvPr/>
            </p:nvSpPr>
            <p:spPr>
              <a:xfrm>
                <a:off x="5891327" y="6329386"/>
                <a:ext cx="81203" cy="73184"/>
              </a:xfrm>
              <a:custGeom>
                <a:avLst/>
                <a:gdLst>
                  <a:gd name="connsiteX0" fmla="*/ 30785 w 81203"/>
                  <a:gd name="connsiteY0" fmla="*/ 0 h 73184"/>
                  <a:gd name="connsiteX1" fmla="*/ 50234 w 81203"/>
                  <a:gd name="connsiteY1" fmla="*/ 0 h 73184"/>
                  <a:gd name="connsiteX2" fmla="*/ 81204 w 81203"/>
                  <a:gd name="connsiteY2" fmla="*/ 73185 h 73184"/>
                  <a:gd name="connsiteX3" fmla="*/ 59635 w 81203"/>
                  <a:gd name="connsiteY3" fmla="*/ 73185 h 73184"/>
                  <a:gd name="connsiteX4" fmla="*/ 54381 w 81203"/>
                  <a:gd name="connsiteY4" fmla="*/ 60188 h 73184"/>
                  <a:gd name="connsiteX5" fmla="*/ 26361 w 81203"/>
                  <a:gd name="connsiteY5" fmla="*/ 60188 h 73184"/>
                  <a:gd name="connsiteX6" fmla="*/ 21200 w 81203"/>
                  <a:gd name="connsiteY6" fmla="*/ 73185 h 73184"/>
                  <a:gd name="connsiteX7" fmla="*/ 0 w 81203"/>
                  <a:gd name="connsiteY7" fmla="*/ 73185 h 73184"/>
                  <a:gd name="connsiteX8" fmla="*/ 30785 w 81203"/>
                  <a:gd name="connsiteY8" fmla="*/ 0 h 73184"/>
                  <a:gd name="connsiteX9" fmla="*/ 48482 w 81203"/>
                  <a:gd name="connsiteY9" fmla="*/ 44519 h 73184"/>
                  <a:gd name="connsiteX10" fmla="*/ 40371 w 81203"/>
                  <a:gd name="connsiteY10" fmla="*/ 23873 h 73184"/>
                  <a:gd name="connsiteX11" fmla="*/ 32168 w 81203"/>
                  <a:gd name="connsiteY11" fmla="*/ 44519 h 73184"/>
                  <a:gd name="connsiteX12" fmla="*/ 48482 w 81203"/>
                  <a:gd name="connsiteY12" fmla="*/ 44519 h 7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3" h="73184">
                    <a:moveTo>
                      <a:pt x="30785" y="0"/>
                    </a:moveTo>
                    <a:lnTo>
                      <a:pt x="50234" y="0"/>
                    </a:lnTo>
                    <a:lnTo>
                      <a:pt x="81204" y="73185"/>
                    </a:lnTo>
                    <a:lnTo>
                      <a:pt x="59635" y="73185"/>
                    </a:lnTo>
                    <a:lnTo>
                      <a:pt x="54381" y="60188"/>
                    </a:lnTo>
                    <a:lnTo>
                      <a:pt x="26361" y="60188"/>
                    </a:lnTo>
                    <a:lnTo>
                      <a:pt x="21200" y="73185"/>
                    </a:lnTo>
                    <a:lnTo>
                      <a:pt x="0" y="73185"/>
                    </a:lnTo>
                    <a:lnTo>
                      <a:pt x="30785" y="0"/>
                    </a:lnTo>
                    <a:close/>
                    <a:moveTo>
                      <a:pt x="48482" y="44519"/>
                    </a:moveTo>
                    <a:lnTo>
                      <a:pt x="40371" y="23873"/>
                    </a:lnTo>
                    <a:lnTo>
                      <a:pt x="32168" y="44519"/>
                    </a:lnTo>
                    <a:lnTo>
                      <a:pt x="48482" y="4451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484D3DCB-4FD1-46B7-A408-4EB2751D2B47}"/>
                  </a:ext>
                </a:extLst>
              </p:cNvPr>
              <p:cNvSpPr/>
              <p:nvPr/>
            </p:nvSpPr>
            <p:spPr>
              <a:xfrm>
                <a:off x="5972991" y="6328833"/>
                <a:ext cx="63414" cy="75212"/>
              </a:xfrm>
              <a:custGeom>
                <a:avLst/>
                <a:gdLst>
                  <a:gd name="connsiteX0" fmla="*/ 0 w 63414"/>
                  <a:gd name="connsiteY0" fmla="*/ 62954 h 75212"/>
                  <a:gd name="connsiteX1" fmla="*/ 11245 w 63414"/>
                  <a:gd name="connsiteY1" fmla="*/ 49589 h 75212"/>
                  <a:gd name="connsiteX2" fmla="*/ 34841 w 63414"/>
                  <a:gd name="connsiteY2" fmla="*/ 58345 h 75212"/>
                  <a:gd name="connsiteX3" fmla="*/ 43137 w 63414"/>
                  <a:gd name="connsiteY3" fmla="*/ 53368 h 75212"/>
                  <a:gd name="connsiteX4" fmla="*/ 43137 w 63414"/>
                  <a:gd name="connsiteY4" fmla="*/ 53183 h 75212"/>
                  <a:gd name="connsiteX5" fmla="*/ 30878 w 63414"/>
                  <a:gd name="connsiteY5" fmla="*/ 46270 h 75212"/>
                  <a:gd name="connsiteX6" fmla="*/ 3503 w 63414"/>
                  <a:gd name="connsiteY6" fmla="*/ 23412 h 75212"/>
                  <a:gd name="connsiteX7" fmla="*/ 3503 w 63414"/>
                  <a:gd name="connsiteY7" fmla="*/ 23227 h 75212"/>
                  <a:gd name="connsiteX8" fmla="*/ 31615 w 63414"/>
                  <a:gd name="connsiteY8" fmla="*/ 0 h 75212"/>
                  <a:gd name="connsiteX9" fmla="*/ 61479 w 63414"/>
                  <a:gd name="connsiteY9" fmla="*/ 9678 h 75212"/>
                  <a:gd name="connsiteX10" fmla="*/ 51432 w 63414"/>
                  <a:gd name="connsiteY10" fmla="*/ 23873 h 75212"/>
                  <a:gd name="connsiteX11" fmla="*/ 31062 w 63414"/>
                  <a:gd name="connsiteY11" fmla="*/ 16683 h 75212"/>
                  <a:gd name="connsiteX12" fmla="*/ 23780 w 63414"/>
                  <a:gd name="connsiteY12" fmla="*/ 21384 h 75212"/>
                  <a:gd name="connsiteX13" fmla="*/ 23780 w 63414"/>
                  <a:gd name="connsiteY13" fmla="*/ 21568 h 75212"/>
                  <a:gd name="connsiteX14" fmla="*/ 36316 w 63414"/>
                  <a:gd name="connsiteY14" fmla="*/ 28666 h 75212"/>
                  <a:gd name="connsiteX15" fmla="*/ 63414 w 63414"/>
                  <a:gd name="connsiteY15" fmla="*/ 51340 h 75212"/>
                  <a:gd name="connsiteX16" fmla="*/ 63414 w 63414"/>
                  <a:gd name="connsiteY16" fmla="*/ 51524 h 75212"/>
                  <a:gd name="connsiteX17" fmla="*/ 34012 w 63414"/>
                  <a:gd name="connsiteY17" fmla="*/ 75212 h 75212"/>
                  <a:gd name="connsiteX18" fmla="*/ 0 w 63414"/>
                  <a:gd name="connsiteY18" fmla="*/ 62954 h 7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414" h="75212">
                    <a:moveTo>
                      <a:pt x="0" y="62954"/>
                    </a:moveTo>
                    <a:lnTo>
                      <a:pt x="11245" y="49589"/>
                    </a:lnTo>
                    <a:cubicBezTo>
                      <a:pt x="18434" y="55303"/>
                      <a:pt x="26361" y="58345"/>
                      <a:pt x="34841" y="58345"/>
                    </a:cubicBezTo>
                    <a:cubicBezTo>
                      <a:pt x="40279" y="58345"/>
                      <a:pt x="43137" y="56502"/>
                      <a:pt x="43137" y="53368"/>
                    </a:cubicBezTo>
                    <a:lnTo>
                      <a:pt x="43137" y="53183"/>
                    </a:lnTo>
                    <a:cubicBezTo>
                      <a:pt x="43137" y="50142"/>
                      <a:pt x="40740" y="48483"/>
                      <a:pt x="30878" y="46270"/>
                    </a:cubicBezTo>
                    <a:cubicBezTo>
                      <a:pt x="15393" y="42768"/>
                      <a:pt x="3503" y="38344"/>
                      <a:pt x="3503" y="23412"/>
                    </a:cubicBezTo>
                    <a:lnTo>
                      <a:pt x="3503" y="23227"/>
                    </a:lnTo>
                    <a:cubicBezTo>
                      <a:pt x="3503" y="9770"/>
                      <a:pt x="14195" y="0"/>
                      <a:pt x="31615" y="0"/>
                    </a:cubicBezTo>
                    <a:cubicBezTo>
                      <a:pt x="43966" y="0"/>
                      <a:pt x="53644" y="3318"/>
                      <a:pt x="61479" y="9678"/>
                    </a:cubicBezTo>
                    <a:lnTo>
                      <a:pt x="51432" y="23873"/>
                    </a:lnTo>
                    <a:cubicBezTo>
                      <a:pt x="44796" y="19172"/>
                      <a:pt x="37514" y="16683"/>
                      <a:pt x="31062" y="16683"/>
                    </a:cubicBezTo>
                    <a:cubicBezTo>
                      <a:pt x="26177" y="16683"/>
                      <a:pt x="23780" y="18803"/>
                      <a:pt x="23780" y="21384"/>
                    </a:cubicBezTo>
                    <a:lnTo>
                      <a:pt x="23780" y="21568"/>
                    </a:lnTo>
                    <a:cubicBezTo>
                      <a:pt x="23780" y="24886"/>
                      <a:pt x="26269" y="26361"/>
                      <a:pt x="36316" y="28666"/>
                    </a:cubicBezTo>
                    <a:cubicBezTo>
                      <a:pt x="52999" y="32260"/>
                      <a:pt x="63414" y="37698"/>
                      <a:pt x="63414" y="51340"/>
                    </a:cubicBezTo>
                    <a:lnTo>
                      <a:pt x="63414" y="51524"/>
                    </a:lnTo>
                    <a:cubicBezTo>
                      <a:pt x="63414" y="66364"/>
                      <a:pt x="51709" y="75212"/>
                      <a:pt x="34012" y="75212"/>
                    </a:cubicBezTo>
                    <a:cubicBezTo>
                      <a:pt x="21200" y="74936"/>
                      <a:pt x="8941" y="70973"/>
                      <a:pt x="0" y="6295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28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REINGENIERIA INSTITUCIONAL Y OPTIMIZACIÓN</a:t>
            </a:r>
            <a:endParaRPr lang="es-EC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112DB8C-5442-46CD-8F4D-E33FEA2AF344}"/>
              </a:ext>
            </a:extLst>
          </p:cNvPr>
          <p:cNvGrpSpPr/>
          <p:nvPr/>
        </p:nvGrpSpPr>
        <p:grpSpPr>
          <a:xfrm>
            <a:off x="2677013" y="392138"/>
            <a:ext cx="9226194" cy="3610121"/>
            <a:chOff x="310820" y="1337676"/>
            <a:chExt cx="11771116" cy="4605924"/>
          </a:xfrm>
        </p:grpSpPr>
        <p:sp>
          <p:nvSpPr>
            <p:cNvPr id="6" name="Google Shape;211;p34">
              <a:extLst>
                <a:ext uri="{FF2B5EF4-FFF2-40B4-BE49-F238E27FC236}">
                  <a16:creationId xmlns:a16="http://schemas.microsoft.com/office/drawing/2014/main" id="{D0AF322A-6322-4B65-8107-8AB2E655F2E2}"/>
                </a:ext>
              </a:extLst>
            </p:cNvPr>
            <p:cNvSpPr/>
            <p:nvPr/>
          </p:nvSpPr>
          <p:spPr>
            <a:xfrm>
              <a:off x="4799426" y="1337676"/>
              <a:ext cx="3860471" cy="3729560"/>
            </a:xfrm>
            <a:prstGeom prst="donut">
              <a:avLst>
                <a:gd name="adj" fmla="val 8161"/>
              </a:avLst>
            </a:prstGeom>
            <a:solidFill>
              <a:srgbClr val="F79646">
                <a:lumMod val="75000"/>
                <a:alpha val="7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17971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B2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8" name="Google Shape;212;p34">
              <a:extLst>
                <a:ext uri="{FF2B5EF4-FFF2-40B4-BE49-F238E27FC236}">
                  <a16:creationId xmlns:a16="http://schemas.microsoft.com/office/drawing/2014/main" id="{86A4C9DF-37E8-413E-8CE7-C769A56AB1BF}"/>
                </a:ext>
              </a:extLst>
            </p:cNvPr>
            <p:cNvSpPr/>
            <p:nvPr/>
          </p:nvSpPr>
          <p:spPr>
            <a:xfrm>
              <a:off x="8659898" y="1931496"/>
              <a:ext cx="3422038" cy="3287365"/>
            </a:xfrm>
            <a:prstGeom prst="donut">
              <a:avLst>
                <a:gd name="adj" fmla="val 8161"/>
              </a:avLst>
            </a:prstGeom>
            <a:solidFill>
              <a:srgbClr val="00B050">
                <a:alpha val="5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1797171"/>
              <a:endParaRPr b="1" dirty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9AF6712-9208-478A-B1C2-7D432AB82513}"/>
                </a:ext>
              </a:extLst>
            </p:cNvPr>
            <p:cNvSpPr txBox="1"/>
            <p:nvPr/>
          </p:nvSpPr>
          <p:spPr>
            <a:xfrm>
              <a:off x="9207734" y="2504108"/>
              <a:ext cx="2529358" cy="86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97171"/>
              <a:r>
                <a:rPr lang="es-ES" sz="1900" b="1" dirty="0">
                  <a:solidFill>
                    <a:srgbClr val="595959"/>
                  </a:solidFill>
                </a:rPr>
                <a:t>Reducción de costos de nómina</a:t>
              </a:r>
              <a:endParaRPr lang="es-EC" sz="1900" b="1" dirty="0">
                <a:solidFill>
                  <a:srgbClr val="595959"/>
                </a:solidFill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BFBF50CC-5880-4945-82E1-F82C510F1129}"/>
                </a:ext>
              </a:extLst>
            </p:cNvPr>
            <p:cNvGrpSpPr/>
            <p:nvPr/>
          </p:nvGrpSpPr>
          <p:grpSpPr>
            <a:xfrm>
              <a:off x="310820" y="1663656"/>
              <a:ext cx="4488607" cy="4279944"/>
              <a:chOff x="1419725" y="2021305"/>
              <a:chExt cx="5126683" cy="5341716"/>
            </a:xfrm>
          </p:grpSpPr>
          <p:sp>
            <p:nvSpPr>
              <p:cNvPr id="12" name="Google Shape;213;p34">
                <a:extLst>
                  <a:ext uri="{FF2B5EF4-FFF2-40B4-BE49-F238E27FC236}">
                    <a16:creationId xmlns:a16="http://schemas.microsoft.com/office/drawing/2014/main" id="{C1CC8A92-5587-4BDE-8974-3BAC73BFACEC}"/>
                  </a:ext>
                </a:extLst>
              </p:cNvPr>
              <p:cNvSpPr/>
              <p:nvPr/>
            </p:nvSpPr>
            <p:spPr>
              <a:xfrm>
                <a:off x="1419725" y="2021305"/>
                <a:ext cx="5126683" cy="5341716"/>
              </a:xfrm>
              <a:prstGeom prst="donut">
                <a:avLst>
                  <a:gd name="adj" fmla="val 8161"/>
                </a:avLst>
              </a:prstGeom>
              <a:solidFill>
                <a:srgbClr val="00B2FF">
                  <a:alpha val="5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1797171"/>
                <a:endParaRPr b="1" dirty="0">
                  <a:solidFill>
                    <a:srgbClr val="00B2FF"/>
                  </a:solidFill>
                  <a:latin typeface="Muli"/>
                  <a:ea typeface="Muli"/>
                  <a:cs typeface="Muli"/>
                  <a:sym typeface="Muli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760BEA7-9A24-4D3F-8951-EAD646E878F1}"/>
                  </a:ext>
                </a:extLst>
              </p:cNvPr>
              <p:cNvSpPr txBox="1"/>
              <p:nvPr/>
            </p:nvSpPr>
            <p:spPr>
              <a:xfrm>
                <a:off x="2242676" y="3073982"/>
                <a:ext cx="3480780" cy="154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97171"/>
                <a:r>
                  <a:rPr lang="es-ES" sz="1900" b="1" dirty="0">
                    <a:solidFill>
                      <a:srgbClr val="595959"/>
                    </a:solidFill>
                  </a:rPr>
                  <a:t>Optimización de procesos de cadena de suministro</a:t>
                </a:r>
                <a:endParaRPr lang="es-EC" sz="1900" b="1" dirty="0">
                  <a:solidFill>
                    <a:srgbClr val="595959"/>
                  </a:solidFill>
                </a:endParaRPr>
              </a:p>
            </p:txBody>
          </p:sp>
          <p:pic>
            <p:nvPicPr>
              <p:cNvPr id="15" name="Picture 6" descr="Supply Chain Icons - Download Free Vector Icons | Noun Project">
                <a:extLst>
                  <a:ext uri="{FF2B5EF4-FFF2-40B4-BE49-F238E27FC236}">
                    <a16:creationId xmlns:a16="http://schemas.microsoft.com/office/drawing/2014/main" id="{F8E026F2-BA18-4B7F-BBCC-5DC09C5A1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rgbClr val="4BACC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448" y="4925803"/>
                <a:ext cx="1457804" cy="1457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893899A-132F-4957-A6E1-B71084E8E579}"/>
                </a:ext>
              </a:extLst>
            </p:cNvPr>
            <p:cNvSpPr txBox="1"/>
            <p:nvPr/>
          </p:nvSpPr>
          <p:spPr>
            <a:xfrm>
              <a:off x="5543697" y="2054657"/>
              <a:ext cx="2657660" cy="86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97171"/>
              <a:r>
                <a:rPr lang="es-ES" sz="1900" b="1" dirty="0">
                  <a:solidFill>
                    <a:srgbClr val="595959"/>
                  </a:solidFill>
                </a:rPr>
                <a:t>Fortalecimiento</a:t>
              </a:r>
            </a:p>
            <a:p>
              <a:pPr algn="ctr" defTabSz="1797171"/>
              <a:r>
                <a:rPr lang="es-ES" sz="1900" b="1" dirty="0">
                  <a:solidFill>
                    <a:srgbClr val="595959"/>
                  </a:solidFill>
                </a:rPr>
                <a:t>Institucional</a:t>
              </a:r>
              <a:endParaRPr lang="es-EC" sz="1900" b="1" dirty="0">
                <a:solidFill>
                  <a:srgbClr val="595959"/>
                </a:solidFill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E2667C4-8064-45E5-96CF-94D86A0E9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1" r="51656" b="34118"/>
            <a:stretch/>
          </p:blipFill>
          <p:spPr>
            <a:xfrm>
              <a:off x="5591463" y="3153423"/>
              <a:ext cx="1494081" cy="126674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56295C7-6B6E-4027-9C04-0E82BF3DD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duotone>
                <a:srgbClr val="F9617A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9" t="6161" b="33784"/>
            <a:stretch/>
          </p:blipFill>
          <p:spPr>
            <a:xfrm>
              <a:off x="6431456" y="2565549"/>
              <a:ext cx="1445165" cy="127381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C5F527E-2AB1-4521-B10D-7463949B8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521" y="3541778"/>
              <a:ext cx="1835957" cy="1060775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3AA5B58-034F-4C51-B5A2-823766E5AF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85" y="1908228"/>
            <a:ext cx="1031715" cy="102824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87199" y="4037916"/>
            <a:ext cx="2947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/>
              <a:t>Revisión </a:t>
            </a:r>
            <a:r>
              <a:rPr lang="es-ES" sz="1200" dirty="0" smtClean="0"/>
              <a:t>de </a:t>
            </a:r>
            <a:r>
              <a:rPr lang="es-ES" sz="1200" dirty="0"/>
              <a:t>contratos de </a:t>
            </a:r>
            <a:r>
              <a:rPr lang="es-ES" sz="1200" dirty="0" smtClean="0"/>
              <a:t>arriendos: inmuebles y </a:t>
            </a:r>
            <a:r>
              <a:rPr lang="fr-FR" altLang="ja-JP" sz="1200" dirty="0" smtClean="0"/>
              <a:t>equipos</a:t>
            </a:r>
            <a:endParaRPr lang="fr-FR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/>
              <a:t>Renegociación de contratos de </a:t>
            </a:r>
            <a:r>
              <a:rPr lang="fr-FR" altLang="ja-JP" sz="1200" dirty="0" smtClean="0"/>
              <a:t>servicios (Revisión de contratos)</a:t>
            </a:r>
            <a:endParaRPr lang="fr-FR" altLang="ja-JP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Optimización </a:t>
            </a:r>
            <a:r>
              <a:rPr lang="es-ES" sz="1200" dirty="0"/>
              <a:t>de adquisiciones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363763" y="3514026"/>
            <a:ext cx="2554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/>
              <a:t>Identificación y entendimiento de normativa que rige la gestión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 smtClean="0"/>
              <a:t>Construcción de instrumentos institucionales</a:t>
            </a:r>
            <a:endParaRPr lang="fr-FR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 smtClean="0"/>
              <a:t>Mapa de procesos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 smtClean="0"/>
              <a:t>Cátalogo de procesos </a:t>
            </a:r>
          </a:p>
          <a:p>
            <a:endParaRPr lang="ja-JP" alt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1600" dirty="0"/>
          </a:p>
        </p:txBody>
      </p:sp>
      <p:sp>
        <p:nvSpPr>
          <p:cNvPr id="39" name="Rectángulo 38"/>
          <p:cNvSpPr/>
          <p:nvPr/>
        </p:nvSpPr>
        <p:spPr>
          <a:xfrm>
            <a:off x="9578606" y="3668223"/>
            <a:ext cx="259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/>
              <a:t>Análisis situacional de masa salarial – Junio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ja-JP" sz="1200" dirty="0"/>
              <a:t>Optimización de </a:t>
            </a:r>
            <a:r>
              <a:rPr lang="fr-FR" altLang="ja-JP" sz="1200" dirty="0" smtClean="0"/>
              <a:t>personal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91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REINGENIERIA INSTITUCIONAL Y OPTIMIZACIÓN</a:t>
            </a:r>
            <a:endParaRPr lang="es-EC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AA5B58-034F-4C51-B5A2-823766E5A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85" y="1908228"/>
            <a:ext cx="1031715" cy="102824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155406" y="1324701"/>
            <a:ext cx="7162801" cy="3624944"/>
            <a:chOff x="509451" y="1662695"/>
            <a:chExt cx="7162801" cy="3624944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2228145"/>
                </p:ext>
              </p:extLst>
            </p:nvPr>
          </p:nvGraphicFramePr>
          <p:xfrm>
            <a:off x="509451" y="1662695"/>
            <a:ext cx="7162801" cy="3624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" name="Flecha curvada hacia abajo 7"/>
            <p:cNvSpPr/>
            <p:nvPr/>
          </p:nvSpPr>
          <p:spPr>
            <a:xfrm rot="1226033">
              <a:off x="2957472" y="1808072"/>
              <a:ext cx="1371600" cy="457200"/>
            </a:xfrm>
            <a:prstGeom prst="curvedDownArrow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lecha curvada hacia abajo 8"/>
            <p:cNvSpPr/>
            <p:nvPr/>
          </p:nvSpPr>
          <p:spPr>
            <a:xfrm rot="1226033">
              <a:off x="4881880" y="2382538"/>
              <a:ext cx="1371600" cy="457200"/>
            </a:xfrm>
            <a:prstGeom prst="curvedDownArrow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829374" y="2134772"/>
              <a:ext cx="1295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Reducción 19%</a:t>
              </a:r>
              <a:endPara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792971" y="2618618"/>
              <a:ext cx="1295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Reducción 4%</a:t>
              </a:r>
              <a:endPara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672080" y="5029313"/>
            <a:ext cx="9039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Programado como necesidad real para financiamiento de Nómina para el año 2021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27731" y="350381"/>
            <a:ext cx="8277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rgbClr val="000000"/>
                </a:solidFill>
                <a:latin typeface="Times-Bold"/>
              </a:rPr>
              <a:t>OPTIMIZACIÓN DEL TALENTO HUMANO</a:t>
            </a:r>
          </a:p>
        </p:txBody>
      </p:sp>
    </p:spTree>
    <p:extLst>
      <p:ext uri="{BB962C8B-B14F-4D97-AF65-F5344CB8AC3E}">
        <p14:creationId xmlns:p14="http://schemas.microsoft.com/office/powerpoint/2010/main" val="2945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REINGENIERIA INSTITUCIONAL Y OPTIMIZACIÓN</a:t>
            </a:r>
            <a:endParaRPr lang="es-EC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AA5B58-034F-4C51-B5A2-823766E5A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85" y="1908228"/>
            <a:ext cx="1031715" cy="102824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027731" y="350381"/>
            <a:ext cx="8277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rgbClr val="000000"/>
                </a:solidFill>
                <a:latin typeface="Times-Bold"/>
              </a:rPr>
              <a:t>OPTIMIZACIÓN GASTOS OPERATIVOS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3275812" y="1438518"/>
          <a:ext cx="7858396" cy="363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734791" y="5107654"/>
            <a:ext cx="9810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Programado</a:t>
            </a:r>
            <a:r>
              <a:rPr kumimoji="0" lang="es-E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como necesidad real para financiamiento de Gastos Operativos para el año 2021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lecha curvada hacia abajo 11"/>
          <p:cNvSpPr/>
          <p:nvPr/>
        </p:nvSpPr>
        <p:spPr>
          <a:xfrm rot="1226033">
            <a:off x="8251677" y="2773266"/>
            <a:ext cx="1371600" cy="457200"/>
          </a:xfrm>
          <a:prstGeom prst="curvedDownArrow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060560" y="1927371"/>
            <a:ext cx="129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Reducción 11%</a:t>
            </a:r>
            <a:endParaRPr lang="es-EC" b="1" dirty="0">
              <a:solidFill>
                <a:schemeClr val="accent6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102536" y="3055183"/>
            <a:ext cx="129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/>
                </a:solidFill>
              </a:rPr>
              <a:t>Reducción 15%</a:t>
            </a:r>
            <a:endParaRPr lang="es-EC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9412" y="3115084"/>
            <a:ext cx="218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CONSIDERACIONES</a:t>
            </a:r>
          </a:p>
          <a:p>
            <a:pPr algn="ctr"/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AA5B58-034F-4C51-B5A2-823766E5A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85" y="1908228"/>
            <a:ext cx="1031715" cy="1028241"/>
          </a:xfrm>
          <a:prstGeom prst="rect">
            <a:avLst/>
          </a:prstGeom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65375"/>
              </p:ext>
            </p:extLst>
          </p:nvPr>
        </p:nvGraphicFramePr>
        <p:xfrm>
          <a:off x="2440750" y="4086228"/>
          <a:ext cx="4972931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85">
                  <a:extLst>
                    <a:ext uri="{9D8B030D-6E8A-4147-A177-3AD203B41FA5}">
                      <a16:colId xmlns:a16="http://schemas.microsoft.com/office/drawing/2014/main" val="3556056308"/>
                    </a:ext>
                  </a:extLst>
                </a:gridCol>
                <a:gridCol w="1064722">
                  <a:extLst>
                    <a:ext uri="{9D8B030D-6E8A-4147-A177-3AD203B41FA5}">
                      <a16:colId xmlns:a16="http://schemas.microsoft.com/office/drawing/2014/main" val="838874715"/>
                    </a:ext>
                  </a:extLst>
                </a:gridCol>
                <a:gridCol w="990868">
                  <a:extLst>
                    <a:ext uri="{9D8B030D-6E8A-4147-A177-3AD203B41FA5}">
                      <a16:colId xmlns:a16="http://schemas.microsoft.com/office/drawing/2014/main" val="385434790"/>
                    </a:ext>
                  </a:extLst>
                </a:gridCol>
                <a:gridCol w="1089128">
                  <a:extLst>
                    <a:ext uri="{9D8B030D-6E8A-4147-A177-3AD203B41FA5}">
                      <a16:colId xmlns:a16="http://schemas.microsoft.com/office/drawing/2014/main" val="2529966765"/>
                    </a:ext>
                  </a:extLst>
                </a:gridCol>
                <a:gridCol w="994228">
                  <a:extLst>
                    <a:ext uri="{9D8B030D-6E8A-4147-A177-3AD203B41FA5}">
                      <a16:colId xmlns:a16="http://schemas.microsoft.com/office/drawing/2014/main" val="560615641"/>
                    </a:ext>
                  </a:extLst>
                </a:gridCol>
              </a:tblGrid>
              <a:tr h="316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Detalle</a:t>
                      </a:r>
                      <a:endParaRPr lang="es-EC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Proyección Ingresos</a:t>
                      </a:r>
                      <a:r>
                        <a:rPr lang="es-ES" sz="9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Autogestión 2021</a:t>
                      </a:r>
                      <a:endParaRPr lang="es-EC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Asignado proforma 2021</a:t>
                      </a:r>
                      <a:endParaRPr lang="es-EC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Necesidad real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s-EC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Déficit</a:t>
                      </a:r>
                      <a:endParaRPr lang="es-EC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93557"/>
                  </a:ext>
                </a:extLst>
              </a:tr>
              <a:tr h="21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Nómina</a:t>
                      </a:r>
                      <a:endParaRPr lang="es-EC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8.018.690,14</a:t>
                      </a:r>
                      <a:endParaRPr lang="es-EC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26.475.897,31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41.731.272,47</a:t>
                      </a:r>
                      <a:endParaRPr lang="es-EC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7.236.685,02</a:t>
                      </a:r>
                      <a:endParaRPr lang="es-EC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476614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Gastos operativos</a:t>
                      </a:r>
                      <a:endParaRPr lang="es-EC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15.308.105,63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15.308.105,63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89960"/>
                  </a:ext>
                </a:extLst>
              </a:tr>
              <a:tr h="604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Procesos plurianuales (2021 BONOS)</a:t>
                      </a:r>
                      <a:endParaRPr lang="es-EC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35.869.743,60*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35.368.386,57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349609"/>
                  </a:ext>
                </a:extLst>
              </a:tr>
              <a:tr h="21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Arrastres</a:t>
                      </a:r>
                      <a:endParaRPr lang="es-EC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47.894.267,16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47.894.267,16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911997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r>
                        <a:rPr lang="es-E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Nuevos</a:t>
                      </a:r>
                      <a:endParaRPr lang="es-EC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2.228.676,05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27.000.000,00</a:t>
                      </a:r>
                      <a:endParaRPr lang="es-EC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24.771.323,95</a:t>
                      </a:r>
                      <a:endParaRPr lang="es-EC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956678"/>
                  </a:ext>
                </a:extLst>
              </a:tr>
              <a:tr h="201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46.117.109,79</a:t>
                      </a:r>
                      <a:endParaRPr lang="es-EC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26.475.897,31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167.302.031,83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95.210.381,76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3519430"/>
                  </a:ext>
                </a:extLst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7413681" y="4545723"/>
            <a:ext cx="4002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/>
              <a:t>Notas: </a:t>
            </a:r>
            <a:r>
              <a:rPr lang="es-ES" sz="1000" dirty="0"/>
              <a:t>L</a:t>
            </a:r>
            <a:r>
              <a:rPr lang="es-ES" sz="1000" dirty="0" smtClean="0"/>
              <a:t>a </a:t>
            </a:r>
            <a:r>
              <a:rPr lang="es-ES" sz="1000" dirty="0"/>
              <a:t>asignación de techo presupuestario por </a:t>
            </a:r>
            <a:r>
              <a:rPr lang="es-ES" sz="1000" dirty="0" smtClean="0"/>
              <a:t>transferencias municipales </a:t>
            </a:r>
            <a:r>
              <a:rPr lang="es-ES" sz="1000" dirty="0"/>
              <a:t>para el año </a:t>
            </a:r>
            <a:r>
              <a:rPr lang="es-ES" sz="1000" dirty="0" smtClean="0"/>
              <a:t>2021, cubriría </a:t>
            </a:r>
            <a:r>
              <a:rPr lang="es-ES" sz="1000" dirty="0"/>
              <a:t>únicamente el grupo de gasto de personal por solo 9 </a:t>
            </a:r>
            <a:r>
              <a:rPr lang="es-ES" sz="1000" dirty="0" smtClean="0"/>
              <a:t>meses. </a:t>
            </a:r>
            <a:endParaRPr lang="es-ES" sz="1000" b="1" dirty="0" smtClean="0"/>
          </a:p>
          <a:p>
            <a:pPr algn="just"/>
            <a:r>
              <a:rPr lang="es-ES" sz="1000" dirty="0" smtClean="0"/>
              <a:t>En </a:t>
            </a:r>
            <a:r>
              <a:rPr lang="es-ES" sz="1000" dirty="0"/>
              <a:t>función del techo presupuestado asignado, no se consideran proyectos e </a:t>
            </a:r>
            <a:r>
              <a:rPr lang="es-ES" sz="1000" dirty="0" smtClean="0"/>
              <a:t>intervenciones nuevas </a:t>
            </a:r>
            <a:r>
              <a:rPr lang="es-ES" sz="1000" dirty="0"/>
              <a:t>para el año </a:t>
            </a:r>
            <a:r>
              <a:rPr lang="es-ES" sz="1000" dirty="0" smtClean="0"/>
              <a:t>2021.</a:t>
            </a:r>
          </a:p>
          <a:p>
            <a:pPr algn="just"/>
            <a:r>
              <a:rPr lang="es-ES" sz="1000" dirty="0" smtClean="0"/>
              <a:t>* </a:t>
            </a:r>
            <a:r>
              <a:rPr lang="es-ES" sz="1000" dirty="0" smtClean="0">
                <a:solidFill>
                  <a:srgbClr val="FF0000"/>
                </a:solidFill>
              </a:rPr>
              <a:t>Transferencias de Bonos solicitadas para financiar proyectos 2020 con ejecución 2021, si no se transfiere los bonos, estos proyectos se consideran como nuevos sin financiamiento.</a:t>
            </a:r>
            <a:endParaRPr lang="es-EC" sz="1050" dirty="0">
              <a:solidFill>
                <a:srgbClr val="FF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7873" y="3753646"/>
            <a:ext cx="20041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a) Nómina</a:t>
            </a:r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 smtClean="0">
                <a:solidFill>
                  <a:schemeClr val="bg1"/>
                </a:solidFill>
              </a:rPr>
              <a:t>b) Gastos </a:t>
            </a:r>
            <a:r>
              <a:rPr lang="es-ES" sz="1400" b="1" dirty="0">
                <a:solidFill>
                  <a:schemeClr val="bg1"/>
                </a:solidFill>
              </a:rPr>
              <a:t>operativos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c) Procesos </a:t>
            </a:r>
            <a:r>
              <a:rPr lang="es-ES" sz="1400" b="1" dirty="0">
                <a:solidFill>
                  <a:schemeClr val="bg1"/>
                </a:solidFill>
              </a:rPr>
              <a:t>plurianuales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d) Arrastres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e) Proyectos Nuevos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766560" y="219063"/>
            <a:ext cx="8636001" cy="295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NECESIDAD DE FINANCIAMIENTO: PARA EL AÑO 2021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0820336" y="1320319"/>
            <a:ext cx="204716" cy="1419367"/>
          </a:xfrm>
          <a:prstGeom prst="ellipse">
            <a:avLst/>
          </a:prstGeom>
          <a:noFill/>
          <a:ln>
            <a:solidFill>
              <a:srgbClr val="894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Elipse 3"/>
          <p:cNvSpPr/>
          <p:nvPr/>
        </p:nvSpPr>
        <p:spPr>
          <a:xfrm>
            <a:off x="6316023" y="6331664"/>
            <a:ext cx="1094768" cy="354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2618832" y="479072"/>
          <a:ext cx="8931456" cy="374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923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6B3B7B-3093-45BA-864B-8D5AD8B1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6" y="-5366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00538AC-CDAD-483E-A7AB-F65C08EC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54284" y="3165064"/>
            <a:ext cx="2137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PROCESOS DE ARRASTRES</a:t>
            </a:r>
            <a:endParaRPr lang="es-EC" sz="2400" b="1" dirty="0">
              <a:solidFill>
                <a:schemeClr val="bg1"/>
              </a:solidFill>
            </a:endParaRPr>
          </a:p>
          <a:p>
            <a:pPr algn="ctr"/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7A20158-B9AF-4D89-A384-D0A94C7D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418" y="1756230"/>
            <a:ext cx="875105" cy="10377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68995" y="474936"/>
            <a:ext cx="8220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PROCESOS ARRASTRES – OBRAS, MATERIALES E </a:t>
            </a:r>
            <a:r>
              <a:rPr lang="es-ES" sz="2000" b="1" dirty="0" smtClean="0"/>
              <a:t>INSUMOS</a:t>
            </a:r>
            <a:endParaRPr lang="es-EC" sz="2000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9867697" y="457544"/>
            <a:ext cx="2216454" cy="649229"/>
            <a:chOff x="15791655" y="6428981"/>
            <a:chExt cx="4425137" cy="1015663"/>
          </a:xfrm>
          <a:solidFill>
            <a:srgbClr val="0070C0"/>
          </a:solidFill>
        </p:grpSpPr>
        <p:sp>
          <p:nvSpPr>
            <p:cNvPr id="20" name="Rectángulo 19"/>
            <p:cNvSpPr/>
            <p:nvPr/>
          </p:nvSpPr>
          <p:spPr>
            <a:xfrm>
              <a:off x="15893660" y="6428981"/>
              <a:ext cx="4323132" cy="1015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800" b="1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5791655" y="6555027"/>
              <a:ext cx="3679625" cy="8185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47,9 MM</a:t>
              </a:r>
              <a:endPara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Elipse 21"/>
          <p:cNvSpPr/>
          <p:nvPr/>
        </p:nvSpPr>
        <p:spPr>
          <a:xfrm>
            <a:off x="9219669" y="340090"/>
            <a:ext cx="959357" cy="8668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$</a:t>
            </a:r>
            <a:endParaRPr lang="es-EC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99151"/>
              </p:ext>
            </p:extLst>
          </p:nvPr>
        </p:nvGraphicFramePr>
        <p:xfrm>
          <a:off x="2891140" y="1693021"/>
          <a:ext cx="8133911" cy="3860980"/>
        </p:xfrm>
        <a:graphic>
          <a:graphicData uri="http://schemas.openxmlformats.org/drawingml/2006/table">
            <a:tbl>
              <a:tblPr/>
              <a:tblGrid>
                <a:gridCol w="6474930">
                  <a:extLst>
                    <a:ext uri="{9D8B030D-6E8A-4147-A177-3AD203B41FA5}">
                      <a16:colId xmlns:a16="http://schemas.microsoft.com/office/drawing/2014/main" val="3286871777"/>
                    </a:ext>
                  </a:extLst>
                </a:gridCol>
                <a:gridCol w="1658981">
                  <a:extLst>
                    <a:ext uri="{9D8B030D-6E8A-4147-A177-3AD203B41FA5}">
                      <a16:colId xmlns:a16="http://schemas.microsoft.com/office/drawing/2014/main" val="231834913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DETALLE PROCESOS ARRASTRES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 ARRASTRES 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25842"/>
                  </a:ext>
                </a:extLst>
              </a:tr>
              <a:tr h="433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REPAVIMENTACIÓN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FASE I Y FASE II Y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24.493.881,54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42963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QUITO DESDE LOS VALLES ORIENTALES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36328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COMBUSTIBLE PARA LOS VEHÍCULOS DE LA EMPRESA PÚBLICA METROPOLITANA DE MOVILIDAD Y OBRAS PÚBLICAS DENTRO DEL DMQ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2.965.900,54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43067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MATERIALES, SUMINISTROS, INSUMOS Y VARIOS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4.759.373,44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86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FISCALIZACIÓN DE LA PAVIMENTACIÓN - REPAVIMENTACIÓN VIAL ASFÁLTICA Y PAVIMENTO RÍGIDO PROGRAMA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718.255,87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99111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COMPLEMENTARIOS PARA EL DETALLE DE INGENIERÍAS DE LA LINEA SUR  DEL SISTEMA QUITO CABLES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252.014,18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682824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INSUMOS Y MATERIALES CONTRATADOS 2020 CON EJECUCIÓN  2020 Y 2021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4.704.841,59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7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47.894.267,16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98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6B3B7B-3093-45BA-864B-8D5AD8B1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00538AC-CDAD-483E-A7AB-F65C08EC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90F629-DA37-4E3C-BA9E-863950DDA36E}"/>
              </a:ext>
            </a:extLst>
          </p:cNvPr>
          <p:cNvSpPr txBox="1"/>
          <p:nvPr/>
        </p:nvSpPr>
        <p:spPr>
          <a:xfrm>
            <a:off x="7887180" y="1173506"/>
            <a:ext cx="40943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b="1" i="0" u="none" strike="noStrike" dirty="0" smtClean="0">
                <a:solidFill>
                  <a:srgbClr val="C55A11"/>
                </a:solidFill>
                <a:effectLst/>
              </a:rPr>
              <a:t>SEGURIDAD </a:t>
            </a:r>
            <a:r>
              <a:rPr lang="es-ES" b="1" i="0" u="none" strike="noStrike" dirty="0">
                <a:solidFill>
                  <a:srgbClr val="C55A11"/>
                </a:solidFill>
                <a:effectLst/>
              </a:rPr>
              <a:t>VIAL </a:t>
            </a:r>
          </a:p>
          <a:p>
            <a:pPr algn="ctr" fontAlgn="b"/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7,3 millones</a:t>
            </a:r>
          </a:p>
          <a:p>
            <a:pPr algn="ctr" fontAlgn="b"/>
            <a:endParaRPr lang="es-EC" sz="1600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buFontTx/>
              <a:buChar char="-"/>
            </a:pPr>
            <a:endParaRPr lang="es-ES" sz="1600" dirty="0" smtClean="0"/>
          </a:p>
          <a:p>
            <a:pPr marL="285750" indent="-285750" algn="just">
              <a:buFontTx/>
              <a:buChar char="-"/>
            </a:pPr>
            <a:r>
              <a:rPr lang="es-ES" sz="1600" dirty="0" smtClean="0"/>
              <a:t>Repotenciación sistema de semaforización</a:t>
            </a:r>
          </a:p>
          <a:p>
            <a:pPr algn="ctr" fontAlgn="b"/>
            <a:endParaRPr lang="es-ES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54285" y="3016645"/>
            <a:ext cx="21373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PROYECTOS 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PLURIANUALES NUEVOS 2020 -2021 FINANCIADO CON BONOS Y EFECTIVO</a:t>
            </a:r>
            <a:endParaRPr lang="es-EC" sz="2000" b="1" dirty="0">
              <a:solidFill>
                <a:schemeClr val="bg1"/>
              </a:solidFill>
            </a:endParaRPr>
          </a:p>
          <a:p>
            <a:pPr algn="ctr"/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7A20158-B9AF-4D89-A384-D0A94C7D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418" y="1756230"/>
            <a:ext cx="875105" cy="103777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52AFC0-578F-4F0C-A296-9EC4E0EC0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4580" y="852742"/>
            <a:ext cx="5699" cy="515251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7428B95-6417-4F7E-BE6C-B30854BB1B19}"/>
              </a:ext>
            </a:extLst>
          </p:cNvPr>
          <p:cNvSpPr txBox="1"/>
          <p:nvPr/>
        </p:nvSpPr>
        <p:spPr>
          <a:xfrm>
            <a:off x="3581905" y="996317"/>
            <a:ext cx="35012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b="1" i="0" u="none" strike="noStrike" dirty="0">
                <a:solidFill>
                  <a:srgbClr val="BF9000"/>
                </a:solidFill>
                <a:effectLst/>
              </a:rPr>
              <a:t>INFRAESTRUCTURA RED VIAL </a:t>
            </a:r>
          </a:p>
          <a:p>
            <a:pPr algn="ctr" fontAlgn="b"/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23 millones</a:t>
            </a:r>
          </a:p>
          <a:p>
            <a:pPr algn="ctr" fontAlgn="b"/>
            <a:endParaRPr lang="es-ES" sz="1600" b="1" dirty="0" smtClean="0">
              <a:solidFill>
                <a:srgbClr val="000000"/>
              </a:solidFill>
            </a:endParaRPr>
          </a:p>
          <a:p>
            <a:pPr marL="285750" indent="-285750" fontAlgn="b">
              <a:buFontTx/>
              <a:buChar char="-"/>
            </a:pPr>
            <a:endParaRPr lang="es-ES" sz="1600" dirty="0" smtClean="0"/>
          </a:p>
          <a:p>
            <a:pPr marL="285750" indent="-285750" fontAlgn="b">
              <a:buFontTx/>
              <a:buChar char="-"/>
            </a:pPr>
            <a:r>
              <a:rPr lang="es-ES" sz="1600" dirty="0" smtClean="0"/>
              <a:t>Puentes peatonales</a:t>
            </a:r>
          </a:p>
          <a:p>
            <a:pPr marL="285750" indent="-285750" fontAlgn="b">
              <a:buFontTx/>
              <a:buChar char="-"/>
            </a:pPr>
            <a:r>
              <a:rPr lang="es-ES" sz="1600" dirty="0" smtClean="0"/>
              <a:t>Programas de Repavimentación III</a:t>
            </a:r>
          </a:p>
          <a:p>
            <a:pPr marL="285750" indent="-285750" fontAlgn="b">
              <a:buFontTx/>
              <a:buChar char="-"/>
            </a:pPr>
            <a:r>
              <a:rPr lang="es-ES" sz="1600" dirty="0" smtClean="0"/>
              <a:t>Interconexiones (Miranda)</a:t>
            </a:r>
          </a:p>
          <a:p>
            <a:pPr marL="285750" indent="-285750" fontAlgn="b">
              <a:buFontTx/>
              <a:buChar char="-"/>
            </a:pPr>
            <a:r>
              <a:rPr lang="es-ES" sz="1600" dirty="0" smtClean="0"/>
              <a:t>Paseo Peatonal (Michelena)</a:t>
            </a:r>
            <a:endParaRPr lang="es-ES" sz="1600" dirty="0"/>
          </a:p>
          <a:p>
            <a:pPr algn="ctr" fontAlgn="b"/>
            <a:endParaRPr lang="es-EC" sz="1400" b="1" i="0" u="none" strike="noStrike" dirty="0">
              <a:solidFill>
                <a:srgbClr val="000000"/>
              </a:solidFill>
              <a:effectLst/>
            </a:endParaRPr>
          </a:p>
          <a:p>
            <a:pPr algn="ctr" fontAlgn="b"/>
            <a:endParaRPr lang="es-EC" sz="1800" b="1" i="0" u="none" strike="noStrike" dirty="0">
              <a:solidFill>
                <a:srgbClr val="000000"/>
              </a:solidFill>
              <a:effectLst/>
            </a:endParaRPr>
          </a:p>
          <a:p>
            <a:pPr algn="ctr" fontAlgn="b"/>
            <a:r>
              <a:rPr lang="es-ES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29CFF15-5751-4597-9F18-BAA7B6BA9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3246" y="854804"/>
            <a:ext cx="632965" cy="509800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A79D6449-4D3F-41A3-8BA9-B76254E47D5A}"/>
              </a:ext>
            </a:extLst>
          </p:cNvPr>
          <p:cNvGrpSpPr/>
          <p:nvPr/>
        </p:nvGrpSpPr>
        <p:grpSpPr>
          <a:xfrm>
            <a:off x="7887180" y="3521128"/>
            <a:ext cx="3921784" cy="2610530"/>
            <a:chOff x="7869302" y="3888461"/>
            <a:chExt cx="3921784" cy="2610530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ED4059A-F116-4C2A-A4E2-62808EE2FF64}"/>
                </a:ext>
              </a:extLst>
            </p:cNvPr>
            <p:cNvSpPr txBox="1"/>
            <p:nvPr/>
          </p:nvSpPr>
          <p:spPr>
            <a:xfrm>
              <a:off x="8500421" y="3913668"/>
              <a:ext cx="3290665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s-ES" b="1" i="0" u="none" strike="noStrike" dirty="0">
                  <a:solidFill>
                    <a:srgbClr val="00B0F0"/>
                  </a:solidFill>
                  <a:effectLst/>
                </a:rPr>
                <a:t>RED ESTACIONAMIENTOS</a:t>
              </a:r>
            </a:p>
            <a:p>
              <a:pPr algn="ctr" fontAlgn="b"/>
              <a:r>
                <a:rPr lang="es-EC" sz="1600" b="1" i="0" u="none" strike="noStrike" dirty="0">
                  <a:solidFill>
                    <a:srgbClr val="000000"/>
                  </a:solidFill>
                  <a:effectLst/>
                </a:rPr>
                <a:t>Monto: </a:t>
              </a:r>
              <a:r>
                <a:rPr lang="es-EC" sz="1600" b="1" i="0" u="none" strike="noStrike" dirty="0" smtClean="0">
                  <a:solidFill>
                    <a:srgbClr val="000000"/>
                  </a:solidFill>
                  <a:effectLst/>
                </a:rPr>
                <a:t>USD 1,9 millones</a:t>
              </a:r>
              <a:endParaRPr lang="es-EC" sz="1600" b="1" i="0" u="none" strike="noStrike" dirty="0">
                <a:effectLst/>
              </a:endParaRPr>
            </a:p>
            <a:p>
              <a:pPr algn="ctr" fontAlgn="b"/>
              <a:endParaRPr lang="es-EC" sz="1600" b="1" i="0" u="none" strike="noStrike" dirty="0">
                <a:effectLst/>
              </a:endParaRPr>
            </a:p>
            <a:p>
              <a:pPr marL="285750" indent="-285750" algn="just" fontAlgn="b">
                <a:buFontTx/>
                <a:buChar char="-"/>
              </a:pPr>
              <a:endParaRPr lang="es-ES" sz="1600" dirty="0" smtClean="0"/>
            </a:p>
            <a:p>
              <a:pPr marL="285750" indent="-285750" algn="just" fontAlgn="b">
                <a:buFontTx/>
                <a:buChar char="-"/>
              </a:pPr>
              <a:r>
                <a:rPr lang="es-ES" sz="1600" dirty="0" smtClean="0"/>
                <a:t>Servicio de automatización para el cobro del uso del espacio público en la vía, para el sistema de estacionamiento rotativo tarifado.</a:t>
              </a:r>
            </a:p>
            <a:p>
              <a:pPr marL="285750" indent="-285750" algn="just" fontAlgn="b">
                <a:buFontTx/>
                <a:buChar char="-"/>
              </a:pPr>
              <a:endParaRPr lang="es-ES" sz="1600" dirty="0"/>
            </a:p>
          </p:txBody>
        </p:sp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CE4380A8-0D4C-4070-A311-CBEE0C00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69302" y="3888461"/>
              <a:ext cx="801396" cy="605500"/>
            </a:xfrm>
            <a:prstGeom prst="rect">
              <a:avLst/>
            </a:prstGeom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0462C8D-B928-4BBC-93A8-4F543E0B1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34492" y="1294303"/>
            <a:ext cx="838882" cy="55164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428B95-6417-4F7E-BE6C-B30854BB1B19}"/>
              </a:ext>
            </a:extLst>
          </p:cNvPr>
          <p:cNvSpPr txBox="1"/>
          <p:nvPr/>
        </p:nvSpPr>
        <p:spPr>
          <a:xfrm>
            <a:off x="3391489" y="3603988"/>
            <a:ext cx="35012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b="1" i="0" u="none" strike="noStrik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GASTOS OPERATIVOS</a:t>
            </a:r>
            <a:endParaRPr lang="es-ES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 fontAlgn="b"/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3,3 millones</a:t>
            </a:r>
          </a:p>
          <a:p>
            <a:pPr algn="ctr" fontAlgn="b"/>
            <a:endParaRPr lang="es-ES" sz="1600" b="1" dirty="0" smtClean="0">
              <a:solidFill>
                <a:srgbClr val="000000"/>
              </a:solidFill>
            </a:endParaRPr>
          </a:p>
          <a:p>
            <a:pPr marL="285750" indent="-285750" fontAlgn="b">
              <a:buFontTx/>
              <a:buChar char="-"/>
            </a:pPr>
            <a:endParaRPr lang="es-ES" sz="1600" dirty="0" smtClean="0"/>
          </a:p>
          <a:p>
            <a:pPr marL="285750" indent="-285750" fontAlgn="b">
              <a:buFontTx/>
              <a:buChar char="-"/>
            </a:pPr>
            <a:r>
              <a:rPr lang="es-ES" sz="1600" dirty="0" smtClean="0"/>
              <a:t>Transporte de personal</a:t>
            </a:r>
          </a:p>
          <a:p>
            <a:pPr marL="285750" indent="-285750" fontAlgn="b">
              <a:buFontTx/>
              <a:buChar char="-"/>
            </a:pPr>
            <a:r>
              <a:rPr lang="es-ES" sz="1600" dirty="0"/>
              <a:t>Seguridad Privada</a:t>
            </a:r>
          </a:p>
          <a:p>
            <a:pPr marL="285750" indent="-285750" fontAlgn="b">
              <a:buFontTx/>
              <a:buChar char="-"/>
            </a:pPr>
            <a:r>
              <a:rPr lang="es-ES" sz="1600" dirty="0"/>
              <a:t>Insumos</a:t>
            </a:r>
          </a:p>
          <a:p>
            <a:pPr marL="285750" indent="-285750" fontAlgn="b">
              <a:buFontTx/>
              <a:buChar char="-"/>
            </a:pPr>
            <a:r>
              <a:rPr lang="es-ES" sz="1600" dirty="0"/>
              <a:t>Materiales</a:t>
            </a:r>
            <a:endParaRPr lang="es-EC" sz="1600" dirty="0"/>
          </a:p>
          <a:p>
            <a:pPr algn="ctr" fontAlgn="b"/>
            <a:endParaRPr lang="es-EC" sz="1800" b="1" i="0" u="none" strike="noStrike" dirty="0">
              <a:solidFill>
                <a:srgbClr val="000000"/>
              </a:solidFill>
              <a:effectLst/>
            </a:endParaRPr>
          </a:p>
          <a:p>
            <a:pPr algn="ctr" fontAlgn="b"/>
            <a:r>
              <a:rPr lang="es-ES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4236710" y="1491202"/>
            <a:ext cx="213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100 % BONOS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9018563" y="1677681"/>
            <a:ext cx="213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55A11"/>
                </a:solidFill>
              </a:rPr>
              <a:t>100 % BONOS</a:t>
            </a:r>
            <a:endParaRPr lang="es-EC" b="1" dirty="0">
              <a:solidFill>
                <a:srgbClr val="C55A1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9015501" y="4109036"/>
            <a:ext cx="213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ES" b="1" dirty="0">
                <a:solidFill>
                  <a:srgbClr val="00B0F0"/>
                </a:solidFill>
              </a:rPr>
              <a:t>100 % BONOS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40C682-BAAA-4C2C-819B-DFD5AB12088B}"/>
              </a:ext>
            </a:extLst>
          </p:cNvPr>
          <p:cNvSpPr txBox="1"/>
          <p:nvPr/>
        </p:nvSpPr>
        <p:spPr>
          <a:xfrm>
            <a:off x="3668950" y="4177202"/>
            <a:ext cx="284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BONOS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Y EFECTIVO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0010799" y="224235"/>
            <a:ext cx="2115332" cy="649229"/>
            <a:chOff x="15791655" y="6428981"/>
            <a:chExt cx="4425137" cy="1015663"/>
          </a:xfrm>
          <a:solidFill>
            <a:schemeClr val="accent2"/>
          </a:solidFill>
        </p:grpSpPr>
        <p:sp>
          <p:nvSpPr>
            <p:cNvPr id="27" name="Rectángulo 26"/>
            <p:cNvSpPr/>
            <p:nvPr/>
          </p:nvSpPr>
          <p:spPr>
            <a:xfrm>
              <a:off x="15893660" y="6428981"/>
              <a:ext cx="4323132" cy="1015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800" b="1">
                <a:solidFill>
                  <a:schemeClr val="bg1"/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5791655" y="6555027"/>
              <a:ext cx="3679625" cy="8185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35,3 MM</a:t>
              </a:r>
              <a:endPara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Elipse 28"/>
          <p:cNvSpPr/>
          <p:nvPr/>
        </p:nvSpPr>
        <p:spPr>
          <a:xfrm>
            <a:off x="9362773" y="106781"/>
            <a:ext cx="769138" cy="8668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$</a:t>
            </a:r>
            <a:endParaRPr lang="es-EC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5"/>
          <a:srcRect l="56780" t="31578" r="7896" b="31908"/>
          <a:stretch/>
        </p:blipFill>
        <p:spPr>
          <a:xfrm>
            <a:off x="2982776" y="3594863"/>
            <a:ext cx="987443" cy="5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7A38361B-EFC9-4133-987B-A180155E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51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00538AC-CDAD-483E-A7AB-F65C08EC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043285-0F73-40CD-B92D-E5CB8214AEC5}"/>
              </a:ext>
            </a:extLst>
          </p:cNvPr>
          <p:cNvSpPr txBox="1"/>
          <p:nvPr/>
        </p:nvSpPr>
        <p:spPr>
          <a:xfrm>
            <a:off x="3696659" y="999403"/>
            <a:ext cx="2783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i="0" u="none" strike="noStrike" dirty="0" smtClean="0">
                <a:solidFill>
                  <a:srgbClr val="385723"/>
                </a:solidFill>
                <a:effectLst/>
              </a:rPr>
              <a:t>ESPACIO VERDE E IMAGEN URBANA </a:t>
            </a:r>
            <a:r>
              <a:rPr lang="es-EC" sz="1600" b="1" dirty="0">
                <a:solidFill>
                  <a:srgbClr val="000000"/>
                </a:solidFill>
              </a:rPr>
              <a:t/>
            </a:r>
            <a:br>
              <a:rPr lang="es-EC" sz="1600" b="1" dirty="0">
                <a:solidFill>
                  <a:srgbClr val="000000"/>
                </a:solidFill>
              </a:rPr>
            </a:br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6 millones</a:t>
            </a:r>
            <a:endParaRPr lang="es-EC" sz="1600" b="1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endParaRPr lang="es-EC" sz="1600" b="1" i="0" u="none" strike="noStrike" dirty="0">
              <a:solidFill>
                <a:srgbClr val="000000"/>
              </a:solidFill>
              <a:effectLst/>
            </a:endParaRPr>
          </a:p>
          <a:p>
            <a:pPr marL="171450" indent="-171450">
              <a:buFontTx/>
              <a:buChar char="-"/>
            </a:pPr>
            <a:r>
              <a:rPr lang="es-ES" sz="1200" dirty="0" smtClean="0"/>
              <a:t>Mantenimiento de equipamiento urbano, áreas verdes e iluminación</a:t>
            </a:r>
          </a:p>
          <a:p>
            <a:pPr marL="171450" indent="-171450">
              <a:buFontTx/>
              <a:buChar char="-"/>
            </a:pPr>
            <a:r>
              <a:rPr lang="es-ES" sz="1200" dirty="0" smtClean="0"/>
              <a:t>Parque la Identidad</a:t>
            </a:r>
          </a:p>
          <a:p>
            <a:pPr marL="171450" indent="-171450">
              <a:buFontTx/>
              <a:buChar char="-"/>
            </a:pPr>
            <a:r>
              <a:rPr lang="es-ES" sz="1200" dirty="0" smtClean="0"/>
              <a:t>Parque Memorial</a:t>
            </a:r>
          </a:p>
          <a:p>
            <a:pPr marL="171450" indent="-171450">
              <a:buFontTx/>
              <a:buChar char="-"/>
            </a:pPr>
            <a:r>
              <a:rPr lang="es-ES" sz="1200" dirty="0" smtClean="0"/>
              <a:t>Parque Metropolitano Bicentenario</a:t>
            </a:r>
            <a:endParaRPr lang="es-EC" sz="1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78DA3-B1AF-4E57-AF23-ED98A2E9D452}"/>
              </a:ext>
            </a:extLst>
          </p:cNvPr>
          <p:cNvSpPr txBox="1"/>
          <p:nvPr/>
        </p:nvSpPr>
        <p:spPr>
          <a:xfrm>
            <a:off x="54285" y="3036537"/>
            <a:ext cx="2137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PROYECTOS NUEVOS SIN FINANCIAMIENTO - 2021</a:t>
            </a:r>
            <a:endParaRPr lang="es-EC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es-EC" sz="2000" dirty="0">
              <a:cs typeface="Arial" panose="020B0604020202020204" pitchFamily="34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27AFC47B-3C9D-48DD-A356-C147C45F1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1770" y="852742"/>
            <a:ext cx="760687" cy="72207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B7A19AA2-3B7E-4DE7-BD80-60DABD5DEAB5}"/>
              </a:ext>
            </a:extLst>
          </p:cNvPr>
          <p:cNvSpPr txBox="1"/>
          <p:nvPr/>
        </p:nvSpPr>
        <p:spPr>
          <a:xfrm>
            <a:off x="8170464" y="942221"/>
            <a:ext cx="34443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0" u="none" strike="noStrike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ESTUDIOS Y DISEÑOS</a:t>
            </a:r>
            <a:endParaRPr lang="es-ES" sz="1600" b="1" i="0" u="none" strike="noStrike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1 millón </a:t>
            </a:r>
            <a:endParaRPr lang="es-ES" sz="1600" b="1" dirty="0" smtClean="0">
              <a:solidFill>
                <a:srgbClr val="000000"/>
              </a:solidFill>
            </a:endParaRPr>
          </a:p>
          <a:p>
            <a:pPr algn="just"/>
            <a:endParaRPr lang="es-ES" sz="1600" b="1" dirty="0">
              <a:solidFill>
                <a:srgbClr val="000000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ES" sz="1200" dirty="0" smtClean="0">
                <a:solidFill>
                  <a:srgbClr val="000000"/>
                </a:solidFill>
              </a:rPr>
              <a:t>Estudio de la solución vial en el redondel de la av. Simón bolívar y Av. De las Palmeras, en la Parroquia Jipijapa, Redondel de </a:t>
            </a:r>
            <a:r>
              <a:rPr lang="es-ES" sz="1200" dirty="0" err="1" smtClean="0">
                <a:solidFill>
                  <a:srgbClr val="000000"/>
                </a:solidFill>
              </a:rPr>
              <a:t>Zambiza</a:t>
            </a:r>
            <a:r>
              <a:rPr lang="es-ES" sz="1200" dirty="0" smtClean="0">
                <a:solidFill>
                  <a:srgbClr val="000000"/>
                </a:solidFill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es-ES" sz="1200" dirty="0" smtClean="0">
                <a:solidFill>
                  <a:srgbClr val="000000"/>
                </a:solidFill>
              </a:rPr>
              <a:t>Estudio de la Solución Vial En La Av. Simón Bolívar, Sector Triangulo De Piedra – Universidad Internacional Del Ecuador.</a:t>
            </a:r>
          </a:p>
          <a:p>
            <a:pPr marL="171450" indent="-171450" algn="just">
              <a:buFontTx/>
              <a:buChar char="-"/>
            </a:pPr>
            <a:r>
              <a:rPr lang="es-ES" sz="1200" dirty="0" smtClean="0">
                <a:solidFill>
                  <a:srgbClr val="000000"/>
                </a:solidFill>
              </a:rPr>
              <a:t>Estudios Técnicos Para La Conexión Quito Valle De Los Chillos- Proyecto Tranvía Valle De Los Chillos.</a:t>
            </a:r>
          </a:p>
          <a:p>
            <a:pPr marL="171450" indent="-171450" algn="just">
              <a:buFontTx/>
              <a:buChar char="-"/>
            </a:pPr>
            <a:r>
              <a:rPr lang="es-ES" sz="1200" dirty="0" smtClean="0">
                <a:solidFill>
                  <a:srgbClr val="000000"/>
                </a:solidFill>
              </a:rPr>
              <a:t>Actualización Integral del Estudios </a:t>
            </a:r>
            <a:r>
              <a:rPr lang="es-ES" sz="1200" dirty="0">
                <a:solidFill>
                  <a:srgbClr val="000000"/>
                </a:solidFill>
              </a:rPr>
              <a:t>d</a:t>
            </a:r>
            <a:r>
              <a:rPr lang="es-ES" sz="1200" dirty="0" smtClean="0">
                <a:solidFill>
                  <a:srgbClr val="000000"/>
                </a:solidFill>
              </a:rPr>
              <a:t>el Proyecto Prolongación Av. Mariscal Sucre. </a:t>
            </a:r>
            <a:endParaRPr lang="es-EC" sz="1200" dirty="0" smtClean="0">
              <a:solidFill>
                <a:srgbClr val="000000"/>
              </a:solidFill>
            </a:endParaRPr>
          </a:p>
          <a:p>
            <a:pPr algn="ctr"/>
            <a:endParaRPr lang="es-EC" sz="1600" dirty="0"/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8AE7D11E-E78F-4C48-9ADC-AE8BE077B1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1106" y="962835"/>
            <a:ext cx="1056170" cy="765888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3B3372DB-A59E-4CAB-8688-8C6B13A0F8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86145" y="852742"/>
            <a:ext cx="5699" cy="51525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BA1A90-0456-4002-BD68-A6B3CEC12042}"/>
              </a:ext>
            </a:extLst>
          </p:cNvPr>
          <p:cNvSpPr txBox="1"/>
          <p:nvPr/>
        </p:nvSpPr>
        <p:spPr>
          <a:xfrm>
            <a:off x="3512943" y="4097187"/>
            <a:ext cx="34443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ES" sz="1600" b="1" dirty="0" smtClean="0">
                <a:solidFill>
                  <a:srgbClr val="CCA735"/>
                </a:solidFill>
              </a:rPr>
              <a:t>INFRAESTRUCTURA RED </a:t>
            </a:r>
            <a:r>
              <a:rPr lang="es-ES" sz="1600" b="1" dirty="0">
                <a:solidFill>
                  <a:srgbClr val="CCA735"/>
                </a:solidFill>
              </a:rPr>
              <a:t>VIAL</a:t>
            </a:r>
            <a:r>
              <a:rPr lang="es-ES" sz="1600" b="1" dirty="0">
                <a:solidFill>
                  <a:srgbClr val="990000"/>
                </a:solidFill>
              </a:rPr>
              <a:t/>
            </a:r>
            <a:br>
              <a:rPr lang="es-ES" sz="1600" b="1" dirty="0">
                <a:solidFill>
                  <a:srgbClr val="990000"/>
                </a:solidFill>
              </a:rPr>
            </a:br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19 millones</a:t>
            </a:r>
          </a:p>
          <a:p>
            <a:pPr algn="ctr" fontAlgn="b"/>
            <a:endParaRPr lang="es-EC" sz="1600" b="1" i="0" u="none" strike="noStrike" dirty="0" smtClean="0">
              <a:solidFill>
                <a:srgbClr val="000000"/>
              </a:solidFill>
              <a:effectLst/>
            </a:endParaRPr>
          </a:p>
          <a:p>
            <a:pPr marL="285750" indent="-285750" fontAlgn="b">
              <a:buFontTx/>
              <a:buChar char="-"/>
            </a:pPr>
            <a:r>
              <a:rPr lang="es-ES" sz="1200" dirty="0" smtClean="0"/>
              <a:t>Puentes </a:t>
            </a:r>
            <a:r>
              <a:rPr lang="es-ES" sz="1200" dirty="0"/>
              <a:t>peatonales</a:t>
            </a:r>
          </a:p>
          <a:p>
            <a:pPr marL="285750" indent="-285750" fontAlgn="b">
              <a:buFontTx/>
              <a:buChar char="-"/>
            </a:pPr>
            <a:r>
              <a:rPr lang="es-ES" sz="1200" dirty="0"/>
              <a:t>Programas de Repavimentación III</a:t>
            </a:r>
          </a:p>
          <a:p>
            <a:pPr marL="285750" indent="-285750" fontAlgn="b">
              <a:buFontTx/>
              <a:buChar char="-"/>
            </a:pPr>
            <a:r>
              <a:rPr lang="es-ES" sz="1200" dirty="0" smtClean="0"/>
              <a:t>Intercambiadores</a:t>
            </a:r>
            <a:endParaRPr lang="es-ES" sz="1200" dirty="0"/>
          </a:p>
          <a:p>
            <a:pPr marL="285750" indent="-285750" fontAlgn="b">
              <a:buFontTx/>
              <a:buChar char="-"/>
            </a:pPr>
            <a:r>
              <a:rPr lang="es-ES" sz="1200" dirty="0" smtClean="0"/>
              <a:t>Construcción de Muros y Taludes</a:t>
            </a:r>
          </a:p>
          <a:p>
            <a:pPr marL="285750" indent="-285750" fontAlgn="b">
              <a:buFontTx/>
              <a:buChar char="-"/>
            </a:pPr>
            <a:r>
              <a:rPr lang="es-ES" sz="1200" dirty="0" smtClean="0"/>
              <a:t>Reparación de Calzadas</a:t>
            </a:r>
            <a:endParaRPr lang="es-ES" sz="1200" dirty="0"/>
          </a:p>
          <a:p>
            <a:pPr algn="ctr" fontAlgn="b"/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endParaRPr lang="es-EC" sz="160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939E523-AAC8-4F1B-84AA-BB3EB27C34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0995" y="3892224"/>
            <a:ext cx="926725" cy="7463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250213" y="4250150"/>
            <a:ext cx="24975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100" b="1" dirty="0" smtClean="0">
                <a:solidFill>
                  <a:schemeClr val="bg1"/>
                </a:solidFill>
              </a:rPr>
              <a:t>Modalidades de pago: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100" b="1" dirty="0" smtClean="0">
                <a:solidFill>
                  <a:schemeClr val="bg1"/>
                </a:solidFill>
              </a:rPr>
              <a:t>Transferencias municipales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100" b="1" dirty="0" smtClean="0">
                <a:solidFill>
                  <a:schemeClr val="bg1"/>
                </a:solidFill>
              </a:rPr>
              <a:t>Títulos valores (bonos)</a:t>
            </a:r>
          </a:p>
        </p:txBody>
      </p:sp>
      <p:pic>
        <p:nvPicPr>
          <p:cNvPr id="23" name="Gráfico 5">
            <a:extLst>
              <a:ext uri="{FF2B5EF4-FFF2-40B4-BE49-F238E27FC236}">
                <a16:creationId xmlns:a16="http://schemas.microsoft.com/office/drawing/2014/main" id="{17A20158-B9AF-4D89-A384-D0A94C7DFF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418" y="1756230"/>
            <a:ext cx="875105" cy="10377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890F629-DA37-4E3C-BA9E-863950DDA36E}"/>
              </a:ext>
            </a:extLst>
          </p:cNvPr>
          <p:cNvSpPr txBox="1"/>
          <p:nvPr/>
        </p:nvSpPr>
        <p:spPr>
          <a:xfrm>
            <a:off x="7902150" y="4180679"/>
            <a:ext cx="40943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b="1" dirty="0">
                <a:solidFill>
                  <a:srgbClr val="C55A11"/>
                </a:solidFill>
              </a:rPr>
              <a:t>CICLOVÍAS</a:t>
            </a:r>
            <a:r>
              <a:rPr lang="es-ES" b="1" i="0" u="none" strike="noStrike" dirty="0">
                <a:solidFill>
                  <a:srgbClr val="C55A11"/>
                </a:solidFill>
                <a:effectLst/>
              </a:rPr>
              <a:t> Y SEGURIDAD VIAL </a:t>
            </a:r>
          </a:p>
          <a:p>
            <a:pPr algn="ctr" fontAlgn="b"/>
            <a:r>
              <a:rPr lang="es-EC" sz="1600" b="1" i="0" u="none" strike="noStrike" dirty="0">
                <a:solidFill>
                  <a:srgbClr val="000000"/>
                </a:solidFill>
                <a:effectLst/>
              </a:rPr>
              <a:t>Monto: </a:t>
            </a:r>
            <a:r>
              <a:rPr lang="es-EC" sz="1600" b="1" i="0" u="none" strike="noStrike" dirty="0" smtClean="0">
                <a:solidFill>
                  <a:srgbClr val="000000"/>
                </a:solidFill>
                <a:effectLst/>
              </a:rPr>
              <a:t>USD 1 </a:t>
            </a:r>
            <a:r>
              <a:rPr lang="es-EC" sz="1600" b="1" dirty="0" smtClean="0">
                <a:solidFill>
                  <a:srgbClr val="000000"/>
                </a:solidFill>
              </a:rPr>
              <a:t>millón</a:t>
            </a:r>
          </a:p>
          <a:p>
            <a:pPr algn="ctr" fontAlgn="b"/>
            <a:endParaRPr lang="es-EC" sz="1600" b="1" dirty="0">
              <a:solidFill>
                <a:srgbClr val="000000"/>
              </a:solidFill>
            </a:endParaRPr>
          </a:p>
          <a:p>
            <a:pPr fontAlgn="b"/>
            <a:r>
              <a:rPr lang="es-EC" sz="1600" b="1" dirty="0" smtClean="0">
                <a:solidFill>
                  <a:srgbClr val="000000"/>
                </a:solidFill>
              </a:rPr>
              <a:t>          </a:t>
            </a:r>
            <a:r>
              <a:rPr lang="es-ES" sz="1200" dirty="0" smtClean="0">
                <a:solidFill>
                  <a:srgbClr val="000000"/>
                </a:solidFill>
              </a:rPr>
              <a:t>- </a:t>
            </a:r>
            <a:r>
              <a:rPr lang="es-ES" sz="1200" dirty="0">
                <a:solidFill>
                  <a:srgbClr val="000000"/>
                </a:solidFill>
              </a:rPr>
              <a:t>Señalización vertical y </a:t>
            </a:r>
            <a:r>
              <a:rPr lang="es-ES" sz="1200" dirty="0" smtClean="0">
                <a:solidFill>
                  <a:srgbClr val="000000"/>
                </a:solidFill>
              </a:rPr>
              <a:t>horizontal</a:t>
            </a:r>
            <a:endParaRPr lang="es-ES" b="1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5" name="Gráfico 36">
            <a:extLst>
              <a:ext uri="{FF2B5EF4-FFF2-40B4-BE49-F238E27FC236}">
                <a16:creationId xmlns:a16="http://schemas.microsoft.com/office/drawing/2014/main" id="{60462C8D-B928-4BBC-93A8-4F543E0B18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46481" y="4133676"/>
            <a:ext cx="838882" cy="560164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10010799" y="119731"/>
            <a:ext cx="2115332" cy="649229"/>
            <a:chOff x="15791655" y="6428981"/>
            <a:chExt cx="4425137" cy="1015663"/>
          </a:xfrm>
          <a:solidFill>
            <a:srgbClr val="92D050"/>
          </a:solidFill>
        </p:grpSpPr>
        <p:sp>
          <p:nvSpPr>
            <p:cNvPr id="27" name="Rectángulo 26"/>
            <p:cNvSpPr/>
            <p:nvPr/>
          </p:nvSpPr>
          <p:spPr>
            <a:xfrm>
              <a:off x="15893660" y="6428981"/>
              <a:ext cx="4323132" cy="1015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800" b="1">
                <a:solidFill>
                  <a:schemeClr val="bg1"/>
                </a:solidFill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5791655" y="6555027"/>
              <a:ext cx="3679625" cy="8185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 MM</a:t>
              </a:r>
              <a:endPara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Elipse 28"/>
          <p:cNvSpPr/>
          <p:nvPr/>
        </p:nvSpPr>
        <p:spPr>
          <a:xfrm>
            <a:off x="9362773" y="2277"/>
            <a:ext cx="769138" cy="86682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$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68929" y="167704"/>
            <a:ext cx="460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EJECUCIÓN PRESUPUESTARIA 2019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57519" y="2782883"/>
            <a:ext cx="4826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EJECUCIÓN PRESUPUESTARIA 2020*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919375"/>
              </p:ext>
            </p:extLst>
          </p:nvPr>
        </p:nvGraphicFramePr>
        <p:xfrm>
          <a:off x="2940658" y="731909"/>
          <a:ext cx="6448988" cy="191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574194" y="824666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88%</a:t>
            </a:r>
            <a:endParaRPr lang="es-EC" b="1" dirty="0">
              <a:solidFill>
                <a:schemeClr val="accent6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436376" y="875723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/>
                </a:solidFill>
              </a:rPr>
              <a:t>6</a:t>
            </a:r>
            <a:r>
              <a:rPr lang="es-ES" b="1" dirty="0" smtClean="0">
                <a:solidFill>
                  <a:schemeClr val="accent4"/>
                </a:solidFill>
              </a:rPr>
              <a:t>8%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162705" y="824666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78%</a:t>
            </a:r>
            <a:endParaRPr lang="es-EC" b="1" dirty="0">
              <a:solidFill>
                <a:srgbClr val="92D050"/>
              </a:solidFill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/>
          </p:nvPr>
        </p:nvGraphicFramePr>
        <p:xfrm>
          <a:off x="2859921" y="3642045"/>
          <a:ext cx="6819655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4520895" y="3488156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/>
                </a:solidFill>
              </a:rPr>
              <a:t>43%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447245" y="3522132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6</a:t>
            </a:r>
            <a:r>
              <a:rPr lang="es-ES" b="1" dirty="0">
                <a:solidFill>
                  <a:schemeClr val="accent2"/>
                </a:solidFill>
              </a:rPr>
              <a:t>4</a:t>
            </a:r>
            <a:r>
              <a:rPr lang="es-ES" b="1" dirty="0" smtClean="0">
                <a:solidFill>
                  <a:schemeClr val="accent2"/>
                </a:solidFill>
              </a:rPr>
              <a:t>%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162705" y="3511716"/>
            <a:ext cx="7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/>
                </a:solidFill>
              </a:rPr>
              <a:t>52%</a:t>
            </a:r>
            <a:endParaRPr lang="es-EC" b="1" dirty="0">
              <a:solidFill>
                <a:schemeClr val="accent4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870475" y="2766985"/>
            <a:ext cx="2529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MONTO CODIFICADO</a:t>
            </a:r>
          </a:p>
          <a:p>
            <a:endParaRPr lang="es-ES" sz="1400" dirty="0" smtClean="0"/>
          </a:p>
          <a:p>
            <a:r>
              <a:rPr lang="es-ES" sz="1400" dirty="0" smtClean="0"/>
              <a:t>MONTO DEVENGADO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9339023" y="3324653"/>
            <a:ext cx="483326" cy="1433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sp>
        <p:nvSpPr>
          <p:cNvPr id="31" name="Rectángulo 30"/>
          <p:cNvSpPr/>
          <p:nvPr/>
        </p:nvSpPr>
        <p:spPr>
          <a:xfrm>
            <a:off x="9323412" y="2867511"/>
            <a:ext cx="483326" cy="1433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sp>
        <p:nvSpPr>
          <p:cNvPr id="23" name="CuadroTexto 22"/>
          <p:cNvSpPr txBox="1"/>
          <p:nvPr/>
        </p:nvSpPr>
        <p:spPr>
          <a:xfrm>
            <a:off x="2571128" y="6337590"/>
            <a:ext cx="52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Datos provisionales, al 30 de octubre 2020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79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550501" y="275107"/>
            <a:ext cx="894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EJECUCIÓN SOBRE LAS TRANSFERENCIAS MUNICIPALES E INGRESOS PROPIOS 2020</a:t>
            </a:r>
            <a:endParaRPr lang="es-EC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65492" y="5880182"/>
            <a:ext cx="52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Datos provisionales, al 13 de noviembre 2020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66689" y="2417223"/>
            <a:ext cx="119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76,64%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83285" y="3145002"/>
            <a:ext cx="9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69,37%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09564"/>
              </p:ext>
            </p:extLst>
          </p:nvPr>
        </p:nvGraphicFramePr>
        <p:xfrm>
          <a:off x="2847706" y="848307"/>
          <a:ext cx="5888810" cy="977320"/>
        </p:xfrm>
        <a:graphic>
          <a:graphicData uri="http://schemas.openxmlformats.org/drawingml/2006/table">
            <a:tbl>
              <a:tblPr/>
              <a:tblGrid>
                <a:gridCol w="2291941">
                  <a:extLst>
                    <a:ext uri="{9D8B030D-6E8A-4147-A177-3AD203B41FA5}">
                      <a16:colId xmlns:a16="http://schemas.microsoft.com/office/drawing/2014/main" val="2455372787"/>
                    </a:ext>
                  </a:extLst>
                </a:gridCol>
                <a:gridCol w="1256871">
                  <a:extLst>
                    <a:ext uri="{9D8B030D-6E8A-4147-A177-3AD203B41FA5}">
                      <a16:colId xmlns:a16="http://schemas.microsoft.com/office/drawing/2014/main" val="2106175489"/>
                    </a:ext>
                  </a:extLst>
                </a:gridCol>
                <a:gridCol w="1275354">
                  <a:extLst>
                    <a:ext uri="{9D8B030D-6E8A-4147-A177-3AD203B41FA5}">
                      <a16:colId xmlns:a16="http://schemas.microsoft.com/office/drawing/2014/main" val="1730039719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val="2618342741"/>
                    </a:ext>
                  </a:extLst>
                </a:gridCol>
              </a:tblGrid>
              <a:tr h="244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 FINANCIAMIENTO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F. MUNICIP.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F. PROPIOS.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9936"/>
                  </a:ext>
                </a:extLst>
              </a:tr>
              <a:tr h="244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RECAUDADO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45.069.849,35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60.873.963,34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105.943.812,69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195240"/>
                  </a:ext>
                </a:extLst>
              </a:tr>
              <a:tr h="244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38.970.788,13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42.226.919,55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81.197.707,68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207111"/>
                  </a:ext>
                </a:extLst>
              </a:tr>
              <a:tr h="244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86,47</a:t>
                      </a:r>
                      <a:r>
                        <a:rPr lang="es-EC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1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69,37%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15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76,64%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04154"/>
                  </a:ext>
                </a:extLst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163543"/>
              </p:ext>
            </p:extLst>
          </p:nvPr>
        </p:nvGraphicFramePr>
        <p:xfrm>
          <a:off x="2969331" y="2137770"/>
          <a:ext cx="7486357" cy="373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4403948" y="3185608"/>
            <a:ext cx="119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86,47%</a:t>
            </a:r>
          </a:p>
        </p:txBody>
      </p:sp>
    </p:spTree>
    <p:extLst>
      <p:ext uri="{BB962C8B-B14F-4D97-AF65-F5344CB8AC3E}">
        <p14:creationId xmlns:p14="http://schemas.microsoft.com/office/powerpoint/2010/main" val="13802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620525" y="6160241"/>
            <a:ext cx="523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Datos provisionales, al 30 de octubre 2020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719372" y="486534"/>
          <a:ext cx="8944913" cy="5608944"/>
        </p:xfrm>
        <a:graphic>
          <a:graphicData uri="http://schemas.openxmlformats.org/drawingml/2006/table">
            <a:tbl>
              <a:tblPr/>
              <a:tblGrid>
                <a:gridCol w="1795733">
                  <a:extLst>
                    <a:ext uri="{9D8B030D-6E8A-4147-A177-3AD203B41FA5}">
                      <a16:colId xmlns:a16="http://schemas.microsoft.com/office/drawing/2014/main" val="699055803"/>
                    </a:ext>
                  </a:extLst>
                </a:gridCol>
                <a:gridCol w="2187284">
                  <a:extLst>
                    <a:ext uri="{9D8B030D-6E8A-4147-A177-3AD203B41FA5}">
                      <a16:colId xmlns:a16="http://schemas.microsoft.com/office/drawing/2014/main" val="466180756"/>
                    </a:ext>
                  </a:extLst>
                </a:gridCol>
                <a:gridCol w="1367053">
                  <a:extLst>
                    <a:ext uri="{9D8B030D-6E8A-4147-A177-3AD203B41FA5}">
                      <a16:colId xmlns:a16="http://schemas.microsoft.com/office/drawing/2014/main" val="3749512156"/>
                    </a:ext>
                  </a:extLst>
                </a:gridCol>
                <a:gridCol w="1417683">
                  <a:extLst>
                    <a:ext uri="{9D8B030D-6E8A-4147-A177-3AD203B41FA5}">
                      <a16:colId xmlns:a16="http://schemas.microsoft.com/office/drawing/2014/main" val="464317005"/>
                    </a:ext>
                  </a:extLst>
                </a:gridCol>
                <a:gridCol w="1367053">
                  <a:extLst>
                    <a:ext uri="{9D8B030D-6E8A-4147-A177-3AD203B41FA5}">
                      <a16:colId xmlns:a16="http://schemas.microsoft.com/office/drawing/2014/main" val="2117159687"/>
                    </a:ext>
                  </a:extLst>
                </a:gridCol>
                <a:gridCol w="810107">
                  <a:extLst>
                    <a:ext uri="{9D8B030D-6E8A-4147-A177-3AD203B41FA5}">
                      <a16:colId xmlns:a16="http://schemas.microsoft.com/office/drawing/2014/main" val="3527229994"/>
                    </a:ext>
                  </a:extLst>
                </a:gridCol>
              </a:tblGrid>
              <a:tr h="12744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CODIFICADO (US$)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DEVENGADO (US$)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EJECUCION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73719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PROPIOS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Y MANTENIMIENTO DEL ESPACIO PUBLICO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EV ESPACIOS VERDES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7.332.876,95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6.621.349,95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84998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IU IMAGEN URBANA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 -  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00401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MEJORAMIENTO Y MANTENIMIENTO DEL ESPACIO PUBLICO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7.332.876,95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6.621.349,95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084068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SOSTENIBLE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SS SEÑALIZACION Y SEMAFORIZACION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653.242,50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545.134,49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961111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MOVILIDAD SOSTENIBLE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653.242,50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545.134,49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98383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QUITO CONECTADO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IV INFRAESTRUCTURA VIAL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158.967,95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23.831,29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132569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MR MANTENIMIENTO Y REHABILITACIÓN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15.476.854,39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8.974.526,42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462689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 QUITO CONECTADO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15.635.822,34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8.998.357,71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7480"/>
                  </a:ext>
                </a:extLst>
              </a:tr>
              <a:tr h="353553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TRANSPORTE PÚBLICO EFICIENTE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MM MEJORAMIENTO DE LA INFRAESTRUCTURA DE MOVILIDAD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23.311.577,61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10.628.715,56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869544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SISTEMA DE TRANSPORTE PÚBLICO EFICIENTE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23.311.577,61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10.628.715,56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742965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INSTITUCIONAL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GA GESTIÓN ADMINISTRATIVA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10.343.854,38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8.385.584,37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50780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GT GESTIÓN TALENTO HUMANO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9.136.230,67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6.996.862,06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38205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FORTALECIMIENTO INSTITUCIONAL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19.480.085,05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15.382.446,43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095819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RECURSOS PROPIOS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66.413.604,45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42.176.004,14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40216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 MUNICIP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 Y MANTENIMIENTO DEL ESPACIO PUBLICO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effectLst/>
                          <a:latin typeface="Arial" panose="020B0604020202020204" pitchFamily="34" charset="0"/>
                        </a:rPr>
                        <a:t>EV ESPACIOS VERDES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21.399.839,43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10.585.665,74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54471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IU IMAGEN URBANA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581.268,37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312.470,33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945375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MEJORAMIENTO Y MANTENIMIENTO DEL ESPACIO PUBLICO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21.981.107,80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10.898.136,07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270592"/>
                  </a:ext>
                </a:extLst>
              </a:tr>
              <a:tr h="470024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 SOSTENIBLE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IC INFRAESTRUCTURA PARA LOS MODOS DE TRANSPORTE NO MOTORIZADO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2.000.000,00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35972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SS SEÑALIZACION Y SEMAFORIZACION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3.961.903,35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861.669,02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60910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MOVILIDAD SOSTENIBLE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5.961.903,35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861.669,02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03834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QUITO CONECTADO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IV INFRAESTRUCTURA VIAL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9.603.521,84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1.618.776,24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49879"/>
                  </a:ext>
                </a:extLst>
              </a:tr>
              <a:tr h="237082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MR MANTENIMIENTO Y REHABILITACIÓN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16.169.747,57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10.232.525,81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65812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RED QUITO CONECTADO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25.773.269,41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11.851.302,05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26837"/>
                  </a:ext>
                </a:extLst>
              </a:tr>
              <a:tr h="353553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DE TRANSPORTE PÚBLICO EFICIENTE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effectLst/>
                          <a:latin typeface="Arial" panose="020B0604020202020204" pitchFamily="34" charset="0"/>
                        </a:rPr>
                        <a:t>MM MEJORAMIENTO DE LA INFRAESTRUCTURA DE MOVILIDAD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 35.914.215,46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           15.212.796,18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09898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SISTEMA DE TRANSPORTE PÚBLICO EFICIENTE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35.914.215,46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15.212.796,18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293951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TRANSF MUNICIP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89.630.496,02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38.823.903,32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97957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156.044.100,47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80.999.907,46 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4334" marR="4334" marT="43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65375"/>
                  </a:ext>
                </a:extLst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2367718" y="13955"/>
            <a:ext cx="5895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DETALLE EJECUCIÓN PRESUPUESTARIA 2020*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13887" y="203314"/>
            <a:ext cx="8700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DISTRIBUCIÓN DEL GASTO (NÓMINA Y GASTOS OPERATIVOS 2020)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3865"/>
              </p:ext>
            </p:extLst>
          </p:nvPr>
        </p:nvGraphicFramePr>
        <p:xfrm>
          <a:off x="2606319" y="1068035"/>
          <a:ext cx="6541477" cy="2055290"/>
        </p:xfrm>
        <a:graphic>
          <a:graphicData uri="http://schemas.openxmlformats.org/drawingml/2006/table">
            <a:tbl>
              <a:tblPr/>
              <a:tblGrid>
                <a:gridCol w="2831037">
                  <a:extLst>
                    <a:ext uri="{9D8B030D-6E8A-4147-A177-3AD203B41FA5}">
                      <a16:colId xmlns:a16="http://schemas.microsoft.com/office/drawing/2014/main" val="3261405301"/>
                    </a:ext>
                  </a:extLst>
                </a:gridCol>
                <a:gridCol w="834091">
                  <a:extLst>
                    <a:ext uri="{9D8B030D-6E8A-4147-A177-3AD203B41FA5}">
                      <a16:colId xmlns:a16="http://schemas.microsoft.com/office/drawing/2014/main" val="2978190982"/>
                    </a:ext>
                  </a:extLst>
                </a:gridCol>
                <a:gridCol w="946131">
                  <a:extLst>
                    <a:ext uri="{9D8B030D-6E8A-4147-A177-3AD203B41FA5}">
                      <a16:colId xmlns:a16="http://schemas.microsoft.com/office/drawing/2014/main" val="3760611321"/>
                    </a:ext>
                  </a:extLst>
                </a:gridCol>
                <a:gridCol w="896335">
                  <a:extLst>
                    <a:ext uri="{9D8B030D-6E8A-4147-A177-3AD203B41FA5}">
                      <a16:colId xmlns:a16="http://schemas.microsoft.com/office/drawing/2014/main" val="654987576"/>
                    </a:ext>
                  </a:extLst>
                </a:gridCol>
                <a:gridCol w="1033883">
                  <a:extLst>
                    <a:ext uri="{9D8B030D-6E8A-4147-A177-3AD203B41FA5}">
                      <a16:colId xmlns:a16="http://schemas.microsoft.com/office/drawing/2014/main" val="3475642974"/>
                    </a:ext>
                  </a:extLst>
                </a:gridCol>
              </a:tblGrid>
              <a:tr h="4722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DISTRIBUCIÓN DEL GASTO (OCTUBRE 2020)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 RECURSOS PROPIOS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 TRANSF. MUNICIPALES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 TOTAL </a:t>
                      </a:r>
                      <a:r>
                        <a:rPr lang="es-EC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(US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91114"/>
                  </a:ext>
                </a:extLst>
              </a:tr>
              <a:tr h="31661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 EN PERSONAL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s-EC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9.136.264,01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s-EC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34.295.008,46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43.431.272,47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575017"/>
                  </a:ext>
                </a:extLst>
              </a:tr>
              <a:tr h="31661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 EN INVERSION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31.309.999,75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55.130.486,09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86.440.485,84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470569"/>
                  </a:ext>
                </a:extLst>
              </a:tr>
              <a:tr h="31661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 CORRIENTE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25.460.350,31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25.460.350,31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45518"/>
                  </a:ext>
                </a:extLst>
              </a:tr>
              <a:tr h="31661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 EN BIENES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506.990,38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205.001,47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711.991,85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176483"/>
                  </a:ext>
                </a:extLst>
              </a:tr>
              <a:tr h="31661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66.413.604,45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89.630.496,02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156.044.100,47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20684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538168"/>
              </p:ext>
            </p:extLst>
          </p:nvPr>
        </p:nvGraphicFramePr>
        <p:xfrm>
          <a:off x="6174430" y="2785403"/>
          <a:ext cx="6629129" cy="404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21398"/>
              </p:ext>
            </p:extLst>
          </p:nvPr>
        </p:nvGraphicFramePr>
        <p:xfrm>
          <a:off x="3040043" y="4006777"/>
          <a:ext cx="2286000" cy="12858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3960117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681371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9407291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DISTRIBUCIÓN DE NOMINA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8450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107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1418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83402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944685" y="5292652"/>
            <a:ext cx="2280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TH</a:t>
            </a:r>
            <a:r>
              <a:rPr kumimoji="0" lang="es-E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EPMMOP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kern="0" baseline="0" dirty="0" smtClean="0">
                <a:solidFill>
                  <a:prstClr val="black"/>
                </a:solidFill>
              </a:rPr>
              <a:t>Corte:</a:t>
            </a:r>
            <a:r>
              <a:rPr lang="es-ES" sz="1050" kern="0" dirty="0" smtClean="0">
                <a:solidFill>
                  <a:prstClr val="black"/>
                </a:solidFill>
              </a:rPr>
              <a:t> 22-10-2020</a:t>
            </a:r>
            <a:endParaRPr kumimoji="0" lang="es-EC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35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865119" y="1095505"/>
            <a:ext cx="8277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rgbClr val="000000"/>
                </a:solidFill>
                <a:latin typeface="Times-Bold"/>
              </a:rPr>
              <a:t>La SECRETARIA DE MOVILIDAD del Municipio del Distrito Metropolitano </a:t>
            </a:r>
            <a:r>
              <a:rPr lang="es-EC" dirty="0">
                <a:solidFill>
                  <a:srgbClr val="000000"/>
                </a:solidFill>
                <a:latin typeface="Times-Bold"/>
              </a:rPr>
              <a:t>de Quito, con Oficio Nro. </a:t>
            </a:r>
            <a:r>
              <a:rPr lang="es-EC" dirty="0" smtClean="0">
                <a:solidFill>
                  <a:srgbClr val="000000"/>
                </a:solidFill>
                <a:latin typeface="Times-Bold"/>
              </a:rPr>
              <a:t>SM-2020-2257-O </a:t>
            </a:r>
            <a:r>
              <a:rPr lang="es-EC" dirty="0">
                <a:solidFill>
                  <a:srgbClr val="000000"/>
                </a:solidFill>
                <a:latin typeface="Times-Bold"/>
              </a:rPr>
              <a:t>del </a:t>
            </a:r>
            <a:r>
              <a:rPr lang="es-EC" dirty="0" smtClean="0">
                <a:solidFill>
                  <a:srgbClr val="000000"/>
                </a:solidFill>
                <a:latin typeface="Times-Bold"/>
              </a:rPr>
              <a:t>13 </a:t>
            </a:r>
            <a:r>
              <a:rPr lang="es-EC" dirty="0">
                <a:solidFill>
                  <a:srgbClr val="000000"/>
                </a:solidFill>
                <a:latin typeface="Times-Bold"/>
              </a:rPr>
              <a:t>de octubre de </a:t>
            </a:r>
            <a:r>
              <a:rPr lang="es-EC" dirty="0" smtClean="0">
                <a:solidFill>
                  <a:srgbClr val="000000"/>
                </a:solidFill>
                <a:latin typeface="Times-Bold"/>
              </a:rPr>
              <a:t>2020, para el proceso de construcción de la proforma 2021, remite el techo presupuestario para el sector: 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66750"/>
              </p:ext>
            </p:extLst>
          </p:nvPr>
        </p:nvGraphicFramePr>
        <p:xfrm>
          <a:off x="3013107" y="2524171"/>
          <a:ext cx="8128000" cy="2595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410909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61188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Techo presupuestario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                                          US$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5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EPMPASAJEROS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20.000.000,00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6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EPMMOP</a:t>
                      </a:r>
                      <a:r>
                        <a:rPr lang="es-EC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s-EC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>
                          <a:solidFill>
                            <a:srgbClr val="FF0000"/>
                          </a:solidFill>
                        </a:rPr>
                        <a:t>26.475.897,31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7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AGENCIA METROPOLITANA DE TRANSITO</a:t>
                      </a:r>
                      <a:r>
                        <a:rPr lang="es-EC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6.000.000,00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5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EPM METRO DE QUITO</a:t>
                      </a:r>
                      <a:r>
                        <a:rPr lang="es-EC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12.000.000,00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7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SECRETARIA DE MOVILIDAD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200.000,00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6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64.675.897,31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51595"/>
                  </a:ext>
                </a:extLst>
              </a:tr>
            </a:tbl>
          </a:graphicData>
        </a:graphic>
      </p:graphicFrame>
      <p:sp>
        <p:nvSpPr>
          <p:cNvPr id="24" name="Rectángulo redondeado 23"/>
          <p:cNvSpPr/>
          <p:nvPr/>
        </p:nvSpPr>
        <p:spPr>
          <a:xfrm>
            <a:off x="2885621" y="3238258"/>
            <a:ext cx="8350071" cy="465891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865119" y="468816"/>
            <a:ext cx="6366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 DE 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TECHO PRESUPUESTARIO - 2021</a:t>
            </a:r>
            <a:endParaRPr lang="es-EC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ANTECEDENTES</a:t>
            </a:r>
          </a:p>
          <a:p>
            <a:pPr algn="ctr"/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1" name="Gráfico 7">
            <a:extLst>
              <a:ext uri="{FF2B5EF4-FFF2-40B4-BE49-F238E27FC236}">
                <a16:creationId xmlns:a16="http://schemas.microsoft.com/office/drawing/2014/main" id="{07FEC731-D1D4-4B84-A253-C0811A884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74" y="1772354"/>
            <a:ext cx="755121" cy="829535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210832"/>
              </p:ext>
            </p:extLst>
          </p:nvPr>
        </p:nvGraphicFramePr>
        <p:xfrm>
          <a:off x="2644726" y="1162426"/>
          <a:ext cx="9258481" cy="443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394661" y="5025291"/>
            <a:ext cx="523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Registros Administrativos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EPMMOP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027731" y="350381"/>
            <a:ext cx="8277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smtClean="0">
                <a:solidFill>
                  <a:srgbClr val="000000"/>
                </a:solidFill>
                <a:latin typeface="Times-Bold"/>
              </a:rPr>
              <a:t>ASIGNACIONES HISTÓRICAS POR TRANSFERENCIA MUNICIPAL</a:t>
            </a:r>
          </a:p>
        </p:txBody>
      </p:sp>
    </p:spTree>
    <p:extLst>
      <p:ext uri="{BB962C8B-B14F-4D97-AF65-F5344CB8AC3E}">
        <p14:creationId xmlns:p14="http://schemas.microsoft.com/office/powerpoint/2010/main" val="18152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PROPUESTA  PRESUPUESTO  2021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5">
            <a:extLst>
              <a:ext uri="{FF2B5EF4-FFF2-40B4-BE49-F238E27FC236}">
                <a16:creationId xmlns:a16="http://schemas.microsoft.com/office/drawing/2014/main" id="{17A20158-B9AF-4D89-A384-D0A94C7D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203" y="1612174"/>
            <a:ext cx="875105" cy="1037772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940953086"/>
              </p:ext>
            </p:extLst>
          </p:nvPr>
        </p:nvGraphicFramePr>
        <p:xfrm>
          <a:off x="2548261" y="312448"/>
          <a:ext cx="3151331" cy="112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2395221" y="5721342"/>
            <a:ext cx="8388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 Solicitud</a:t>
            </a:r>
            <a:r>
              <a:rPr lang="es-ES" sz="1400" b="1" kern="0" dirty="0" smtClean="0">
                <a:solidFill>
                  <a:srgbClr val="FF0000"/>
                </a:solidFill>
              </a:rPr>
              <a:t> de Bonos  y que financiarán los proyectos con contratación 2020 con ejecución 2021 (plurianuales)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Fuente:  Estructura POA 2021 – EPMMOP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, 16 de octubre de 2020</a:t>
            </a:r>
            <a:endParaRPr kumimoji="0" lang="es-EC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27368" y="961625"/>
            <a:ext cx="3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" b="1" kern="0" dirty="0">
                <a:ln w="12700" cmpd="sng">
                  <a:solidFill>
                    <a:srgbClr val="8064A2"/>
                  </a:solidFill>
                  <a:prstDash val="solid"/>
                </a:ln>
              </a:rPr>
              <a:t>9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614305" y="464733"/>
            <a:ext cx="3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" b="1" kern="0" dirty="0" smtClean="0">
                <a:ln w="12700" cmpd="sng">
                  <a:solidFill>
                    <a:srgbClr val="8064A2"/>
                  </a:solidFill>
                  <a:prstDash val="solid"/>
                </a:ln>
              </a:rPr>
              <a:t>5</a:t>
            </a:r>
            <a:endParaRPr lang="es-ES" b="1" kern="0" dirty="0">
              <a:ln w="12700" cmpd="sng">
                <a:solidFill>
                  <a:srgbClr val="8064A2"/>
                </a:solidFill>
                <a:prstDash val="solid"/>
              </a:ln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07882"/>
              </p:ext>
            </p:extLst>
          </p:nvPr>
        </p:nvGraphicFramePr>
        <p:xfrm>
          <a:off x="2467412" y="1454060"/>
          <a:ext cx="9507986" cy="4222989"/>
        </p:xfrm>
        <a:graphic>
          <a:graphicData uri="http://schemas.openxmlformats.org/drawingml/2006/table">
            <a:tbl>
              <a:tblPr/>
              <a:tblGrid>
                <a:gridCol w="2037209">
                  <a:extLst>
                    <a:ext uri="{9D8B030D-6E8A-4147-A177-3AD203B41FA5}">
                      <a16:colId xmlns:a16="http://schemas.microsoft.com/office/drawing/2014/main" val="3009486560"/>
                    </a:ext>
                  </a:extLst>
                </a:gridCol>
                <a:gridCol w="2262257">
                  <a:extLst>
                    <a:ext uri="{9D8B030D-6E8A-4147-A177-3AD203B41FA5}">
                      <a16:colId xmlns:a16="http://schemas.microsoft.com/office/drawing/2014/main" val="1207736934"/>
                    </a:ext>
                  </a:extLst>
                </a:gridCol>
                <a:gridCol w="1765600">
                  <a:extLst>
                    <a:ext uri="{9D8B030D-6E8A-4147-A177-3AD203B41FA5}">
                      <a16:colId xmlns:a16="http://schemas.microsoft.com/office/drawing/2014/main" val="3755681692"/>
                    </a:ext>
                  </a:extLst>
                </a:gridCol>
                <a:gridCol w="2101065">
                  <a:extLst>
                    <a:ext uri="{9D8B030D-6E8A-4147-A177-3AD203B41FA5}">
                      <a16:colId xmlns:a16="http://schemas.microsoft.com/office/drawing/2014/main" val="15927896"/>
                    </a:ext>
                  </a:extLst>
                </a:gridCol>
                <a:gridCol w="1341855">
                  <a:extLst>
                    <a:ext uri="{9D8B030D-6E8A-4147-A177-3AD203B41FA5}">
                      <a16:colId xmlns:a16="http://schemas.microsoft.com/office/drawing/2014/main" val="3116889128"/>
                    </a:ext>
                  </a:extLst>
                </a:gridCol>
              </a:tblGrid>
              <a:tr h="34780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PROFORMA 2021</a:t>
                      </a:r>
                    </a:p>
                    <a:p>
                      <a:pPr algn="ctr" fontAlgn="b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(TRANSF.</a:t>
                      </a:r>
                      <a:r>
                        <a:rPr lang="es-EC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MUNICIP.)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PROFORMA 2021</a:t>
                      </a:r>
                    </a:p>
                    <a:p>
                      <a:pPr algn="ct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(FONDOS</a:t>
                      </a:r>
                      <a:r>
                        <a:rPr lang="es-ES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PROPIOS)</a:t>
                      </a:r>
                      <a:endParaRPr lang="es-EC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58061"/>
                  </a:ext>
                </a:extLst>
              </a:tr>
              <a:tr h="19761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SEGURA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SEÑALIZACION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237176"/>
                  </a:ext>
                </a:extLst>
              </a:tr>
              <a:tr h="19761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SOSTENIBLE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ESPACIOS VERDES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10.587.981,53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10.587.981,53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882333"/>
                  </a:ext>
                </a:extLst>
              </a:tr>
              <a:tr h="184707"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IMAGEN URBANA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475971"/>
                  </a:ext>
                </a:extLst>
              </a:tr>
              <a:tr h="695605"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PARA LOS MODOS DE TRANSPORTE NO MOTORIZADOS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2.000.000,00</a:t>
                      </a:r>
                    </a:p>
                    <a:p>
                      <a:pPr algn="r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06775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QUITO CONECTADO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894061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REHABILITACION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8.761.047,36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8.761.047,36</a:t>
                      </a:r>
                    </a:p>
                    <a:p>
                      <a:pPr algn="r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66158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PÚBLICO EFICIENTE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INFRAESTRUCTURA DE MOVILIDAD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5.126.868,42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2.228.676,05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7.355.544,47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736367"/>
                  </a:ext>
                </a:extLst>
              </a:tr>
              <a:tr h="347802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INSTITUCIONAL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ADMINISTRATIVA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1.748.000,00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1.748.000,00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01405"/>
                  </a:ext>
                </a:extLst>
              </a:tr>
              <a:tr h="405902"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TALENTO </a:t>
                      </a:r>
                      <a:r>
                        <a:rPr lang="es-EC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HUMANO</a:t>
                      </a:r>
                      <a:endParaRPr lang="es-EC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6.270.690,14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6.270.690,14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37230"/>
                  </a:ext>
                </a:extLst>
              </a:tr>
              <a:tr h="197615"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BONOS*</a:t>
                      </a:r>
                      <a:endParaRPr lang="es-EC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35.869.743,60</a:t>
                      </a:r>
                      <a:endParaRPr lang="es-EC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35.869.743,60</a:t>
                      </a:r>
                      <a:endParaRPr lang="es-EC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71791"/>
                  </a:ext>
                </a:extLst>
              </a:tr>
              <a:tr h="197615"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26.475.897,31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46.117.109,79</a:t>
                      </a:r>
                      <a:endParaRPr lang="es-EC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72.593.007,10</a:t>
                      </a:r>
                      <a:endParaRPr lang="es-EC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7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70D4CE1-9C61-4365-BB31-F50C477A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8047FF1-5DF8-4CA0-92A9-37405AB7A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072" y="6111015"/>
            <a:ext cx="2055135" cy="6035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D0A0B-0471-431B-95E7-BEFF507CCDEC}"/>
              </a:ext>
            </a:extLst>
          </p:cNvPr>
          <p:cNvSpPr txBox="1"/>
          <p:nvPr/>
        </p:nvSpPr>
        <p:spPr>
          <a:xfrm>
            <a:off x="54285" y="3021892"/>
            <a:ext cx="2137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PLAN OPERATIVO  </a:t>
            </a:r>
            <a:r>
              <a:rPr lang="es-ES" sz="2400" b="1" dirty="0">
                <a:solidFill>
                  <a:schemeClr val="bg1"/>
                </a:solidFill>
              </a:rPr>
              <a:t>2021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5">
            <a:extLst>
              <a:ext uri="{FF2B5EF4-FFF2-40B4-BE49-F238E27FC236}">
                <a16:creationId xmlns:a16="http://schemas.microsoft.com/office/drawing/2014/main" id="{17A20158-B9AF-4D89-A384-D0A94C7D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203" y="1612174"/>
            <a:ext cx="875105" cy="1037772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66216"/>
              </p:ext>
            </p:extLst>
          </p:nvPr>
        </p:nvGraphicFramePr>
        <p:xfrm>
          <a:off x="2504049" y="529975"/>
          <a:ext cx="9399158" cy="5294050"/>
        </p:xfrm>
        <a:graphic>
          <a:graphicData uri="http://schemas.openxmlformats.org/drawingml/2006/table">
            <a:tbl>
              <a:tblPr/>
              <a:tblGrid>
                <a:gridCol w="1010061">
                  <a:extLst>
                    <a:ext uri="{9D8B030D-6E8A-4147-A177-3AD203B41FA5}">
                      <a16:colId xmlns:a16="http://schemas.microsoft.com/office/drawing/2014/main" val="331741869"/>
                    </a:ext>
                  </a:extLst>
                </a:gridCol>
                <a:gridCol w="1190871">
                  <a:extLst>
                    <a:ext uri="{9D8B030D-6E8A-4147-A177-3AD203B41FA5}">
                      <a16:colId xmlns:a16="http://schemas.microsoft.com/office/drawing/2014/main" val="3466170254"/>
                    </a:ext>
                  </a:extLst>
                </a:gridCol>
                <a:gridCol w="2737135">
                  <a:extLst>
                    <a:ext uri="{9D8B030D-6E8A-4147-A177-3AD203B41FA5}">
                      <a16:colId xmlns:a16="http://schemas.microsoft.com/office/drawing/2014/main" val="887378342"/>
                    </a:ext>
                  </a:extLst>
                </a:gridCol>
                <a:gridCol w="1879830">
                  <a:extLst>
                    <a:ext uri="{9D8B030D-6E8A-4147-A177-3AD203B41FA5}">
                      <a16:colId xmlns:a16="http://schemas.microsoft.com/office/drawing/2014/main" val="1831440696"/>
                    </a:ext>
                  </a:extLst>
                </a:gridCol>
                <a:gridCol w="2581261">
                  <a:extLst>
                    <a:ext uri="{9D8B030D-6E8A-4147-A177-3AD203B41FA5}">
                      <a16:colId xmlns:a16="http://schemas.microsoft.com/office/drawing/2014/main" val="1210645501"/>
                    </a:ext>
                  </a:extLst>
                </a:gridCol>
              </a:tblGrid>
              <a:tr h="15973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OPERATIVO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DE GESTIÓN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DE GESTIÓN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99887"/>
                  </a:ext>
                </a:extLst>
              </a:tr>
              <a:tr h="652578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SEGURA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SEÑALIZACION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LA INFRAESTRUCTURA DE MOVILIDAD, FAVORECIENDO LA MOVILIDAD SEGURA Y SOSTENIBLE  PARA LOS USUARIOS MOTORIZADOS Y NO MOTORIZADOS DE LA VÍA PÚBLICA EN EL DMQ.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KILÓMETROS SEÑALIZADOS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SEÑALIZAR AL MENOS 15 KILÓMETROS DE VÍAS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966435"/>
                  </a:ext>
                </a:extLst>
              </a:tr>
              <a:tr h="1597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53157"/>
                  </a:ext>
                </a:extLst>
              </a:tr>
              <a:tr h="479194"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INTERSECCIONES CENTRALIZADAS EN OPERACIÓN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EL 100% DE LAS INTERSECCIONES CENTRALIZADAS OPERATIVAS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10163"/>
                  </a:ext>
                </a:extLst>
              </a:tr>
              <a:tr h="479194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SOSTENIBLE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ESPACIOS VERDES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LOS ESPACIOS VERDES INTERVENIDOS EN EL DMQ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HECTÁREAS INTERVENIDAS DE ESPACIOS VERDES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INTERVENIR 500 HECTÁREAS DE ESPACIOS VERDES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83500"/>
                  </a:ext>
                </a:extLst>
              </a:tr>
              <a:tr h="479194"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IMAGEN URBANA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EL NÚMERO DE PLAZAS, PLAZOLETAS O PARQUES REGENERADOS EN EL DMQ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METROS CUADRADOS DE INTERVENCIÓN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INTERVENIR AL MENOS 100 METROS CUADRADOS CORRESPONDIENTES A PLAZAS, PLAZOLETAS O PARQUES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81410"/>
                  </a:ext>
                </a:extLst>
              </a:tr>
              <a:tr h="648191"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PARA LOS MODOS DE TRANSPORTE NO MOTORIZADOS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INFRAESTRUCTURA DE MOVILIDAD, FAVORECIENDO LA MOVILIDAD SEGURA Y SOSTENIBLE  PARA LOS USUARIOS NO MOTORIZADOS DE LA VÍA PÚBLICA EN EL DMQ.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KILÓMETROS DE CICLOVÍAS.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AL MENOS 15 KILÓMETROS DE CICLOVÍAS.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125330"/>
                  </a:ext>
                </a:extLst>
              </a:tr>
              <a:tr h="63892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QUITO CONECTADO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INFRAESTRUCTURA VIAL, FAVORECIENDO LA VIALIDAD SEGURA PARA LOS USUARIOS MOTORIZADOS DE LA VÍA PÚBLICA EN EL DMQ.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KILÓMETROS DE VÍAS PAVIMENTADAS O REPAVIMENTADAS.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REPAVIMENTAR O PAVIMENTAR AL MENOS 5 KILÓMETROS DE VÍAS.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16576"/>
                  </a:ext>
                </a:extLst>
              </a:tr>
              <a:tr h="638925"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REHABILITACION VIAL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LA INFRAESTRUCTURA VIAL, FAVORECIENDO LA VIALIDAD SEGURA PARA LOS USUARIOS MOTORIZADOS DE LA VÍA PÚBLICA EN EL DMQ.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KILÓMETROS REHABILITADOS O CUYO MANTENIMIENTO FUE 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O REHABILITAR 15 KILÓMETROS DE VÍAS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9869"/>
                  </a:ext>
                </a:extLst>
              </a:tr>
              <a:tr h="638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PÚBLICO EFICIENTE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INFRAESTRUCTURA DE MOVILIDAD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LA INFRAESTRUCTURA INTEGRAL DE TERMINALES, PEAJES Y ESTACIONAMIENTOS BAJO ADMINISTRACIÓN DE LA EPMMOP.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TERMINALES, PEAJES Y ESTACIONAMIENTOS OPERATIVOS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EL 100% DE TERMINALES, PEAJES Y ESTACIONAMIENTOS OPERATIVOS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044742"/>
                  </a:ext>
                </a:extLst>
              </a:tr>
              <a:tr h="319462"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MANTENER LA INFRAESTRUCTURA VIAL DEL SISTEMA DE TRANSPORTE PUBLICO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KILÓMETROS DE VÍAS INTERVENIDAS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INTERVENIR AL MENOS 5 KILÓMETROS DE VÍAS HABILITADAS AL TRANSPORTE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3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1CA4A4"/>
    </a:dk2>
    <a:lt2>
      <a:srgbClr val="EEECE2"/>
    </a:lt2>
    <a:accent1>
      <a:srgbClr val="1CA4A4"/>
    </a:accent1>
    <a:accent2>
      <a:srgbClr val="C04E4E"/>
    </a:accent2>
    <a:accent3>
      <a:srgbClr val="3D8A16"/>
    </a:accent3>
    <a:accent4>
      <a:srgbClr val="7860B4"/>
    </a:accent4>
    <a:accent5>
      <a:srgbClr val="E68422"/>
    </a:accent5>
    <a:accent6>
      <a:srgbClr val="846648"/>
    </a:accent6>
    <a:hlink>
      <a:srgbClr val="4C92AE"/>
    </a:hlink>
    <a:folHlink>
      <a:srgbClr val="96969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1776</Words>
  <Application>Microsoft Office PowerPoint</Application>
  <PresentationFormat>Panorámica</PresentationFormat>
  <Paragraphs>514</Paragraphs>
  <Slides>16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游ゴシック</vt:lpstr>
      <vt:lpstr>Arial</vt:lpstr>
      <vt:lpstr>Arial Narrow</vt:lpstr>
      <vt:lpstr>Calibri</vt:lpstr>
      <vt:lpstr>Calibri Light</vt:lpstr>
      <vt:lpstr>Muli</vt:lpstr>
      <vt:lpstr>Times-Bold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Juan Carlos Sanchez Escobar</cp:lastModifiedBy>
  <cp:revision>203</cp:revision>
  <dcterms:created xsi:type="dcterms:W3CDTF">2020-08-21T13:01:48Z</dcterms:created>
  <dcterms:modified xsi:type="dcterms:W3CDTF">2020-11-13T19:58:02Z</dcterms:modified>
</cp:coreProperties>
</file>