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350" r:id="rId7"/>
    <p:sldId id="353" r:id="rId8"/>
    <p:sldId id="352" r:id="rId9"/>
    <p:sldId id="339" r:id="rId10"/>
  </p:sldIdLst>
  <p:sldSz cx="12192000" cy="6858000"/>
  <p:notesSz cx="7023100" cy="93091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a Natali Tirado Bermeo" initials="LNTB" lastIdx="1" clrIdx="0">
    <p:extLst>
      <p:ext uri="{19B8F6BF-5375-455C-9EA6-DF929625EA0E}">
        <p15:presenceInfo xmlns:p15="http://schemas.microsoft.com/office/powerpoint/2012/main" userId="S-1-5-21-963181265-2144685413-1445773775-3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F2F2F3"/>
    <a:srgbClr val="FF0000"/>
    <a:srgbClr val="8EBAE2"/>
    <a:srgbClr val="FF00FF"/>
    <a:srgbClr val="FFB7B7"/>
    <a:srgbClr val="0057A3"/>
    <a:srgbClr val="0F263D"/>
    <a:srgbClr val="040A10"/>
    <a:srgbClr val="FFC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5455" autoAdjust="0"/>
  </p:normalViewPr>
  <p:slideViewPr>
    <p:cSldViewPr snapToGrid="0" snapToObjects="1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rgoti\AppData\Local\Microsoft\Windows\INetCache\Content.Outlook\3W3W1GQO\TECH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rgoti\AppData\Local\Microsoft\Windows\INetCache\Content.Outlook\3W3W1GQO\TECH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rgoti\AppData\Local\Microsoft\Windows\INetCache\Content.Outlook\3W3W1GQO\Libro1%20(0000000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'[TECHO 2021.xlsx]1'!$D$4:$H$4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'[TECHO 2021.xlsx]1'!$D$11:$H$11</c:f>
              <c:numCache>
                <c:formatCode>_("$"* #,##0.00_);_("$"* \(#,##0.00\);_("$"* "-"??_);_(@_)</c:formatCode>
                <c:ptCount val="5"/>
                <c:pt idx="0">
                  <c:v>18612873.270000003</c:v>
                </c:pt>
                <c:pt idx="1">
                  <c:v>18381423.369999997</c:v>
                </c:pt>
                <c:pt idx="2">
                  <c:v>18319695.43</c:v>
                </c:pt>
                <c:pt idx="3">
                  <c:v>15207749.690000001</c:v>
                </c:pt>
                <c:pt idx="4">
                  <c:v>18737812.620000001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F-4196-812C-7E657B559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6022656"/>
        <c:axId val="1981496352"/>
      </c:barChart>
      <c:catAx>
        <c:axId val="15160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981496352"/>
        <c:crosses val="autoZero"/>
        <c:auto val="1"/>
        <c:lblAlgn val="ctr"/>
        <c:lblOffset val="100"/>
        <c:noMultiLvlLbl val="0"/>
      </c:catAx>
      <c:valAx>
        <c:axId val="1981496352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5160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rPr>
                      <a:t>$</a:t>
                    </a:r>
                    <a:r>
                      <a:rPr lang="en-US" sz="2000" b="0" i="0" u="none" strike="noStrike" dirty="0" smtClean="0">
                        <a:solidFill>
                          <a:srgbClr val="555555"/>
                        </a:solidFill>
                        <a:effectLst/>
                        <a:latin typeface="+mn-lt"/>
                      </a:rPr>
                      <a:t>14.606.433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20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D7-445C-9CEE-B72710C407B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'[TECHO 2021.xlsx]2'!$E$18,'[TECHO 2021.xlsx]2'!$F$18,'[TECHO 2021.xlsx]2'!$H$18</c:f>
              <c:strCache>
                <c:ptCount val="3"/>
                <c:pt idx="0">
                  <c:v>CODIFICADO 2020</c:v>
                </c:pt>
                <c:pt idx="1">
                  <c:v>DEVENGADO</c:v>
                </c:pt>
                <c:pt idx="2">
                  <c:v>TECHO 2021</c:v>
                </c:pt>
              </c:strCache>
            </c:strRef>
          </c:cat>
          <c:val>
            <c:numRef>
              <c:f>'[TECHO 2021.xlsx]2'!$E$21,'[TECHO 2021.xlsx]2'!$F$21,'[TECHO 2021.xlsx]2'!$H$21</c:f>
              <c:numCache>
                <c:formatCode>"$"#,##0.00</c:formatCode>
                <c:ptCount val="3"/>
                <c:pt idx="0">
                  <c:v>25959697.989999998</c:v>
                </c:pt>
                <c:pt idx="1">
                  <c:v>12369096.74</c:v>
                </c:pt>
                <c:pt idx="2">
                  <c:v>21437812.620000001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7-4B61-BD0A-3BBA17936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1291920"/>
        <c:axId val="1818783504"/>
      </c:barChart>
      <c:catAx>
        <c:axId val="182129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818783504"/>
        <c:crosses val="autoZero"/>
        <c:auto val="1"/>
        <c:lblAlgn val="ctr"/>
        <c:lblOffset val="100"/>
        <c:noMultiLvlLbl val="0"/>
      </c:catAx>
      <c:valAx>
        <c:axId val="1818783504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182129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59505665892911E-2"/>
          <c:y val="0.25019774669150707"/>
          <c:w val="0.87120734908136488"/>
          <c:h val="0.450184118776197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Hoja1!$C$46:$C$50</c:f>
              <c:strCache>
                <c:ptCount val="5"/>
                <c:pt idx="0">
                  <c:v>Gestión de residuos no peligrosos-44,42%</c:v>
                </c:pt>
                <c:pt idx="1">
                  <c:v>Gestión de talento humano-30,50%</c:v>
                </c:pt>
                <c:pt idx="2">
                  <c:v>Gestión administrativa-15,94%</c:v>
                </c:pt>
                <c:pt idx="3">
                  <c:v>Gestión Integral de residuos peligrosos y sanitarios-4,73%</c:v>
                </c:pt>
                <c:pt idx="4">
                  <c:v>Gestión Integral de residuos de construcción y escombros-4,41%</c:v>
                </c:pt>
              </c:strCache>
            </c:strRef>
          </c:cat>
          <c:val>
            <c:numRef>
              <c:f>Hoja1!$F$46:$F$50</c:f>
              <c:numCache>
                <c:formatCode>General</c:formatCode>
                <c:ptCount val="5"/>
                <c:pt idx="0">
                  <c:v>9522313.9481919985</c:v>
                </c:pt>
                <c:pt idx="1">
                  <c:v>6538377.5791999986</c:v>
                </c:pt>
                <c:pt idx="2">
                  <c:v>3418109.0699999994</c:v>
                </c:pt>
                <c:pt idx="3">
                  <c:v>1014174.4099999999</c:v>
                </c:pt>
                <c:pt idx="4">
                  <c:v>944837.61320000002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5-4E8E-9BEA-762E5AC11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685936"/>
        <c:axId val="553686352"/>
      </c:barChart>
      <c:catAx>
        <c:axId val="55368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553686352"/>
        <c:crosses val="autoZero"/>
        <c:auto val="1"/>
        <c:lblAlgn val="ctr"/>
        <c:lblOffset val="100"/>
        <c:noMultiLvlLbl val="0"/>
      </c:catAx>
      <c:valAx>
        <c:axId val="553686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368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419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BA727D9-F39A-44BB-A419-530338B40E66}" type="datetimeFigureOut">
              <a:rPr lang="es-419" smtClean="0"/>
              <a:t>9/11/2020</a:t>
            </a:fld>
            <a:endParaRPr lang="es-419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419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E062621-A777-407A-A0A0-32FFB571221B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6017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2621-A777-407A-A0A0-32FFB571221B}" type="slidenum">
              <a:rPr lang="es-419" smtClean="0"/>
              <a:t>2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4509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2621-A777-407A-A0A0-32FFB571221B}" type="slidenum">
              <a:rPr lang="es-419" smtClean="0"/>
              <a:t>3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7936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2621-A777-407A-A0A0-32FFB571221B}" type="slidenum">
              <a:rPr lang="es-419" smtClean="0"/>
              <a:t>4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0970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62621-A777-407A-A0A0-32FFB571221B}" type="slidenum">
              <a:rPr lang="es-419" smtClean="0"/>
              <a:t>5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4848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2C43D-CD87-494D-88A2-2E510D489503}" type="slidenum">
              <a:rPr lang="es-EC" smtClean="0"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8315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04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E9CB-C5E4-D447-87EB-F9BE3040ECD0}" type="datetimeFigureOut">
              <a:rPr lang="es-ES_tradnl" smtClean="0"/>
              <a:t>09/11/2020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825F-3E91-9148-B63E-ED6A1E11E9D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1E5DD82-4FEC-8640-BB54-263F1BCEB61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2076" y="1950452"/>
            <a:ext cx="6367847" cy="31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1423" y="158809"/>
            <a:ext cx="854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>
                <a:solidFill>
                  <a:srgbClr val="0070C0"/>
                </a:solidFill>
                <a:latin typeface="+mj-lt"/>
              </a:rPr>
              <a:t>HISTORICO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897ED6-26DD-E348-905E-CBE3F8E6B5FE}"/>
              </a:ext>
            </a:extLst>
          </p:cNvPr>
          <p:cNvSpPr/>
          <p:nvPr/>
        </p:nvSpPr>
        <p:spPr>
          <a:xfrm>
            <a:off x="-1" y="995631"/>
            <a:ext cx="380256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EFB644B0-06E6-486B-8B10-D299E5DB60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671974"/>
              </p:ext>
            </p:extLst>
          </p:nvPr>
        </p:nvGraphicFramePr>
        <p:xfrm>
          <a:off x="326571" y="2619849"/>
          <a:ext cx="11025052" cy="2892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96031"/>
              </p:ext>
            </p:extLst>
          </p:nvPr>
        </p:nvGraphicFramePr>
        <p:xfrm>
          <a:off x="151423" y="1426061"/>
          <a:ext cx="11474520" cy="506730"/>
        </p:xfrm>
        <a:graphic>
          <a:graphicData uri="http://schemas.openxmlformats.org/drawingml/2006/table">
            <a:tbl>
              <a:tblPr/>
              <a:tblGrid>
                <a:gridCol w="1644110">
                  <a:extLst>
                    <a:ext uri="{9D8B030D-6E8A-4147-A177-3AD203B41FA5}">
                      <a16:colId xmlns:a16="http://schemas.microsoft.com/office/drawing/2014/main" val="2482515647"/>
                    </a:ext>
                  </a:extLst>
                </a:gridCol>
                <a:gridCol w="1820265">
                  <a:extLst>
                    <a:ext uri="{9D8B030D-6E8A-4147-A177-3AD203B41FA5}">
                      <a16:colId xmlns:a16="http://schemas.microsoft.com/office/drawing/2014/main" val="4130095964"/>
                    </a:ext>
                  </a:extLst>
                </a:gridCol>
                <a:gridCol w="1746867">
                  <a:extLst>
                    <a:ext uri="{9D8B030D-6E8A-4147-A177-3AD203B41FA5}">
                      <a16:colId xmlns:a16="http://schemas.microsoft.com/office/drawing/2014/main" val="2358867670"/>
                    </a:ext>
                  </a:extLst>
                </a:gridCol>
                <a:gridCol w="1918129">
                  <a:extLst>
                    <a:ext uri="{9D8B030D-6E8A-4147-A177-3AD203B41FA5}">
                      <a16:colId xmlns:a16="http://schemas.microsoft.com/office/drawing/2014/main" val="1257596727"/>
                    </a:ext>
                  </a:extLst>
                </a:gridCol>
                <a:gridCol w="1644110">
                  <a:extLst>
                    <a:ext uri="{9D8B030D-6E8A-4147-A177-3AD203B41FA5}">
                      <a16:colId xmlns:a16="http://schemas.microsoft.com/office/drawing/2014/main" val="3046295255"/>
                    </a:ext>
                  </a:extLst>
                </a:gridCol>
                <a:gridCol w="1761548">
                  <a:extLst>
                    <a:ext uri="{9D8B030D-6E8A-4147-A177-3AD203B41FA5}">
                      <a16:colId xmlns:a16="http://schemas.microsoft.com/office/drawing/2014/main" val="2829278489"/>
                    </a:ext>
                  </a:extLst>
                </a:gridCol>
                <a:gridCol w="939491">
                  <a:extLst>
                    <a:ext uri="{9D8B030D-6E8A-4147-A177-3AD203B41FA5}">
                      <a16:colId xmlns:a16="http://schemas.microsoft.com/office/drawing/2014/main" val="184990963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 20-21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31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18.612.873,27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18.381.423,37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18.319.695,43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  15.207.749,69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18.737.812,62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 3.530.062,93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1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1423" y="158809"/>
            <a:ext cx="854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>
                <a:solidFill>
                  <a:srgbClr val="0070C0"/>
                </a:solidFill>
                <a:latin typeface="+mj-lt"/>
              </a:rPr>
              <a:t>TECHO PRESUPUESTARIO 2021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897ED6-26DD-E348-905E-CBE3F8E6B5FE}"/>
              </a:ext>
            </a:extLst>
          </p:cNvPr>
          <p:cNvSpPr/>
          <p:nvPr/>
        </p:nvSpPr>
        <p:spPr>
          <a:xfrm>
            <a:off x="0" y="1269951"/>
            <a:ext cx="3802566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5">
            <a:extLst>
              <a:ext uri="{FF2B5EF4-FFF2-40B4-BE49-F238E27FC236}">
                <a16:creationId xmlns:a16="http://schemas.microsoft.com/office/drawing/2014/main" id="{A9B5A127-ED37-45AD-B6CA-3AF6B1603C68}"/>
              </a:ext>
            </a:extLst>
          </p:cNvPr>
          <p:cNvSpPr txBox="1"/>
          <p:nvPr/>
        </p:nvSpPr>
        <p:spPr>
          <a:xfrm>
            <a:off x="8696124" y="4303108"/>
            <a:ext cx="248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C" dirty="0">
                <a:solidFill>
                  <a:srgbClr val="C00000"/>
                </a:solidFill>
                <a:latin typeface="Tw Cen MT" panose="020B0602020104020603" pitchFamily="34" charset="0"/>
              </a:rPr>
              <a:t>TOTAL TECHO 2021</a:t>
            </a:r>
          </a:p>
        </p:txBody>
      </p:sp>
      <p:sp>
        <p:nvSpPr>
          <p:cNvPr id="13" name="CuadroTexto 13">
            <a:extLst>
              <a:ext uri="{FF2B5EF4-FFF2-40B4-BE49-F238E27FC236}">
                <a16:creationId xmlns:a16="http://schemas.microsoft.com/office/drawing/2014/main" id="{EB1548C3-E3EC-4D98-9DBC-D225BF8D092A}"/>
              </a:ext>
            </a:extLst>
          </p:cNvPr>
          <p:cNvSpPr txBox="1"/>
          <p:nvPr/>
        </p:nvSpPr>
        <p:spPr>
          <a:xfrm>
            <a:off x="8878050" y="4688021"/>
            <a:ext cx="2124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C" sz="2000" b="1" dirty="0">
                <a:solidFill>
                  <a:srgbClr val="C00000"/>
                </a:solidFill>
                <a:latin typeface="Tw Cen MT" panose="020B0602020104020603" pitchFamily="34" charset="0"/>
              </a:rPr>
              <a:t>$21.437.812,62</a:t>
            </a:r>
          </a:p>
          <a:p>
            <a:pPr algn="ctr"/>
            <a:endParaRPr lang="es-EC" sz="2000" b="1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8483175" y="3926054"/>
            <a:ext cx="0" cy="22237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696124" y="5338527"/>
            <a:ext cx="2689413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7414D6-AEB2-4436-BAB3-5AC941699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04086"/>
              </p:ext>
            </p:extLst>
          </p:nvPr>
        </p:nvGraphicFramePr>
        <p:xfrm>
          <a:off x="1369732" y="1718926"/>
          <a:ext cx="9340340" cy="1013460"/>
        </p:xfrm>
        <a:graphic>
          <a:graphicData uri="http://schemas.openxmlformats.org/drawingml/2006/table">
            <a:tbl>
              <a:tblPr/>
              <a:tblGrid>
                <a:gridCol w="947032">
                  <a:extLst>
                    <a:ext uri="{9D8B030D-6E8A-4147-A177-3AD203B41FA5}">
                      <a16:colId xmlns:a16="http://schemas.microsoft.com/office/drawing/2014/main" val="3614166467"/>
                    </a:ext>
                  </a:extLst>
                </a:gridCol>
                <a:gridCol w="1578388">
                  <a:extLst>
                    <a:ext uri="{9D8B030D-6E8A-4147-A177-3AD203B41FA5}">
                      <a16:colId xmlns:a16="http://schemas.microsoft.com/office/drawing/2014/main" val="121961267"/>
                    </a:ext>
                  </a:extLst>
                </a:gridCol>
                <a:gridCol w="1578388">
                  <a:extLst>
                    <a:ext uri="{9D8B030D-6E8A-4147-A177-3AD203B41FA5}">
                      <a16:colId xmlns:a16="http://schemas.microsoft.com/office/drawing/2014/main" val="1046722902"/>
                    </a:ext>
                  </a:extLst>
                </a:gridCol>
                <a:gridCol w="1578388">
                  <a:extLst>
                    <a:ext uri="{9D8B030D-6E8A-4147-A177-3AD203B41FA5}">
                      <a16:colId xmlns:a16="http://schemas.microsoft.com/office/drawing/2014/main" val="1902988306"/>
                    </a:ext>
                  </a:extLst>
                </a:gridCol>
                <a:gridCol w="1374125">
                  <a:extLst>
                    <a:ext uri="{9D8B030D-6E8A-4147-A177-3AD203B41FA5}">
                      <a16:colId xmlns:a16="http://schemas.microsoft.com/office/drawing/2014/main" val="3395090804"/>
                    </a:ext>
                  </a:extLst>
                </a:gridCol>
                <a:gridCol w="1336987">
                  <a:extLst>
                    <a:ext uri="{9D8B030D-6E8A-4147-A177-3AD203B41FA5}">
                      <a16:colId xmlns:a16="http://schemas.microsoft.com/office/drawing/2014/main" val="1604466430"/>
                    </a:ext>
                  </a:extLst>
                </a:gridCol>
                <a:gridCol w="947032">
                  <a:extLst>
                    <a:ext uri="{9D8B030D-6E8A-4147-A177-3AD203B41FA5}">
                      <a16:colId xmlns:a16="http://schemas.microsoft.com/office/drawing/2014/main" val="142448883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26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$19.959.697,99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11.594.314,97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58,09%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$18.737.812,62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-$1.221.885,37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6439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$6.000.000,00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$3.012.117,82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-$3.300.000,00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144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$25.959.697,99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$14.606.432,79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56,27%</a:t>
                      </a:r>
                      <a:endParaRPr lang="es-EC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$21.437.812,62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-$4.521.885,37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79328"/>
                  </a:ext>
                </a:extLst>
              </a:tr>
            </a:tbl>
          </a:graphicData>
        </a:graphic>
      </p:graphicFrame>
      <p:sp>
        <p:nvSpPr>
          <p:cNvPr id="4" name="CuadroTexto 13">
            <a:extLst>
              <a:ext uri="{FF2B5EF4-FFF2-40B4-BE49-F238E27FC236}">
                <a16:creationId xmlns:a16="http://schemas.microsoft.com/office/drawing/2014/main" id="{BB109854-34D1-4BF6-BD54-CA91139AB0BA}"/>
              </a:ext>
            </a:extLst>
          </p:cNvPr>
          <p:cNvSpPr txBox="1"/>
          <p:nvPr/>
        </p:nvSpPr>
        <p:spPr>
          <a:xfrm>
            <a:off x="7051209" y="4405318"/>
            <a:ext cx="1768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s-EC" sz="20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-17%</a:t>
            </a:r>
            <a:endParaRPr lang="es-EC" sz="2000" b="1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6125C6FE-6BE9-4F06-9A30-5FB6133ED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567494"/>
              </p:ext>
            </p:extLst>
          </p:nvPr>
        </p:nvGraphicFramePr>
        <p:xfrm>
          <a:off x="668383" y="3280860"/>
          <a:ext cx="6858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Flecha abajo 1"/>
          <p:cNvSpPr/>
          <p:nvPr/>
        </p:nvSpPr>
        <p:spPr>
          <a:xfrm>
            <a:off x="7051209" y="4224007"/>
            <a:ext cx="483326" cy="85075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62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1423" y="550695"/>
            <a:ext cx="9658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>
                <a:solidFill>
                  <a:srgbClr val="0070C0"/>
                </a:solidFill>
                <a:latin typeface="+mj-lt"/>
              </a:rPr>
              <a:t>TECHO PRESUPUESTARIO </a:t>
            </a:r>
            <a:r>
              <a:rPr lang="es-ES_tradnl" sz="4000" b="1" dirty="0" smtClean="0">
                <a:solidFill>
                  <a:srgbClr val="0070C0"/>
                </a:solidFill>
                <a:latin typeface="+mj-lt"/>
              </a:rPr>
              <a:t>2021 POR PROYECTO</a:t>
            </a:r>
            <a:endParaRPr lang="es-ES_tradnl" sz="40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62338"/>
              </p:ext>
            </p:extLst>
          </p:nvPr>
        </p:nvGraphicFramePr>
        <p:xfrm>
          <a:off x="338908" y="1394942"/>
          <a:ext cx="10856686" cy="2188363"/>
        </p:xfrm>
        <a:graphic>
          <a:graphicData uri="http://schemas.openxmlformats.org/drawingml/2006/table">
            <a:tbl>
              <a:tblPr/>
              <a:tblGrid>
                <a:gridCol w="4516816">
                  <a:extLst>
                    <a:ext uri="{9D8B030D-6E8A-4147-A177-3AD203B41FA5}">
                      <a16:colId xmlns:a16="http://schemas.microsoft.com/office/drawing/2014/main" val="1619052418"/>
                    </a:ext>
                  </a:extLst>
                </a:gridCol>
                <a:gridCol w="1618979">
                  <a:extLst>
                    <a:ext uri="{9D8B030D-6E8A-4147-A177-3AD203B41FA5}">
                      <a16:colId xmlns:a16="http://schemas.microsoft.com/office/drawing/2014/main" val="777099123"/>
                    </a:ext>
                  </a:extLst>
                </a:gridCol>
                <a:gridCol w="2031661">
                  <a:extLst>
                    <a:ext uri="{9D8B030D-6E8A-4147-A177-3AD203B41FA5}">
                      <a16:colId xmlns:a16="http://schemas.microsoft.com/office/drawing/2014/main" val="2491381855"/>
                    </a:ext>
                  </a:extLst>
                </a:gridCol>
                <a:gridCol w="1396767">
                  <a:extLst>
                    <a:ext uri="{9D8B030D-6E8A-4147-A177-3AD203B41FA5}">
                      <a16:colId xmlns:a16="http://schemas.microsoft.com/office/drawing/2014/main" val="2024697252"/>
                    </a:ext>
                  </a:extLst>
                </a:gridCol>
                <a:gridCol w="1292463">
                  <a:extLst>
                    <a:ext uri="{9D8B030D-6E8A-4147-A177-3AD203B41FA5}">
                      <a16:colId xmlns:a16="http://schemas.microsoft.com/office/drawing/2014/main" val="37622343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PROYECTO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FONDOS PROPIOS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FONDOS MUNICIPALES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9133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 residuos de construcción y escombros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944.837,61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944.837,61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743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residuos no peligrosos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6.822.313,95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2.700.000,00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9.522.313,95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562464"/>
                  </a:ext>
                </a:extLst>
              </a:tr>
              <a:tr h="24716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 residuos peligrosos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sanitarios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1.014.174,41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1.014.174,41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60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8.781.325,97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2.700.000,00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$11.481.325,97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9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talento humano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6.538.377,58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C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                       -  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6.538.377,58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913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3.418.109,07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EC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                       -  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3.418.109,07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638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9.956.486,65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9.956.486,65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95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18.737.812,62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2.700.000,00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$21.437.812,62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13566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22673"/>
              </p:ext>
            </p:extLst>
          </p:nvPr>
        </p:nvGraphicFramePr>
        <p:xfrm>
          <a:off x="0" y="3722915"/>
          <a:ext cx="11534503" cy="298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80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51423" y="512752"/>
            <a:ext cx="854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smtClean="0">
                <a:solidFill>
                  <a:srgbClr val="0070C0"/>
                </a:solidFill>
                <a:latin typeface="+mj-lt"/>
              </a:rPr>
              <a:t>ACTIVIDADES SIN FINANCIAMIENTO</a:t>
            </a:r>
            <a:endParaRPr lang="es-ES_tradnl" sz="40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24270"/>
              </p:ext>
            </p:extLst>
          </p:nvPr>
        </p:nvGraphicFramePr>
        <p:xfrm>
          <a:off x="875212" y="1737360"/>
          <a:ext cx="10071463" cy="3417084"/>
        </p:xfrm>
        <a:graphic>
          <a:graphicData uri="http://schemas.openxmlformats.org/drawingml/2006/table">
            <a:tbl>
              <a:tblPr/>
              <a:tblGrid>
                <a:gridCol w="4714709">
                  <a:extLst>
                    <a:ext uri="{9D8B030D-6E8A-4147-A177-3AD203B41FA5}">
                      <a16:colId xmlns:a16="http://schemas.microsoft.com/office/drawing/2014/main" val="4194452103"/>
                    </a:ext>
                  </a:extLst>
                </a:gridCol>
                <a:gridCol w="2112995">
                  <a:extLst>
                    <a:ext uri="{9D8B030D-6E8A-4147-A177-3AD203B41FA5}">
                      <a16:colId xmlns:a16="http://schemas.microsoft.com/office/drawing/2014/main" val="3985509837"/>
                    </a:ext>
                  </a:extLst>
                </a:gridCol>
                <a:gridCol w="1710520">
                  <a:extLst>
                    <a:ext uri="{9D8B030D-6E8A-4147-A177-3AD203B41FA5}">
                      <a16:colId xmlns:a16="http://schemas.microsoft.com/office/drawing/2014/main" val="3345131576"/>
                    </a:ext>
                  </a:extLst>
                </a:gridCol>
                <a:gridCol w="1533239">
                  <a:extLst>
                    <a:ext uri="{9D8B030D-6E8A-4147-A177-3AD203B41FA5}">
                      <a16:colId xmlns:a16="http://schemas.microsoft.com/office/drawing/2014/main" val="1400967087"/>
                    </a:ext>
                  </a:extLst>
                </a:gridCol>
              </a:tblGrid>
              <a:tr h="287190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ACTIVIDADES SIN FINANCIAMIENTO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NECESIDAD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DEFICIT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113156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 del cubeto 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1.800.000,00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795963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tratamiento de lixiviados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4.273.840,00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$ 1.309.817,26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2.964.022,74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41964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disposición final de residuos peligrosos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53.117,28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53.117,28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864709"/>
                  </a:ext>
                </a:extLst>
              </a:tr>
              <a:tr h="52531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Consultoría para la caracterización y aprovechamiento de escombros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75.040,00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75.040,00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292442"/>
                  </a:ext>
                </a:extLst>
              </a:tr>
              <a:tr h="52531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contrato de concesión para transferencia de residuos ETSUR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508.750,00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508.750,00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64635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7.219.497,28 </a:t>
                      </a:r>
                      <a:endParaRPr lang="es-EC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s-EC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1.818.567,26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C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$5.400.930,02 </a:t>
                      </a:r>
                      <a:endParaRPr lang="es-EC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4618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75212" y="5730227"/>
            <a:ext cx="1007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* Además se cuenta presupuestado un monto de </a:t>
            </a:r>
            <a:r>
              <a:rPr lang="es-EC" b="1" dirty="0" smtClean="0">
                <a:solidFill>
                  <a:schemeClr val="tx2"/>
                </a:solidFill>
              </a:rPr>
              <a:t>US$ 695.227,72 </a:t>
            </a:r>
            <a:r>
              <a:rPr lang="es-EC" dirty="0" smtClean="0"/>
              <a:t>correspondiente a fondos de compensación ( 1.20 por tonelada)  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265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CD17C6C-C623-E24E-9FB8-3CBAEF45C49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5031" y="2850617"/>
            <a:ext cx="4821937" cy="158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8361BF1292CD740A3746C6024C75632" ma:contentTypeVersion="9" ma:contentTypeDescription="Crear nuevo documento." ma:contentTypeScope="" ma:versionID="bc34f0c08902c99e444e005cd58dd926">
  <xsd:schema xmlns:xsd="http://www.w3.org/2001/XMLSchema" xmlns:xs="http://www.w3.org/2001/XMLSchema" xmlns:p="http://schemas.microsoft.com/office/2006/metadata/properties" xmlns:ns2="cdce836a-a561-4ef7-8818-75fcd17e2c38" targetNamespace="http://schemas.microsoft.com/office/2006/metadata/properties" ma:root="true" ma:fieldsID="c27efac7cf900199da3ecd0963a231cb" ns2:_="">
    <xsd:import namespace="cdce836a-a561-4ef7-8818-75fcd17e2c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e836a-a561-4ef7-8818-75fcd17e2c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FCA853-F83A-4714-ADC6-E4386AA8F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32DB6A-4551-4B70-881F-5FDCC46E4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e836a-a561-4ef7-8818-75fcd17e2c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E04C8B-1523-4851-9463-B309702D5E0D}">
  <ds:schemaRefs>
    <ds:schemaRef ds:uri="cdce836a-a561-4ef7-8818-75fcd17e2c38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344</Words>
  <Application>Microsoft Office PowerPoint</Application>
  <PresentationFormat>Panorámica</PresentationFormat>
  <Paragraphs>129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argoti</dc:creator>
  <cp:lastModifiedBy>David Sebastian Argoti Vasquez</cp:lastModifiedBy>
  <cp:revision>27</cp:revision>
  <cp:lastPrinted>2020-11-09T13:22:27Z</cp:lastPrinted>
  <dcterms:created xsi:type="dcterms:W3CDTF">2020-10-13T17:56:45Z</dcterms:created>
  <dcterms:modified xsi:type="dcterms:W3CDTF">2020-11-09T20:59:51Z</dcterms:modified>
</cp:coreProperties>
</file>