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521" r:id="rId3"/>
    <p:sldId id="451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22" r:id="rId19"/>
    <p:sldId id="523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63" d="100"/>
          <a:sy n="63" d="100"/>
        </p:scale>
        <p:origin x="16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9D9E6-E17B-480E-94BB-66D64C36A6DB}" type="datetimeFigureOut">
              <a:rPr lang="es-ES" smtClean="0"/>
              <a:t>17/11/2020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BF13-90F8-4906-8584-29315B13D8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013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4426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854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83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9273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52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6795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5677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9336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547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5608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631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E768-617E-41B8-8041-E6AADB3A7A33}" type="datetimeFigureOut">
              <a:rPr lang="es-EC" smtClean="0"/>
              <a:t>17/11/2020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4172-8943-40FB-8FC6-AA64A985100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3507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7" y="1177975"/>
            <a:ext cx="6902880" cy="347516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87524" y="479314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METODOLOGÍA PARA LA DISTRIBUCIÓN DE MONTOS EN PRESUPUESTOS PARTICIPATIVOS 2020, EJECUCIÓN 2021</a:t>
            </a:r>
            <a:endParaRPr lang="es-EC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3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65654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584.343,61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438.257,71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315.599,45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156.085,90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/>
                        <a:t>1.534.286,67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LA DELICIA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9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710128"/>
            <a:ext cx="7416824" cy="55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LA DELICIA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46450"/>
              </p:ext>
            </p:extLst>
          </p:nvPr>
        </p:nvGraphicFramePr>
        <p:xfrm>
          <a:off x="2627784" y="1340768"/>
          <a:ext cx="3960440" cy="5058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09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effectLst/>
                        </a:rPr>
                        <a:t>PARROQUIAS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18" marR="9218" marT="9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effectLst/>
                        </a:rPr>
                        <a:t> TOTAL POR PARROQUIA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18" marR="9218" marT="92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CALACALI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CARCELEN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141.257,08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COMITÉ DEL PUEBLO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73427,64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COTOCOLLAO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122.996,34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EL CONDADO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167.732,37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GUALEA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NANEGAL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NANEGALITO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NONO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PACTO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114.448,76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POMASQUI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95.799,49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PONCEANO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141.257,08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SAN ANTONIO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105.124,13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LA DELICIA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 $  1.534.286,67 </a:t>
                      </a:r>
                      <a:endParaRPr lang="es-EC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8" marR="9218" marT="921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5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06009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463.578,07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347.683,55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231.789,03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115.894,52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$ 1.158.945,17</a:t>
                      </a:r>
                      <a:endParaRPr lang="es-EC" sz="20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MANUELA SÁENZ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2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MANUELA SÁENZ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27493"/>
              </p:ext>
            </p:extLst>
          </p:nvPr>
        </p:nvGraphicFramePr>
        <p:xfrm>
          <a:off x="2411760" y="2305050"/>
          <a:ext cx="4176464" cy="2924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91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PARROQUIAS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 TOTAL POR PARROQUIA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CENTRO HISTORICO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205.215,83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ITCHIMBIA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187.385,90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LA LIBERTAD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246.119,77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PUENGASI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248.782,40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SAN JUAN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271.441,27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</a:rPr>
                        <a:t>MANUELA SAENZ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effectLst/>
                        </a:rPr>
                        <a:t> $     1.158.945,17 </a:t>
                      </a:r>
                      <a:endParaRPr lang="es-EC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49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35799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775.643,69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581.732,77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387.821,85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193.910,92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$ 1.939.109,23</a:t>
                      </a:r>
                      <a:endParaRPr lang="es-EC" sz="20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QUITUMBE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4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QUITUMBE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49601"/>
              </p:ext>
            </p:extLst>
          </p:nvPr>
        </p:nvGraphicFramePr>
        <p:xfrm>
          <a:off x="2627784" y="2214560"/>
          <a:ext cx="4032448" cy="294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8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36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PARROQUIAS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 TOTAL POR PARROQUIA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CHILLOGALLO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371.295,35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GUAMANI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371.295,35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LA ECUATORIANA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351.096,29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QUITUMBE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474.126,90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TURUBAMBA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371.295,35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</a:rPr>
                        <a:t>QUITUMBE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effectLst/>
                        </a:rPr>
                        <a:t> $      1.939.109,23 </a:t>
                      </a:r>
                      <a:endParaRPr lang="es-EC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13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59062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464.550,94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348.413,20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232.275,47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116.137,73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1.161.377,34</a:t>
                      </a:r>
                      <a:endParaRPr lang="es-EC" sz="20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TUMBACO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17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TUMBACO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12942"/>
              </p:ext>
            </p:extLst>
          </p:nvPr>
        </p:nvGraphicFramePr>
        <p:xfrm>
          <a:off x="2699792" y="1916832"/>
          <a:ext cx="4248472" cy="3776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6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PARROQUIAS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 TOTAL POR PARROQUIA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CHECA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100.499,31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CUMBAYA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181.722,96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EL QUINCHE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131.833,87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PIFO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134.442,13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PUEMBO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120.927,00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TABABELA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73.234,35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TUMBACO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278.921,78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YARUQUI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139.795,93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</a:rPr>
                        <a:t>TUMBACO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effectLst/>
                        </a:rPr>
                        <a:t> $      1.161.377,34 </a:t>
                      </a:r>
                      <a:endParaRPr lang="es-EC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394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650807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382.426,01</a:t>
                      </a:r>
                      <a:endParaRPr lang="es-EC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286.819,51</a:t>
                      </a:r>
                      <a:endParaRPr lang="es-EC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20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191.213,01</a:t>
                      </a:r>
                      <a:endParaRPr lang="es-EC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95.606,50</a:t>
                      </a:r>
                      <a:endParaRPr lang="es-EC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956.065,03</a:t>
                      </a:r>
                      <a:endParaRPr lang="es-EC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LOS CHILLOS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68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LOS CHILLOS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35483"/>
              </p:ext>
            </p:extLst>
          </p:nvPr>
        </p:nvGraphicFramePr>
        <p:xfrm>
          <a:off x="2555776" y="2276872"/>
          <a:ext cx="4176464" cy="327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9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8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PARROQUIAS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 TOTAL POR PARROQUIA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ALANGASI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150.547,38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AMAGUAÑA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153.633,49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CONOCOTO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349.384,29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GUANGOPOLO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77.671,58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LA MERCED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96.017,77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PINTAG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128.810,51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>
                          <a:effectLst/>
                        </a:rPr>
                        <a:t>LOS CHILLOS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effectLst/>
                        </a:rPr>
                        <a:t> $    956.065,03 </a:t>
                      </a:r>
                      <a:endParaRPr lang="es-EC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00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83617"/>
            <a:ext cx="6264696" cy="702648"/>
          </a:xfrm>
        </p:spPr>
        <p:txBody>
          <a:bodyPr>
            <a:noAutofit/>
          </a:bodyPr>
          <a:lstStyle/>
          <a:p>
            <a:r>
              <a:rPr lang="es-ES" sz="2500" b="1" dirty="0">
                <a:solidFill>
                  <a:schemeClr val="tx2"/>
                </a:solidFill>
              </a:rPr>
              <a:t>CRITERIOS DE ASIGNACIÓN DEL PRESUPUESTO A NIVEL PARROQUIAL</a:t>
            </a:r>
            <a:endParaRPr lang="es-EC" sz="25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5213" y="1916832"/>
            <a:ext cx="6768752" cy="3860644"/>
          </a:xfrm>
          <a:noFill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C" sz="2800" dirty="0"/>
              <a:t>Población (40%)</a:t>
            </a:r>
          </a:p>
          <a:p>
            <a:pPr>
              <a:buFont typeface="Wingdings" panose="05000000000000000000" pitchFamily="2" charset="2"/>
              <a:buChar char="Ø"/>
            </a:pPr>
            <a:endParaRPr lang="es-EC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C" sz="2800" dirty="0"/>
              <a:t>Pobreza por NBI (30%) </a:t>
            </a:r>
          </a:p>
          <a:p>
            <a:pPr>
              <a:buFont typeface="Wingdings" panose="05000000000000000000" pitchFamily="2" charset="2"/>
              <a:buChar char="Ø"/>
            </a:pPr>
            <a:endParaRPr lang="es-EC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C" sz="2800" dirty="0"/>
              <a:t>Densidad Demográfica Hab./ Ha (20%)</a:t>
            </a:r>
          </a:p>
          <a:p>
            <a:pPr>
              <a:buFont typeface="Wingdings" panose="05000000000000000000" pitchFamily="2" charset="2"/>
              <a:buChar char="Ø"/>
            </a:pPr>
            <a:endParaRPr lang="es-EC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C" sz="2800" dirty="0"/>
              <a:t>Infraestructura (10%)</a:t>
            </a:r>
          </a:p>
          <a:p>
            <a:pPr>
              <a:buFont typeface="Wingdings" panose="05000000000000000000" pitchFamily="2" charset="2"/>
              <a:buChar char="Ø"/>
            </a:pPr>
            <a:endParaRPr lang="es-EC" sz="2800" dirty="0"/>
          </a:p>
        </p:txBody>
      </p:sp>
      <p:pic>
        <p:nvPicPr>
          <p:cNvPr id="7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8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97940" y="1077807"/>
            <a:ext cx="2066548" cy="472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2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1" y="883616"/>
            <a:ext cx="7667416" cy="50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4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70919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651.853,24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488.889,93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325.926,62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162.963,31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1.629.633,10</a:t>
                      </a:r>
                      <a:endParaRPr lang="es-EC" sz="20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CALDERÓN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7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CALDERÓN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96032"/>
              </p:ext>
            </p:extLst>
          </p:nvPr>
        </p:nvGraphicFramePr>
        <p:xfrm>
          <a:off x="1907704" y="2700338"/>
          <a:ext cx="5832648" cy="1952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6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u="none" strike="noStrike" dirty="0">
                          <a:effectLst/>
                        </a:rPr>
                        <a:t>PARROQUIAS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u="none" strike="noStrike" dirty="0">
                          <a:effectLst/>
                        </a:rPr>
                        <a:t> TOTAL POR PARROQUIA 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CALDERÓN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916.668,62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LLANO CHICO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712.964,48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CALDERÓN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 $ 1.629.633,10 </a:t>
                      </a:r>
                      <a:endParaRPr lang="es-EC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55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078089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752.128,32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564.096,24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376.064,16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Infraestructura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188.032,08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1.880.320,81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ELOY ALFARO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9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ELOY ALFARO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6836"/>
              </p:ext>
            </p:extLst>
          </p:nvPr>
        </p:nvGraphicFramePr>
        <p:xfrm>
          <a:off x="2267744" y="1772816"/>
          <a:ext cx="4824536" cy="4305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06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u="none" strike="noStrike" dirty="0">
                          <a:effectLst/>
                        </a:rPr>
                        <a:t>PARROQUIAS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u="none" strike="noStrike" dirty="0">
                          <a:effectLst/>
                        </a:rPr>
                        <a:t> TOTAL POR PARROQUIA 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CHILIBULO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225.317,07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CHIMBACALLE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166.496,78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LA ARGELIA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225.317,07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LA FERROVIARIA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239.781,08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LA MAGDALENA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152.032,78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LA MENA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137.568,77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LLOA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123.104,76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SAN BARTOLO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254.245,09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u="none" strike="noStrike" dirty="0">
                          <a:effectLst/>
                        </a:rPr>
                        <a:t>SOLANDA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u="none" strike="noStrike" dirty="0">
                          <a:effectLst/>
                        </a:rPr>
                        <a:t>356.457,40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ELOY ALFARO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 $      1.880.320,81 </a:t>
                      </a:r>
                      <a:endParaRPr lang="es-EC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27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35060"/>
              </p:ext>
            </p:extLst>
          </p:nvPr>
        </p:nvGraphicFramePr>
        <p:xfrm>
          <a:off x="971599" y="2060850"/>
          <a:ext cx="7416825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319">
                  <a:extLst>
                    <a:ext uri="{9D8B030D-6E8A-4147-A177-3AD203B41FA5}">
                      <a16:colId xmlns:a16="http://schemas.microsoft.com/office/drawing/2014/main" val="1146053642"/>
                    </a:ext>
                  </a:extLst>
                </a:gridCol>
                <a:gridCol w="1909212">
                  <a:extLst>
                    <a:ext uri="{9D8B030D-6E8A-4147-A177-3AD203B41FA5}">
                      <a16:colId xmlns:a16="http://schemas.microsoft.com/office/drawing/2014/main" val="4238355544"/>
                    </a:ext>
                  </a:extLst>
                </a:gridCol>
                <a:gridCol w="1527370">
                  <a:extLst>
                    <a:ext uri="{9D8B030D-6E8A-4147-A177-3AD203B41FA5}">
                      <a16:colId xmlns:a16="http://schemas.microsoft.com/office/drawing/2014/main" val="3029948511"/>
                    </a:ext>
                  </a:extLst>
                </a:gridCol>
                <a:gridCol w="1841924">
                  <a:extLst>
                    <a:ext uri="{9D8B030D-6E8A-4147-A177-3AD203B41FA5}">
                      <a16:colId xmlns:a16="http://schemas.microsoft.com/office/drawing/2014/main" val="2398128654"/>
                    </a:ext>
                  </a:extLst>
                </a:gridCol>
              </a:tblGrid>
              <a:tr h="7526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SUBCRITERIO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%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u="none" strike="noStrike" dirty="0">
                          <a:effectLst/>
                        </a:rPr>
                        <a:t>PRESUPUESTO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08273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Tamaño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Población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40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877.498,12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228219"/>
                  </a:ext>
                </a:extLst>
              </a:tr>
              <a:tr h="5119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Equidad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Pobreza NBI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30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658.123,59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5380450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Densidad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415.321,42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402019"/>
                  </a:ext>
                </a:extLst>
              </a:tr>
              <a:tr h="511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Infraestructura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169.374,53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051468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Total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100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2.120.317,65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3337899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99592" y="1009262"/>
            <a:ext cx="7416824" cy="70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EUGENIO ESPEJO</a:t>
            </a:r>
            <a:endParaRPr lang="es-EC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0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>
            <a:off x="395536" y="6523063"/>
            <a:ext cx="7569402" cy="334937"/>
          </a:xfrm>
          <a:prstGeom prst="rect">
            <a:avLst/>
          </a:prstGeom>
        </p:spPr>
      </p:pic>
      <p:pic>
        <p:nvPicPr>
          <p:cNvPr id="7" name="Imagen 3">
            <a:extLst>
              <a:ext uri="{FF2B5EF4-FFF2-40B4-BE49-F238E27FC236}">
                <a16:creationId xmlns:a16="http://schemas.microsoft.com/office/drawing/2014/main" id="{AB11C3BD-5F18-4742-A481-A495E7F8ED27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46" y="6186441"/>
            <a:ext cx="932342" cy="469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1475418" cy="5436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9BD434-E149-4806-850E-BA02B6380177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t="2" r="16755" b="-179058"/>
          <a:stretch/>
        </p:blipFill>
        <p:spPr>
          <a:xfrm flipH="1">
            <a:off x="1582922" y="548680"/>
            <a:ext cx="7237550" cy="33493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764704"/>
            <a:ext cx="7416824" cy="399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500" b="1" dirty="0">
                <a:solidFill>
                  <a:schemeClr val="tx2"/>
                </a:solidFill>
              </a:rPr>
              <a:t>ADMINISTRACIÓN ZONAL EUGENIO ESPEJO</a:t>
            </a:r>
            <a:endParaRPr lang="es-EC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10847"/>
              </p:ext>
            </p:extLst>
          </p:nvPr>
        </p:nvGraphicFramePr>
        <p:xfrm>
          <a:off x="2339752" y="1166818"/>
          <a:ext cx="4968552" cy="5321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4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9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PARROQUIAS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8" marR="7048" marT="7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TOTAL POR PARROQUIA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8" marR="7048" marT="704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ATAHUALPA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BELISARIO QUEVEDO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190.760,46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CHAVEZPAMBA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COCHAPAMBA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190.760,46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COMITÉ DEL PUEBLO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117.332,82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CONCEPCIÓN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GUAYLLABAMBA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IÑAQUITO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JIPIJAPA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KENNEDY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286.140,69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MARISCAL SUCRE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NAYÓN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PERUCHO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PUELLARO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RUMIPAMBA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SAN ISIDRO DEL INCA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SAN JOSE DE MINAS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ZAMBIZA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95.380,23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EUGENIO ESPEJO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48" marR="7048" marT="7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2.120.317,65</a:t>
                      </a:r>
                      <a:endParaRPr lang="es-EC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8" marR="7048" marT="7048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6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Presentación en pantalla (4:3)</PresentationFormat>
  <Paragraphs>365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CRITERIOS DE ASIGNACIÓN DEL PRESUPUESTO A NIVEL PARROQUIAL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Hillary</dc:creator>
  <cp:lastModifiedBy>hillary herrera</cp:lastModifiedBy>
  <cp:revision>1</cp:revision>
  <dcterms:modified xsi:type="dcterms:W3CDTF">2020-11-17T22:48:17Z</dcterms:modified>
</cp:coreProperties>
</file>