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3" r:id="rId3"/>
    <p:sldId id="270" r:id="rId4"/>
    <p:sldId id="275" r:id="rId5"/>
    <p:sldId id="262" r:id="rId6"/>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DBED569-4797-4DF1-A0F4-6AAB3CD982D8}" styleName="Estilo claro 3 - Acento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ABFCF23-3B69-468F-B69F-88F6DE6A72F2}" styleName="Estilo medio 1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50" autoAdjust="0"/>
    <p:restoredTop sz="93737" autoAdjust="0"/>
  </p:normalViewPr>
  <p:slideViewPr>
    <p:cSldViewPr snapToGrid="0">
      <p:cViewPr>
        <p:scale>
          <a:sx n="50" d="100"/>
          <a:sy n="50" d="100"/>
        </p:scale>
        <p:origin x="1310" y="3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EC"/>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EC"/>
          </a:p>
        </p:txBody>
      </p:sp>
      <p:sp>
        <p:nvSpPr>
          <p:cNvPr id="4" name="Marcador de fecha 3"/>
          <p:cNvSpPr>
            <a:spLocks noGrp="1"/>
          </p:cNvSpPr>
          <p:nvPr>
            <p:ph type="dt" sz="half" idx="10"/>
          </p:nvPr>
        </p:nvSpPr>
        <p:spPr/>
        <p:txBody>
          <a:bodyPr/>
          <a:lstStyle/>
          <a:p>
            <a:fld id="{C4009D22-A377-4C57-A0A3-8588811C69B0}" type="datetimeFigureOut">
              <a:rPr lang="es-EC" smtClean="0"/>
              <a:t>11/11/2020</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F77757D9-4F96-4DC8-A6AD-809C22752FD0}" type="slidenum">
              <a:rPr lang="es-EC" smtClean="0"/>
              <a:t>‹#›</a:t>
            </a:fld>
            <a:endParaRPr lang="es-EC"/>
          </a:p>
        </p:txBody>
      </p:sp>
    </p:spTree>
    <p:extLst>
      <p:ext uri="{BB962C8B-B14F-4D97-AF65-F5344CB8AC3E}">
        <p14:creationId xmlns:p14="http://schemas.microsoft.com/office/powerpoint/2010/main" val="38536580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10"/>
          </p:nvPr>
        </p:nvSpPr>
        <p:spPr/>
        <p:txBody>
          <a:bodyPr/>
          <a:lstStyle/>
          <a:p>
            <a:fld id="{C4009D22-A377-4C57-A0A3-8588811C69B0}" type="datetimeFigureOut">
              <a:rPr lang="es-EC" smtClean="0"/>
              <a:t>11/11/2020</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F77757D9-4F96-4DC8-A6AD-809C22752FD0}" type="slidenum">
              <a:rPr lang="es-EC" smtClean="0"/>
              <a:t>‹#›</a:t>
            </a:fld>
            <a:endParaRPr lang="es-EC"/>
          </a:p>
        </p:txBody>
      </p:sp>
    </p:spTree>
    <p:extLst>
      <p:ext uri="{BB962C8B-B14F-4D97-AF65-F5344CB8AC3E}">
        <p14:creationId xmlns:p14="http://schemas.microsoft.com/office/powerpoint/2010/main" val="27749062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EC"/>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10"/>
          </p:nvPr>
        </p:nvSpPr>
        <p:spPr/>
        <p:txBody>
          <a:bodyPr/>
          <a:lstStyle/>
          <a:p>
            <a:fld id="{C4009D22-A377-4C57-A0A3-8588811C69B0}" type="datetimeFigureOut">
              <a:rPr lang="es-EC" smtClean="0"/>
              <a:t>11/11/2020</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F77757D9-4F96-4DC8-A6AD-809C22752FD0}" type="slidenum">
              <a:rPr lang="es-EC" smtClean="0"/>
              <a:t>‹#›</a:t>
            </a:fld>
            <a:endParaRPr lang="es-EC"/>
          </a:p>
        </p:txBody>
      </p:sp>
    </p:spTree>
    <p:extLst>
      <p:ext uri="{BB962C8B-B14F-4D97-AF65-F5344CB8AC3E}">
        <p14:creationId xmlns:p14="http://schemas.microsoft.com/office/powerpoint/2010/main" val="25056970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10"/>
          </p:nvPr>
        </p:nvSpPr>
        <p:spPr/>
        <p:txBody>
          <a:bodyPr/>
          <a:lstStyle/>
          <a:p>
            <a:fld id="{C4009D22-A377-4C57-A0A3-8588811C69B0}" type="datetimeFigureOut">
              <a:rPr lang="es-EC" smtClean="0"/>
              <a:t>11/11/2020</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F77757D9-4F96-4DC8-A6AD-809C22752FD0}" type="slidenum">
              <a:rPr lang="es-EC" smtClean="0"/>
              <a:t>‹#›</a:t>
            </a:fld>
            <a:endParaRPr lang="es-EC"/>
          </a:p>
        </p:txBody>
      </p:sp>
    </p:spTree>
    <p:extLst>
      <p:ext uri="{BB962C8B-B14F-4D97-AF65-F5344CB8AC3E}">
        <p14:creationId xmlns:p14="http://schemas.microsoft.com/office/powerpoint/2010/main" val="3049854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EC"/>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C4009D22-A377-4C57-A0A3-8588811C69B0}" type="datetimeFigureOut">
              <a:rPr lang="es-EC" smtClean="0"/>
              <a:t>11/11/2020</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F77757D9-4F96-4DC8-A6AD-809C22752FD0}" type="slidenum">
              <a:rPr lang="es-EC" smtClean="0"/>
              <a:t>‹#›</a:t>
            </a:fld>
            <a:endParaRPr lang="es-EC"/>
          </a:p>
        </p:txBody>
      </p:sp>
    </p:spTree>
    <p:extLst>
      <p:ext uri="{BB962C8B-B14F-4D97-AF65-F5344CB8AC3E}">
        <p14:creationId xmlns:p14="http://schemas.microsoft.com/office/powerpoint/2010/main" val="6673561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fecha 4"/>
          <p:cNvSpPr>
            <a:spLocks noGrp="1"/>
          </p:cNvSpPr>
          <p:nvPr>
            <p:ph type="dt" sz="half" idx="10"/>
          </p:nvPr>
        </p:nvSpPr>
        <p:spPr/>
        <p:txBody>
          <a:bodyPr/>
          <a:lstStyle/>
          <a:p>
            <a:fld id="{C4009D22-A377-4C57-A0A3-8588811C69B0}" type="datetimeFigureOut">
              <a:rPr lang="es-EC" smtClean="0"/>
              <a:t>11/11/2020</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F77757D9-4F96-4DC8-A6AD-809C22752FD0}" type="slidenum">
              <a:rPr lang="es-EC" smtClean="0"/>
              <a:t>‹#›</a:t>
            </a:fld>
            <a:endParaRPr lang="es-EC"/>
          </a:p>
        </p:txBody>
      </p:sp>
    </p:spTree>
    <p:extLst>
      <p:ext uri="{BB962C8B-B14F-4D97-AF65-F5344CB8AC3E}">
        <p14:creationId xmlns:p14="http://schemas.microsoft.com/office/powerpoint/2010/main" val="12495326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EC"/>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7" name="Marcador de fecha 6"/>
          <p:cNvSpPr>
            <a:spLocks noGrp="1"/>
          </p:cNvSpPr>
          <p:nvPr>
            <p:ph type="dt" sz="half" idx="10"/>
          </p:nvPr>
        </p:nvSpPr>
        <p:spPr/>
        <p:txBody>
          <a:bodyPr/>
          <a:lstStyle/>
          <a:p>
            <a:fld id="{C4009D22-A377-4C57-A0A3-8588811C69B0}" type="datetimeFigureOut">
              <a:rPr lang="es-EC" smtClean="0"/>
              <a:t>11/11/2020</a:t>
            </a:fld>
            <a:endParaRPr lang="es-EC"/>
          </a:p>
        </p:txBody>
      </p:sp>
      <p:sp>
        <p:nvSpPr>
          <p:cNvPr id="8" name="Marcador de pie de página 7"/>
          <p:cNvSpPr>
            <a:spLocks noGrp="1"/>
          </p:cNvSpPr>
          <p:nvPr>
            <p:ph type="ftr" sz="quarter" idx="11"/>
          </p:nvPr>
        </p:nvSpPr>
        <p:spPr/>
        <p:txBody>
          <a:bodyPr/>
          <a:lstStyle/>
          <a:p>
            <a:endParaRPr lang="es-EC"/>
          </a:p>
        </p:txBody>
      </p:sp>
      <p:sp>
        <p:nvSpPr>
          <p:cNvPr id="9" name="Marcador de número de diapositiva 8"/>
          <p:cNvSpPr>
            <a:spLocks noGrp="1"/>
          </p:cNvSpPr>
          <p:nvPr>
            <p:ph type="sldNum" sz="quarter" idx="12"/>
          </p:nvPr>
        </p:nvSpPr>
        <p:spPr/>
        <p:txBody>
          <a:bodyPr/>
          <a:lstStyle/>
          <a:p>
            <a:fld id="{F77757D9-4F96-4DC8-A6AD-809C22752FD0}" type="slidenum">
              <a:rPr lang="es-EC" smtClean="0"/>
              <a:t>‹#›</a:t>
            </a:fld>
            <a:endParaRPr lang="es-EC"/>
          </a:p>
        </p:txBody>
      </p:sp>
    </p:spTree>
    <p:extLst>
      <p:ext uri="{BB962C8B-B14F-4D97-AF65-F5344CB8AC3E}">
        <p14:creationId xmlns:p14="http://schemas.microsoft.com/office/powerpoint/2010/main" val="7928098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fecha 2"/>
          <p:cNvSpPr>
            <a:spLocks noGrp="1"/>
          </p:cNvSpPr>
          <p:nvPr>
            <p:ph type="dt" sz="half" idx="10"/>
          </p:nvPr>
        </p:nvSpPr>
        <p:spPr/>
        <p:txBody>
          <a:bodyPr/>
          <a:lstStyle/>
          <a:p>
            <a:fld id="{C4009D22-A377-4C57-A0A3-8588811C69B0}" type="datetimeFigureOut">
              <a:rPr lang="es-EC" smtClean="0"/>
              <a:t>11/11/2020</a:t>
            </a:fld>
            <a:endParaRPr lang="es-EC"/>
          </a:p>
        </p:txBody>
      </p:sp>
      <p:sp>
        <p:nvSpPr>
          <p:cNvPr id="4" name="Marcador de pie de página 3"/>
          <p:cNvSpPr>
            <a:spLocks noGrp="1"/>
          </p:cNvSpPr>
          <p:nvPr>
            <p:ph type="ftr" sz="quarter" idx="11"/>
          </p:nvPr>
        </p:nvSpPr>
        <p:spPr/>
        <p:txBody>
          <a:bodyPr/>
          <a:lstStyle/>
          <a:p>
            <a:endParaRPr lang="es-EC"/>
          </a:p>
        </p:txBody>
      </p:sp>
      <p:sp>
        <p:nvSpPr>
          <p:cNvPr id="5" name="Marcador de número de diapositiva 4"/>
          <p:cNvSpPr>
            <a:spLocks noGrp="1"/>
          </p:cNvSpPr>
          <p:nvPr>
            <p:ph type="sldNum" sz="quarter" idx="12"/>
          </p:nvPr>
        </p:nvSpPr>
        <p:spPr/>
        <p:txBody>
          <a:bodyPr/>
          <a:lstStyle/>
          <a:p>
            <a:fld id="{F77757D9-4F96-4DC8-A6AD-809C22752FD0}" type="slidenum">
              <a:rPr lang="es-EC" smtClean="0"/>
              <a:t>‹#›</a:t>
            </a:fld>
            <a:endParaRPr lang="es-EC"/>
          </a:p>
        </p:txBody>
      </p:sp>
    </p:spTree>
    <p:extLst>
      <p:ext uri="{BB962C8B-B14F-4D97-AF65-F5344CB8AC3E}">
        <p14:creationId xmlns:p14="http://schemas.microsoft.com/office/powerpoint/2010/main" val="19515213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C4009D22-A377-4C57-A0A3-8588811C69B0}" type="datetimeFigureOut">
              <a:rPr lang="es-EC" smtClean="0"/>
              <a:t>11/11/2020</a:t>
            </a:fld>
            <a:endParaRPr lang="es-EC"/>
          </a:p>
        </p:txBody>
      </p:sp>
      <p:sp>
        <p:nvSpPr>
          <p:cNvPr id="3" name="Marcador de pie de página 2"/>
          <p:cNvSpPr>
            <a:spLocks noGrp="1"/>
          </p:cNvSpPr>
          <p:nvPr>
            <p:ph type="ftr" sz="quarter" idx="11"/>
          </p:nvPr>
        </p:nvSpPr>
        <p:spPr/>
        <p:txBody>
          <a:bodyPr/>
          <a:lstStyle/>
          <a:p>
            <a:endParaRPr lang="es-EC"/>
          </a:p>
        </p:txBody>
      </p:sp>
      <p:sp>
        <p:nvSpPr>
          <p:cNvPr id="4" name="Marcador de número de diapositiva 3"/>
          <p:cNvSpPr>
            <a:spLocks noGrp="1"/>
          </p:cNvSpPr>
          <p:nvPr>
            <p:ph type="sldNum" sz="quarter" idx="12"/>
          </p:nvPr>
        </p:nvSpPr>
        <p:spPr/>
        <p:txBody>
          <a:bodyPr/>
          <a:lstStyle/>
          <a:p>
            <a:fld id="{F77757D9-4F96-4DC8-A6AD-809C22752FD0}" type="slidenum">
              <a:rPr lang="es-EC" smtClean="0"/>
              <a:t>‹#›</a:t>
            </a:fld>
            <a:endParaRPr lang="es-EC"/>
          </a:p>
        </p:txBody>
      </p:sp>
    </p:spTree>
    <p:extLst>
      <p:ext uri="{BB962C8B-B14F-4D97-AF65-F5344CB8AC3E}">
        <p14:creationId xmlns:p14="http://schemas.microsoft.com/office/powerpoint/2010/main" val="15104744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C4009D22-A377-4C57-A0A3-8588811C69B0}" type="datetimeFigureOut">
              <a:rPr lang="es-EC" smtClean="0"/>
              <a:t>11/11/2020</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F77757D9-4F96-4DC8-A6AD-809C22752FD0}" type="slidenum">
              <a:rPr lang="es-EC" smtClean="0"/>
              <a:t>‹#›</a:t>
            </a:fld>
            <a:endParaRPr lang="es-EC"/>
          </a:p>
        </p:txBody>
      </p:sp>
    </p:spTree>
    <p:extLst>
      <p:ext uri="{BB962C8B-B14F-4D97-AF65-F5344CB8AC3E}">
        <p14:creationId xmlns:p14="http://schemas.microsoft.com/office/powerpoint/2010/main" val="18747710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C4009D22-A377-4C57-A0A3-8588811C69B0}" type="datetimeFigureOut">
              <a:rPr lang="es-EC" smtClean="0"/>
              <a:t>11/11/2020</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F77757D9-4F96-4DC8-A6AD-809C22752FD0}" type="slidenum">
              <a:rPr lang="es-EC" smtClean="0"/>
              <a:t>‹#›</a:t>
            </a:fld>
            <a:endParaRPr lang="es-EC"/>
          </a:p>
        </p:txBody>
      </p:sp>
    </p:spTree>
    <p:extLst>
      <p:ext uri="{BB962C8B-B14F-4D97-AF65-F5344CB8AC3E}">
        <p14:creationId xmlns:p14="http://schemas.microsoft.com/office/powerpoint/2010/main" val="12852553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EC"/>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009D22-A377-4C57-A0A3-8588811C69B0}" type="datetimeFigureOut">
              <a:rPr lang="es-EC" smtClean="0"/>
              <a:t>11/11/2020</a:t>
            </a:fld>
            <a:endParaRPr lang="es-EC"/>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7757D9-4F96-4DC8-A6AD-809C22752FD0}" type="slidenum">
              <a:rPr lang="es-EC" smtClean="0"/>
              <a:t>‹#›</a:t>
            </a:fld>
            <a:endParaRPr lang="es-EC"/>
          </a:p>
        </p:txBody>
      </p:sp>
    </p:spTree>
    <p:extLst>
      <p:ext uri="{BB962C8B-B14F-4D97-AF65-F5344CB8AC3E}">
        <p14:creationId xmlns:p14="http://schemas.microsoft.com/office/powerpoint/2010/main" val="7624600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2981011" y="5133975"/>
            <a:ext cx="8685124" cy="1143000"/>
          </a:xfrm>
        </p:spPr>
        <p:txBody>
          <a:bodyPr>
            <a:noAutofit/>
          </a:bodyPr>
          <a:lstStyle/>
          <a:p>
            <a:r>
              <a:rPr lang="es-MX" sz="4000" b="1" dirty="0">
                <a:solidFill>
                  <a:schemeClr val="accent1"/>
                </a:solidFill>
              </a:rPr>
              <a:t>PLAN OPERATIVO ANUAL 2021 (Proforma)</a:t>
            </a:r>
            <a:endParaRPr lang="es-EC" sz="4000" b="1" dirty="0">
              <a:solidFill>
                <a:schemeClr val="accent1"/>
              </a:solidFill>
            </a:endParaRPr>
          </a:p>
        </p:txBody>
      </p:sp>
    </p:spTree>
    <p:extLst>
      <p:ext uri="{BB962C8B-B14F-4D97-AF65-F5344CB8AC3E}">
        <p14:creationId xmlns:p14="http://schemas.microsoft.com/office/powerpoint/2010/main" val="39649107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a 4"/>
          <p:cNvGraphicFramePr>
            <a:graphicFrameLocks noGrp="1"/>
          </p:cNvGraphicFramePr>
          <p:nvPr>
            <p:extLst>
              <p:ext uri="{D42A27DB-BD31-4B8C-83A1-F6EECF244321}">
                <p14:modId xmlns:p14="http://schemas.microsoft.com/office/powerpoint/2010/main" val="1823367188"/>
              </p:ext>
            </p:extLst>
          </p:nvPr>
        </p:nvGraphicFramePr>
        <p:xfrm>
          <a:off x="923925" y="1552573"/>
          <a:ext cx="10525124" cy="4185177"/>
        </p:xfrm>
        <a:graphic>
          <a:graphicData uri="http://schemas.openxmlformats.org/drawingml/2006/table">
            <a:tbl>
              <a:tblPr>
                <a:tableStyleId>{BDBED569-4797-4DF1-A0F4-6AAB3CD982D8}</a:tableStyleId>
              </a:tblPr>
              <a:tblGrid>
                <a:gridCol w="2176319">
                  <a:extLst>
                    <a:ext uri="{9D8B030D-6E8A-4147-A177-3AD203B41FA5}">
                      <a16:colId xmlns:a16="http://schemas.microsoft.com/office/drawing/2014/main" val="20000"/>
                    </a:ext>
                  </a:extLst>
                </a:gridCol>
                <a:gridCol w="2176319">
                  <a:extLst>
                    <a:ext uri="{9D8B030D-6E8A-4147-A177-3AD203B41FA5}">
                      <a16:colId xmlns:a16="http://schemas.microsoft.com/office/drawing/2014/main" val="20001"/>
                    </a:ext>
                  </a:extLst>
                </a:gridCol>
                <a:gridCol w="2288886">
                  <a:extLst>
                    <a:ext uri="{9D8B030D-6E8A-4147-A177-3AD203B41FA5}">
                      <a16:colId xmlns:a16="http://schemas.microsoft.com/office/drawing/2014/main" val="20002"/>
                    </a:ext>
                  </a:extLst>
                </a:gridCol>
                <a:gridCol w="1350818">
                  <a:extLst>
                    <a:ext uri="{9D8B030D-6E8A-4147-A177-3AD203B41FA5}">
                      <a16:colId xmlns:a16="http://schemas.microsoft.com/office/drawing/2014/main" val="20003"/>
                    </a:ext>
                  </a:extLst>
                </a:gridCol>
                <a:gridCol w="1275772">
                  <a:extLst>
                    <a:ext uri="{9D8B030D-6E8A-4147-A177-3AD203B41FA5}">
                      <a16:colId xmlns:a16="http://schemas.microsoft.com/office/drawing/2014/main" val="20004"/>
                    </a:ext>
                  </a:extLst>
                </a:gridCol>
                <a:gridCol w="1257010">
                  <a:extLst>
                    <a:ext uri="{9D8B030D-6E8A-4147-A177-3AD203B41FA5}">
                      <a16:colId xmlns:a16="http://schemas.microsoft.com/office/drawing/2014/main" val="20005"/>
                    </a:ext>
                  </a:extLst>
                </a:gridCol>
              </a:tblGrid>
              <a:tr h="838202">
                <a:tc>
                  <a:txBody>
                    <a:bodyPr/>
                    <a:lstStyle/>
                    <a:p>
                      <a:pPr algn="ctr" fontAlgn="ctr"/>
                      <a:r>
                        <a:rPr lang="es-EC" sz="1400" b="1" u="none" strike="noStrike" dirty="0">
                          <a:solidFill>
                            <a:schemeClr val="bg1"/>
                          </a:solidFill>
                          <a:effectLst/>
                        </a:rPr>
                        <a:t>DEPENDENCIA EJECUTORA</a:t>
                      </a:r>
                      <a:endParaRPr lang="es-EC" sz="1400" b="1" i="0" u="none" strike="noStrike" dirty="0">
                        <a:solidFill>
                          <a:schemeClr val="bg1"/>
                        </a:solidFill>
                        <a:effectLst/>
                        <a:latin typeface="Calibri" panose="020F0502020204030204" pitchFamily="34" charset="0"/>
                      </a:endParaRPr>
                    </a:p>
                  </a:txBody>
                  <a:tcPr marL="6350" marR="6350" marT="6350" marB="0" anchor="ctr">
                    <a:solidFill>
                      <a:schemeClr val="accent1">
                        <a:lumMod val="50000"/>
                      </a:schemeClr>
                    </a:solidFill>
                  </a:tcPr>
                </a:tc>
                <a:tc>
                  <a:txBody>
                    <a:bodyPr/>
                    <a:lstStyle/>
                    <a:p>
                      <a:pPr algn="ctr" fontAlgn="ctr"/>
                      <a:r>
                        <a:rPr lang="es-EC" sz="1400" b="1" u="none" strike="noStrike" dirty="0">
                          <a:solidFill>
                            <a:schemeClr val="bg1"/>
                          </a:solidFill>
                          <a:effectLst/>
                        </a:rPr>
                        <a:t>PROGRAMA</a:t>
                      </a:r>
                      <a:endParaRPr lang="es-EC" sz="1400" b="1" i="0" u="none" strike="noStrike" dirty="0">
                        <a:solidFill>
                          <a:schemeClr val="bg1"/>
                        </a:solidFill>
                        <a:effectLst/>
                        <a:latin typeface="Calibri" panose="020F0502020204030204" pitchFamily="34" charset="0"/>
                      </a:endParaRPr>
                    </a:p>
                  </a:txBody>
                  <a:tcPr marL="6350" marR="6350" marT="6350" marB="0" anchor="ctr">
                    <a:solidFill>
                      <a:schemeClr val="accent1">
                        <a:lumMod val="50000"/>
                      </a:schemeClr>
                    </a:solidFill>
                  </a:tcPr>
                </a:tc>
                <a:tc>
                  <a:txBody>
                    <a:bodyPr/>
                    <a:lstStyle/>
                    <a:p>
                      <a:pPr algn="ctr" fontAlgn="ctr"/>
                      <a:r>
                        <a:rPr lang="es-EC" sz="1400" b="1" u="none" strike="noStrike" dirty="0">
                          <a:solidFill>
                            <a:schemeClr val="bg1"/>
                          </a:solidFill>
                          <a:effectLst/>
                        </a:rPr>
                        <a:t>PROYECTO</a:t>
                      </a:r>
                      <a:endParaRPr lang="es-EC" sz="1400" b="1" i="0" u="none" strike="noStrike" dirty="0">
                        <a:solidFill>
                          <a:schemeClr val="bg1"/>
                        </a:solidFill>
                        <a:effectLst/>
                        <a:latin typeface="Calibri" panose="020F0502020204030204" pitchFamily="34" charset="0"/>
                      </a:endParaRPr>
                    </a:p>
                  </a:txBody>
                  <a:tcPr marL="6350" marR="6350" marT="6350" marB="0" anchor="ctr">
                    <a:solidFill>
                      <a:schemeClr val="accent1">
                        <a:lumMod val="50000"/>
                      </a:schemeClr>
                    </a:solidFill>
                  </a:tcPr>
                </a:tc>
                <a:tc>
                  <a:txBody>
                    <a:bodyPr/>
                    <a:lstStyle/>
                    <a:p>
                      <a:pPr algn="ctr" fontAlgn="ctr"/>
                      <a:r>
                        <a:rPr lang="es-EC" sz="1400" b="1" u="none" strike="noStrike" dirty="0">
                          <a:solidFill>
                            <a:schemeClr val="bg1"/>
                          </a:solidFill>
                          <a:effectLst/>
                        </a:rPr>
                        <a:t>Presupuesto solicitado 2021</a:t>
                      </a:r>
                      <a:endParaRPr lang="es-EC" sz="1400" b="1" i="0" u="none" strike="noStrike" dirty="0">
                        <a:solidFill>
                          <a:schemeClr val="bg1"/>
                        </a:solidFill>
                        <a:effectLst/>
                        <a:latin typeface="Calibri" panose="020F0502020204030204" pitchFamily="34" charset="0"/>
                      </a:endParaRPr>
                    </a:p>
                  </a:txBody>
                  <a:tcPr marL="6350" marR="6350" marT="6350" marB="0" anchor="ctr">
                    <a:solidFill>
                      <a:schemeClr val="accent1">
                        <a:lumMod val="50000"/>
                      </a:schemeClr>
                    </a:solidFill>
                  </a:tcPr>
                </a:tc>
                <a:tc>
                  <a:txBody>
                    <a:bodyPr/>
                    <a:lstStyle/>
                    <a:p>
                      <a:pPr algn="ctr" fontAlgn="ctr"/>
                      <a:r>
                        <a:rPr lang="es-EC" sz="1400" b="1" u="none" strike="noStrike" dirty="0">
                          <a:solidFill>
                            <a:schemeClr val="bg1"/>
                          </a:solidFill>
                          <a:effectLst/>
                        </a:rPr>
                        <a:t>Presupuesto asignado 2021 (SGP)</a:t>
                      </a:r>
                      <a:endParaRPr lang="es-EC" sz="1400" b="1" i="0" u="none" strike="noStrike" dirty="0">
                        <a:solidFill>
                          <a:schemeClr val="bg1"/>
                        </a:solidFill>
                        <a:effectLst/>
                        <a:latin typeface="Calibri" panose="020F0502020204030204" pitchFamily="34" charset="0"/>
                      </a:endParaRPr>
                    </a:p>
                  </a:txBody>
                  <a:tcPr marL="6350" marR="6350" marT="6350" marB="0" anchor="ctr">
                    <a:solidFill>
                      <a:schemeClr val="accent1">
                        <a:lumMod val="50000"/>
                      </a:schemeClr>
                    </a:solidFill>
                  </a:tcPr>
                </a:tc>
                <a:tc>
                  <a:txBody>
                    <a:bodyPr/>
                    <a:lstStyle/>
                    <a:p>
                      <a:pPr algn="ctr" fontAlgn="ctr"/>
                      <a:r>
                        <a:rPr lang="es-EC" sz="1400" b="1" u="none" strike="noStrike" dirty="0">
                          <a:solidFill>
                            <a:srgbClr val="FF0000"/>
                          </a:solidFill>
                          <a:effectLst/>
                        </a:rPr>
                        <a:t>Déficit</a:t>
                      </a:r>
                      <a:endParaRPr lang="es-EC" sz="1400" b="1" i="0" u="none" strike="noStrike" dirty="0">
                        <a:solidFill>
                          <a:srgbClr val="FF0000"/>
                        </a:solidFill>
                        <a:effectLst/>
                        <a:latin typeface="Calibri" panose="020F0502020204030204" pitchFamily="34" charset="0"/>
                      </a:endParaRPr>
                    </a:p>
                  </a:txBody>
                  <a:tcPr marL="6350" marR="6350" marT="6350" marB="0" anchor="ctr">
                    <a:solidFill>
                      <a:schemeClr val="accent1">
                        <a:lumMod val="50000"/>
                      </a:schemeClr>
                    </a:solidFill>
                  </a:tcPr>
                </a:tc>
                <a:extLst>
                  <a:ext uri="{0D108BD9-81ED-4DB2-BD59-A6C34878D82A}">
                    <a16:rowId xmlns:a16="http://schemas.microsoft.com/office/drawing/2014/main" val="10000"/>
                  </a:ext>
                </a:extLst>
              </a:tr>
              <a:tr h="1239147">
                <a:tc rowSpan="5">
                  <a:txBody>
                    <a:bodyPr/>
                    <a:lstStyle/>
                    <a:p>
                      <a:pPr algn="l" fontAlgn="ctr"/>
                      <a:r>
                        <a:rPr lang="es-EC" sz="1400" u="none" strike="noStrike">
                          <a:effectLst/>
                        </a:rPr>
                        <a:t>AGENCIA DE CONTROL</a:t>
                      </a:r>
                      <a:endParaRPr lang="es-EC" sz="1400" b="0" i="0" u="none" strike="noStrike">
                        <a:solidFill>
                          <a:srgbClr val="000000"/>
                        </a:solidFill>
                        <a:effectLst/>
                        <a:latin typeface="Calibri" panose="020F0502020204030204" pitchFamily="34" charset="0"/>
                      </a:endParaRPr>
                    </a:p>
                  </a:txBody>
                  <a:tcPr marL="6350" marR="6350" marT="6350" marB="0" anchor="ctr"/>
                </a:tc>
                <a:tc>
                  <a:txBody>
                    <a:bodyPr/>
                    <a:lstStyle/>
                    <a:p>
                      <a:pPr algn="l" fontAlgn="ctr"/>
                      <a:r>
                        <a:rPr lang="es-EC" sz="1400" u="none" strike="noStrike">
                          <a:effectLst/>
                        </a:rPr>
                        <a:t>GESTIÓN INSTITUCIONAL EFICIENTE E INNOVADORA</a:t>
                      </a:r>
                      <a:endParaRPr lang="es-EC" sz="1400" b="0" i="0" u="none" strike="noStrike">
                        <a:solidFill>
                          <a:srgbClr val="000000"/>
                        </a:solidFill>
                        <a:effectLst/>
                        <a:latin typeface="Calibri" panose="020F0502020204030204" pitchFamily="34" charset="0"/>
                      </a:endParaRPr>
                    </a:p>
                  </a:txBody>
                  <a:tcPr marL="6350" marR="6350" marT="6350" marB="0" anchor="ctr"/>
                </a:tc>
                <a:tc>
                  <a:txBody>
                    <a:bodyPr/>
                    <a:lstStyle/>
                    <a:p>
                      <a:pPr algn="l" fontAlgn="ctr"/>
                      <a:r>
                        <a:rPr lang="es-EC" sz="1400" u="none" strike="noStrike">
                          <a:effectLst/>
                        </a:rPr>
                        <a:t>CONTROL DEL CUMPLIMIENTO DE LA NORMATIVA METROPOLITANA</a:t>
                      </a:r>
                      <a:endParaRPr lang="es-EC" sz="14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s-EC" sz="1400" u="none" strike="noStrike" dirty="0">
                          <a:effectLst/>
                        </a:rPr>
                        <a:t>  $698.318,80 </a:t>
                      </a:r>
                    </a:p>
                  </a:txBody>
                  <a:tcPr marL="6350" marR="6350" marT="6350" marB="0" anchor="ctr"/>
                </a:tc>
                <a:tc>
                  <a:txBody>
                    <a:bodyPr/>
                    <a:lstStyle/>
                    <a:p>
                      <a:pPr algn="ctr" fontAlgn="ctr"/>
                      <a:r>
                        <a:rPr lang="es-EC" sz="1400" u="none" strike="noStrike" dirty="0">
                          <a:effectLst/>
                        </a:rPr>
                        <a:t> $   700.000,00 </a:t>
                      </a:r>
                      <a:endParaRPr lang="es-EC" sz="14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s-EC" sz="1400" u="none" strike="noStrike" dirty="0">
                          <a:solidFill>
                            <a:srgbClr val="FF0000"/>
                          </a:solidFill>
                          <a:effectLst/>
                        </a:rPr>
                        <a:t> $                  -   </a:t>
                      </a:r>
                      <a:endParaRPr lang="es-EC" sz="1400" b="0" i="0" u="none" strike="noStrike" dirty="0">
                        <a:solidFill>
                          <a:srgbClr val="FF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0001"/>
                  </a:ext>
                </a:extLst>
              </a:tr>
              <a:tr h="370467">
                <a:tc vMerge="1">
                  <a:txBody>
                    <a:bodyPr/>
                    <a:lstStyle/>
                    <a:p>
                      <a:endParaRPr lang="es-EC"/>
                    </a:p>
                  </a:txBody>
                  <a:tcPr/>
                </a:tc>
                <a:tc gridSpan="2">
                  <a:txBody>
                    <a:bodyPr/>
                    <a:lstStyle/>
                    <a:p>
                      <a:pPr algn="ctr" fontAlgn="ctr"/>
                      <a:r>
                        <a:rPr lang="es-EC" sz="1400" b="1" i="0" u="none" strike="noStrike" dirty="0">
                          <a:solidFill>
                            <a:schemeClr val="tx1"/>
                          </a:solidFill>
                          <a:effectLst/>
                          <a:latin typeface="+mn-lt"/>
                        </a:rPr>
                        <a:t>TOTAL</a:t>
                      </a:r>
                      <a:r>
                        <a:rPr lang="es-EC" sz="1400" b="1" i="0" u="none" strike="noStrike" baseline="0" dirty="0">
                          <a:solidFill>
                            <a:schemeClr val="tx1"/>
                          </a:solidFill>
                          <a:effectLst/>
                          <a:latin typeface="+mn-lt"/>
                        </a:rPr>
                        <a:t> INVERSIÓN</a:t>
                      </a:r>
                      <a:endParaRPr lang="es-EC" sz="1400" b="1" i="0" u="none" strike="noStrike" dirty="0">
                        <a:solidFill>
                          <a:srgbClr val="000000"/>
                        </a:solidFill>
                        <a:effectLst/>
                        <a:latin typeface="Calibri" panose="020F0502020204030204" pitchFamily="34" charset="0"/>
                      </a:endParaRPr>
                    </a:p>
                  </a:txBody>
                  <a:tcPr marL="6350" marR="6350" marT="6350" marB="0" anchor="ctr">
                    <a:solidFill>
                      <a:schemeClr val="accent1">
                        <a:lumMod val="20000"/>
                        <a:lumOff val="80000"/>
                      </a:schemeClr>
                    </a:solidFill>
                  </a:tcPr>
                </a:tc>
                <a:tc hMerge="1">
                  <a:txBody>
                    <a:bodyPr/>
                    <a:lstStyle/>
                    <a:p>
                      <a:endParaRPr lang="es-EC"/>
                    </a:p>
                  </a:txBody>
                  <a:tcPr/>
                </a:tc>
                <a:tc>
                  <a:txBody>
                    <a:bodyPr/>
                    <a:lstStyle/>
                    <a:p>
                      <a:pPr algn="ctr" fontAlgn="ctr"/>
                      <a:r>
                        <a:rPr lang="es-EC" sz="1400" b="1" u="none" strike="noStrike" dirty="0">
                          <a:effectLst/>
                        </a:rPr>
                        <a:t> $698.318,80 </a:t>
                      </a:r>
                    </a:p>
                  </a:txBody>
                  <a:tcPr marL="6350" marR="6350" marT="6350" marB="0" anchor="ctr">
                    <a:solidFill>
                      <a:schemeClr val="accent1">
                        <a:lumMod val="20000"/>
                        <a:lumOff val="80000"/>
                      </a:schemeClr>
                    </a:solidFill>
                  </a:tcPr>
                </a:tc>
                <a:tc>
                  <a:txBody>
                    <a:bodyPr/>
                    <a:lstStyle/>
                    <a:p>
                      <a:pPr algn="ctr" fontAlgn="ctr"/>
                      <a:r>
                        <a:rPr lang="es-EC" sz="1400" b="1" u="none" strike="noStrike" dirty="0">
                          <a:effectLst/>
                        </a:rPr>
                        <a:t> $   700.000,00 </a:t>
                      </a:r>
                      <a:endParaRPr lang="es-EC" sz="1400" b="1" i="0" u="none" strike="noStrike" dirty="0">
                        <a:solidFill>
                          <a:srgbClr val="000000"/>
                        </a:solidFill>
                        <a:effectLst/>
                        <a:latin typeface="Calibri" panose="020F0502020204030204" pitchFamily="34" charset="0"/>
                      </a:endParaRPr>
                    </a:p>
                  </a:txBody>
                  <a:tcPr marL="6350" marR="6350" marT="6350" marB="0" anchor="ctr">
                    <a:solidFill>
                      <a:schemeClr val="accent1">
                        <a:lumMod val="20000"/>
                        <a:lumOff val="80000"/>
                      </a:schemeClr>
                    </a:solidFill>
                  </a:tcPr>
                </a:tc>
                <a:tc>
                  <a:txBody>
                    <a:bodyPr/>
                    <a:lstStyle/>
                    <a:p>
                      <a:pPr algn="ctr" fontAlgn="ctr"/>
                      <a:r>
                        <a:rPr lang="es-EC" sz="1400" b="1" u="none" strike="noStrike" dirty="0">
                          <a:solidFill>
                            <a:srgbClr val="FF0000"/>
                          </a:solidFill>
                          <a:effectLst/>
                        </a:rPr>
                        <a:t> $                  -   </a:t>
                      </a:r>
                      <a:endParaRPr lang="es-EC" sz="1400" b="1" i="0" u="none" strike="noStrike" dirty="0">
                        <a:solidFill>
                          <a:srgbClr val="FF0000"/>
                        </a:solidFill>
                        <a:effectLst/>
                        <a:latin typeface="Calibri" panose="020F0502020204030204" pitchFamily="34" charset="0"/>
                      </a:endParaRPr>
                    </a:p>
                  </a:txBody>
                  <a:tcPr marL="6350" marR="6350" marT="6350" marB="0" anchor="ctr">
                    <a:solidFill>
                      <a:schemeClr val="accent1">
                        <a:lumMod val="20000"/>
                        <a:lumOff val="80000"/>
                      </a:schemeClr>
                    </a:solidFill>
                  </a:tcPr>
                </a:tc>
                <a:extLst>
                  <a:ext uri="{0D108BD9-81ED-4DB2-BD59-A6C34878D82A}">
                    <a16:rowId xmlns:a16="http://schemas.microsoft.com/office/drawing/2014/main" val="10002"/>
                  </a:ext>
                </a:extLst>
              </a:tr>
              <a:tr h="370467">
                <a:tc vMerge="1">
                  <a:txBody>
                    <a:bodyPr/>
                    <a:lstStyle/>
                    <a:p>
                      <a:endParaRPr lang="es-EC"/>
                    </a:p>
                  </a:txBody>
                  <a:tcPr/>
                </a:tc>
                <a:tc rowSpan="2">
                  <a:txBody>
                    <a:bodyPr/>
                    <a:lstStyle/>
                    <a:p>
                      <a:pPr algn="l" fontAlgn="ctr"/>
                      <a:r>
                        <a:rPr lang="es-EC" sz="1400" u="none" strike="noStrike" dirty="0">
                          <a:effectLst/>
                        </a:rPr>
                        <a:t>FORTALECIMIENTO INSTITUCIONAL</a:t>
                      </a:r>
                      <a:endParaRPr lang="es-EC" sz="14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l" fontAlgn="ctr"/>
                      <a:r>
                        <a:rPr lang="es-EC" sz="1400" u="none" strike="noStrike" dirty="0">
                          <a:effectLst/>
                        </a:rPr>
                        <a:t>GASTOS ADMINISTRATIVOS</a:t>
                      </a:r>
                      <a:endParaRPr lang="es-EC" sz="14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s-EC" sz="1400" u="none" strike="noStrike" dirty="0">
                          <a:effectLst/>
                        </a:rPr>
                        <a:t> $  2.249.151,04 </a:t>
                      </a:r>
                      <a:endParaRPr lang="es-EC" sz="14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s-EC" sz="1400" u="none" strike="noStrike" dirty="0">
                          <a:effectLst/>
                        </a:rPr>
                        <a:t> $1.189.375,00 </a:t>
                      </a:r>
                      <a:endParaRPr lang="es-EC" sz="14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s-EC" sz="1400" u="none" strike="noStrike" dirty="0">
                          <a:solidFill>
                            <a:srgbClr val="FF0000"/>
                          </a:solidFill>
                          <a:effectLst/>
                        </a:rPr>
                        <a:t> $1.059.776,04 </a:t>
                      </a:r>
                      <a:endParaRPr lang="es-EC" sz="1400" b="0" i="0" u="none" strike="noStrike" dirty="0">
                        <a:solidFill>
                          <a:srgbClr val="FF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0003"/>
                  </a:ext>
                </a:extLst>
              </a:tr>
              <a:tr h="625960">
                <a:tc vMerge="1">
                  <a:txBody>
                    <a:bodyPr/>
                    <a:lstStyle/>
                    <a:p>
                      <a:endParaRPr lang="es-EC"/>
                    </a:p>
                  </a:txBody>
                  <a:tcPr/>
                </a:tc>
                <a:tc vMerge="1">
                  <a:txBody>
                    <a:bodyPr/>
                    <a:lstStyle/>
                    <a:p>
                      <a:endParaRPr lang="es-EC"/>
                    </a:p>
                  </a:txBody>
                  <a:tcPr/>
                </a:tc>
                <a:tc>
                  <a:txBody>
                    <a:bodyPr/>
                    <a:lstStyle/>
                    <a:p>
                      <a:pPr algn="l" fontAlgn="ctr"/>
                      <a:r>
                        <a:rPr lang="es-EC" sz="1400" u="none" strike="noStrike" dirty="0">
                          <a:effectLst/>
                        </a:rPr>
                        <a:t>REMUNERACIÓN DE PERSONAL</a:t>
                      </a:r>
                      <a:endParaRPr lang="es-EC" sz="14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s-EC" sz="1400" u="none" strike="noStrike" dirty="0">
                          <a:effectLst/>
                        </a:rPr>
                        <a:t> $  7.599.912,02 </a:t>
                      </a:r>
                      <a:endParaRPr lang="es-EC" sz="14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s-EC" sz="1400" u="none" strike="noStrike">
                          <a:effectLst/>
                        </a:rPr>
                        <a:t> $6.652.446,49 </a:t>
                      </a:r>
                      <a:endParaRPr lang="es-EC" sz="14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s-EC" sz="1400" u="none" strike="noStrike" dirty="0">
                          <a:solidFill>
                            <a:srgbClr val="FF0000"/>
                          </a:solidFill>
                          <a:effectLst/>
                        </a:rPr>
                        <a:t> $   947.465,53 </a:t>
                      </a:r>
                      <a:endParaRPr lang="es-EC" sz="1400" b="0" i="0" u="none" strike="noStrike" dirty="0">
                        <a:solidFill>
                          <a:srgbClr val="FF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0004"/>
                  </a:ext>
                </a:extLst>
              </a:tr>
              <a:tr h="370467">
                <a:tc vMerge="1">
                  <a:txBody>
                    <a:bodyPr/>
                    <a:lstStyle/>
                    <a:p>
                      <a:endParaRPr lang="es-EC"/>
                    </a:p>
                  </a:txBody>
                  <a:tcPr/>
                </a:tc>
                <a:tc gridSpan="2">
                  <a:txBody>
                    <a:bodyPr/>
                    <a:lstStyle/>
                    <a:p>
                      <a:pPr algn="ctr" fontAlgn="ctr"/>
                      <a:r>
                        <a:rPr lang="es-EC" sz="1400" u="none" strike="noStrike" dirty="0">
                          <a:effectLst/>
                        </a:rPr>
                        <a:t> </a:t>
                      </a:r>
                      <a:r>
                        <a:rPr lang="es-EC" sz="1400" b="1" u="none" strike="noStrike" dirty="0">
                          <a:effectLst/>
                        </a:rPr>
                        <a:t>TOTAL GASTO CORRIENTE</a:t>
                      </a:r>
                      <a:endParaRPr lang="es-EC" sz="1400" b="1" i="0" u="none" strike="noStrike" dirty="0">
                        <a:solidFill>
                          <a:srgbClr val="000000"/>
                        </a:solidFill>
                        <a:effectLst/>
                        <a:latin typeface="Calibri" panose="020F0502020204030204" pitchFamily="34" charset="0"/>
                      </a:endParaRPr>
                    </a:p>
                  </a:txBody>
                  <a:tcPr marL="6350" marR="6350" marT="6350" marB="0" anchor="ctr">
                    <a:solidFill>
                      <a:schemeClr val="accent1">
                        <a:lumMod val="20000"/>
                        <a:lumOff val="80000"/>
                      </a:schemeClr>
                    </a:solidFill>
                  </a:tcPr>
                </a:tc>
                <a:tc hMerge="1">
                  <a:txBody>
                    <a:bodyPr/>
                    <a:lstStyle/>
                    <a:p>
                      <a:endParaRPr lang="es-EC"/>
                    </a:p>
                  </a:txBody>
                  <a:tcPr/>
                </a:tc>
                <a:tc>
                  <a:txBody>
                    <a:bodyPr/>
                    <a:lstStyle/>
                    <a:p>
                      <a:pPr algn="ctr" fontAlgn="ctr"/>
                      <a:r>
                        <a:rPr lang="es-EC" sz="1400" b="1" u="none" strike="noStrike" dirty="0">
                          <a:effectLst/>
                        </a:rPr>
                        <a:t> $  9.849.063,06 </a:t>
                      </a:r>
                      <a:endParaRPr lang="es-EC" sz="1400" b="1" i="0" u="none" strike="noStrike" dirty="0">
                        <a:solidFill>
                          <a:srgbClr val="000000"/>
                        </a:solidFill>
                        <a:effectLst/>
                        <a:latin typeface="Calibri" panose="020F0502020204030204" pitchFamily="34" charset="0"/>
                      </a:endParaRPr>
                    </a:p>
                  </a:txBody>
                  <a:tcPr marL="6350" marR="6350" marT="6350" marB="0" anchor="ctr">
                    <a:solidFill>
                      <a:schemeClr val="accent1">
                        <a:lumMod val="20000"/>
                        <a:lumOff val="80000"/>
                      </a:schemeClr>
                    </a:solidFill>
                  </a:tcPr>
                </a:tc>
                <a:tc>
                  <a:txBody>
                    <a:bodyPr/>
                    <a:lstStyle/>
                    <a:p>
                      <a:pPr algn="ctr" fontAlgn="ctr"/>
                      <a:r>
                        <a:rPr lang="es-EC" sz="1400" b="1" u="none" strike="noStrike" dirty="0">
                          <a:effectLst/>
                        </a:rPr>
                        <a:t> $7.841.821,49 </a:t>
                      </a:r>
                      <a:endParaRPr lang="es-EC" sz="1400" b="1" i="0" u="none" strike="noStrike" dirty="0">
                        <a:solidFill>
                          <a:srgbClr val="000000"/>
                        </a:solidFill>
                        <a:effectLst/>
                        <a:latin typeface="Calibri" panose="020F0502020204030204" pitchFamily="34" charset="0"/>
                      </a:endParaRPr>
                    </a:p>
                  </a:txBody>
                  <a:tcPr marL="6350" marR="6350" marT="6350" marB="0" anchor="ctr">
                    <a:solidFill>
                      <a:schemeClr val="accent1">
                        <a:lumMod val="20000"/>
                        <a:lumOff val="80000"/>
                      </a:schemeClr>
                    </a:solidFill>
                  </a:tcPr>
                </a:tc>
                <a:tc>
                  <a:txBody>
                    <a:bodyPr/>
                    <a:lstStyle/>
                    <a:p>
                      <a:pPr algn="ctr" fontAlgn="ctr"/>
                      <a:r>
                        <a:rPr lang="es-EC" sz="1400" b="1" u="none" strike="noStrike" dirty="0">
                          <a:solidFill>
                            <a:srgbClr val="FF0000"/>
                          </a:solidFill>
                          <a:effectLst/>
                        </a:rPr>
                        <a:t> $2.007.241,57 </a:t>
                      </a:r>
                      <a:endParaRPr lang="es-EC" sz="1400" b="1" i="0" u="none" strike="noStrike" dirty="0">
                        <a:solidFill>
                          <a:srgbClr val="FF0000"/>
                        </a:solidFill>
                        <a:effectLst/>
                        <a:latin typeface="Calibri" panose="020F0502020204030204" pitchFamily="34" charset="0"/>
                      </a:endParaRPr>
                    </a:p>
                  </a:txBody>
                  <a:tcPr marL="6350" marR="6350" marT="6350" marB="0" anchor="ctr">
                    <a:solidFill>
                      <a:schemeClr val="accent1">
                        <a:lumMod val="20000"/>
                        <a:lumOff val="80000"/>
                      </a:schemeClr>
                    </a:solidFill>
                  </a:tcPr>
                </a:tc>
                <a:extLst>
                  <a:ext uri="{0D108BD9-81ED-4DB2-BD59-A6C34878D82A}">
                    <a16:rowId xmlns:a16="http://schemas.microsoft.com/office/drawing/2014/main" val="10005"/>
                  </a:ext>
                </a:extLst>
              </a:tr>
              <a:tr h="370467">
                <a:tc gridSpan="3">
                  <a:txBody>
                    <a:bodyPr/>
                    <a:lstStyle/>
                    <a:p>
                      <a:pPr algn="ctr" fontAlgn="ctr"/>
                      <a:r>
                        <a:rPr lang="es-EC" sz="1400" b="1" u="none" strike="noStrike" dirty="0">
                          <a:solidFill>
                            <a:schemeClr val="bg1"/>
                          </a:solidFill>
                          <a:effectLst/>
                        </a:rPr>
                        <a:t>TOTAL SECTOR</a:t>
                      </a:r>
                      <a:endParaRPr lang="es-EC" sz="1400" b="1" i="0" u="none" strike="noStrike" dirty="0">
                        <a:solidFill>
                          <a:schemeClr val="bg1"/>
                        </a:solidFill>
                        <a:effectLst/>
                        <a:latin typeface="Calibri" panose="020F0502020204030204" pitchFamily="34" charset="0"/>
                      </a:endParaRPr>
                    </a:p>
                  </a:txBody>
                  <a:tcPr marL="6350" marR="6350" marT="6350" marB="0" anchor="ctr">
                    <a:solidFill>
                      <a:schemeClr val="accent1">
                        <a:lumMod val="50000"/>
                      </a:schemeClr>
                    </a:solidFill>
                  </a:tcPr>
                </a:tc>
                <a:tc hMerge="1">
                  <a:txBody>
                    <a:bodyPr/>
                    <a:lstStyle/>
                    <a:p>
                      <a:endParaRPr lang="es-EC"/>
                    </a:p>
                  </a:txBody>
                  <a:tcPr/>
                </a:tc>
                <a:tc hMerge="1">
                  <a:txBody>
                    <a:bodyPr/>
                    <a:lstStyle/>
                    <a:p>
                      <a:endParaRPr lang="es-EC"/>
                    </a:p>
                  </a:txBody>
                  <a:tcPr/>
                </a:tc>
                <a:tc>
                  <a:txBody>
                    <a:bodyPr/>
                    <a:lstStyle/>
                    <a:p>
                      <a:pPr algn="ctr" fontAlgn="ctr"/>
                      <a:r>
                        <a:rPr lang="es-EC" sz="1400" b="1" u="none" strike="noStrike" dirty="0">
                          <a:solidFill>
                            <a:schemeClr val="bg1"/>
                          </a:solidFill>
                          <a:effectLst/>
                        </a:rPr>
                        <a:t> $10.549.063,06 </a:t>
                      </a:r>
                      <a:endParaRPr lang="es-EC" sz="1400" b="1" i="0" u="none" strike="noStrike" dirty="0">
                        <a:solidFill>
                          <a:schemeClr val="bg1"/>
                        </a:solidFill>
                        <a:effectLst/>
                        <a:latin typeface="Calibri" panose="020F0502020204030204" pitchFamily="34" charset="0"/>
                      </a:endParaRPr>
                    </a:p>
                  </a:txBody>
                  <a:tcPr marL="6350" marR="6350" marT="6350" marB="0" anchor="ctr">
                    <a:solidFill>
                      <a:schemeClr val="accent1">
                        <a:lumMod val="50000"/>
                      </a:schemeClr>
                    </a:solidFill>
                  </a:tcPr>
                </a:tc>
                <a:tc>
                  <a:txBody>
                    <a:bodyPr/>
                    <a:lstStyle/>
                    <a:p>
                      <a:pPr algn="ctr" fontAlgn="ctr"/>
                      <a:r>
                        <a:rPr lang="es-EC" sz="1400" b="1" u="none" strike="noStrike" dirty="0">
                          <a:solidFill>
                            <a:schemeClr val="bg1"/>
                          </a:solidFill>
                          <a:effectLst/>
                        </a:rPr>
                        <a:t> $8.541.821,49 </a:t>
                      </a:r>
                      <a:endParaRPr lang="es-EC" sz="1400" b="1" i="0" u="none" strike="noStrike" dirty="0">
                        <a:solidFill>
                          <a:schemeClr val="bg1"/>
                        </a:solidFill>
                        <a:effectLst/>
                        <a:latin typeface="Calibri" panose="020F0502020204030204" pitchFamily="34" charset="0"/>
                      </a:endParaRPr>
                    </a:p>
                  </a:txBody>
                  <a:tcPr marL="6350" marR="6350" marT="6350" marB="0" anchor="ctr">
                    <a:solidFill>
                      <a:schemeClr val="accent1">
                        <a:lumMod val="50000"/>
                      </a:schemeClr>
                    </a:solidFill>
                  </a:tcPr>
                </a:tc>
                <a:tc>
                  <a:txBody>
                    <a:bodyPr/>
                    <a:lstStyle/>
                    <a:p>
                      <a:pPr algn="ctr" fontAlgn="ctr"/>
                      <a:r>
                        <a:rPr lang="es-EC" sz="1400" b="1" u="none" strike="noStrike" dirty="0">
                          <a:solidFill>
                            <a:srgbClr val="FF0000"/>
                          </a:solidFill>
                          <a:effectLst/>
                        </a:rPr>
                        <a:t> $2.007.241,57 </a:t>
                      </a:r>
                      <a:endParaRPr lang="es-EC" sz="1400" b="1" i="0" u="none" strike="noStrike" dirty="0">
                        <a:solidFill>
                          <a:srgbClr val="FF0000"/>
                        </a:solidFill>
                        <a:effectLst/>
                        <a:latin typeface="Calibri" panose="020F0502020204030204" pitchFamily="34" charset="0"/>
                      </a:endParaRPr>
                    </a:p>
                  </a:txBody>
                  <a:tcPr marL="6350" marR="6350" marT="6350" marB="0" anchor="ctr">
                    <a:solidFill>
                      <a:schemeClr val="accent1">
                        <a:lumMod val="50000"/>
                      </a:schemeClr>
                    </a:solidFill>
                  </a:tcPr>
                </a:tc>
                <a:extLst>
                  <a:ext uri="{0D108BD9-81ED-4DB2-BD59-A6C34878D82A}">
                    <a16:rowId xmlns:a16="http://schemas.microsoft.com/office/drawing/2014/main" val="10006"/>
                  </a:ext>
                </a:extLst>
              </a:tr>
            </a:tbl>
          </a:graphicData>
        </a:graphic>
      </p:graphicFrame>
      <p:sp>
        <p:nvSpPr>
          <p:cNvPr id="2" name="CuadroTexto 1"/>
          <p:cNvSpPr txBox="1"/>
          <p:nvPr/>
        </p:nvSpPr>
        <p:spPr>
          <a:xfrm>
            <a:off x="2343150" y="438150"/>
            <a:ext cx="7686675" cy="830997"/>
          </a:xfrm>
          <a:prstGeom prst="rect">
            <a:avLst/>
          </a:prstGeom>
          <a:noFill/>
        </p:spPr>
        <p:txBody>
          <a:bodyPr wrap="square" rtlCol="0">
            <a:spAutoFit/>
          </a:bodyPr>
          <a:lstStyle/>
          <a:p>
            <a:pPr algn="ctr"/>
            <a:r>
              <a:rPr lang="es-EC" sz="2400" b="1" dirty="0"/>
              <a:t>Plan Operativo Anual 2021 (Propuesto)</a:t>
            </a:r>
          </a:p>
          <a:p>
            <a:pPr algn="ctr"/>
            <a:r>
              <a:rPr lang="es-EC" sz="2400" b="1" dirty="0"/>
              <a:t>SECTOR: AGENCIA DE CONTROL </a:t>
            </a:r>
          </a:p>
        </p:txBody>
      </p:sp>
    </p:spTree>
    <p:extLst>
      <p:ext uri="{BB962C8B-B14F-4D97-AF65-F5344CB8AC3E}">
        <p14:creationId xmlns:p14="http://schemas.microsoft.com/office/powerpoint/2010/main" val="8632793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sz="3600" b="1" dirty="0"/>
              <a:t>Financiamiento necesario y no financiado para personal</a:t>
            </a:r>
            <a:endParaRPr lang="es-EC" sz="3600"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1481973579"/>
              </p:ext>
            </p:extLst>
          </p:nvPr>
        </p:nvGraphicFramePr>
        <p:xfrm>
          <a:off x="2219325" y="2419350"/>
          <a:ext cx="7658099" cy="2333624"/>
        </p:xfrm>
        <a:graphic>
          <a:graphicData uri="http://schemas.openxmlformats.org/drawingml/2006/table">
            <a:tbl>
              <a:tblPr>
                <a:tableStyleId>{BDBED569-4797-4DF1-A0F4-6AAB3CD982D8}</a:tableStyleId>
              </a:tblPr>
              <a:tblGrid>
                <a:gridCol w="3448148">
                  <a:extLst>
                    <a:ext uri="{9D8B030D-6E8A-4147-A177-3AD203B41FA5}">
                      <a16:colId xmlns:a16="http://schemas.microsoft.com/office/drawing/2014/main" val="20000"/>
                    </a:ext>
                  </a:extLst>
                </a:gridCol>
                <a:gridCol w="1507093">
                  <a:extLst>
                    <a:ext uri="{9D8B030D-6E8A-4147-A177-3AD203B41FA5}">
                      <a16:colId xmlns:a16="http://schemas.microsoft.com/office/drawing/2014/main" val="20001"/>
                    </a:ext>
                  </a:extLst>
                </a:gridCol>
                <a:gridCol w="2702858">
                  <a:extLst>
                    <a:ext uri="{9D8B030D-6E8A-4147-A177-3AD203B41FA5}">
                      <a16:colId xmlns:a16="http://schemas.microsoft.com/office/drawing/2014/main" val="20002"/>
                    </a:ext>
                  </a:extLst>
                </a:gridCol>
              </a:tblGrid>
              <a:tr h="665475">
                <a:tc>
                  <a:txBody>
                    <a:bodyPr/>
                    <a:lstStyle/>
                    <a:p>
                      <a:pPr marL="0" algn="ctr" defTabSz="914400" rtl="0" eaLnBrk="1" fontAlgn="b" latinLnBrk="0" hangingPunct="1"/>
                      <a:r>
                        <a:rPr lang="es-EC" sz="1600" b="1" u="none" strike="noStrike" kern="1200" dirty="0">
                          <a:solidFill>
                            <a:schemeClr val="bg1"/>
                          </a:solidFill>
                          <a:effectLst/>
                          <a:latin typeface="+mn-lt"/>
                          <a:ea typeface="+mn-ea"/>
                          <a:cs typeface="+mn-cs"/>
                        </a:rPr>
                        <a:t>Detalle </a:t>
                      </a:r>
                    </a:p>
                  </a:txBody>
                  <a:tcPr marL="6350" marR="6350" marT="6350" marB="0" anchor="ctr">
                    <a:solidFill>
                      <a:schemeClr val="tx2"/>
                    </a:solidFill>
                  </a:tcPr>
                </a:tc>
                <a:tc>
                  <a:txBody>
                    <a:bodyPr/>
                    <a:lstStyle/>
                    <a:p>
                      <a:pPr algn="ctr" rtl="0" fontAlgn="b"/>
                      <a:r>
                        <a:rPr lang="es-EC" sz="1600" b="1" u="none" strike="noStrike" dirty="0">
                          <a:solidFill>
                            <a:schemeClr val="bg1"/>
                          </a:solidFill>
                          <a:effectLst/>
                        </a:rPr>
                        <a:t>Numero</a:t>
                      </a:r>
                      <a:r>
                        <a:rPr lang="es-EC" sz="1600" b="1" u="none" strike="noStrike" baseline="0" dirty="0">
                          <a:solidFill>
                            <a:schemeClr val="bg1"/>
                          </a:solidFill>
                          <a:effectLst/>
                        </a:rPr>
                        <a:t> de contratos</a:t>
                      </a:r>
                      <a:endParaRPr lang="es-EC" sz="1600" b="1" i="0" u="none" strike="noStrike" dirty="0">
                        <a:solidFill>
                          <a:schemeClr val="bg1"/>
                        </a:solidFill>
                        <a:effectLst/>
                        <a:latin typeface="Calibri" panose="020F0502020204030204" pitchFamily="34" charset="0"/>
                      </a:endParaRPr>
                    </a:p>
                  </a:txBody>
                  <a:tcPr marL="6350" marR="6350" marT="6350" marB="0" anchor="ctr">
                    <a:solidFill>
                      <a:schemeClr val="tx2"/>
                    </a:solidFill>
                  </a:tcPr>
                </a:tc>
                <a:tc>
                  <a:txBody>
                    <a:bodyPr/>
                    <a:lstStyle/>
                    <a:p>
                      <a:pPr algn="ctr" rtl="0" fontAlgn="b"/>
                      <a:r>
                        <a:rPr lang="es-EC" sz="1600" b="1" u="none" strike="noStrike" dirty="0">
                          <a:solidFill>
                            <a:schemeClr val="bg1"/>
                          </a:solidFill>
                          <a:effectLst/>
                        </a:rPr>
                        <a:t>Presupuesto no financiado</a:t>
                      </a:r>
                      <a:endParaRPr lang="es-EC" sz="1600" b="1" i="0" u="none" strike="noStrike" dirty="0">
                        <a:solidFill>
                          <a:schemeClr val="bg1"/>
                        </a:solidFill>
                        <a:effectLst/>
                        <a:latin typeface="Calibri" panose="020F0502020204030204" pitchFamily="34" charset="0"/>
                      </a:endParaRPr>
                    </a:p>
                  </a:txBody>
                  <a:tcPr marL="6350" marR="6350" marT="6350" marB="0" anchor="ctr">
                    <a:solidFill>
                      <a:schemeClr val="tx2"/>
                    </a:solidFill>
                  </a:tcPr>
                </a:tc>
                <a:extLst>
                  <a:ext uri="{0D108BD9-81ED-4DB2-BD59-A6C34878D82A}">
                    <a16:rowId xmlns:a16="http://schemas.microsoft.com/office/drawing/2014/main" val="10000"/>
                  </a:ext>
                </a:extLst>
              </a:tr>
              <a:tr h="650270">
                <a:tc>
                  <a:txBody>
                    <a:bodyPr/>
                    <a:lstStyle/>
                    <a:p>
                      <a:pPr algn="l" rtl="0" fontAlgn="b"/>
                      <a:r>
                        <a:rPr lang="es-EC" sz="1600" b="1" u="none" strike="noStrike" dirty="0">
                          <a:solidFill>
                            <a:schemeClr val="bg1"/>
                          </a:solidFill>
                          <a:effectLst/>
                        </a:rPr>
                        <a:t>Necesidad institucional</a:t>
                      </a:r>
                      <a:endParaRPr lang="es-EC" sz="1600" b="1" i="0" u="none" strike="noStrike" dirty="0">
                        <a:solidFill>
                          <a:schemeClr val="bg1"/>
                        </a:solidFill>
                        <a:effectLst/>
                        <a:latin typeface="Calibri" panose="020F0502020204030204" pitchFamily="34" charset="0"/>
                      </a:endParaRPr>
                    </a:p>
                  </a:txBody>
                  <a:tcPr marL="6350" marR="6350" marT="6350" marB="0" anchor="ctr">
                    <a:solidFill>
                      <a:schemeClr val="tx2"/>
                    </a:solidFill>
                  </a:tcPr>
                </a:tc>
                <a:tc>
                  <a:txBody>
                    <a:bodyPr/>
                    <a:lstStyle/>
                    <a:p>
                      <a:pPr algn="ctr" rtl="0" fontAlgn="b"/>
                      <a:r>
                        <a:rPr lang="es-EC" sz="1600" u="none" strike="noStrike" dirty="0">
                          <a:effectLst/>
                        </a:rPr>
                        <a:t> 258</a:t>
                      </a:r>
                      <a:endParaRPr lang="es-EC" sz="16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rtl="0" fontAlgn="b"/>
                      <a:r>
                        <a:rPr lang="es-EC" sz="1600" u="none" strike="noStrike" dirty="0">
                          <a:effectLst/>
                        </a:rPr>
                        <a:t>$2.000.000,00</a:t>
                      </a:r>
                      <a:endParaRPr lang="es-EC" sz="16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0001"/>
                  </a:ext>
                </a:extLst>
              </a:tr>
              <a:tr h="1017879">
                <a:tc>
                  <a:txBody>
                    <a:bodyPr/>
                    <a:lstStyle/>
                    <a:p>
                      <a:pPr algn="l" rtl="0" fontAlgn="b"/>
                      <a:r>
                        <a:rPr lang="es-MX" sz="1600" b="1" u="none" strike="noStrike" dirty="0">
                          <a:solidFill>
                            <a:schemeClr val="bg1"/>
                          </a:solidFill>
                          <a:effectLst/>
                        </a:rPr>
                        <a:t>Necesidad para mantener el personal </a:t>
                      </a:r>
                      <a:endParaRPr lang="es-MX" sz="1600" b="1" i="0" u="none" strike="noStrike" dirty="0">
                        <a:solidFill>
                          <a:schemeClr val="bg1"/>
                        </a:solidFill>
                        <a:effectLst/>
                        <a:latin typeface="Calibri" panose="020F0502020204030204" pitchFamily="34" charset="0"/>
                      </a:endParaRPr>
                    </a:p>
                  </a:txBody>
                  <a:tcPr marL="6350" marR="6350" marT="6350" marB="0" anchor="ctr">
                    <a:solidFill>
                      <a:schemeClr val="tx2"/>
                    </a:solidFill>
                  </a:tcPr>
                </a:tc>
                <a:tc>
                  <a:txBody>
                    <a:bodyPr/>
                    <a:lstStyle/>
                    <a:p>
                      <a:pPr algn="ctr" rtl="0" fontAlgn="b"/>
                      <a:r>
                        <a:rPr lang="es-EC" sz="1600" u="none" strike="noStrike" dirty="0">
                          <a:effectLst/>
                        </a:rPr>
                        <a:t>209 </a:t>
                      </a:r>
                      <a:endParaRPr lang="es-EC" sz="16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rtl="0" fontAlgn="b"/>
                      <a:r>
                        <a:rPr lang="es-EC" sz="1600" u="none" strike="noStrike" dirty="0">
                          <a:effectLst/>
                        </a:rPr>
                        <a:t>$947.465,53</a:t>
                      </a:r>
                      <a:endParaRPr lang="es-EC" sz="16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1068689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212726"/>
            <a:ext cx="10515600" cy="425450"/>
          </a:xfrm>
        </p:spPr>
        <p:txBody>
          <a:bodyPr>
            <a:normAutofit fontScale="90000"/>
          </a:bodyPr>
          <a:lstStyle/>
          <a:p>
            <a:r>
              <a:rPr lang="es-EC" sz="2800" b="1" dirty="0"/>
              <a:t>Financiamiento necesario y no financiado para gasto corriente</a:t>
            </a:r>
          </a:p>
        </p:txBody>
      </p:sp>
      <p:graphicFrame>
        <p:nvGraphicFramePr>
          <p:cNvPr id="6" name="Tabla 5"/>
          <p:cNvGraphicFramePr>
            <a:graphicFrameLocks noGrp="1"/>
          </p:cNvGraphicFramePr>
          <p:nvPr>
            <p:extLst>
              <p:ext uri="{D42A27DB-BD31-4B8C-83A1-F6EECF244321}">
                <p14:modId xmlns:p14="http://schemas.microsoft.com/office/powerpoint/2010/main" val="3281514287"/>
              </p:ext>
            </p:extLst>
          </p:nvPr>
        </p:nvGraphicFramePr>
        <p:xfrm>
          <a:off x="704851" y="2657476"/>
          <a:ext cx="3086099" cy="1566069"/>
        </p:xfrm>
        <a:graphic>
          <a:graphicData uri="http://schemas.openxmlformats.org/drawingml/2006/table">
            <a:tbl>
              <a:tblPr>
                <a:tableStyleId>{BDBED569-4797-4DF1-A0F4-6AAB3CD982D8}</a:tableStyleId>
              </a:tblPr>
              <a:tblGrid>
                <a:gridCol w="1819274">
                  <a:extLst>
                    <a:ext uri="{9D8B030D-6E8A-4147-A177-3AD203B41FA5}">
                      <a16:colId xmlns:a16="http://schemas.microsoft.com/office/drawing/2014/main" val="20000"/>
                    </a:ext>
                  </a:extLst>
                </a:gridCol>
                <a:gridCol w="1266825">
                  <a:extLst>
                    <a:ext uri="{9D8B030D-6E8A-4147-A177-3AD203B41FA5}">
                      <a16:colId xmlns:a16="http://schemas.microsoft.com/office/drawing/2014/main" val="20001"/>
                    </a:ext>
                  </a:extLst>
                </a:gridCol>
              </a:tblGrid>
              <a:tr h="755333">
                <a:tc>
                  <a:txBody>
                    <a:bodyPr/>
                    <a:lstStyle/>
                    <a:p>
                      <a:pPr algn="ctr" fontAlgn="b"/>
                      <a:r>
                        <a:rPr lang="es-EC" sz="1400" b="1" u="none" strike="noStrike" dirty="0">
                          <a:solidFill>
                            <a:schemeClr val="bg1"/>
                          </a:solidFill>
                          <a:effectLst/>
                        </a:rPr>
                        <a:t>FINANCIADO</a:t>
                      </a:r>
                      <a:endParaRPr lang="es-EC" sz="1400" b="1" i="0" u="none" strike="noStrike" dirty="0">
                        <a:solidFill>
                          <a:schemeClr val="bg1"/>
                        </a:solidFill>
                        <a:effectLst/>
                        <a:latin typeface="Calibri" panose="020F0502020204030204" pitchFamily="34" charset="0"/>
                      </a:endParaRPr>
                    </a:p>
                  </a:txBody>
                  <a:tcPr marL="6350" marR="6350" marT="6350" marB="0" anchor="ctr">
                    <a:solidFill>
                      <a:schemeClr val="accent4"/>
                    </a:solidFill>
                  </a:tcPr>
                </a:tc>
                <a:tc>
                  <a:txBody>
                    <a:bodyPr/>
                    <a:lstStyle/>
                    <a:p>
                      <a:pPr algn="ctr" fontAlgn="b"/>
                      <a:r>
                        <a:rPr lang="es-EC" sz="1400" b="1" u="none" strike="noStrike" dirty="0">
                          <a:solidFill>
                            <a:schemeClr val="bg1"/>
                          </a:solidFill>
                          <a:effectLst/>
                        </a:rPr>
                        <a:t>Presupuesto asignado</a:t>
                      </a:r>
                      <a:endParaRPr lang="es-EC" sz="1400" b="1" i="0" u="none" strike="noStrike" dirty="0">
                        <a:solidFill>
                          <a:schemeClr val="bg1"/>
                        </a:solidFill>
                        <a:effectLst/>
                        <a:latin typeface="Calibri" panose="020F0502020204030204" pitchFamily="34" charset="0"/>
                      </a:endParaRPr>
                    </a:p>
                  </a:txBody>
                  <a:tcPr marL="6350" marR="6350" marT="6350" marB="0" anchor="ctr">
                    <a:solidFill>
                      <a:schemeClr val="accent4"/>
                    </a:solidFill>
                  </a:tcPr>
                </a:tc>
                <a:extLst>
                  <a:ext uri="{0D108BD9-81ED-4DB2-BD59-A6C34878D82A}">
                    <a16:rowId xmlns:a16="http://schemas.microsoft.com/office/drawing/2014/main" val="10000"/>
                  </a:ext>
                </a:extLst>
              </a:tr>
              <a:tr h="377666">
                <a:tc>
                  <a:txBody>
                    <a:bodyPr/>
                    <a:lstStyle/>
                    <a:p>
                      <a:pPr algn="l" fontAlgn="b"/>
                      <a:r>
                        <a:rPr lang="es-EC" sz="1400" u="none" strike="noStrike" dirty="0">
                          <a:effectLst/>
                        </a:rPr>
                        <a:t>Arrendamiento de Vehículos </a:t>
                      </a:r>
                      <a:endParaRPr lang="es-EC" sz="1400" b="1" i="0" u="none" strike="noStrike" dirty="0">
                        <a:solidFill>
                          <a:srgbClr val="000000"/>
                        </a:solidFill>
                        <a:effectLst/>
                        <a:latin typeface="Calibri" panose="020F0502020204030204" pitchFamily="34" charset="0"/>
                      </a:endParaRPr>
                    </a:p>
                  </a:txBody>
                  <a:tcPr marL="6350" marR="6350" marT="6350" marB="0" anchor="b"/>
                </a:tc>
                <a:tc rowSpan="2">
                  <a:txBody>
                    <a:bodyPr/>
                    <a:lstStyle/>
                    <a:p>
                      <a:pPr algn="ctr" rtl="0" fontAlgn="ctr"/>
                      <a:r>
                        <a:rPr lang="es-EC" sz="1400" u="none" strike="noStrike" dirty="0">
                          <a:effectLst/>
                        </a:rPr>
                        <a:t>$1.189.375,00 </a:t>
                      </a:r>
                      <a:endParaRPr lang="es-EC" sz="14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0001"/>
                  </a:ext>
                </a:extLst>
              </a:tr>
              <a:tr h="377666">
                <a:tc>
                  <a:txBody>
                    <a:bodyPr/>
                    <a:lstStyle/>
                    <a:p>
                      <a:pPr algn="l" fontAlgn="b"/>
                      <a:r>
                        <a:rPr lang="es-EC" sz="1400" u="none" strike="noStrike" dirty="0">
                          <a:effectLst/>
                        </a:rPr>
                        <a:t>Notificadores</a:t>
                      </a:r>
                      <a:endParaRPr lang="es-EC" sz="1400" b="1" i="0" u="none" strike="noStrike" dirty="0">
                        <a:solidFill>
                          <a:srgbClr val="000000"/>
                        </a:solidFill>
                        <a:effectLst/>
                        <a:latin typeface="Calibri" panose="020F0502020204030204" pitchFamily="34" charset="0"/>
                      </a:endParaRPr>
                    </a:p>
                  </a:txBody>
                  <a:tcPr marL="6350" marR="6350" marT="6350" marB="0" anchor="b"/>
                </a:tc>
                <a:tc vMerge="1">
                  <a:txBody>
                    <a:bodyPr/>
                    <a:lstStyle/>
                    <a:p>
                      <a:pPr algn="l" fontAlgn="b"/>
                      <a:endParaRPr lang="es-EC" sz="14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0002"/>
                  </a:ext>
                </a:extLst>
              </a:tr>
            </a:tbl>
          </a:graphicData>
        </a:graphic>
      </p:graphicFrame>
      <p:graphicFrame>
        <p:nvGraphicFramePr>
          <p:cNvPr id="10" name="Tabla 9"/>
          <p:cNvGraphicFramePr>
            <a:graphicFrameLocks noGrp="1"/>
          </p:cNvGraphicFramePr>
          <p:nvPr>
            <p:extLst>
              <p:ext uri="{D42A27DB-BD31-4B8C-83A1-F6EECF244321}">
                <p14:modId xmlns:p14="http://schemas.microsoft.com/office/powerpoint/2010/main" val="2072680078"/>
              </p:ext>
            </p:extLst>
          </p:nvPr>
        </p:nvGraphicFramePr>
        <p:xfrm>
          <a:off x="4010025" y="962026"/>
          <a:ext cx="7715249" cy="4964798"/>
        </p:xfrm>
        <a:graphic>
          <a:graphicData uri="http://schemas.openxmlformats.org/drawingml/2006/table">
            <a:tbl>
              <a:tblPr>
                <a:tableStyleId>{BDBED569-4797-4DF1-A0F4-6AAB3CD982D8}</a:tableStyleId>
              </a:tblPr>
              <a:tblGrid>
                <a:gridCol w="6477000">
                  <a:extLst>
                    <a:ext uri="{9D8B030D-6E8A-4147-A177-3AD203B41FA5}">
                      <a16:colId xmlns:a16="http://schemas.microsoft.com/office/drawing/2014/main" val="20000"/>
                    </a:ext>
                  </a:extLst>
                </a:gridCol>
                <a:gridCol w="1238249">
                  <a:extLst>
                    <a:ext uri="{9D8B030D-6E8A-4147-A177-3AD203B41FA5}">
                      <a16:colId xmlns:a16="http://schemas.microsoft.com/office/drawing/2014/main" val="20001"/>
                    </a:ext>
                  </a:extLst>
                </a:gridCol>
              </a:tblGrid>
              <a:tr h="573495">
                <a:tc>
                  <a:txBody>
                    <a:bodyPr/>
                    <a:lstStyle/>
                    <a:p>
                      <a:pPr algn="ctr" rtl="0" fontAlgn="b"/>
                      <a:r>
                        <a:rPr lang="es-EC" sz="1400" b="1" u="none" strike="noStrike" dirty="0">
                          <a:solidFill>
                            <a:schemeClr val="bg1"/>
                          </a:solidFill>
                          <a:effectLst/>
                        </a:rPr>
                        <a:t>NO FINANCIADO</a:t>
                      </a:r>
                      <a:endParaRPr lang="es-EC" sz="1400" b="1" i="0" u="none" strike="noStrike" dirty="0">
                        <a:solidFill>
                          <a:schemeClr val="bg1"/>
                        </a:solidFill>
                        <a:effectLst/>
                        <a:latin typeface="Calibri" panose="020F0502020204030204" pitchFamily="34" charset="0"/>
                      </a:endParaRPr>
                    </a:p>
                  </a:txBody>
                  <a:tcPr marL="2363" marR="2363" marT="2363" marB="0" anchor="ctr">
                    <a:solidFill>
                      <a:schemeClr val="tx2"/>
                    </a:solidFill>
                  </a:tcPr>
                </a:tc>
                <a:tc>
                  <a:txBody>
                    <a:bodyPr/>
                    <a:lstStyle/>
                    <a:p>
                      <a:pPr algn="ctr" rtl="0" fontAlgn="b"/>
                      <a:r>
                        <a:rPr lang="es-EC" sz="1400" b="1" u="none" strike="noStrike" dirty="0">
                          <a:solidFill>
                            <a:schemeClr val="bg1"/>
                          </a:solidFill>
                          <a:effectLst/>
                        </a:rPr>
                        <a:t>Necesidad institucional - Presupuesto </a:t>
                      </a:r>
                      <a:endParaRPr lang="es-EC" sz="1400" b="1" i="0" u="none" strike="noStrike" dirty="0">
                        <a:solidFill>
                          <a:schemeClr val="bg1"/>
                        </a:solidFill>
                        <a:effectLst/>
                        <a:latin typeface="Calibri" panose="020F0502020204030204" pitchFamily="34" charset="0"/>
                      </a:endParaRPr>
                    </a:p>
                  </a:txBody>
                  <a:tcPr marL="2363" marR="2363" marT="2363" marB="0" anchor="ctr">
                    <a:solidFill>
                      <a:schemeClr val="tx2"/>
                    </a:solidFill>
                  </a:tcPr>
                </a:tc>
                <a:extLst>
                  <a:ext uri="{0D108BD9-81ED-4DB2-BD59-A6C34878D82A}">
                    <a16:rowId xmlns:a16="http://schemas.microsoft.com/office/drawing/2014/main" val="10000"/>
                  </a:ext>
                </a:extLst>
              </a:tr>
              <a:tr h="4322355">
                <a:tc>
                  <a:txBody>
                    <a:bodyPr/>
                    <a:lstStyle/>
                    <a:p>
                      <a:pPr algn="just" rtl="0" fontAlgn="b"/>
                      <a:r>
                        <a:rPr lang="es-ES" sz="1400" u="none" strike="noStrike" dirty="0">
                          <a:effectLst/>
                        </a:rPr>
                        <a:t>Notificaciones a través de medios de comunicación de actos de inicio del procedimiento sancionador en flagrancia, Desmontaje de la estructura metálica y el retiro del elemento publicitario, Impresión de actas de inicio de flagrancia en hojas de seguridad, Impresión de sellos de clausura, Compra de mascarillas, Servicio de mantenimiento preventivo al </a:t>
                      </a:r>
                      <a:r>
                        <a:rPr lang="es-ES" sz="1400" u="none" strike="noStrike" dirty="0" err="1">
                          <a:effectLst/>
                        </a:rPr>
                        <a:t>turnero</a:t>
                      </a:r>
                      <a:r>
                        <a:rPr lang="es-ES" sz="1400" u="none" strike="noStrike" dirty="0">
                          <a:effectLst/>
                        </a:rPr>
                        <a:t>, Servicio de desratización, Contratación de una herramienta legal (</a:t>
                      </a:r>
                      <a:r>
                        <a:rPr lang="es-ES" sz="1400" u="none" strike="noStrike" dirty="0" err="1">
                          <a:effectLst/>
                        </a:rPr>
                        <a:t>lexis</a:t>
                      </a:r>
                      <a:r>
                        <a:rPr lang="es-ES" sz="1400" u="none" strike="noStrike" dirty="0">
                          <a:effectLst/>
                        </a:rPr>
                        <a:t>, fiel web u otros), Desinfección de edificios, Desinfección de vehículos, Alcohol Antiséptico, Servicio de mantenimiento preventivo a </a:t>
                      </a:r>
                      <a:r>
                        <a:rPr lang="es-ES" sz="1400" u="none" strike="noStrike" dirty="0" err="1">
                          <a:effectLst/>
                        </a:rPr>
                        <a:t>UPS´s</a:t>
                      </a:r>
                      <a:r>
                        <a:rPr lang="es-ES" sz="1400" u="none" strike="noStrike" dirty="0">
                          <a:effectLst/>
                        </a:rPr>
                        <a:t>, Servicio de mantenimiento preventivo al servidor de almacenamiento NAS, Adquisición de suministros y accesorios de computadoras, Adquisición de tóner para impresoras, Servicio de mantenimiento preventivo al cableado estructurado del edificio, Mantenimiento de los vehículos institucionales, Dotación de combustible vehículos institucionales, Gestionar la revisión y matriculación del parque automotor AMC, Compra de Neumáticos, Servicio de mantenimiento preventivo para los equipos de aire acondicionado, Servicio de  limpieza, Servicio de vigilancia, Mantenimiento de Edificios, Servicios Básicos de agua, luz e internet, Arrendamientos inmuebles, Servicio de mantenimiento de ascensor, Adquisición de materiales de oficina, Adquisición de materiales de aseo, Transporte para los funcionarios, Materiales de oficina, Servicio de datos </a:t>
                      </a:r>
                      <a:endParaRPr lang="es-MX" sz="1400" b="0" i="0" u="none" strike="noStrike" dirty="0">
                        <a:solidFill>
                          <a:srgbClr val="000000"/>
                        </a:solidFill>
                        <a:effectLst/>
                        <a:latin typeface="Calibri" panose="020F0502020204030204" pitchFamily="34" charset="0"/>
                      </a:endParaRPr>
                    </a:p>
                  </a:txBody>
                  <a:tcPr marL="2363" marR="2363" marT="2363" marB="0" anchor="ctr"/>
                </a:tc>
                <a:tc>
                  <a:txBody>
                    <a:bodyPr/>
                    <a:lstStyle/>
                    <a:p>
                      <a:pPr algn="ctr" rtl="0" fontAlgn="ctr"/>
                      <a:r>
                        <a:rPr lang="es-EC" sz="1200" u="none" strike="noStrike" dirty="0">
                          <a:effectLst/>
                        </a:rPr>
                        <a:t>$1.059.776,04</a:t>
                      </a:r>
                      <a:endParaRPr lang="es-EC" sz="1200" b="0" i="0" u="none" strike="noStrike" dirty="0">
                        <a:solidFill>
                          <a:srgbClr val="000000"/>
                        </a:solidFill>
                        <a:effectLst/>
                        <a:latin typeface="Calibri" panose="020F0502020204030204" pitchFamily="34" charset="0"/>
                      </a:endParaRPr>
                    </a:p>
                  </a:txBody>
                  <a:tcPr marL="2363" marR="2363" marT="2363" marB="0" anchor="ct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5109400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sp>
        <p:nvSpPr>
          <p:cNvPr id="3" name="Marcador de contenido 2"/>
          <p:cNvSpPr>
            <a:spLocks noGrp="1"/>
          </p:cNvSpPr>
          <p:nvPr>
            <p:ph idx="1"/>
          </p:nvPr>
        </p:nvSpPr>
        <p:spPr/>
        <p:txBody>
          <a:bodyPr/>
          <a:lstStyle/>
          <a:p>
            <a:endParaRPr lang="es-EC" dirty="0"/>
          </a:p>
        </p:txBody>
      </p:sp>
      <p:pic>
        <p:nvPicPr>
          <p:cNvPr id="4" name="Imagen 3" descr="Imagen que contiene naranja, cielo, exterior, negro&#10;&#10;Descripción generada automáticamente">
            <a:extLst>
              <a:ext uri="{FF2B5EF4-FFF2-40B4-BE49-F238E27FC236}">
                <a16:creationId xmlns:a16="http://schemas.microsoft.com/office/drawing/2014/main" id="{EC85D8E1-FD25-9444-BB93-5428244AB77E}"/>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007348881"/>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2567</TotalTime>
  <Words>390</Words>
  <Application>Microsoft Office PowerPoint</Application>
  <PresentationFormat>Widescreen</PresentationFormat>
  <Paragraphs>56</Paragraphs>
  <Slides>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vt:i4>
      </vt:variant>
    </vt:vector>
  </HeadingPairs>
  <TitlesOfParts>
    <vt:vector size="9" baseType="lpstr">
      <vt:lpstr>Arial</vt:lpstr>
      <vt:lpstr>Calibri</vt:lpstr>
      <vt:lpstr>Calibri Light</vt:lpstr>
      <vt:lpstr>Tema de Office</vt:lpstr>
      <vt:lpstr>PowerPoint Presentation</vt:lpstr>
      <vt:lpstr>PowerPoint Presentation</vt:lpstr>
      <vt:lpstr>Financiamiento necesario y no financiado para personal</vt:lpstr>
      <vt:lpstr>Financiamiento necesario y no financiado para gasto corriente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Estado Situacional</dc:title>
  <dc:creator>Esteban Humberto Luzuriaga Bassante</dc:creator>
  <cp:lastModifiedBy>Lis M</cp:lastModifiedBy>
  <cp:revision>77</cp:revision>
  <dcterms:created xsi:type="dcterms:W3CDTF">2020-10-02T21:59:13Z</dcterms:created>
  <dcterms:modified xsi:type="dcterms:W3CDTF">2020-11-11T23:25:51Z</dcterms:modified>
</cp:coreProperties>
</file>