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6" r:id="rId4"/>
    <p:sldId id="258" r:id="rId5"/>
    <p:sldId id="263" r:id="rId6"/>
    <p:sldId id="265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fany%20Cisneros\AppData\Local\Temp\proyeccci&#243;n_pax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ES" sz="1600" b="1" dirty="0"/>
              <a:t>PROYECCIÓN INGRESOS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C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PASAJEROS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'[proyeccción_pax_2021.xlsx]CuadroResumen '!$X$41:$AI$41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'[proyeccción_pax_2021.xlsx]CuadroResumen '!$X$42:$AI$42</c:f>
              <c:numCache>
                <c:formatCode>_(* #,##0_);_(* \(#,##0\);_(* "-"??_);_(@_)</c:formatCode>
                <c:ptCount val="12"/>
                <c:pt idx="0">
                  <c:v>62464.600000000006</c:v>
                </c:pt>
                <c:pt idx="1">
                  <c:v>71710.400000000009</c:v>
                </c:pt>
                <c:pt idx="2">
                  <c:v>76281.8</c:v>
                </c:pt>
                <c:pt idx="3">
                  <c:v>81140.800000000003</c:v>
                </c:pt>
                <c:pt idx="4">
                  <c:v>90157.5</c:v>
                </c:pt>
                <c:pt idx="5">
                  <c:v>103871.27458303384</c:v>
                </c:pt>
                <c:pt idx="6">
                  <c:v>122757.26074138793</c:v>
                </c:pt>
                <c:pt idx="7">
                  <c:v>126460.22614596417</c:v>
                </c:pt>
                <c:pt idx="8">
                  <c:v>127268.27224878623</c:v>
                </c:pt>
                <c:pt idx="9">
                  <c:v>126758.32231692616</c:v>
                </c:pt>
                <c:pt idx="10">
                  <c:v>133570.75356315685</c:v>
                </c:pt>
                <c:pt idx="11">
                  <c:v>138596.12151705459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CA-4EA2-A3E3-8E365A0D9C5E}"/>
            </c:ext>
          </c:extLst>
        </c:ser>
        <c:ser>
          <c:idx val="1"/>
          <c:order val="1"/>
          <c:tx>
            <c:v>INGRESOS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'[proyeccción_pax_2021.xlsx]CuadroResumen '!$X$41:$AI$41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'[proyeccción_pax_2021.xlsx]CuadroResumen '!$X$43:$AI$43</c:f>
              <c:numCache>
                <c:formatCode>_(* #,##0.00_);_(* \(#,##0.00\);_(* "-"??_);_(@_)</c:formatCode>
                <c:ptCount val="12"/>
                <c:pt idx="0">
                  <c:v>187393.80000000002</c:v>
                </c:pt>
                <c:pt idx="1">
                  <c:v>215131.2</c:v>
                </c:pt>
                <c:pt idx="2">
                  <c:v>228845.40000000002</c:v>
                </c:pt>
                <c:pt idx="3">
                  <c:v>243422.40000000002</c:v>
                </c:pt>
                <c:pt idx="4">
                  <c:v>270472.5</c:v>
                </c:pt>
                <c:pt idx="5">
                  <c:v>311613.82374910149</c:v>
                </c:pt>
                <c:pt idx="6">
                  <c:v>368271.78222416376</c:v>
                </c:pt>
                <c:pt idx="7">
                  <c:v>379380.67843789252</c:v>
                </c:pt>
                <c:pt idx="8">
                  <c:v>381804.8167463587</c:v>
                </c:pt>
                <c:pt idx="9">
                  <c:v>380274.9669507785</c:v>
                </c:pt>
                <c:pt idx="10">
                  <c:v>400712.26068947057</c:v>
                </c:pt>
                <c:pt idx="11">
                  <c:v>415788.36455116374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CA-4EA2-A3E3-8E365A0D9C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08094176"/>
        <c:axId val="-308106144"/>
      </c:lineChart>
      <c:catAx>
        <c:axId val="-30809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C"/>
          </a:p>
        </c:txPr>
        <c:crossAx val="-308106144"/>
        <c:crosses val="autoZero"/>
        <c:auto val="1"/>
        <c:lblAlgn val="ctr"/>
        <c:lblOffset val="100"/>
        <c:noMultiLvlLbl val="0"/>
      </c:catAx>
      <c:valAx>
        <c:axId val="-30810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C"/>
          </a:p>
        </c:txPr>
        <c:crossAx val="-30809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C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es-EC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672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41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9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015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59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93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359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20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49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78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49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13C0B-DB50-480D-AE4A-442404C40B68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7BB10-7405-4DB4-9482-6F559778FD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628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2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3D320AD-91FF-465B-B98D-664E6FD10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225" y="3903260"/>
            <a:ext cx="5905772" cy="120526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5BC3CC3-3FB4-4D76-86BB-A78374601A33}"/>
              </a:ext>
            </a:extLst>
          </p:cNvPr>
          <p:cNvSpPr txBox="1"/>
          <p:nvPr/>
        </p:nvSpPr>
        <p:spPr>
          <a:xfrm>
            <a:off x="2585912" y="1460700"/>
            <a:ext cx="731078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4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PLANIFICACIÓN OPERATIVA ANUAL</a:t>
            </a:r>
          </a:p>
          <a:p>
            <a:pPr algn="ctr"/>
            <a:r>
              <a:rPr lang="es-419" sz="4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46666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Imagen 74"/>
          <p:cNvPicPr>
            <a:picLocks noChangeAspect="1"/>
          </p:cNvPicPr>
          <p:nvPr/>
        </p:nvPicPr>
        <p:blipFill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400" y="3383742"/>
            <a:ext cx="1261197" cy="159467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3D320AD-91FF-465B-B98D-664E6FD10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751" y="93345"/>
            <a:ext cx="3416964" cy="69734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5BC3CC3-3FB4-4D76-86BB-A78374601A33}"/>
              </a:ext>
            </a:extLst>
          </p:cNvPr>
          <p:cNvSpPr txBox="1"/>
          <p:nvPr/>
        </p:nvSpPr>
        <p:spPr>
          <a:xfrm>
            <a:off x="484025" y="252277"/>
            <a:ext cx="7310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IMPACTO EMERGENCIA SANITARIA 2020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12055" y="5039630"/>
            <a:ext cx="2263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98%</a:t>
            </a:r>
          </a:p>
          <a:p>
            <a:r>
              <a:rPr lang="es-ES" b="1" dirty="0"/>
              <a:t>DISMINUCIÓN </a:t>
            </a:r>
          </a:p>
        </p:txBody>
      </p:sp>
      <p:sp>
        <p:nvSpPr>
          <p:cNvPr id="8" name="Flecha abajo 7"/>
          <p:cNvSpPr/>
          <p:nvPr/>
        </p:nvSpPr>
        <p:spPr>
          <a:xfrm>
            <a:off x="655339" y="4935871"/>
            <a:ext cx="506241" cy="40719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Conector recto de flecha 9"/>
          <p:cNvCxnSpPr/>
          <p:nvPr/>
        </p:nvCxnSpPr>
        <p:spPr>
          <a:xfrm flipV="1">
            <a:off x="1021520" y="4704459"/>
            <a:ext cx="10609189" cy="61193"/>
          </a:xfrm>
          <a:prstGeom prst="straightConnector1">
            <a:avLst/>
          </a:prstGeom>
          <a:ln w="8255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1949759" y="4568594"/>
            <a:ext cx="0" cy="570874"/>
          </a:xfrm>
          <a:prstGeom prst="line">
            <a:avLst/>
          </a:prstGeom>
          <a:ln w="635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942" y="5253850"/>
            <a:ext cx="1100115" cy="11893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CuadroTexto 15"/>
          <p:cNvSpPr txBox="1"/>
          <p:nvPr/>
        </p:nvSpPr>
        <p:spPr>
          <a:xfrm>
            <a:off x="1361375" y="3424615"/>
            <a:ext cx="106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MARZO </a:t>
            </a:r>
          </a:p>
        </p:txBody>
      </p:sp>
      <p:cxnSp>
        <p:nvCxnSpPr>
          <p:cNvPr id="17" name="Conector recto 16"/>
          <p:cNvCxnSpPr/>
          <p:nvPr/>
        </p:nvCxnSpPr>
        <p:spPr>
          <a:xfrm>
            <a:off x="7039845" y="4332020"/>
            <a:ext cx="0" cy="801858"/>
          </a:xfrm>
          <a:prstGeom prst="line">
            <a:avLst/>
          </a:prstGeom>
          <a:ln w="635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/>
          <p:cNvSpPr txBox="1"/>
          <p:nvPr/>
        </p:nvSpPr>
        <p:spPr>
          <a:xfrm>
            <a:off x="2363767" y="5233201"/>
            <a:ext cx="2959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Century Gothic" panose="020B0502020202020204" pitchFamily="34" charset="0"/>
              </a:rPr>
              <a:t>EPMSA-GG-2020-016-RE</a:t>
            </a:r>
          </a:p>
          <a:p>
            <a:pPr algn="ctr"/>
            <a:r>
              <a:rPr lang="es-ES" sz="1200" b="1" dirty="0">
                <a:latin typeface="Century Gothic" panose="020B0502020202020204" pitchFamily="34" charset="0"/>
              </a:rPr>
              <a:t>MEDIDA DE AUSTERIDAD</a:t>
            </a:r>
          </a:p>
        </p:txBody>
      </p:sp>
      <p:cxnSp>
        <p:nvCxnSpPr>
          <p:cNvPr id="50" name="Conector recto 49"/>
          <p:cNvCxnSpPr/>
          <p:nvPr/>
        </p:nvCxnSpPr>
        <p:spPr>
          <a:xfrm>
            <a:off x="9385070" y="4319507"/>
            <a:ext cx="0" cy="801858"/>
          </a:xfrm>
          <a:prstGeom prst="line">
            <a:avLst/>
          </a:prstGeom>
          <a:ln w="635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adroTexto 50"/>
          <p:cNvSpPr txBox="1"/>
          <p:nvPr/>
        </p:nvSpPr>
        <p:spPr>
          <a:xfrm>
            <a:off x="6227660" y="5230248"/>
            <a:ext cx="1767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1ERA DISMUNICIÓN DEL POA</a:t>
            </a:r>
          </a:p>
          <a:p>
            <a:pPr algn="ctr"/>
            <a:r>
              <a:rPr lang="es-ES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 $ 1,676,538.71)</a:t>
            </a:r>
          </a:p>
          <a:p>
            <a:pPr algn="ctr"/>
            <a:endParaRPr lang="es-ES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$ 9,823461,29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3582304" y="3926439"/>
            <a:ext cx="106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ABRIL</a:t>
            </a:r>
          </a:p>
        </p:txBody>
      </p:sp>
      <p:cxnSp>
        <p:nvCxnSpPr>
          <p:cNvPr id="53" name="Conector recto 52"/>
          <p:cNvCxnSpPr/>
          <p:nvPr/>
        </p:nvCxnSpPr>
        <p:spPr>
          <a:xfrm>
            <a:off x="4106750" y="4346631"/>
            <a:ext cx="0" cy="801858"/>
          </a:xfrm>
          <a:prstGeom prst="line">
            <a:avLst/>
          </a:prstGeom>
          <a:ln w="635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uadroTexto 53"/>
          <p:cNvSpPr txBox="1"/>
          <p:nvPr/>
        </p:nvSpPr>
        <p:spPr>
          <a:xfrm>
            <a:off x="6505372" y="3816676"/>
            <a:ext cx="106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MAYO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1269491" y="3822046"/>
            <a:ext cx="1767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POA INICIAL</a:t>
            </a:r>
          </a:p>
          <a:p>
            <a:pPr algn="ctr"/>
            <a:r>
              <a:rPr lang="es-ES" sz="1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$11,500,000.00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8893967" y="3822046"/>
            <a:ext cx="106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JULIO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8570664" y="5132075"/>
            <a:ext cx="2014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Century Gothic" panose="020B0502020202020204" pitchFamily="34" charset="0"/>
              </a:rPr>
              <a:t>RESOLUCIÓN Nro. 049 ALCALDÍA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8785998" y="5605574"/>
            <a:ext cx="1767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2DA DISMUNICIÓN DEL POA</a:t>
            </a:r>
          </a:p>
          <a:p>
            <a:pPr algn="ctr"/>
            <a:r>
              <a:rPr lang="es-ES" sz="1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($ 812,661.29)</a:t>
            </a:r>
          </a:p>
          <a:p>
            <a:pPr algn="ctr"/>
            <a:endParaRPr lang="es-ES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$ 9,010,800.00</a:t>
            </a:r>
          </a:p>
        </p:txBody>
      </p:sp>
      <p:pic>
        <p:nvPicPr>
          <p:cNvPr id="61" name="Imagen 6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175" y="5445479"/>
            <a:ext cx="1533683" cy="1533683"/>
          </a:xfrm>
          <a:prstGeom prst="rect">
            <a:avLst/>
          </a:prstGeom>
        </p:spPr>
      </p:pic>
      <p:sp>
        <p:nvSpPr>
          <p:cNvPr id="62" name="Rectángulo redondeado 61"/>
          <p:cNvSpPr/>
          <p:nvPr/>
        </p:nvSpPr>
        <p:spPr>
          <a:xfrm>
            <a:off x="1269490" y="3826842"/>
            <a:ext cx="1767263" cy="470309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Rectángulo redondeado 62"/>
          <p:cNvSpPr/>
          <p:nvPr/>
        </p:nvSpPr>
        <p:spPr>
          <a:xfrm>
            <a:off x="8817572" y="6270467"/>
            <a:ext cx="1767263" cy="470309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Rectángulo redondeado 63"/>
          <p:cNvSpPr/>
          <p:nvPr/>
        </p:nvSpPr>
        <p:spPr>
          <a:xfrm>
            <a:off x="6336176" y="5924418"/>
            <a:ext cx="1767263" cy="470309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2" name="Conector recto de flecha 71"/>
          <p:cNvCxnSpPr>
            <a:stCxn id="64" idx="3"/>
          </p:cNvCxnSpPr>
          <p:nvPr/>
        </p:nvCxnSpPr>
        <p:spPr>
          <a:xfrm>
            <a:off x="8103439" y="6159573"/>
            <a:ext cx="689711" cy="299229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Imagen 75"/>
          <p:cNvPicPr>
            <a:picLocks noChangeAspect="1"/>
          </p:cNvPicPr>
          <p:nvPr/>
        </p:nvPicPr>
        <p:blipFill>
          <a:blip r:embed="rId6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34541" y="4978417"/>
            <a:ext cx="773123" cy="1611657"/>
          </a:xfrm>
          <a:prstGeom prst="rect">
            <a:avLst/>
          </a:prstGeom>
        </p:spPr>
      </p:pic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7B6157FB-6DC6-41AF-8C6E-4BA65B0766EF}"/>
              </a:ext>
            </a:extLst>
          </p:cNvPr>
          <p:cNvCxnSpPr>
            <a:cxnSpLocks/>
          </p:cNvCxnSpPr>
          <p:nvPr/>
        </p:nvCxnSpPr>
        <p:spPr>
          <a:xfrm>
            <a:off x="3019878" y="4295771"/>
            <a:ext cx="3336665" cy="1678579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032D7082-A9B9-45A6-8625-B29529E19506}"/>
              </a:ext>
            </a:extLst>
          </p:cNvPr>
          <p:cNvSpPr txBox="1"/>
          <p:nvPr/>
        </p:nvSpPr>
        <p:spPr>
          <a:xfrm>
            <a:off x="4232757" y="2468367"/>
            <a:ext cx="75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>
                <a:solidFill>
                  <a:srgbClr val="FF0000"/>
                </a:solidFill>
              </a:rPr>
              <a:t>98%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67D8F4A3-96F0-404C-BB16-DADF41643011}"/>
              </a:ext>
            </a:extLst>
          </p:cNvPr>
          <p:cNvSpPr txBox="1"/>
          <p:nvPr/>
        </p:nvSpPr>
        <p:spPr>
          <a:xfrm>
            <a:off x="11494304" y="2455371"/>
            <a:ext cx="75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>
                <a:solidFill>
                  <a:srgbClr val="FF0000"/>
                </a:solidFill>
              </a:rPr>
              <a:t>75%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CDD60819-0C11-4169-829E-A9FA5C0B4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82015"/>
              </p:ext>
            </p:extLst>
          </p:nvPr>
        </p:nvGraphicFramePr>
        <p:xfrm>
          <a:off x="568171" y="962736"/>
          <a:ext cx="11505460" cy="1456544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103105">
                  <a:extLst>
                    <a:ext uri="{9D8B030D-6E8A-4147-A177-3AD203B41FA5}">
                      <a16:colId xmlns:a16="http://schemas.microsoft.com/office/drawing/2014/main" val="3362002985"/>
                    </a:ext>
                  </a:extLst>
                </a:gridCol>
                <a:gridCol w="770083">
                  <a:extLst>
                    <a:ext uri="{9D8B030D-6E8A-4147-A177-3AD203B41FA5}">
                      <a16:colId xmlns:a16="http://schemas.microsoft.com/office/drawing/2014/main" val="2115441075"/>
                    </a:ext>
                  </a:extLst>
                </a:gridCol>
                <a:gridCol w="782901">
                  <a:extLst>
                    <a:ext uri="{9D8B030D-6E8A-4147-A177-3AD203B41FA5}">
                      <a16:colId xmlns:a16="http://schemas.microsoft.com/office/drawing/2014/main" val="1033324281"/>
                    </a:ext>
                  </a:extLst>
                </a:gridCol>
                <a:gridCol w="932185">
                  <a:extLst>
                    <a:ext uri="{9D8B030D-6E8A-4147-A177-3AD203B41FA5}">
                      <a16:colId xmlns:a16="http://schemas.microsoft.com/office/drawing/2014/main" val="2304932018"/>
                    </a:ext>
                  </a:extLst>
                </a:gridCol>
                <a:gridCol w="855566">
                  <a:extLst>
                    <a:ext uri="{9D8B030D-6E8A-4147-A177-3AD203B41FA5}">
                      <a16:colId xmlns:a16="http://schemas.microsoft.com/office/drawing/2014/main" val="1167199187"/>
                    </a:ext>
                  </a:extLst>
                </a:gridCol>
                <a:gridCol w="830028">
                  <a:extLst>
                    <a:ext uri="{9D8B030D-6E8A-4147-A177-3AD203B41FA5}">
                      <a16:colId xmlns:a16="http://schemas.microsoft.com/office/drawing/2014/main" val="2028217022"/>
                    </a:ext>
                  </a:extLst>
                </a:gridCol>
                <a:gridCol w="830028">
                  <a:extLst>
                    <a:ext uri="{9D8B030D-6E8A-4147-A177-3AD203B41FA5}">
                      <a16:colId xmlns:a16="http://schemas.microsoft.com/office/drawing/2014/main" val="3285007580"/>
                    </a:ext>
                  </a:extLst>
                </a:gridCol>
                <a:gridCol w="855566">
                  <a:extLst>
                    <a:ext uri="{9D8B030D-6E8A-4147-A177-3AD203B41FA5}">
                      <a16:colId xmlns:a16="http://schemas.microsoft.com/office/drawing/2014/main" val="408527309"/>
                    </a:ext>
                  </a:extLst>
                </a:gridCol>
                <a:gridCol w="842797">
                  <a:extLst>
                    <a:ext uri="{9D8B030D-6E8A-4147-A177-3AD203B41FA5}">
                      <a16:colId xmlns:a16="http://schemas.microsoft.com/office/drawing/2014/main" val="740634896"/>
                    </a:ext>
                  </a:extLst>
                </a:gridCol>
                <a:gridCol w="842797">
                  <a:extLst>
                    <a:ext uri="{9D8B030D-6E8A-4147-A177-3AD203B41FA5}">
                      <a16:colId xmlns:a16="http://schemas.microsoft.com/office/drawing/2014/main" val="3758375689"/>
                    </a:ext>
                  </a:extLst>
                </a:gridCol>
                <a:gridCol w="932185">
                  <a:extLst>
                    <a:ext uri="{9D8B030D-6E8A-4147-A177-3AD203B41FA5}">
                      <a16:colId xmlns:a16="http://schemas.microsoft.com/office/drawing/2014/main" val="3582823541"/>
                    </a:ext>
                  </a:extLst>
                </a:gridCol>
                <a:gridCol w="996034">
                  <a:extLst>
                    <a:ext uri="{9D8B030D-6E8A-4147-A177-3AD203B41FA5}">
                      <a16:colId xmlns:a16="http://schemas.microsoft.com/office/drawing/2014/main" val="1827444033"/>
                    </a:ext>
                  </a:extLst>
                </a:gridCol>
                <a:gridCol w="932185">
                  <a:extLst>
                    <a:ext uri="{9D8B030D-6E8A-4147-A177-3AD203B41FA5}">
                      <a16:colId xmlns:a16="http://schemas.microsoft.com/office/drawing/2014/main" val="1777559046"/>
                    </a:ext>
                  </a:extLst>
                </a:gridCol>
              </a:tblGrid>
              <a:tr h="322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EC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ENERO </a:t>
                      </a:r>
                      <a:endParaRPr lang="es-EC" sz="10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FEBRERO </a:t>
                      </a:r>
                      <a:endParaRPr lang="es-EC" sz="10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MARZO </a:t>
                      </a:r>
                      <a:endParaRPr lang="es-EC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ABRIL </a:t>
                      </a:r>
                      <a:endParaRPr lang="es-EC" sz="10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MAYO </a:t>
                      </a:r>
                      <a:endParaRPr lang="es-EC" sz="10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JUNIO </a:t>
                      </a:r>
                      <a:endParaRPr lang="es-EC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JULIO </a:t>
                      </a:r>
                      <a:endParaRPr lang="es-EC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AGOSTO </a:t>
                      </a:r>
                      <a:endParaRPr lang="es-EC" sz="10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SEPTIEMBRE </a:t>
                      </a:r>
                      <a:endParaRPr lang="es-EC" sz="10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OCTUBRE </a:t>
                      </a:r>
                      <a:endParaRPr lang="es-EC" sz="10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NOVIEMBRE </a:t>
                      </a:r>
                      <a:endParaRPr lang="es-EC" sz="10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DICIEMBRE </a:t>
                      </a:r>
                      <a:endParaRPr lang="es-EC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805472"/>
                  </a:ext>
                </a:extLst>
              </a:tr>
              <a:tr h="6442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TOTAL INGRESOS (PROYECTADO) </a:t>
                      </a:r>
                      <a:endParaRPr lang="es-EC" sz="10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655.362,00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628.419,00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568.405,47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667.368,00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672.981,00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 dirty="0">
                          <a:effectLst/>
                          <a:latin typeface="Century Gothic" panose="020B0502020202020204" pitchFamily="34" charset="0"/>
                        </a:rPr>
                        <a:t> 646.995,00 </a:t>
                      </a:r>
                      <a:endParaRPr lang="es-EC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778.134,00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838.470,00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727.914,00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713.316,00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  689.454,00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689.625,00 </a:t>
                      </a:r>
                      <a:endParaRPr lang="es-EC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extLst>
                  <a:ext uri="{0D108BD9-81ED-4DB2-BD59-A6C34878D82A}">
                    <a16:rowId xmlns:a16="http://schemas.microsoft.com/office/drawing/2014/main" val="447007884"/>
                  </a:ext>
                </a:extLst>
              </a:tr>
              <a:tr h="4901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DE INGRESOS (REAL)</a:t>
                      </a:r>
                      <a:endParaRPr lang="es-EC" sz="10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610.593,00 </a:t>
                      </a:r>
                      <a:endParaRPr lang="es-EC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597.402,00 </a:t>
                      </a:r>
                      <a:endParaRPr lang="es-EC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317.742,00 </a:t>
                      </a:r>
                      <a:endParaRPr lang="es-EC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 10.059,00 </a:t>
                      </a:r>
                      <a:endParaRPr lang="es-EC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 dirty="0">
                          <a:effectLst/>
                          <a:latin typeface="Century Gothic" panose="020B0502020202020204" pitchFamily="34" charset="0"/>
                        </a:rPr>
                        <a:t>   15.207,00 </a:t>
                      </a:r>
                      <a:endParaRPr lang="es-EC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 dirty="0">
                          <a:effectLst/>
                          <a:latin typeface="Century Gothic" panose="020B0502020202020204" pitchFamily="34" charset="0"/>
                        </a:rPr>
                        <a:t>   29.994,00 </a:t>
                      </a:r>
                      <a:endParaRPr lang="es-EC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 63.192,00 </a:t>
                      </a:r>
                      <a:endParaRPr lang="es-EC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73.002,00 </a:t>
                      </a:r>
                      <a:endParaRPr lang="es-EC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000" u="none" strike="noStrike">
                          <a:effectLst/>
                          <a:latin typeface="Century Gothic" panose="020B0502020202020204" pitchFamily="34" charset="0"/>
                        </a:rPr>
                        <a:t>   94.212,00 </a:t>
                      </a:r>
                      <a:endParaRPr lang="es-EC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100" u="none" strike="noStrike" dirty="0">
                          <a:effectLst/>
                          <a:latin typeface="Century Gothic" panose="020B0502020202020204" pitchFamily="34" charset="0"/>
                        </a:rPr>
                        <a:t> 143.007,00 </a:t>
                      </a:r>
                      <a:endParaRPr lang="es-EC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EC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EC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003" marR="7003" marT="7003" marB="0" anchor="ctr"/>
                </a:tc>
                <a:extLst>
                  <a:ext uri="{0D108BD9-81ED-4DB2-BD59-A6C34878D82A}">
                    <a16:rowId xmlns:a16="http://schemas.microsoft.com/office/drawing/2014/main" val="1162727005"/>
                  </a:ext>
                </a:extLst>
              </a:tr>
            </a:tbl>
          </a:graphicData>
        </a:graphic>
      </p:graphicFrame>
      <p:sp>
        <p:nvSpPr>
          <p:cNvPr id="70" name="Flecha abajo 69"/>
          <p:cNvSpPr/>
          <p:nvPr/>
        </p:nvSpPr>
        <p:spPr>
          <a:xfrm>
            <a:off x="4106750" y="2508592"/>
            <a:ext cx="196366" cy="6677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Flecha abajo 73"/>
          <p:cNvSpPr/>
          <p:nvPr/>
        </p:nvSpPr>
        <p:spPr>
          <a:xfrm>
            <a:off x="11341924" y="2508592"/>
            <a:ext cx="196366" cy="70269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30C71804-761F-46A5-A6C2-504F39F20606}"/>
              </a:ext>
            </a:extLst>
          </p:cNvPr>
          <p:cNvCxnSpPr/>
          <p:nvPr/>
        </p:nvCxnSpPr>
        <p:spPr>
          <a:xfrm>
            <a:off x="484025" y="813310"/>
            <a:ext cx="113017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6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0C71804-761F-46A5-A6C2-504F39F20606}"/>
              </a:ext>
            </a:extLst>
          </p:cNvPr>
          <p:cNvCxnSpPr/>
          <p:nvPr/>
        </p:nvCxnSpPr>
        <p:spPr>
          <a:xfrm>
            <a:off x="484025" y="883650"/>
            <a:ext cx="113017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n 12">
            <a:extLst>
              <a:ext uri="{FF2B5EF4-FFF2-40B4-BE49-F238E27FC236}">
                <a16:creationId xmlns:a16="http://schemas.microsoft.com/office/drawing/2014/main" id="{73D320AD-91FF-465B-B98D-664E6FD10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751" y="93345"/>
            <a:ext cx="3416964" cy="697341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C5BC3CC3-3FB4-4D76-86BB-A78374601A33}"/>
              </a:ext>
            </a:extLst>
          </p:cNvPr>
          <p:cNvSpPr txBox="1"/>
          <p:nvPr/>
        </p:nvSpPr>
        <p:spPr>
          <a:xfrm>
            <a:off x="484025" y="252277"/>
            <a:ext cx="7310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IMPACTO EMERGENCIA SANITARIA </a:t>
            </a:r>
            <a:r>
              <a:rPr lang="es-419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2021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366597"/>
              </p:ext>
            </p:extLst>
          </p:nvPr>
        </p:nvGraphicFramePr>
        <p:xfrm>
          <a:off x="3666491" y="1158748"/>
          <a:ext cx="6604973" cy="2917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97" y="1532940"/>
            <a:ext cx="2143125" cy="214312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460" y="1053359"/>
            <a:ext cx="853468" cy="85346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759" y="6271192"/>
            <a:ext cx="277671" cy="277671"/>
          </a:xfrm>
          <a:prstGeom prst="rect">
            <a:avLst/>
          </a:prstGeom>
        </p:spPr>
      </p:pic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216138"/>
              </p:ext>
            </p:extLst>
          </p:nvPr>
        </p:nvGraphicFramePr>
        <p:xfrm>
          <a:off x="806784" y="4928293"/>
          <a:ext cx="11301763" cy="1700950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884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12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969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00832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671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  <a:endParaRPr lang="es-E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ABR.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MAY.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JUN.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JUL.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AGO.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SEP.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OCT.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NOV.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DIC.</a:t>
                      </a:r>
                      <a:endParaRPr lang="es-E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2021</a:t>
                      </a:r>
                      <a:endParaRPr lang="es-E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29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  62.465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  71.710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  76.282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  81.141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  90.158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103.871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122.757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126.460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127.268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126.758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133.571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      138.596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 1.261.037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9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187.393,80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215.131,20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228.845,40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243.422,40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270.472,50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311.613,82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368.271,78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379.380,68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381.804,82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  <a:latin typeface="Century Gothic" panose="020B0502020202020204" pitchFamily="34" charset="0"/>
                        </a:rPr>
                        <a:t>         380.274,97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400.712,26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  <a:latin typeface="Century Gothic" panose="020B0502020202020204" pitchFamily="34" charset="0"/>
                        </a:rPr>
                        <a:t>               415.788,36 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  <a:latin typeface="Century Gothic" panose="020B0502020202020204" pitchFamily="34" charset="0"/>
                        </a:rPr>
                        <a:t>           3.783.111,99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91">
                <a:tc rowSpan="2" gridSpan="11"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OTROS INGRESOS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336.670,30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166">
                <a:tc gridSpan="1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TOTAL INGRESO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         </a:t>
                      </a:r>
                      <a:r>
                        <a:rPr lang="es-ES" sz="1300" b="1" u="none" strike="noStrike" dirty="0">
                          <a:effectLst/>
                          <a:latin typeface="Century Gothic" panose="020B0502020202020204" pitchFamily="34" charset="0"/>
                        </a:rPr>
                        <a:t>4.119.782,29</a:t>
                      </a:r>
                      <a:r>
                        <a:rPr lang="es-ES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  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958" marR="7958" marT="7958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" name="CuadroTexto 24">
            <a:extLst>
              <a:ext uri="{FF2B5EF4-FFF2-40B4-BE49-F238E27FC236}">
                <a16:creationId xmlns:a16="http://schemas.microsoft.com/office/drawing/2014/main" id="{ADF91913-CB9D-4C77-BE55-E52367E604F3}"/>
              </a:ext>
            </a:extLst>
          </p:cNvPr>
          <p:cNvSpPr txBox="1"/>
          <p:nvPr/>
        </p:nvSpPr>
        <p:spPr>
          <a:xfrm>
            <a:off x="-365763" y="5085963"/>
            <a:ext cx="178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200" b="1" dirty="0">
                <a:latin typeface="Century Gothic" panose="020B0502020202020204" pitchFamily="34" charset="0"/>
              </a:rPr>
              <a:t>Pasajeros </a:t>
            </a:r>
          </a:p>
          <a:p>
            <a:pPr algn="ctr"/>
            <a:r>
              <a:rPr lang="es-EC" sz="1200" b="1" dirty="0">
                <a:latin typeface="Century Gothic" panose="020B0502020202020204" pitchFamily="34" charset="0"/>
              </a:rPr>
              <a:t>proyectados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DF91913-CB9D-4C77-BE55-E52367E604F3}"/>
              </a:ext>
            </a:extLst>
          </p:cNvPr>
          <p:cNvSpPr txBox="1"/>
          <p:nvPr/>
        </p:nvSpPr>
        <p:spPr>
          <a:xfrm>
            <a:off x="-396243" y="5533787"/>
            <a:ext cx="1786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200" b="1" dirty="0">
                <a:latin typeface="Century Gothic" panose="020B0502020202020204" pitchFamily="34" charset="0"/>
              </a:rPr>
              <a:t>Ingresos</a:t>
            </a:r>
          </a:p>
          <a:p>
            <a:pPr algn="ctr"/>
            <a:r>
              <a:rPr lang="es-EC" sz="1200" b="1" dirty="0">
                <a:latin typeface="Century Gothic" panose="020B0502020202020204" pitchFamily="34" charset="0"/>
              </a:rPr>
              <a:t>Proyectados</a:t>
            </a:r>
          </a:p>
          <a:p>
            <a:pPr algn="ctr"/>
            <a:r>
              <a:rPr lang="es-EC" sz="1200" b="1" dirty="0">
                <a:latin typeface="Century Gothic" panose="020B0502020202020204" pitchFamily="34" charset="0"/>
              </a:rPr>
              <a:t> TS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DF91913-CB9D-4C77-BE55-E52367E604F3}"/>
              </a:ext>
            </a:extLst>
          </p:cNvPr>
          <p:cNvSpPr txBox="1"/>
          <p:nvPr/>
        </p:nvSpPr>
        <p:spPr>
          <a:xfrm>
            <a:off x="-451643" y="4847974"/>
            <a:ext cx="1786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600" b="1" dirty="0">
                <a:latin typeface="Century Gothic" panose="020B0502020202020204" pitchFamily="34" charset="0"/>
              </a:rPr>
              <a:t>2021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E82BEDE-E58D-474C-AD38-DEE9D8494C10}"/>
              </a:ext>
            </a:extLst>
          </p:cNvPr>
          <p:cNvSpPr txBox="1"/>
          <p:nvPr/>
        </p:nvSpPr>
        <p:spPr>
          <a:xfrm>
            <a:off x="1232097" y="3924306"/>
            <a:ext cx="75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>
                <a:solidFill>
                  <a:srgbClr val="FF0000"/>
                </a:solidFill>
              </a:rPr>
              <a:t>75%</a:t>
            </a:r>
          </a:p>
        </p:txBody>
      </p:sp>
      <p:sp>
        <p:nvSpPr>
          <p:cNvPr id="33" name="Flecha abajo 69">
            <a:extLst>
              <a:ext uri="{FF2B5EF4-FFF2-40B4-BE49-F238E27FC236}">
                <a16:creationId xmlns:a16="http://schemas.microsoft.com/office/drawing/2014/main" id="{12889276-75D2-4051-9456-563AB149D600}"/>
              </a:ext>
            </a:extLst>
          </p:cNvPr>
          <p:cNvSpPr/>
          <p:nvPr/>
        </p:nvSpPr>
        <p:spPr>
          <a:xfrm>
            <a:off x="1106090" y="3964531"/>
            <a:ext cx="196366" cy="82012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C3E7D40C-4DB8-4BC4-BF16-20BF8026F572}"/>
              </a:ext>
            </a:extLst>
          </p:cNvPr>
          <p:cNvSpPr txBox="1"/>
          <p:nvPr/>
        </p:nvSpPr>
        <p:spPr>
          <a:xfrm>
            <a:off x="10572917" y="4076706"/>
            <a:ext cx="75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>
                <a:solidFill>
                  <a:srgbClr val="FF0000"/>
                </a:solidFill>
              </a:rPr>
              <a:t>54%</a:t>
            </a:r>
          </a:p>
        </p:txBody>
      </p:sp>
      <p:sp>
        <p:nvSpPr>
          <p:cNvPr id="46" name="Flecha abajo 69">
            <a:extLst>
              <a:ext uri="{FF2B5EF4-FFF2-40B4-BE49-F238E27FC236}">
                <a16:creationId xmlns:a16="http://schemas.microsoft.com/office/drawing/2014/main" id="{D6C60D07-7D35-4814-B0F3-2348E773D0F2}"/>
              </a:ext>
            </a:extLst>
          </p:cNvPr>
          <p:cNvSpPr/>
          <p:nvPr/>
        </p:nvSpPr>
        <p:spPr>
          <a:xfrm>
            <a:off x="10446910" y="4076707"/>
            <a:ext cx="196366" cy="70794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61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402" y="1745563"/>
            <a:ext cx="1002826" cy="100282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905" y="4404134"/>
            <a:ext cx="2143125" cy="2143125"/>
          </a:xfrm>
          <a:prstGeom prst="rect">
            <a:avLst/>
          </a:prstGeom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0C71804-761F-46A5-A6C2-504F39F20606}"/>
              </a:ext>
            </a:extLst>
          </p:cNvPr>
          <p:cNvCxnSpPr/>
          <p:nvPr/>
        </p:nvCxnSpPr>
        <p:spPr>
          <a:xfrm>
            <a:off x="484025" y="883650"/>
            <a:ext cx="113017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73D320AD-91FF-465B-B98D-664E6FD10E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751" y="93345"/>
            <a:ext cx="3416964" cy="69734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5BC3CC3-3FB4-4D76-86BB-A78374601A33}"/>
              </a:ext>
            </a:extLst>
          </p:cNvPr>
          <p:cNvSpPr txBox="1"/>
          <p:nvPr/>
        </p:nvSpPr>
        <p:spPr>
          <a:xfrm>
            <a:off x="484025" y="252277"/>
            <a:ext cx="7310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POA 2021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327252" y="1480086"/>
            <a:ext cx="2903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POA 2021</a:t>
            </a:r>
          </a:p>
        </p:txBody>
      </p:sp>
      <p:sp>
        <p:nvSpPr>
          <p:cNvPr id="8" name="CuadroTexto 7">
            <a:hlinkClick r:id="rId2" action="ppaction://hlinksldjump"/>
          </p:cNvPr>
          <p:cNvSpPr txBox="1"/>
          <p:nvPr/>
        </p:nvSpPr>
        <p:spPr>
          <a:xfrm>
            <a:off x="8408922" y="1419354"/>
            <a:ext cx="33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Century Gothic" panose="020B0502020202020204" pitchFamily="34" charset="0"/>
              </a:rPr>
              <a:t>$ 8,896,000.00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71056" y="3074479"/>
            <a:ext cx="84381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PROYECCIÓN </a:t>
            </a:r>
          </a:p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DE INGRESOS   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8408922" y="3148423"/>
            <a:ext cx="33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Century Gothic" panose="020B0502020202020204" pitchFamily="34" charset="0"/>
              </a:rPr>
              <a:t>$ 4,119,782.29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632675" y="4989617"/>
            <a:ext cx="36585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DÉFICIT </a:t>
            </a:r>
          </a:p>
          <a:p>
            <a:pPr algn="ctr"/>
            <a:r>
              <a:rPr lang="es-E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(GASTO CORRIENTE)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408922" y="5039449"/>
            <a:ext cx="33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$ 4,776,217.72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381" y="2905089"/>
            <a:ext cx="1779330" cy="1779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18" y="1101523"/>
            <a:ext cx="1941578" cy="194157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ACB030A3-A439-4316-90EC-2E3033A5AC73}"/>
              </a:ext>
            </a:extLst>
          </p:cNvPr>
          <p:cNvSpPr txBox="1"/>
          <p:nvPr/>
        </p:nvSpPr>
        <p:spPr>
          <a:xfrm>
            <a:off x="2327252" y="1922749"/>
            <a:ext cx="2903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POA 2020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1D21332-49DB-4D58-A2B9-76277E1F38BE}"/>
              </a:ext>
            </a:extLst>
          </p:cNvPr>
          <p:cNvSpPr txBox="1"/>
          <p:nvPr/>
        </p:nvSpPr>
        <p:spPr>
          <a:xfrm>
            <a:off x="5230872" y="1630361"/>
            <a:ext cx="1034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b="1" dirty="0">
                <a:solidFill>
                  <a:srgbClr val="FF0000"/>
                </a:solidFill>
              </a:rPr>
              <a:t>23%</a:t>
            </a:r>
          </a:p>
        </p:txBody>
      </p:sp>
      <p:sp>
        <p:nvSpPr>
          <p:cNvPr id="20" name="Flecha abajo 7">
            <a:extLst>
              <a:ext uri="{FF2B5EF4-FFF2-40B4-BE49-F238E27FC236}">
                <a16:creationId xmlns:a16="http://schemas.microsoft.com/office/drawing/2014/main" id="{50558645-CB35-4AEF-9875-A5E650E3CBF0}"/>
              </a:ext>
            </a:extLst>
          </p:cNvPr>
          <p:cNvSpPr/>
          <p:nvPr/>
        </p:nvSpPr>
        <p:spPr>
          <a:xfrm>
            <a:off x="4810230" y="1663533"/>
            <a:ext cx="344786" cy="67954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08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0C71804-761F-46A5-A6C2-504F39F20606}"/>
              </a:ext>
            </a:extLst>
          </p:cNvPr>
          <p:cNvCxnSpPr/>
          <p:nvPr/>
        </p:nvCxnSpPr>
        <p:spPr>
          <a:xfrm>
            <a:off x="512153" y="751431"/>
            <a:ext cx="113017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73D320AD-91FF-465B-B98D-664E6FD10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490" y="155210"/>
            <a:ext cx="2805593" cy="58218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5BC3CC3-3FB4-4D76-86BB-A78374601A33}"/>
              </a:ext>
            </a:extLst>
          </p:cNvPr>
          <p:cNvSpPr txBox="1"/>
          <p:nvPr/>
        </p:nvSpPr>
        <p:spPr>
          <a:xfrm>
            <a:off x="484025" y="252277"/>
            <a:ext cx="7310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POA 2021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2429770" y="875472"/>
            <a:ext cx="1747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b="1" dirty="0">
                <a:latin typeface="Century Gothic" panose="020B0502020202020204" pitchFamily="34" charset="0"/>
              </a:rPr>
              <a:t>Seguridad Aeroportuaria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2313513" y="1101118"/>
            <a:ext cx="1747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b="1" dirty="0">
                <a:latin typeface="Century Gothic" panose="020B0502020202020204" pitchFamily="34" charset="0"/>
              </a:rPr>
              <a:t>Resto EPMSA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4176882" y="907805"/>
            <a:ext cx="1718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Century Gothic" panose="020B0502020202020204" pitchFamily="34" charset="0"/>
              </a:rPr>
              <a:t>4,273,144.79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4156951" y="1133498"/>
            <a:ext cx="1718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Century Gothic" panose="020B0502020202020204" pitchFamily="34" charset="0"/>
              </a:rPr>
              <a:t>1,864,590,50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171487" y="995505"/>
            <a:ext cx="946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NÓMINA</a:t>
            </a:r>
          </a:p>
        </p:txBody>
      </p:sp>
      <p:sp>
        <p:nvSpPr>
          <p:cNvPr id="46" name="Rectángulo 45"/>
          <p:cNvSpPr/>
          <p:nvPr/>
        </p:nvSpPr>
        <p:spPr>
          <a:xfrm>
            <a:off x="115533" y="1588982"/>
            <a:ext cx="17796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4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GASTOS DE </a:t>
            </a:r>
          </a:p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PERSONAL</a:t>
            </a:r>
          </a:p>
        </p:txBody>
      </p:sp>
      <p:sp>
        <p:nvSpPr>
          <p:cNvPr id="51" name="CuadroTexto 50"/>
          <p:cNvSpPr txBox="1"/>
          <p:nvPr/>
        </p:nvSpPr>
        <p:spPr>
          <a:xfrm>
            <a:off x="3578543" y="1955388"/>
            <a:ext cx="8079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5000.00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3558826" y="2172877"/>
            <a:ext cx="829573" cy="26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18,000.00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2040889" y="1654203"/>
            <a:ext cx="2392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Certificaciones AVSEC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4613129" y="1627435"/>
            <a:ext cx="2392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Transporte</a:t>
            </a:r>
          </a:p>
        </p:txBody>
      </p:sp>
      <p:sp>
        <p:nvSpPr>
          <p:cNvPr id="64" name="CuadroTexto 63"/>
          <p:cNvSpPr txBox="1"/>
          <p:nvPr/>
        </p:nvSpPr>
        <p:spPr>
          <a:xfrm>
            <a:off x="5828784" y="2389684"/>
            <a:ext cx="9468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100" b="1" dirty="0">
                <a:latin typeface="Century Gothic" panose="020B0502020202020204" pitchFamily="34" charset="0"/>
              </a:rPr>
              <a:t>50.447,04</a:t>
            </a:r>
          </a:p>
        </p:txBody>
      </p:sp>
      <p:sp>
        <p:nvSpPr>
          <p:cNvPr id="65" name="CuadroTexto 64"/>
          <p:cNvSpPr txBox="1"/>
          <p:nvPr/>
        </p:nvSpPr>
        <p:spPr>
          <a:xfrm>
            <a:off x="5706521" y="1937372"/>
            <a:ext cx="1095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100" b="1" dirty="0">
                <a:latin typeface="Century Gothic" panose="020B0502020202020204" pitchFamily="34" charset="0"/>
              </a:rPr>
              <a:t>323,193.24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6984593" y="1650816"/>
            <a:ext cx="2772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Exámenes ocupacionales</a:t>
            </a:r>
          </a:p>
        </p:txBody>
      </p:sp>
      <p:sp>
        <p:nvSpPr>
          <p:cNvPr id="71" name="Rectángulo 70"/>
          <p:cNvSpPr/>
          <p:nvPr/>
        </p:nvSpPr>
        <p:spPr>
          <a:xfrm>
            <a:off x="7878632" y="2048025"/>
            <a:ext cx="78899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" sz="1050" b="1" dirty="0">
                <a:latin typeface="Century Gothic" panose="020B0502020202020204" pitchFamily="34" charset="0"/>
              </a:rPr>
              <a:t>19.485,73</a:t>
            </a:r>
          </a:p>
        </p:txBody>
      </p:sp>
      <p:sp>
        <p:nvSpPr>
          <p:cNvPr id="73" name="Rectángulo 72"/>
          <p:cNvSpPr/>
          <p:nvPr/>
        </p:nvSpPr>
        <p:spPr>
          <a:xfrm>
            <a:off x="143661" y="2536198"/>
            <a:ext cx="4113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4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GASTOS DE PERSONAL TTHH</a:t>
            </a:r>
          </a:p>
        </p:txBody>
      </p:sp>
      <p:sp>
        <p:nvSpPr>
          <p:cNvPr id="74" name="CuadroTexto 73"/>
          <p:cNvSpPr txBox="1"/>
          <p:nvPr/>
        </p:nvSpPr>
        <p:spPr>
          <a:xfrm>
            <a:off x="9692215" y="887784"/>
            <a:ext cx="171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>
                <a:latin typeface="Century Gothic" panose="020B0502020202020204" pitchFamily="34" charset="0"/>
              </a:rPr>
              <a:t>$6,137,735.29</a:t>
            </a:r>
          </a:p>
        </p:txBody>
      </p:sp>
      <p:sp>
        <p:nvSpPr>
          <p:cNvPr id="75" name="CuadroTexto 74"/>
          <p:cNvSpPr txBox="1"/>
          <p:nvPr/>
        </p:nvSpPr>
        <p:spPr>
          <a:xfrm>
            <a:off x="9663640" y="1976883"/>
            <a:ext cx="171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>
                <a:latin typeface="Century Gothic" panose="020B0502020202020204" pitchFamily="34" charset="0"/>
              </a:rPr>
              <a:t>$416,126.01</a:t>
            </a:r>
          </a:p>
        </p:txBody>
      </p:sp>
      <p:pic>
        <p:nvPicPr>
          <p:cNvPr id="76" name="Imagen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248" y="831667"/>
            <a:ext cx="195214" cy="195214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354" y="1087608"/>
            <a:ext cx="195214" cy="195214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72" y="1325973"/>
            <a:ext cx="195214" cy="195214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74" y="1978030"/>
            <a:ext cx="195214" cy="195214"/>
          </a:xfrm>
          <a:prstGeom prst="rect">
            <a:avLst/>
          </a:prstGeom>
        </p:spPr>
      </p:pic>
      <p:pic>
        <p:nvPicPr>
          <p:cNvPr id="80" name="Imagen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450" y="2186087"/>
            <a:ext cx="195214" cy="195214"/>
          </a:xfrm>
          <a:prstGeom prst="rect">
            <a:avLst/>
          </a:prstGeom>
        </p:spPr>
      </p:pic>
      <p:sp>
        <p:nvSpPr>
          <p:cNvPr id="81" name="CuadroTexto 80"/>
          <p:cNvSpPr txBox="1"/>
          <p:nvPr/>
        </p:nvSpPr>
        <p:spPr>
          <a:xfrm>
            <a:off x="9655909" y="2806534"/>
            <a:ext cx="171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>
                <a:latin typeface="Century Gothic" panose="020B0502020202020204" pitchFamily="34" charset="0"/>
              </a:rPr>
              <a:t>$77,919.45</a:t>
            </a:r>
          </a:p>
        </p:txBody>
      </p:sp>
      <p:pic>
        <p:nvPicPr>
          <p:cNvPr id="82" name="Imagen 8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256" y="1981089"/>
            <a:ext cx="195214" cy="195214"/>
          </a:xfrm>
          <a:prstGeom prst="rect">
            <a:avLst/>
          </a:prstGeom>
        </p:spPr>
      </p:pic>
      <p:pic>
        <p:nvPicPr>
          <p:cNvPr id="85" name="Imagen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953" y="2103687"/>
            <a:ext cx="195214" cy="195214"/>
          </a:xfrm>
          <a:prstGeom prst="rect">
            <a:avLst/>
          </a:prstGeom>
        </p:spPr>
      </p:pic>
      <p:pic>
        <p:nvPicPr>
          <p:cNvPr id="86" name="Imagen 8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256" y="2428720"/>
            <a:ext cx="195214" cy="195214"/>
          </a:xfrm>
          <a:prstGeom prst="rect">
            <a:avLst/>
          </a:prstGeom>
        </p:spPr>
      </p:pic>
      <p:sp>
        <p:nvSpPr>
          <p:cNvPr id="88" name="Cerrar llave 87"/>
          <p:cNvSpPr/>
          <p:nvPr/>
        </p:nvSpPr>
        <p:spPr>
          <a:xfrm>
            <a:off x="9398442" y="828276"/>
            <a:ext cx="246091" cy="610444"/>
          </a:xfrm>
          <a:prstGeom prst="rightBrace">
            <a:avLst/>
          </a:pr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Cerrar llave 88"/>
          <p:cNvSpPr/>
          <p:nvPr/>
        </p:nvSpPr>
        <p:spPr>
          <a:xfrm>
            <a:off x="9398442" y="1595569"/>
            <a:ext cx="257467" cy="1055725"/>
          </a:xfrm>
          <a:prstGeom prst="rightBrace">
            <a:avLst/>
          </a:pr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Cerrar llave 89"/>
          <p:cNvSpPr/>
          <p:nvPr/>
        </p:nvSpPr>
        <p:spPr>
          <a:xfrm>
            <a:off x="9453034" y="2808143"/>
            <a:ext cx="202875" cy="336945"/>
          </a:xfrm>
          <a:prstGeom prst="rightBrace">
            <a:avLst/>
          </a:pr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CuadroTexto 90"/>
          <p:cNvSpPr txBox="1"/>
          <p:nvPr/>
        </p:nvSpPr>
        <p:spPr>
          <a:xfrm>
            <a:off x="9644534" y="3477556"/>
            <a:ext cx="171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>
                <a:latin typeface="Century Gothic" panose="020B0502020202020204" pitchFamily="34" charset="0"/>
              </a:rPr>
              <a:t>$1,692,298.04</a:t>
            </a:r>
          </a:p>
        </p:txBody>
      </p:sp>
      <p:sp>
        <p:nvSpPr>
          <p:cNvPr id="92" name="Cerrar llave 91"/>
          <p:cNvSpPr/>
          <p:nvPr/>
        </p:nvSpPr>
        <p:spPr>
          <a:xfrm>
            <a:off x="9452128" y="3235966"/>
            <a:ext cx="192405" cy="866930"/>
          </a:xfrm>
          <a:prstGeom prst="rightBrace">
            <a:avLst/>
          </a:pr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CuadroTexto 92"/>
          <p:cNvSpPr txBox="1"/>
          <p:nvPr/>
        </p:nvSpPr>
        <p:spPr>
          <a:xfrm>
            <a:off x="9644533" y="4263261"/>
            <a:ext cx="171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>
                <a:latin typeface="Century Gothic" panose="020B0502020202020204" pitchFamily="34" charset="0"/>
              </a:rPr>
              <a:t>$82,760.12</a:t>
            </a:r>
          </a:p>
        </p:txBody>
      </p:sp>
      <p:sp>
        <p:nvSpPr>
          <p:cNvPr id="94" name="Cerrar llave 93"/>
          <p:cNvSpPr/>
          <p:nvPr/>
        </p:nvSpPr>
        <p:spPr>
          <a:xfrm>
            <a:off x="9441658" y="4220840"/>
            <a:ext cx="202875" cy="512428"/>
          </a:xfrm>
          <a:prstGeom prst="rightBrace">
            <a:avLst/>
          </a:pr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Cerrar llave 97"/>
          <p:cNvSpPr/>
          <p:nvPr/>
        </p:nvSpPr>
        <p:spPr>
          <a:xfrm>
            <a:off x="9465941" y="5045316"/>
            <a:ext cx="223166" cy="1263453"/>
          </a:xfrm>
          <a:prstGeom prst="rightBrace">
            <a:avLst/>
          </a:pr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CuadroTexto 98"/>
          <p:cNvSpPr txBox="1"/>
          <p:nvPr/>
        </p:nvSpPr>
        <p:spPr>
          <a:xfrm>
            <a:off x="9675458" y="5409194"/>
            <a:ext cx="1718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>
                <a:latin typeface="Century Gothic" panose="020B0502020202020204" pitchFamily="34" charset="0"/>
              </a:rPr>
              <a:t>$480,761.09</a:t>
            </a:r>
          </a:p>
        </p:txBody>
      </p:sp>
      <p:cxnSp>
        <p:nvCxnSpPr>
          <p:cNvPr id="102" name="Conector recto 101"/>
          <p:cNvCxnSpPr/>
          <p:nvPr/>
        </p:nvCxnSpPr>
        <p:spPr>
          <a:xfrm flipH="1" flipV="1">
            <a:off x="9334700" y="6386789"/>
            <a:ext cx="2648034" cy="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ángulo 102"/>
          <p:cNvSpPr/>
          <p:nvPr/>
        </p:nvSpPr>
        <p:spPr>
          <a:xfrm>
            <a:off x="111870" y="3220974"/>
            <a:ext cx="17393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SEGURIDAD Y VIGILANCIA PARA EL AEROPUERTO</a:t>
            </a:r>
          </a:p>
        </p:txBody>
      </p:sp>
      <p:sp>
        <p:nvSpPr>
          <p:cNvPr id="104" name="CuadroTexto 103"/>
          <p:cNvSpPr txBox="1"/>
          <p:nvPr/>
        </p:nvSpPr>
        <p:spPr>
          <a:xfrm>
            <a:off x="1913905" y="3207539"/>
            <a:ext cx="3876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Mantenimiento de equipos de seguridad</a:t>
            </a:r>
          </a:p>
        </p:txBody>
      </p:sp>
      <p:sp>
        <p:nvSpPr>
          <p:cNvPr id="106" name="CuadroTexto 105"/>
          <p:cNvSpPr txBox="1"/>
          <p:nvPr/>
        </p:nvSpPr>
        <p:spPr>
          <a:xfrm>
            <a:off x="3518034" y="3474819"/>
            <a:ext cx="9956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650,000.00</a:t>
            </a:r>
          </a:p>
        </p:txBody>
      </p:sp>
      <p:pic>
        <p:nvPicPr>
          <p:cNvPr id="107" name="Imagen 10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886" y="3508017"/>
            <a:ext cx="195214" cy="195214"/>
          </a:xfrm>
          <a:prstGeom prst="rect">
            <a:avLst/>
          </a:prstGeom>
        </p:spPr>
      </p:pic>
      <p:sp>
        <p:nvSpPr>
          <p:cNvPr id="108" name="CuadroTexto 107"/>
          <p:cNvSpPr txBox="1"/>
          <p:nvPr/>
        </p:nvSpPr>
        <p:spPr>
          <a:xfrm>
            <a:off x="6504308" y="3206931"/>
            <a:ext cx="2830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Insumos</a:t>
            </a:r>
          </a:p>
        </p:txBody>
      </p:sp>
      <p:sp>
        <p:nvSpPr>
          <p:cNvPr id="110" name="CuadroTexto 109"/>
          <p:cNvSpPr txBox="1"/>
          <p:nvPr/>
        </p:nvSpPr>
        <p:spPr>
          <a:xfrm>
            <a:off x="1913905" y="3644718"/>
            <a:ext cx="3876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Mantenimiento de equipos de rayos X</a:t>
            </a:r>
          </a:p>
        </p:txBody>
      </p:sp>
      <p:sp>
        <p:nvSpPr>
          <p:cNvPr id="112" name="CuadroTexto 111"/>
          <p:cNvSpPr txBox="1"/>
          <p:nvPr/>
        </p:nvSpPr>
        <p:spPr>
          <a:xfrm>
            <a:off x="3518034" y="3911998"/>
            <a:ext cx="9956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52,978.04</a:t>
            </a:r>
          </a:p>
        </p:txBody>
      </p:sp>
      <p:pic>
        <p:nvPicPr>
          <p:cNvPr id="113" name="Imagen 1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886" y="3945196"/>
            <a:ext cx="195214" cy="195214"/>
          </a:xfrm>
          <a:prstGeom prst="rect">
            <a:avLst/>
          </a:prstGeom>
        </p:spPr>
      </p:pic>
      <p:sp>
        <p:nvSpPr>
          <p:cNvPr id="115" name="CuadroTexto 114"/>
          <p:cNvSpPr txBox="1"/>
          <p:nvPr/>
        </p:nvSpPr>
        <p:spPr>
          <a:xfrm>
            <a:off x="7708510" y="3247432"/>
            <a:ext cx="9956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124,120.00</a:t>
            </a:r>
          </a:p>
        </p:txBody>
      </p:sp>
      <p:pic>
        <p:nvPicPr>
          <p:cNvPr id="116" name="Imagen 1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724" y="3250011"/>
            <a:ext cx="224459" cy="224459"/>
          </a:xfrm>
          <a:prstGeom prst="rect">
            <a:avLst/>
          </a:prstGeom>
        </p:spPr>
      </p:pic>
      <p:sp>
        <p:nvSpPr>
          <p:cNvPr id="117" name="CuadroTexto 116"/>
          <p:cNvSpPr txBox="1"/>
          <p:nvPr/>
        </p:nvSpPr>
        <p:spPr>
          <a:xfrm>
            <a:off x="6135113" y="3633698"/>
            <a:ext cx="2417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latin typeface="Century Gothic" panose="020B0502020202020204" pitchFamily="34" charset="0"/>
              </a:rPr>
              <a:t>Servicio de Seguridad y </a:t>
            </a:r>
          </a:p>
          <a:p>
            <a:r>
              <a:rPr lang="es-ES" sz="1000" b="1" dirty="0">
                <a:latin typeface="Century Gothic" panose="020B0502020202020204" pitchFamily="34" charset="0"/>
              </a:rPr>
              <a:t>Vigilancia</a:t>
            </a:r>
          </a:p>
        </p:txBody>
      </p:sp>
      <p:sp>
        <p:nvSpPr>
          <p:cNvPr id="119" name="CuadroTexto 118"/>
          <p:cNvSpPr txBox="1"/>
          <p:nvPr/>
        </p:nvSpPr>
        <p:spPr>
          <a:xfrm>
            <a:off x="8358735" y="3614461"/>
            <a:ext cx="9956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871,200.00</a:t>
            </a:r>
          </a:p>
        </p:txBody>
      </p:sp>
      <p:pic>
        <p:nvPicPr>
          <p:cNvPr id="120" name="Imagen 1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831" y="3637591"/>
            <a:ext cx="195214" cy="195214"/>
          </a:xfrm>
          <a:prstGeom prst="rect">
            <a:avLst/>
          </a:prstGeom>
        </p:spPr>
      </p:pic>
      <p:sp>
        <p:nvSpPr>
          <p:cNvPr id="121" name="Rectángulo 120"/>
          <p:cNvSpPr/>
          <p:nvPr/>
        </p:nvSpPr>
        <p:spPr>
          <a:xfrm>
            <a:off x="111870" y="4252498"/>
            <a:ext cx="1334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CONTROL DE </a:t>
            </a:r>
          </a:p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CONCESIÓN</a:t>
            </a:r>
          </a:p>
        </p:txBody>
      </p:sp>
      <p:sp>
        <p:nvSpPr>
          <p:cNvPr id="122" name="CuadroTexto 121"/>
          <p:cNvSpPr txBox="1"/>
          <p:nvPr/>
        </p:nvSpPr>
        <p:spPr>
          <a:xfrm>
            <a:off x="1896521" y="4242092"/>
            <a:ext cx="3856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Medición de Nivel de Servicio</a:t>
            </a:r>
          </a:p>
        </p:txBody>
      </p:sp>
      <p:sp>
        <p:nvSpPr>
          <p:cNvPr id="124" name="CuadroTexto 123"/>
          <p:cNvSpPr txBox="1"/>
          <p:nvPr/>
        </p:nvSpPr>
        <p:spPr>
          <a:xfrm>
            <a:off x="3500649" y="4509372"/>
            <a:ext cx="9956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56,000.00</a:t>
            </a:r>
          </a:p>
        </p:txBody>
      </p:sp>
      <p:pic>
        <p:nvPicPr>
          <p:cNvPr id="125" name="Imagen 1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501" y="4542570"/>
            <a:ext cx="195214" cy="195214"/>
          </a:xfrm>
          <a:prstGeom prst="rect">
            <a:avLst/>
          </a:prstGeom>
        </p:spPr>
      </p:pic>
      <p:sp>
        <p:nvSpPr>
          <p:cNvPr id="126" name="CuadroTexto 125"/>
          <p:cNvSpPr txBox="1"/>
          <p:nvPr/>
        </p:nvSpPr>
        <p:spPr>
          <a:xfrm>
            <a:off x="6159739" y="4183848"/>
            <a:ext cx="44765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latin typeface="Century Gothic" panose="020B0502020202020204" pitchFamily="34" charset="0"/>
              </a:rPr>
              <a:t>Medición de Agua Aire y Atmósfera</a:t>
            </a:r>
          </a:p>
          <a:p>
            <a:r>
              <a:rPr lang="es-ES" sz="1100" b="1" dirty="0">
                <a:latin typeface="Century Gothic" panose="020B0502020202020204" pitchFamily="34" charset="0"/>
              </a:rPr>
              <a:t> y Licencia Ambiental</a:t>
            </a:r>
          </a:p>
        </p:txBody>
      </p:sp>
      <p:sp>
        <p:nvSpPr>
          <p:cNvPr id="128" name="CuadroTexto 127"/>
          <p:cNvSpPr txBox="1"/>
          <p:nvPr/>
        </p:nvSpPr>
        <p:spPr>
          <a:xfrm>
            <a:off x="8381060" y="4385212"/>
            <a:ext cx="9956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26,760.12</a:t>
            </a:r>
          </a:p>
        </p:txBody>
      </p:sp>
      <p:pic>
        <p:nvPicPr>
          <p:cNvPr id="129" name="Imagen 1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306" y="4413943"/>
            <a:ext cx="195214" cy="195214"/>
          </a:xfrm>
          <a:prstGeom prst="rect">
            <a:avLst/>
          </a:prstGeom>
        </p:spPr>
      </p:pic>
      <p:sp>
        <p:nvSpPr>
          <p:cNvPr id="138" name="Rectángulo 137"/>
          <p:cNvSpPr/>
          <p:nvPr/>
        </p:nvSpPr>
        <p:spPr>
          <a:xfrm>
            <a:off x="44301" y="5511248"/>
            <a:ext cx="1736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GASTOS </a:t>
            </a:r>
          </a:p>
          <a:p>
            <a:r>
              <a:rPr lang="es-ES" sz="1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ADMINISTRATIVOS</a:t>
            </a:r>
          </a:p>
        </p:txBody>
      </p:sp>
      <p:sp>
        <p:nvSpPr>
          <p:cNvPr id="140" name="CuadroTexto 139"/>
          <p:cNvSpPr txBox="1"/>
          <p:nvPr/>
        </p:nvSpPr>
        <p:spPr>
          <a:xfrm>
            <a:off x="3735350" y="5305940"/>
            <a:ext cx="8079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26,866.63</a:t>
            </a:r>
          </a:p>
        </p:txBody>
      </p:sp>
      <p:sp>
        <p:nvSpPr>
          <p:cNvPr id="143" name="CuadroTexto 142"/>
          <p:cNvSpPr txBox="1"/>
          <p:nvPr/>
        </p:nvSpPr>
        <p:spPr>
          <a:xfrm>
            <a:off x="1877498" y="5061472"/>
            <a:ext cx="4619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latin typeface="Century Gothic" panose="020B0502020202020204" pitchFamily="34" charset="0"/>
              </a:rPr>
              <a:t>Mantenimiento</a:t>
            </a:r>
            <a:r>
              <a:rPr lang="es-ES" sz="1400" b="1" dirty="0">
                <a:latin typeface="Century Gothic" panose="020B0502020202020204" pitchFamily="34" charset="0"/>
              </a:rPr>
              <a:t> y Combustible</a:t>
            </a:r>
          </a:p>
          <a:p>
            <a:r>
              <a:rPr lang="es-ES" sz="1400" b="1" dirty="0">
                <a:latin typeface="Century Gothic" panose="020B0502020202020204" pitchFamily="34" charset="0"/>
              </a:rPr>
              <a:t>flota Vehicular</a:t>
            </a:r>
          </a:p>
        </p:txBody>
      </p:sp>
      <p:sp>
        <p:nvSpPr>
          <p:cNvPr id="145" name="CuadroTexto 144"/>
          <p:cNvSpPr txBox="1"/>
          <p:nvPr/>
        </p:nvSpPr>
        <p:spPr>
          <a:xfrm>
            <a:off x="8438825" y="5076379"/>
            <a:ext cx="8079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8,500.00</a:t>
            </a:r>
          </a:p>
        </p:txBody>
      </p:sp>
      <p:sp>
        <p:nvSpPr>
          <p:cNvPr id="148" name="CuadroTexto 147"/>
          <p:cNvSpPr txBox="1"/>
          <p:nvPr/>
        </p:nvSpPr>
        <p:spPr>
          <a:xfrm>
            <a:off x="6187605" y="5041596"/>
            <a:ext cx="23926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Century Gothic" panose="020B0502020202020204" pitchFamily="34" charset="0"/>
              </a:rPr>
              <a:t>Servicios Básicos</a:t>
            </a:r>
          </a:p>
        </p:txBody>
      </p:sp>
      <p:sp>
        <p:nvSpPr>
          <p:cNvPr id="150" name="CuadroTexto 149"/>
          <p:cNvSpPr txBox="1"/>
          <p:nvPr/>
        </p:nvSpPr>
        <p:spPr>
          <a:xfrm>
            <a:off x="3314350" y="5932827"/>
            <a:ext cx="12027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112,152.59</a:t>
            </a:r>
          </a:p>
        </p:txBody>
      </p:sp>
      <p:sp>
        <p:nvSpPr>
          <p:cNvPr id="153" name="CuadroTexto 152"/>
          <p:cNvSpPr txBox="1"/>
          <p:nvPr/>
        </p:nvSpPr>
        <p:spPr>
          <a:xfrm>
            <a:off x="1859458" y="5653970"/>
            <a:ext cx="3264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Licencias y Enlaces de datos</a:t>
            </a:r>
          </a:p>
        </p:txBody>
      </p:sp>
      <p:sp>
        <p:nvSpPr>
          <p:cNvPr id="155" name="CuadroTexto 154"/>
          <p:cNvSpPr txBox="1"/>
          <p:nvPr/>
        </p:nvSpPr>
        <p:spPr>
          <a:xfrm>
            <a:off x="8659155" y="5426269"/>
            <a:ext cx="9853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340,641.87</a:t>
            </a:r>
          </a:p>
        </p:txBody>
      </p:sp>
      <p:sp>
        <p:nvSpPr>
          <p:cNvPr id="158" name="CuadroTexto 157"/>
          <p:cNvSpPr txBox="1"/>
          <p:nvPr/>
        </p:nvSpPr>
        <p:spPr>
          <a:xfrm>
            <a:off x="6233693" y="5387649"/>
            <a:ext cx="2392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Century Gothic" panose="020B0502020202020204" pitchFamily="34" charset="0"/>
              </a:rPr>
              <a:t>Gastos de Operación </a:t>
            </a:r>
          </a:p>
          <a:p>
            <a:r>
              <a:rPr lang="es-ES" sz="1200" b="1" dirty="0">
                <a:latin typeface="Century Gothic" panose="020B0502020202020204" pitchFamily="34" charset="0"/>
              </a:rPr>
              <a:t>Administrativa</a:t>
            </a:r>
          </a:p>
        </p:txBody>
      </p:sp>
      <p:pic>
        <p:nvPicPr>
          <p:cNvPr id="169" name="Imagen 1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982" y="5352130"/>
            <a:ext cx="195214" cy="195214"/>
          </a:xfrm>
          <a:prstGeom prst="rect">
            <a:avLst/>
          </a:prstGeom>
        </p:spPr>
      </p:pic>
      <p:pic>
        <p:nvPicPr>
          <p:cNvPr id="170" name="Imagen 1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52" y="5972298"/>
            <a:ext cx="195214" cy="195214"/>
          </a:xfrm>
          <a:prstGeom prst="rect">
            <a:avLst/>
          </a:prstGeom>
        </p:spPr>
      </p:pic>
      <p:pic>
        <p:nvPicPr>
          <p:cNvPr id="171" name="Imagen 1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428" y="5105345"/>
            <a:ext cx="195214" cy="195214"/>
          </a:xfrm>
          <a:prstGeom prst="rect">
            <a:avLst/>
          </a:prstGeom>
        </p:spPr>
      </p:pic>
      <p:sp>
        <p:nvSpPr>
          <p:cNvPr id="174" name="CuadroTexto 173"/>
          <p:cNvSpPr txBox="1"/>
          <p:nvPr/>
        </p:nvSpPr>
        <p:spPr>
          <a:xfrm>
            <a:off x="9644533" y="6461585"/>
            <a:ext cx="2164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latin typeface="Century Gothic" panose="020B0502020202020204" pitchFamily="34" charset="0"/>
              </a:rPr>
              <a:t>$8,896,000.00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D940E225-6E22-4C75-AD15-838C2FE3208B}"/>
              </a:ext>
            </a:extLst>
          </p:cNvPr>
          <p:cNvSpPr txBox="1"/>
          <p:nvPr/>
        </p:nvSpPr>
        <p:spPr>
          <a:xfrm>
            <a:off x="4417607" y="1884035"/>
            <a:ext cx="12946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Seguridad</a:t>
            </a:r>
            <a:r>
              <a:rPr lang="es-ES" sz="1000" b="1" dirty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s-ES" sz="1000" b="1" dirty="0">
                <a:latin typeface="Century Gothic" panose="020B0502020202020204" pitchFamily="34" charset="0"/>
              </a:rPr>
              <a:t>Aeroportuaria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11F1B186-A79E-4B6B-9CA2-80B91C9AE715}"/>
              </a:ext>
            </a:extLst>
          </p:cNvPr>
          <p:cNvSpPr txBox="1"/>
          <p:nvPr/>
        </p:nvSpPr>
        <p:spPr>
          <a:xfrm>
            <a:off x="4265508" y="2339852"/>
            <a:ext cx="1747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b="1" dirty="0">
                <a:latin typeface="Century Gothic" panose="020B0502020202020204" pitchFamily="34" charset="0"/>
              </a:rPr>
              <a:t>Resto EPMSA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D779047C-9B03-4D62-91F7-5AC5CB5A8CAF}"/>
              </a:ext>
            </a:extLst>
          </p:cNvPr>
          <p:cNvSpPr txBox="1"/>
          <p:nvPr/>
        </p:nvSpPr>
        <p:spPr>
          <a:xfrm>
            <a:off x="2093568" y="1970477"/>
            <a:ext cx="12946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Century Gothic" panose="020B0502020202020204" pitchFamily="34" charset="0"/>
              </a:rPr>
              <a:t>Seguridad</a:t>
            </a:r>
            <a:r>
              <a:rPr lang="es-ES" sz="1000" b="1" dirty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s-ES" sz="1000" b="1" dirty="0">
                <a:latin typeface="Century Gothic" panose="020B0502020202020204" pitchFamily="34" charset="0"/>
              </a:rPr>
              <a:t>Aeroportuaria</a:t>
            </a:r>
          </a:p>
        </p:txBody>
      </p:sp>
      <p:pic>
        <p:nvPicPr>
          <p:cNvPr id="100" name="Imagen 99">
            <a:extLst>
              <a:ext uri="{FF2B5EF4-FFF2-40B4-BE49-F238E27FC236}">
                <a16:creationId xmlns:a16="http://schemas.microsoft.com/office/drawing/2014/main" id="{D9F7AFE4-52A4-4EEF-91E3-FD79365659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603" y="5448245"/>
            <a:ext cx="195214" cy="195214"/>
          </a:xfrm>
          <a:prstGeom prst="rect">
            <a:avLst/>
          </a:prstGeom>
        </p:spPr>
      </p:pic>
      <p:pic>
        <p:nvPicPr>
          <p:cNvPr id="3" name="Imagen 2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24" y="6117888"/>
            <a:ext cx="537801" cy="53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656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3D320AD-91FF-465B-B98D-664E6FD10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225" y="3903260"/>
            <a:ext cx="5905772" cy="120526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5BC3CC3-3FB4-4D76-86BB-A78374601A33}"/>
              </a:ext>
            </a:extLst>
          </p:cNvPr>
          <p:cNvSpPr txBox="1"/>
          <p:nvPr/>
        </p:nvSpPr>
        <p:spPr>
          <a:xfrm>
            <a:off x="2487438" y="2220356"/>
            <a:ext cx="73107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4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GRACIAS POR SU AMABLE ATENCIÓN</a:t>
            </a:r>
          </a:p>
        </p:txBody>
      </p:sp>
    </p:spTree>
    <p:extLst>
      <p:ext uri="{BB962C8B-B14F-4D97-AF65-F5344CB8AC3E}">
        <p14:creationId xmlns:p14="http://schemas.microsoft.com/office/powerpoint/2010/main" val="484532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2804</TotalTime>
  <Words>378</Words>
  <Application>Microsoft Office PowerPoint</Application>
  <PresentationFormat>Panorámica</PresentationFormat>
  <Paragraphs>188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Stefany Cisneros</dc:creator>
  <cp:lastModifiedBy>Sandro Ruiz</cp:lastModifiedBy>
  <cp:revision>68</cp:revision>
  <dcterms:created xsi:type="dcterms:W3CDTF">2020-11-09T17:19:38Z</dcterms:created>
  <dcterms:modified xsi:type="dcterms:W3CDTF">2020-11-11T23:06:52Z</dcterms:modified>
</cp:coreProperties>
</file>