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6" r:id="rId2"/>
    <p:sldId id="281" r:id="rId3"/>
    <p:sldId id="299" r:id="rId4"/>
    <p:sldId id="280" r:id="rId5"/>
    <p:sldId id="287" r:id="rId6"/>
    <p:sldId id="300" r:id="rId7"/>
    <p:sldId id="288" r:id="rId8"/>
    <p:sldId id="289" r:id="rId9"/>
    <p:sldId id="286" r:id="rId10"/>
    <p:sldId id="284" r:id="rId11"/>
    <p:sldId id="296" r:id="rId12"/>
    <p:sldId id="285" r:id="rId13"/>
    <p:sldId id="291" r:id="rId14"/>
    <p:sldId id="257" r:id="rId15"/>
    <p:sldId id="295" r:id="rId16"/>
    <p:sldId id="292" r:id="rId17"/>
    <p:sldId id="294" r:id="rId18"/>
    <p:sldId id="290" r:id="rId19"/>
    <p:sldId id="297" r:id="rId20"/>
    <p:sldId id="298" r:id="rId21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CCFF"/>
    <a:srgbClr val="FFCCFF"/>
    <a:srgbClr val="CC99FF"/>
    <a:srgbClr val="9966FF"/>
    <a:srgbClr val="6666FF"/>
    <a:srgbClr val="9933FF"/>
    <a:srgbClr val="E8E8E8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14" autoAdjust="0"/>
    <p:restoredTop sz="94309" autoAdjust="0"/>
  </p:normalViewPr>
  <p:slideViewPr>
    <p:cSldViewPr>
      <p:cViewPr varScale="1">
        <p:scale>
          <a:sx n="125" d="100"/>
          <a:sy n="125" d="100"/>
        </p:scale>
        <p:origin x="594" y="90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5EC4B-3D14-44CC-89F6-A6D5BB3C2F2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98CCEC-3DE2-4D87-8FA3-8C55AFA9228D}">
      <dgm:prSet phldrT="[Text]"/>
      <dgm:spPr/>
      <dgm:t>
        <a:bodyPr/>
        <a:lstStyle/>
        <a:p>
          <a:r>
            <a:rPr lang="fr-CH" dirty="0" err="1"/>
            <a:t>Políticas</a:t>
          </a:r>
          <a:r>
            <a:rPr lang="fr-CH" dirty="0"/>
            <a:t> </a:t>
          </a:r>
          <a:r>
            <a:rPr lang="fr-CH" dirty="0" err="1"/>
            <a:t>Sectoriales</a:t>
          </a:r>
          <a:endParaRPr lang="fr-CH" dirty="0"/>
        </a:p>
      </dgm:t>
    </dgm:pt>
    <dgm:pt modelId="{452298D8-FB4E-425F-88CB-7D09ACB4F3E4}" type="parTrans" cxnId="{9A27F35F-B494-4701-8B4C-522541695665}">
      <dgm:prSet/>
      <dgm:spPr/>
      <dgm:t>
        <a:bodyPr/>
        <a:lstStyle/>
        <a:p>
          <a:endParaRPr lang="en-US"/>
        </a:p>
      </dgm:t>
    </dgm:pt>
    <dgm:pt modelId="{267AF3AF-DD28-4736-8D05-B4C30CB8FACD}" type="sibTrans" cxnId="{9A27F35F-B494-4701-8B4C-522541695665}">
      <dgm:prSet/>
      <dgm:spPr/>
      <dgm:t>
        <a:bodyPr/>
        <a:lstStyle/>
        <a:p>
          <a:endParaRPr lang="en-US"/>
        </a:p>
      </dgm:t>
    </dgm:pt>
    <dgm:pt modelId="{4599D8FD-43A8-42F9-9C41-05118C4B0740}">
      <dgm:prSet phldrT="[Text]" custT="1"/>
      <dgm:spPr/>
      <dgm:t>
        <a:bodyPr/>
        <a:lstStyle/>
        <a:p>
          <a:r>
            <a:rPr lang="fr-CH" sz="1600" dirty="0"/>
            <a:t>Social*</a:t>
          </a:r>
          <a:endParaRPr lang="en-US" sz="1600" dirty="0"/>
        </a:p>
      </dgm:t>
    </dgm:pt>
    <dgm:pt modelId="{8019FBD9-28B8-4A78-A791-130523B52577}" type="parTrans" cxnId="{E1561DC5-3ADD-4F6F-8E74-B8B065DE64EF}">
      <dgm:prSet/>
      <dgm:spPr/>
      <dgm:t>
        <a:bodyPr/>
        <a:lstStyle/>
        <a:p>
          <a:endParaRPr lang="en-US"/>
        </a:p>
      </dgm:t>
    </dgm:pt>
    <dgm:pt modelId="{5643B699-8C3C-48B4-87E7-BD9C59F754F3}" type="sibTrans" cxnId="{E1561DC5-3ADD-4F6F-8E74-B8B065DE64EF}">
      <dgm:prSet/>
      <dgm:spPr/>
      <dgm:t>
        <a:bodyPr/>
        <a:lstStyle/>
        <a:p>
          <a:endParaRPr lang="en-US"/>
        </a:p>
      </dgm:t>
    </dgm:pt>
    <dgm:pt modelId="{DF17B51F-C19A-49BF-AA9A-28E6BBD16FC5}">
      <dgm:prSet phldrT="[Text]" custT="1"/>
      <dgm:spPr/>
      <dgm:t>
        <a:bodyPr/>
        <a:lstStyle/>
        <a:p>
          <a:r>
            <a:rPr lang="fr-CH" sz="1600" dirty="0" err="1"/>
            <a:t>Gestión</a:t>
          </a:r>
          <a:r>
            <a:rPr lang="fr-CH" sz="1600" dirty="0"/>
            <a:t> territorial</a:t>
          </a:r>
          <a:endParaRPr lang="en-US" sz="1600" dirty="0"/>
        </a:p>
      </dgm:t>
    </dgm:pt>
    <dgm:pt modelId="{88A1A3C3-8A92-4BE7-837A-9E75F51655BC}" type="parTrans" cxnId="{48DA9521-899F-416D-9DE2-409E3D67CBF3}">
      <dgm:prSet/>
      <dgm:spPr/>
      <dgm:t>
        <a:bodyPr/>
        <a:lstStyle/>
        <a:p>
          <a:endParaRPr lang="en-US"/>
        </a:p>
      </dgm:t>
    </dgm:pt>
    <dgm:pt modelId="{43655E9D-D125-4EAD-A1E1-571EB9B582E1}" type="sibTrans" cxnId="{48DA9521-899F-416D-9DE2-409E3D67CBF3}">
      <dgm:prSet/>
      <dgm:spPr/>
      <dgm:t>
        <a:bodyPr/>
        <a:lstStyle/>
        <a:p>
          <a:endParaRPr lang="en-US"/>
        </a:p>
      </dgm:t>
    </dgm:pt>
    <dgm:pt modelId="{7F1A6749-D13D-4E7C-BEDC-ABE6A0DD06F5}">
      <dgm:prSet phldrT="[Text]"/>
      <dgm:spPr/>
      <dgm:t>
        <a:bodyPr/>
        <a:lstStyle/>
        <a:p>
          <a:r>
            <a:rPr lang="fr-CH" dirty="0" err="1"/>
            <a:t>Políticas</a:t>
          </a:r>
          <a:r>
            <a:rPr lang="fr-CH" dirty="0"/>
            <a:t> Horizontales (17 </a:t>
          </a:r>
          <a:r>
            <a:rPr lang="fr-CH" dirty="0" err="1"/>
            <a:t>junio</a:t>
          </a:r>
          <a:r>
            <a:rPr lang="fr-CH" dirty="0"/>
            <a:t>)</a:t>
          </a:r>
          <a:endParaRPr lang="en-US" dirty="0"/>
        </a:p>
      </dgm:t>
    </dgm:pt>
    <dgm:pt modelId="{D996326F-1EAC-4256-887D-406C96D3DA2E}" type="parTrans" cxnId="{E363D192-2D14-4566-ACE0-C64CA3260E82}">
      <dgm:prSet/>
      <dgm:spPr/>
      <dgm:t>
        <a:bodyPr/>
        <a:lstStyle/>
        <a:p>
          <a:endParaRPr lang="en-US"/>
        </a:p>
      </dgm:t>
    </dgm:pt>
    <dgm:pt modelId="{40D1C0BD-98C7-49A3-88AA-44A1AC25CF30}" type="sibTrans" cxnId="{E363D192-2D14-4566-ACE0-C64CA3260E82}">
      <dgm:prSet/>
      <dgm:spPr/>
      <dgm:t>
        <a:bodyPr/>
        <a:lstStyle/>
        <a:p>
          <a:endParaRPr lang="en-US"/>
        </a:p>
      </dgm:t>
    </dgm:pt>
    <dgm:pt modelId="{A88F178A-1D0B-4CE0-A176-AB9413771AED}">
      <dgm:prSet phldrT="[Text]"/>
      <dgm:spPr/>
      <dgm:t>
        <a:bodyPr/>
        <a:lstStyle/>
        <a:p>
          <a:r>
            <a:rPr lang="fr-CH" dirty="0" err="1"/>
            <a:t>Comunicación</a:t>
          </a:r>
          <a:endParaRPr lang="en-US" dirty="0"/>
        </a:p>
      </dgm:t>
    </dgm:pt>
    <dgm:pt modelId="{CC0068A2-9F8E-46EC-BA18-53AD4B470219}" type="parTrans" cxnId="{05B08023-5ACB-4D2F-A39E-13949D335E70}">
      <dgm:prSet/>
      <dgm:spPr/>
      <dgm:t>
        <a:bodyPr/>
        <a:lstStyle/>
        <a:p>
          <a:endParaRPr lang="en-US"/>
        </a:p>
      </dgm:t>
    </dgm:pt>
    <dgm:pt modelId="{BB49BF4F-5D5F-4336-A752-43C79CB1D7CF}" type="sibTrans" cxnId="{05B08023-5ACB-4D2F-A39E-13949D335E70}">
      <dgm:prSet/>
      <dgm:spPr/>
      <dgm:t>
        <a:bodyPr/>
        <a:lstStyle/>
        <a:p>
          <a:endParaRPr lang="en-US"/>
        </a:p>
      </dgm:t>
    </dgm:pt>
    <dgm:pt modelId="{29E45505-4124-44A4-A3D1-3270510C33A8}">
      <dgm:prSet phldrT="[Text]"/>
      <dgm:spPr/>
      <dgm:t>
        <a:bodyPr/>
        <a:lstStyle/>
        <a:p>
          <a:r>
            <a:rPr lang="fr-CH" dirty="0" err="1"/>
            <a:t>Secretaría</a:t>
          </a:r>
          <a:r>
            <a:rPr lang="fr-CH" dirty="0"/>
            <a:t> </a:t>
          </a:r>
          <a:r>
            <a:rPr lang="fr-CH" dirty="0" err="1"/>
            <a:t>del</a:t>
          </a:r>
          <a:r>
            <a:rPr lang="fr-CH" dirty="0"/>
            <a:t> </a:t>
          </a:r>
          <a:r>
            <a:rPr lang="fr-CH" dirty="0" err="1"/>
            <a:t>Concejo</a:t>
          </a:r>
          <a:endParaRPr lang="en-US" dirty="0"/>
        </a:p>
      </dgm:t>
    </dgm:pt>
    <dgm:pt modelId="{FA5FC485-E283-4BA7-938A-50A36B361DA2}" type="parTrans" cxnId="{088795FB-A4CB-48D5-A8F2-B08A441D8B74}">
      <dgm:prSet/>
      <dgm:spPr/>
      <dgm:t>
        <a:bodyPr/>
        <a:lstStyle/>
        <a:p>
          <a:endParaRPr lang="en-US"/>
        </a:p>
      </dgm:t>
    </dgm:pt>
    <dgm:pt modelId="{7358E070-8F90-45D2-BF92-239D9508FA2D}" type="sibTrans" cxnId="{088795FB-A4CB-48D5-A8F2-B08A441D8B74}">
      <dgm:prSet/>
      <dgm:spPr/>
      <dgm:t>
        <a:bodyPr/>
        <a:lstStyle/>
        <a:p>
          <a:endParaRPr lang="en-US"/>
        </a:p>
      </dgm:t>
    </dgm:pt>
    <dgm:pt modelId="{941ECADE-D0BC-488C-B1E9-A053FB46D683}">
      <dgm:prSet phldrT="[Text]"/>
      <dgm:spPr/>
      <dgm:t>
        <a:bodyPr/>
        <a:lstStyle/>
        <a:p>
          <a:r>
            <a:rPr lang="fr-CH" dirty="0" err="1"/>
            <a:t>Políticas</a:t>
          </a:r>
          <a:r>
            <a:rPr lang="fr-CH" dirty="0"/>
            <a:t> </a:t>
          </a:r>
          <a:r>
            <a:rPr lang="fr-CH" dirty="0" err="1"/>
            <a:t>Intersectoriales</a:t>
          </a:r>
          <a:endParaRPr lang="en-US" dirty="0"/>
        </a:p>
      </dgm:t>
    </dgm:pt>
    <dgm:pt modelId="{0E5C2EE4-6208-4946-91BE-E73A216E96CE}" type="parTrans" cxnId="{D6257E50-2626-47E4-A1D4-1E35735491AF}">
      <dgm:prSet/>
      <dgm:spPr/>
      <dgm:t>
        <a:bodyPr/>
        <a:lstStyle/>
        <a:p>
          <a:endParaRPr lang="en-US"/>
        </a:p>
      </dgm:t>
    </dgm:pt>
    <dgm:pt modelId="{CD4A32AD-A2CF-4D22-A6F0-7B5070A2ACD2}" type="sibTrans" cxnId="{D6257E50-2626-47E4-A1D4-1E35735491AF}">
      <dgm:prSet/>
      <dgm:spPr/>
      <dgm:t>
        <a:bodyPr/>
        <a:lstStyle/>
        <a:p>
          <a:endParaRPr lang="en-US"/>
        </a:p>
      </dgm:t>
    </dgm:pt>
    <dgm:pt modelId="{D440BB67-5ED6-43C5-A6DE-A76ED30B2DE7}">
      <dgm:prSet phldrT="[Text]"/>
      <dgm:spPr/>
      <dgm:t>
        <a:bodyPr/>
        <a:lstStyle/>
        <a:p>
          <a:r>
            <a:rPr lang="fr-CH" dirty="0" err="1"/>
            <a:t>Cohesión</a:t>
          </a:r>
          <a:r>
            <a:rPr lang="fr-CH" dirty="0"/>
            <a:t> social y territorial</a:t>
          </a:r>
          <a:endParaRPr lang="en-US" dirty="0"/>
        </a:p>
      </dgm:t>
    </dgm:pt>
    <dgm:pt modelId="{17C6C2B4-50FD-4B1D-8542-54CB0C6496E6}" type="parTrans" cxnId="{BC167CD6-A396-4BB8-896F-6C1C8E5BBA2E}">
      <dgm:prSet/>
      <dgm:spPr/>
      <dgm:t>
        <a:bodyPr/>
        <a:lstStyle/>
        <a:p>
          <a:endParaRPr lang="en-US"/>
        </a:p>
      </dgm:t>
    </dgm:pt>
    <dgm:pt modelId="{8E12C57E-2000-4740-B50B-9887601026AA}" type="sibTrans" cxnId="{BC167CD6-A396-4BB8-896F-6C1C8E5BBA2E}">
      <dgm:prSet/>
      <dgm:spPr/>
      <dgm:t>
        <a:bodyPr/>
        <a:lstStyle/>
        <a:p>
          <a:endParaRPr lang="en-US"/>
        </a:p>
      </dgm:t>
    </dgm:pt>
    <dgm:pt modelId="{03BCA7BF-8E74-4802-BCC5-CEC8075B8667}">
      <dgm:prSet phldrT="[Text]" custT="1"/>
      <dgm:spPr/>
      <dgm:t>
        <a:bodyPr/>
        <a:lstStyle/>
        <a:p>
          <a:r>
            <a:rPr lang="fr-CH" sz="1600" dirty="0" err="1"/>
            <a:t>Gobernanza</a:t>
          </a:r>
          <a:endParaRPr lang="en-US" sz="1600" dirty="0"/>
        </a:p>
      </dgm:t>
    </dgm:pt>
    <dgm:pt modelId="{F343B92E-15C7-4C93-A79C-62F9B8F4FD56}" type="parTrans" cxnId="{6BD09355-8240-48A7-9AB3-75662AEF29E7}">
      <dgm:prSet/>
      <dgm:spPr/>
      <dgm:t>
        <a:bodyPr/>
        <a:lstStyle/>
        <a:p>
          <a:endParaRPr lang="en-US"/>
        </a:p>
      </dgm:t>
    </dgm:pt>
    <dgm:pt modelId="{62070111-434F-4F74-886E-B283B98EB94B}" type="sibTrans" cxnId="{6BD09355-8240-48A7-9AB3-75662AEF29E7}">
      <dgm:prSet/>
      <dgm:spPr/>
      <dgm:t>
        <a:bodyPr/>
        <a:lstStyle/>
        <a:p>
          <a:endParaRPr lang="en-US"/>
        </a:p>
      </dgm:t>
    </dgm:pt>
    <dgm:pt modelId="{31408C10-688B-4F72-A4F1-3C293C5B8219}">
      <dgm:prSet phldrT="[Text]" custT="1"/>
      <dgm:spPr/>
      <dgm:t>
        <a:bodyPr/>
        <a:lstStyle/>
        <a:p>
          <a:r>
            <a:rPr lang="fr-CH" sz="1600" dirty="0" err="1"/>
            <a:t>Económico</a:t>
          </a:r>
          <a:r>
            <a:rPr lang="fr-CH" sz="1600" dirty="0"/>
            <a:t>*</a:t>
          </a:r>
          <a:endParaRPr lang="en-US" sz="1600" dirty="0"/>
        </a:p>
      </dgm:t>
    </dgm:pt>
    <dgm:pt modelId="{9AAB7958-0A74-4890-B185-741C84EBE1FF}" type="parTrans" cxnId="{1D6FD256-7483-4A16-82C5-AD6F6939E723}">
      <dgm:prSet/>
      <dgm:spPr/>
      <dgm:t>
        <a:bodyPr/>
        <a:lstStyle/>
        <a:p>
          <a:endParaRPr lang="en-US"/>
        </a:p>
      </dgm:t>
    </dgm:pt>
    <dgm:pt modelId="{DF78581E-D98F-4CBB-A831-B5F82D3026EB}" type="sibTrans" cxnId="{1D6FD256-7483-4A16-82C5-AD6F6939E723}">
      <dgm:prSet/>
      <dgm:spPr/>
      <dgm:t>
        <a:bodyPr/>
        <a:lstStyle/>
        <a:p>
          <a:endParaRPr lang="en-US"/>
        </a:p>
      </dgm:t>
    </dgm:pt>
    <dgm:pt modelId="{4044C02F-2F87-43F3-AE6E-D2401BE09449}">
      <dgm:prSet phldrT="[Text]" custT="1"/>
      <dgm:spPr/>
      <dgm:t>
        <a:bodyPr/>
        <a:lstStyle/>
        <a:p>
          <a:endParaRPr lang="en-US" sz="1600" dirty="0"/>
        </a:p>
      </dgm:t>
    </dgm:pt>
    <dgm:pt modelId="{4F41829C-F835-4796-B918-103CC0577141}" type="parTrans" cxnId="{6173CA24-7545-42DC-B525-E00E83468148}">
      <dgm:prSet/>
      <dgm:spPr/>
      <dgm:t>
        <a:bodyPr/>
        <a:lstStyle/>
        <a:p>
          <a:endParaRPr lang="en-US"/>
        </a:p>
      </dgm:t>
    </dgm:pt>
    <dgm:pt modelId="{594620E4-5E1E-465A-889D-E97C77CBA15F}" type="sibTrans" cxnId="{6173CA24-7545-42DC-B525-E00E83468148}">
      <dgm:prSet/>
      <dgm:spPr/>
      <dgm:t>
        <a:bodyPr/>
        <a:lstStyle/>
        <a:p>
          <a:endParaRPr lang="en-US"/>
        </a:p>
      </dgm:t>
    </dgm:pt>
    <dgm:pt modelId="{D844F9E7-154A-45D5-9655-892CAE826D3F}">
      <dgm:prSet phldrT="[Text]" custT="1"/>
      <dgm:spPr/>
      <dgm:t>
        <a:bodyPr/>
        <a:lstStyle/>
        <a:p>
          <a:r>
            <a:rPr lang="fr-CH" sz="1600" dirty="0" err="1"/>
            <a:t>Seguridad</a:t>
          </a:r>
          <a:endParaRPr lang="en-US" sz="1600" dirty="0"/>
        </a:p>
      </dgm:t>
    </dgm:pt>
    <dgm:pt modelId="{16E657B8-45A8-49C5-A510-4A0DC31B794A}" type="parTrans" cxnId="{743D8AE6-FBE5-488D-9966-77072A492B32}">
      <dgm:prSet/>
      <dgm:spPr/>
      <dgm:t>
        <a:bodyPr/>
        <a:lstStyle/>
        <a:p>
          <a:endParaRPr lang="en-US"/>
        </a:p>
      </dgm:t>
    </dgm:pt>
    <dgm:pt modelId="{F316A5FD-2049-487F-B78A-3865669F4A15}" type="sibTrans" cxnId="{743D8AE6-FBE5-488D-9966-77072A492B32}">
      <dgm:prSet/>
      <dgm:spPr/>
      <dgm:t>
        <a:bodyPr/>
        <a:lstStyle/>
        <a:p>
          <a:endParaRPr lang="en-US"/>
        </a:p>
      </dgm:t>
    </dgm:pt>
    <dgm:pt modelId="{B17630B9-EB81-45DC-BCCD-61CD753DF4C8}">
      <dgm:prSet phldrT="[Text]" custT="1"/>
      <dgm:spPr/>
      <dgm:t>
        <a:bodyPr/>
        <a:lstStyle/>
        <a:p>
          <a:r>
            <a:rPr lang="fr-CH" sz="1600" dirty="0" err="1"/>
            <a:t>Movilidad</a:t>
          </a:r>
          <a:endParaRPr lang="en-US" sz="1600" dirty="0"/>
        </a:p>
      </dgm:t>
    </dgm:pt>
    <dgm:pt modelId="{3421B320-5F66-4ABF-A49C-03EBEDFFB5E1}" type="parTrans" cxnId="{13DB4FFE-53CC-423C-8216-9F9B67BFE999}">
      <dgm:prSet/>
      <dgm:spPr/>
      <dgm:t>
        <a:bodyPr/>
        <a:lstStyle/>
        <a:p>
          <a:endParaRPr lang="en-US"/>
        </a:p>
      </dgm:t>
    </dgm:pt>
    <dgm:pt modelId="{7BCBB854-F617-46AD-818A-5DEFF1D56ADF}" type="sibTrans" cxnId="{13DB4FFE-53CC-423C-8216-9F9B67BFE999}">
      <dgm:prSet/>
      <dgm:spPr/>
      <dgm:t>
        <a:bodyPr/>
        <a:lstStyle/>
        <a:p>
          <a:endParaRPr lang="en-US"/>
        </a:p>
      </dgm:t>
    </dgm:pt>
    <dgm:pt modelId="{03958624-BB95-4BA6-99BB-C0B81F2C9682}">
      <dgm:prSet phldrT="[Text]" custT="1"/>
      <dgm:spPr/>
      <dgm:t>
        <a:bodyPr/>
        <a:lstStyle/>
        <a:p>
          <a:r>
            <a:rPr lang="fr-CH" sz="1600" dirty="0" err="1"/>
            <a:t>Ambiente</a:t>
          </a:r>
          <a:endParaRPr lang="en-US" sz="1600" dirty="0"/>
        </a:p>
      </dgm:t>
    </dgm:pt>
    <dgm:pt modelId="{06F3BB12-BCD8-49E2-9C79-218A62408AE5}" type="parTrans" cxnId="{F9DD8C80-B2B7-44C8-AEBB-52E529012ECD}">
      <dgm:prSet/>
      <dgm:spPr/>
      <dgm:t>
        <a:bodyPr/>
        <a:lstStyle/>
        <a:p>
          <a:endParaRPr lang="en-US"/>
        </a:p>
      </dgm:t>
    </dgm:pt>
    <dgm:pt modelId="{434380CE-C3A0-46C7-BA0C-64FF68FF9735}" type="sibTrans" cxnId="{F9DD8C80-B2B7-44C8-AEBB-52E529012ECD}">
      <dgm:prSet/>
      <dgm:spPr/>
      <dgm:t>
        <a:bodyPr/>
        <a:lstStyle/>
        <a:p>
          <a:endParaRPr lang="en-US"/>
        </a:p>
      </dgm:t>
    </dgm:pt>
    <dgm:pt modelId="{FEABE241-00E9-4656-AFD9-6F7E714C5C58}">
      <dgm:prSet phldrT="[Text]"/>
      <dgm:spPr/>
      <dgm:t>
        <a:bodyPr/>
        <a:lstStyle/>
        <a:p>
          <a:r>
            <a:rPr lang="fr-CH" dirty="0" err="1"/>
            <a:t>Relaciones</a:t>
          </a:r>
          <a:r>
            <a:rPr lang="fr-CH" dirty="0"/>
            <a:t> </a:t>
          </a:r>
          <a:r>
            <a:rPr lang="fr-CH" dirty="0" err="1"/>
            <a:t>internacionales</a:t>
          </a:r>
          <a:endParaRPr lang="en-US" dirty="0"/>
        </a:p>
      </dgm:t>
    </dgm:pt>
    <dgm:pt modelId="{DC77CEB6-70C6-4A1D-988F-F2B455298153}" type="parTrans" cxnId="{6E9BC356-2707-4ED7-86D3-69AC205E3095}">
      <dgm:prSet/>
      <dgm:spPr/>
      <dgm:t>
        <a:bodyPr/>
        <a:lstStyle/>
        <a:p>
          <a:endParaRPr lang="en-US"/>
        </a:p>
      </dgm:t>
    </dgm:pt>
    <dgm:pt modelId="{BC3B66D1-6C12-49C5-AC48-40D36FE442BF}" type="sibTrans" cxnId="{6E9BC356-2707-4ED7-86D3-69AC205E3095}">
      <dgm:prSet/>
      <dgm:spPr/>
      <dgm:t>
        <a:bodyPr/>
        <a:lstStyle/>
        <a:p>
          <a:endParaRPr lang="en-US"/>
        </a:p>
      </dgm:t>
    </dgm:pt>
    <dgm:pt modelId="{99DD6464-F1FD-4DDA-A009-7BD4432224FA}">
      <dgm:prSet phldrT="[Text]"/>
      <dgm:spPr/>
      <dgm:t>
        <a:bodyPr/>
        <a:lstStyle/>
        <a:p>
          <a:r>
            <a:rPr lang="fr-CH" dirty="0" err="1"/>
            <a:t>Procuraduría</a:t>
          </a:r>
          <a:endParaRPr lang="en-US" dirty="0"/>
        </a:p>
      </dgm:t>
    </dgm:pt>
    <dgm:pt modelId="{C25983AD-E86A-4B20-AF47-02823D31577A}" type="parTrans" cxnId="{93EE0F4F-DB4C-447A-A727-8CF1C5D8DD45}">
      <dgm:prSet/>
      <dgm:spPr/>
      <dgm:t>
        <a:bodyPr/>
        <a:lstStyle/>
        <a:p>
          <a:endParaRPr lang="en-US"/>
        </a:p>
      </dgm:t>
    </dgm:pt>
    <dgm:pt modelId="{3FC6F140-E58F-44AC-AA21-6FF1A1CE4602}" type="sibTrans" cxnId="{93EE0F4F-DB4C-447A-A727-8CF1C5D8DD45}">
      <dgm:prSet/>
      <dgm:spPr/>
      <dgm:t>
        <a:bodyPr/>
        <a:lstStyle/>
        <a:p>
          <a:endParaRPr lang="en-US"/>
        </a:p>
      </dgm:t>
    </dgm:pt>
    <dgm:pt modelId="{3553BF4A-321E-4021-9AA9-A61FB37A4088}">
      <dgm:prSet phldrT="[Text]"/>
      <dgm:spPr/>
      <dgm:t>
        <a:bodyPr/>
        <a:lstStyle/>
        <a:p>
          <a:r>
            <a:rPr lang="fr-CH" dirty="0" err="1"/>
            <a:t>Relaciones</a:t>
          </a:r>
          <a:r>
            <a:rPr lang="fr-CH" dirty="0"/>
            <a:t> </a:t>
          </a:r>
          <a:r>
            <a:rPr lang="fr-CH" dirty="0" err="1"/>
            <a:t>públicas</a:t>
          </a:r>
          <a:endParaRPr lang="en-US" dirty="0"/>
        </a:p>
      </dgm:t>
    </dgm:pt>
    <dgm:pt modelId="{74F942EB-81E8-439A-AE52-D959290C26DE}" type="parTrans" cxnId="{A8CD972A-CA90-411B-BF23-B76C48879F9B}">
      <dgm:prSet/>
      <dgm:spPr/>
      <dgm:t>
        <a:bodyPr/>
        <a:lstStyle/>
        <a:p>
          <a:endParaRPr lang="en-US"/>
        </a:p>
      </dgm:t>
    </dgm:pt>
    <dgm:pt modelId="{FDE22EEC-EFDB-42E8-9912-E0D395AA657F}" type="sibTrans" cxnId="{A8CD972A-CA90-411B-BF23-B76C48879F9B}">
      <dgm:prSet/>
      <dgm:spPr/>
      <dgm:t>
        <a:bodyPr/>
        <a:lstStyle/>
        <a:p>
          <a:endParaRPr lang="en-US"/>
        </a:p>
      </dgm:t>
    </dgm:pt>
    <dgm:pt modelId="{81CE2F45-2894-44DC-A0DE-8DC102F4FF6B}">
      <dgm:prSet phldrT="[Text]"/>
      <dgm:spPr/>
      <dgm:t>
        <a:bodyPr/>
        <a:lstStyle/>
        <a:p>
          <a:r>
            <a:rPr lang="fr-CH" dirty="0" err="1"/>
            <a:t>Auditoría</a:t>
          </a:r>
          <a:endParaRPr lang="en-US" dirty="0"/>
        </a:p>
      </dgm:t>
    </dgm:pt>
    <dgm:pt modelId="{D06E2E2B-655D-4375-A773-CB2155A270BE}" type="parTrans" cxnId="{51CBCC96-3836-436F-A57B-42B6F0B86C58}">
      <dgm:prSet/>
      <dgm:spPr/>
      <dgm:t>
        <a:bodyPr/>
        <a:lstStyle/>
        <a:p>
          <a:endParaRPr lang="en-US"/>
        </a:p>
      </dgm:t>
    </dgm:pt>
    <dgm:pt modelId="{9C51A732-E918-443F-9E47-D2DE31876546}" type="sibTrans" cxnId="{51CBCC96-3836-436F-A57B-42B6F0B86C58}">
      <dgm:prSet/>
      <dgm:spPr/>
      <dgm:t>
        <a:bodyPr/>
        <a:lstStyle/>
        <a:p>
          <a:endParaRPr lang="en-US"/>
        </a:p>
      </dgm:t>
    </dgm:pt>
    <dgm:pt modelId="{961AFAEA-CEE1-424F-8F4E-E7CDC41E55D1}">
      <dgm:prSet phldrT="[Text]"/>
      <dgm:spPr/>
      <dgm:t>
        <a:bodyPr/>
        <a:lstStyle/>
        <a:p>
          <a:r>
            <a:rPr lang="fr-CH" dirty="0" err="1"/>
            <a:t>Productividad</a:t>
          </a:r>
          <a:r>
            <a:rPr lang="fr-CH" dirty="0"/>
            <a:t> </a:t>
          </a:r>
          <a:r>
            <a:rPr lang="fr-CH" dirty="0" err="1"/>
            <a:t>sostenible</a:t>
          </a:r>
          <a:r>
            <a:rPr lang="fr-CH" dirty="0"/>
            <a:t> y </a:t>
          </a:r>
          <a:r>
            <a:rPr lang="fr-CH" dirty="0" err="1"/>
            <a:t>seguridad</a:t>
          </a:r>
          <a:r>
            <a:rPr lang="fr-CH" dirty="0"/>
            <a:t> </a:t>
          </a:r>
          <a:r>
            <a:rPr lang="fr-CH" dirty="0" err="1"/>
            <a:t>alimentaria</a:t>
          </a:r>
          <a:endParaRPr lang="en-US" dirty="0"/>
        </a:p>
      </dgm:t>
    </dgm:pt>
    <dgm:pt modelId="{CFD34C5C-0DF0-4E1C-AAB8-418DBACB91E6}" type="parTrans" cxnId="{2CCF9F38-10BB-45BD-BAF9-32A1B92B20A7}">
      <dgm:prSet/>
      <dgm:spPr/>
      <dgm:t>
        <a:bodyPr/>
        <a:lstStyle/>
        <a:p>
          <a:endParaRPr lang="en-US"/>
        </a:p>
      </dgm:t>
    </dgm:pt>
    <dgm:pt modelId="{0F8F4DD7-DFE5-49B8-A579-05C75391BE88}" type="sibTrans" cxnId="{2CCF9F38-10BB-45BD-BAF9-32A1B92B20A7}">
      <dgm:prSet/>
      <dgm:spPr/>
      <dgm:t>
        <a:bodyPr/>
        <a:lstStyle/>
        <a:p>
          <a:endParaRPr lang="en-US"/>
        </a:p>
      </dgm:t>
    </dgm:pt>
    <dgm:pt modelId="{DEBF8EE2-02A9-44A9-8EF0-B175E00F5B36}">
      <dgm:prSet phldrT="[Text]"/>
      <dgm:spPr/>
      <dgm:t>
        <a:bodyPr/>
        <a:lstStyle/>
        <a:p>
          <a:r>
            <a:rPr lang="fr-CH" dirty="0" err="1"/>
            <a:t>Ordenamiento</a:t>
          </a:r>
          <a:r>
            <a:rPr lang="fr-CH" dirty="0"/>
            <a:t> territorial y </a:t>
          </a:r>
          <a:r>
            <a:rPr lang="fr-CH" dirty="0" err="1"/>
            <a:t>gobernanza</a:t>
          </a:r>
          <a:endParaRPr lang="en-US" dirty="0"/>
        </a:p>
      </dgm:t>
    </dgm:pt>
    <dgm:pt modelId="{7BAB3F43-0331-4FBD-913E-9CC4CAC55AC0}" type="parTrans" cxnId="{E84F2B56-26A6-4BC7-83BA-5B920814B8C4}">
      <dgm:prSet/>
      <dgm:spPr/>
      <dgm:t>
        <a:bodyPr/>
        <a:lstStyle/>
        <a:p>
          <a:endParaRPr lang="en-US"/>
        </a:p>
      </dgm:t>
    </dgm:pt>
    <dgm:pt modelId="{F85BDF58-B9E1-4688-A154-06635C39DC71}" type="sibTrans" cxnId="{E84F2B56-26A6-4BC7-83BA-5B920814B8C4}">
      <dgm:prSet/>
      <dgm:spPr/>
      <dgm:t>
        <a:bodyPr/>
        <a:lstStyle/>
        <a:p>
          <a:endParaRPr lang="en-US"/>
        </a:p>
      </dgm:t>
    </dgm:pt>
    <dgm:pt modelId="{E23CB8EA-3290-4830-A7E5-6918FE371454}" type="pres">
      <dgm:prSet presAssocID="{5435EC4B-3D14-44CC-89F6-A6D5BB3C2F2B}" presName="Name0" presStyleCnt="0">
        <dgm:presLayoutVars>
          <dgm:dir/>
          <dgm:animLvl val="lvl"/>
          <dgm:resizeHandles val="exact"/>
        </dgm:presLayoutVars>
      </dgm:prSet>
      <dgm:spPr/>
    </dgm:pt>
    <dgm:pt modelId="{D9803C42-CB44-4EDD-9769-70161ACF5495}" type="pres">
      <dgm:prSet presAssocID="{5435EC4B-3D14-44CC-89F6-A6D5BB3C2F2B}" presName="tSp" presStyleCnt="0"/>
      <dgm:spPr/>
    </dgm:pt>
    <dgm:pt modelId="{504AF026-5956-4F9E-9D05-6231DA5D7064}" type="pres">
      <dgm:prSet presAssocID="{5435EC4B-3D14-44CC-89F6-A6D5BB3C2F2B}" presName="bSp" presStyleCnt="0"/>
      <dgm:spPr/>
    </dgm:pt>
    <dgm:pt modelId="{2153FDB7-566D-4E44-A656-0A3DE6E0BB33}" type="pres">
      <dgm:prSet presAssocID="{5435EC4B-3D14-44CC-89F6-A6D5BB3C2F2B}" presName="process" presStyleCnt="0"/>
      <dgm:spPr/>
    </dgm:pt>
    <dgm:pt modelId="{DAB4CA06-A043-4E56-8338-2CBF2652BDC2}" type="pres">
      <dgm:prSet presAssocID="{AF98CCEC-3DE2-4D87-8FA3-8C55AFA9228D}" presName="composite1" presStyleCnt="0"/>
      <dgm:spPr/>
    </dgm:pt>
    <dgm:pt modelId="{F6C807CA-2DFD-456D-865F-709CA7B40E35}" type="pres">
      <dgm:prSet presAssocID="{AF98CCEC-3DE2-4D87-8FA3-8C55AFA9228D}" presName="dummyNode1" presStyleLbl="node1" presStyleIdx="0" presStyleCnt="3"/>
      <dgm:spPr/>
    </dgm:pt>
    <dgm:pt modelId="{30229781-1E5C-48A1-A0D3-D588C4D31B10}" type="pres">
      <dgm:prSet presAssocID="{AF98CCEC-3DE2-4D87-8FA3-8C55AFA9228D}" presName="childNode1" presStyleLbl="bgAcc1" presStyleIdx="0" presStyleCnt="3">
        <dgm:presLayoutVars>
          <dgm:bulletEnabled val="1"/>
        </dgm:presLayoutVars>
      </dgm:prSet>
      <dgm:spPr/>
    </dgm:pt>
    <dgm:pt modelId="{ACF728AF-96EB-4B4C-977A-8022FFBA36B3}" type="pres">
      <dgm:prSet presAssocID="{AF98CCEC-3DE2-4D87-8FA3-8C55AFA9228D}" presName="childNode1tx" presStyleLbl="bgAcc1" presStyleIdx="0" presStyleCnt="3">
        <dgm:presLayoutVars>
          <dgm:bulletEnabled val="1"/>
        </dgm:presLayoutVars>
      </dgm:prSet>
      <dgm:spPr/>
    </dgm:pt>
    <dgm:pt modelId="{ECB47DB5-5743-4622-8098-426D72E5EE72}" type="pres">
      <dgm:prSet presAssocID="{AF98CCEC-3DE2-4D87-8FA3-8C55AFA9228D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7A36B945-B329-4C19-99D7-01909D3ED8F2}" type="pres">
      <dgm:prSet presAssocID="{AF98CCEC-3DE2-4D87-8FA3-8C55AFA9228D}" presName="connSite1" presStyleCnt="0"/>
      <dgm:spPr/>
    </dgm:pt>
    <dgm:pt modelId="{9249A415-A15E-4102-900F-CF369E8D881B}" type="pres">
      <dgm:prSet presAssocID="{267AF3AF-DD28-4736-8D05-B4C30CB8FACD}" presName="Name9" presStyleLbl="sibTrans2D1" presStyleIdx="0" presStyleCnt="2"/>
      <dgm:spPr/>
    </dgm:pt>
    <dgm:pt modelId="{BB71E783-B13A-4F60-AF7D-570BBF06142E}" type="pres">
      <dgm:prSet presAssocID="{7F1A6749-D13D-4E7C-BEDC-ABE6A0DD06F5}" presName="composite2" presStyleCnt="0"/>
      <dgm:spPr/>
    </dgm:pt>
    <dgm:pt modelId="{B042F745-BFB9-41B3-9DD2-BDB06E34BA78}" type="pres">
      <dgm:prSet presAssocID="{7F1A6749-D13D-4E7C-BEDC-ABE6A0DD06F5}" presName="dummyNode2" presStyleLbl="node1" presStyleIdx="0" presStyleCnt="3"/>
      <dgm:spPr/>
    </dgm:pt>
    <dgm:pt modelId="{9FF50B1C-E704-4C8A-9DFD-8C4776F115C3}" type="pres">
      <dgm:prSet presAssocID="{7F1A6749-D13D-4E7C-BEDC-ABE6A0DD06F5}" presName="childNode2" presStyleLbl="bgAcc1" presStyleIdx="1" presStyleCnt="3">
        <dgm:presLayoutVars>
          <dgm:bulletEnabled val="1"/>
        </dgm:presLayoutVars>
      </dgm:prSet>
      <dgm:spPr/>
    </dgm:pt>
    <dgm:pt modelId="{0002A48A-BBDD-4E76-93D8-B5E5066BE19C}" type="pres">
      <dgm:prSet presAssocID="{7F1A6749-D13D-4E7C-BEDC-ABE6A0DD06F5}" presName="childNode2tx" presStyleLbl="bgAcc1" presStyleIdx="1" presStyleCnt="3">
        <dgm:presLayoutVars>
          <dgm:bulletEnabled val="1"/>
        </dgm:presLayoutVars>
      </dgm:prSet>
      <dgm:spPr/>
    </dgm:pt>
    <dgm:pt modelId="{94F7F148-7A55-4E61-B754-2F4DF35D0755}" type="pres">
      <dgm:prSet presAssocID="{7F1A6749-D13D-4E7C-BEDC-ABE6A0DD06F5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A52BAA37-4CD9-4D53-BE56-042641516BC0}" type="pres">
      <dgm:prSet presAssocID="{7F1A6749-D13D-4E7C-BEDC-ABE6A0DD06F5}" presName="connSite2" presStyleCnt="0"/>
      <dgm:spPr/>
    </dgm:pt>
    <dgm:pt modelId="{4D05AFF1-EC02-4170-8944-9E7C4DF8D411}" type="pres">
      <dgm:prSet presAssocID="{40D1C0BD-98C7-49A3-88AA-44A1AC25CF30}" presName="Name18" presStyleLbl="sibTrans2D1" presStyleIdx="1" presStyleCnt="2"/>
      <dgm:spPr/>
    </dgm:pt>
    <dgm:pt modelId="{0180515D-FB74-407E-AE3F-48CD6F4A58CF}" type="pres">
      <dgm:prSet presAssocID="{941ECADE-D0BC-488C-B1E9-A053FB46D683}" presName="composite1" presStyleCnt="0"/>
      <dgm:spPr/>
    </dgm:pt>
    <dgm:pt modelId="{7A2BA135-0F76-47F1-99EF-3AE5C046D8CC}" type="pres">
      <dgm:prSet presAssocID="{941ECADE-D0BC-488C-B1E9-A053FB46D683}" presName="dummyNode1" presStyleLbl="node1" presStyleIdx="1" presStyleCnt="3"/>
      <dgm:spPr/>
    </dgm:pt>
    <dgm:pt modelId="{E41B07D1-3E64-4E64-805E-F6BFAEE5A73F}" type="pres">
      <dgm:prSet presAssocID="{941ECADE-D0BC-488C-B1E9-A053FB46D683}" presName="childNode1" presStyleLbl="bgAcc1" presStyleIdx="2" presStyleCnt="3">
        <dgm:presLayoutVars>
          <dgm:bulletEnabled val="1"/>
        </dgm:presLayoutVars>
      </dgm:prSet>
      <dgm:spPr/>
    </dgm:pt>
    <dgm:pt modelId="{4E2FBF86-2837-4E99-9B39-9138EB25AB90}" type="pres">
      <dgm:prSet presAssocID="{941ECADE-D0BC-488C-B1E9-A053FB46D683}" presName="childNode1tx" presStyleLbl="bgAcc1" presStyleIdx="2" presStyleCnt="3">
        <dgm:presLayoutVars>
          <dgm:bulletEnabled val="1"/>
        </dgm:presLayoutVars>
      </dgm:prSet>
      <dgm:spPr/>
    </dgm:pt>
    <dgm:pt modelId="{3641B7E4-3F76-49CA-AAC2-B74985C484B1}" type="pres">
      <dgm:prSet presAssocID="{941ECADE-D0BC-488C-B1E9-A053FB46D683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DC62AE52-5831-49B8-9BB4-5F3F074C5914}" type="pres">
      <dgm:prSet presAssocID="{941ECADE-D0BC-488C-B1E9-A053FB46D683}" presName="connSite1" presStyleCnt="0"/>
      <dgm:spPr/>
    </dgm:pt>
  </dgm:ptLst>
  <dgm:cxnLst>
    <dgm:cxn modelId="{9D02840B-5F23-43C3-B391-4D24BC1E6819}" type="presOf" srcId="{B17630B9-EB81-45DC-BCCD-61CD753DF4C8}" destId="{ACF728AF-96EB-4B4C-977A-8022FFBA36B3}" srcOrd="1" destOrd="3" presId="urn:microsoft.com/office/officeart/2005/8/layout/hProcess4"/>
    <dgm:cxn modelId="{69F9930D-F20F-4569-B4C0-65F715F7CBDF}" type="presOf" srcId="{7F1A6749-D13D-4E7C-BEDC-ABE6A0DD06F5}" destId="{94F7F148-7A55-4E61-B754-2F4DF35D0755}" srcOrd="0" destOrd="0" presId="urn:microsoft.com/office/officeart/2005/8/layout/hProcess4"/>
    <dgm:cxn modelId="{48DA9521-899F-416D-9DE2-409E3D67CBF3}" srcId="{AF98CCEC-3DE2-4D87-8FA3-8C55AFA9228D}" destId="{DF17B51F-C19A-49BF-AA9A-28E6BBD16FC5}" srcOrd="4" destOrd="0" parTransId="{88A1A3C3-8A92-4BE7-837A-9E75F51655BC}" sibTransId="{43655E9D-D125-4EAD-A1E1-571EB9B582E1}"/>
    <dgm:cxn modelId="{3A6E8B22-2FB5-475C-8406-F4C520716E78}" type="presOf" srcId="{31408C10-688B-4F72-A4F1-3C293C5B8219}" destId="{ACF728AF-96EB-4B4C-977A-8022FFBA36B3}" srcOrd="1" destOrd="5" presId="urn:microsoft.com/office/officeart/2005/8/layout/hProcess4"/>
    <dgm:cxn modelId="{05B08023-5ACB-4D2F-A39E-13949D335E70}" srcId="{7F1A6749-D13D-4E7C-BEDC-ABE6A0DD06F5}" destId="{A88F178A-1D0B-4CE0-A176-AB9413771AED}" srcOrd="0" destOrd="0" parTransId="{CC0068A2-9F8E-46EC-BA18-53AD4B470219}" sibTransId="{BB49BF4F-5D5F-4336-A752-43C79CB1D7CF}"/>
    <dgm:cxn modelId="{25607124-0197-48FB-B0B3-9ABA8CE4ED93}" type="presOf" srcId="{267AF3AF-DD28-4736-8D05-B4C30CB8FACD}" destId="{9249A415-A15E-4102-900F-CF369E8D881B}" srcOrd="0" destOrd="0" presId="urn:microsoft.com/office/officeart/2005/8/layout/hProcess4"/>
    <dgm:cxn modelId="{1C598D24-085B-4D19-A906-A7FF38700329}" type="presOf" srcId="{03BCA7BF-8E74-4802-BCC5-CEC8075B8667}" destId="{ACF728AF-96EB-4B4C-977A-8022FFBA36B3}" srcOrd="1" destOrd="0" presId="urn:microsoft.com/office/officeart/2005/8/layout/hProcess4"/>
    <dgm:cxn modelId="{6173CA24-7545-42DC-B525-E00E83468148}" srcId="{AF98CCEC-3DE2-4D87-8FA3-8C55AFA9228D}" destId="{4044C02F-2F87-43F3-AE6E-D2401BE09449}" srcOrd="7" destOrd="0" parTransId="{4F41829C-F835-4796-B918-103CC0577141}" sibTransId="{594620E4-5E1E-465A-889D-E97C77CBA15F}"/>
    <dgm:cxn modelId="{5C290125-21C5-4BC3-9CCB-74A54959A7E4}" type="presOf" srcId="{A88F178A-1D0B-4CE0-A176-AB9413771AED}" destId="{0002A48A-BBDD-4E76-93D8-B5E5066BE19C}" srcOrd="1" destOrd="0" presId="urn:microsoft.com/office/officeart/2005/8/layout/hProcess4"/>
    <dgm:cxn modelId="{A8CD972A-CA90-411B-BF23-B76C48879F9B}" srcId="{7F1A6749-D13D-4E7C-BEDC-ABE6A0DD06F5}" destId="{3553BF4A-321E-4021-9AA9-A61FB37A4088}" srcOrd="5" destOrd="0" parTransId="{74F942EB-81E8-439A-AE52-D959290C26DE}" sibTransId="{FDE22EEC-EFDB-42E8-9912-E0D395AA657F}"/>
    <dgm:cxn modelId="{AF60202C-CBA5-4612-BBC7-ECCEB5C4462B}" type="presOf" srcId="{D440BB67-5ED6-43C5-A6DE-A76ED30B2DE7}" destId="{4E2FBF86-2837-4E99-9B39-9138EB25AB90}" srcOrd="1" destOrd="1" presId="urn:microsoft.com/office/officeart/2005/8/layout/hProcess4"/>
    <dgm:cxn modelId="{0F8C2F2F-4B77-4A34-BD1C-D2497404E41A}" type="presOf" srcId="{4599D8FD-43A8-42F9-9C41-05118C4B0740}" destId="{ACF728AF-96EB-4B4C-977A-8022FFBA36B3}" srcOrd="1" destOrd="1" presId="urn:microsoft.com/office/officeart/2005/8/layout/hProcess4"/>
    <dgm:cxn modelId="{D337912F-AB81-4D3C-BF55-79E445A95570}" type="presOf" srcId="{03958624-BB95-4BA6-99BB-C0B81F2C9682}" destId="{ACF728AF-96EB-4B4C-977A-8022FFBA36B3}" srcOrd="1" destOrd="6" presId="urn:microsoft.com/office/officeart/2005/8/layout/hProcess4"/>
    <dgm:cxn modelId="{B7726634-E616-45EB-9976-C04A507E68E9}" type="presOf" srcId="{D844F9E7-154A-45D5-9655-892CAE826D3F}" destId="{30229781-1E5C-48A1-A0D3-D588C4D31B10}" srcOrd="0" destOrd="2" presId="urn:microsoft.com/office/officeart/2005/8/layout/hProcess4"/>
    <dgm:cxn modelId="{0C8C9037-FD6A-4FB5-855D-5FEF468C79C0}" type="presOf" srcId="{4044C02F-2F87-43F3-AE6E-D2401BE09449}" destId="{30229781-1E5C-48A1-A0D3-D588C4D31B10}" srcOrd="0" destOrd="7" presId="urn:microsoft.com/office/officeart/2005/8/layout/hProcess4"/>
    <dgm:cxn modelId="{2CCF9F38-10BB-45BD-BAF9-32A1B92B20A7}" srcId="{941ECADE-D0BC-488C-B1E9-A053FB46D683}" destId="{961AFAEA-CEE1-424F-8F4E-E7CDC41E55D1}" srcOrd="2" destOrd="0" parTransId="{CFD34C5C-0DF0-4E1C-AAB8-418DBACB91E6}" sibTransId="{0F8F4DD7-DFE5-49B8-A579-05C75391BE88}"/>
    <dgm:cxn modelId="{3F480A40-81CC-4D47-9291-93F727CDEF97}" type="presOf" srcId="{03BCA7BF-8E74-4802-BCC5-CEC8075B8667}" destId="{30229781-1E5C-48A1-A0D3-D588C4D31B10}" srcOrd="0" destOrd="0" presId="urn:microsoft.com/office/officeart/2005/8/layout/hProcess4"/>
    <dgm:cxn modelId="{9A27F35F-B494-4701-8B4C-522541695665}" srcId="{5435EC4B-3D14-44CC-89F6-A6D5BB3C2F2B}" destId="{AF98CCEC-3DE2-4D87-8FA3-8C55AFA9228D}" srcOrd="0" destOrd="0" parTransId="{452298D8-FB4E-425F-88CB-7D09ACB4F3E4}" sibTransId="{267AF3AF-DD28-4736-8D05-B4C30CB8FACD}"/>
    <dgm:cxn modelId="{007F9564-F61C-4B2E-9854-1B052C67809F}" type="presOf" srcId="{5435EC4B-3D14-44CC-89F6-A6D5BB3C2F2B}" destId="{E23CB8EA-3290-4830-A7E5-6918FE371454}" srcOrd="0" destOrd="0" presId="urn:microsoft.com/office/officeart/2005/8/layout/hProcess4"/>
    <dgm:cxn modelId="{DB12CF45-453C-4738-8283-E9FF993A89B2}" type="presOf" srcId="{DEBF8EE2-02A9-44A9-8EF0-B175E00F5B36}" destId="{E41B07D1-3E64-4E64-805E-F6BFAEE5A73F}" srcOrd="0" destOrd="0" presId="urn:microsoft.com/office/officeart/2005/8/layout/hProcess4"/>
    <dgm:cxn modelId="{9637BD46-979E-4075-BF5D-2C3A23A90FBD}" type="presOf" srcId="{3553BF4A-321E-4021-9AA9-A61FB37A4088}" destId="{9FF50B1C-E704-4C8A-9DFD-8C4776F115C3}" srcOrd="0" destOrd="5" presId="urn:microsoft.com/office/officeart/2005/8/layout/hProcess4"/>
    <dgm:cxn modelId="{12B77E49-401B-49B2-9C14-25A67D5C879D}" type="presOf" srcId="{D440BB67-5ED6-43C5-A6DE-A76ED30B2DE7}" destId="{E41B07D1-3E64-4E64-805E-F6BFAEE5A73F}" srcOrd="0" destOrd="1" presId="urn:microsoft.com/office/officeart/2005/8/layout/hProcess4"/>
    <dgm:cxn modelId="{BC853A4A-B543-4191-89AB-6B891FF8F658}" type="presOf" srcId="{99DD6464-F1FD-4DDA-A009-7BD4432224FA}" destId="{9FF50B1C-E704-4C8A-9DFD-8C4776F115C3}" srcOrd="0" destOrd="2" presId="urn:microsoft.com/office/officeart/2005/8/layout/hProcess4"/>
    <dgm:cxn modelId="{1DBC4D6A-5261-4E73-9DB1-5557C14C6A32}" type="presOf" srcId="{941ECADE-D0BC-488C-B1E9-A053FB46D683}" destId="{3641B7E4-3F76-49CA-AAC2-B74985C484B1}" srcOrd="0" destOrd="0" presId="urn:microsoft.com/office/officeart/2005/8/layout/hProcess4"/>
    <dgm:cxn modelId="{BE504F4C-721F-4E5F-B6D0-C120CBDD9514}" type="presOf" srcId="{FEABE241-00E9-4656-AFD9-6F7E714C5C58}" destId="{9FF50B1C-E704-4C8A-9DFD-8C4776F115C3}" srcOrd="0" destOrd="1" presId="urn:microsoft.com/office/officeart/2005/8/layout/hProcess4"/>
    <dgm:cxn modelId="{93EE0F4F-DB4C-447A-A727-8CF1C5D8DD45}" srcId="{7F1A6749-D13D-4E7C-BEDC-ABE6A0DD06F5}" destId="{99DD6464-F1FD-4DDA-A009-7BD4432224FA}" srcOrd="2" destOrd="0" parTransId="{C25983AD-E86A-4B20-AF47-02823D31577A}" sibTransId="{3FC6F140-E58F-44AC-AA21-6FF1A1CE4602}"/>
    <dgm:cxn modelId="{12BF7E4F-3F00-4CB9-B5B7-6C0A3B345EC5}" type="presOf" srcId="{D844F9E7-154A-45D5-9655-892CAE826D3F}" destId="{ACF728AF-96EB-4B4C-977A-8022FFBA36B3}" srcOrd="1" destOrd="2" presId="urn:microsoft.com/office/officeart/2005/8/layout/hProcess4"/>
    <dgm:cxn modelId="{D6257E50-2626-47E4-A1D4-1E35735491AF}" srcId="{5435EC4B-3D14-44CC-89F6-A6D5BB3C2F2B}" destId="{941ECADE-D0BC-488C-B1E9-A053FB46D683}" srcOrd="2" destOrd="0" parTransId="{0E5C2EE4-6208-4946-91BE-E73A216E96CE}" sibTransId="{CD4A32AD-A2CF-4D22-A6F0-7B5070A2ACD2}"/>
    <dgm:cxn modelId="{6BD09355-8240-48A7-9AB3-75662AEF29E7}" srcId="{AF98CCEC-3DE2-4D87-8FA3-8C55AFA9228D}" destId="{03BCA7BF-8E74-4802-BCC5-CEC8075B8667}" srcOrd="0" destOrd="0" parTransId="{F343B92E-15C7-4C93-A79C-62F9B8F4FD56}" sibTransId="{62070111-434F-4F74-886E-B283B98EB94B}"/>
    <dgm:cxn modelId="{E84F2B56-26A6-4BC7-83BA-5B920814B8C4}" srcId="{941ECADE-D0BC-488C-B1E9-A053FB46D683}" destId="{DEBF8EE2-02A9-44A9-8EF0-B175E00F5B36}" srcOrd="0" destOrd="0" parTransId="{7BAB3F43-0331-4FBD-913E-9CC4CAC55AC0}" sibTransId="{F85BDF58-B9E1-4688-A154-06635C39DC71}"/>
    <dgm:cxn modelId="{6E9BC356-2707-4ED7-86D3-69AC205E3095}" srcId="{7F1A6749-D13D-4E7C-BEDC-ABE6A0DD06F5}" destId="{FEABE241-00E9-4656-AFD9-6F7E714C5C58}" srcOrd="1" destOrd="0" parTransId="{DC77CEB6-70C6-4A1D-988F-F2B455298153}" sibTransId="{BC3B66D1-6C12-49C5-AC48-40D36FE442BF}"/>
    <dgm:cxn modelId="{1D6FD256-7483-4A16-82C5-AD6F6939E723}" srcId="{AF98CCEC-3DE2-4D87-8FA3-8C55AFA9228D}" destId="{31408C10-688B-4F72-A4F1-3C293C5B8219}" srcOrd="5" destOrd="0" parTransId="{9AAB7958-0A74-4890-B185-741C84EBE1FF}" sibTransId="{DF78581E-D98F-4CBB-A831-B5F82D3026EB}"/>
    <dgm:cxn modelId="{D8D53979-5917-4209-9332-4C60E90AB24F}" type="presOf" srcId="{29E45505-4124-44A4-A3D1-3270510C33A8}" destId="{9FF50B1C-E704-4C8A-9DFD-8C4776F115C3}" srcOrd="0" destOrd="4" presId="urn:microsoft.com/office/officeart/2005/8/layout/hProcess4"/>
    <dgm:cxn modelId="{62C5355A-8328-4BE8-AA30-B595E2A2719F}" type="presOf" srcId="{99DD6464-F1FD-4DDA-A009-7BD4432224FA}" destId="{0002A48A-BBDD-4E76-93D8-B5E5066BE19C}" srcOrd="1" destOrd="2" presId="urn:microsoft.com/office/officeart/2005/8/layout/hProcess4"/>
    <dgm:cxn modelId="{19033B5A-6051-4093-B3EE-9B771022D116}" type="presOf" srcId="{DF17B51F-C19A-49BF-AA9A-28E6BBD16FC5}" destId="{ACF728AF-96EB-4B4C-977A-8022FFBA36B3}" srcOrd="1" destOrd="4" presId="urn:microsoft.com/office/officeart/2005/8/layout/hProcess4"/>
    <dgm:cxn modelId="{C886147D-7AD8-489B-BCF0-D7B75C92C63E}" type="presOf" srcId="{961AFAEA-CEE1-424F-8F4E-E7CDC41E55D1}" destId="{4E2FBF86-2837-4E99-9B39-9138EB25AB90}" srcOrd="1" destOrd="2" presId="urn:microsoft.com/office/officeart/2005/8/layout/hProcess4"/>
    <dgm:cxn modelId="{F9DD8C80-B2B7-44C8-AEBB-52E529012ECD}" srcId="{AF98CCEC-3DE2-4D87-8FA3-8C55AFA9228D}" destId="{03958624-BB95-4BA6-99BB-C0B81F2C9682}" srcOrd="6" destOrd="0" parTransId="{06F3BB12-BCD8-49E2-9C79-218A62408AE5}" sibTransId="{434380CE-C3A0-46C7-BA0C-64FF68FF9735}"/>
    <dgm:cxn modelId="{7DB87582-F35D-4035-9E50-34B2B1A08AAF}" type="presOf" srcId="{29E45505-4124-44A4-A3D1-3270510C33A8}" destId="{0002A48A-BBDD-4E76-93D8-B5E5066BE19C}" srcOrd="1" destOrd="4" presId="urn:microsoft.com/office/officeart/2005/8/layout/hProcess4"/>
    <dgm:cxn modelId="{577A9889-D8C6-493D-8EA7-69808C5F69C8}" type="presOf" srcId="{3553BF4A-321E-4021-9AA9-A61FB37A4088}" destId="{0002A48A-BBDD-4E76-93D8-B5E5066BE19C}" srcOrd="1" destOrd="5" presId="urn:microsoft.com/office/officeart/2005/8/layout/hProcess4"/>
    <dgm:cxn modelId="{A61BA189-107B-468B-B003-88195DDA57D2}" type="presOf" srcId="{A88F178A-1D0B-4CE0-A176-AB9413771AED}" destId="{9FF50B1C-E704-4C8A-9DFD-8C4776F115C3}" srcOrd="0" destOrd="0" presId="urn:microsoft.com/office/officeart/2005/8/layout/hProcess4"/>
    <dgm:cxn modelId="{D4D77D8B-D199-4BDF-B5CB-CEB50AF2393B}" type="presOf" srcId="{03958624-BB95-4BA6-99BB-C0B81F2C9682}" destId="{30229781-1E5C-48A1-A0D3-D588C4D31B10}" srcOrd="0" destOrd="6" presId="urn:microsoft.com/office/officeart/2005/8/layout/hProcess4"/>
    <dgm:cxn modelId="{D2704F8D-7434-4557-B6CD-7C4EB71264D4}" type="presOf" srcId="{DF17B51F-C19A-49BF-AA9A-28E6BBD16FC5}" destId="{30229781-1E5C-48A1-A0D3-D588C4D31B10}" srcOrd="0" destOrd="4" presId="urn:microsoft.com/office/officeart/2005/8/layout/hProcess4"/>
    <dgm:cxn modelId="{E363D192-2D14-4566-ACE0-C64CA3260E82}" srcId="{5435EC4B-3D14-44CC-89F6-A6D5BB3C2F2B}" destId="{7F1A6749-D13D-4E7C-BEDC-ABE6A0DD06F5}" srcOrd="1" destOrd="0" parTransId="{D996326F-1EAC-4256-887D-406C96D3DA2E}" sibTransId="{40D1C0BD-98C7-49A3-88AA-44A1AC25CF30}"/>
    <dgm:cxn modelId="{51CBCC96-3836-436F-A57B-42B6F0B86C58}" srcId="{7F1A6749-D13D-4E7C-BEDC-ABE6A0DD06F5}" destId="{81CE2F45-2894-44DC-A0DE-8DC102F4FF6B}" srcOrd="3" destOrd="0" parTransId="{D06E2E2B-655D-4375-A773-CB2155A270BE}" sibTransId="{9C51A732-E918-443F-9E47-D2DE31876546}"/>
    <dgm:cxn modelId="{CA8A9D9A-9247-4E66-A859-B65D6C3B4DF2}" type="presOf" srcId="{81CE2F45-2894-44DC-A0DE-8DC102F4FF6B}" destId="{9FF50B1C-E704-4C8A-9DFD-8C4776F115C3}" srcOrd="0" destOrd="3" presId="urn:microsoft.com/office/officeart/2005/8/layout/hProcess4"/>
    <dgm:cxn modelId="{D7B7A99D-14BD-458A-9819-F8BF31FDEC8E}" type="presOf" srcId="{FEABE241-00E9-4656-AFD9-6F7E714C5C58}" destId="{0002A48A-BBDD-4E76-93D8-B5E5066BE19C}" srcOrd="1" destOrd="1" presId="urn:microsoft.com/office/officeart/2005/8/layout/hProcess4"/>
    <dgm:cxn modelId="{6D22EDB0-01E5-494A-9269-4845B17899BC}" type="presOf" srcId="{4044C02F-2F87-43F3-AE6E-D2401BE09449}" destId="{ACF728AF-96EB-4B4C-977A-8022FFBA36B3}" srcOrd="1" destOrd="7" presId="urn:microsoft.com/office/officeart/2005/8/layout/hProcess4"/>
    <dgm:cxn modelId="{E1B40BB3-6B24-42BE-92B4-2DCE8684B202}" type="presOf" srcId="{31408C10-688B-4F72-A4F1-3C293C5B8219}" destId="{30229781-1E5C-48A1-A0D3-D588C4D31B10}" srcOrd="0" destOrd="5" presId="urn:microsoft.com/office/officeart/2005/8/layout/hProcess4"/>
    <dgm:cxn modelId="{15BE14BB-44B6-48F6-98D4-07031C061912}" type="presOf" srcId="{DEBF8EE2-02A9-44A9-8EF0-B175E00F5B36}" destId="{4E2FBF86-2837-4E99-9B39-9138EB25AB90}" srcOrd="1" destOrd="0" presId="urn:microsoft.com/office/officeart/2005/8/layout/hProcess4"/>
    <dgm:cxn modelId="{E1561DC5-3ADD-4F6F-8E74-B8B065DE64EF}" srcId="{AF98CCEC-3DE2-4D87-8FA3-8C55AFA9228D}" destId="{4599D8FD-43A8-42F9-9C41-05118C4B0740}" srcOrd="1" destOrd="0" parTransId="{8019FBD9-28B8-4A78-A791-130523B52577}" sibTransId="{5643B699-8C3C-48B4-87E7-BD9C59F754F3}"/>
    <dgm:cxn modelId="{D266F6C6-A1E3-4BD8-A435-E4DBEC5A306E}" type="presOf" srcId="{961AFAEA-CEE1-424F-8F4E-E7CDC41E55D1}" destId="{E41B07D1-3E64-4E64-805E-F6BFAEE5A73F}" srcOrd="0" destOrd="2" presId="urn:microsoft.com/office/officeart/2005/8/layout/hProcess4"/>
    <dgm:cxn modelId="{E2AE04D3-5082-458D-A1F0-3F84F448B1E3}" type="presOf" srcId="{AF98CCEC-3DE2-4D87-8FA3-8C55AFA9228D}" destId="{ECB47DB5-5743-4622-8098-426D72E5EE72}" srcOrd="0" destOrd="0" presId="urn:microsoft.com/office/officeart/2005/8/layout/hProcess4"/>
    <dgm:cxn modelId="{BC167CD6-A396-4BB8-896F-6C1C8E5BBA2E}" srcId="{941ECADE-D0BC-488C-B1E9-A053FB46D683}" destId="{D440BB67-5ED6-43C5-A6DE-A76ED30B2DE7}" srcOrd="1" destOrd="0" parTransId="{17C6C2B4-50FD-4B1D-8542-54CB0C6496E6}" sibTransId="{8E12C57E-2000-4740-B50B-9887601026AA}"/>
    <dgm:cxn modelId="{7E5FF4D7-7D38-4004-A779-D9712213D7B6}" type="presOf" srcId="{81CE2F45-2894-44DC-A0DE-8DC102F4FF6B}" destId="{0002A48A-BBDD-4E76-93D8-B5E5066BE19C}" srcOrd="1" destOrd="3" presId="urn:microsoft.com/office/officeart/2005/8/layout/hProcess4"/>
    <dgm:cxn modelId="{41B867DE-D359-4D18-9E6F-AE4159C5F76E}" type="presOf" srcId="{40D1C0BD-98C7-49A3-88AA-44A1AC25CF30}" destId="{4D05AFF1-EC02-4170-8944-9E7C4DF8D411}" srcOrd="0" destOrd="0" presId="urn:microsoft.com/office/officeart/2005/8/layout/hProcess4"/>
    <dgm:cxn modelId="{743D8AE6-FBE5-488D-9966-77072A492B32}" srcId="{AF98CCEC-3DE2-4D87-8FA3-8C55AFA9228D}" destId="{D844F9E7-154A-45D5-9655-892CAE826D3F}" srcOrd="2" destOrd="0" parTransId="{16E657B8-45A8-49C5-A510-4A0DC31B794A}" sibTransId="{F316A5FD-2049-487F-B78A-3865669F4A15}"/>
    <dgm:cxn modelId="{088795FB-A4CB-48D5-A8F2-B08A441D8B74}" srcId="{7F1A6749-D13D-4E7C-BEDC-ABE6A0DD06F5}" destId="{29E45505-4124-44A4-A3D1-3270510C33A8}" srcOrd="4" destOrd="0" parTransId="{FA5FC485-E283-4BA7-938A-50A36B361DA2}" sibTransId="{7358E070-8F90-45D2-BF92-239D9508FA2D}"/>
    <dgm:cxn modelId="{D1A7BBFB-27C0-4AFE-86C1-2E7F1FE1092E}" type="presOf" srcId="{B17630B9-EB81-45DC-BCCD-61CD753DF4C8}" destId="{30229781-1E5C-48A1-A0D3-D588C4D31B10}" srcOrd="0" destOrd="3" presId="urn:microsoft.com/office/officeart/2005/8/layout/hProcess4"/>
    <dgm:cxn modelId="{13DB4FFE-53CC-423C-8216-9F9B67BFE999}" srcId="{AF98CCEC-3DE2-4D87-8FA3-8C55AFA9228D}" destId="{B17630B9-EB81-45DC-BCCD-61CD753DF4C8}" srcOrd="3" destOrd="0" parTransId="{3421B320-5F66-4ABF-A49C-03EBEDFFB5E1}" sibTransId="{7BCBB854-F617-46AD-818A-5DEFF1D56ADF}"/>
    <dgm:cxn modelId="{C6BBACFF-0A0B-481C-A756-705435DD8066}" type="presOf" srcId="{4599D8FD-43A8-42F9-9C41-05118C4B0740}" destId="{30229781-1E5C-48A1-A0D3-D588C4D31B10}" srcOrd="0" destOrd="1" presId="urn:microsoft.com/office/officeart/2005/8/layout/hProcess4"/>
    <dgm:cxn modelId="{A75FE607-6B4C-4AAA-BDBD-FAF2E69F6A66}" type="presParOf" srcId="{E23CB8EA-3290-4830-A7E5-6918FE371454}" destId="{D9803C42-CB44-4EDD-9769-70161ACF5495}" srcOrd="0" destOrd="0" presId="urn:microsoft.com/office/officeart/2005/8/layout/hProcess4"/>
    <dgm:cxn modelId="{26424011-0E5D-4FC4-9070-15FF2DC8648F}" type="presParOf" srcId="{E23CB8EA-3290-4830-A7E5-6918FE371454}" destId="{504AF026-5956-4F9E-9D05-6231DA5D7064}" srcOrd="1" destOrd="0" presId="urn:microsoft.com/office/officeart/2005/8/layout/hProcess4"/>
    <dgm:cxn modelId="{B4482ECE-4B98-4324-AA39-165E74EC34D7}" type="presParOf" srcId="{E23CB8EA-3290-4830-A7E5-6918FE371454}" destId="{2153FDB7-566D-4E44-A656-0A3DE6E0BB33}" srcOrd="2" destOrd="0" presId="urn:microsoft.com/office/officeart/2005/8/layout/hProcess4"/>
    <dgm:cxn modelId="{0F8723C4-FB59-4211-ABD3-CE58ED7BECFA}" type="presParOf" srcId="{2153FDB7-566D-4E44-A656-0A3DE6E0BB33}" destId="{DAB4CA06-A043-4E56-8338-2CBF2652BDC2}" srcOrd="0" destOrd="0" presId="urn:microsoft.com/office/officeart/2005/8/layout/hProcess4"/>
    <dgm:cxn modelId="{08D34D3B-65F7-435F-803B-C8447CB0D04E}" type="presParOf" srcId="{DAB4CA06-A043-4E56-8338-2CBF2652BDC2}" destId="{F6C807CA-2DFD-456D-865F-709CA7B40E35}" srcOrd="0" destOrd="0" presId="urn:microsoft.com/office/officeart/2005/8/layout/hProcess4"/>
    <dgm:cxn modelId="{F07BA70E-C363-4C8A-8210-1567772B7B17}" type="presParOf" srcId="{DAB4CA06-A043-4E56-8338-2CBF2652BDC2}" destId="{30229781-1E5C-48A1-A0D3-D588C4D31B10}" srcOrd="1" destOrd="0" presId="urn:microsoft.com/office/officeart/2005/8/layout/hProcess4"/>
    <dgm:cxn modelId="{1D367814-43E4-4B16-A050-3DE2F5241B7D}" type="presParOf" srcId="{DAB4CA06-A043-4E56-8338-2CBF2652BDC2}" destId="{ACF728AF-96EB-4B4C-977A-8022FFBA36B3}" srcOrd="2" destOrd="0" presId="urn:microsoft.com/office/officeart/2005/8/layout/hProcess4"/>
    <dgm:cxn modelId="{B9514D53-8A8E-44F3-8EAF-8F0AB971F42D}" type="presParOf" srcId="{DAB4CA06-A043-4E56-8338-2CBF2652BDC2}" destId="{ECB47DB5-5743-4622-8098-426D72E5EE72}" srcOrd="3" destOrd="0" presId="urn:microsoft.com/office/officeart/2005/8/layout/hProcess4"/>
    <dgm:cxn modelId="{9049A1E4-F0C7-4553-92EE-2408E2D1B7AE}" type="presParOf" srcId="{DAB4CA06-A043-4E56-8338-2CBF2652BDC2}" destId="{7A36B945-B329-4C19-99D7-01909D3ED8F2}" srcOrd="4" destOrd="0" presId="urn:microsoft.com/office/officeart/2005/8/layout/hProcess4"/>
    <dgm:cxn modelId="{2318991A-D703-4DD7-A5C4-FF67ADD5007F}" type="presParOf" srcId="{2153FDB7-566D-4E44-A656-0A3DE6E0BB33}" destId="{9249A415-A15E-4102-900F-CF369E8D881B}" srcOrd="1" destOrd="0" presId="urn:microsoft.com/office/officeart/2005/8/layout/hProcess4"/>
    <dgm:cxn modelId="{14E4C6D1-6A65-4B1C-ABEB-13A476D4D941}" type="presParOf" srcId="{2153FDB7-566D-4E44-A656-0A3DE6E0BB33}" destId="{BB71E783-B13A-4F60-AF7D-570BBF06142E}" srcOrd="2" destOrd="0" presId="urn:microsoft.com/office/officeart/2005/8/layout/hProcess4"/>
    <dgm:cxn modelId="{8752B4F3-E6A9-499C-A919-58AD96D14993}" type="presParOf" srcId="{BB71E783-B13A-4F60-AF7D-570BBF06142E}" destId="{B042F745-BFB9-41B3-9DD2-BDB06E34BA78}" srcOrd="0" destOrd="0" presId="urn:microsoft.com/office/officeart/2005/8/layout/hProcess4"/>
    <dgm:cxn modelId="{70B44983-8817-4855-961E-7B0569660107}" type="presParOf" srcId="{BB71E783-B13A-4F60-AF7D-570BBF06142E}" destId="{9FF50B1C-E704-4C8A-9DFD-8C4776F115C3}" srcOrd="1" destOrd="0" presId="urn:microsoft.com/office/officeart/2005/8/layout/hProcess4"/>
    <dgm:cxn modelId="{56EA11CC-E268-40E0-980B-81DA82D7DD14}" type="presParOf" srcId="{BB71E783-B13A-4F60-AF7D-570BBF06142E}" destId="{0002A48A-BBDD-4E76-93D8-B5E5066BE19C}" srcOrd="2" destOrd="0" presId="urn:microsoft.com/office/officeart/2005/8/layout/hProcess4"/>
    <dgm:cxn modelId="{B6AACE6D-A054-4783-877B-B71F59134B64}" type="presParOf" srcId="{BB71E783-B13A-4F60-AF7D-570BBF06142E}" destId="{94F7F148-7A55-4E61-B754-2F4DF35D0755}" srcOrd="3" destOrd="0" presId="urn:microsoft.com/office/officeart/2005/8/layout/hProcess4"/>
    <dgm:cxn modelId="{01214E45-7A58-403D-A8BC-A8DE03176B9A}" type="presParOf" srcId="{BB71E783-B13A-4F60-AF7D-570BBF06142E}" destId="{A52BAA37-4CD9-4D53-BE56-042641516BC0}" srcOrd="4" destOrd="0" presId="urn:microsoft.com/office/officeart/2005/8/layout/hProcess4"/>
    <dgm:cxn modelId="{F364CF89-D046-402E-B846-92FEB14D2289}" type="presParOf" srcId="{2153FDB7-566D-4E44-A656-0A3DE6E0BB33}" destId="{4D05AFF1-EC02-4170-8944-9E7C4DF8D411}" srcOrd="3" destOrd="0" presId="urn:microsoft.com/office/officeart/2005/8/layout/hProcess4"/>
    <dgm:cxn modelId="{E8A32854-EEFD-4767-8BD4-88C47E7317BF}" type="presParOf" srcId="{2153FDB7-566D-4E44-A656-0A3DE6E0BB33}" destId="{0180515D-FB74-407E-AE3F-48CD6F4A58CF}" srcOrd="4" destOrd="0" presId="urn:microsoft.com/office/officeart/2005/8/layout/hProcess4"/>
    <dgm:cxn modelId="{2EE0A660-8CF1-4A17-94F5-08AFFEA539BD}" type="presParOf" srcId="{0180515D-FB74-407E-AE3F-48CD6F4A58CF}" destId="{7A2BA135-0F76-47F1-99EF-3AE5C046D8CC}" srcOrd="0" destOrd="0" presId="urn:microsoft.com/office/officeart/2005/8/layout/hProcess4"/>
    <dgm:cxn modelId="{944B1236-A59A-462B-B97E-34E7F622F85B}" type="presParOf" srcId="{0180515D-FB74-407E-AE3F-48CD6F4A58CF}" destId="{E41B07D1-3E64-4E64-805E-F6BFAEE5A73F}" srcOrd="1" destOrd="0" presId="urn:microsoft.com/office/officeart/2005/8/layout/hProcess4"/>
    <dgm:cxn modelId="{56C00097-481B-4C56-B28D-92906765B094}" type="presParOf" srcId="{0180515D-FB74-407E-AE3F-48CD6F4A58CF}" destId="{4E2FBF86-2837-4E99-9B39-9138EB25AB90}" srcOrd="2" destOrd="0" presId="urn:microsoft.com/office/officeart/2005/8/layout/hProcess4"/>
    <dgm:cxn modelId="{C139C3C6-FDEC-4AE9-9A13-6D4A35BA147A}" type="presParOf" srcId="{0180515D-FB74-407E-AE3F-48CD6F4A58CF}" destId="{3641B7E4-3F76-49CA-AAC2-B74985C484B1}" srcOrd="3" destOrd="0" presId="urn:microsoft.com/office/officeart/2005/8/layout/hProcess4"/>
    <dgm:cxn modelId="{79F10167-6210-42D5-9F96-9F0117B9EAA2}" type="presParOf" srcId="{0180515D-FB74-407E-AE3F-48CD6F4A58CF}" destId="{DC62AE52-5831-49B8-9BB4-5F3F074C591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29781-1E5C-48A1-A0D3-D588C4D31B10}">
      <dsp:nvSpPr>
        <dsp:cNvPr id="0" name=""/>
        <dsp:cNvSpPr/>
      </dsp:nvSpPr>
      <dsp:spPr>
        <a:xfrm>
          <a:off x="2895" y="1273114"/>
          <a:ext cx="2960382" cy="2441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Gobernanza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/>
            <a:t>Social*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Seguridad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Movilidad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Gestión</a:t>
          </a:r>
          <a:r>
            <a:rPr lang="fr-CH" sz="1600" kern="1200" dirty="0"/>
            <a:t> territorial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Económico</a:t>
          </a:r>
          <a:r>
            <a:rPr lang="fr-CH" sz="1600" kern="1200" dirty="0"/>
            <a:t>*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600" kern="1200" dirty="0" err="1"/>
            <a:t>Ambiente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59085" y="1329304"/>
        <a:ext cx="2848002" cy="1806095"/>
      </dsp:txXfrm>
    </dsp:sp>
    <dsp:sp modelId="{9249A415-A15E-4102-900F-CF369E8D881B}">
      <dsp:nvSpPr>
        <dsp:cNvPr id="0" name=""/>
        <dsp:cNvSpPr/>
      </dsp:nvSpPr>
      <dsp:spPr>
        <a:xfrm>
          <a:off x="1649143" y="1792119"/>
          <a:ext cx="3357128" cy="3357128"/>
        </a:xfrm>
        <a:prstGeom prst="leftCircularArrow">
          <a:avLst>
            <a:gd name="adj1" fmla="val 3428"/>
            <a:gd name="adj2" fmla="val 424552"/>
            <a:gd name="adj3" fmla="val 2200062"/>
            <a:gd name="adj4" fmla="val 9024489"/>
            <a:gd name="adj5" fmla="val 399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B47DB5-5743-4622-8098-426D72E5EE72}">
      <dsp:nvSpPr>
        <dsp:cNvPr id="0" name=""/>
        <dsp:cNvSpPr/>
      </dsp:nvSpPr>
      <dsp:spPr>
        <a:xfrm>
          <a:off x="660758" y="3191590"/>
          <a:ext cx="2631451" cy="1046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200" kern="1200" dirty="0" err="1"/>
            <a:t>Políticas</a:t>
          </a:r>
          <a:r>
            <a:rPr lang="fr-CH" sz="2200" kern="1200" dirty="0"/>
            <a:t> </a:t>
          </a:r>
          <a:r>
            <a:rPr lang="fr-CH" sz="2200" kern="1200" dirty="0" err="1"/>
            <a:t>Sectoriales</a:t>
          </a:r>
          <a:endParaRPr lang="fr-CH" sz="2200" kern="1200" dirty="0"/>
        </a:p>
      </dsp:txBody>
      <dsp:txXfrm>
        <a:off x="691407" y="3222239"/>
        <a:ext cx="2570153" cy="985143"/>
      </dsp:txXfrm>
    </dsp:sp>
    <dsp:sp modelId="{9FF50B1C-E704-4C8A-9DFD-8C4776F115C3}">
      <dsp:nvSpPr>
        <dsp:cNvPr id="0" name=""/>
        <dsp:cNvSpPr/>
      </dsp:nvSpPr>
      <dsp:spPr>
        <a:xfrm>
          <a:off x="3840155" y="1273114"/>
          <a:ext cx="2960382" cy="2441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Comunicación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Relaciones</a:t>
          </a:r>
          <a:r>
            <a:rPr lang="fr-CH" sz="1800" kern="1200" dirty="0"/>
            <a:t> </a:t>
          </a:r>
          <a:r>
            <a:rPr lang="fr-CH" sz="1800" kern="1200" dirty="0" err="1"/>
            <a:t>internacionales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Procuraduría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Auditoría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Secretaría</a:t>
          </a:r>
          <a:r>
            <a:rPr lang="fr-CH" sz="1800" kern="1200" dirty="0"/>
            <a:t> </a:t>
          </a:r>
          <a:r>
            <a:rPr lang="fr-CH" sz="1800" kern="1200" dirty="0" err="1"/>
            <a:t>del</a:t>
          </a:r>
          <a:r>
            <a:rPr lang="fr-CH" sz="1800" kern="1200" dirty="0"/>
            <a:t> </a:t>
          </a:r>
          <a:r>
            <a:rPr lang="fr-CH" sz="1800" kern="1200" dirty="0" err="1"/>
            <a:t>Concejo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Relaciones</a:t>
          </a:r>
          <a:r>
            <a:rPr lang="fr-CH" sz="1800" kern="1200" dirty="0"/>
            <a:t> </a:t>
          </a:r>
          <a:r>
            <a:rPr lang="fr-CH" sz="1800" kern="1200" dirty="0" err="1"/>
            <a:t>públicas</a:t>
          </a:r>
          <a:endParaRPr lang="en-US" sz="1800" kern="1200" dirty="0"/>
        </a:p>
      </dsp:txBody>
      <dsp:txXfrm>
        <a:off x="3896345" y="1852524"/>
        <a:ext cx="2848002" cy="1806095"/>
      </dsp:txXfrm>
    </dsp:sp>
    <dsp:sp modelId="{4D05AFF1-EC02-4170-8944-9E7C4DF8D411}">
      <dsp:nvSpPr>
        <dsp:cNvPr id="0" name=""/>
        <dsp:cNvSpPr/>
      </dsp:nvSpPr>
      <dsp:spPr>
        <a:xfrm>
          <a:off x="5461732" y="-257060"/>
          <a:ext cx="3735399" cy="3735399"/>
        </a:xfrm>
        <a:prstGeom prst="circularArrow">
          <a:avLst>
            <a:gd name="adj1" fmla="val 3080"/>
            <a:gd name="adj2" fmla="val 378435"/>
            <a:gd name="adj3" fmla="val 19446055"/>
            <a:gd name="adj4" fmla="val 12575511"/>
            <a:gd name="adj5" fmla="val 359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F7F148-7A55-4E61-B754-2F4DF35D0755}">
      <dsp:nvSpPr>
        <dsp:cNvPr id="0" name=""/>
        <dsp:cNvSpPr/>
      </dsp:nvSpPr>
      <dsp:spPr>
        <a:xfrm>
          <a:off x="4498018" y="749893"/>
          <a:ext cx="2631451" cy="1046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200" kern="1200" dirty="0" err="1"/>
            <a:t>Políticas</a:t>
          </a:r>
          <a:r>
            <a:rPr lang="fr-CH" sz="2200" kern="1200" dirty="0"/>
            <a:t> Horizontales (17 </a:t>
          </a:r>
          <a:r>
            <a:rPr lang="fr-CH" sz="2200" kern="1200" dirty="0" err="1"/>
            <a:t>junio</a:t>
          </a:r>
          <a:r>
            <a:rPr lang="fr-CH" sz="2200" kern="1200" dirty="0"/>
            <a:t>)</a:t>
          </a:r>
          <a:endParaRPr lang="en-US" sz="2200" kern="1200" dirty="0"/>
        </a:p>
      </dsp:txBody>
      <dsp:txXfrm>
        <a:off x="4528667" y="780542"/>
        <a:ext cx="2570153" cy="985143"/>
      </dsp:txXfrm>
    </dsp:sp>
    <dsp:sp modelId="{E41B07D1-3E64-4E64-805E-F6BFAEE5A73F}">
      <dsp:nvSpPr>
        <dsp:cNvPr id="0" name=""/>
        <dsp:cNvSpPr/>
      </dsp:nvSpPr>
      <dsp:spPr>
        <a:xfrm>
          <a:off x="7677415" y="1273114"/>
          <a:ext cx="2960382" cy="2441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Ordenamiento</a:t>
          </a:r>
          <a:r>
            <a:rPr lang="fr-CH" sz="1800" kern="1200" dirty="0"/>
            <a:t> territorial y </a:t>
          </a:r>
          <a:r>
            <a:rPr lang="fr-CH" sz="1800" kern="1200" dirty="0" err="1"/>
            <a:t>gobernanza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Cohesión</a:t>
          </a:r>
          <a:r>
            <a:rPr lang="fr-CH" sz="1800" kern="1200" dirty="0"/>
            <a:t> social y territorial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CH" sz="1800" kern="1200" dirty="0" err="1"/>
            <a:t>Productividad</a:t>
          </a:r>
          <a:r>
            <a:rPr lang="fr-CH" sz="1800" kern="1200" dirty="0"/>
            <a:t> </a:t>
          </a:r>
          <a:r>
            <a:rPr lang="fr-CH" sz="1800" kern="1200" dirty="0" err="1"/>
            <a:t>sostenible</a:t>
          </a:r>
          <a:r>
            <a:rPr lang="fr-CH" sz="1800" kern="1200" dirty="0"/>
            <a:t> y </a:t>
          </a:r>
          <a:r>
            <a:rPr lang="fr-CH" sz="1800" kern="1200" dirty="0" err="1"/>
            <a:t>seguridad</a:t>
          </a:r>
          <a:r>
            <a:rPr lang="fr-CH" sz="1800" kern="1200" dirty="0"/>
            <a:t> </a:t>
          </a:r>
          <a:r>
            <a:rPr lang="fr-CH" sz="1800" kern="1200" dirty="0" err="1"/>
            <a:t>alimentaria</a:t>
          </a:r>
          <a:endParaRPr lang="en-US" sz="1800" kern="1200" dirty="0"/>
        </a:p>
      </dsp:txBody>
      <dsp:txXfrm>
        <a:off x="7733605" y="1329304"/>
        <a:ext cx="2848002" cy="1806095"/>
      </dsp:txXfrm>
    </dsp:sp>
    <dsp:sp modelId="{3641B7E4-3F76-49CA-AAC2-B74985C484B1}">
      <dsp:nvSpPr>
        <dsp:cNvPr id="0" name=""/>
        <dsp:cNvSpPr/>
      </dsp:nvSpPr>
      <dsp:spPr>
        <a:xfrm>
          <a:off x="8335277" y="3191590"/>
          <a:ext cx="2631451" cy="10464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200" kern="1200" dirty="0" err="1"/>
            <a:t>Políticas</a:t>
          </a:r>
          <a:r>
            <a:rPr lang="fr-CH" sz="2200" kern="1200" dirty="0"/>
            <a:t> </a:t>
          </a:r>
          <a:r>
            <a:rPr lang="fr-CH" sz="2200" kern="1200" dirty="0" err="1"/>
            <a:t>Intersectoriales</a:t>
          </a:r>
          <a:endParaRPr lang="en-US" sz="2200" kern="1200" dirty="0"/>
        </a:p>
      </dsp:txBody>
      <dsp:txXfrm>
        <a:off x="8365926" y="3222239"/>
        <a:ext cx="2570153" cy="9851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2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CmixjYKBM_YH0perMCs0lcmOxACz1WRl?usp=sharin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4639"/>
            <a:ext cx="6285327" cy="711081"/>
          </a:xfrm>
        </p:spPr>
        <p:txBody>
          <a:bodyPr/>
          <a:lstStyle/>
          <a:p>
            <a:r>
              <a:rPr lang="fr-CH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PLAN METROPOLITANO DE DESARROLLO Y ORDENAMIENTO TERRITORIAL</a:t>
            </a:r>
            <a:endParaRPr lang="en-IN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2F0C2402-CC77-4AC0-87AF-3BBE8540126A}"/>
              </a:ext>
            </a:extLst>
          </p:cNvPr>
          <p:cNvSpPr>
            <a:spLocks/>
          </p:cNvSpPr>
          <p:nvPr/>
        </p:nvSpPr>
        <p:spPr bwMode="auto">
          <a:xfrm>
            <a:off x="6382444" y="1260795"/>
            <a:ext cx="5806381" cy="1934108"/>
          </a:xfrm>
          <a:custGeom>
            <a:avLst/>
            <a:gdLst>
              <a:gd name="T0" fmla="*/ 39 w 1680"/>
              <a:gd name="T1" fmla="*/ 5 h 561"/>
              <a:gd name="T2" fmla="*/ 0 w 1680"/>
              <a:gd name="T3" fmla="*/ 36 h 561"/>
              <a:gd name="T4" fmla="*/ 0 w 1680"/>
              <a:gd name="T5" fmla="*/ 252 h 561"/>
              <a:gd name="T6" fmla="*/ 39 w 1680"/>
              <a:gd name="T7" fmla="*/ 299 h 561"/>
              <a:gd name="T8" fmla="*/ 134 w 1680"/>
              <a:gd name="T9" fmla="*/ 314 h 561"/>
              <a:gd name="T10" fmla="*/ 174 w 1680"/>
              <a:gd name="T11" fmla="*/ 321 h 561"/>
              <a:gd name="T12" fmla="*/ 213 w 1680"/>
              <a:gd name="T13" fmla="*/ 328 h 561"/>
              <a:gd name="T14" fmla="*/ 1680 w 1680"/>
              <a:gd name="T15" fmla="*/ 561 h 561"/>
              <a:gd name="T16" fmla="*/ 1680 w 1680"/>
              <a:gd name="T17" fmla="*/ 517 h 561"/>
              <a:gd name="T18" fmla="*/ 1680 w 1680"/>
              <a:gd name="T19" fmla="*/ 358 h 561"/>
              <a:gd name="T20" fmla="*/ 39 w 1680"/>
              <a:gd name="T21" fmla="*/ 5 h 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80" h="561">
                <a:moveTo>
                  <a:pt x="39" y="5"/>
                </a:moveTo>
                <a:cubicBezTo>
                  <a:pt x="17" y="0"/>
                  <a:pt x="0" y="14"/>
                  <a:pt x="0" y="36"/>
                </a:cubicBezTo>
                <a:cubicBezTo>
                  <a:pt x="0" y="252"/>
                  <a:pt x="0" y="252"/>
                  <a:pt x="0" y="252"/>
                </a:cubicBezTo>
                <a:cubicBezTo>
                  <a:pt x="0" y="274"/>
                  <a:pt x="18" y="295"/>
                  <a:pt x="39" y="299"/>
                </a:cubicBezTo>
                <a:cubicBezTo>
                  <a:pt x="134" y="314"/>
                  <a:pt x="134" y="314"/>
                  <a:pt x="134" y="314"/>
                </a:cubicBezTo>
                <a:cubicBezTo>
                  <a:pt x="145" y="316"/>
                  <a:pt x="159" y="319"/>
                  <a:pt x="174" y="321"/>
                </a:cubicBezTo>
                <a:cubicBezTo>
                  <a:pt x="188" y="323"/>
                  <a:pt x="202" y="326"/>
                  <a:pt x="213" y="328"/>
                </a:cubicBezTo>
                <a:cubicBezTo>
                  <a:pt x="1680" y="561"/>
                  <a:pt x="1680" y="561"/>
                  <a:pt x="1680" y="561"/>
                </a:cubicBezTo>
                <a:cubicBezTo>
                  <a:pt x="1680" y="517"/>
                  <a:pt x="1680" y="517"/>
                  <a:pt x="1680" y="517"/>
                </a:cubicBezTo>
                <a:cubicBezTo>
                  <a:pt x="1680" y="358"/>
                  <a:pt x="1680" y="358"/>
                  <a:pt x="1680" y="358"/>
                </a:cubicBezTo>
                <a:lnTo>
                  <a:pt x="39" y="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D3372C4C-6367-4943-BF57-ED418DDA1B81}"/>
              </a:ext>
            </a:extLst>
          </p:cNvPr>
          <p:cNvSpPr>
            <a:spLocks/>
          </p:cNvSpPr>
          <p:nvPr/>
        </p:nvSpPr>
        <p:spPr bwMode="auto">
          <a:xfrm>
            <a:off x="6984316" y="2357828"/>
            <a:ext cx="5204509" cy="1555401"/>
          </a:xfrm>
          <a:custGeom>
            <a:avLst/>
            <a:gdLst>
              <a:gd name="T0" fmla="*/ 39 w 1506"/>
              <a:gd name="T1" fmla="*/ 7 h 451"/>
              <a:gd name="T2" fmla="*/ 0 w 1506"/>
              <a:gd name="T3" fmla="*/ 0 h 451"/>
              <a:gd name="T4" fmla="*/ 0 w 1506"/>
              <a:gd name="T5" fmla="*/ 262 h 451"/>
              <a:gd name="T6" fmla="*/ 39 w 1506"/>
              <a:gd name="T7" fmla="*/ 306 h 451"/>
              <a:gd name="T8" fmla="*/ 121 w 1506"/>
              <a:gd name="T9" fmla="*/ 314 h 451"/>
              <a:gd name="T10" fmla="*/ 160 w 1506"/>
              <a:gd name="T11" fmla="*/ 319 h 451"/>
              <a:gd name="T12" fmla="*/ 200 w 1506"/>
              <a:gd name="T13" fmla="*/ 323 h 451"/>
              <a:gd name="T14" fmla="*/ 1506 w 1506"/>
              <a:gd name="T15" fmla="*/ 451 h 451"/>
              <a:gd name="T16" fmla="*/ 1506 w 1506"/>
              <a:gd name="T17" fmla="*/ 401 h 451"/>
              <a:gd name="T18" fmla="*/ 1506 w 1506"/>
              <a:gd name="T19" fmla="*/ 240 h 451"/>
              <a:gd name="T20" fmla="*/ 39 w 1506"/>
              <a:gd name="T21" fmla="*/ 7 h 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06" h="451">
                <a:moveTo>
                  <a:pt x="39" y="7"/>
                </a:moveTo>
                <a:cubicBezTo>
                  <a:pt x="28" y="5"/>
                  <a:pt x="14" y="2"/>
                  <a:pt x="0" y="0"/>
                </a:cubicBezTo>
                <a:cubicBezTo>
                  <a:pt x="0" y="262"/>
                  <a:pt x="0" y="262"/>
                  <a:pt x="0" y="262"/>
                </a:cubicBezTo>
                <a:cubicBezTo>
                  <a:pt x="0" y="284"/>
                  <a:pt x="17" y="304"/>
                  <a:pt x="39" y="306"/>
                </a:cubicBezTo>
                <a:cubicBezTo>
                  <a:pt x="121" y="314"/>
                  <a:pt x="121" y="314"/>
                  <a:pt x="121" y="314"/>
                </a:cubicBezTo>
                <a:cubicBezTo>
                  <a:pt x="132" y="316"/>
                  <a:pt x="146" y="317"/>
                  <a:pt x="160" y="319"/>
                </a:cubicBezTo>
                <a:cubicBezTo>
                  <a:pt x="175" y="320"/>
                  <a:pt x="189" y="321"/>
                  <a:pt x="200" y="323"/>
                </a:cubicBezTo>
                <a:cubicBezTo>
                  <a:pt x="1506" y="451"/>
                  <a:pt x="1506" y="451"/>
                  <a:pt x="1506" y="451"/>
                </a:cubicBezTo>
                <a:cubicBezTo>
                  <a:pt x="1506" y="401"/>
                  <a:pt x="1506" y="401"/>
                  <a:pt x="1506" y="401"/>
                </a:cubicBezTo>
                <a:cubicBezTo>
                  <a:pt x="1506" y="240"/>
                  <a:pt x="1506" y="240"/>
                  <a:pt x="1506" y="240"/>
                </a:cubicBezTo>
                <a:lnTo>
                  <a:pt x="39" y="7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2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AF1E8EAF-4B1A-4D64-AAC8-0766A09DA666}"/>
              </a:ext>
            </a:extLst>
          </p:cNvPr>
          <p:cNvSpPr>
            <a:spLocks/>
          </p:cNvSpPr>
          <p:nvPr/>
        </p:nvSpPr>
        <p:spPr bwMode="auto">
          <a:xfrm>
            <a:off x="7536146" y="3449451"/>
            <a:ext cx="4652679" cy="1140177"/>
          </a:xfrm>
          <a:custGeom>
            <a:avLst/>
            <a:gdLst>
              <a:gd name="T0" fmla="*/ 40 w 1346"/>
              <a:gd name="T1" fmla="*/ 4 h 331"/>
              <a:gd name="T2" fmla="*/ 0 w 1346"/>
              <a:gd name="T3" fmla="*/ 0 h 331"/>
              <a:gd name="T4" fmla="*/ 0 w 1346"/>
              <a:gd name="T5" fmla="*/ 245 h 331"/>
              <a:gd name="T6" fmla="*/ 40 w 1346"/>
              <a:gd name="T7" fmla="*/ 287 h 331"/>
              <a:gd name="T8" fmla="*/ 105 w 1346"/>
              <a:gd name="T9" fmla="*/ 289 h 331"/>
              <a:gd name="T10" fmla="*/ 145 w 1346"/>
              <a:gd name="T11" fmla="*/ 290 h 331"/>
              <a:gd name="T12" fmla="*/ 185 w 1346"/>
              <a:gd name="T13" fmla="*/ 291 h 331"/>
              <a:gd name="T14" fmla="*/ 1346 w 1346"/>
              <a:gd name="T15" fmla="*/ 331 h 331"/>
              <a:gd name="T16" fmla="*/ 1346 w 1346"/>
              <a:gd name="T17" fmla="*/ 285 h 331"/>
              <a:gd name="T18" fmla="*/ 1346 w 1346"/>
              <a:gd name="T19" fmla="*/ 132 h 331"/>
              <a:gd name="T20" fmla="*/ 40 w 1346"/>
              <a:gd name="T21" fmla="*/ 4 h 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46" h="331">
                <a:moveTo>
                  <a:pt x="40" y="4"/>
                </a:moveTo>
                <a:cubicBezTo>
                  <a:pt x="29" y="2"/>
                  <a:pt x="15" y="1"/>
                  <a:pt x="0" y="0"/>
                </a:cubicBezTo>
                <a:cubicBezTo>
                  <a:pt x="0" y="245"/>
                  <a:pt x="0" y="245"/>
                  <a:pt x="0" y="245"/>
                </a:cubicBezTo>
                <a:cubicBezTo>
                  <a:pt x="0" y="267"/>
                  <a:pt x="18" y="286"/>
                  <a:pt x="40" y="287"/>
                </a:cubicBezTo>
                <a:cubicBezTo>
                  <a:pt x="105" y="289"/>
                  <a:pt x="105" y="289"/>
                  <a:pt x="105" y="289"/>
                </a:cubicBezTo>
                <a:cubicBezTo>
                  <a:pt x="116" y="289"/>
                  <a:pt x="130" y="289"/>
                  <a:pt x="145" y="290"/>
                </a:cubicBezTo>
                <a:cubicBezTo>
                  <a:pt x="159" y="290"/>
                  <a:pt x="174" y="291"/>
                  <a:pt x="185" y="291"/>
                </a:cubicBezTo>
                <a:cubicBezTo>
                  <a:pt x="1346" y="331"/>
                  <a:pt x="1346" y="331"/>
                  <a:pt x="1346" y="331"/>
                </a:cubicBezTo>
                <a:cubicBezTo>
                  <a:pt x="1346" y="285"/>
                  <a:pt x="1346" y="285"/>
                  <a:pt x="1346" y="285"/>
                </a:cubicBezTo>
                <a:cubicBezTo>
                  <a:pt x="1346" y="132"/>
                  <a:pt x="1346" y="132"/>
                  <a:pt x="1346" y="132"/>
                </a:cubicBezTo>
                <a:lnTo>
                  <a:pt x="40" y="4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49677F50-4E33-4336-B730-D251603A071B}"/>
              </a:ext>
            </a:extLst>
          </p:cNvPr>
          <p:cNvSpPr>
            <a:spLocks/>
          </p:cNvSpPr>
          <p:nvPr/>
        </p:nvSpPr>
        <p:spPr bwMode="auto">
          <a:xfrm>
            <a:off x="8037932" y="4439634"/>
            <a:ext cx="4150893" cy="975169"/>
          </a:xfrm>
          <a:custGeom>
            <a:avLst/>
            <a:gdLst>
              <a:gd name="T0" fmla="*/ 40 w 1201"/>
              <a:gd name="T1" fmla="*/ 1 h 283"/>
              <a:gd name="T2" fmla="*/ 0 w 1201"/>
              <a:gd name="T3" fmla="*/ 0 h 283"/>
              <a:gd name="T4" fmla="*/ 0 w 1201"/>
              <a:gd name="T5" fmla="*/ 236 h 283"/>
              <a:gd name="T6" fmla="*/ 40 w 1201"/>
              <a:gd name="T7" fmla="*/ 276 h 283"/>
              <a:gd name="T8" fmla="*/ 96 w 1201"/>
              <a:gd name="T9" fmla="*/ 276 h 283"/>
              <a:gd name="T10" fmla="*/ 136 w 1201"/>
              <a:gd name="T11" fmla="*/ 276 h 283"/>
              <a:gd name="T12" fmla="*/ 176 w 1201"/>
              <a:gd name="T13" fmla="*/ 276 h 283"/>
              <a:gd name="T14" fmla="*/ 1201 w 1201"/>
              <a:gd name="T15" fmla="*/ 283 h 283"/>
              <a:gd name="T16" fmla="*/ 1201 w 1201"/>
              <a:gd name="T17" fmla="*/ 238 h 283"/>
              <a:gd name="T18" fmla="*/ 1201 w 1201"/>
              <a:gd name="T19" fmla="*/ 41 h 283"/>
              <a:gd name="T20" fmla="*/ 40 w 1201"/>
              <a:gd name="T21" fmla="*/ 1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201" h="283">
                <a:moveTo>
                  <a:pt x="40" y="1"/>
                </a:moveTo>
                <a:cubicBezTo>
                  <a:pt x="29" y="1"/>
                  <a:pt x="14" y="0"/>
                  <a:pt x="0" y="0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58"/>
                  <a:pt x="18" y="276"/>
                  <a:pt x="40" y="276"/>
                </a:cubicBezTo>
                <a:cubicBezTo>
                  <a:pt x="96" y="276"/>
                  <a:pt x="96" y="276"/>
                  <a:pt x="96" y="276"/>
                </a:cubicBezTo>
                <a:cubicBezTo>
                  <a:pt x="107" y="276"/>
                  <a:pt x="122" y="276"/>
                  <a:pt x="136" y="276"/>
                </a:cubicBezTo>
                <a:cubicBezTo>
                  <a:pt x="151" y="276"/>
                  <a:pt x="165" y="276"/>
                  <a:pt x="176" y="276"/>
                </a:cubicBezTo>
                <a:cubicBezTo>
                  <a:pt x="1201" y="283"/>
                  <a:pt x="1201" y="283"/>
                  <a:pt x="1201" y="283"/>
                </a:cubicBezTo>
                <a:cubicBezTo>
                  <a:pt x="1201" y="238"/>
                  <a:pt x="1201" y="238"/>
                  <a:pt x="1201" y="238"/>
                </a:cubicBezTo>
                <a:cubicBezTo>
                  <a:pt x="1201" y="41"/>
                  <a:pt x="1201" y="41"/>
                  <a:pt x="1201" y="41"/>
                </a:cubicBezTo>
                <a:lnTo>
                  <a:pt x="40" y="1"/>
                </a:lnTo>
                <a:close/>
              </a:path>
            </a:pathLst>
          </a:custGeom>
          <a:gradFill>
            <a:gsLst>
              <a:gs pos="0">
                <a:schemeClr val="accent5"/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D4FBF5-D4E6-43E6-B754-DA49FD52E4FB}"/>
              </a:ext>
            </a:extLst>
          </p:cNvPr>
          <p:cNvSpPr txBox="1"/>
          <p:nvPr/>
        </p:nvSpPr>
        <p:spPr>
          <a:xfrm>
            <a:off x="6560954" y="1415924"/>
            <a:ext cx="53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Open Sans"/>
              </a:rPr>
              <a:t>1</a:t>
            </a:r>
            <a:endParaRPr lang="en-IN" sz="48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3FC260-D8F1-4F60-B202-3BACD4C28451}"/>
              </a:ext>
            </a:extLst>
          </p:cNvPr>
          <p:cNvSpPr txBox="1"/>
          <p:nvPr/>
        </p:nvSpPr>
        <p:spPr>
          <a:xfrm>
            <a:off x="7139451" y="2488945"/>
            <a:ext cx="53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Open Sans"/>
              </a:rPr>
              <a:t>2</a:t>
            </a:r>
            <a:endParaRPr lang="en-IN" sz="48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2A6680-639D-432C-8334-FDF673F75BB1}"/>
              </a:ext>
            </a:extLst>
          </p:cNvPr>
          <p:cNvSpPr txBox="1"/>
          <p:nvPr/>
        </p:nvSpPr>
        <p:spPr>
          <a:xfrm>
            <a:off x="7727280" y="3515313"/>
            <a:ext cx="53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Open Sans"/>
              </a:rPr>
              <a:t>3</a:t>
            </a:r>
            <a:endParaRPr lang="en-IN" sz="48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871AB44-FD99-45A7-A8D3-870F2C4625DE}"/>
              </a:ext>
            </a:extLst>
          </p:cNvPr>
          <p:cNvSpPr txBox="1"/>
          <p:nvPr/>
        </p:nvSpPr>
        <p:spPr>
          <a:xfrm>
            <a:off x="8193811" y="4467035"/>
            <a:ext cx="538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Open Sans"/>
              </a:rPr>
              <a:t>4</a:t>
            </a:r>
            <a:endParaRPr lang="en-IN" sz="4800" b="1" dirty="0">
              <a:solidFill>
                <a:schemeClr val="bg1"/>
              </a:solidFill>
              <a:latin typeface="Open San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184CC13-17DF-4CBA-9ADC-377AD3C2EFF8}"/>
              </a:ext>
            </a:extLst>
          </p:cNvPr>
          <p:cNvSpPr txBox="1"/>
          <p:nvPr/>
        </p:nvSpPr>
        <p:spPr>
          <a:xfrm>
            <a:off x="637103" y="2869273"/>
            <a:ext cx="4899261" cy="223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13800" b="1" dirty="0">
                <a:solidFill>
                  <a:schemeClr val="accent5"/>
                </a:solidFill>
                <a:latin typeface="Open Sans"/>
              </a:rPr>
              <a:t>4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swald" panose="02000506000000020004" pitchFamily="2" charset="0"/>
              </a:rPr>
              <a:t>FASES</a:t>
            </a:r>
            <a:endParaRPr lang="en-IN" sz="3600" b="1" dirty="0">
              <a:latin typeface="Oswald" panose="02000506000000020004" pitchFamily="2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FB34DD-9B8C-4D53-BBAC-19F615830641}"/>
              </a:ext>
            </a:extLst>
          </p:cNvPr>
          <p:cNvSpPr/>
          <p:nvPr/>
        </p:nvSpPr>
        <p:spPr>
          <a:xfrm>
            <a:off x="637105" y="5373964"/>
            <a:ext cx="5457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Este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proceso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cumple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las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normas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establecidas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por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Planifica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Ecuador, se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desarrolla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con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ténicas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planificación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participativa</a:t>
            </a:r>
            <a:r>
              <a:rPr lang="en-US" sz="16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03F52EE-F41D-4F39-9BB3-C91DC84CD900}"/>
              </a:ext>
            </a:extLst>
          </p:cNvPr>
          <p:cNvSpPr txBox="1"/>
          <p:nvPr/>
        </p:nvSpPr>
        <p:spPr>
          <a:xfrm rot="16200000">
            <a:off x="5667585" y="1486289"/>
            <a:ext cx="85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Fase</a:t>
            </a:r>
            <a:endParaRPr lang="en-IN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C0A7C2-0E6F-4D85-8E60-A787F92A1DF6}"/>
              </a:ext>
            </a:extLst>
          </p:cNvPr>
          <p:cNvSpPr txBox="1"/>
          <p:nvPr/>
        </p:nvSpPr>
        <p:spPr>
          <a:xfrm rot="16200000">
            <a:off x="6269165" y="2633954"/>
            <a:ext cx="85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Fase</a:t>
            </a:r>
            <a:endParaRPr lang="en-IN" sz="2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79AF2F-3D48-4E6B-B0A6-2C8866CAD65B}"/>
              </a:ext>
            </a:extLst>
          </p:cNvPr>
          <p:cNvSpPr txBox="1"/>
          <p:nvPr/>
        </p:nvSpPr>
        <p:spPr>
          <a:xfrm rot="16200000">
            <a:off x="6810341" y="3716305"/>
            <a:ext cx="85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Fase</a:t>
            </a:r>
            <a:endParaRPr lang="en-IN" sz="20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9390CA8-4748-4208-B689-7DDCA91F5D12}"/>
              </a:ext>
            </a:extLst>
          </p:cNvPr>
          <p:cNvSpPr txBox="1"/>
          <p:nvPr/>
        </p:nvSpPr>
        <p:spPr>
          <a:xfrm rot="16200000">
            <a:off x="7304864" y="4724011"/>
            <a:ext cx="8510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en Sans"/>
              </a:rPr>
              <a:t>Fase</a:t>
            </a:r>
            <a:endParaRPr lang="en-IN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A73340-C842-4CF5-BEED-615691B8B098}"/>
              </a:ext>
            </a:extLst>
          </p:cNvPr>
          <p:cNvSpPr/>
          <p:nvPr/>
        </p:nvSpPr>
        <p:spPr>
          <a:xfrm rot="644547">
            <a:off x="7331492" y="2190073"/>
            <a:ext cx="43380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H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valuación</a:t>
            </a:r>
            <a:r>
              <a:rPr lang="en-US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PMDOT 2015-2025 : 100%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5B59434-562C-4B70-8499-D49747A3C5FE}"/>
              </a:ext>
            </a:extLst>
          </p:cNvPr>
          <p:cNvSpPr/>
          <p:nvPr/>
        </p:nvSpPr>
        <p:spPr>
          <a:xfrm rot="400980">
            <a:off x="7855897" y="3105440"/>
            <a:ext cx="43480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H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Diagnóstico</a:t>
            </a:r>
            <a:r>
              <a:rPr lang="fr-CH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H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Estratégico</a:t>
            </a:r>
            <a:r>
              <a:rPr lang="fr-CH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100%, </a:t>
            </a:r>
            <a:r>
              <a:rPr lang="fr-CH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ajustando</a:t>
            </a:r>
            <a:r>
              <a:rPr lang="fr-CH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40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7F367B-2481-41DB-B577-6517FE5FC52C}"/>
              </a:ext>
            </a:extLst>
          </p:cNvPr>
          <p:cNvSpPr/>
          <p:nvPr/>
        </p:nvSpPr>
        <p:spPr>
          <a:xfrm rot="214882">
            <a:off x="8447322" y="3948963"/>
            <a:ext cx="32903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CH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Propuesta</a:t>
            </a:r>
            <a:r>
              <a:rPr lang="fr-CH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100% , </a:t>
            </a:r>
            <a:r>
              <a:rPr lang="fr-CH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ajustando</a:t>
            </a:r>
            <a:endParaRPr lang="en-US" sz="1400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7D8A2FA-146D-4056-99D9-B8D87AD61101}"/>
              </a:ext>
            </a:extLst>
          </p:cNvPr>
          <p:cNvSpPr/>
          <p:nvPr/>
        </p:nvSpPr>
        <p:spPr>
          <a:xfrm>
            <a:off x="8895191" y="4650217"/>
            <a:ext cx="31758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Modelo</a:t>
            </a:r>
            <a:r>
              <a:rPr lang="en-US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Gestión</a:t>
            </a:r>
            <a:r>
              <a:rPr lang="en-US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400" kern="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Ajuste</a:t>
            </a:r>
            <a:r>
              <a:rPr lang="en-US" sz="1400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profundo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423B00-4A44-4AEB-ABB3-6A4C200F57C8}"/>
              </a:ext>
            </a:extLst>
          </p:cNvPr>
          <p:cNvSpPr/>
          <p:nvPr/>
        </p:nvSpPr>
        <p:spPr>
          <a:xfrm>
            <a:off x="647115" y="985720"/>
            <a:ext cx="38473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Proceso</a:t>
            </a:r>
            <a:r>
              <a:rPr lang="en-US" sz="1800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US" sz="1800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construcción</a:t>
            </a:r>
            <a:endParaRPr lang="en-US" sz="1800" kern="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08583C8-C6B4-477A-96B7-48D4380B7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207" y="374390"/>
            <a:ext cx="230566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Striped Right 3">
            <a:hlinkClick r:id="rId3"/>
            <a:extLst>
              <a:ext uri="{FF2B5EF4-FFF2-40B4-BE49-F238E27FC236}">
                <a16:creationId xmlns:a16="http://schemas.microsoft.com/office/drawing/2014/main" id="{808224B4-D3EC-44FD-8DB3-70E2151CB577}"/>
              </a:ext>
            </a:extLst>
          </p:cNvPr>
          <p:cNvSpPr/>
          <p:nvPr/>
        </p:nvSpPr>
        <p:spPr>
          <a:xfrm>
            <a:off x="9406780" y="5789462"/>
            <a:ext cx="2337312" cy="879898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/>
              <a:t>REPOSITORIO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Propuesta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850F7A-641D-4D43-A318-F42C5A81BC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ESTRUCTURA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D0254F-B6F8-4304-AC27-6DD0E1DBC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4692883" cy="3951288"/>
          </a:xfrm>
        </p:spPr>
        <p:txBody>
          <a:bodyPr>
            <a:normAutofit fontScale="92500" lnSpcReduction="10000"/>
          </a:bodyPr>
          <a:lstStyle/>
          <a:p>
            <a:r>
              <a:rPr lang="fr-CH" sz="3000" dirty="0" err="1"/>
              <a:t>Visión</a:t>
            </a:r>
            <a:r>
              <a:rPr lang="fr-CH" sz="3000" dirty="0"/>
              <a:t> de </a:t>
            </a:r>
            <a:r>
              <a:rPr lang="fr-CH" sz="3000" dirty="0" err="1"/>
              <a:t>desarrollo</a:t>
            </a:r>
            <a:endParaRPr lang="fr-CH" sz="3000" dirty="0"/>
          </a:p>
          <a:p>
            <a:r>
              <a:rPr lang="fr-CH" sz="3000" dirty="0" err="1"/>
              <a:t>Objetivos</a:t>
            </a:r>
            <a:r>
              <a:rPr lang="fr-CH" sz="3000" dirty="0"/>
              <a:t> </a:t>
            </a:r>
            <a:r>
              <a:rPr lang="fr-CH" sz="3000" dirty="0" err="1"/>
              <a:t>estratégicos</a:t>
            </a:r>
            <a:endParaRPr lang="fr-CH" sz="3000" dirty="0"/>
          </a:p>
          <a:p>
            <a:r>
              <a:rPr lang="fr-CH" sz="3000" dirty="0" err="1"/>
              <a:t>Políticas</a:t>
            </a:r>
            <a:endParaRPr lang="fr-CH" sz="3000" dirty="0"/>
          </a:p>
          <a:p>
            <a:r>
              <a:rPr lang="fr-CH" sz="3000" dirty="0" err="1"/>
              <a:t>Metas</a:t>
            </a:r>
            <a:endParaRPr lang="fr-CH" sz="3000" dirty="0"/>
          </a:p>
          <a:p>
            <a:r>
              <a:rPr lang="fr-CH" sz="3000" dirty="0" err="1"/>
              <a:t>Indicadores</a:t>
            </a:r>
            <a:endParaRPr lang="fr-CH" sz="3000" dirty="0"/>
          </a:p>
          <a:p>
            <a:r>
              <a:rPr lang="fr-CH" sz="3000" dirty="0" err="1"/>
              <a:t>Estrategias</a:t>
            </a:r>
            <a:r>
              <a:rPr lang="fr-CH" sz="3000" dirty="0">
                <a:sym typeface="Wingdings" panose="05000000000000000000" pitchFamily="2" charset="2"/>
              </a:rPr>
              <a:t>  </a:t>
            </a:r>
          </a:p>
          <a:p>
            <a:r>
              <a:rPr lang="fr-CH" sz="3000" dirty="0" err="1">
                <a:solidFill>
                  <a:srgbClr val="7030A0"/>
                </a:solidFill>
                <a:sym typeface="Wingdings" panose="05000000000000000000" pitchFamily="2" charset="2"/>
              </a:rPr>
              <a:t>Modelo</a:t>
            </a:r>
            <a:r>
              <a:rPr lang="fr-CH" sz="3000" dirty="0">
                <a:solidFill>
                  <a:srgbClr val="7030A0"/>
                </a:solidFill>
                <a:sym typeface="Wingdings" panose="05000000000000000000" pitchFamily="2" charset="2"/>
              </a:rPr>
              <a:t> Territorial </a:t>
            </a:r>
            <a:r>
              <a:rPr lang="fr-CH" sz="3000" dirty="0" err="1">
                <a:solidFill>
                  <a:srgbClr val="7030A0"/>
                </a:solidFill>
                <a:sym typeface="Wingdings" panose="05000000000000000000" pitchFamily="2" charset="2"/>
              </a:rPr>
              <a:t>Deseado</a:t>
            </a:r>
            <a:endParaRPr lang="en-US" sz="3000" dirty="0">
              <a:solidFill>
                <a:srgbClr val="7030A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AB881E3-D506-4881-9336-33641A4FF8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246540" y="1535113"/>
            <a:ext cx="4332846" cy="639763"/>
          </a:xfrm>
        </p:spPr>
        <p:txBody>
          <a:bodyPr/>
          <a:lstStyle/>
          <a:p>
            <a:r>
              <a:rPr lang="fr-CH" dirty="0"/>
              <a:t>Plan </a:t>
            </a:r>
            <a:r>
              <a:rPr lang="fr-CH" dirty="0" err="1"/>
              <a:t>Plurianual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98678CA-E724-4718-87D4-97013AE38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46540" y="2174875"/>
            <a:ext cx="4332846" cy="3951288"/>
          </a:xfrm>
        </p:spPr>
        <p:txBody>
          <a:bodyPr>
            <a:normAutofit fontScale="92500" lnSpcReduction="10000"/>
          </a:bodyPr>
          <a:lstStyle/>
          <a:p>
            <a:r>
              <a:rPr lang="fr-CH" dirty="0" err="1"/>
              <a:t>Programas</a:t>
            </a:r>
            <a:endParaRPr lang="fr-CH" dirty="0"/>
          </a:p>
          <a:p>
            <a:r>
              <a:rPr lang="fr-CH" dirty="0" err="1"/>
              <a:t>Proyectos</a:t>
            </a:r>
            <a:r>
              <a:rPr lang="fr-CH" dirty="0"/>
              <a:t> </a:t>
            </a:r>
          </a:p>
          <a:p>
            <a:pPr lvl="1"/>
            <a:r>
              <a:rPr lang="fr-CH" dirty="0" err="1"/>
              <a:t>Objetivo</a:t>
            </a:r>
            <a:r>
              <a:rPr lang="fr-CH" dirty="0"/>
              <a:t> de </a:t>
            </a:r>
            <a:r>
              <a:rPr lang="fr-CH" dirty="0" err="1"/>
              <a:t>proyecto</a:t>
            </a:r>
            <a:endParaRPr lang="fr-CH" dirty="0"/>
          </a:p>
          <a:p>
            <a:pPr lvl="1"/>
            <a:r>
              <a:rPr lang="fr-CH" dirty="0" err="1"/>
              <a:t>Duración</a:t>
            </a:r>
            <a:r>
              <a:rPr lang="fr-CH" dirty="0"/>
              <a:t> de </a:t>
            </a:r>
            <a:r>
              <a:rPr lang="fr-CH" dirty="0" err="1"/>
              <a:t>proyecto</a:t>
            </a:r>
            <a:endParaRPr lang="fr-CH" dirty="0"/>
          </a:p>
          <a:p>
            <a:pPr lvl="1"/>
            <a:r>
              <a:rPr lang="fr-CH" dirty="0"/>
              <a:t>Meta de </a:t>
            </a:r>
            <a:r>
              <a:rPr lang="fr-CH" dirty="0" err="1"/>
              <a:t>proyecto</a:t>
            </a:r>
            <a:endParaRPr lang="fr-CH" dirty="0"/>
          </a:p>
          <a:p>
            <a:pPr lvl="1"/>
            <a:r>
              <a:rPr lang="fr-CH" dirty="0" err="1"/>
              <a:t>Indicador</a:t>
            </a:r>
            <a:r>
              <a:rPr lang="fr-CH" dirty="0"/>
              <a:t> </a:t>
            </a:r>
            <a:r>
              <a:rPr lang="fr-CH" dirty="0" err="1"/>
              <a:t>del</a:t>
            </a:r>
            <a:r>
              <a:rPr lang="fr-CH" dirty="0"/>
              <a:t> </a:t>
            </a:r>
            <a:r>
              <a:rPr lang="fr-CH" dirty="0" err="1"/>
              <a:t>proyecto</a:t>
            </a:r>
            <a:endParaRPr lang="fr-CH" dirty="0"/>
          </a:p>
          <a:p>
            <a:r>
              <a:rPr lang="fr-CH" dirty="0" err="1"/>
              <a:t>Alineación</a:t>
            </a:r>
            <a:r>
              <a:rPr lang="en-US" dirty="0"/>
              <a:t> superior</a:t>
            </a:r>
          </a:p>
          <a:p>
            <a:r>
              <a:rPr lang="en-US" dirty="0" err="1"/>
              <a:t>Cronograma</a:t>
            </a:r>
            <a:r>
              <a:rPr lang="en-US" dirty="0"/>
              <a:t> e </a:t>
            </a:r>
            <a:r>
              <a:rPr lang="en-US" dirty="0" err="1"/>
              <a:t>hitos</a:t>
            </a:r>
            <a:r>
              <a:rPr lang="en-US" dirty="0"/>
              <a:t>.</a:t>
            </a:r>
          </a:p>
          <a:p>
            <a:endParaRPr lang="fr-CH" dirty="0"/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F86B20CF-085C-4D83-8DE7-BAF1C3747256}"/>
              </a:ext>
            </a:extLst>
          </p:cNvPr>
          <p:cNvSpPr/>
          <p:nvPr/>
        </p:nvSpPr>
        <p:spPr>
          <a:xfrm>
            <a:off x="4654252" y="3258352"/>
            <a:ext cx="259228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/>
              <a:t>VALIDACIÓN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93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DF83-07D5-4E63-A16C-C641ABF7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/>
              <a:t>AVANCES: </a:t>
            </a:r>
            <a:r>
              <a:rPr lang="fr-CH" dirty="0" err="1"/>
              <a:t>Consolidación</a:t>
            </a:r>
            <a:r>
              <a:rPr lang="fr-CH" dirty="0"/>
              <a:t> </a:t>
            </a:r>
            <a:r>
              <a:rPr lang="fr-CH" dirty="0" err="1"/>
              <a:t>políticas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5E14A2-7755-4FBF-888B-0E1CD77C6F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José </a:t>
            </a:r>
            <a:r>
              <a:rPr lang="fr-CH" dirty="0" err="1"/>
              <a:t>Villagómez</a:t>
            </a:r>
            <a:r>
              <a:rPr lang="fr-CH" dirty="0"/>
              <a:t>, </a:t>
            </a:r>
            <a:r>
              <a:rPr lang="fr-CH" dirty="0" err="1"/>
              <a:t>técnico</a:t>
            </a:r>
            <a:r>
              <a:rPr lang="fr-CH" dirty="0"/>
              <a:t> de la </a:t>
            </a:r>
            <a:r>
              <a:rPr lang="fr-CH" dirty="0" err="1"/>
              <a:t>Secretaría</a:t>
            </a:r>
            <a:r>
              <a:rPr lang="fr-CH" dirty="0"/>
              <a:t> General de </a:t>
            </a:r>
            <a:r>
              <a:rPr lang="fr-CH" dirty="0" err="1"/>
              <a:t>Planificación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96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Gestión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Content Placeholder 6" descr="A close up of a sign&#10;&#10;Description automatically generated">
            <a:extLst>
              <a:ext uri="{FF2B5EF4-FFF2-40B4-BE49-F238E27FC236}">
                <a16:creationId xmlns:a16="http://schemas.microsoft.com/office/drawing/2014/main" id="{5430B505-9E84-410A-87BC-C7D1984B03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1600200"/>
            <a:ext cx="5240151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CE46F-36D1-4DB1-87CD-11C7E6B0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4593" y="1600200"/>
            <a:ext cx="5773473" cy="498316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fr-CH" sz="2800" dirty="0" err="1"/>
              <a:t>Políticas</a:t>
            </a:r>
            <a:r>
              <a:rPr lang="fr-CH" sz="2800" dirty="0"/>
              <a:t> de </a:t>
            </a:r>
            <a:r>
              <a:rPr lang="fr-CH" sz="2800" dirty="0" err="1"/>
              <a:t>transversalización</a:t>
            </a: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fr-CH" sz="2800" dirty="0" err="1"/>
              <a:t>Seguimiento</a:t>
            </a:r>
            <a:r>
              <a:rPr lang="fr-CH" sz="2800" dirty="0"/>
              <a:t> y control</a:t>
            </a:r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fr-CH" sz="2800" dirty="0" err="1"/>
              <a:t>Estrategia</a:t>
            </a:r>
            <a:r>
              <a:rPr lang="fr-CH" sz="2800" dirty="0"/>
              <a:t> de </a:t>
            </a:r>
            <a:r>
              <a:rPr lang="fr-CH" sz="2800" dirty="0" err="1"/>
              <a:t>comunicación</a:t>
            </a:r>
            <a:r>
              <a:rPr lang="fr-CH" sz="2800" dirty="0"/>
              <a:t> e </a:t>
            </a:r>
            <a:r>
              <a:rPr lang="fr-CH" sz="2800" dirty="0" err="1"/>
              <a:t>información</a:t>
            </a: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r>
              <a:rPr lang="fr-CH" sz="2800" dirty="0" err="1"/>
              <a:t>Políticas</a:t>
            </a:r>
            <a:r>
              <a:rPr lang="fr-CH" sz="2800" dirty="0"/>
              <a:t> de </a:t>
            </a:r>
            <a:r>
              <a:rPr lang="fr-CH" sz="2800" dirty="0" err="1"/>
              <a:t>articulación</a:t>
            </a:r>
            <a:endParaRPr lang="fr-CH" sz="2800" dirty="0"/>
          </a:p>
          <a:p>
            <a:pPr algn="just">
              <a:spcBef>
                <a:spcPts val="0"/>
              </a:spcBef>
              <a:buFont typeface="+mj-lt"/>
              <a:buAutoNum type="arabicPeriod"/>
            </a:pPr>
            <a:endParaRPr lang="fr-CH" sz="2800" dirty="0"/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3025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Gestión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Content Placeholder 6" descr="A close up of a sign&#10;&#10;Description automatically generated">
            <a:extLst>
              <a:ext uri="{FF2B5EF4-FFF2-40B4-BE49-F238E27FC236}">
                <a16:creationId xmlns:a16="http://schemas.microsoft.com/office/drawing/2014/main" id="{5430B505-9E84-410A-87BC-C7D1984B03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1600200"/>
            <a:ext cx="5240151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CE46F-36D1-4DB1-87CD-11C7E6B0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4593" y="1326646"/>
            <a:ext cx="5773473" cy="525671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CH" sz="2400" dirty="0"/>
              <a:t>2. </a:t>
            </a:r>
            <a:r>
              <a:rPr lang="fr-CH" sz="2400" dirty="0" err="1"/>
              <a:t>Políticas</a:t>
            </a:r>
            <a:r>
              <a:rPr lang="fr-CH" sz="2400" dirty="0"/>
              <a:t> de </a:t>
            </a:r>
            <a:r>
              <a:rPr lang="fr-CH" sz="2400" dirty="0" err="1"/>
              <a:t>transversalización</a:t>
            </a:r>
            <a:r>
              <a:rPr lang="fr-CH" sz="2400" dirty="0"/>
              <a:t>: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Participación</a:t>
            </a:r>
            <a:r>
              <a:rPr lang="fr-CH" sz="2400" dirty="0"/>
              <a:t> </a:t>
            </a:r>
            <a:r>
              <a:rPr lang="fr-CH" sz="2400" dirty="0" err="1"/>
              <a:t>ciudadana</a:t>
            </a:r>
            <a:r>
              <a:rPr lang="fr-CH" sz="2400" dirty="0"/>
              <a:t>, </a:t>
            </a:r>
            <a:r>
              <a:rPr lang="fr-CH" sz="2400" dirty="0" err="1"/>
              <a:t>género</a:t>
            </a:r>
            <a:r>
              <a:rPr lang="fr-CH" sz="2400" dirty="0"/>
              <a:t> y </a:t>
            </a:r>
            <a:r>
              <a:rPr lang="fr-CH" sz="2400" dirty="0" err="1"/>
              <a:t>sostenibilidad</a:t>
            </a:r>
            <a:r>
              <a:rPr lang="fr-CH" sz="2400" dirty="0"/>
              <a:t>:</a:t>
            </a:r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 err="1"/>
              <a:t>Levantamiento</a:t>
            </a:r>
            <a:r>
              <a:rPr lang="fr-CH" sz="1800" dirty="0"/>
              <a:t> de </a:t>
            </a:r>
            <a:r>
              <a:rPr lang="fr-CH" sz="1800" dirty="0" err="1"/>
              <a:t>problemáticas</a:t>
            </a:r>
            <a:r>
              <a:rPr lang="fr-CH" sz="1800" dirty="0"/>
              <a:t> </a:t>
            </a:r>
            <a:r>
              <a:rPr lang="fr-CH" sz="1800" dirty="0" err="1"/>
              <a:t>específicas</a:t>
            </a:r>
            <a:endParaRPr lang="fr-CH" sz="1800" dirty="0"/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/>
              <a:t>Matriz de </a:t>
            </a:r>
            <a:r>
              <a:rPr lang="fr-CH" sz="1800" dirty="0" err="1"/>
              <a:t>acciones</a:t>
            </a:r>
            <a:r>
              <a:rPr lang="fr-CH" sz="1800" dirty="0"/>
              <a:t> </a:t>
            </a:r>
            <a:r>
              <a:rPr lang="fr-CH" sz="1800" dirty="0" err="1"/>
              <a:t>afirmativas</a:t>
            </a:r>
            <a:r>
              <a:rPr lang="fr-CH" sz="1800" dirty="0"/>
              <a:t>.</a:t>
            </a:r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 err="1"/>
              <a:t>Esquema</a:t>
            </a:r>
            <a:r>
              <a:rPr lang="fr-CH" sz="1800" dirty="0"/>
              <a:t> de </a:t>
            </a:r>
            <a:r>
              <a:rPr lang="fr-CH" sz="1800" dirty="0" err="1"/>
              <a:t>seguimiento</a:t>
            </a:r>
            <a:r>
              <a:rPr lang="fr-CH" sz="1800" dirty="0"/>
              <a:t> para </a:t>
            </a:r>
            <a:r>
              <a:rPr lang="fr-CH" sz="1800" dirty="0" err="1"/>
              <a:t>transversalizar</a:t>
            </a:r>
            <a:endParaRPr lang="fr-CH" sz="18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Reducción</a:t>
            </a:r>
            <a:r>
              <a:rPr lang="fr-CH" sz="2400" dirty="0"/>
              <a:t> y </a:t>
            </a:r>
            <a:r>
              <a:rPr lang="fr-CH" sz="2400" dirty="0" err="1"/>
              <a:t>mitigación</a:t>
            </a:r>
            <a:r>
              <a:rPr lang="fr-CH" sz="2400" dirty="0"/>
              <a:t> de </a:t>
            </a:r>
            <a:r>
              <a:rPr lang="fr-CH" sz="2400" dirty="0" err="1"/>
              <a:t>riesgos</a:t>
            </a:r>
            <a:r>
              <a:rPr lang="fr-CH" sz="2400" dirty="0"/>
              <a:t> </a:t>
            </a:r>
            <a:r>
              <a:rPr lang="fr-CH" sz="2400" dirty="0" err="1"/>
              <a:t>naturales</a:t>
            </a:r>
            <a:r>
              <a:rPr lang="fr-CH" sz="2400" dirty="0"/>
              <a:t>/</a:t>
            </a:r>
            <a:r>
              <a:rPr lang="fr-CH" sz="2400" dirty="0" err="1"/>
              <a:t>antrópicos</a:t>
            </a:r>
            <a:endParaRPr lang="fr-CH" sz="2400" dirty="0"/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 err="1"/>
              <a:t>Esquema</a:t>
            </a:r>
            <a:r>
              <a:rPr lang="fr-CH" sz="1800" dirty="0"/>
              <a:t> de </a:t>
            </a:r>
            <a:r>
              <a:rPr lang="fr-CH" sz="1800" dirty="0" err="1"/>
              <a:t>análisis</a:t>
            </a:r>
            <a:r>
              <a:rPr lang="fr-CH" sz="1800" dirty="0"/>
              <a:t> de </a:t>
            </a:r>
            <a:r>
              <a:rPr lang="fr-CH" sz="1800" dirty="0" err="1"/>
              <a:t>riesgos</a:t>
            </a:r>
            <a:r>
              <a:rPr lang="fr-CH" sz="1800" dirty="0"/>
              <a:t>: </a:t>
            </a:r>
            <a:r>
              <a:rPr lang="fr-CH" sz="1800" dirty="0" err="1"/>
              <a:t>físicos</a:t>
            </a:r>
            <a:r>
              <a:rPr lang="fr-CH" sz="1800" dirty="0"/>
              <a:t>, sociales, </a:t>
            </a:r>
            <a:r>
              <a:rPr lang="fr-CH" sz="1800" dirty="0" err="1"/>
              <a:t>biológicos</a:t>
            </a:r>
            <a:r>
              <a:rPr lang="fr-CH" sz="1800" dirty="0"/>
              <a:t>.</a:t>
            </a:r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/>
              <a:t>Matriz de </a:t>
            </a:r>
            <a:r>
              <a:rPr lang="fr-CH" sz="1800" dirty="0" err="1"/>
              <a:t>diagnóstico</a:t>
            </a:r>
            <a:r>
              <a:rPr lang="fr-CH" sz="1800" dirty="0"/>
              <a:t> de </a:t>
            </a:r>
            <a:r>
              <a:rPr lang="fr-CH" sz="1800" dirty="0" err="1"/>
              <a:t>riesgos</a:t>
            </a:r>
            <a:r>
              <a:rPr lang="fr-CH" sz="1800" dirty="0"/>
              <a:t> </a:t>
            </a:r>
            <a:r>
              <a:rPr lang="fr-CH" sz="1800" dirty="0" err="1"/>
              <a:t>físicos</a:t>
            </a:r>
            <a:r>
              <a:rPr lang="fr-CH" sz="1800" dirty="0"/>
              <a:t>.</a:t>
            </a:r>
          </a:p>
          <a:p>
            <a:pPr lvl="2" algn="just">
              <a:spcBef>
                <a:spcPts val="0"/>
              </a:spcBef>
              <a:buFont typeface="+mj-lt"/>
              <a:buAutoNum type="alphaLcParenR"/>
            </a:pPr>
            <a:r>
              <a:rPr lang="fr-CH" sz="1800" dirty="0" err="1"/>
              <a:t>Esquema</a:t>
            </a:r>
            <a:r>
              <a:rPr lang="fr-CH" sz="1800" dirty="0"/>
              <a:t> de variables para </a:t>
            </a:r>
            <a:r>
              <a:rPr lang="fr-CH" sz="1800" dirty="0" err="1"/>
              <a:t>diagnóstico</a:t>
            </a:r>
            <a:r>
              <a:rPr lang="fr-CH" sz="1800" dirty="0"/>
              <a:t> de </a:t>
            </a:r>
            <a:r>
              <a:rPr lang="fr-CH" sz="1800" dirty="0" err="1"/>
              <a:t>riesgos</a:t>
            </a:r>
            <a:r>
              <a:rPr lang="fr-CH" sz="1800" dirty="0"/>
              <a:t> sociales y </a:t>
            </a:r>
            <a:r>
              <a:rPr lang="fr-CH" sz="1800" dirty="0" err="1"/>
              <a:t>biológicos</a:t>
            </a:r>
            <a:r>
              <a:rPr lang="fr-CH" sz="1800" dirty="0"/>
              <a:t>.</a:t>
            </a: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1906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566523" y="292149"/>
          <a:ext cx="10969942" cy="61199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92701">
                  <a:extLst>
                    <a:ext uri="{9D8B030D-6E8A-4147-A177-3AD203B41FA5}">
                      <a16:colId xmlns:a16="http://schemas.microsoft.com/office/drawing/2014/main" val="1618353220"/>
                    </a:ext>
                  </a:extLst>
                </a:gridCol>
                <a:gridCol w="5283450">
                  <a:extLst>
                    <a:ext uri="{9D8B030D-6E8A-4147-A177-3AD203B41FA5}">
                      <a16:colId xmlns:a16="http://schemas.microsoft.com/office/drawing/2014/main" val="99288826"/>
                    </a:ext>
                  </a:extLst>
                </a:gridCol>
                <a:gridCol w="3793791">
                  <a:extLst>
                    <a:ext uri="{9D8B030D-6E8A-4147-A177-3AD203B41FA5}">
                      <a16:colId xmlns:a16="http://schemas.microsoft.com/office/drawing/2014/main" val="2124441122"/>
                    </a:ext>
                  </a:extLst>
                </a:gridCol>
              </a:tblGrid>
              <a:tr h="1870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Grupo de atención prioritaria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Problemáticas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Fuentes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 anchor="ctr"/>
                </a:tc>
                <a:extLst>
                  <a:ext uri="{0D108BD9-81ED-4DB2-BD59-A6C34878D82A}">
                    <a16:rowId xmlns:a16="http://schemas.microsoft.com/office/drawing/2014/main" val="3457591290"/>
                  </a:ext>
                </a:extLst>
              </a:tr>
              <a:tr h="275687">
                <a:tc row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Mujeres 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Violencia de género, Femicidios, Violencia Sexual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rowSpan="2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endParaRPr lang="es-ES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Agendas de protección de derechos del Consejo de Protección de Derechos del Distrito Metropolitano de Quito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Registros administrativos y publicaciones del Distrito Metropolitano de Quito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Publicaciones académicas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Encuesta Nacional de Empleo, Desempleo y Subempleo 2019.INEC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Primera Investigación sobre Condiciones de Vida e Inclusión Social de Población GLBTI</a:t>
                      </a:r>
                      <a:r>
                        <a:rPr lang="es-ES" sz="1100" dirty="0">
                          <a:effectLst/>
                        </a:rPr>
                        <a:t>.INEC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Reporte Anual del Observatorio Metropolitano de Seguridad Ciudadana del DMQ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Estudios específicos del Instituto de la Ciudad del DMQ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Estadísticas del Consejo Nacional para la Igualdad de Discapacidades (CONADIS)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extLst>
                  <a:ext uri="{0D108BD9-81ED-4DB2-BD59-A6C34878D82A}">
                    <a16:rowId xmlns:a16="http://schemas.microsoft.com/office/drawing/2014/main" val="3368631660"/>
                  </a:ext>
                </a:extLst>
              </a:tr>
              <a:tr h="27568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Cuidados del hogar atribuidos mayoritariamente a mujeres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338253"/>
                  </a:ext>
                </a:extLst>
              </a:tr>
              <a:tr h="20011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Minoría de la población con empleo adecuado, mayoría con empleo inadecuado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835523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Mayor brecha laboral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405956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Mayor impacto de la pobreza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6957"/>
                  </a:ext>
                </a:extLst>
              </a:tr>
              <a:tr h="29639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Mujeres indígenas tienen el menor acceso a educación superior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433404"/>
                  </a:ext>
                </a:extLst>
              </a:tr>
              <a:tr h="27568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Diversidades Sexo-Genéricas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Falta de información disponible sobre esta población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739763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Discriminación y violencias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611261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Población trans-femenina en mayor vulnerabilidad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032262"/>
                  </a:ext>
                </a:extLst>
              </a:tr>
              <a:tr h="187022"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Niños, Niñas y Adolecentes 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Desnutrición Infantil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546268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Trabajo infantil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030339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Embarazo adolecente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76599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Violencias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496333"/>
                  </a:ext>
                </a:extLst>
              </a:tr>
              <a:tr h="27568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Jóvenes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oportunidades laborales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71029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espacios culturales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00233"/>
                  </a:ext>
                </a:extLst>
              </a:tr>
              <a:tr h="2921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Adultos Mayores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servicios sociales y de salud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49366"/>
                  </a:ext>
                </a:extLst>
              </a:tr>
              <a:tr h="27568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Menos de la mitad cuenta con pensión jubilar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211183"/>
                  </a:ext>
                </a:extLst>
              </a:tr>
              <a:tr h="26439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Población con Discapacidad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una mayor cobertura en servicios educativos de primera infancia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586132"/>
                  </a:ext>
                </a:extLst>
              </a:tr>
              <a:tr h="31313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mayor inclusión laboral y educativa para mujeres con discapacidad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9646824"/>
                  </a:ext>
                </a:extLst>
              </a:tr>
              <a:tr h="27568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Pueblos y Nacionalidades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Necesidad de incrementar la cobertura de seguridad social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506613"/>
                  </a:ext>
                </a:extLst>
              </a:tr>
              <a:tr h="27568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Presencia reducida en el sector formal de la economía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476406"/>
                  </a:ext>
                </a:extLst>
              </a:tr>
              <a:tr h="2151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Discriminación socio-cultural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293434"/>
                  </a:ext>
                </a:extLst>
              </a:tr>
              <a:tr h="275687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100">
                          <a:effectLst/>
                        </a:rPr>
                        <a:t>Movilidad Humana</a:t>
                      </a:r>
                      <a:endParaRPr lang="es-E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Acceso a servicios, especialmente a educación y justicia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42685"/>
                  </a:ext>
                </a:extLst>
              </a:tr>
              <a:tr h="2753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Discriminación y violencia 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066824"/>
                  </a:ext>
                </a:extLst>
              </a:tr>
              <a:tr h="18702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Vulneración de derechos laborales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217" marR="29217" marT="0" marB="0"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8441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85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8664" y="430272"/>
            <a:ext cx="2707859" cy="57459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Agendas de Protección de Derechos para el DMQ</a:t>
            </a:r>
          </a:p>
          <a:p>
            <a:pPr marL="0" indent="0">
              <a:buNone/>
            </a:pPr>
            <a:endParaRPr lang="es-ES" dirty="0"/>
          </a:p>
          <a:p>
            <a:r>
              <a:rPr lang="es-ES" dirty="0"/>
              <a:t>50 Políticas </a:t>
            </a:r>
          </a:p>
          <a:p>
            <a:r>
              <a:rPr lang="es-ES" dirty="0"/>
              <a:t>92 Directrices</a:t>
            </a:r>
          </a:p>
          <a:p>
            <a:r>
              <a:rPr lang="es-ES" dirty="0"/>
              <a:t>253 Acciones afirmativas</a:t>
            </a:r>
          </a:p>
          <a:p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523" y="236550"/>
            <a:ext cx="8417363" cy="610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427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Gestión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Content Placeholder 6" descr="A close up of a sign&#10;&#10;Description automatically generated">
            <a:extLst>
              <a:ext uri="{FF2B5EF4-FFF2-40B4-BE49-F238E27FC236}">
                <a16:creationId xmlns:a16="http://schemas.microsoft.com/office/drawing/2014/main" id="{5430B505-9E84-410A-87BC-C7D1984B03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1600200"/>
            <a:ext cx="5240151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CE46F-36D1-4DB1-87CD-11C7E6B0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4593" y="1556792"/>
            <a:ext cx="5773473" cy="502656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CH" sz="2400" dirty="0"/>
              <a:t>3. </a:t>
            </a:r>
            <a:r>
              <a:rPr lang="fr-CH" sz="2400" dirty="0" err="1"/>
              <a:t>Seguimiento</a:t>
            </a:r>
            <a:r>
              <a:rPr lang="fr-CH" sz="2400" dirty="0"/>
              <a:t> y control: </a:t>
            </a:r>
            <a:r>
              <a:rPr lang="fr-CH" sz="2400" dirty="0" err="1"/>
              <a:t>Junio</a:t>
            </a:r>
            <a:r>
              <a:rPr lang="fr-CH" sz="2400" dirty="0"/>
              <a:t>-Julio 2020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Políticas</a:t>
            </a:r>
            <a:r>
              <a:rPr lang="fr-CH" sz="2400" dirty="0"/>
              <a:t> de </a:t>
            </a:r>
            <a:r>
              <a:rPr lang="fr-CH" sz="2400" dirty="0" err="1"/>
              <a:t>articulación</a:t>
            </a:r>
            <a:r>
              <a:rPr lang="fr-CH" sz="2400" dirty="0"/>
              <a:t> horizontal: en </a:t>
            </a:r>
            <a:r>
              <a:rPr lang="fr-CH" sz="2400" dirty="0" err="1"/>
              <a:t>desarrollo</a:t>
            </a:r>
            <a:endParaRPr lang="fr-CH" sz="24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endParaRPr lang="fr-CH" sz="2400" dirty="0"/>
          </a:p>
          <a:p>
            <a:pPr marL="609494" lvl="1" indent="0" algn="just">
              <a:spcBef>
                <a:spcPts val="0"/>
              </a:spcBef>
              <a:buNone/>
            </a:pPr>
            <a:r>
              <a:rPr lang="fr-CH" sz="2400" dirty="0" err="1"/>
              <a:t>Metodologías</a:t>
            </a:r>
            <a:r>
              <a:rPr lang="fr-CH" sz="2400" dirty="0"/>
              <a:t> de: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Perfil</a:t>
            </a:r>
            <a:r>
              <a:rPr lang="fr-CH" sz="2400" dirty="0"/>
              <a:t> de </a:t>
            </a:r>
            <a:r>
              <a:rPr lang="fr-CH" sz="2400" dirty="0" err="1"/>
              <a:t>proyecto</a:t>
            </a:r>
            <a:r>
              <a:rPr lang="fr-CH" sz="2400" dirty="0"/>
              <a:t>: en </a:t>
            </a:r>
            <a:r>
              <a:rPr lang="fr-CH" sz="2400" dirty="0" err="1"/>
              <a:t>revisión</a:t>
            </a:r>
            <a:endParaRPr lang="fr-CH" sz="24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/>
              <a:t>Matriz de </a:t>
            </a:r>
            <a:r>
              <a:rPr lang="fr-CH" sz="2400" dirty="0" err="1"/>
              <a:t>marco</a:t>
            </a:r>
            <a:r>
              <a:rPr lang="fr-CH" sz="2400" dirty="0"/>
              <a:t> </a:t>
            </a:r>
            <a:r>
              <a:rPr lang="fr-CH" sz="2400" dirty="0" err="1"/>
              <a:t>lógico</a:t>
            </a:r>
            <a:endParaRPr lang="fr-CH" sz="24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Cronograma</a:t>
            </a:r>
            <a:r>
              <a:rPr lang="fr-CH" sz="2400" dirty="0"/>
              <a:t> e </a:t>
            </a:r>
            <a:r>
              <a:rPr lang="fr-CH" sz="2400" dirty="0" err="1"/>
              <a:t>hitos</a:t>
            </a:r>
            <a:r>
              <a:rPr lang="fr-CH" sz="2400" dirty="0"/>
              <a:t> de </a:t>
            </a:r>
            <a:r>
              <a:rPr lang="fr-CH" sz="2400" dirty="0" err="1"/>
              <a:t>proyecto</a:t>
            </a:r>
            <a:endParaRPr lang="fr-CH" sz="24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Esquema</a:t>
            </a:r>
            <a:r>
              <a:rPr lang="fr-CH" sz="2400" dirty="0"/>
              <a:t> de </a:t>
            </a:r>
            <a:r>
              <a:rPr lang="fr-CH" sz="2400" dirty="0" err="1"/>
              <a:t>relacionamiento</a:t>
            </a:r>
            <a:r>
              <a:rPr lang="fr-CH" sz="2400" dirty="0"/>
              <a:t> y </a:t>
            </a:r>
            <a:r>
              <a:rPr lang="fr-CH" sz="2400" dirty="0" err="1"/>
              <a:t>responsabilidades</a:t>
            </a:r>
            <a:endParaRPr lang="fr-CH" sz="24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Sistema</a:t>
            </a:r>
            <a:r>
              <a:rPr lang="fr-CH" sz="2400" dirty="0"/>
              <a:t> </a:t>
            </a:r>
            <a:r>
              <a:rPr lang="fr-CH" sz="2400" dirty="0" err="1"/>
              <a:t>seguimiento</a:t>
            </a:r>
            <a:r>
              <a:rPr lang="fr-CH" sz="2400" dirty="0"/>
              <a:t>: Mi </a:t>
            </a:r>
            <a:r>
              <a:rPr lang="fr-CH" sz="2400" dirty="0" err="1"/>
              <a:t>ciudad</a:t>
            </a:r>
            <a:r>
              <a:rPr lang="fr-CH" sz="2400" dirty="0"/>
              <a:t> (</a:t>
            </a:r>
            <a:r>
              <a:rPr lang="fr-CH" sz="2400" dirty="0" err="1"/>
              <a:t>Agosto</a:t>
            </a:r>
            <a:r>
              <a:rPr lang="fr-CH" sz="2400" dirty="0"/>
              <a:t> 2020)</a:t>
            </a: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5829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Gestión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Content Placeholder 6" descr="A close up of a sign&#10;&#10;Description automatically generated">
            <a:extLst>
              <a:ext uri="{FF2B5EF4-FFF2-40B4-BE49-F238E27FC236}">
                <a16:creationId xmlns:a16="http://schemas.microsoft.com/office/drawing/2014/main" id="{5430B505-9E84-410A-87BC-C7D1984B03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1600200"/>
            <a:ext cx="5240151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CE46F-36D1-4DB1-87CD-11C7E6B0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4593" y="1600200"/>
            <a:ext cx="5773473" cy="498316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CH" sz="2800" dirty="0"/>
              <a:t>4. </a:t>
            </a:r>
            <a:r>
              <a:rPr lang="fr-CH" sz="2800" dirty="0" err="1"/>
              <a:t>Comunicación</a:t>
            </a:r>
            <a:r>
              <a:rPr lang="fr-CH" sz="2800" dirty="0"/>
              <a:t> e </a:t>
            </a:r>
            <a:r>
              <a:rPr lang="fr-CH" sz="2800" dirty="0" err="1"/>
              <a:t>información</a:t>
            </a:r>
            <a:r>
              <a:rPr lang="fr-CH" sz="2800" dirty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fr-CH" sz="2800" dirty="0"/>
              <a:t>           </a:t>
            </a:r>
            <a:r>
              <a:rPr lang="fr-CH" sz="2800" dirty="0" err="1"/>
              <a:t>Metodología</a:t>
            </a:r>
            <a:r>
              <a:rPr lang="fr-CH" sz="2800" dirty="0"/>
              <a:t> de: 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800" dirty="0"/>
              <a:t>Matriz de </a:t>
            </a:r>
            <a:r>
              <a:rPr lang="fr-CH" sz="2800" dirty="0" err="1"/>
              <a:t>riesgos</a:t>
            </a:r>
            <a:r>
              <a:rPr lang="fr-CH" sz="2800" dirty="0"/>
              <a:t> de </a:t>
            </a:r>
            <a:r>
              <a:rPr lang="fr-CH" sz="2800" dirty="0" err="1"/>
              <a:t>gestión</a:t>
            </a:r>
            <a:endParaRPr lang="fr-CH" sz="28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800" dirty="0"/>
              <a:t>Matriz de </a:t>
            </a:r>
            <a:r>
              <a:rPr lang="fr-CH" sz="2800" dirty="0" err="1"/>
              <a:t>comunicaciones</a:t>
            </a:r>
            <a:endParaRPr lang="fr-CH" sz="2800" dirty="0"/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800" dirty="0" err="1"/>
              <a:t>Políticas</a:t>
            </a:r>
            <a:r>
              <a:rPr lang="fr-CH" sz="2800" dirty="0"/>
              <a:t> de </a:t>
            </a:r>
            <a:r>
              <a:rPr lang="fr-CH" sz="2800" dirty="0" err="1"/>
              <a:t>gestión</a:t>
            </a:r>
            <a:r>
              <a:rPr lang="fr-CH" sz="2800" dirty="0"/>
              <a:t> de la </a:t>
            </a:r>
            <a:r>
              <a:rPr lang="fr-CH" sz="2800" dirty="0" err="1"/>
              <a:t>información</a:t>
            </a:r>
            <a:r>
              <a:rPr lang="fr-CH" sz="2800" dirty="0"/>
              <a:t>.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800" dirty="0"/>
              <a:t>Plan de </a:t>
            </a:r>
            <a:r>
              <a:rPr lang="fr-CH" sz="2800" dirty="0" err="1"/>
              <a:t>capacitación</a:t>
            </a:r>
            <a:r>
              <a:rPr lang="fr-CH" sz="2800" dirty="0"/>
              <a:t> </a:t>
            </a:r>
            <a:r>
              <a:rPr lang="fr-CH" sz="2800" dirty="0" err="1"/>
              <a:t>institucional</a:t>
            </a:r>
            <a:r>
              <a:rPr lang="fr-CH" sz="2800" dirty="0"/>
              <a:t> para </a:t>
            </a:r>
            <a:r>
              <a:rPr lang="fr-CH" sz="2800" dirty="0" err="1"/>
              <a:t>reforzar</a:t>
            </a:r>
            <a:r>
              <a:rPr lang="fr-CH" sz="2800" dirty="0"/>
              <a:t> </a:t>
            </a:r>
            <a:r>
              <a:rPr lang="fr-CH" sz="2800" dirty="0" err="1"/>
              <a:t>proyectos</a:t>
            </a:r>
            <a:r>
              <a:rPr lang="fr-CH" sz="2800" dirty="0"/>
              <a:t> </a:t>
            </a:r>
            <a:r>
              <a:rPr lang="fr-CH" sz="2800" dirty="0" err="1"/>
              <a:t>planteados</a:t>
            </a:r>
            <a:r>
              <a:rPr lang="fr-CH" sz="2800" dirty="0"/>
              <a:t>.</a:t>
            </a: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154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Gestión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Content Placeholder 6" descr="A close up of a sign&#10;&#10;Description automatically generated">
            <a:extLst>
              <a:ext uri="{FF2B5EF4-FFF2-40B4-BE49-F238E27FC236}">
                <a16:creationId xmlns:a16="http://schemas.microsoft.com/office/drawing/2014/main" id="{5430B505-9E84-410A-87BC-C7D1984B03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131" y="1600200"/>
            <a:ext cx="5240151" cy="45259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DCE46F-36D1-4DB1-87CD-11C7E6B00C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4593" y="1484784"/>
            <a:ext cx="5773473" cy="509857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fr-CH" sz="2400" dirty="0"/>
              <a:t>1. </a:t>
            </a:r>
            <a:r>
              <a:rPr lang="fr-CH" sz="2400" dirty="0" err="1"/>
              <a:t>Políticas</a:t>
            </a:r>
            <a:r>
              <a:rPr lang="fr-CH" sz="2400" dirty="0"/>
              <a:t> de </a:t>
            </a:r>
            <a:r>
              <a:rPr lang="fr-CH" sz="2400" dirty="0" err="1"/>
              <a:t>articulación</a:t>
            </a:r>
            <a:r>
              <a:rPr lang="fr-CH" sz="2400" dirty="0"/>
              <a:t> vertical: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/>
              <a:t>GAD Provincial: Carta de </a:t>
            </a:r>
            <a:r>
              <a:rPr lang="fr-CH" sz="2400" dirty="0" err="1"/>
              <a:t>intención</a:t>
            </a:r>
            <a:r>
              <a:rPr lang="fr-CH" sz="2400" dirty="0"/>
              <a:t> en </a:t>
            </a:r>
            <a:r>
              <a:rPr lang="fr-CH" sz="2400" dirty="0" err="1"/>
              <a:t>revisión</a:t>
            </a:r>
            <a:r>
              <a:rPr lang="fr-CH" sz="2400" dirty="0"/>
              <a:t> </a:t>
            </a:r>
            <a:r>
              <a:rPr lang="fr-CH" sz="2400" dirty="0" err="1"/>
              <a:t>por</a:t>
            </a:r>
            <a:r>
              <a:rPr lang="fr-CH" sz="2400" dirty="0"/>
              <a:t> parte </a:t>
            </a:r>
            <a:r>
              <a:rPr lang="fr-CH" sz="2400" dirty="0" err="1"/>
              <a:t>del</a:t>
            </a:r>
            <a:r>
              <a:rPr lang="fr-CH" sz="2400" dirty="0"/>
              <a:t> GADPP*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GADs</a:t>
            </a:r>
            <a:r>
              <a:rPr lang="fr-CH" sz="2400" dirty="0"/>
              <a:t> </a:t>
            </a:r>
            <a:r>
              <a:rPr lang="fr-CH" sz="2400" dirty="0" err="1"/>
              <a:t>Parroquiales</a:t>
            </a:r>
            <a:r>
              <a:rPr lang="fr-CH" sz="2400" dirty="0"/>
              <a:t>: Matriz de </a:t>
            </a:r>
            <a:r>
              <a:rPr lang="fr-CH" sz="2400" dirty="0" err="1"/>
              <a:t>visión</a:t>
            </a:r>
            <a:r>
              <a:rPr lang="fr-CH" sz="2400" dirty="0"/>
              <a:t> </a:t>
            </a:r>
            <a:r>
              <a:rPr lang="fr-CH" sz="2400" dirty="0" err="1"/>
              <a:t>conjunta</a:t>
            </a:r>
            <a:r>
              <a:rPr lang="fr-CH" sz="2400" dirty="0"/>
              <a:t>*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GADs</a:t>
            </a:r>
            <a:r>
              <a:rPr lang="fr-CH" sz="2400" dirty="0"/>
              <a:t> Cantonales </a:t>
            </a:r>
            <a:r>
              <a:rPr lang="fr-CH" sz="2400" dirty="0" err="1"/>
              <a:t>conurbados</a:t>
            </a:r>
            <a:r>
              <a:rPr lang="fr-CH" sz="2400" dirty="0"/>
              <a:t>: </a:t>
            </a:r>
            <a:r>
              <a:rPr lang="fr-CH" sz="2400" dirty="0" err="1"/>
              <a:t>Planificando</a:t>
            </a:r>
            <a:r>
              <a:rPr lang="fr-CH" sz="2400" dirty="0"/>
              <a:t> </a:t>
            </a:r>
            <a:r>
              <a:rPr lang="fr-CH" sz="2400" dirty="0" err="1"/>
              <a:t>reuniones</a:t>
            </a:r>
            <a:r>
              <a:rPr lang="fr-CH" sz="2400" dirty="0"/>
              <a:t> para </a:t>
            </a:r>
            <a:r>
              <a:rPr lang="fr-CH" sz="2400" dirty="0" err="1"/>
              <a:t>establecer</a:t>
            </a:r>
            <a:r>
              <a:rPr lang="fr-CH" sz="2400" dirty="0"/>
              <a:t> </a:t>
            </a:r>
            <a:r>
              <a:rPr lang="fr-CH" sz="2400" dirty="0" err="1"/>
              <a:t>estrategias</a:t>
            </a:r>
            <a:r>
              <a:rPr lang="fr-CH" sz="2400" dirty="0"/>
              <a:t> </a:t>
            </a:r>
            <a:r>
              <a:rPr lang="fr-CH" sz="2400" dirty="0" err="1"/>
              <a:t>conjuntas</a:t>
            </a:r>
            <a:r>
              <a:rPr lang="fr-CH" sz="2400" dirty="0"/>
              <a:t>.</a:t>
            </a:r>
          </a:p>
          <a:p>
            <a:pPr lvl="1" algn="just">
              <a:spcBef>
                <a:spcPts val="0"/>
              </a:spcBef>
              <a:buFont typeface="+mj-lt"/>
              <a:buAutoNum type="alphaLcParenR"/>
            </a:pPr>
            <a:r>
              <a:rPr lang="fr-CH" sz="2400" dirty="0" err="1"/>
              <a:t>Comunas</a:t>
            </a:r>
            <a:r>
              <a:rPr lang="fr-CH" sz="2400" dirty="0"/>
              <a:t>: Se </a:t>
            </a:r>
            <a:r>
              <a:rPr lang="fr-CH" sz="2400" dirty="0" err="1"/>
              <a:t>plantea</a:t>
            </a:r>
            <a:r>
              <a:rPr lang="fr-CH" sz="2400" dirty="0"/>
              <a:t> el </a:t>
            </a:r>
            <a:r>
              <a:rPr lang="fr-CH" sz="2400" dirty="0" err="1"/>
              <a:t>diseño</a:t>
            </a:r>
            <a:r>
              <a:rPr lang="fr-CH" sz="2400" dirty="0"/>
              <a:t> de un </a:t>
            </a:r>
            <a:r>
              <a:rPr lang="fr-CH" sz="2400" dirty="0" err="1"/>
              <a:t>modelo</a:t>
            </a:r>
            <a:r>
              <a:rPr lang="fr-CH" sz="2400" dirty="0"/>
              <a:t> de </a:t>
            </a:r>
            <a:r>
              <a:rPr lang="fr-CH" sz="2400" dirty="0" err="1"/>
              <a:t>gestión</a:t>
            </a:r>
            <a:r>
              <a:rPr lang="fr-CH" sz="2400" dirty="0"/>
              <a:t>, se ha </a:t>
            </a:r>
            <a:r>
              <a:rPr lang="fr-CH" sz="2400" dirty="0" err="1"/>
              <a:t>solicitado</a:t>
            </a:r>
            <a:r>
              <a:rPr lang="fr-CH" sz="2400" dirty="0"/>
              <a:t> planes de vida y  el </a:t>
            </a:r>
            <a:r>
              <a:rPr lang="fr-CH" sz="2400" dirty="0" err="1"/>
              <a:t>apoyo</a:t>
            </a:r>
            <a:r>
              <a:rPr lang="fr-CH" sz="2400" dirty="0"/>
              <a:t> para la </a:t>
            </a:r>
            <a:r>
              <a:rPr lang="fr-CH" sz="2400" dirty="0" err="1"/>
              <a:t>construcción</a:t>
            </a:r>
            <a:r>
              <a:rPr lang="fr-CH" sz="2400" dirty="0"/>
              <a:t> de </a:t>
            </a:r>
            <a:r>
              <a:rPr lang="fr-CH" sz="2400" dirty="0" err="1"/>
              <a:t>protocolos</a:t>
            </a:r>
            <a:r>
              <a:rPr lang="fr-CH" sz="2400" dirty="0"/>
              <a:t> de </a:t>
            </a:r>
            <a:r>
              <a:rPr lang="fr-CH" sz="2400" dirty="0" err="1"/>
              <a:t>gestión</a:t>
            </a:r>
            <a:r>
              <a:rPr lang="fr-CH" sz="2400" dirty="0"/>
              <a:t>.</a:t>
            </a: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2785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56F0C-A24A-4B1D-BDE3-4D9828684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err="1"/>
              <a:t>Articulación</a:t>
            </a:r>
            <a:r>
              <a:rPr lang="fr-CH" dirty="0"/>
              <a:t> vertical: </a:t>
            </a:r>
            <a:r>
              <a:rPr lang="fr-CH" dirty="0" err="1"/>
              <a:t>gadpp</a:t>
            </a:r>
            <a:r>
              <a:rPr lang="fr-CH" dirty="0"/>
              <a:t> Y PARROQUIAS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83703C-B1AB-414E-9D97-D4F92A23D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Jorge </a:t>
            </a:r>
            <a:r>
              <a:rPr lang="fr-CH" dirty="0" err="1"/>
              <a:t>Peralta</a:t>
            </a:r>
            <a:r>
              <a:rPr lang="fr-CH" dirty="0"/>
              <a:t>, </a:t>
            </a:r>
            <a:r>
              <a:rPr lang="fr-CH" dirty="0" err="1"/>
              <a:t>especialista</a:t>
            </a:r>
            <a:r>
              <a:rPr lang="fr-CH" dirty="0"/>
              <a:t> </a:t>
            </a:r>
            <a:r>
              <a:rPr lang="fr-CH" dirty="0" err="1"/>
              <a:t>del</a:t>
            </a:r>
            <a:r>
              <a:rPr lang="fr-CH" dirty="0"/>
              <a:t> Instituto </a:t>
            </a:r>
            <a:r>
              <a:rPr lang="fr-CH" dirty="0" err="1"/>
              <a:t>Metropolitano</a:t>
            </a:r>
            <a:r>
              <a:rPr lang="fr-CH" dirty="0"/>
              <a:t> de </a:t>
            </a:r>
            <a:r>
              <a:rPr lang="fr-CH" dirty="0" err="1"/>
              <a:t>Planificación</a:t>
            </a:r>
            <a:r>
              <a:rPr lang="fr-CH" dirty="0"/>
              <a:t> Urbana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77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Camino al PMDOT 2020-2030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9" name="Picture 2">
            <a:extLst>
              <a:ext uri="{FF2B5EF4-FFF2-40B4-BE49-F238E27FC236}">
                <a16:creationId xmlns:a16="http://schemas.microsoft.com/office/drawing/2014/main" id="{97E24ABB-BADD-4ED3-BC3D-85193007B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207" y="374390"/>
            <a:ext cx="230566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" name="Google Shape;160;g6b9bedc035_0_715">
            <a:extLst>
              <a:ext uri="{FF2B5EF4-FFF2-40B4-BE49-F238E27FC236}">
                <a16:creationId xmlns:a16="http://schemas.microsoft.com/office/drawing/2014/main" id="{DF8B1E75-5BBB-4EAD-AB0A-006812E3BFE7}"/>
              </a:ext>
            </a:extLst>
          </p:cNvPr>
          <p:cNvSpPr/>
          <p:nvPr/>
        </p:nvSpPr>
        <p:spPr>
          <a:xfrm rot="10800000" flipH="1">
            <a:off x="6011212" y="1448226"/>
            <a:ext cx="2880300" cy="179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61;g6b9bedc035_0_715">
            <a:extLst>
              <a:ext uri="{FF2B5EF4-FFF2-40B4-BE49-F238E27FC236}">
                <a16:creationId xmlns:a16="http://schemas.microsoft.com/office/drawing/2014/main" id="{C4B68051-73B2-4E7E-B4A1-D2E56C278748}"/>
              </a:ext>
            </a:extLst>
          </p:cNvPr>
          <p:cNvSpPr txBox="1"/>
          <p:nvPr/>
        </p:nvSpPr>
        <p:spPr>
          <a:xfrm>
            <a:off x="6011211" y="1627626"/>
            <a:ext cx="2870793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lang="es-EC" sz="4200" b="1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Fase 3</a:t>
            </a:r>
            <a:endParaRPr sz="4200" b="1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62;g6b9bedc035_0_715">
            <a:extLst>
              <a:ext uri="{FF2B5EF4-FFF2-40B4-BE49-F238E27FC236}">
                <a16:creationId xmlns:a16="http://schemas.microsoft.com/office/drawing/2014/main" id="{7D5881AB-9C73-4B41-9506-8F37E95A1A7B}"/>
              </a:ext>
            </a:extLst>
          </p:cNvPr>
          <p:cNvSpPr txBox="1"/>
          <p:nvPr/>
        </p:nvSpPr>
        <p:spPr>
          <a:xfrm>
            <a:off x="6103571" y="2573839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Feb.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4" name="Google Shape;163;g6b9bedc035_0_715">
            <a:extLst>
              <a:ext uri="{FF2B5EF4-FFF2-40B4-BE49-F238E27FC236}">
                <a16:creationId xmlns:a16="http://schemas.microsoft.com/office/drawing/2014/main" id="{1724F7C9-DD74-479C-8E4F-7A89E9DC278D}"/>
              </a:ext>
            </a:extLst>
          </p:cNvPr>
          <p:cNvSpPr txBox="1"/>
          <p:nvPr/>
        </p:nvSpPr>
        <p:spPr>
          <a:xfrm>
            <a:off x="6847741" y="2573839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Mar.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5" name="Google Shape;164;g6b9bedc035_0_715">
            <a:extLst>
              <a:ext uri="{FF2B5EF4-FFF2-40B4-BE49-F238E27FC236}">
                <a16:creationId xmlns:a16="http://schemas.microsoft.com/office/drawing/2014/main" id="{F21EE453-BA5A-4B8D-BCAA-2A97FBCA70D7}"/>
              </a:ext>
            </a:extLst>
          </p:cNvPr>
          <p:cNvSpPr txBox="1"/>
          <p:nvPr/>
        </p:nvSpPr>
        <p:spPr>
          <a:xfrm>
            <a:off x="7545970" y="2573839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Abr.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65;g6b9bedc035_0_715">
            <a:extLst>
              <a:ext uri="{FF2B5EF4-FFF2-40B4-BE49-F238E27FC236}">
                <a16:creationId xmlns:a16="http://schemas.microsoft.com/office/drawing/2014/main" id="{4247D136-6384-417E-827A-1BE52C85AF47}"/>
              </a:ext>
            </a:extLst>
          </p:cNvPr>
          <p:cNvSpPr txBox="1"/>
          <p:nvPr/>
        </p:nvSpPr>
        <p:spPr>
          <a:xfrm>
            <a:off x="8270383" y="2573839"/>
            <a:ext cx="528787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May.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1" name="Google Shape;170;g6b9bedc035_0_715">
            <a:extLst>
              <a:ext uri="{FF2B5EF4-FFF2-40B4-BE49-F238E27FC236}">
                <a16:creationId xmlns:a16="http://schemas.microsoft.com/office/drawing/2014/main" id="{050384B2-ADA9-4984-8B40-BF6F75CCDCD9}"/>
              </a:ext>
            </a:extLst>
          </p:cNvPr>
          <p:cNvSpPr/>
          <p:nvPr/>
        </p:nvSpPr>
        <p:spPr>
          <a:xfrm rot="10800000" flipH="1">
            <a:off x="3130603" y="1444928"/>
            <a:ext cx="2880300" cy="179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71;g6b9bedc035_0_715">
            <a:extLst>
              <a:ext uri="{FF2B5EF4-FFF2-40B4-BE49-F238E27FC236}">
                <a16:creationId xmlns:a16="http://schemas.microsoft.com/office/drawing/2014/main" id="{C0F34561-772C-427D-BC88-85A14EAAEFDF}"/>
              </a:ext>
            </a:extLst>
          </p:cNvPr>
          <p:cNvSpPr txBox="1"/>
          <p:nvPr/>
        </p:nvSpPr>
        <p:spPr>
          <a:xfrm>
            <a:off x="3130602" y="1624328"/>
            <a:ext cx="2875847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lang="es-EC" sz="4200" b="1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Fase 2</a:t>
            </a:r>
            <a:endParaRPr sz="4200" b="1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3" name="Google Shape;172;g6b9bedc035_0_715">
            <a:extLst>
              <a:ext uri="{FF2B5EF4-FFF2-40B4-BE49-F238E27FC236}">
                <a16:creationId xmlns:a16="http://schemas.microsoft.com/office/drawing/2014/main" id="{C75B0DA0-C782-4E7E-83EC-591A2C1B9AA9}"/>
              </a:ext>
            </a:extLst>
          </p:cNvPr>
          <p:cNvSpPr txBox="1"/>
          <p:nvPr/>
        </p:nvSpPr>
        <p:spPr>
          <a:xfrm>
            <a:off x="3222962" y="257054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CH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Nov.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4" name="Google Shape;173;g6b9bedc035_0_715">
            <a:extLst>
              <a:ext uri="{FF2B5EF4-FFF2-40B4-BE49-F238E27FC236}">
                <a16:creationId xmlns:a16="http://schemas.microsoft.com/office/drawing/2014/main" id="{ACDAB7B9-81EE-47CD-9013-3A4897693BF6}"/>
              </a:ext>
            </a:extLst>
          </p:cNvPr>
          <p:cNvSpPr txBox="1"/>
          <p:nvPr/>
        </p:nvSpPr>
        <p:spPr>
          <a:xfrm>
            <a:off x="3967132" y="257054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CH" sz="1200" dirty="0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Dic</a:t>
            </a:r>
            <a:r>
              <a:rPr lang="fr-CH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5" name="Google Shape;174;g6b9bedc035_0_715">
            <a:extLst>
              <a:ext uri="{FF2B5EF4-FFF2-40B4-BE49-F238E27FC236}">
                <a16:creationId xmlns:a16="http://schemas.microsoft.com/office/drawing/2014/main" id="{30994B36-D2C0-45E8-B8FE-8CDABD3A982C}"/>
              </a:ext>
            </a:extLst>
          </p:cNvPr>
          <p:cNvSpPr txBox="1"/>
          <p:nvPr/>
        </p:nvSpPr>
        <p:spPr>
          <a:xfrm>
            <a:off x="4665361" y="257054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CH" sz="1200" b="0" i="0" u="none" strike="noStrike" cap="none" dirty="0" err="1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Ene</a:t>
            </a:r>
            <a:r>
              <a:rPr lang="fr-CH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36" name="Google Shape;175;g6b9bedc035_0_715">
            <a:extLst>
              <a:ext uri="{FF2B5EF4-FFF2-40B4-BE49-F238E27FC236}">
                <a16:creationId xmlns:a16="http://schemas.microsoft.com/office/drawing/2014/main" id="{0E530C18-3DD4-4A5A-9AAB-52FCB6820E31}"/>
              </a:ext>
            </a:extLst>
          </p:cNvPr>
          <p:cNvSpPr txBox="1"/>
          <p:nvPr/>
        </p:nvSpPr>
        <p:spPr>
          <a:xfrm>
            <a:off x="5422061" y="257054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Feb.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1" name="Google Shape;180;g6b9bedc035_0_715">
            <a:extLst>
              <a:ext uri="{FF2B5EF4-FFF2-40B4-BE49-F238E27FC236}">
                <a16:creationId xmlns:a16="http://schemas.microsoft.com/office/drawing/2014/main" id="{2EACAC0B-0140-43DC-A1B2-1F8AD36A72BE}"/>
              </a:ext>
            </a:extLst>
          </p:cNvPr>
          <p:cNvSpPr/>
          <p:nvPr/>
        </p:nvSpPr>
        <p:spPr>
          <a:xfrm rot="10800000" flipH="1">
            <a:off x="250488" y="1441599"/>
            <a:ext cx="2880300" cy="1827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81;g6b9bedc035_0_715">
            <a:extLst>
              <a:ext uri="{FF2B5EF4-FFF2-40B4-BE49-F238E27FC236}">
                <a16:creationId xmlns:a16="http://schemas.microsoft.com/office/drawing/2014/main" id="{63CAC1E6-C7F8-4638-80DE-B0591B510A92}"/>
              </a:ext>
            </a:extLst>
          </p:cNvPr>
          <p:cNvSpPr txBox="1"/>
          <p:nvPr/>
        </p:nvSpPr>
        <p:spPr>
          <a:xfrm>
            <a:off x="250487" y="1620998"/>
            <a:ext cx="2889113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lang="es-EC" sz="4200" b="1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Fase 1</a:t>
            </a:r>
            <a:endParaRPr sz="4200" b="1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3" name="Google Shape;182;g6b9bedc035_0_715">
            <a:extLst>
              <a:ext uri="{FF2B5EF4-FFF2-40B4-BE49-F238E27FC236}">
                <a16:creationId xmlns:a16="http://schemas.microsoft.com/office/drawing/2014/main" id="{D66C0F1E-B2E2-4F74-96A9-F5203EE45A57}"/>
              </a:ext>
            </a:extLst>
          </p:cNvPr>
          <p:cNvSpPr txBox="1"/>
          <p:nvPr/>
        </p:nvSpPr>
        <p:spPr>
          <a:xfrm>
            <a:off x="423634" y="2567203"/>
            <a:ext cx="4668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Jul.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4" name="Google Shape;183;g6b9bedc035_0_715">
            <a:extLst>
              <a:ext uri="{FF2B5EF4-FFF2-40B4-BE49-F238E27FC236}">
                <a16:creationId xmlns:a16="http://schemas.microsoft.com/office/drawing/2014/main" id="{FAA1B578-FC5C-494D-8E83-B5EEB114A641}"/>
              </a:ext>
            </a:extLst>
          </p:cNvPr>
          <p:cNvSpPr txBox="1"/>
          <p:nvPr/>
        </p:nvSpPr>
        <p:spPr>
          <a:xfrm>
            <a:off x="1072025" y="2567203"/>
            <a:ext cx="517971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Ago.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84;g6b9bedc035_0_715">
            <a:extLst>
              <a:ext uri="{FF2B5EF4-FFF2-40B4-BE49-F238E27FC236}">
                <a16:creationId xmlns:a16="http://schemas.microsoft.com/office/drawing/2014/main" id="{0F9E9D4E-529A-4C90-958A-257535378F2F}"/>
              </a:ext>
            </a:extLst>
          </p:cNvPr>
          <p:cNvSpPr txBox="1"/>
          <p:nvPr/>
        </p:nvSpPr>
        <p:spPr>
          <a:xfrm>
            <a:off x="1779571" y="2567203"/>
            <a:ext cx="576524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CH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Sept.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6" name="Google Shape;185;g6b9bedc035_0_715">
            <a:extLst>
              <a:ext uri="{FF2B5EF4-FFF2-40B4-BE49-F238E27FC236}">
                <a16:creationId xmlns:a16="http://schemas.microsoft.com/office/drawing/2014/main" id="{F2D01DC1-AF48-411F-B613-FC5E8ADD5B2B}"/>
              </a:ext>
            </a:extLst>
          </p:cNvPr>
          <p:cNvSpPr txBox="1"/>
          <p:nvPr/>
        </p:nvSpPr>
        <p:spPr>
          <a:xfrm>
            <a:off x="2490912" y="2567203"/>
            <a:ext cx="4668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-CH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Oct.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147" name="Google Shape;186;g6b9bedc035_0_715">
            <a:extLst>
              <a:ext uri="{FF2B5EF4-FFF2-40B4-BE49-F238E27FC236}">
                <a16:creationId xmlns:a16="http://schemas.microsoft.com/office/drawing/2014/main" id="{60223A06-391B-4D50-B752-4129C94CC02E}"/>
              </a:ext>
            </a:extLst>
          </p:cNvPr>
          <p:cNvCxnSpPr/>
          <p:nvPr/>
        </p:nvCxnSpPr>
        <p:spPr>
          <a:xfrm rot="10800000" flipH="1">
            <a:off x="965000" y="2567382"/>
            <a:ext cx="9000" cy="3486600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48" name="Google Shape;187;g6b9bedc035_0_715">
            <a:extLst>
              <a:ext uri="{FF2B5EF4-FFF2-40B4-BE49-F238E27FC236}">
                <a16:creationId xmlns:a16="http://schemas.microsoft.com/office/drawing/2014/main" id="{2595D91D-07BE-45FD-B751-4316C930CBF2}"/>
              </a:ext>
            </a:extLst>
          </p:cNvPr>
          <p:cNvCxnSpPr>
            <a:cxnSpLocks/>
          </p:cNvCxnSpPr>
          <p:nvPr/>
        </p:nvCxnSpPr>
        <p:spPr>
          <a:xfrm flipV="1">
            <a:off x="1690650" y="2567204"/>
            <a:ext cx="18676" cy="3519534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49" name="Google Shape;188;g6b9bedc035_0_715">
            <a:extLst>
              <a:ext uri="{FF2B5EF4-FFF2-40B4-BE49-F238E27FC236}">
                <a16:creationId xmlns:a16="http://schemas.microsoft.com/office/drawing/2014/main" id="{7F9B70C2-3BBA-4BE3-8BA3-0C67D9123149}"/>
              </a:ext>
            </a:extLst>
          </p:cNvPr>
          <p:cNvCxnSpPr>
            <a:cxnSpLocks/>
          </p:cNvCxnSpPr>
          <p:nvPr/>
        </p:nvCxnSpPr>
        <p:spPr>
          <a:xfrm flipV="1">
            <a:off x="2413125" y="2567433"/>
            <a:ext cx="0" cy="351274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50" name="Google Shape;189;g6b9bedc035_0_715">
            <a:extLst>
              <a:ext uri="{FF2B5EF4-FFF2-40B4-BE49-F238E27FC236}">
                <a16:creationId xmlns:a16="http://schemas.microsoft.com/office/drawing/2014/main" id="{84FF328F-1148-4A7B-BF09-C8B22D0073CF}"/>
              </a:ext>
            </a:extLst>
          </p:cNvPr>
          <p:cNvSpPr/>
          <p:nvPr/>
        </p:nvSpPr>
        <p:spPr>
          <a:xfrm>
            <a:off x="2741791" y="2423922"/>
            <a:ext cx="66300" cy="57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99;g6b9bedc035_0_715">
            <a:extLst>
              <a:ext uri="{FF2B5EF4-FFF2-40B4-BE49-F238E27FC236}">
                <a16:creationId xmlns:a16="http://schemas.microsoft.com/office/drawing/2014/main" id="{5B4821D3-6877-4EB5-A304-BE477E97AB0D}"/>
              </a:ext>
            </a:extLst>
          </p:cNvPr>
          <p:cNvSpPr/>
          <p:nvPr/>
        </p:nvSpPr>
        <p:spPr>
          <a:xfrm>
            <a:off x="250200" y="2968483"/>
            <a:ext cx="1471024" cy="320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Comité de planificación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60" name="Google Shape;160;g6b9bedc035_0_715">
            <a:extLst>
              <a:ext uri="{FF2B5EF4-FFF2-40B4-BE49-F238E27FC236}">
                <a16:creationId xmlns:a16="http://schemas.microsoft.com/office/drawing/2014/main" id="{BED32DEC-3689-40AA-A0F6-72F96F9C8DBD}"/>
              </a:ext>
            </a:extLst>
          </p:cNvPr>
          <p:cNvSpPr/>
          <p:nvPr/>
        </p:nvSpPr>
        <p:spPr>
          <a:xfrm rot="10800000" flipH="1">
            <a:off x="8888811" y="1448158"/>
            <a:ext cx="2880300" cy="179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6b9bedc035_0_715">
            <a:extLst>
              <a:ext uri="{FF2B5EF4-FFF2-40B4-BE49-F238E27FC236}">
                <a16:creationId xmlns:a16="http://schemas.microsoft.com/office/drawing/2014/main" id="{307BCB13-2126-402F-A955-C06A90B1BD2D}"/>
              </a:ext>
            </a:extLst>
          </p:cNvPr>
          <p:cNvSpPr txBox="1"/>
          <p:nvPr/>
        </p:nvSpPr>
        <p:spPr>
          <a:xfrm>
            <a:off x="8888810" y="1627558"/>
            <a:ext cx="2870793" cy="112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lang="es-EC" sz="4200" b="1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Fase 4</a:t>
            </a:r>
            <a:endParaRPr sz="4200" b="1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2" name="Google Shape;162;g6b9bedc035_0_715">
            <a:extLst>
              <a:ext uri="{FF2B5EF4-FFF2-40B4-BE49-F238E27FC236}">
                <a16:creationId xmlns:a16="http://schemas.microsoft.com/office/drawing/2014/main" id="{86A6A07C-454F-4EE4-8A2A-FA074CC691EE}"/>
              </a:ext>
            </a:extLst>
          </p:cNvPr>
          <p:cNvSpPr txBox="1"/>
          <p:nvPr/>
        </p:nvSpPr>
        <p:spPr>
          <a:xfrm>
            <a:off x="8981170" y="257377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b="0" i="0" u="none" strike="noStrike" cap="none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Mar.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3" name="Google Shape;163;g6b9bedc035_0_715">
            <a:extLst>
              <a:ext uri="{FF2B5EF4-FFF2-40B4-BE49-F238E27FC236}">
                <a16:creationId xmlns:a16="http://schemas.microsoft.com/office/drawing/2014/main" id="{51E914A5-7B4D-4B6A-BDE8-ECA66D7D4F14}"/>
              </a:ext>
            </a:extLst>
          </p:cNvPr>
          <p:cNvSpPr txBox="1"/>
          <p:nvPr/>
        </p:nvSpPr>
        <p:spPr>
          <a:xfrm>
            <a:off x="9725340" y="257377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Abr.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4" name="Google Shape;164;g6b9bedc035_0_715">
            <a:extLst>
              <a:ext uri="{FF2B5EF4-FFF2-40B4-BE49-F238E27FC236}">
                <a16:creationId xmlns:a16="http://schemas.microsoft.com/office/drawing/2014/main" id="{45E51027-7EAD-452E-AE02-BA896AC8A328}"/>
              </a:ext>
            </a:extLst>
          </p:cNvPr>
          <p:cNvSpPr txBox="1"/>
          <p:nvPr/>
        </p:nvSpPr>
        <p:spPr>
          <a:xfrm>
            <a:off x="10423569" y="2573771"/>
            <a:ext cx="616192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May.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g6b9bedc035_0_715">
            <a:extLst>
              <a:ext uri="{FF2B5EF4-FFF2-40B4-BE49-F238E27FC236}">
                <a16:creationId xmlns:a16="http://schemas.microsoft.com/office/drawing/2014/main" id="{8DC9DE83-6EF4-491A-BFA5-EDE7C67FCF0F}"/>
              </a:ext>
            </a:extLst>
          </p:cNvPr>
          <p:cNvSpPr txBox="1"/>
          <p:nvPr/>
        </p:nvSpPr>
        <p:spPr>
          <a:xfrm>
            <a:off x="11180269" y="2573771"/>
            <a:ext cx="496500" cy="2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s-EC" sz="1200" dirty="0">
                <a:solidFill>
                  <a:srgbClr val="0070C0"/>
                </a:solidFill>
                <a:latin typeface="Roboto"/>
                <a:ea typeface="Roboto"/>
                <a:cs typeface="Roboto"/>
                <a:sym typeface="Roboto"/>
              </a:rPr>
              <a:t>Jul.</a:t>
            </a:r>
            <a:endParaRPr sz="1200" b="0" i="0" u="none" strike="noStrike" cap="none" dirty="0">
              <a:solidFill>
                <a:srgbClr val="0070C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59" name="Google Shape;159;g6b9bedc035_0_715">
            <a:extLst>
              <a:ext uri="{FF2B5EF4-FFF2-40B4-BE49-F238E27FC236}">
                <a16:creationId xmlns:a16="http://schemas.microsoft.com/office/drawing/2014/main" id="{34785FBE-70C8-486E-9538-1F8DB87472D1}"/>
              </a:ext>
            </a:extLst>
          </p:cNvPr>
          <p:cNvSpPr/>
          <p:nvPr/>
        </p:nvSpPr>
        <p:spPr>
          <a:xfrm>
            <a:off x="8888824" y="1448090"/>
            <a:ext cx="2880300" cy="4645206"/>
          </a:xfrm>
          <a:prstGeom prst="rect">
            <a:avLst/>
          </a:prstGeom>
          <a:noFill/>
          <a:ln w="952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1" name="Google Shape;186;g6b9bedc035_0_715">
            <a:extLst>
              <a:ext uri="{FF2B5EF4-FFF2-40B4-BE49-F238E27FC236}">
                <a16:creationId xmlns:a16="http://schemas.microsoft.com/office/drawing/2014/main" id="{E3B25400-A216-4D65-A0D9-CF6455FA22AD}"/>
              </a:ext>
            </a:extLst>
          </p:cNvPr>
          <p:cNvCxnSpPr/>
          <p:nvPr/>
        </p:nvCxnSpPr>
        <p:spPr>
          <a:xfrm rot="10800000" flipH="1">
            <a:off x="3836487" y="2547740"/>
            <a:ext cx="9000" cy="3486600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2" name="Google Shape;187;g6b9bedc035_0_715">
            <a:extLst>
              <a:ext uri="{FF2B5EF4-FFF2-40B4-BE49-F238E27FC236}">
                <a16:creationId xmlns:a16="http://schemas.microsoft.com/office/drawing/2014/main" id="{B0739F79-CE19-4259-8A54-8CF127FB6518}"/>
              </a:ext>
            </a:extLst>
          </p:cNvPr>
          <p:cNvCxnSpPr>
            <a:cxnSpLocks/>
          </p:cNvCxnSpPr>
          <p:nvPr/>
        </p:nvCxnSpPr>
        <p:spPr>
          <a:xfrm flipV="1">
            <a:off x="4562137" y="2547561"/>
            <a:ext cx="18676" cy="351297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3" name="Google Shape;188;g6b9bedc035_0_715">
            <a:extLst>
              <a:ext uri="{FF2B5EF4-FFF2-40B4-BE49-F238E27FC236}">
                <a16:creationId xmlns:a16="http://schemas.microsoft.com/office/drawing/2014/main" id="{4292AECD-7A22-4C80-9DB0-FE1A352F02B3}"/>
              </a:ext>
            </a:extLst>
          </p:cNvPr>
          <p:cNvCxnSpPr>
            <a:cxnSpLocks/>
          </p:cNvCxnSpPr>
          <p:nvPr/>
        </p:nvCxnSpPr>
        <p:spPr>
          <a:xfrm flipV="1">
            <a:off x="5284612" y="2547791"/>
            <a:ext cx="0" cy="351274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4" name="Google Shape;186;g6b9bedc035_0_715">
            <a:extLst>
              <a:ext uri="{FF2B5EF4-FFF2-40B4-BE49-F238E27FC236}">
                <a16:creationId xmlns:a16="http://schemas.microsoft.com/office/drawing/2014/main" id="{44CFD8EC-207A-4D9D-902E-0790ACE38C3B}"/>
              </a:ext>
            </a:extLst>
          </p:cNvPr>
          <p:cNvCxnSpPr/>
          <p:nvPr/>
        </p:nvCxnSpPr>
        <p:spPr>
          <a:xfrm rot="10800000" flipH="1">
            <a:off x="6696529" y="2573939"/>
            <a:ext cx="9000" cy="3486600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5" name="Google Shape;187;g6b9bedc035_0_715">
            <a:extLst>
              <a:ext uri="{FF2B5EF4-FFF2-40B4-BE49-F238E27FC236}">
                <a16:creationId xmlns:a16="http://schemas.microsoft.com/office/drawing/2014/main" id="{9D9427F4-CA21-4411-9265-C350B5E4EBBA}"/>
              </a:ext>
            </a:extLst>
          </p:cNvPr>
          <p:cNvCxnSpPr>
            <a:cxnSpLocks/>
          </p:cNvCxnSpPr>
          <p:nvPr/>
        </p:nvCxnSpPr>
        <p:spPr>
          <a:xfrm flipV="1">
            <a:off x="7422179" y="2573760"/>
            <a:ext cx="18676" cy="351297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6" name="Google Shape;188;g6b9bedc035_0_715">
            <a:extLst>
              <a:ext uri="{FF2B5EF4-FFF2-40B4-BE49-F238E27FC236}">
                <a16:creationId xmlns:a16="http://schemas.microsoft.com/office/drawing/2014/main" id="{A1C7246F-98CE-4E30-AEC6-7938EA279620}"/>
              </a:ext>
            </a:extLst>
          </p:cNvPr>
          <p:cNvCxnSpPr>
            <a:cxnSpLocks/>
          </p:cNvCxnSpPr>
          <p:nvPr/>
        </p:nvCxnSpPr>
        <p:spPr>
          <a:xfrm flipV="1">
            <a:off x="8144654" y="2573990"/>
            <a:ext cx="0" cy="351274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7" name="Google Shape;186;g6b9bedc035_0_715">
            <a:extLst>
              <a:ext uri="{FF2B5EF4-FFF2-40B4-BE49-F238E27FC236}">
                <a16:creationId xmlns:a16="http://schemas.microsoft.com/office/drawing/2014/main" id="{02EC5ECD-EDFA-46AB-832B-CB4F9E1B2371}"/>
              </a:ext>
            </a:extLst>
          </p:cNvPr>
          <p:cNvCxnSpPr/>
          <p:nvPr/>
        </p:nvCxnSpPr>
        <p:spPr>
          <a:xfrm rot="10800000" flipH="1">
            <a:off x="9574128" y="2566922"/>
            <a:ext cx="9000" cy="3486600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cxnSp>
        <p:nvCxnSpPr>
          <p:cNvPr id="179" name="Google Shape;188;g6b9bedc035_0_715">
            <a:extLst>
              <a:ext uri="{FF2B5EF4-FFF2-40B4-BE49-F238E27FC236}">
                <a16:creationId xmlns:a16="http://schemas.microsoft.com/office/drawing/2014/main" id="{AA3D6013-2E7D-4499-BA4E-473E8F6A8257}"/>
              </a:ext>
            </a:extLst>
          </p:cNvPr>
          <p:cNvCxnSpPr>
            <a:cxnSpLocks/>
          </p:cNvCxnSpPr>
          <p:nvPr/>
        </p:nvCxnSpPr>
        <p:spPr>
          <a:xfrm flipV="1">
            <a:off x="11022253" y="2566973"/>
            <a:ext cx="0" cy="351274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sp>
        <p:nvSpPr>
          <p:cNvPr id="183" name="Google Shape;199;g6b9bedc035_0_715">
            <a:extLst>
              <a:ext uri="{FF2B5EF4-FFF2-40B4-BE49-F238E27FC236}">
                <a16:creationId xmlns:a16="http://schemas.microsoft.com/office/drawing/2014/main" id="{CF427937-9999-418E-8893-F92BB6012FFE}"/>
              </a:ext>
            </a:extLst>
          </p:cNvPr>
          <p:cNvSpPr/>
          <p:nvPr/>
        </p:nvSpPr>
        <p:spPr>
          <a:xfrm>
            <a:off x="964699" y="3399200"/>
            <a:ext cx="1445700" cy="320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Revisión del PMDOT 2015-2025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4" name="Google Shape;199;g6b9bedc035_0_715">
            <a:extLst>
              <a:ext uri="{FF2B5EF4-FFF2-40B4-BE49-F238E27FC236}">
                <a16:creationId xmlns:a16="http://schemas.microsoft.com/office/drawing/2014/main" id="{2DAAE7F4-2294-4663-A394-82F45E74C6FB}"/>
              </a:ext>
            </a:extLst>
          </p:cNvPr>
          <p:cNvSpPr/>
          <p:nvPr/>
        </p:nvSpPr>
        <p:spPr>
          <a:xfrm>
            <a:off x="1687926" y="3839594"/>
            <a:ext cx="1445700" cy="320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Revisión proyectos 2015-2018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5" name="Google Shape;199;g6b9bedc035_0_715">
            <a:extLst>
              <a:ext uri="{FF2B5EF4-FFF2-40B4-BE49-F238E27FC236}">
                <a16:creationId xmlns:a16="http://schemas.microsoft.com/office/drawing/2014/main" id="{79D1C867-3E3A-4A97-8EB2-D547A7CCE1E0}"/>
              </a:ext>
            </a:extLst>
          </p:cNvPr>
          <p:cNvSpPr/>
          <p:nvPr/>
        </p:nvSpPr>
        <p:spPr>
          <a:xfrm>
            <a:off x="1687926" y="4317239"/>
            <a:ext cx="1445700" cy="5916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Informe de Evaluación PMDOT Vigente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0" name="Google Shape;179;g6b9bedc035_0_715">
            <a:extLst>
              <a:ext uri="{FF2B5EF4-FFF2-40B4-BE49-F238E27FC236}">
                <a16:creationId xmlns:a16="http://schemas.microsoft.com/office/drawing/2014/main" id="{5A4F0410-C13B-4B77-BEF5-942546E1FB1A}"/>
              </a:ext>
            </a:extLst>
          </p:cNvPr>
          <p:cNvSpPr/>
          <p:nvPr/>
        </p:nvSpPr>
        <p:spPr>
          <a:xfrm>
            <a:off x="250500" y="1441533"/>
            <a:ext cx="2880300" cy="4645206"/>
          </a:xfrm>
          <a:prstGeom prst="rect">
            <a:avLst/>
          </a:prstGeom>
          <a:noFill/>
          <a:ln w="9525" cap="flat" cmpd="sng">
            <a:solidFill>
              <a:srgbClr val="0944A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99;g6b9bedc035_0_715">
            <a:extLst>
              <a:ext uri="{FF2B5EF4-FFF2-40B4-BE49-F238E27FC236}">
                <a16:creationId xmlns:a16="http://schemas.microsoft.com/office/drawing/2014/main" id="{06870C62-DB6B-4925-B654-554A6754EF83}"/>
              </a:ext>
            </a:extLst>
          </p:cNvPr>
          <p:cNvSpPr/>
          <p:nvPr/>
        </p:nvSpPr>
        <p:spPr>
          <a:xfrm>
            <a:off x="3136700" y="3038677"/>
            <a:ext cx="1445700" cy="320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Diagnóstico estratégico Interno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7" name="Google Shape;199;g6b9bedc035_0_715">
            <a:extLst>
              <a:ext uri="{FF2B5EF4-FFF2-40B4-BE49-F238E27FC236}">
                <a16:creationId xmlns:a16="http://schemas.microsoft.com/office/drawing/2014/main" id="{CF0E07BA-5CED-499D-AB13-0B8F872D02B4}"/>
              </a:ext>
            </a:extLst>
          </p:cNvPr>
          <p:cNvSpPr/>
          <p:nvPr/>
        </p:nvSpPr>
        <p:spPr>
          <a:xfrm>
            <a:off x="3846900" y="3453845"/>
            <a:ext cx="1445700" cy="320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Mapeo de actores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8" name="Google Shape;199;g6b9bedc035_0_715">
            <a:extLst>
              <a:ext uri="{FF2B5EF4-FFF2-40B4-BE49-F238E27FC236}">
                <a16:creationId xmlns:a16="http://schemas.microsoft.com/office/drawing/2014/main" id="{03E00086-3448-4E9D-8E57-711F18B4CE37}"/>
              </a:ext>
            </a:extLst>
          </p:cNvPr>
          <p:cNvSpPr/>
          <p:nvPr/>
        </p:nvSpPr>
        <p:spPr>
          <a:xfrm>
            <a:off x="3853974" y="3887027"/>
            <a:ext cx="1436751" cy="320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Diagnóstico con sociedad civil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89" name="Google Shape;199;g6b9bedc035_0_715">
            <a:extLst>
              <a:ext uri="{FF2B5EF4-FFF2-40B4-BE49-F238E27FC236}">
                <a16:creationId xmlns:a16="http://schemas.microsoft.com/office/drawing/2014/main" id="{D5C73831-8192-46A3-80FA-8AB430D0C876}"/>
              </a:ext>
            </a:extLst>
          </p:cNvPr>
          <p:cNvSpPr/>
          <p:nvPr/>
        </p:nvSpPr>
        <p:spPr>
          <a:xfrm>
            <a:off x="3131933" y="4323806"/>
            <a:ext cx="2876766" cy="36828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Construcción del Diagnóstico Territorial y Modelo Territorial Actual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0" name="Google Shape;159;g6b9bedc035_0_715">
            <a:extLst>
              <a:ext uri="{FF2B5EF4-FFF2-40B4-BE49-F238E27FC236}">
                <a16:creationId xmlns:a16="http://schemas.microsoft.com/office/drawing/2014/main" id="{EDB61EB3-ABE4-4763-95F9-D638EB2A1A53}"/>
              </a:ext>
            </a:extLst>
          </p:cNvPr>
          <p:cNvSpPr/>
          <p:nvPr/>
        </p:nvSpPr>
        <p:spPr>
          <a:xfrm>
            <a:off x="6011225" y="1448158"/>
            <a:ext cx="2880300" cy="4638580"/>
          </a:xfrm>
          <a:prstGeom prst="rect">
            <a:avLst/>
          </a:prstGeom>
          <a:noFill/>
          <a:ln w="9525" cap="flat" cmpd="sng">
            <a:solidFill>
              <a:srgbClr val="0D5DD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69;g6b9bedc035_0_715">
            <a:extLst>
              <a:ext uri="{FF2B5EF4-FFF2-40B4-BE49-F238E27FC236}">
                <a16:creationId xmlns:a16="http://schemas.microsoft.com/office/drawing/2014/main" id="{5A3B7A5A-614E-4CAC-B320-94571D607E12}"/>
              </a:ext>
            </a:extLst>
          </p:cNvPr>
          <p:cNvSpPr/>
          <p:nvPr/>
        </p:nvSpPr>
        <p:spPr>
          <a:xfrm>
            <a:off x="3130625" y="1445107"/>
            <a:ext cx="2880300" cy="4641631"/>
          </a:xfrm>
          <a:prstGeom prst="rect">
            <a:avLst/>
          </a:prstGeom>
          <a:noFill/>
          <a:ln w="9525" cap="flat" cmpd="sng">
            <a:solidFill>
              <a:srgbClr val="0C58D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9;g6b9bedc035_0_715">
            <a:extLst>
              <a:ext uri="{FF2B5EF4-FFF2-40B4-BE49-F238E27FC236}">
                <a16:creationId xmlns:a16="http://schemas.microsoft.com/office/drawing/2014/main" id="{78D2F43B-CAE2-4736-9DE3-55EDD5B57269}"/>
              </a:ext>
            </a:extLst>
          </p:cNvPr>
          <p:cNvSpPr/>
          <p:nvPr/>
        </p:nvSpPr>
        <p:spPr>
          <a:xfrm>
            <a:off x="4573741" y="4808020"/>
            <a:ext cx="1436751" cy="3207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Consolidación del diagnóstico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1" name="Google Shape;199;g6b9bedc035_0_715">
            <a:extLst>
              <a:ext uri="{FF2B5EF4-FFF2-40B4-BE49-F238E27FC236}">
                <a16:creationId xmlns:a16="http://schemas.microsoft.com/office/drawing/2014/main" id="{A40A7C71-05A5-4DB5-927C-18D5E9BD7E20}"/>
              </a:ext>
            </a:extLst>
          </p:cNvPr>
          <p:cNvSpPr/>
          <p:nvPr/>
        </p:nvSpPr>
        <p:spPr>
          <a:xfrm>
            <a:off x="6016825" y="3038677"/>
            <a:ext cx="1436751" cy="320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Planificación participativa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2" name="Google Shape;199;g6b9bedc035_0_715">
            <a:extLst>
              <a:ext uri="{FF2B5EF4-FFF2-40B4-BE49-F238E27FC236}">
                <a16:creationId xmlns:a16="http://schemas.microsoft.com/office/drawing/2014/main" id="{3F368A46-25B4-42E8-9D00-81A0685ADE2C}"/>
              </a:ext>
            </a:extLst>
          </p:cNvPr>
          <p:cNvSpPr/>
          <p:nvPr/>
        </p:nvSpPr>
        <p:spPr>
          <a:xfrm>
            <a:off x="6705203" y="3453845"/>
            <a:ext cx="1442183" cy="320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Construcción de propuesta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3" name="Google Shape;199;g6b9bedc035_0_715">
            <a:extLst>
              <a:ext uri="{FF2B5EF4-FFF2-40B4-BE49-F238E27FC236}">
                <a16:creationId xmlns:a16="http://schemas.microsoft.com/office/drawing/2014/main" id="{068FAB64-E398-4946-B6DD-307CB9EC2877}"/>
              </a:ext>
            </a:extLst>
          </p:cNvPr>
          <p:cNvSpPr/>
          <p:nvPr/>
        </p:nvSpPr>
        <p:spPr>
          <a:xfrm>
            <a:off x="7440879" y="3887027"/>
            <a:ext cx="1450171" cy="320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Revisión propuesta con emergencia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4" name="Google Shape;199;g6b9bedc035_0_715">
            <a:extLst>
              <a:ext uri="{FF2B5EF4-FFF2-40B4-BE49-F238E27FC236}">
                <a16:creationId xmlns:a16="http://schemas.microsoft.com/office/drawing/2014/main" id="{EF5142EC-986F-42A6-A26F-3D0D7AA2F235}"/>
              </a:ext>
            </a:extLst>
          </p:cNvPr>
          <p:cNvSpPr/>
          <p:nvPr/>
        </p:nvSpPr>
        <p:spPr>
          <a:xfrm>
            <a:off x="7447313" y="4323437"/>
            <a:ext cx="1436751" cy="320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Ajuste de Pol</a:t>
            </a:r>
            <a:r>
              <a:rPr lang="es-EC" sz="1050" dirty="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íticas y Estrategias</a:t>
            </a:r>
            <a:endParaRPr sz="1100" b="0" i="0" u="none" strike="noStrike" cap="none" dirty="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5" name="Google Shape;199;g6b9bedc035_0_715">
            <a:extLst>
              <a:ext uri="{FF2B5EF4-FFF2-40B4-BE49-F238E27FC236}">
                <a16:creationId xmlns:a16="http://schemas.microsoft.com/office/drawing/2014/main" id="{A2D91491-9775-40FE-B45B-0BEC4BAD9385}"/>
              </a:ext>
            </a:extLst>
          </p:cNvPr>
          <p:cNvSpPr/>
          <p:nvPr/>
        </p:nvSpPr>
        <p:spPr>
          <a:xfrm>
            <a:off x="8895810" y="3036033"/>
            <a:ext cx="1425005" cy="3207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b="0" i="0" u="none" strike="noStrike" cap="none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Mecanismos de gestión</a:t>
            </a:r>
            <a:endParaRPr sz="1100" b="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6" name="Google Shape;199;g6b9bedc035_0_715">
            <a:extLst>
              <a:ext uri="{FF2B5EF4-FFF2-40B4-BE49-F238E27FC236}">
                <a16:creationId xmlns:a16="http://schemas.microsoft.com/office/drawing/2014/main" id="{33A3F5FF-A58C-430D-95BF-2AD99E44804C}"/>
              </a:ext>
            </a:extLst>
          </p:cNvPr>
          <p:cNvSpPr/>
          <p:nvPr/>
        </p:nvSpPr>
        <p:spPr>
          <a:xfrm>
            <a:off x="8895810" y="3614165"/>
            <a:ext cx="1422644" cy="58494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Transversalización de </a:t>
            </a:r>
            <a:r>
              <a:rPr lang="es-EC" sz="1100" b="0" i="0" u="none" strike="noStrike" cap="none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participación ciudadana</a:t>
            </a:r>
            <a:endParaRPr sz="1100" b="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7" name="Google Shape;199;g6b9bedc035_0_715">
            <a:extLst>
              <a:ext uri="{FF2B5EF4-FFF2-40B4-BE49-F238E27FC236}">
                <a16:creationId xmlns:a16="http://schemas.microsoft.com/office/drawing/2014/main" id="{C31F5A5A-FA77-4116-B3C9-F8D5940102FA}"/>
              </a:ext>
            </a:extLst>
          </p:cNvPr>
          <p:cNvSpPr/>
          <p:nvPr/>
        </p:nvSpPr>
        <p:spPr>
          <a:xfrm>
            <a:off x="10312721" y="4323731"/>
            <a:ext cx="1436751" cy="57866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Ajuste Plan Plurianual de proyectos*</a:t>
            </a:r>
            <a:endParaRPr sz="110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8" name="Google Shape;199;g6b9bedc035_0_715">
            <a:extLst>
              <a:ext uri="{FF2B5EF4-FFF2-40B4-BE49-F238E27FC236}">
                <a16:creationId xmlns:a16="http://schemas.microsoft.com/office/drawing/2014/main" id="{E8D3B118-242E-4F6D-A389-E919DFD026BD}"/>
              </a:ext>
            </a:extLst>
          </p:cNvPr>
          <p:cNvSpPr/>
          <p:nvPr/>
        </p:nvSpPr>
        <p:spPr>
          <a:xfrm>
            <a:off x="10298798" y="5070613"/>
            <a:ext cx="1467625" cy="3207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Alineación de proyectos a metas*</a:t>
            </a:r>
            <a:endParaRPr sz="110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99" name="Google Shape;199;g6b9bedc035_0_715">
            <a:extLst>
              <a:ext uri="{FF2B5EF4-FFF2-40B4-BE49-F238E27FC236}">
                <a16:creationId xmlns:a16="http://schemas.microsoft.com/office/drawing/2014/main" id="{A92BA852-AF1F-4B89-8362-BC15F6FCB71D}"/>
              </a:ext>
            </a:extLst>
          </p:cNvPr>
          <p:cNvSpPr/>
          <p:nvPr/>
        </p:nvSpPr>
        <p:spPr>
          <a:xfrm>
            <a:off x="10309116" y="5563242"/>
            <a:ext cx="1457307" cy="3207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Diseño de sistema de seguimiento*</a:t>
            </a:r>
            <a:endParaRPr sz="110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201" name="Google Shape;199;g6b9bedc035_0_715">
            <a:extLst>
              <a:ext uri="{FF2B5EF4-FFF2-40B4-BE49-F238E27FC236}">
                <a16:creationId xmlns:a16="http://schemas.microsoft.com/office/drawing/2014/main" id="{E423D2C2-10D0-4F6F-8151-69D2366E5D26}"/>
              </a:ext>
            </a:extLst>
          </p:cNvPr>
          <p:cNvSpPr/>
          <p:nvPr/>
        </p:nvSpPr>
        <p:spPr>
          <a:xfrm>
            <a:off x="10325274" y="3839594"/>
            <a:ext cx="1436751" cy="3207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es-EC" sz="1100" dirty="0">
                <a:solidFill>
                  <a:srgbClr val="7030A0"/>
                </a:solidFill>
                <a:latin typeface="Oswald"/>
                <a:sym typeface="Oswald"/>
              </a:rPr>
              <a:t>Modelo Territorial Deseado*</a:t>
            </a:r>
            <a:endParaRPr sz="1100" dirty="0">
              <a:solidFill>
                <a:srgbClr val="7030A0"/>
              </a:solidFill>
              <a:latin typeface="Oswald"/>
              <a:sym typeface="Oswald"/>
            </a:endParaRPr>
          </a:p>
        </p:txBody>
      </p:sp>
      <p:sp>
        <p:nvSpPr>
          <p:cNvPr id="202" name="Google Shape;199;g6b9bedc035_0_715">
            <a:extLst>
              <a:ext uri="{FF2B5EF4-FFF2-40B4-BE49-F238E27FC236}">
                <a16:creationId xmlns:a16="http://schemas.microsoft.com/office/drawing/2014/main" id="{EA6D3A82-01BD-4CF7-8085-81DD195AB335}"/>
              </a:ext>
            </a:extLst>
          </p:cNvPr>
          <p:cNvSpPr/>
          <p:nvPr/>
        </p:nvSpPr>
        <p:spPr>
          <a:xfrm>
            <a:off x="10312720" y="3296234"/>
            <a:ext cx="1436751" cy="3207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s-EC" sz="1100" i="0" u="none" strike="noStrike" cap="none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Ajuste del modelo </a:t>
            </a:r>
            <a:r>
              <a:rPr lang="es-EC" sz="1100" dirty="0">
                <a:solidFill>
                  <a:srgbClr val="7030A0"/>
                </a:solidFill>
                <a:latin typeface="Oswald"/>
                <a:sym typeface="Oswald"/>
              </a:rPr>
              <a:t>territorial</a:t>
            </a:r>
            <a:r>
              <a:rPr lang="es-EC" sz="1100" i="0" u="none" strike="noStrike" cap="none" dirty="0">
                <a:solidFill>
                  <a:srgbClr val="7030A0"/>
                </a:solidFill>
                <a:latin typeface="Oswald"/>
                <a:ea typeface="Oswald"/>
                <a:cs typeface="Oswald"/>
                <a:sym typeface="Oswald"/>
              </a:rPr>
              <a:t> actual*</a:t>
            </a:r>
            <a:endParaRPr sz="1100" i="0" u="none" strike="noStrike" cap="none" dirty="0">
              <a:solidFill>
                <a:srgbClr val="7030A0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cxnSp>
        <p:nvCxnSpPr>
          <p:cNvPr id="178" name="Google Shape;187;g6b9bedc035_0_715">
            <a:extLst>
              <a:ext uri="{FF2B5EF4-FFF2-40B4-BE49-F238E27FC236}">
                <a16:creationId xmlns:a16="http://schemas.microsoft.com/office/drawing/2014/main" id="{DF8B5631-FA07-4262-9B98-D3B031EE85DD}"/>
              </a:ext>
            </a:extLst>
          </p:cNvPr>
          <p:cNvCxnSpPr>
            <a:cxnSpLocks/>
          </p:cNvCxnSpPr>
          <p:nvPr/>
        </p:nvCxnSpPr>
        <p:spPr>
          <a:xfrm flipV="1">
            <a:off x="10299778" y="2566743"/>
            <a:ext cx="18676" cy="3512979"/>
          </a:xfrm>
          <a:prstGeom prst="straightConnector1">
            <a:avLst/>
          </a:prstGeom>
          <a:noFill/>
          <a:ln w="9525" cap="flat" cmpd="sng">
            <a:solidFill>
              <a:srgbClr val="0944A1"/>
            </a:solidFill>
            <a:prstDash val="dot"/>
            <a:round/>
            <a:headEnd type="none" w="sm" len="sm"/>
            <a:tailEnd type="none" w="sm" len="sm"/>
          </a:ln>
        </p:spPr>
      </p:cxn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03A3ED4-2054-447B-9E35-0D45238066C8}"/>
              </a:ext>
            </a:extLst>
          </p:cNvPr>
          <p:cNvSpPr txBox="1"/>
          <p:nvPr/>
        </p:nvSpPr>
        <p:spPr>
          <a:xfrm>
            <a:off x="255034" y="6090982"/>
            <a:ext cx="104766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400" i="1" dirty="0">
                <a:solidFill>
                  <a:srgbClr val="7030A0"/>
                </a:solidFill>
              </a:rPr>
              <a:t>*</a:t>
            </a:r>
            <a:r>
              <a:rPr lang="fr-CH" sz="1400" i="1" dirty="0" err="1">
                <a:solidFill>
                  <a:srgbClr val="7030A0"/>
                </a:solidFill>
              </a:rPr>
              <a:t>Actividades</a:t>
            </a:r>
            <a:r>
              <a:rPr lang="fr-CH" sz="1400" i="1" dirty="0">
                <a:solidFill>
                  <a:srgbClr val="7030A0"/>
                </a:solidFill>
              </a:rPr>
              <a:t> en </a:t>
            </a:r>
            <a:r>
              <a:rPr lang="fr-CH" sz="1400" i="1" dirty="0" err="1">
                <a:solidFill>
                  <a:srgbClr val="7030A0"/>
                </a:solidFill>
              </a:rPr>
              <a:t>ejecución</a:t>
            </a:r>
            <a:r>
              <a:rPr lang="fr-CH" sz="1400" i="1" dirty="0">
                <a:solidFill>
                  <a:srgbClr val="7030A0"/>
                </a:solidFill>
              </a:rPr>
              <a:t>, corresponde a </a:t>
            </a:r>
            <a:r>
              <a:rPr lang="fr-CH" sz="1400" i="1" dirty="0" err="1">
                <a:solidFill>
                  <a:srgbClr val="7030A0"/>
                </a:solidFill>
              </a:rPr>
              <a:t>cronograma</a:t>
            </a:r>
            <a:r>
              <a:rPr lang="fr-CH" sz="1400" i="1" dirty="0">
                <a:solidFill>
                  <a:srgbClr val="7030A0"/>
                </a:solidFill>
              </a:rPr>
              <a:t> </a:t>
            </a:r>
            <a:r>
              <a:rPr lang="fr-CH" sz="1400" i="1" dirty="0" err="1">
                <a:solidFill>
                  <a:srgbClr val="7030A0"/>
                </a:solidFill>
              </a:rPr>
              <a:t>extendido</a:t>
            </a:r>
            <a:r>
              <a:rPr lang="fr-CH" sz="1400" i="1" dirty="0">
                <a:solidFill>
                  <a:srgbClr val="7030A0"/>
                </a:solidFill>
              </a:rPr>
              <a:t> </a:t>
            </a:r>
            <a:r>
              <a:rPr lang="fr-CH" sz="1400" i="1" dirty="0" err="1">
                <a:solidFill>
                  <a:srgbClr val="7030A0"/>
                </a:solidFill>
              </a:rPr>
              <a:t>por</a:t>
            </a:r>
            <a:r>
              <a:rPr lang="fr-CH" sz="1400" i="1" dirty="0">
                <a:solidFill>
                  <a:srgbClr val="7030A0"/>
                </a:solidFill>
              </a:rPr>
              <a:t> </a:t>
            </a:r>
            <a:r>
              <a:rPr lang="fr-CH" sz="1400" i="1" dirty="0" err="1">
                <a:solidFill>
                  <a:srgbClr val="7030A0"/>
                </a:solidFill>
              </a:rPr>
              <a:t>emergencia</a:t>
            </a:r>
            <a:r>
              <a:rPr lang="fr-CH" sz="1400" i="1" dirty="0">
                <a:solidFill>
                  <a:srgbClr val="7030A0"/>
                </a:solidFill>
              </a:rPr>
              <a:t>. </a:t>
            </a:r>
            <a:endParaRPr lang="en-US" sz="14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241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3409F-4950-4936-A3C9-2CFA9198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Modelo</a:t>
            </a:r>
            <a:r>
              <a:rPr lang="fr-CH" dirty="0"/>
              <a:t> territorial </a:t>
            </a:r>
            <a:r>
              <a:rPr lang="fr-CH" dirty="0" err="1"/>
              <a:t>deseado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579B1-D791-4051-BF3D-B8F9DF5892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err="1"/>
              <a:t>Director</a:t>
            </a:r>
            <a:r>
              <a:rPr lang="fr-CH" dirty="0"/>
              <a:t>, Vladimir Tapia, </a:t>
            </a:r>
            <a:r>
              <a:rPr lang="fr-CH" dirty="0" err="1"/>
              <a:t>Secretaría</a:t>
            </a:r>
            <a:r>
              <a:rPr lang="fr-CH" dirty="0"/>
              <a:t> de </a:t>
            </a:r>
            <a:r>
              <a:rPr lang="fr-CH" dirty="0" err="1"/>
              <a:t>Territorio</a:t>
            </a:r>
            <a:r>
              <a:rPr lang="fr-CH" dirty="0"/>
              <a:t> </a:t>
            </a:r>
            <a:r>
              <a:rPr lang="fr-CH" dirty="0" err="1"/>
              <a:t>Hábitat</a:t>
            </a:r>
            <a:r>
              <a:rPr lang="fr-CH" dirty="0"/>
              <a:t> y </a:t>
            </a:r>
            <a:r>
              <a:rPr lang="fr-CH" dirty="0" err="1"/>
              <a:t>Vivienda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3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7">
            <a:extLst>
              <a:ext uri="{FF2B5EF4-FFF2-40B4-BE49-F238E27FC236}">
                <a16:creationId xmlns:a16="http://schemas.microsoft.com/office/drawing/2014/main" id="{5BAC81D1-9B02-41C0-B1B8-B2B54C4BF36D}"/>
              </a:ext>
            </a:extLst>
          </p:cNvPr>
          <p:cNvSpPr/>
          <p:nvPr/>
        </p:nvSpPr>
        <p:spPr>
          <a:xfrm>
            <a:off x="1985722" y="2920237"/>
            <a:ext cx="2868416" cy="32022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C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Modelo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31">
            <a:extLst>
              <a:ext uri="{FF2B5EF4-FFF2-40B4-BE49-F238E27FC236}">
                <a16:creationId xmlns:a16="http://schemas.microsoft.com/office/drawing/2014/main" id="{AA8456CC-F5D7-4B97-9F66-9620C1B5E7B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lum bright="-20000" contrast="20000"/>
          </a:blip>
          <a:srcRect l="49527" t="5102" r="24460" b="2526"/>
          <a:stretch/>
        </p:blipFill>
        <p:spPr>
          <a:xfrm>
            <a:off x="8019715" y="222260"/>
            <a:ext cx="3048204" cy="580073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72BF5F0-F430-4FDB-9129-86E22B7ADD6D}"/>
              </a:ext>
            </a:extLst>
          </p:cNvPr>
          <p:cNvSpPr txBox="1"/>
          <p:nvPr/>
        </p:nvSpPr>
        <p:spPr>
          <a:xfrm>
            <a:off x="413557" y="6129718"/>
            <a:ext cx="5680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ESTRATÉGICO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C368BB-A0F0-4534-9E25-0B3FCCFAA2C1}"/>
              </a:ext>
            </a:extLst>
          </p:cNvPr>
          <p:cNvSpPr txBox="1"/>
          <p:nvPr/>
        </p:nvSpPr>
        <p:spPr>
          <a:xfrm>
            <a:off x="8470676" y="6118395"/>
            <a:ext cx="283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/>
              <a:t>TERRITORIAL</a:t>
            </a:r>
            <a:endParaRPr lang="en-US" dirty="0"/>
          </a:p>
        </p:txBody>
      </p:sp>
      <p:sp>
        <p:nvSpPr>
          <p:cNvPr id="6" name="Plus Sign 5">
            <a:extLst>
              <a:ext uri="{FF2B5EF4-FFF2-40B4-BE49-F238E27FC236}">
                <a16:creationId xmlns:a16="http://schemas.microsoft.com/office/drawing/2014/main" id="{D5C4087D-98EC-4D14-B84B-1F40005A03CA}"/>
              </a:ext>
            </a:extLst>
          </p:cNvPr>
          <p:cNvSpPr/>
          <p:nvPr/>
        </p:nvSpPr>
        <p:spPr>
          <a:xfrm>
            <a:off x="5576435" y="2350901"/>
            <a:ext cx="1368152" cy="1584176"/>
          </a:xfrm>
          <a:prstGeom prst="mathPlus">
            <a:avLst>
              <a:gd name="adj1" fmla="val 147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1521748-803B-46AC-9209-99DBC19F58D7}"/>
              </a:ext>
            </a:extLst>
          </p:cNvPr>
          <p:cNvSpPr/>
          <p:nvPr/>
        </p:nvSpPr>
        <p:spPr>
          <a:xfrm>
            <a:off x="4975980" y="5550346"/>
            <a:ext cx="3168352" cy="945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err="1"/>
              <a:t>Modelo</a:t>
            </a:r>
            <a:r>
              <a:rPr lang="fr-CH" dirty="0"/>
              <a:t> territorial </a:t>
            </a:r>
            <a:r>
              <a:rPr lang="fr-CH" dirty="0" err="1"/>
              <a:t>Actual</a:t>
            </a:r>
            <a:endParaRPr lang="en-US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00C5DB4-78BF-4819-8890-1C54A27DB17A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4150196" y="6023164"/>
            <a:ext cx="825784" cy="286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AA4D698-2419-4143-AC79-74C48CCB561D}"/>
              </a:ext>
            </a:extLst>
          </p:cNvPr>
          <p:cNvCxnSpPr>
            <a:cxnSpLocks/>
            <a:endCxn id="9" idx="6"/>
          </p:cNvCxnSpPr>
          <p:nvPr/>
        </p:nvCxnSpPr>
        <p:spPr>
          <a:xfrm flipH="1" flipV="1">
            <a:off x="8144332" y="6023164"/>
            <a:ext cx="932342" cy="286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Imagen 5">
            <a:extLst>
              <a:ext uri="{FF2B5EF4-FFF2-40B4-BE49-F238E27FC236}">
                <a16:creationId xmlns:a16="http://schemas.microsoft.com/office/drawing/2014/main" id="{28501F7F-AF12-4075-A85B-80BFF6AF8D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5626" y="3350496"/>
            <a:ext cx="2749720" cy="2264241"/>
          </a:xfrm>
          <a:prstGeom prst="rect">
            <a:avLst/>
          </a:prstGeom>
        </p:spPr>
      </p:pic>
      <p:sp>
        <p:nvSpPr>
          <p:cNvPr id="16" name="CuadroTexto 8">
            <a:extLst>
              <a:ext uri="{FF2B5EF4-FFF2-40B4-BE49-F238E27FC236}">
                <a16:creationId xmlns:a16="http://schemas.microsoft.com/office/drawing/2014/main" id="{3FA7D680-6AA0-480E-B24A-C33684C1E1BD}"/>
              </a:ext>
            </a:extLst>
          </p:cNvPr>
          <p:cNvSpPr txBox="1"/>
          <p:nvPr/>
        </p:nvSpPr>
        <p:spPr>
          <a:xfrm>
            <a:off x="301781" y="3897397"/>
            <a:ext cx="15455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>
                <a:latin typeface="Arial Narrow" panose="020B0606020202030204" pitchFamily="34" charset="0"/>
              </a:rPr>
              <a:t>Metro</a:t>
            </a:r>
          </a:p>
          <a:p>
            <a:pPr algn="r"/>
            <a:r>
              <a:rPr lang="es-EC" dirty="0">
                <a:latin typeface="Arial Narrow" panose="020B0606020202030204" pitchFamily="34" charset="0"/>
              </a:rPr>
              <a:t>&amp;</a:t>
            </a:r>
          </a:p>
          <a:p>
            <a:pPr algn="r"/>
            <a:r>
              <a:rPr lang="es-EC" dirty="0">
                <a:latin typeface="Arial Narrow" panose="020B0606020202030204" pitchFamily="34" charset="0"/>
              </a:rPr>
              <a:t>Micro</a:t>
            </a:r>
          </a:p>
        </p:txBody>
      </p:sp>
      <p:sp>
        <p:nvSpPr>
          <p:cNvPr id="17" name="Rectángulo 9">
            <a:extLst>
              <a:ext uri="{FF2B5EF4-FFF2-40B4-BE49-F238E27FC236}">
                <a16:creationId xmlns:a16="http://schemas.microsoft.com/office/drawing/2014/main" id="{6F694818-64F8-4ED8-B870-1165C0DC0DB6}"/>
              </a:ext>
            </a:extLst>
          </p:cNvPr>
          <p:cNvSpPr/>
          <p:nvPr/>
        </p:nvSpPr>
        <p:spPr>
          <a:xfrm>
            <a:off x="2001030" y="1949869"/>
            <a:ext cx="2868416" cy="8637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C" dirty="0"/>
          </a:p>
        </p:txBody>
      </p:sp>
      <p:sp>
        <p:nvSpPr>
          <p:cNvPr id="18" name="CuadroTexto 10">
            <a:extLst>
              <a:ext uri="{FF2B5EF4-FFF2-40B4-BE49-F238E27FC236}">
                <a16:creationId xmlns:a16="http://schemas.microsoft.com/office/drawing/2014/main" id="{35DF851E-1884-4AEA-9CA7-B9F5018D2069}"/>
              </a:ext>
            </a:extLst>
          </p:cNvPr>
          <p:cNvSpPr txBox="1"/>
          <p:nvPr/>
        </p:nvSpPr>
        <p:spPr>
          <a:xfrm>
            <a:off x="845303" y="2119389"/>
            <a:ext cx="1004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/>
              <a:t>Meso</a:t>
            </a:r>
          </a:p>
        </p:txBody>
      </p:sp>
      <p:sp>
        <p:nvSpPr>
          <p:cNvPr id="19" name="Rectángulo 11">
            <a:extLst>
              <a:ext uri="{FF2B5EF4-FFF2-40B4-BE49-F238E27FC236}">
                <a16:creationId xmlns:a16="http://schemas.microsoft.com/office/drawing/2014/main" id="{C7EF8CF9-54E8-4950-858E-8CABCF875B20}"/>
              </a:ext>
            </a:extLst>
          </p:cNvPr>
          <p:cNvSpPr/>
          <p:nvPr/>
        </p:nvSpPr>
        <p:spPr>
          <a:xfrm>
            <a:off x="1986776" y="1021796"/>
            <a:ext cx="2868417" cy="8542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C" dirty="0"/>
          </a:p>
        </p:txBody>
      </p:sp>
      <p:sp>
        <p:nvSpPr>
          <p:cNvPr id="20" name="CuadroTexto 12">
            <a:extLst>
              <a:ext uri="{FF2B5EF4-FFF2-40B4-BE49-F238E27FC236}">
                <a16:creationId xmlns:a16="http://schemas.microsoft.com/office/drawing/2014/main" id="{B94B8962-A0AC-4873-83E3-11020BB83144}"/>
              </a:ext>
            </a:extLst>
          </p:cNvPr>
          <p:cNvSpPr txBox="1"/>
          <p:nvPr/>
        </p:nvSpPr>
        <p:spPr>
          <a:xfrm>
            <a:off x="462866" y="1266100"/>
            <a:ext cx="1384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>
                <a:latin typeface="Arial Narrow" panose="020B0606020202030204" pitchFamily="34" charset="0"/>
              </a:rPr>
              <a:t>Macro</a:t>
            </a:r>
          </a:p>
        </p:txBody>
      </p:sp>
      <p:sp>
        <p:nvSpPr>
          <p:cNvPr id="21" name="Abrir llave 13">
            <a:extLst>
              <a:ext uri="{FF2B5EF4-FFF2-40B4-BE49-F238E27FC236}">
                <a16:creationId xmlns:a16="http://schemas.microsoft.com/office/drawing/2014/main" id="{E5A06A5F-A7AE-481A-8BA8-6358E784C9EF}"/>
              </a:ext>
            </a:extLst>
          </p:cNvPr>
          <p:cNvSpPr/>
          <p:nvPr/>
        </p:nvSpPr>
        <p:spPr>
          <a:xfrm>
            <a:off x="606442" y="993381"/>
            <a:ext cx="238862" cy="5190036"/>
          </a:xfrm>
          <a:prstGeom prst="leftBrace">
            <a:avLst>
              <a:gd name="adj1" fmla="val 74187"/>
              <a:gd name="adj2" fmla="val 4613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C"/>
          </a:p>
        </p:txBody>
      </p:sp>
      <p:sp>
        <p:nvSpPr>
          <p:cNvPr id="22" name="CuadroTexto 14">
            <a:extLst>
              <a:ext uri="{FF2B5EF4-FFF2-40B4-BE49-F238E27FC236}">
                <a16:creationId xmlns:a16="http://schemas.microsoft.com/office/drawing/2014/main" id="{01963483-7AD7-46FF-9F70-3DA5A4C1417B}"/>
              </a:ext>
            </a:extLst>
          </p:cNvPr>
          <p:cNvSpPr txBox="1"/>
          <p:nvPr/>
        </p:nvSpPr>
        <p:spPr>
          <a:xfrm rot="16200000">
            <a:off x="-177208" y="3199420"/>
            <a:ext cx="1108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C" dirty="0">
                <a:latin typeface="Arial Narrow" panose="020B0606020202030204" pitchFamily="34" charset="0"/>
              </a:rPr>
              <a:t>ESCALAS</a:t>
            </a:r>
          </a:p>
        </p:txBody>
      </p:sp>
      <p:sp>
        <p:nvSpPr>
          <p:cNvPr id="23" name="Google Shape;191;p8">
            <a:extLst>
              <a:ext uri="{FF2B5EF4-FFF2-40B4-BE49-F238E27FC236}">
                <a16:creationId xmlns:a16="http://schemas.microsoft.com/office/drawing/2014/main" id="{D6EED52C-5569-458A-9964-6112C275E011}"/>
              </a:ext>
            </a:extLst>
          </p:cNvPr>
          <p:cNvSpPr txBox="1"/>
          <p:nvPr/>
        </p:nvSpPr>
        <p:spPr>
          <a:xfrm>
            <a:off x="2085626" y="1982674"/>
            <a:ext cx="267071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-Flujos productividad/comercio interna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-Sistema de provisión recursos (naturales)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-Migración y movilidad nacional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-Redes de interconexión estratégica</a:t>
            </a:r>
            <a:endParaRPr sz="1200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191;p8">
            <a:extLst>
              <a:ext uri="{FF2B5EF4-FFF2-40B4-BE49-F238E27FC236}">
                <a16:creationId xmlns:a16="http://schemas.microsoft.com/office/drawing/2014/main" id="{6E3C1621-45B9-4E31-9A2D-802AD6A39264}"/>
              </a:ext>
            </a:extLst>
          </p:cNvPr>
          <p:cNvSpPr txBox="1"/>
          <p:nvPr/>
        </p:nvSpPr>
        <p:spPr>
          <a:xfrm>
            <a:off x="2061823" y="1045111"/>
            <a:ext cx="2670716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-Evolución histórica de la vocación de Quito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-Importaciones - Exportaciones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-Migración internacional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C" sz="1200" dirty="0">
                <a:solidFill>
                  <a:schemeClr val="bg2">
                    <a:lumMod val="50000"/>
                  </a:schemeClr>
                </a:solidFill>
                <a:latin typeface="Arial Narrow" panose="020B0606020202030204" pitchFamily="34" charset="0"/>
                <a:ea typeface="Calibri"/>
                <a:cs typeface="Calibri"/>
                <a:sym typeface="Calibri"/>
              </a:rPr>
              <a:t>-Redes internacionales</a:t>
            </a:r>
            <a:endParaRPr sz="1200" dirty="0">
              <a:solidFill>
                <a:schemeClr val="bg2">
                  <a:lumMod val="50000"/>
                </a:schemeClr>
              </a:solidFill>
              <a:latin typeface="Arial Narrow" panose="020B060602020203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9610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2.1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Participación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Ciudadana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3CAC1D-4E69-487C-8491-542F19299A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80" y="1163244"/>
            <a:ext cx="7083041" cy="4968552"/>
          </a:xfrm>
          <a:prstGeom prst="rect">
            <a:avLst/>
          </a:prstGeom>
        </p:spPr>
      </p:pic>
      <p:pic>
        <p:nvPicPr>
          <p:cNvPr id="13" name="Imagen 78">
            <a:extLst>
              <a:ext uri="{FF2B5EF4-FFF2-40B4-BE49-F238E27FC236}">
                <a16:creationId xmlns:a16="http://schemas.microsoft.com/office/drawing/2014/main" id="{C6217676-8E13-46B6-A2DA-332602752CDC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8182644" y="1412776"/>
            <a:ext cx="2681342" cy="2204333"/>
          </a:xfrm>
          <a:prstGeom prst="rect">
            <a:avLst/>
          </a:prstGeom>
        </p:spPr>
      </p:pic>
      <p:pic>
        <p:nvPicPr>
          <p:cNvPr id="15" name="image1.png">
            <a:extLst>
              <a:ext uri="{FF2B5EF4-FFF2-40B4-BE49-F238E27FC236}">
                <a16:creationId xmlns:a16="http://schemas.microsoft.com/office/drawing/2014/main" id="{BE8CC721-8345-44F1-8B97-F578D702B300}"/>
              </a:ext>
            </a:extLst>
          </p:cNvPr>
          <p:cNvPicPr/>
          <p:nvPr/>
        </p:nvPicPr>
        <p:blipFill rotWithShape="1">
          <a:blip r:embed="rId6"/>
          <a:srcRect l="2292" t="13510" r="2903" b="4125"/>
          <a:stretch/>
        </p:blipFill>
        <p:spPr bwMode="auto">
          <a:xfrm>
            <a:off x="7699356" y="3941071"/>
            <a:ext cx="4248472" cy="187809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96448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2638EFA-5914-4FD7-89EB-F17451CF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2.1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Participación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Ciudadana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D3194E7-1537-4D5C-81BF-7B865779CC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290150"/>
              </p:ext>
            </p:extLst>
          </p:nvPr>
        </p:nvGraphicFramePr>
        <p:xfrm>
          <a:off x="5222549" y="2237883"/>
          <a:ext cx="6772941" cy="28581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1281748">
                  <a:extLst>
                    <a:ext uri="{9D8B030D-6E8A-4147-A177-3AD203B41FA5}">
                      <a16:colId xmlns:a16="http://schemas.microsoft.com/office/drawing/2014/main" val="1583025779"/>
                    </a:ext>
                  </a:extLst>
                </a:gridCol>
                <a:gridCol w="788306">
                  <a:extLst>
                    <a:ext uri="{9D8B030D-6E8A-4147-A177-3AD203B41FA5}">
                      <a16:colId xmlns:a16="http://schemas.microsoft.com/office/drawing/2014/main" val="1532787507"/>
                    </a:ext>
                  </a:extLst>
                </a:gridCol>
                <a:gridCol w="859047">
                  <a:extLst>
                    <a:ext uri="{9D8B030D-6E8A-4147-A177-3AD203B41FA5}">
                      <a16:colId xmlns:a16="http://schemas.microsoft.com/office/drawing/2014/main" val="2196177427"/>
                    </a:ext>
                  </a:extLst>
                </a:gridCol>
                <a:gridCol w="956486">
                  <a:extLst>
                    <a:ext uri="{9D8B030D-6E8A-4147-A177-3AD203B41FA5}">
                      <a16:colId xmlns:a16="http://schemas.microsoft.com/office/drawing/2014/main" val="1727213642"/>
                    </a:ext>
                  </a:extLst>
                </a:gridCol>
                <a:gridCol w="1009513">
                  <a:extLst>
                    <a:ext uri="{9D8B030D-6E8A-4147-A177-3AD203B41FA5}">
                      <a16:colId xmlns:a16="http://schemas.microsoft.com/office/drawing/2014/main" val="2061961243"/>
                    </a:ext>
                  </a:extLst>
                </a:gridCol>
                <a:gridCol w="903459">
                  <a:extLst>
                    <a:ext uri="{9D8B030D-6E8A-4147-A177-3AD203B41FA5}">
                      <a16:colId xmlns:a16="http://schemas.microsoft.com/office/drawing/2014/main" val="3031882223"/>
                    </a:ext>
                  </a:extLst>
                </a:gridCol>
                <a:gridCol w="974382">
                  <a:extLst>
                    <a:ext uri="{9D8B030D-6E8A-4147-A177-3AD203B41FA5}">
                      <a16:colId xmlns:a16="http://schemas.microsoft.com/office/drawing/2014/main" val="1508001485"/>
                    </a:ext>
                  </a:extLst>
                </a:gridCol>
              </a:tblGrid>
              <a:tr h="2692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Zonal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Atender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Informar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Involucrar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Monitorear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Promover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Total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35570301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Chillos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97844889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Calderón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91341548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Eloy Alfaro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117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122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66112534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Eugenio Espejo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75771589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La Delicia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84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62733546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Manuela Sáenz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101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74553242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Quitumbe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315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525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25110512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Tumbaco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278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541122779"/>
                  </a:ext>
                </a:extLst>
              </a:tr>
              <a:tr h="269281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Total general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168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95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899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>
                          <a:effectLst/>
                        </a:rPr>
                        <a:t>59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44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ES" sz="1400" b="1" dirty="0">
                          <a:effectLst/>
                        </a:rPr>
                        <a:t>1265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19192795"/>
                  </a:ext>
                </a:extLst>
              </a:tr>
            </a:tbl>
          </a:graphicData>
        </a:graphic>
      </p:graphicFrame>
      <p:pic>
        <p:nvPicPr>
          <p:cNvPr id="13" name="Google Shape;91;p1">
            <a:extLst>
              <a:ext uri="{FF2B5EF4-FFF2-40B4-BE49-F238E27FC236}">
                <a16:creationId xmlns:a16="http://schemas.microsoft.com/office/drawing/2014/main" id="{B686894D-FFEE-491C-AE1C-C1A6ABCFF57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92;p1">
            <a:extLst>
              <a:ext uri="{FF2B5EF4-FFF2-40B4-BE49-F238E27FC236}">
                <a16:creationId xmlns:a16="http://schemas.microsoft.com/office/drawing/2014/main" id="{A9CAF6C0-727E-4FB8-B6DC-36EEFAD80B5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1B7969E-4986-4623-A3D6-7DC982EE9E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48" y="1043470"/>
            <a:ext cx="4906060" cy="509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150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92638EFA-5914-4FD7-89EB-F17451CF5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2.1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Participación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Ciudadana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3" name="Google Shape;91;p1">
            <a:extLst>
              <a:ext uri="{FF2B5EF4-FFF2-40B4-BE49-F238E27FC236}">
                <a16:creationId xmlns:a16="http://schemas.microsoft.com/office/drawing/2014/main" id="{B686894D-FFEE-491C-AE1C-C1A6ABCFF57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92;p1">
            <a:extLst>
              <a:ext uri="{FF2B5EF4-FFF2-40B4-BE49-F238E27FC236}">
                <a16:creationId xmlns:a16="http://schemas.microsoft.com/office/drawing/2014/main" id="{A9CAF6C0-727E-4FB8-B6DC-36EEFAD80B5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0C9BF245-B70D-4D54-AA0D-22B7CBCE3883}"/>
              </a:ext>
            </a:extLst>
          </p:cNvPr>
          <p:cNvSpPr txBox="1">
            <a:spLocks/>
          </p:cNvSpPr>
          <p:nvPr/>
        </p:nvSpPr>
        <p:spPr>
          <a:xfrm>
            <a:off x="407986" y="4914076"/>
            <a:ext cx="6478513" cy="1285604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1600" b="1" i="1" dirty="0">
                <a:solidFill>
                  <a:schemeClr val="bg1">
                    <a:lumMod val="50000"/>
                  </a:schemeClr>
                </a:solidFill>
              </a:rPr>
              <a:t>Nota:</a:t>
            </a:r>
          </a:p>
          <a:p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No contempla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reuniones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organizadas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por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otras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entidades</a:t>
            </a:r>
            <a:endParaRPr lang="fr-CH" sz="16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No contempla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participación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en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reuniones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con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entidades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internacionales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 y </a:t>
            </a:r>
            <a:r>
              <a:rPr lang="fr-CH" sz="1600" i="1" dirty="0" err="1">
                <a:solidFill>
                  <a:schemeClr val="bg1">
                    <a:lumMod val="50000"/>
                  </a:schemeClr>
                </a:solidFill>
              </a:rPr>
              <a:t>expertos</a:t>
            </a:r>
            <a:r>
              <a:rPr lang="fr-CH" sz="1600" i="1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BCBC90E3-B136-469D-8FE3-C5FB030AA9B2}"/>
              </a:ext>
            </a:extLst>
          </p:cNvPr>
          <p:cNvSpPr txBox="1">
            <a:spLocks/>
          </p:cNvSpPr>
          <p:nvPr/>
        </p:nvSpPr>
        <p:spPr>
          <a:xfrm>
            <a:off x="7030516" y="1484784"/>
            <a:ext cx="4824536" cy="4752528"/>
          </a:xfrm>
          <a:prstGeom prst="rect">
            <a:avLst/>
          </a:prstGeom>
        </p:spPr>
        <p:txBody>
          <a:bodyPr>
            <a:noAutofit/>
          </a:bodyPr>
          <a:lstStyle>
            <a:lvl1pPr marL="457120" indent="-457120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990427" indent="-380933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52373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213322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74272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335221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1707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200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693" indent="-304747" algn="l" defTabSz="121898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fr-CH" sz="1800" dirty="0"/>
              <a:t>REUNIONES ORGANIZADAS POR PMDOT: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212 </a:t>
            </a:r>
            <a:r>
              <a:rPr lang="fr-CH" sz="1800" dirty="0" err="1"/>
              <a:t>Reuniones</a:t>
            </a:r>
            <a:r>
              <a:rPr lang="fr-CH" sz="1800" dirty="0"/>
              <a:t> entre Marzo – </a:t>
            </a:r>
            <a:r>
              <a:rPr lang="fr-CH" sz="1800" dirty="0" err="1"/>
              <a:t>Junio</a:t>
            </a:r>
            <a:r>
              <a:rPr lang="fr-CH" sz="1800" dirty="0"/>
              <a:t> 2020.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18 </a:t>
            </a:r>
            <a:r>
              <a:rPr lang="fr-CH" sz="1800" dirty="0" err="1"/>
              <a:t>Reuniones</a:t>
            </a:r>
            <a:r>
              <a:rPr lang="fr-CH" sz="1800" dirty="0"/>
              <a:t> </a:t>
            </a:r>
            <a:r>
              <a:rPr lang="fr-CH" sz="1800" dirty="0" err="1"/>
              <a:t>semanales</a:t>
            </a:r>
            <a:r>
              <a:rPr lang="fr-CH" sz="1800" dirty="0"/>
              <a:t> en </a:t>
            </a:r>
            <a:r>
              <a:rPr lang="fr-CH" sz="1800" dirty="0" err="1"/>
              <a:t>promedio</a:t>
            </a:r>
            <a:r>
              <a:rPr lang="fr-CH" sz="18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 err="1"/>
              <a:t>Duración</a:t>
            </a:r>
            <a:r>
              <a:rPr lang="fr-CH" sz="1800" dirty="0"/>
              <a:t> </a:t>
            </a:r>
            <a:r>
              <a:rPr lang="fr-CH" sz="1800" dirty="0" err="1"/>
              <a:t>promedio</a:t>
            </a:r>
            <a:r>
              <a:rPr lang="fr-CH" sz="1800" dirty="0"/>
              <a:t> de 53 </a:t>
            </a:r>
            <a:r>
              <a:rPr lang="fr-CH" sz="1800" dirty="0" err="1"/>
              <a:t>minutos</a:t>
            </a:r>
            <a:r>
              <a:rPr lang="fr-CH" sz="18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 err="1"/>
              <a:t>Reuniones</a:t>
            </a:r>
            <a:r>
              <a:rPr lang="fr-CH" sz="1800" dirty="0"/>
              <a:t> con entre 8 a 127 participantes.</a:t>
            </a:r>
          </a:p>
          <a:p>
            <a:pPr>
              <a:buFont typeface="Wingdings" panose="05000000000000000000" pitchFamily="2" charset="2"/>
              <a:buChar char="ü"/>
            </a:pPr>
            <a:endParaRPr lang="fr-CH" sz="1800" dirty="0"/>
          </a:p>
          <a:p>
            <a:pPr marL="0" indent="0">
              <a:buFont typeface="Arial" pitchFamily="34" charset="0"/>
              <a:buNone/>
            </a:pPr>
            <a:r>
              <a:rPr lang="fr-CH" sz="1800" dirty="0"/>
              <a:t>REUNIONES ORGANIZADAS POR EXTERNOS: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20 </a:t>
            </a:r>
            <a:r>
              <a:rPr lang="fr-CH" sz="1800" dirty="0" err="1"/>
              <a:t>Reuniones</a:t>
            </a:r>
            <a:r>
              <a:rPr lang="fr-CH" sz="1800" dirty="0"/>
              <a:t> con </a:t>
            </a:r>
            <a:r>
              <a:rPr lang="fr-CH" sz="1800" dirty="0" err="1"/>
              <a:t>instituciones</a:t>
            </a:r>
            <a:r>
              <a:rPr lang="fr-CH" sz="1800" dirty="0"/>
              <a:t> </a:t>
            </a:r>
            <a:r>
              <a:rPr lang="fr-CH" sz="1800" dirty="0" err="1"/>
              <a:t>internacionales</a:t>
            </a:r>
            <a:endParaRPr lang="fr-CH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30 </a:t>
            </a:r>
            <a:r>
              <a:rPr lang="fr-CH" sz="1800" dirty="0" err="1"/>
              <a:t>participaciones</a:t>
            </a:r>
            <a:r>
              <a:rPr lang="fr-CH" sz="1800" dirty="0"/>
              <a:t> en </a:t>
            </a:r>
            <a:r>
              <a:rPr lang="fr-CH" sz="1800" dirty="0" err="1"/>
              <a:t>eventos</a:t>
            </a:r>
            <a:r>
              <a:rPr lang="fr-CH" sz="1800" dirty="0"/>
              <a:t> </a:t>
            </a:r>
            <a:r>
              <a:rPr lang="fr-CH" sz="1800" dirty="0" err="1"/>
              <a:t>internacionales</a:t>
            </a:r>
            <a:endParaRPr lang="fr-CH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10 </a:t>
            </a:r>
            <a:r>
              <a:rPr lang="fr-CH" sz="1800" dirty="0" err="1"/>
              <a:t>reuniones</a:t>
            </a:r>
            <a:r>
              <a:rPr lang="fr-CH" sz="1800" dirty="0"/>
              <a:t> con </a:t>
            </a:r>
            <a:r>
              <a:rPr lang="fr-CH" sz="1800" dirty="0" err="1"/>
              <a:t>expertos</a:t>
            </a:r>
            <a:endParaRPr lang="fr-CH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fr-CH" sz="1800" dirty="0"/>
              <a:t>8 </a:t>
            </a:r>
            <a:r>
              <a:rPr lang="fr-CH" sz="1800" dirty="0" err="1"/>
              <a:t>reuniones</a:t>
            </a:r>
            <a:r>
              <a:rPr lang="fr-CH" sz="1800" dirty="0"/>
              <a:t> </a:t>
            </a:r>
            <a:r>
              <a:rPr lang="fr-CH" sz="1800" dirty="0" err="1"/>
              <a:t>organizadas</a:t>
            </a:r>
            <a:r>
              <a:rPr lang="fr-CH" sz="1800" dirty="0"/>
              <a:t> con </a:t>
            </a:r>
            <a:r>
              <a:rPr lang="fr-CH" sz="1800" dirty="0" err="1"/>
              <a:t>otras</a:t>
            </a:r>
            <a:r>
              <a:rPr lang="fr-CH" sz="1800" dirty="0"/>
              <a:t> </a:t>
            </a:r>
            <a:r>
              <a:rPr lang="fr-CH" sz="1800" dirty="0" err="1"/>
              <a:t>plataformas</a:t>
            </a:r>
            <a:r>
              <a:rPr lang="fr-CH" sz="1800" dirty="0"/>
              <a:t> web. </a:t>
            </a:r>
          </a:p>
          <a:p>
            <a:endParaRPr lang="fr-CH" sz="1800" dirty="0"/>
          </a:p>
          <a:p>
            <a:endParaRPr lang="en-US" sz="1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CDC56D4-7BDF-4C30-9EA2-DA00AB9A4105}"/>
              </a:ext>
            </a:extLst>
          </p:cNvPr>
          <p:cNvSpPr txBox="1"/>
          <p:nvPr/>
        </p:nvSpPr>
        <p:spPr>
          <a:xfrm>
            <a:off x="261764" y="134865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000" i="1" dirty="0" err="1">
                <a:solidFill>
                  <a:schemeClr val="bg1">
                    <a:lumMod val="50000"/>
                  </a:schemeClr>
                </a:solidFill>
              </a:rPr>
              <a:t>Reuniones</a:t>
            </a:r>
            <a:r>
              <a:rPr lang="fr-CH" sz="2000" i="1" dirty="0">
                <a:solidFill>
                  <a:schemeClr val="bg1">
                    <a:lumMod val="50000"/>
                  </a:schemeClr>
                </a:solidFill>
              </a:rPr>
              <a:t> Web </a:t>
            </a:r>
            <a:r>
              <a:rPr lang="fr-CH" sz="2000" i="1" dirty="0" err="1">
                <a:solidFill>
                  <a:schemeClr val="bg1">
                    <a:lumMod val="50000"/>
                  </a:schemeClr>
                </a:solidFill>
              </a:rPr>
              <a:t>organizadas</a:t>
            </a:r>
            <a:r>
              <a:rPr lang="fr-CH" sz="2000" i="1" dirty="0">
                <a:solidFill>
                  <a:schemeClr val="bg1">
                    <a:lumMod val="50000"/>
                  </a:schemeClr>
                </a:solidFill>
              </a:rPr>
              <a:t>: Participantes</a:t>
            </a: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AA7345-AEF0-4426-B0C7-FCC3990532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987" y="1732016"/>
            <a:ext cx="6208135" cy="3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947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20882-CA6C-424C-8599-474113AC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121899" tIns="60949" rIns="121899" bIns="60949" rtlCol="0" anchor="ctr">
            <a:normAutofit/>
          </a:bodyPr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2.2.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Análisis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mejorado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86CD0-8E8C-4C6A-A854-AB6A892F2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Agua potable y </a:t>
            </a:r>
            <a:r>
              <a:rPr lang="en-US" dirty="0" err="1"/>
              <a:t>alcantarillado</a:t>
            </a:r>
            <a:r>
              <a:rPr lang="en-US" dirty="0"/>
              <a:t>: </a:t>
            </a:r>
            <a:r>
              <a:rPr lang="en-US" dirty="0" err="1"/>
              <a:t>Finalizado</a:t>
            </a:r>
            <a:r>
              <a:rPr lang="en-US" dirty="0"/>
              <a:t>.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fr-CH" dirty="0" err="1"/>
              <a:t>Administraciones</a:t>
            </a:r>
            <a:r>
              <a:rPr lang="fr-CH" dirty="0"/>
              <a:t> zonales</a:t>
            </a:r>
            <a:r>
              <a:rPr lang="fr-CH" dirty="0">
                <a:sym typeface="Wingdings" panose="05000000000000000000" pitchFamily="2" charset="2"/>
              </a:rPr>
              <a:t> En </a:t>
            </a:r>
            <a:r>
              <a:rPr lang="fr-CH" dirty="0" err="1">
                <a:sym typeface="Wingdings" panose="05000000000000000000" pitchFamily="2" charset="2"/>
              </a:rPr>
              <a:t>progreso</a:t>
            </a:r>
            <a:r>
              <a:rPr lang="fr-CH" dirty="0">
                <a:sym typeface="Wingdings" panose="05000000000000000000" pitchFamily="2" charset="2"/>
              </a:rPr>
              <a:t>, se </a:t>
            </a:r>
            <a:r>
              <a:rPr lang="fr-CH" dirty="0" err="1">
                <a:sym typeface="Wingdings" panose="05000000000000000000" pitchFamily="2" charset="2"/>
              </a:rPr>
              <a:t>cuenta</a:t>
            </a:r>
            <a:r>
              <a:rPr lang="fr-CH" dirty="0">
                <a:sym typeface="Wingdings" panose="05000000000000000000" pitchFamily="2" charset="2"/>
              </a:rPr>
              <a:t> con el </a:t>
            </a:r>
            <a:r>
              <a:rPr lang="fr-CH" dirty="0" err="1">
                <a:sym typeface="Wingdings" panose="05000000000000000000" pitchFamily="2" charset="2"/>
              </a:rPr>
              <a:t>análisis</a:t>
            </a:r>
            <a:r>
              <a:rPr lang="fr-CH" dirty="0">
                <a:sym typeface="Wingdings" panose="05000000000000000000" pitchFamily="2" charset="2"/>
              </a:rPr>
              <a:t> de </a:t>
            </a:r>
            <a:r>
              <a:rPr lang="fr-CH" dirty="0" err="1">
                <a:sym typeface="Wingdings" panose="05000000000000000000" pitchFamily="2" charset="2"/>
              </a:rPr>
              <a:t>asentamientos</a:t>
            </a:r>
            <a:r>
              <a:rPr lang="fr-CH" dirty="0">
                <a:sym typeface="Wingdings" panose="05000000000000000000" pitchFamily="2" charset="2"/>
              </a:rPr>
              <a:t> y </a:t>
            </a:r>
            <a:r>
              <a:rPr lang="fr-CH" dirty="0" err="1">
                <a:sym typeface="Wingdings" panose="05000000000000000000" pitchFamily="2" charset="2"/>
              </a:rPr>
              <a:t>policentralidades</a:t>
            </a:r>
            <a:endParaRPr lang="fr-CH" dirty="0">
              <a:sym typeface="Wingdings" panose="05000000000000000000" pitchFamily="2" charset="2"/>
            </a:endParaRPr>
          </a:p>
          <a:p>
            <a:r>
              <a:rPr lang="fr-CH" dirty="0" err="1"/>
              <a:t>Participación</a:t>
            </a:r>
            <a:r>
              <a:rPr lang="fr-CH" dirty="0"/>
              <a:t> </a:t>
            </a:r>
            <a:r>
              <a:rPr lang="fr-CH" dirty="0" err="1"/>
              <a:t>ciudadana</a:t>
            </a:r>
            <a:r>
              <a:rPr lang="fr-CH" dirty="0"/>
              <a:t> </a:t>
            </a:r>
            <a:r>
              <a:rPr lang="fr-CH" dirty="0">
                <a:sym typeface="Wingdings" panose="05000000000000000000" pitchFamily="2" charset="2"/>
              </a:rPr>
              <a:t> </a:t>
            </a:r>
            <a:r>
              <a:rPr lang="fr-CH" dirty="0" err="1">
                <a:sym typeface="Wingdings" panose="05000000000000000000" pitchFamily="2" charset="2"/>
              </a:rPr>
              <a:t>Planificando</a:t>
            </a:r>
            <a:r>
              <a:rPr lang="fr-CH" dirty="0">
                <a:sym typeface="Wingdings" panose="05000000000000000000" pitchFamily="2" charset="2"/>
              </a:rPr>
              <a:t> </a:t>
            </a:r>
            <a:r>
              <a:rPr lang="fr-CH" dirty="0" err="1">
                <a:sym typeface="Wingdings" panose="05000000000000000000" pitchFamily="2" charset="2"/>
              </a:rPr>
              <a:t>jornadas</a:t>
            </a:r>
            <a:r>
              <a:rPr lang="fr-CH" dirty="0">
                <a:sym typeface="Wingdings" panose="05000000000000000000" pitchFamily="2" charset="2"/>
              </a:rPr>
              <a:t> para </a:t>
            </a:r>
            <a:r>
              <a:rPr lang="fr-CH" dirty="0" err="1">
                <a:sym typeface="Wingdings" panose="05000000000000000000" pitchFamily="2" charset="2"/>
              </a:rPr>
              <a:t>validación</a:t>
            </a:r>
            <a:r>
              <a:rPr lang="fr-CH" dirty="0">
                <a:sym typeface="Wingdings" panose="05000000000000000000" pitchFamily="2" charset="2"/>
              </a:rPr>
              <a:t> con </a:t>
            </a:r>
            <a:r>
              <a:rPr lang="fr-CH" dirty="0" err="1">
                <a:sym typeface="Wingdings" panose="05000000000000000000" pitchFamily="2" charset="2"/>
              </a:rPr>
              <a:t>grupos</a:t>
            </a:r>
            <a:r>
              <a:rPr lang="fr-CH" dirty="0">
                <a:sym typeface="Wingdings" panose="05000000000000000000" pitchFamily="2" charset="2"/>
              </a:rPr>
              <a:t> (</a:t>
            </a:r>
            <a:r>
              <a:rPr lang="fr-CH" dirty="0" err="1">
                <a:sym typeface="Wingdings" panose="05000000000000000000" pitchFamily="2" charset="2"/>
              </a:rPr>
              <a:t>academia</a:t>
            </a:r>
            <a:r>
              <a:rPr lang="fr-CH" dirty="0">
                <a:sym typeface="Wingdings" panose="05000000000000000000" pitchFamily="2" charset="2"/>
              </a:rPr>
              <a:t>, </a:t>
            </a:r>
            <a:r>
              <a:rPr lang="fr-CH" dirty="0" err="1">
                <a:sym typeface="Wingdings" panose="05000000000000000000" pitchFamily="2" charset="2"/>
              </a:rPr>
              <a:t>grupos</a:t>
            </a:r>
            <a:r>
              <a:rPr lang="fr-CH" dirty="0">
                <a:sym typeface="Wingdings" panose="05000000000000000000" pitchFamily="2" charset="2"/>
              </a:rPr>
              <a:t> </a:t>
            </a:r>
            <a:r>
              <a:rPr lang="fr-CH" dirty="0" err="1">
                <a:sym typeface="Wingdings" panose="05000000000000000000" pitchFamily="2" charset="2"/>
              </a:rPr>
              <a:t>organizados</a:t>
            </a:r>
            <a:r>
              <a:rPr lang="fr-CH" dirty="0">
                <a:sym typeface="Wingdings" panose="05000000000000000000" pitchFamily="2" charset="2"/>
              </a:rPr>
              <a:t> de </a:t>
            </a:r>
            <a:r>
              <a:rPr lang="fr-CH" dirty="0" err="1">
                <a:sym typeface="Wingdings" panose="05000000000000000000" pitchFamily="2" charset="2"/>
              </a:rPr>
              <a:t>sociedad</a:t>
            </a:r>
            <a:r>
              <a:rPr lang="fr-CH" dirty="0">
                <a:sym typeface="Wingdings" panose="05000000000000000000" pitchFamily="2" charset="2"/>
              </a:rPr>
              <a:t> civil, </a:t>
            </a:r>
            <a:r>
              <a:rPr lang="fr-CH" dirty="0" err="1">
                <a:sym typeface="Wingdings" panose="05000000000000000000" pitchFamily="2" charset="2"/>
              </a:rPr>
              <a:t>grupos</a:t>
            </a:r>
            <a:r>
              <a:rPr lang="fr-CH" dirty="0">
                <a:sym typeface="Wingdings" panose="05000000000000000000" pitchFamily="2" charset="2"/>
              </a:rPr>
              <a:t> de </a:t>
            </a:r>
            <a:r>
              <a:rPr lang="fr-CH" dirty="0" err="1">
                <a:sym typeface="Wingdings" panose="05000000000000000000" pitchFamily="2" charset="2"/>
              </a:rPr>
              <a:t>atención</a:t>
            </a:r>
            <a:r>
              <a:rPr lang="fr-CH" dirty="0">
                <a:sym typeface="Wingdings" panose="05000000000000000000" pitchFamily="2" charset="2"/>
              </a:rPr>
              <a:t> </a:t>
            </a:r>
            <a:r>
              <a:rPr lang="fr-CH" dirty="0" err="1">
                <a:sym typeface="Wingdings" panose="05000000000000000000" pitchFamily="2" charset="2"/>
              </a:rPr>
              <a:t>prioritaria</a:t>
            </a:r>
            <a:r>
              <a:rPr lang="fr-CH" dirty="0">
                <a:sym typeface="Wingdings" panose="05000000000000000000" pitchFamily="2" charset="2"/>
              </a:rPr>
              <a:t>), primera </a:t>
            </a:r>
            <a:r>
              <a:rPr lang="fr-CH" dirty="0" err="1">
                <a:sym typeface="Wingdings" panose="05000000000000000000" pitchFamily="2" charset="2"/>
              </a:rPr>
              <a:t>semana</a:t>
            </a:r>
            <a:r>
              <a:rPr lang="fr-CH" dirty="0">
                <a:sym typeface="Wingdings" panose="05000000000000000000" pitchFamily="2" charset="2"/>
              </a:rPr>
              <a:t> de </a:t>
            </a:r>
            <a:r>
              <a:rPr lang="fr-CH" dirty="0" err="1">
                <a:sym typeface="Wingdings" panose="05000000000000000000" pitchFamily="2" charset="2"/>
              </a:rPr>
              <a:t>julio</a:t>
            </a:r>
            <a:r>
              <a:rPr lang="fr-CH" dirty="0">
                <a:sym typeface="Wingdings" panose="05000000000000000000" pitchFamily="2" charset="2"/>
              </a:rPr>
              <a:t> 2020.</a:t>
            </a:r>
          </a:p>
          <a:p>
            <a:r>
              <a:rPr lang="fr-CH" dirty="0" err="1"/>
              <a:t>Empresa</a:t>
            </a:r>
            <a:r>
              <a:rPr lang="fr-CH" dirty="0"/>
              <a:t> de </a:t>
            </a:r>
            <a:r>
              <a:rPr lang="fr-CH" dirty="0" err="1"/>
              <a:t>vivienda</a:t>
            </a:r>
            <a:r>
              <a:rPr lang="fr-CH" dirty="0"/>
              <a:t> </a:t>
            </a:r>
            <a:r>
              <a:rPr lang="fr-CH" dirty="0">
                <a:sym typeface="Wingdings" panose="05000000000000000000" pitchFamily="2" charset="2"/>
              </a:rPr>
              <a:t> Ha </a:t>
            </a:r>
            <a:r>
              <a:rPr lang="fr-CH" dirty="0" err="1">
                <a:sym typeface="Wingdings" panose="05000000000000000000" pitchFamily="2" charset="2"/>
              </a:rPr>
              <a:t>presentado</a:t>
            </a:r>
            <a:r>
              <a:rPr lang="fr-CH" dirty="0">
                <a:sym typeface="Wingdings" panose="05000000000000000000" pitchFamily="2" charset="2"/>
              </a:rPr>
              <a:t> su </a:t>
            </a:r>
            <a:r>
              <a:rPr lang="fr-CH" dirty="0" err="1">
                <a:sym typeface="Wingdings" panose="05000000000000000000" pitchFamily="2" charset="2"/>
              </a:rPr>
              <a:t>propuesta</a:t>
            </a:r>
            <a:r>
              <a:rPr lang="fr-CH" dirty="0">
                <a:sym typeface="Wingdings" panose="05000000000000000000" pitchFamily="2" charset="2"/>
              </a:rPr>
              <a:t>, </a:t>
            </a:r>
            <a:r>
              <a:rPr lang="fr-CH" dirty="0" err="1">
                <a:sym typeface="Wingdings" panose="05000000000000000000" pitchFamily="2" charset="2"/>
              </a:rPr>
              <a:t>dentro</a:t>
            </a:r>
            <a:r>
              <a:rPr lang="fr-CH" dirty="0">
                <a:sym typeface="Wingdings" panose="05000000000000000000" pitchFamily="2" charset="2"/>
              </a:rPr>
              <a:t> de la </a:t>
            </a:r>
            <a:r>
              <a:rPr lang="fr-CH" dirty="0" err="1">
                <a:sym typeface="Wingdings" panose="05000000000000000000" pitchFamily="2" charset="2"/>
              </a:rPr>
              <a:t>visión</a:t>
            </a:r>
            <a:r>
              <a:rPr lang="fr-CH" dirty="0">
                <a:sym typeface="Wingdings" panose="05000000000000000000" pitchFamily="2" charset="2"/>
              </a:rPr>
              <a:t> de </a:t>
            </a:r>
            <a:r>
              <a:rPr lang="fr-CH" dirty="0" err="1">
                <a:sym typeface="Wingdings" panose="05000000000000000000" pitchFamily="2" charset="2"/>
              </a:rPr>
              <a:t>planificación</a:t>
            </a:r>
            <a:r>
              <a:rPr lang="fr-CH" dirty="0">
                <a:sym typeface="Wingdings" panose="05000000000000000000" pitchFamily="2" charset="2"/>
              </a:rPr>
              <a:t> territorial.</a:t>
            </a:r>
          </a:p>
          <a:p>
            <a:r>
              <a:rPr lang="en-US" dirty="0"/>
              <a:t>Fuentes de </a:t>
            </a:r>
            <a:r>
              <a:rPr lang="en-US" dirty="0" err="1"/>
              <a:t>agua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No se ha </a:t>
            </a:r>
            <a:r>
              <a:rPr lang="en-US" dirty="0" err="1">
                <a:sym typeface="Wingdings" panose="05000000000000000000" pitchFamily="2" charset="2"/>
              </a:rPr>
              <a:t>concretado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mantendrá</a:t>
            </a:r>
            <a:r>
              <a:rPr lang="en-US" dirty="0">
                <a:sym typeface="Wingdings" panose="05000000000000000000" pitchFamily="2" charset="2"/>
              </a:rPr>
              <a:t> una </a:t>
            </a:r>
            <a:r>
              <a:rPr lang="en-US" dirty="0" err="1">
                <a:sym typeface="Wingdings" panose="05000000000000000000" pitchFamily="2" charset="2"/>
              </a:rPr>
              <a:t>reunión</a:t>
            </a:r>
            <a:r>
              <a:rPr lang="en-US" dirty="0">
                <a:sym typeface="Wingdings" panose="05000000000000000000" pitchFamily="2" charset="2"/>
              </a:rPr>
              <a:t> con FONAG la </a:t>
            </a:r>
            <a:r>
              <a:rPr lang="en-US" dirty="0" err="1">
                <a:sym typeface="Wingdings" panose="05000000000000000000" pitchFamily="2" charset="2"/>
              </a:rPr>
              <a:t>siguiente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semana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espera</a:t>
            </a:r>
            <a:r>
              <a:rPr lang="en-US" dirty="0">
                <a:sym typeface="Wingdings" panose="05000000000000000000" pitchFamily="2" charset="2"/>
              </a:rPr>
              <a:t> de la </a:t>
            </a:r>
            <a:r>
              <a:rPr lang="en-US" dirty="0" err="1">
                <a:sym typeface="Wingdings" panose="05000000000000000000" pitchFamily="2" charset="2"/>
              </a:rPr>
              <a:t>fecha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r>
              <a:rPr lang="en-US" dirty="0" err="1"/>
              <a:t>Mancomunidad</a:t>
            </a:r>
            <a:r>
              <a:rPr lang="en-US" dirty="0"/>
              <a:t> y Chocó </a:t>
            </a:r>
            <a:r>
              <a:rPr lang="en-US" dirty="0" err="1"/>
              <a:t>Andino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Levantamiento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datos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finalizado</a:t>
            </a:r>
            <a:r>
              <a:rPr lang="en-US" dirty="0">
                <a:sym typeface="Wingdings" panose="05000000000000000000" pitchFamily="2" charset="2"/>
              </a:rPr>
              <a:t>, se </a:t>
            </a:r>
            <a:r>
              <a:rPr lang="en-US" dirty="0" err="1">
                <a:sym typeface="Wingdings" panose="05000000000000000000" pitchFamily="2" charset="2"/>
              </a:rPr>
              <a:t>plantea</a:t>
            </a:r>
            <a:r>
              <a:rPr lang="en-US" dirty="0">
                <a:sym typeface="Wingdings" panose="05000000000000000000" pitchFamily="2" charset="2"/>
              </a:rPr>
              <a:t> una reunion para la </a:t>
            </a:r>
            <a:r>
              <a:rPr lang="en-US" dirty="0" err="1">
                <a:sym typeface="Wingdings" panose="05000000000000000000" pitchFamily="2" charset="2"/>
              </a:rPr>
              <a:t>siguiente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semana</a:t>
            </a:r>
            <a:r>
              <a:rPr lang="en-US" dirty="0">
                <a:sym typeface="Wingdings" panose="05000000000000000000" pitchFamily="2" charset="2"/>
              </a:rPr>
              <a:t>, para </a:t>
            </a:r>
            <a:r>
              <a:rPr lang="en-US" dirty="0" err="1">
                <a:sym typeface="Wingdings" panose="05000000000000000000" pitchFamily="2" charset="2"/>
              </a:rPr>
              <a:t>revisar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estrategia</a:t>
            </a:r>
            <a:r>
              <a:rPr lang="en-US" dirty="0">
                <a:sym typeface="Wingdings" panose="05000000000000000000" pitchFamily="2" charset="2"/>
              </a:rPr>
              <a:t> municipal y vision </a:t>
            </a:r>
            <a:r>
              <a:rPr lang="en-US" dirty="0" err="1">
                <a:sym typeface="Wingdings" panose="05000000000000000000" pitchFamily="2" charset="2"/>
              </a:rPr>
              <a:t>parroquial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59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B953-1454-4C1A-8F22-5E30C48E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121899" tIns="60949" rIns="121899" bIns="60949" rtlCol="0" anchor="ctr">
            <a:normAutofit/>
          </a:bodyPr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2.3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Diagnóstico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Temáticas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incluidas</a:t>
            </a:r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49B2-ABFD-4EBA-B777-A96B686BF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H" dirty="0" err="1"/>
              <a:t>Expansión</a:t>
            </a:r>
            <a:r>
              <a:rPr lang="fr-CH" dirty="0"/>
              <a:t> </a:t>
            </a:r>
            <a:r>
              <a:rPr lang="fr-CH" dirty="0" err="1"/>
              <a:t>urbana</a:t>
            </a:r>
            <a:r>
              <a:rPr lang="fr-CH" dirty="0">
                <a:sym typeface="Wingdings" panose="05000000000000000000" pitchFamily="2" charset="2"/>
              </a:rPr>
              <a:t></a:t>
            </a:r>
            <a:r>
              <a:rPr lang="fr-CH" dirty="0"/>
              <a:t> </a:t>
            </a:r>
            <a:r>
              <a:rPr lang="fr-CH" dirty="0" err="1"/>
              <a:t>Finalizado</a:t>
            </a:r>
            <a:endParaRPr lang="fr-CH" dirty="0"/>
          </a:p>
          <a:p>
            <a:r>
              <a:rPr lang="fr-CH" dirty="0" err="1"/>
              <a:t>Análisis</a:t>
            </a:r>
            <a:r>
              <a:rPr lang="fr-CH" dirty="0"/>
              <a:t> de </a:t>
            </a:r>
            <a:r>
              <a:rPr lang="fr-CH" dirty="0" err="1"/>
              <a:t>barrios</a:t>
            </a:r>
            <a:r>
              <a:rPr lang="fr-CH" dirty="0"/>
              <a:t> </a:t>
            </a:r>
            <a:r>
              <a:rPr lang="fr-CH" dirty="0">
                <a:sym typeface="Wingdings" panose="05000000000000000000" pitchFamily="2" charset="2"/>
              </a:rPr>
              <a:t></a:t>
            </a:r>
            <a:r>
              <a:rPr lang="fr-CH" dirty="0" err="1"/>
              <a:t>Finalizado</a:t>
            </a:r>
            <a:endParaRPr lang="fr-CH" dirty="0"/>
          </a:p>
          <a:p>
            <a:r>
              <a:rPr lang="fr-CH" dirty="0" err="1"/>
              <a:t>Globalización</a:t>
            </a:r>
            <a:r>
              <a:rPr lang="fr-CH" dirty="0"/>
              <a:t> de </a:t>
            </a:r>
            <a:r>
              <a:rPr lang="fr-CH" dirty="0" err="1"/>
              <a:t>ciudades</a:t>
            </a:r>
            <a:r>
              <a:rPr lang="fr-CH" dirty="0"/>
              <a:t> </a:t>
            </a:r>
            <a:r>
              <a:rPr lang="fr-CH" dirty="0">
                <a:sym typeface="Wingdings" panose="05000000000000000000" pitchFamily="2" charset="2"/>
              </a:rPr>
              <a:t></a:t>
            </a:r>
            <a:r>
              <a:rPr lang="fr-CH" dirty="0"/>
              <a:t> </a:t>
            </a:r>
            <a:r>
              <a:rPr lang="fr-CH" dirty="0" err="1"/>
              <a:t>Finalizado</a:t>
            </a:r>
            <a:endParaRPr lang="fr-CH" dirty="0"/>
          </a:p>
          <a:p>
            <a:r>
              <a:rPr lang="fr-CH" dirty="0" err="1"/>
              <a:t>Competitividad</a:t>
            </a:r>
            <a:r>
              <a:rPr lang="fr-CH" dirty="0"/>
              <a:t> global </a:t>
            </a:r>
            <a:r>
              <a:rPr lang="fr-CH" dirty="0">
                <a:sym typeface="Wingdings" panose="05000000000000000000" pitchFamily="2" charset="2"/>
              </a:rPr>
              <a:t></a:t>
            </a:r>
            <a:r>
              <a:rPr lang="fr-CH" dirty="0"/>
              <a:t> </a:t>
            </a:r>
            <a:r>
              <a:rPr lang="fr-CH" dirty="0" err="1"/>
              <a:t>Finalizado</a:t>
            </a:r>
            <a:endParaRPr lang="fr-CH" dirty="0"/>
          </a:p>
          <a:p>
            <a:r>
              <a:rPr lang="fr-CH" dirty="0" err="1"/>
              <a:t>Plataformas</a:t>
            </a:r>
            <a:r>
              <a:rPr lang="fr-CH" dirty="0"/>
              <a:t> de </a:t>
            </a:r>
            <a:r>
              <a:rPr lang="fr-CH" dirty="0" err="1"/>
              <a:t>economía</a:t>
            </a:r>
            <a:r>
              <a:rPr lang="fr-CH" dirty="0"/>
              <a:t> </a:t>
            </a:r>
            <a:r>
              <a:rPr lang="fr-CH" dirty="0" err="1"/>
              <a:t>colaborativa</a:t>
            </a:r>
            <a:r>
              <a:rPr lang="fr-CH" dirty="0"/>
              <a:t> </a:t>
            </a:r>
            <a:r>
              <a:rPr lang="fr-CH" dirty="0">
                <a:sym typeface="Wingdings" panose="05000000000000000000" pitchFamily="2" charset="2"/>
              </a:rPr>
              <a:t> </a:t>
            </a:r>
            <a:r>
              <a:rPr lang="fr-CH" dirty="0" err="1">
                <a:sym typeface="Wingdings" panose="05000000000000000000" pitchFamily="2" charset="2"/>
              </a:rPr>
              <a:t>Finalizado</a:t>
            </a:r>
            <a:endParaRPr lang="fr-CH" dirty="0"/>
          </a:p>
          <a:p>
            <a:r>
              <a:rPr lang="en-US" dirty="0" err="1"/>
              <a:t>Análisis</a:t>
            </a:r>
            <a:r>
              <a:rPr lang="en-US" dirty="0"/>
              <a:t> de </a:t>
            </a:r>
            <a:r>
              <a:rPr lang="en-US" dirty="0" err="1"/>
              <a:t>mercados</a:t>
            </a:r>
            <a:r>
              <a:rPr lang="en-US" dirty="0"/>
              <a:t>, </a:t>
            </a:r>
            <a:r>
              <a:rPr lang="en-US" dirty="0" err="1"/>
              <a:t>comercio</a:t>
            </a:r>
            <a:r>
              <a:rPr lang="en-US" dirty="0"/>
              <a:t> </a:t>
            </a:r>
            <a:r>
              <a:rPr lang="en-US" dirty="0" err="1"/>
              <a:t>autónomo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Finalizado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/>
              <a:t>Corredor</a:t>
            </a:r>
            <a:r>
              <a:rPr lang="en-US" dirty="0"/>
              <a:t> cultural y </a:t>
            </a:r>
            <a:r>
              <a:rPr lang="en-US" dirty="0" err="1"/>
              <a:t>turístico</a:t>
            </a:r>
            <a:r>
              <a:rPr lang="en-US" dirty="0"/>
              <a:t> 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progreso</a:t>
            </a:r>
            <a:r>
              <a:rPr lang="en-US" dirty="0">
                <a:sym typeface="Wingdings" panose="05000000000000000000" pitchFamily="2" charset="2"/>
              </a:rPr>
              <a:t>, el 17 de </a:t>
            </a:r>
            <a:r>
              <a:rPr lang="en-US" dirty="0" err="1">
                <a:sym typeface="Wingdings" panose="05000000000000000000" pitchFamily="2" charset="2"/>
              </a:rPr>
              <a:t>junio</a:t>
            </a:r>
            <a:r>
              <a:rPr lang="en-US" dirty="0">
                <a:sym typeface="Wingdings" panose="05000000000000000000" pitchFamily="2" charset="2"/>
              </a:rPr>
              <a:t> se </a:t>
            </a:r>
            <a:r>
              <a:rPr lang="en-US" dirty="0" err="1">
                <a:sym typeface="Wingdings" panose="05000000000000000000" pitchFamily="2" charset="2"/>
              </a:rPr>
              <a:t>plantea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reuni</a:t>
            </a:r>
            <a:r>
              <a:rPr lang="en-US" sz="3500" dirty="0" err="1">
                <a:sym typeface="Wingdings" panose="05000000000000000000" pitchFamily="2" charset="2"/>
              </a:rPr>
              <a:t>ón</a:t>
            </a:r>
            <a:r>
              <a:rPr lang="en-US" sz="3500" dirty="0">
                <a:sym typeface="Wingdings" panose="05000000000000000000" pitchFamily="2" charset="2"/>
              </a:rPr>
              <a:t> para </a:t>
            </a:r>
            <a:r>
              <a:rPr lang="en-US" sz="3500" dirty="0" err="1">
                <a:sym typeface="Wingdings" panose="05000000000000000000" pitchFamily="2" charset="2"/>
              </a:rPr>
              <a:t>definir</a:t>
            </a:r>
            <a:r>
              <a:rPr lang="en-US" sz="3500" dirty="0">
                <a:sym typeface="Wingdings" panose="05000000000000000000" pitchFamily="2" charset="2"/>
              </a:rPr>
              <a:t> </a:t>
            </a:r>
            <a:r>
              <a:rPr lang="en-US" sz="3500" dirty="0" err="1">
                <a:sym typeface="Wingdings" panose="05000000000000000000" pitchFamily="2" charset="2"/>
              </a:rPr>
              <a:t>proyectos</a:t>
            </a:r>
            <a:r>
              <a:rPr lang="en-US" sz="3500" dirty="0">
                <a:sym typeface="Wingdings" panose="05000000000000000000" pitchFamily="2" charset="2"/>
              </a:rPr>
              <a:t>.</a:t>
            </a:r>
            <a:r>
              <a:rPr lang="en-US" dirty="0">
                <a:sym typeface="Wingdings" panose="05000000000000000000" pitchFamily="2" charset="2"/>
              </a:rPr>
              <a:t> </a:t>
            </a:r>
          </a:p>
          <a:p>
            <a:r>
              <a:rPr lang="fr-CH" dirty="0" err="1"/>
              <a:t>Economía</a:t>
            </a:r>
            <a:r>
              <a:rPr lang="fr-CH" dirty="0"/>
              <a:t> </a:t>
            </a:r>
            <a:r>
              <a:rPr lang="fr-CH" dirty="0" err="1"/>
              <a:t>popular</a:t>
            </a:r>
            <a:r>
              <a:rPr lang="fr-CH" dirty="0"/>
              <a:t> y </a:t>
            </a:r>
            <a:r>
              <a:rPr lang="fr-CH" dirty="0" err="1"/>
              <a:t>solidaria</a:t>
            </a:r>
            <a:r>
              <a:rPr lang="fr-CH" dirty="0">
                <a:sym typeface="Wingdings" panose="05000000000000000000" pitchFamily="2" charset="2"/>
              </a:rPr>
              <a:t> En </a:t>
            </a:r>
            <a:r>
              <a:rPr lang="fr-CH" dirty="0" err="1">
                <a:sym typeface="Wingdings" panose="05000000000000000000" pitchFamily="2" charset="2"/>
              </a:rPr>
              <a:t>progreso</a:t>
            </a:r>
            <a:r>
              <a:rPr lang="fr-CH" dirty="0">
                <a:sym typeface="Wingdings" panose="05000000000000000000" pitchFamily="2" charset="2"/>
              </a:rPr>
              <a:t>, se </a:t>
            </a:r>
            <a:r>
              <a:rPr lang="fr-CH" dirty="0" err="1">
                <a:sym typeface="Wingdings" panose="05000000000000000000" pitchFamily="2" charset="2"/>
              </a:rPr>
              <a:t>está</a:t>
            </a:r>
            <a:r>
              <a:rPr lang="fr-CH" dirty="0">
                <a:sym typeface="Wingdings" panose="05000000000000000000" pitchFamily="2" charset="2"/>
              </a:rPr>
              <a:t> </a:t>
            </a:r>
            <a:r>
              <a:rPr lang="fr-CH" dirty="0" err="1">
                <a:sym typeface="Wingdings" panose="05000000000000000000" pitchFamily="2" charset="2"/>
              </a:rPr>
              <a:t>cruzando</a:t>
            </a:r>
            <a:r>
              <a:rPr lang="fr-CH" dirty="0">
                <a:sym typeface="Wingdings" panose="05000000000000000000" pitchFamily="2" charset="2"/>
              </a:rPr>
              <a:t> con mas variables.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051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</a:t>
            </a:r>
            <a:r>
              <a:rPr lang="fr-CH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Propuesta</a:t>
            </a:r>
            <a:endParaRPr lang="en-IN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03" name="Google Shape;91;p1">
            <a:extLst>
              <a:ext uri="{FF2B5EF4-FFF2-40B4-BE49-F238E27FC236}">
                <a16:creationId xmlns:a16="http://schemas.microsoft.com/office/drawing/2014/main" id="{3D6742D6-1412-4C05-8234-9F34126F870A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022253" y="6309320"/>
            <a:ext cx="932342" cy="4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92;p1">
            <a:extLst>
              <a:ext uri="{FF2B5EF4-FFF2-40B4-BE49-F238E27FC236}">
                <a16:creationId xmlns:a16="http://schemas.microsoft.com/office/drawing/2014/main" id="{B10284BA-4B6C-4304-90D2-5E3EC7795C9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16755" b="-179016"/>
          <a:stretch/>
        </p:blipFill>
        <p:spPr>
          <a:xfrm>
            <a:off x="233929" y="6467089"/>
            <a:ext cx="10685013" cy="33493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5CD408EB-80BC-467B-8245-9D6690E6AC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904286"/>
              </p:ext>
            </p:extLst>
          </p:nvPr>
        </p:nvGraphicFramePr>
        <p:xfrm>
          <a:off x="609441" y="1290756"/>
          <a:ext cx="10969625" cy="4987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9" name="Arrow: Curved Up 18">
            <a:extLst>
              <a:ext uri="{FF2B5EF4-FFF2-40B4-BE49-F238E27FC236}">
                <a16:creationId xmlns:a16="http://schemas.microsoft.com/office/drawing/2014/main" id="{994B41EA-FDE2-40D3-9138-F10A6A52E8B9}"/>
              </a:ext>
            </a:extLst>
          </p:cNvPr>
          <p:cNvSpPr/>
          <p:nvPr/>
        </p:nvSpPr>
        <p:spPr>
          <a:xfrm rot="10800000">
            <a:off x="2422004" y="633133"/>
            <a:ext cx="8136904" cy="1656184"/>
          </a:xfrm>
          <a:prstGeom prst="curved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B2184F-84E4-4EDF-9945-3A7C7EAEF608}"/>
              </a:ext>
            </a:extLst>
          </p:cNvPr>
          <p:cNvSpPr txBox="1"/>
          <p:nvPr/>
        </p:nvSpPr>
        <p:spPr>
          <a:xfrm>
            <a:off x="5230316" y="223053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chemeClr val="accent4">
                    <a:lumMod val="50000"/>
                  </a:schemeClr>
                </a:solidFill>
              </a:rPr>
              <a:t>PANDEMIA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719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ndustry Analys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2773</TotalTime>
  <Words>1195</Words>
  <Application>Microsoft Office PowerPoint</Application>
  <PresentationFormat>Custom</PresentationFormat>
  <Paragraphs>330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 Narrow</vt:lpstr>
      <vt:lpstr>Calibri</vt:lpstr>
      <vt:lpstr>Open Sans</vt:lpstr>
      <vt:lpstr>Oswald</vt:lpstr>
      <vt:lpstr>Roboto</vt:lpstr>
      <vt:lpstr>Times New Roman</vt:lpstr>
      <vt:lpstr>Wingdings</vt:lpstr>
      <vt:lpstr>Office Theme</vt:lpstr>
      <vt:lpstr>PLAN METROPOLITANO DE DESARROLLO Y ORDENAMIENTO TERRITORIAL</vt:lpstr>
      <vt:lpstr>Camino al PMDOT 2020-2030</vt:lpstr>
      <vt:lpstr>2. Diagnóstico: Modelo</vt:lpstr>
      <vt:lpstr>2.1 Diagnóstico: Participación Ciudadana</vt:lpstr>
      <vt:lpstr>2.1 Diagnóstico: Participación Ciudadana</vt:lpstr>
      <vt:lpstr>2.1 Diagnóstico: Participación Ciudadana</vt:lpstr>
      <vt:lpstr>2.2. Diagnóstico: Análisis mejorado</vt:lpstr>
      <vt:lpstr>2.3 Diagnóstico: Temáticas incluidas  </vt:lpstr>
      <vt:lpstr>3. Propuesta</vt:lpstr>
      <vt:lpstr>3. Propuesta</vt:lpstr>
      <vt:lpstr>AVANCES: Consolidación políticas</vt:lpstr>
      <vt:lpstr>4. Modelo de Gestión</vt:lpstr>
      <vt:lpstr>4. Modelo de Gestión</vt:lpstr>
      <vt:lpstr>PowerPoint Presentation</vt:lpstr>
      <vt:lpstr>PowerPoint Presentation</vt:lpstr>
      <vt:lpstr>4. Modelo de Gestión</vt:lpstr>
      <vt:lpstr>4. Modelo de Gestión</vt:lpstr>
      <vt:lpstr>4. Modelo de Gestión</vt:lpstr>
      <vt:lpstr>Articulación vertical: gadpp Y PARROQUIAS</vt:lpstr>
      <vt:lpstr>Modelo territorial deseado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CAPM Efficient Frontier Curve for PowerPoint</dc:title>
  <dc:creator>Julian</dc:creator>
  <cp:lastModifiedBy>Daniela Mariño</cp:lastModifiedBy>
  <cp:revision>281</cp:revision>
  <dcterms:created xsi:type="dcterms:W3CDTF">2013-09-12T13:05:01Z</dcterms:created>
  <dcterms:modified xsi:type="dcterms:W3CDTF">2020-06-08T16:01:07Z</dcterms:modified>
</cp:coreProperties>
</file>