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8" r:id="rId6"/>
    <p:sldId id="266" r:id="rId7"/>
    <p:sldId id="260" r:id="rId8"/>
    <p:sldId id="261" r:id="rId9"/>
    <p:sldId id="267" r:id="rId10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49C-5498-453A-B9B3-807577DE8B35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152C-DEBD-47E6-9328-E726813A1F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1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0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5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7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268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67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7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74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7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23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1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5770-8890-445A-906A-253F5654E4BD}" type="datetimeFigureOut">
              <a:rPr lang="es-EC" smtClean="0"/>
              <a:t>26/5/2021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4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6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1764" y="1597965"/>
            <a:ext cx="8801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PRO-MEJORAS DEL BARRIO “MIRADOR DEL QUINDE”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2- POSICIÓN 3</a:t>
            </a:r>
            <a:endParaRPr lang="es-EC" sz="28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22" y="6216819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54585" y="6691872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79789"/>
            <a:ext cx="121346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4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4157" y="30372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61905"/>
              </p:ext>
            </p:extLst>
          </p:nvPr>
        </p:nvGraphicFramePr>
        <p:xfrm>
          <a:off x="7478838" y="5615989"/>
          <a:ext cx="2184984" cy="9886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4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4609" y="537003"/>
            <a:ext cx="87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GRUPO 2- POSICIÓN  3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61270"/>
              </p:ext>
            </p:extLst>
          </p:nvPr>
        </p:nvGraphicFramePr>
        <p:xfrm>
          <a:off x="254585" y="893924"/>
          <a:ext cx="7096778" cy="571066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8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40,65  %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Hab. 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(203-80) / </a:t>
                      </a: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A7 (A50002-1) / 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A31PQ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 (C203-60) / 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A31PQ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 m²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(C) Continua sobre línea frontal </a:t>
                      </a:r>
                      <a:r>
                        <a:rPr kumimoji="0" lang="es-ES" sz="65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es-EC" sz="65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Aislada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Residencial Urbano2 (RU2) / Residencial Rural 2 (RR2) / Protección Ecológica/Conservación del Patrimonio Natural (PE/CPN) (quebrada).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(SRU) Suelo Rural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22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186-AT-DMGR-2016, de 14 de noviembre de 2016 .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 de acuerdo a las condiciones morfológicas, litológicas y elementos expuestos se manifiesta que presenta un riesgo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masa, y presentando un tramo de área de estudio (lote 83)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S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Ampliatorio No. 184-AT-DMGR-2017, de 08 de septiembre de 2017.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de acuerdo a las condiciones morfológicas, litológicas y elementos expuestos se manifiesta que presenta un </a:t>
                      </a:r>
                      <a:r>
                        <a:rPr kumimoji="0" lang="es-EC" sz="6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2 lotes,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 Moderado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46 lotes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riesgo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 34 lotes, y presentando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41 y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no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83.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Ratificación: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GADDMQ-SGSG-DMGR-2019-0766-OF, de 26 de septiembre de 2019 la Dirección Metropolitana de Gestión de Riesgos se </a:t>
                      </a:r>
                      <a:r>
                        <a:rPr kumimoji="0" lang="es-EC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calificación del nivel del riesgo frente a movimientos en masa, indicando que el asentamiento humano de hecho y consolidado de interés social “Mirador del Quinde” presenta un nivel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 a excepción del lote 83 que presenta un nivel del riesgo </a:t>
                      </a:r>
                      <a:r>
                        <a:rPr kumimoji="0" lang="es-EC" sz="6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Alto Mitigable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ALCANCE: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GADDMQ-SGSG-DMGR-2019-0934-OF de 20 de noviembre de 2019 la Dirección Metropolitana de Gestión de Riesgos Al respecto, me permito informar lo siguiente: Posterior a la inspección realizada por esta Dependencia el día 30 de octubre del 2019, y una vez observadas las características actuales del predio se ratifica la calificación del riesgo indicando que el asentamiento humano de hecho y consolidado de interés social “Mirador del Quinde” presenta un nivel de </a:t>
                      </a:r>
                      <a:r>
                        <a:rPr kumimoji="0" lang="es-EC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para para todos los lotes a excepción del lote 83 que presenta un nivel de riesgo Muy Alto Mitigable.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Nro. GADDMQ-SGSG-DMGR-2020-1628-OF 14 de septiembre de 2020, la Dirección Metropolitana de Gestión de Riesgos determina que la calificación del nivel del riesgo frente a movimientos en masa en el AHHYC “Mirador del Quinde”, presenta un nivel de Riesgo Alto Mitigable para todos los lotes a excepción de los lotes números: 83, 84, 85, 86, 87, 88, 89 y 90 que presentan un nivel del riesgo Muy Alto Mitigable.</a:t>
                      </a:r>
                      <a:endParaRPr kumimoji="0" lang="es-ES" sz="6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28.465,87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12,50%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9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14,34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TALUD EN LOTES: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3.362,04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823,03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7.934,83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COMUNAL: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7.562,59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QUEBRADA ABIERTA: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9.447,44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(QA):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2.885,87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BRUTA TOTAL:</a:t>
                      </a:r>
                      <a:endParaRPr kumimoji="0" lang="es-ES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60.496,01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9806369" y="3323521"/>
            <a:ext cx="2328241" cy="2823846"/>
            <a:chOff x="870991" y="1054710"/>
            <a:chExt cx="6785603" cy="5260062"/>
          </a:xfrm>
        </p:grpSpPr>
        <p:grpSp>
          <p:nvGrpSpPr>
            <p:cNvPr id="27" name="Grupo 26"/>
            <p:cNvGrpSpPr/>
            <p:nvPr/>
          </p:nvGrpSpPr>
          <p:grpSpPr>
            <a:xfrm>
              <a:off x="870991" y="1054710"/>
              <a:ext cx="6785603" cy="5260062"/>
              <a:chOff x="2699791" y="2204864"/>
              <a:chExt cx="5335428" cy="4135916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 rotWithShape="1">
              <a:blip r:embed="rId5"/>
              <a:srcRect l="31184" t="19485" r="20268" b="13578"/>
              <a:stretch/>
            </p:blipFill>
            <p:spPr>
              <a:xfrm>
                <a:off x="2699791" y="2204864"/>
                <a:ext cx="5335428" cy="4135916"/>
              </a:xfrm>
              <a:prstGeom prst="rect">
                <a:avLst/>
              </a:prstGeom>
            </p:spPr>
          </p:pic>
          <p:sp>
            <p:nvSpPr>
              <p:cNvPr id="38" name="Forma libre 37"/>
              <p:cNvSpPr/>
              <p:nvPr/>
            </p:nvSpPr>
            <p:spPr>
              <a:xfrm>
                <a:off x="3377569" y="3903260"/>
                <a:ext cx="2013297" cy="1255594"/>
              </a:xfrm>
              <a:custGeom>
                <a:avLst/>
                <a:gdLst>
                  <a:gd name="connsiteX0" fmla="*/ 7076 w 2013297"/>
                  <a:gd name="connsiteY0" fmla="*/ 0 h 1255594"/>
                  <a:gd name="connsiteX1" fmla="*/ 7076 w 2013297"/>
                  <a:gd name="connsiteY1" fmla="*/ 163773 h 1255594"/>
                  <a:gd name="connsiteX2" fmla="*/ 7076 w 2013297"/>
                  <a:gd name="connsiteY2" fmla="*/ 300250 h 1255594"/>
                  <a:gd name="connsiteX3" fmla="*/ 102610 w 2013297"/>
                  <a:gd name="connsiteY3" fmla="*/ 423080 h 1255594"/>
                  <a:gd name="connsiteX4" fmla="*/ 116258 w 2013297"/>
                  <a:gd name="connsiteY4" fmla="*/ 545910 h 1255594"/>
                  <a:gd name="connsiteX5" fmla="*/ 211792 w 2013297"/>
                  <a:gd name="connsiteY5" fmla="*/ 532262 h 1255594"/>
                  <a:gd name="connsiteX6" fmla="*/ 280031 w 2013297"/>
                  <a:gd name="connsiteY6" fmla="*/ 395785 h 1255594"/>
                  <a:gd name="connsiteX7" fmla="*/ 402861 w 2013297"/>
                  <a:gd name="connsiteY7" fmla="*/ 423080 h 1255594"/>
                  <a:gd name="connsiteX8" fmla="*/ 607577 w 2013297"/>
                  <a:gd name="connsiteY8" fmla="*/ 436728 h 1255594"/>
                  <a:gd name="connsiteX9" fmla="*/ 730407 w 2013297"/>
                  <a:gd name="connsiteY9" fmla="*/ 436728 h 1255594"/>
                  <a:gd name="connsiteX10" fmla="*/ 894180 w 2013297"/>
                  <a:gd name="connsiteY10" fmla="*/ 382137 h 1255594"/>
                  <a:gd name="connsiteX11" fmla="*/ 1112544 w 2013297"/>
                  <a:gd name="connsiteY11" fmla="*/ 464024 h 1255594"/>
                  <a:gd name="connsiteX12" fmla="*/ 1112544 w 2013297"/>
                  <a:gd name="connsiteY12" fmla="*/ 573206 h 1255594"/>
                  <a:gd name="connsiteX13" fmla="*/ 1153488 w 2013297"/>
                  <a:gd name="connsiteY13" fmla="*/ 696036 h 1255594"/>
                  <a:gd name="connsiteX14" fmla="*/ 1194431 w 2013297"/>
                  <a:gd name="connsiteY14" fmla="*/ 832513 h 1255594"/>
                  <a:gd name="connsiteX15" fmla="*/ 1262670 w 2013297"/>
                  <a:gd name="connsiteY15" fmla="*/ 941695 h 1255594"/>
                  <a:gd name="connsiteX16" fmla="*/ 1467386 w 2013297"/>
                  <a:gd name="connsiteY16" fmla="*/ 873456 h 1255594"/>
                  <a:gd name="connsiteX17" fmla="*/ 1576568 w 2013297"/>
                  <a:gd name="connsiteY17" fmla="*/ 859809 h 1255594"/>
                  <a:gd name="connsiteX18" fmla="*/ 1890467 w 2013297"/>
                  <a:gd name="connsiteY18" fmla="*/ 996286 h 1255594"/>
                  <a:gd name="connsiteX19" fmla="*/ 1972353 w 2013297"/>
                  <a:gd name="connsiteY19" fmla="*/ 1187355 h 1255594"/>
                  <a:gd name="connsiteX20" fmla="*/ 2013297 w 2013297"/>
                  <a:gd name="connsiteY20" fmla="*/ 1255594 h 12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13297" h="1255594">
                    <a:moveTo>
                      <a:pt x="7076" y="0"/>
                    </a:moveTo>
                    <a:lnTo>
                      <a:pt x="7076" y="163773"/>
                    </a:lnTo>
                    <a:cubicBezTo>
                      <a:pt x="7076" y="213815"/>
                      <a:pt x="-8846" y="257032"/>
                      <a:pt x="7076" y="300250"/>
                    </a:cubicBezTo>
                    <a:cubicBezTo>
                      <a:pt x="22998" y="343468"/>
                      <a:pt x="84413" y="382137"/>
                      <a:pt x="102610" y="423080"/>
                    </a:cubicBezTo>
                    <a:cubicBezTo>
                      <a:pt x="120807" y="464023"/>
                      <a:pt x="98061" y="527713"/>
                      <a:pt x="116258" y="545910"/>
                    </a:cubicBezTo>
                    <a:cubicBezTo>
                      <a:pt x="134455" y="564107"/>
                      <a:pt x="184497" y="557283"/>
                      <a:pt x="211792" y="532262"/>
                    </a:cubicBezTo>
                    <a:cubicBezTo>
                      <a:pt x="239087" y="507241"/>
                      <a:pt x="248186" y="413982"/>
                      <a:pt x="280031" y="395785"/>
                    </a:cubicBezTo>
                    <a:cubicBezTo>
                      <a:pt x="311876" y="377588"/>
                      <a:pt x="348270" y="416256"/>
                      <a:pt x="402861" y="423080"/>
                    </a:cubicBezTo>
                    <a:cubicBezTo>
                      <a:pt x="457452" y="429904"/>
                      <a:pt x="552986" y="434453"/>
                      <a:pt x="607577" y="436728"/>
                    </a:cubicBezTo>
                    <a:cubicBezTo>
                      <a:pt x="662168" y="439003"/>
                      <a:pt x="682640" y="445826"/>
                      <a:pt x="730407" y="436728"/>
                    </a:cubicBezTo>
                    <a:cubicBezTo>
                      <a:pt x="778174" y="427630"/>
                      <a:pt x="830491" y="377588"/>
                      <a:pt x="894180" y="382137"/>
                    </a:cubicBezTo>
                    <a:cubicBezTo>
                      <a:pt x="957869" y="386686"/>
                      <a:pt x="1076150" y="432179"/>
                      <a:pt x="1112544" y="464024"/>
                    </a:cubicBezTo>
                    <a:cubicBezTo>
                      <a:pt x="1148938" y="495869"/>
                      <a:pt x="1105720" y="534537"/>
                      <a:pt x="1112544" y="573206"/>
                    </a:cubicBezTo>
                    <a:cubicBezTo>
                      <a:pt x="1119368" y="611875"/>
                      <a:pt x="1139840" y="652818"/>
                      <a:pt x="1153488" y="696036"/>
                    </a:cubicBezTo>
                    <a:cubicBezTo>
                      <a:pt x="1167136" y="739254"/>
                      <a:pt x="1176234" y="791570"/>
                      <a:pt x="1194431" y="832513"/>
                    </a:cubicBezTo>
                    <a:cubicBezTo>
                      <a:pt x="1212628" y="873456"/>
                      <a:pt x="1217178" y="934871"/>
                      <a:pt x="1262670" y="941695"/>
                    </a:cubicBezTo>
                    <a:cubicBezTo>
                      <a:pt x="1308163" y="948519"/>
                      <a:pt x="1415070" y="887104"/>
                      <a:pt x="1467386" y="873456"/>
                    </a:cubicBezTo>
                    <a:cubicBezTo>
                      <a:pt x="1519702" y="859808"/>
                      <a:pt x="1506055" y="839337"/>
                      <a:pt x="1576568" y="859809"/>
                    </a:cubicBezTo>
                    <a:cubicBezTo>
                      <a:pt x="1647081" y="880281"/>
                      <a:pt x="1824503" y="941695"/>
                      <a:pt x="1890467" y="996286"/>
                    </a:cubicBezTo>
                    <a:cubicBezTo>
                      <a:pt x="1956431" y="1050877"/>
                      <a:pt x="1951881" y="1144137"/>
                      <a:pt x="1972353" y="1187355"/>
                    </a:cubicBezTo>
                    <a:cubicBezTo>
                      <a:pt x="1992825" y="1230573"/>
                      <a:pt x="2003061" y="1243083"/>
                      <a:pt x="2013297" y="125559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orma libre 38"/>
              <p:cNvSpPr/>
              <p:nvPr/>
            </p:nvSpPr>
            <p:spPr>
              <a:xfrm>
                <a:off x="3688080" y="4348530"/>
                <a:ext cx="617775" cy="965326"/>
              </a:xfrm>
              <a:custGeom>
                <a:avLst/>
                <a:gdLst>
                  <a:gd name="connsiteX0" fmla="*/ 0 w 617775"/>
                  <a:gd name="connsiteY0" fmla="*/ 718770 h 965326"/>
                  <a:gd name="connsiteX1" fmla="*/ 22860 w 617775"/>
                  <a:gd name="connsiteY1" fmla="*/ 764490 h 965326"/>
                  <a:gd name="connsiteX2" fmla="*/ 22860 w 617775"/>
                  <a:gd name="connsiteY2" fmla="*/ 833070 h 965326"/>
                  <a:gd name="connsiteX3" fmla="*/ 22860 w 617775"/>
                  <a:gd name="connsiteY3" fmla="*/ 894030 h 965326"/>
                  <a:gd name="connsiteX4" fmla="*/ 22860 w 617775"/>
                  <a:gd name="connsiteY4" fmla="*/ 947370 h 965326"/>
                  <a:gd name="connsiteX5" fmla="*/ 160020 w 617775"/>
                  <a:gd name="connsiteY5" fmla="*/ 924510 h 965326"/>
                  <a:gd name="connsiteX6" fmla="*/ 198120 w 617775"/>
                  <a:gd name="connsiteY6" fmla="*/ 939750 h 965326"/>
                  <a:gd name="connsiteX7" fmla="*/ 220980 w 617775"/>
                  <a:gd name="connsiteY7" fmla="*/ 962610 h 965326"/>
                  <a:gd name="connsiteX8" fmla="*/ 289560 w 617775"/>
                  <a:gd name="connsiteY8" fmla="*/ 871170 h 965326"/>
                  <a:gd name="connsiteX9" fmla="*/ 419100 w 617775"/>
                  <a:gd name="connsiteY9" fmla="*/ 718770 h 965326"/>
                  <a:gd name="connsiteX10" fmla="*/ 449580 w 617775"/>
                  <a:gd name="connsiteY10" fmla="*/ 573990 h 965326"/>
                  <a:gd name="connsiteX11" fmla="*/ 487680 w 617775"/>
                  <a:gd name="connsiteY11" fmla="*/ 459690 h 965326"/>
                  <a:gd name="connsiteX12" fmla="*/ 548640 w 617775"/>
                  <a:gd name="connsiteY12" fmla="*/ 375870 h 965326"/>
                  <a:gd name="connsiteX13" fmla="*/ 601980 w 617775"/>
                  <a:gd name="connsiteY13" fmla="*/ 284430 h 965326"/>
                  <a:gd name="connsiteX14" fmla="*/ 617220 w 617775"/>
                  <a:gd name="connsiteY14" fmla="*/ 154890 h 965326"/>
                  <a:gd name="connsiteX15" fmla="*/ 586740 w 617775"/>
                  <a:gd name="connsiteY15" fmla="*/ 48210 h 965326"/>
                  <a:gd name="connsiteX16" fmla="*/ 480060 w 617775"/>
                  <a:gd name="connsiteY16" fmla="*/ 2490 h 965326"/>
                  <a:gd name="connsiteX17" fmla="*/ 426720 w 617775"/>
                  <a:gd name="connsiteY17" fmla="*/ 10110 h 96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7775" h="965326">
                    <a:moveTo>
                      <a:pt x="0" y="718770"/>
                    </a:moveTo>
                    <a:cubicBezTo>
                      <a:pt x="9525" y="732105"/>
                      <a:pt x="19050" y="745440"/>
                      <a:pt x="22860" y="764490"/>
                    </a:cubicBezTo>
                    <a:cubicBezTo>
                      <a:pt x="26670" y="783540"/>
                      <a:pt x="22860" y="833070"/>
                      <a:pt x="22860" y="833070"/>
                    </a:cubicBezTo>
                    <a:lnTo>
                      <a:pt x="22860" y="894030"/>
                    </a:lnTo>
                    <a:cubicBezTo>
                      <a:pt x="22860" y="913080"/>
                      <a:pt x="0" y="942290"/>
                      <a:pt x="22860" y="947370"/>
                    </a:cubicBezTo>
                    <a:cubicBezTo>
                      <a:pt x="45720" y="952450"/>
                      <a:pt x="130810" y="925780"/>
                      <a:pt x="160020" y="924510"/>
                    </a:cubicBezTo>
                    <a:cubicBezTo>
                      <a:pt x="189230" y="923240"/>
                      <a:pt x="187960" y="933400"/>
                      <a:pt x="198120" y="939750"/>
                    </a:cubicBezTo>
                    <a:cubicBezTo>
                      <a:pt x="208280" y="946100"/>
                      <a:pt x="205740" y="974040"/>
                      <a:pt x="220980" y="962610"/>
                    </a:cubicBezTo>
                    <a:cubicBezTo>
                      <a:pt x="236220" y="951180"/>
                      <a:pt x="256540" y="911810"/>
                      <a:pt x="289560" y="871170"/>
                    </a:cubicBezTo>
                    <a:cubicBezTo>
                      <a:pt x="322580" y="830530"/>
                      <a:pt x="392430" y="768300"/>
                      <a:pt x="419100" y="718770"/>
                    </a:cubicBezTo>
                    <a:cubicBezTo>
                      <a:pt x="445770" y="669240"/>
                      <a:pt x="438150" y="617170"/>
                      <a:pt x="449580" y="573990"/>
                    </a:cubicBezTo>
                    <a:cubicBezTo>
                      <a:pt x="461010" y="530810"/>
                      <a:pt x="471170" y="492710"/>
                      <a:pt x="487680" y="459690"/>
                    </a:cubicBezTo>
                    <a:cubicBezTo>
                      <a:pt x="504190" y="426670"/>
                      <a:pt x="529590" y="405080"/>
                      <a:pt x="548640" y="375870"/>
                    </a:cubicBezTo>
                    <a:cubicBezTo>
                      <a:pt x="567690" y="346660"/>
                      <a:pt x="590550" y="321260"/>
                      <a:pt x="601980" y="284430"/>
                    </a:cubicBezTo>
                    <a:cubicBezTo>
                      <a:pt x="613410" y="247600"/>
                      <a:pt x="619760" y="194260"/>
                      <a:pt x="617220" y="154890"/>
                    </a:cubicBezTo>
                    <a:cubicBezTo>
                      <a:pt x="614680" y="115520"/>
                      <a:pt x="609600" y="73610"/>
                      <a:pt x="586740" y="48210"/>
                    </a:cubicBezTo>
                    <a:cubicBezTo>
                      <a:pt x="563880" y="22810"/>
                      <a:pt x="506730" y="8840"/>
                      <a:pt x="480060" y="2490"/>
                    </a:cubicBezTo>
                    <a:cubicBezTo>
                      <a:pt x="453390" y="-3860"/>
                      <a:pt x="440055" y="3125"/>
                      <a:pt x="426720" y="1011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0" name="Forma libre 29"/>
            <p:cNvSpPr/>
            <p:nvPr/>
          </p:nvSpPr>
          <p:spPr>
            <a:xfrm>
              <a:off x="1856096" y="3998794"/>
              <a:ext cx="641444" cy="668740"/>
            </a:xfrm>
            <a:custGeom>
              <a:avLst/>
              <a:gdLst>
                <a:gd name="connsiteX0" fmla="*/ 300250 w 641444"/>
                <a:gd name="connsiteY0" fmla="*/ 668740 h 668740"/>
                <a:gd name="connsiteX1" fmla="*/ 136477 w 641444"/>
                <a:gd name="connsiteY1" fmla="*/ 586854 h 668740"/>
                <a:gd name="connsiteX2" fmla="*/ 0 w 641444"/>
                <a:gd name="connsiteY2" fmla="*/ 532263 h 668740"/>
                <a:gd name="connsiteX3" fmla="*/ 313898 w 641444"/>
                <a:gd name="connsiteY3" fmla="*/ 40943 h 668740"/>
                <a:gd name="connsiteX4" fmla="*/ 641444 w 641444"/>
                <a:gd name="connsiteY4" fmla="*/ 0 h 668740"/>
                <a:gd name="connsiteX5" fmla="*/ 300250 w 641444"/>
                <a:gd name="connsiteY5" fmla="*/ 66874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444" h="668740">
                  <a:moveTo>
                    <a:pt x="300250" y="668740"/>
                  </a:moveTo>
                  <a:lnTo>
                    <a:pt x="136477" y="586854"/>
                  </a:lnTo>
                  <a:lnTo>
                    <a:pt x="0" y="532263"/>
                  </a:lnTo>
                  <a:lnTo>
                    <a:pt x="313898" y="40943"/>
                  </a:lnTo>
                  <a:lnTo>
                    <a:pt x="641444" y="0"/>
                  </a:lnTo>
                  <a:lnTo>
                    <a:pt x="300250" y="66874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2" name="Imagen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6369" y="893686"/>
            <a:ext cx="2328242" cy="22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/>
          <a:srcRect l="21300" t="30508" b="24260"/>
          <a:stretch/>
        </p:blipFill>
        <p:spPr bwMode="auto">
          <a:xfrm>
            <a:off x="7478838" y="893925"/>
            <a:ext cx="2184983" cy="22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/>
          <a:srcRect l="13692" r="15353"/>
          <a:stretch>
            <a:fillRect/>
          </a:stretch>
        </p:blipFill>
        <p:spPr bwMode="auto">
          <a:xfrm>
            <a:off x="7478838" y="3323522"/>
            <a:ext cx="2169689" cy="2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0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426" t="33633" r="4020" b="8088"/>
          <a:stretch/>
        </p:blipFill>
        <p:spPr>
          <a:xfrm>
            <a:off x="328600" y="1451190"/>
            <a:ext cx="9363574" cy="47388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80338" y="965047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9774639" y="1672734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6129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MIRADOR DEL QUINDE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/ EQUIPAMIENTO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841985" y="5607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97305" y="59322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7" name="Forma libre 6"/>
          <p:cNvSpPr/>
          <p:nvPr/>
        </p:nvSpPr>
        <p:spPr>
          <a:xfrm>
            <a:off x="1783921" y="1800751"/>
            <a:ext cx="2574906" cy="2614174"/>
          </a:xfrm>
          <a:custGeom>
            <a:avLst/>
            <a:gdLst>
              <a:gd name="connsiteX0" fmla="*/ 0 w 2574906"/>
              <a:gd name="connsiteY0" fmla="*/ 1363185 h 2614174"/>
              <a:gd name="connsiteX1" fmla="*/ 1480992 w 2574906"/>
              <a:gd name="connsiteY1" fmla="*/ 2614174 h 2614174"/>
              <a:gd name="connsiteX2" fmla="*/ 2574906 w 2574906"/>
              <a:gd name="connsiteY2" fmla="*/ 145855 h 2614174"/>
              <a:gd name="connsiteX3" fmla="*/ 1884899 w 2574906"/>
              <a:gd name="connsiteY3" fmla="*/ 11220 h 2614174"/>
              <a:gd name="connsiteX4" fmla="*/ 1772702 w 2574906"/>
              <a:gd name="connsiteY4" fmla="*/ 0 h 2614174"/>
              <a:gd name="connsiteX5" fmla="*/ 1688555 w 2574906"/>
              <a:gd name="connsiteY5" fmla="*/ 16829 h 2614174"/>
              <a:gd name="connsiteX6" fmla="*/ 1565139 w 2574906"/>
              <a:gd name="connsiteY6" fmla="*/ 162685 h 2614174"/>
              <a:gd name="connsiteX7" fmla="*/ 1497821 w 2574906"/>
              <a:gd name="connsiteY7" fmla="*/ 291710 h 2614174"/>
              <a:gd name="connsiteX8" fmla="*/ 1480992 w 2574906"/>
              <a:gd name="connsiteY8" fmla="*/ 370248 h 2614174"/>
              <a:gd name="connsiteX9" fmla="*/ 1441723 w 2574906"/>
              <a:gd name="connsiteY9" fmla="*/ 409516 h 2614174"/>
              <a:gd name="connsiteX10" fmla="*/ 1368796 w 2574906"/>
              <a:gd name="connsiteY10" fmla="*/ 465615 h 2614174"/>
              <a:gd name="connsiteX11" fmla="*/ 1329527 w 2574906"/>
              <a:gd name="connsiteY11" fmla="*/ 488054 h 2614174"/>
              <a:gd name="connsiteX12" fmla="*/ 1290258 w 2574906"/>
              <a:gd name="connsiteY12" fmla="*/ 504883 h 2614174"/>
              <a:gd name="connsiteX13" fmla="*/ 1211721 w 2574906"/>
              <a:gd name="connsiteY13" fmla="*/ 504883 h 2614174"/>
              <a:gd name="connsiteX14" fmla="*/ 1138793 w 2574906"/>
              <a:gd name="connsiteY14" fmla="*/ 499274 h 2614174"/>
              <a:gd name="connsiteX15" fmla="*/ 1093915 w 2574906"/>
              <a:gd name="connsiteY15" fmla="*/ 572201 h 2614174"/>
              <a:gd name="connsiteX16" fmla="*/ 1043426 w 2574906"/>
              <a:gd name="connsiteY16" fmla="*/ 617080 h 2614174"/>
              <a:gd name="connsiteX17" fmla="*/ 992938 w 2574906"/>
              <a:gd name="connsiteY17" fmla="*/ 656348 h 2614174"/>
              <a:gd name="connsiteX18" fmla="*/ 931230 w 2574906"/>
              <a:gd name="connsiteY18" fmla="*/ 690007 h 2614174"/>
              <a:gd name="connsiteX19" fmla="*/ 740496 w 2574906"/>
              <a:gd name="connsiteY19" fmla="*/ 785374 h 2614174"/>
              <a:gd name="connsiteX20" fmla="*/ 572202 w 2574906"/>
              <a:gd name="connsiteY20" fmla="*/ 897570 h 2614174"/>
              <a:gd name="connsiteX21" fmla="*/ 403907 w 2574906"/>
              <a:gd name="connsiteY21" fmla="*/ 1020986 h 2614174"/>
              <a:gd name="connsiteX22" fmla="*/ 241223 w 2574906"/>
              <a:gd name="connsiteY22" fmla="*/ 1161232 h 2614174"/>
              <a:gd name="connsiteX23" fmla="*/ 56099 w 2574906"/>
              <a:gd name="connsiteY23" fmla="*/ 1318307 h 2614174"/>
              <a:gd name="connsiteX24" fmla="*/ 0 w 2574906"/>
              <a:gd name="connsiteY24" fmla="*/ 1363185 h 26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74906" h="2614174">
                <a:moveTo>
                  <a:pt x="0" y="1363185"/>
                </a:moveTo>
                <a:lnTo>
                  <a:pt x="1480992" y="2614174"/>
                </a:lnTo>
                <a:lnTo>
                  <a:pt x="2574906" y="145855"/>
                </a:lnTo>
                <a:lnTo>
                  <a:pt x="1884899" y="11220"/>
                </a:lnTo>
                <a:lnTo>
                  <a:pt x="1772702" y="0"/>
                </a:lnTo>
                <a:lnTo>
                  <a:pt x="1688555" y="16829"/>
                </a:lnTo>
                <a:lnTo>
                  <a:pt x="1565139" y="162685"/>
                </a:lnTo>
                <a:lnTo>
                  <a:pt x="1497821" y="291710"/>
                </a:lnTo>
                <a:lnTo>
                  <a:pt x="1480992" y="370248"/>
                </a:lnTo>
                <a:lnTo>
                  <a:pt x="1441723" y="409516"/>
                </a:lnTo>
                <a:lnTo>
                  <a:pt x="1368796" y="465615"/>
                </a:lnTo>
                <a:lnTo>
                  <a:pt x="1329527" y="488054"/>
                </a:lnTo>
                <a:lnTo>
                  <a:pt x="1290258" y="504883"/>
                </a:lnTo>
                <a:lnTo>
                  <a:pt x="1211721" y="504883"/>
                </a:lnTo>
                <a:lnTo>
                  <a:pt x="1138793" y="499274"/>
                </a:lnTo>
                <a:lnTo>
                  <a:pt x="1093915" y="572201"/>
                </a:lnTo>
                <a:lnTo>
                  <a:pt x="1043426" y="617080"/>
                </a:lnTo>
                <a:lnTo>
                  <a:pt x="992938" y="656348"/>
                </a:lnTo>
                <a:lnTo>
                  <a:pt x="931230" y="690007"/>
                </a:lnTo>
                <a:lnTo>
                  <a:pt x="740496" y="785374"/>
                </a:lnTo>
                <a:lnTo>
                  <a:pt x="572202" y="897570"/>
                </a:lnTo>
                <a:lnTo>
                  <a:pt x="403907" y="1020986"/>
                </a:lnTo>
                <a:lnTo>
                  <a:pt x="241223" y="1161232"/>
                </a:lnTo>
                <a:lnTo>
                  <a:pt x="56099" y="1318307"/>
                </a:lnTo>
                <a:lnTo>
                  <a:pt x="0" y="1363185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orma libre 7"/>
          <p:cNvSpPr/>
          <p:nvPr/>
        </p:nvSpPr>
        <p:spPr>
          <a:xfrm>
            <a:off x="1795141" y="1800751"/>
            <a:ext cx="1868069" cy="1565139"/>
          </a:xfrm>
          <a:custGeom>
            <a:avLst/>
            <a:gdLst>
              <a:gd name="connsiteX0" fmla="*/ 224393 w 1868069"/>
              <a:gd name="connsiteY0" fmla="*/ 1565139 h 1565139"/>
              <a:gd name="connsiteX1" fmla="*/ 706837 w 1868069"/>
              <a:gd name="connsiteY1" fmla="*/ 1222940 h 1565139"/>
              <a:gd name="connsiteX2" fmla="*/ 891961 w 1868069"/>
              <a:gd name="connsiteY2" fmla="*/ 1155622 h 1565139"/>
              <a:gd name="connsiteX3" fmla="*/ 1077085 w 1868069"/>
              <a:gd name="connsiteY3" fmla="*/ 1150012 h 1565139"/>
              <a:gd name="connsiteX4" fmla="*/ 1279038 w 1868069"/>
              <a:gd name="connsiteY4" fmla="*/ 1172451 h 1565139"/>
              <a:gd name="connsiteX5" fmla="*/ 1441723 w 1868069"/>
              <a:gd name="connsiteY5" fmla="*/ 1065865 h 1565139"/>
              <a:gd name="connsiteX6" fmla="*/ 1598798 w 1868069"/>
              <a:gd name="connsiteY6" fmla="*/ 931229 h 1565139"/>
              <a:gd name="connsiteX7" fmla="*/ 1767092 w 1868069"/>
              <a:gd name="connsiteY7" fmla="*/ 684397 h 1565139"/>
              <a:gd name="connsiteX8" fmla="*/ 1610017 w 1868069"/>
              <a:gd name="connsiteY8" fmla="*/ 661958 h 1565139"/>
              <a:gd name="connsiteX9" fmla="*/ 1868069 w 1868069"/>
              <a:gd name="connsiteY9" fmla="*/ 5610 h 1565139"/>
              <a:gd name="connsiteX10" fmla="*/ 1817580 w 1868069"/>
              <a:gd name="connsiteY10" fmla="*/ 5610 h 1565139"/>
              <a:gd name="connsiteX11" fmla="*/ 1778312 w 1868069"/>
              <a:gd name="connsiteY11" fmla="*/ 0 h 1565139"/>
              <a:gd name="connsiteX12" fmla="*/ 1682945 w 1868069"/>
              <a:gd name="connsiteY12" fmla="*/ 16829 h 1565139"/>
              <a:gd name="connsiteX13" fmla="*/ 1542699 w 1868069"/>
              <a:gd name="connsiteY13" fmla="*/ 162685 h 1565139"/>
              <a:gd name="connsiteX14" fmla="*/ 1497821 w 1868069"/>
              <a:gd name="connsiteY14" fmla="*/ 246832 h 1565139"/>
              <a:gd name="connsiteX15" fmla="*/ 1480992 w 1868069"/>
              <a:gd name="connsiteY15" fmla="*/ 314150 h 1565139"/>
              <a:gd name="connsiteX16" fmla="*/ 1475382 w 1868069"/>
              <a:gd name="connsiteY16" fmla="*/ 364638 h 1565139"/>
              <a:gd name="connsiteX17" fmla="*/ 1419284 w 1868069"/>
              <a:gd name="connsiteY17" fmla="*/ 437566 h 1565139"/>
              <a:gd name="connsiteX18" fmla="*/ 1351966 w 1868069"/>
              <a:gd name="connsiteY18" fmla="*/ 471224 h 1565139"/>
              <a:gd name="connsiteX19" fmla="*/ 1273428 w 1868069"/>
              <a:gd name="connsiteY19" fmla="*/ 504883 h 1565139"/>
              <a:gd name="connsiteX20" fmla="*/ 1172452 w 1868069"/>
              <a:gd name="connsiteY20" fmla="*/ 504883 h 1565139"/>
              <a:gd name="connsiteX21" fmla="*/ 1127573 w 1868069"/>
              <a:gd name="connsiteY21" fmla="*/ 499274 h 1565139"/>
              <a:gd name="connsiteX22" fmla="*/ 1065865 w 1868069"/>
              <a:gd name="connsiteY22" fmla="*/ 577811 h 1565139"/>
              <a:gd name="connsiteX23" fmla="*/ 1004157 w 1868069"/>
              <a:gd name="connsiteY23" fmla="*/ 639519 h 1565139"/>
              <a:gd name="connsiteX24" fmla="*/ 785374 w 1868069"/>
              <a:gd name="connsiteY24" fmla="*/ 746105 h 1565139"/>
              <a:gd name="connsiteX25" fmla="*/ 589031 w 1868069"/>
              <a:gd name="connsiteY25" fmla="*/ 863912 h 1565139"/>
              <a:gd name="connsiteX26" fmla="*/ 364638 w 1868069"/>
              <a:gd name="connsiteY26" fmla="*/ 1032206 h 1565139"/>
              <a:gd name="connsiteX27" fmla="*/ 201953 w 1868069"/>
              <a:gd name="connsiteY27" fmla="*/ 1166842 h 1565139"/>
              <a:gd name="connsiteX28" fmla="*/ 0 w 1868069"/>
              <a:gd name="connsiteY28" fmla="*/ 1363185 h 1565139"/>
              <a:gd name="connsiteX29" fmla="*/ 224393 w 1868069"/>
              <a:gd name="connsiteY29" fmla="*/ 1565139 h 156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68069" h="1565139">
                <a:moveTo>
                  <a:pt x="224393" y="1565139"/>
                </a:moveTo>
                <a:lnTo>
                  <a:pt x="706837" y="1222940"/>
                </a:lnTo>
                <a:lnTo>
                  <a:pt x="891961" y="1155622"/>
                </a:lnTo>
                <a:lnTo>
                  <a:pt x="1077085" y="1150012"/>
                </a:lnTo>
                <a:lnTo>
                  <a:pt x="1279038" y="1172451"/>
                </a:lnTo>
                <a:lnTo>
                  <a:pt x="1441723" y="1065865"/>
                </a:lnTo>
                <a:lnTo>
                  <a:pt x="1598798" y="931229"/>
                </a:lnTo>
                <a:lnTo>
                  <a:pt x="1767092" y="684397"/>
                </a:lnTo>
                <a:lnTo>
                  <a:pt x="1610017" y="661958"/>
                </a:lnTo>
                <a:lnTo>
                  <a:pt x="1868069" y="5610"/>
                </a:lnTo>
                <a:lnTo>
                  <a:pt x="1817580" y="5610"/>
                </a:lnTo>
                <a:lnTo>
                  <a:pt x="1778312" y="0"/>
                </a:lnTo>
                <a:lnTo>
                  <a:pt x="1682945" y="16829"/>
                </a:lnTo>
                <a:lnTo>
                  <a:pt x="1542699" y="162685"/>
                </a:lnTo>
                <a:lnTo>
                  <a:pt x="1497821" y="246832"/>
                </a:lnTo>
                <a:lnTo>
                  <a:pt x="1480992" y="314150"/>
                </a:lnTo>
                <a:lnTo>
                  <a:pt x="1475382" y="364638"/>
                </a:lnTo>
                <a:lnTo>
                  <a:pt x="1419284" y="437566"/>
                </a:lnTo>
                <a:lnTo>
                  <a:pt x="1351966" y="471224"/>
                </a:lnTo>
                <a:lnTo>
                  <a:pt x="1273428" y="504883"/>
                </a:lnTo>
                <a:lnTo>
                  <a:pt x="1172452" y="504883"/>
                </a:lnTo>
                <a:lnTo>
                  <a:pt x="1127573" y="499274"/>
                </a:lnTo>
                <a:lnTo>
                  <a:pt x="1065865" y="577811"/>
                </a:lnTo>
                <a:lnTo>
                  <a:pt x="1004157" y="639519"/>
                </a:lnTo>
                <a:lnTo>
                  <a:pt x="785374" y="746105"/>
                </a:lnTo>
                <a:lnTo>
                  <a:pt x="589031" y="863912"/>
                </a:lnTo>
                <a:lnTo>
                  <a:pt x="364638" y="1032206"/>
                </a:lnTo>
                <a:lnTo>
                  <a:pt x="201953" y="1166842"/>
                </a:lnTo>
                <a:lnTo>
                  <a:pt x="0" y="1363185"/>
                </a:lnTo>
                <a:lnTo>
                  <a:pt x="224393" y="1565139"/>
                </a:lnTo>
                <a:close/>
              </a:path>
            </a:pathLst>
          </a:custGeom>
          <a:solidFill>
            <a:srgbClr val="92D050">
              <a:alpha val="54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354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93424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ZONIFICACIÓN 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41985" y="5607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7305" y="59322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7378" t="5528" r="27927" b="4715"/>
          <a:stretch/>
        </p:blipFill>
        <p:spPr>
          <a:xfrm>
            <a:off x="6874894" y="1302227"/>
            <a:ext cx="5183382" cy="47846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D3A9F7-BFE8-48AF-B727-F19F87D0B3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73" t="26643" r="51166" b="27946"/>
          <a:stretch/>
        </p:blipFill>
        <p:spPr>
          <a:xfrm>
            <a:off x="350875" y="1302227"/>
            <a:ext cx="6470331" cy="46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3468029" y="-5828"/>
            <a:ext cx="7448586" cy="68756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14" y="6185064"/>
            <a:ext cx="1243123" cy="625833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560806" y="5406766"/>
            <a:ext cx="1993228" cy="525723"/>
            <a:chOff x="-3673179" y="1331373"/>
            <a:chExt cx="1993228" cy="525723"/>
          </a:xfrm>
        </p:grpSpPr>
        <p:sp>
          <p:nvSpPr>
            <p:cNvPr id="27" name="Rectángulo 26"/>
            <p:cNvSpPr/>
            <p:nvPr/>
          </p:nvSpPr>
          <p:spPr>
            <a:xfrm>
              <a:off x="-3673179" y="1347557"/>
              <a:ext cx="365265" cy="2061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3673179" y="1640488"/>
              <a:ext cx="365265" cy="2061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-3307914" y="1331373"/>
              <a:ext cx="1612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/>
                <a:t>AHHYC MIRADOR DEL QUINDE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-3304114" y="1626264"/>
              <a:ext cx="16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/>
                <a:t>ÁREA VERDE / EQUIPAMIENTO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-1387437" y="108959"/>
            <a:ext cx="87969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200" b="1" dirty="0">
                <a:solidFill>
                  <a:srgbClr val="0070C0"/>
                </a:solidFill>
              </a:rPr>
              <a:t>COMITÉ PRO-MEJORAS DEL BARRIO “MIRADOR DEL QUINDE”</a:t>
            </a:r>
            <a:endParaRPr lang="es-EC" sz="1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7884" y="562300"/>
            <a:ext cx="548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 rot="5400000">
            <a:off x="8721517" y="2886595"/>
            <a:ext cx="6079897" cy="44658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2224907" y="4193932"/>
            <a:ext cx="1885497" cy="8791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224907" y="3999315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FAJA DE PROTECCIÓN (QA) 2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2224907" y="3550629"/>
            <a:ext cx="2978674" cy="10256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2224907" y="3373749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FAJA DE PROTECCIÓN (QA) 1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0021836" y="5968914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1</a:t>
            </a:r>
          </a:p>
        </p:txBody>
      </p:sp>
      <p:cxnSp>
        <p:nvCxnSpPr>
          <p:cNvPr id="38" name="Conector recto de flecha 37"/>
          <p:cNvCxnSpPr/>
          <p:nvPr/>
        </p:nvCxnSpPr>
        <p:spPr>
          <a:xfrm flipH="1">
            <a:off x="7498545" y="5522182"/>
            <a:ext cx="3348749" cy="1503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 flipV="1">
            <a:off x="7668875" y="5169664"/>
            <a:ext cx="3178419" cy="100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9951500" y="4995081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3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9979814" y="5298867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2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919888" y="2753163"/>
            <a:ext cx="2935487" cy="2005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0010434" y="252734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6</a:t>
            </a:r>
          </a:p>
        </p:txBody>
      </p:sp>
      <p:cxnSp>
        <p:nvCxnSpPr>
          <p:cNvPr id="49" name="Conector recto de flecha 48"/>
          <p:cNvCxnSpPr/>
          <p:nvPr/>
        </p:nvCxnSpPr>
        <p:spPr>
          <a:xfrm flipH="1" flipV="1">
            <a:off x="5386267" y="4101161"/>
            <a:ext cx="5440794" cy="50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5861396" y="3662122"/>
            <a:ext cx="496566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9993832" y="349552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5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9994594" y="3897602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4</a:t>
            </a:r>
          </a:p>
        </p:txBody>
      </p:sp>
      <p:cxnSp>
        <p:nvCxnSpPr>
          <p:cNvPr id="55" name="Conector recto de flecha 54"/>
          <p:cNvCxnSpPr/>
          <p:nvPr/>
        </p:nvCxnSpPr>
        <p:spPr>
          <a:xfrm flipH="1" flipV="1">
            <a:off x="7192323" y="6184333"/>
            <a:ext cx="3654971" cy="73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NO </a:t>
            </a:r>
            <a:r>
              <a:rPr lang="es-EC" sz="2400" b="1" dirty="0">
                <a:solidFill>
                  <a:srgbClr val="C00000"/>
                </a:solidFill>
              </a:rPr>
              <a:t>EXISTEN </a:t>
            </a:r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87778"/>
              </p:ext>
            </p:extLst>
          </p:nvPr>
        </p:nvGraphicFramePr>
        <p:xfrm>
          <a:off x="10595009" y="5171190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49139"/>
              </p:ext>
            </p:extLst>
          </p:nvPr>
        </p:nvGraphicFramePr>
        <p:xfrm>
          <a:off x="350876" y="1769278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290,12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291,43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44762"/>
              </p:ext>
            </p:extLst>
          </p:nvPr>
        </p:nvGraphicFramePr>
        <p:xfrm>
          <a:off x="2907030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481,50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261,92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84019"/>
              </p:ext>
            </p:extLst>
          </p:nvPr>
        </p:nvGraphicFramePr>
        <p:xfrm>
          <a:off x="5463184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5206"/>
              </p:ext>
            </p:extLst>
          </p:nvPr>
        </p:nvGraphicFramePr>
        <p:xfrm>
          <a:off x="8056516" y="1769277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258,44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</p:spTree>
    <p:extLst>
      <p:ext uri="{BB962C8B-B14F-4D97-AF65-F5344CB8AC3E}">
        <p14:creationId xmlns:p14="http://schemas.microsoft.com/office/powerpoint/2010/main" val="419386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123063" y="1561657"/>
            <a:ext cx="5183382" cy="47846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66347"/>
              </p:ext>
            </p:extLst>
          </p:nvPr>
        </p:nvGraphicFramePr>
        <p:xfrm>
          <a:off x="3077410" y="5303989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90133"/>
              </p:ext>
            </p:extLst>
          </p:nvPr>
        </p:nvGraphicFramePr>
        <p:xfrm>
          <a:off x="466185" y="1911208"/>
          <a:ext cx="2403754" cy="4129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256,09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259,90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280,88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289,07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252,58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1249,47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18116"/>
              </p:ext>
            </p:extLst>
          </p:nvPr>
        </p:nvGraphicFramePr>
        <p:xfrm>
          <a:off x="3077410" y="1881800"/>
          <a:ext cx="2403754" cy="196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618,27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610,50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756,89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1170,47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NO </a:t>
            </a:r>
            <a:r>
              <a:rPr lang="es-EC" sz="2400" b="1" dirty="0">
                <a:solidFill>
                  <a:srgbClr val="C00000"/>
                </a:solidFill>
              </a:rPr>
              <a:t>EXISTEN </a:t>
            </a:r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</p:spTree>
    <p:extLst>
      <p:ext uri="{BB962C8B-B14F-4D97-AF65-F5344CB8AC3E}">
        <p14:creationId xmlns:p14="http://schemas.microsoft.com/office/powerpoint/2010/main" val="8100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662332" y="1954358"/>
            <a:ext cx="4773097" cy="42417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13985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72399"/>
            <a:ext cx="10092536" cy="4465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487783" y="1954359"/>
            <a:ext cx="5759280" cy="4241775"/>
            <a:chOff x="393258" y="1948286"/>
            <a:chExt cx="6373877" cy="4241775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5"/>
            <a:srcRect l="17308" t="16394" r="10433" b="7416"/>
            <a:stretch/>
          </p:blipFill>
          <p:spPr>
            <a:xfrm>
              <a:off x="393258" y="1948286"/>
              <a:ext cx="6373877" cy="4241775"/>
            </a:xfrm>
            <a:prstGeom prst="rect">
              <a:avLst/>
            </a:prstGeom>
          </p:spPr>
        </p:pic>
        <p:sp>
          <p:nvSpPr>
            <p:cNvPr id="30" name="Forma libre 29"/>
            <p:cNvSpPr/>
            <p:nvPr/>
          </p:nvSpPr>
          <p:spPr>
            <a:xfrm>
              <a:off x="2057400" y="3360821"/>
              <a:ext cx="814137" cy="741947"/>
            </a:xfrm>
            <a:custGeom>
              <a:avLst/>
              <a:gdLst>
                <a:gd name="connsiteX0" fmla="*/ 0 w 814137"/>
                <a:gd name="connsiteY0" fmla="*/ 401053 h 741947"/>
                <a:gd name="connsiteX1" fmla="*/ 421105 w 814137"/>
                <a:gd name="connsiteY1" fmla="*/ 741947 h 741947"/>
                <a:gd name="connsiteX2" fmla="*/ 814137 w 814137"/>
                <a:gd name="connsiteY2" fmla="*/ 188495 h 741947"/>
                <a:gd name="connsiteX3" fmla="*/ 449179 w 814137"/>
                <a:gd name="connsiteY3" fmla="*/ 0 h 741947"/>
                <a:gd name="connsiteX4" fmla="*/ 433137 w 814137"/>
                <a:gd name="connsiteY4" fmla="*/ 72190 h 741947"/>
                <a:gd name="connsiteX5" fmla="*/ 332874 w 814137"/>
                <a:gd name="connsiteY5" fmla="*/ 148390 h 741947"/>
                <a:gd name="connsiteX6" fmla="*/ 252663 w 814137"/>
                <a:gd name="connsiteY6" fmla="*/ 200526 h 741947"/>
                <a:gd name="connsiteX7" fmla="*/ 156411 w 814137"/>
                <a:gd name="connsiteY7" fmla="*/ 260684 h 741947"/>
                <a:gd name="connsiteX8" fmla="*/ 92242 w 814137"/>
                <a:gd name="connsiteY8" fmla="*/ 284747 h 741947"/>
                <a:gd name="connsiteX9" fmla="*/ 0 w 814137"/>
                <a:gd name="connsiteY9" fmla="*/ 401053 h 7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137" h="741947">
                  <a:moveTo>
                    <a:pt x="0" y="401053"/>
                  </a:moveTo>
                  <a:lnTo>
                    <a:pt x="421105" y="741947"/>
                  </a:lnTo>
                  <a:lnTo>
                    <a:pt x="814137" y="188495"/>
                  </a:lnTo>
                  <a:lnTo>
                    <a:pt x="449179" y="0"/>
                  </a:lnTo>
                  <a:lnTo>
                    <a:pt x="433137" y="72190"/>
                  </a:lnTo>
                  <a:lnTo>
                    <a:pt x="332874" y="148390"/>
                  </a:lnTo>
                  <a:lnTo>
                    <a:pt x="252663" y="200526"/>
                  </a:lnTo>
                  <a:lnTo>
                    <a:pt x="156411" y="260684"/>
                  </a:lnTo>
                  <a:lnTo>
                    <a:pt x="92242" y="284747"/>
                  </a:lnTo>
                  <a:lnTo>
                    <a:pt x="0" y="40105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445227" y="2964024"/>
              <a:ext cx="17283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b="1" dirty="0"/>
                <a:t>COMITÉ PRO-MEJORAS DEL BARRIO </a:t>
              </a:r>
            </a:p>
            <a:p>
              <a:pPr algn="ctr"/>
              <a:r>
                <a:rPr lang="es-ES" sz="800" b="1" dirty="0"/>
                <a:t>“MIRADOR DEL QUINDE”</a:t>
              </a:r>
              <a:endParaRPr lang="es-EC" sz="800" b="1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350876" y="1255940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2" name="Elipse 1"/>
          <p:cNvSpPr/>
          <p:nvPr/>
        </p:nvSpPr>
        <p:spPr>
          <a:xfrm>
            <a:off x="1736653" y="3221421"/>
            <a:ext cx="1255417" cy="10150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angular 4"/>
          <p:cNvCxnSpPr/>
          <p:nvPr/>
        </p:nvCxnSpPr>
        <p:spPr>
          <a:xfrm rot="10800000" flipV="1">
            <a:off x="3050090" y="3330075"/>
            <a:ext cx="1297058" cy="39510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81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1217</Words>
  <Application>Microsoft Office PowerPoint</Application>
  <PresentationFormat>Panorámica</PresentationFormat>
  <Paragraphs>315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Paquita Lucia Jurado Orna</cp:lastModifiedBy>
  <cp:revision>60</cp:revision>
  <cp:lastPrinted>2021-05-26T18:04:53Z</cp:lastPrinted>
  <dcterms:created xsi:type="dcterms:W3CDTF">2019-10-16T16:46:25Z</dcterms:created>
  <dcterms:modified xsi:type="dcterms:W3CDTF">2021-05-26T18:12:29Z</dcterms:modified>
</cp:coreProperties>
</file>