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B6EBC"/>
    <a:srgbClr val="00FF00"/>
    <a:srgbClr val="DAE3F3"/>
    <a:srgbClr val="AEB4BE"/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14/11/2022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INTERÉS SOCIAL DENOMINADO : BARRIO </a:t>
            </a:r>
            <a:r>
              <a:rPr lang="es-ES" sz="4000" b="1" dirty="0" smtClean="0">
                <a:solidFill>
                  <a:srgbClr val="0070C0"/>
                </a:solidFill>
              </a:rPr>
              <a:t>“6 DE DICIEMBRE”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COOPROPIETARIOS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KENNEDY</a:t>
            </a:r>
          </a:p>
        </p:txBody>
      </p: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81556" y="5793488"/>
            <a:ext cx="11863945" cy="1185431"/>
            <a:chOff x="202161" y="5616596"/>
            <a:chExt cx="11863945" cy="118543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202161" y="6467090"/>
              <a:ext cx="9102342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616596"/>
              <a:ext cx="9148101" cy="1034693"/>
              <a:chOff x="2918005" y="5616596"/>
              <a:chExt cx="9148101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5476" y="561659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41" name="CuadroTexto 40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KENNEDY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BARRIO </a:t>
            </a:r>
            <a:r>
              <a:rPr lang="es-ES" sz="1600" b="1" dirty="0" smtClean="0">
                <a:solidFill>
                  <a:srgbClr val="0070C0"/>
                </a:solidFill>
              </a:rPr>
              <a:t>“6 DE DICIEMBRE”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9297431" y="3358801"/>
            <a:ext cx="13805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rgbClr val="FF0000"/>
                </a:solidFill>
              </a:rPr>
              <a:t>AHHyC</a:t>
            </a:r>
            <a:r>
              <a:rPr lang="es-ES" sz="800" dirty="0">
                <a:solidFill>
                  <a:srgbClr val="FF0000"/>
                </a:solidFill>
              </a:rPr>
              <a:t> JOSE GABRIEL ALCON</a:t>
            </a:r>
            <a:endParaRPr lang="es-EC" sz="800" dirty="0">
              <a:solidFill>
                <a:srgbClr val="FF0000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719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C00000"/>
                </a:solidFill>
              </a:rPr>
              <a:t>DECLARATORIA DE INTERÉS </a:t>
            </a:r>
            <a:r>
              <a:rPr lang="es-ES_tradnl" sz="3200" b="1" dirty="0" smtClean="0">
                <a:solidFill>
                  <a:srgbClr val="C00000"/>
                </a:solidFill>
              </a:rPr>
              <a:t>SOCIAL</a:t>
            </a:r>
            <a:endParaRPr lang="en-US" sz="32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b="1" dirty="0"/>
              <a:t>“Artículo 3716.- Declaratoria de Interés Social de los Asentamientos Humanos de Hecho y Consolidados.- </a:t>
            </a:r>
            <a:r>
              <a:rPr lang="es-EC" dirty="0"/>
              <a:t>Con la finalidad de que la regularización atienda el derecho constitucional al hábitat y a la vivienda adecuada, en las ordenanzas de regularización de los Asentamientos Humanos de Hecho y Consolidados se hará la declaratoria de interés social del asentamiento, siempre que se cumplan con las siguientes condiciones: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/>
              <a:t>1. Falta de planificación urbanística.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/>
              <a:t>2. Inseguridad jurídica en cuanto a la propiedad individual de la tierra.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/>
              <a:t>3. Viviendas con calidad estructural reducida.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/>
              <a:t>4. Falta parcial o total de servicios básicos.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/>
              <a:t>5. Acceso inadecuado al agua potable.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/>
              <a:t>6. Superpoblación y/o hacinamiento poblacional. 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C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C" dirty="0" smtClean="0"/>
              <a:t>Los </a:t>
            </a:r>
            <a:r>
              <a:rPr lang="es-EC" dirty="0"/>
              <a:t>asentamientos que cumplan las condiciones socioeconómicas, legales y físicas, serán declarados de interés social dentro del mismo proceso de regularización. La declaratoria de Interés Social del Asentamiento Humano de Hecho y Consolidado, dará lugar a las exoneraciones referentes a la contribución de las áreas verdes y a los incentivos que la normativa metropolitana y nacional determinen cuando exista dicha declaratoria, de acuerdo a la ley</a:t>
            </a:r>
            <a:r>
              <a:rPr lang="es-EC" dirty="0" smtClean="0"/>
              <a:t>.”</a:t>
            </a:r>
            <a:endParaRPr lang="en-US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" name="Imagen 50"/>
          <p:cNvPicPr/>
          <p:nvPr/>
        </p:nvPicPr>
        <p:blipFill rotWithShape="1">
          <a:blip r:embed="rId5"/>
          <a:srcRect l="30890" t="28217" r="29726" b="26419"/>
          <a:stretch/>
        </p:blipFill>
        <p:spPr bwMode="auto">
          <a:xfrm>
            <a:off x="6048019" y="1823582"/>
            <a:ext cx="5305782" cy="4353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18009" y="5835213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5550631" y="9650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55" name="CuadroTexto 54"/>
          <p:cNvSpPr txBox="1"/>
          <p:nvPr/>
        </p:nvSpPr>
        <p:spPr>
          <a:xfrm rot="2735084">
            <a:off x="7646122" y="2957031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PURUHANTA</a:t>
            </a:r>
          </a:p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2A67C26-1421-42B3-A22B-1DFAA55E5B4E}"/>
              </a:ext>
            </a:extLst>
          </p:cNvPr>
          <p:cNvSpPr txBox="1"/>
          <p:nvPr/>
        </p:nvSpPr>
        <p:spPr>
          <a:xfrm rot="2782696">
            <a:off x="7172706" y="5423778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RIO CACHABI</a:t>
            </a:r>
          </a:p>
          <a:p>
            <a:endParaRPr lang="es-EC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22CBF1D-AA02-4761-A85F-A746F7B5249B}"/>
              </a:ext>
            </a:extLst>
          </p:cNvPr>
          <p:cNvSpPr txBox="1"/>
          <p:nvPr/>
        </p:nvSpPr>
        <p:spPr>
          <a:xfrm rot="18519407">
            <a:off x="7307406" y="148919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JUAN PROCEL</a:t>
            </a:r>
          </a:p>
          <a:p>
            <a:endParaRPr lang="es-EC" dirty="0"/>
          </a:p>
        </p:txBody>
      </p:sp>
      <p:sp>
        <p:nvSpPr>
          <p:cNvPr id="65" name="CuadroTexto 64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KENNEDY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BARRIO </a:t>
            </a:r>
            <a:r>
              <a:rPr lang="es-ES" sz="1600" b="1" dirty="0">
                <a:solidFill>
                  <a:srgbClr val="0070C0"/>
                </a:solidFill>
              </a:rPr>
              <a:t>“6 DE </a:t>
            </a:r>
            <a:r>
              <a:rPr lang="es-ES" sz="1600" b="1" dirty="0" smtClean="0">
                <a:solidFill>
                  <a:srgbClr val="0070C0"/>
                </a:solidFill>
              </a:rPr>
              <a:t>DICIEMBRE”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946751" y="879007"/>
            <a:ext cx="5181600" cy="5297956"/>
          </a:xfrm>
        </p:spPr>
        <p:txBody>
          <a:bodyPr>
            <a:normAutofit fontScale="92500"/>
          </a:bodyPr>
          <a:lstStyle/>
          <a:p>
            <a:r>
              <a:rPr lang="es-EC" i="1" dirty="0"/>
              <a:t>Falta de planificación urbanística</a:t>
            </a:r>
            <a:r>
              <a:rPr lang="es-EC" i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75098" y="831846"/>
            <a:ext cx="5181600" cy="5297956"/>
          </a:xfrm>
        </p:spPr>
        <p:txBody>
          <a:bodyPr>
            <a:normAutofit fontScale="92500"/>
          </a:bodyPr>
          <a:lstStyle/>
          <a:p>
            <a:r>
              <a:rPr lang="es-EC" i="1" dirty="0"/>
              <a:t>Inseguridad jurídica en cuanto a la propiedad individual de la tierra</a:t>
            </a:r>
            <a:r>
              <a:rPr lang="es-EC" i="1" dirty="0" smtClean="0"/>
              <a:t>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sz="2000" dirty="0" smtClean="0"/>
          </a:p>
          <a:p>
            <a:pPr marL="0" indent="0">
              <a:buNone/>
            </a:pPr>
            <a:r>
              <a:rPr lang="es-EC" sz="1700" b="1" dirty="0" smtClean="0"/>
              <a:t>Fuente: </a:t>
            </a:r>
            <a:r>
              <a:rPr lang="es-EC" sz="1700" dirty="0" smtClean="0"/>
              <a:t>Certificado de Gravámenes No. </a:t>
            </a:r>
            <a:r>
              <a:rPr lang="en-US" sz="1700" dirty="0" smtClean="0"/>
              <a:t>1783850 del 11 de </a:t>
            </a:r>
            <a:r>
              <a:rPr lang="en-US" sz="1700" dirty="0" err="1" smtClean="0"/>
              <a:t>febrero</a:t>
            </a:r>
            <a:r>
              <a:rPr lang="en-US" sz="1700" dirty="0" smtClean="0"/>
              <a:t> de 2022</a:t>
            </a:r>
            <a:endParaRPr lang="en-US" sz="1700" dirty="0"/>
          </a:p>
        </p:txBody>
      </p:sp>
      <p:pic>
        <p:nvPicPr>
          <p:cNvPr id="40" name="Imagen 39"/>
          <p:cNvPicPr/>
          <p:nvPr/>
        </p:nvPicPr>
        <p:blipFill rotWithShape="1">
          <a:blip r:embed="rId4"/>
          <a:srcRect l="35874" t="34403" r="35919" b="27950"/>
          <a:stretch/>
        </p:blipFill>
        <p:spPr bwMode="auto">
          <a:xfrm>
            <a:off x="946751" y="1785618"/>
            <a:ext cx="4623259" cy="3935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n 40"/>
          <p:cNvPicPr/>
          <p:nvPr/>
        </p:nvPicPr>
        <p:blipFill rotWithShape="1">
          <a:blip r:embed="rId5"/>
          <a:srcRect l="27495" t="10329" r="30560" b="3512"/>
          <a:stretch/>
        </p:blipFill>
        <p:spPr bwMode="auto">
          <a:xfrm>
            <a:off x="6424265" y="1741178"/>
            <a:ext cx="4605035" cy="3427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1" name="CuadroTexto 20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KENNEDY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BARRIO </a:t>
            </a:r>
            <a:r>
              <a:rPr lang="es-ES" sz="1600" b="1" dirty="0">
                <a:solidFill>
                  <a:srgbClr val="0070C0"/>
                </a:solidFill>
              </a:rPr>
              <a:t>“6 DE DICIEMBRE”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975790"/>
            <a:ext cx="5181600" cy="5201173"/>
          </a:xfrm>
        </p:spPr>
        <p:txBody>
          <a:bodyPr/>
          <a:lstStyle/>
          <a:p>
            <a:r>
              <a:rPr lang="es-EC" i="1" dirty="0"/>
              <a:t>Viviendas con calidad estructural reducida</a:t>
            </a:r>
            <a:r>
              <a:rPr lang="es-EC" i="1" dirty="0" smtClean="0"/>
              <a:t>.</a:t>
            </a:r>
          </a:p>
          <a:p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2200" y="1063116"/>
            <a:ext cx="5181600" cy="5113847"/>
          </a:xfrm>
        </p:spPr>
        <p:txBody>
          <a:bodyPr/>
          <a:lstStyle/>
          <a:p>
            <a:r>
              <a:rPr lang="es-EC" i="1" dirty="0"/>
              <a:t>Falta parcial o total de servicios básicos</a:t>
            </a:r>
            <a:r>
              <a:rPr lang="es-EC" i="1" dirty="0" smtClean="0"/>
              <a:t>.</a:t>
            </a:r>
          </a:p>
          <a:p>
            <a:endParaRPr lang="en-US" dirty="0"/>
          </a:p>
        </p:txBody>
      </p:sp>
      <p:pic>
        <p:nvPicPr>
          <p:cNvPr id="22" name="Imagen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899974"/>
            <a:ext cx="2664882" cy="361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8" y="1887910"/>
            <a:ext cx="2813051" cy="362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/>
          <a:stretch/>
        </p:blipFill>
        <p:spPr bwMode="auto">
          <a:xfrm>
            <a:off x="6310536" y="1899973"/>
            <a:ext cx="2528664" cy="3615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/>
          <a:stretch/>
        </p:blipFill>
        <p:spPr bwMode="auto">
          <a:xfrm rot="5400000">
            <a:off x="8334389" y="2416118"/>
            <a:ext cx="3673892" cy="264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62692" y="5686230"/>
            <a:ext cx="11726783" cy="1255004"/>
            <a:chOff x="430307" y="5547023"/>
            <a:chExt cx="11726783" cy="1255004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547023"/>
              <a:ext cx="9239085" cy="1054340"/>
              <a:chOff x="2918005" y="5547023"/>
              <a:chExt cx="9239085" cy="10543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16460" y="5547023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 rot="15690050">
            <a:off x="10529467" y="3298897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Calle N64H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 rot="16200000">
            <a:off x="7298960" y="332439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N64L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 rot="16046477">
            <a:off x="5453225" y="304334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N64O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 rot="16046477">
            <a:off x="3332676" y="2963186"/>
            <a:ext cx="97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Pasaje N68B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 rot="16046477">
            <a:off x="1472403" y="2840400"/>
            <a:ext cx="957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Pasaje N68C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KENNEDY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 BARRIO </a:t>
            </a:r>
            <a:r>
              <a:rPr lang="es-ES" sz="1600" b="1" dirty="0">
                <a:solidFill>
                  <a:srgbClr val="0070C0"/>
                </a:solidFill>
              </a:rPr>
              <a:t>“6 DE DICIEMBRE”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38200" y="804342"/>
            <a:ext cx="5181600" cy="5372621"/>
          </a:xfrm>
        </p:spPr>
        <p:txBody>
          <a:bodyPr/>
          <a:lstStyle/>
          <a:p>
            <a:r>
              <a:rPr lang="es-EC" i="1" dirty="0"/>
              <a:t>Acceso inadecuado al agua potable</a:t>
            </a:r>
            <a:r>
              <a:rPr lang="es-EC" i="1" dirty="0" smtClean="0"/>
              <a:t>.</a:t>
            </a:r>
          </a:p>
          <a:p>
            <a:endParaRPr lang="es-EC" i="1" dirty="0"/>
          </a:p>
          <a:p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72200" y="901557"/>
            <a:ext cx="5181600" cy="5275406"/>
          </a:xfrm>
        </p:spPr>
        <p:txBody>
          <a:bodyPr/>
          <a:lstStyle/>
          <a:p>
            <a:r>
              <a:rPr lang="es-EC" i="1" dirty="0"/>
              <a:t>Superpoblación y/o hacinamiento poblacional. </a:t>
            </a:r>
            <a:endParaRPr lang="es-EC" i="1" dirty="0" smtClean="0"/>
          </a:p>
          <a:p>
            <a:endParaRPr lang="en-US" dirty="0"/>
          </a:p>
        </p:txBody>
      </p:sp>
      <p:pic>
        <p:nvPicPr>
          <p:cNvPr id="32" name="Imagen 31" descr="C:\Users\sduran\Downloads\WhatsApp Image 2022-09-15 at 10.24.51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3" y="1926476"/>
            <a:ext cx="4745842" cy="375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0544" r="9869" b="4619"/>
          <a:stretch/>
        </p:blipFill>
        <p:spPr bwMode="auto">
          <a:xfrm>
            <a:off x="6194491" y="1894579"/>
            <a:ext cx="4657747" cy="3791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441</Words>
  <Application>Microsoft Office PowerPoint</Application>
  <PresentationFormat>Panorámica</PresentationFormat>
  <Paragraphs>56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DECLARATORIA DE INTERÉS SOCIAL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Usuario</cp:lastModifiedBy>
  <cp:revision>230</cp:revision>
  <cp:lastPrinted>2022-03-30T18:02:46Z</cp:lastPrinted>
  <dcterms:created xsi:type="dcterms:W3CDTF">2020-01-14T18:59:54Z</dcterms:created>
  <dcterms:modified xsi:type="dcterms:W3CDTF">2022-11-14T19:49:12Z</dcterms:modified>
</cp:coreProperties>
</file>