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69" r:id="rId2"/>
    <p:sldId id="284" r:id="rId3"/>
    <p:sldId id="289" r:id="rId4"/>
    <p:sldId id="285" r:id="rId5"/>
    <p:sldId id="291" r:id="rId6"/>
    <p:sldId id="286" r:id="rId7"/>
    <p:sldId id="290" r:id="rId8"/>
    <p:sldId id="288" r:id="rId9"/>
  </p:sldIdLst>
  <p:sldSz cx="12192000" cy="6858000"/>
  <p:notesSz cx="9875838" cy="6742113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E699"/>
    <a:srgbClr val="92D05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Estilo medio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591" autoAdjust="0"/>
    <p:restoredTop sz="99811" autoAdjust="0"/>
  </p:normalViewPr>
  <p:slideViewPr>
    <p:cSldViewPr snapToGrid="0" snapToObjects="1">
      <p:cViewPr varScale="1">
        <p:scale>
          <a:sx n="73" d="100"/>
          <a:sy n="73" d="100"/>
        </p:scale>
        <p:origin x="103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-43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280606" cy="337106"/>
          </a:xfrm>
          <a:prstGeom prst="rect">
            <a:avLst/>
          </a:prstGeom>
        </p:spPr>
        <p:txBody>
          <a:bodyPr vert="horz" lIns="90526" tIns="45263" rIns="90526" bIns="45263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5592927" y="0"/>
            <a:ext cx="4280606" cy="337106"/>
          </a:xfrm>
          <a:prstGeom prst="rect">
            <a:avLst/>
          </a:prstGeom>
        </p:spPr>
        <p:txBody>
          <a:bodyPr vert="horz" lIns="90526" tIns="45263" rIns="90526" bIns="45263" rtlCol="0"/>
          <a:lstStyle>
            <a:lvl1pPr algn="r">
              <a:defRPr sz="1200"/>
            </a:lvl1pPr>
          </a:lstStyle>
          <a:p>
            <a:fld id="{B76A6821-8AE0-4BB4-B0EF-E3E0A0B590D4}" type="datetimeFigureOut">
              <a:rPr lang="es-ES" smtClean="0"/>
              <a:t>21/06/2022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2" y="6403925"/>
            <a:ext cx="4280606" cy="337106"/>
          </a:xfrm>
          <a:prstGeom prst="rect">
            <a:avLst/>
          </a:prstGeom>
        </p:spPr>
        <p:txBody>
          <a:bodyPr vert="horz" lIns="90526" tIns="45263" rIns="90526" bIns="45263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5592927" y="6403925"/>
            <a:ext cx="4280606" cy="337106"/>
          </a:xfrm>
          <a:prstGeom prst="rect">
            <a:avLst/>
          </a:prstGeom>
        </p:spPr>
        <p:txBody>
          <a:bodyPr vert="horz" lIns="90526" tIns="45263" rIns="90526" bIns="45263" rtlCol="0" anchor="b"/>
          <a:lstStyle>
            <a:lvl1pPr algn="r">
              <a:defRPr sz="1200"/>
            </a:lvl1pPr>
          </a:lstStyle>
          <a:p>
            <a:fld id="{28A2DEBC-392A-429A-9CBC-2E386B4A24E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955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2" y="3"/>
            <a:ext cx="4280606" cy="337483"/>
          </a:xfrm>
          <a:prstGeom prst="rect">
            <a:avLst/>
          </a:prstGeom>
        </p:spPr>
        <p:txBody>
          <a:bodyPr vert="horz" lIns="90526" tIns="45263" rIns="90526" bIns="45263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5592927" y="3"/>
            <a:ext cx="4280606" cy="337483"/>
          </a:xfrm>
          <a:prstGeom prst="rect">
            <a:avLst/>
          </a:prstGeom>
        </p:spPr>
        <p:txBody>
          <a:bodyPr vert="horz" lIns="90526" tIns="45263" rIns="90526" bIns="45263" rtlCol="0"/>
          <a:lstStyle>
            <a:lvl1pPr algn="r">
              <a:defRPr sz="1200"/>
            </a:lvl1pPr>
          </a:lstStyle>
          <a:p>
            <a:fld id="{14631ABE-E3E5-46AA-B6F6-7545B409E363}" type="datetimeFigureOut">
              <a:rPr lang="es-EC" smtClean="0"/>
              <a:t>21/6/2022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2690813" y="506413"/>
            <a:ext cx="4494212" cy="25273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526" tIns="45263" rIns="90526" bIns="45263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987127" y="3202317"/>
            <a:ext cx="7901592" cy="3034112"/>
          </a:xfrm>
          <a:prstGeom prst="rect">
            <a:avLst/>
          </a:prstGeom>
        </p:spPr>
        <p:txBody>
          <a:bodyPr vert="horz" lIns="90526" tIns="45263" rIns="90526" bIns="45263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2" y="6403555"/>
            <a:ext cx="4280606" cy="337482"/>
          </a:xfrm>
          <a:prstGeom prst="rect">
            <a:avLst/>
          </a:prstGeom>
        </p:spPr>
        <p:txBody>
          <a:bodyPr vert="horz" lIns="90526" tIns="45263" rIns="90526" bIns="45263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5592927" y="6403555"/>
            <a:ext cx="4280606" cy="337482"/>
          </a:xfrm>
          <a:prstGeom prst="rect">
            <a:avLst/>
          </a:prstGeom>
        </p:spPr>
        <p:txBody>
          <a:bodyPr vert="horz" lIns="90526" tIns="45263" rIns="90526" bIns="45263" rtlCol="0" anchor="b"/>
          <a:lstStyle>
            <a:lvl1pPr algn="r">
              <a:defRPr sz="1200"/>
            </a:lvl1pPr>
          </a:lstStyle>
          <a:p>
            <a:fld id="{10D78ABF-3C4A-4BF0-BF7E-67B9225E39CC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363965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B125BA-B589-40D5-B9A3-BA6203A226DD}" type="slidenum">
              <a:rPr lang="es-EC" smtClean="0"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6840268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469308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95121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80298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5326706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51797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2067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045699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04669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06043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969877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59259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8E9CB-C5E4-D447-87EB-F9BE3040ECD0}" type="datetimeFigureOut">
              <a:rPr lang="es-ES_tradnl" smtClean="0"/>
              <a:t>21/06/2022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23825F-3E91-9148-B63E-ED6A1E11E9D3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4289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posición de imagen 5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2" t="1841" r="27694" b="1474"/>
          <a:stretch/>
        </p:blipFill>
        <p:spPr>
          <a:xfrm>
            <a:off x="1763752" y="1599574"/>
            <a:ext cx="3653375" cy="36374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19">
            <a:extLst>
              <a:ext uri="{FF2B5EF4-FFF2-40B4-BE49-F238E27FC236}">
                <a16:creationId xmlns:a16="http://schemas.microsoft.com/office/drawing/2014/main" xmlns="" id="{A457016A-50EC-4769-BA1A-CE449779B61D}"/>
              </a:ext>
            </a:extLst>
          </p:cNvPr>
          <p:cNvSpPr txBox="1"/>
          <p:nvPr/>
        </p:nvSpPr>
        <p:spPr>
          <a:xfrm>
            <a:off x="6789275" y="2640966"/>
            <a:ext cx="4943651" cy="9971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0000"/>
              </a:lnSpc>
            </a:pPr>
            <a:r>
              <a:rPr lang="es-EC" sz="3600" b="1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Unidad Especial</a:t>
            </a:r>
          </a:p>
          <a:p>
            <a:pPr>
              <a:lnSpc>
                <a:spcPct val="90000"/>
              </a:lnSpc>
            </a:pPr>
            <a:r>
              <a:rPr lang="es-EC" sz="3600" b="1" spc="30" dirty="0">
                <a:solidFill>
                  <a:schemeClr val="accent1">
                    <a:lumMod val="75000"/>
                  </a:schemeClr>
                </a:solidFill>
                <a:latin typeface="Bambino-Bold" panose="00000800000000000000" pitchFamily="2" charset="0"/>
              </a:rPr>
              <a:t>Regula Tu Barrio</a:t>
            </a:r>
            <a:endParaRPr lang="en-US" sz="2400" spc="30" dirty="0">
              <a:solidFill>
                <a:schemeClr val="accent1">
                  <a:lumMod val="75000"/>
                </a:schemeClr>
              </a:solidFill>
              <a:latin typeface="Bambino-Bold" panose="00000800000000000000" pitchFamily="2" charset="0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7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rupo 7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9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0" name="Imagen 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3307751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1144672" y="1001403"/>
            <a:ext cx="1031707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endParaRPr lang="es-ES" sz="4400" b="1" dirty="0">
              <a:solidFill>
                <a:srgbClr val="0070C0"/>
              </a:solidFill>
            </a:endParaRPr>
          </a:p>
          <a:p>
            <a:pPr algn="ctr"/>
            <a:r>
              <a:rPr lang="es-ES" sz="44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“TAJAMAR DE SAN JUAN”</a:t>
            </a:r>
            <a:endParaRPr lang="es-ES" sz="4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s-ES_tradnl" sz="2800" b="1" dirty="0">
              <a:solidFill>
                <a:srgbClr val="C00000"/>
              </a:solidFill>
            </a:endParaRPr>
          </a:p>
          <a:p>
            <a:pPr algn="ctr"/>
            <a:r>
              <a:rPr lang="es-EC" sz="2800" b="1" dirty="0">
                <a:solidFill>
                  <a:srgbClr val="C00000"/>
                </a:solidFill>
              </a:rPr>
              <a:t>PARROQUIA CALDERÓN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8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9" name="Grupo 8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0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1" name="Imagen 1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835758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“TAJAMAR DE SAN JUAN”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480655" y="525791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aphicFrame>
        <p:nvGraphicFramePr>
          <p:cNvPr id="18" name="18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4686811"/>
              </p:ext>
            </p:extLst>
          </p:nvPr>
        </p:nvGraphicFramePr>
        <p:xfrm>
          <a:off x="6820721" y="5415892"/>
          <a:ext cx="2894378" cy="97560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89650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0838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2009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56939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22212"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de Infraestructura Ejecutadas: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Obras Civiles Ejecutadas:</a:t>
                      </a:r>
                    </a:p>
                  </a:txBody>
                  <a:tcPr marL="91445" marR="91445" marT="45750" marB="45750" anchor="ctr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0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Agua Potable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Calzada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506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Alcantarillado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68585" marR="68585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Aceras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0 %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05065">
                <a:tc>
                  <a:txBody>
                    <a:bodyPr/>
                    <a:lstStyle/>
                    <a:p>
                      <a:pPr algn="l"/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Energía Eléctrica</a:t>
                      </a:r>
                      <a:endParaRPr kumimoji="0" lang="es-EC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  <a:r>
                        <a:rPr kumimoji="0" lang="es-EC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Bordillos</a:t>
                      </a:r>
                    </a:p>
                  </a:txBody>
                  <a:tcPr marL="91445" marR="91445" marT="45750" marB="45750"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80 %</a:t>
                      </a:r>
                      <a:endParaRPr kumimoji="0" lang="es-ES" sz="8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45" marR="91445" marT="45750" marB="4575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" name="CuadroTexto 24"/>
          <p:cNvSpPr txBox="1"/>
          <p:nvPr/>
        </p:nvSpPr>
        <p:spPr>
          <a:xfrm>
            <a:off x="252561" y="520058"/>
            <a:ext cx="3680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b="1" dirty="0">
                <a:solidFill>
                  <a:srgbClr val="C00000"/>
                </a:solidFill>
              </a:rPr>
              <a:t>INFORMACIÓN DEL ASENTAMIENTO</a:t>
            </a:r>
          </a:p>
        </p:txBody>
      </p:sp>
      <p:pic>
        <p:nvPicPr>
          <p:cNvPr id="19" name="Picture 2" descr="C:\Users\mejaram\Desktop\NORT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6883" y="355342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382828" y="5619093"/>
            <a:ext cx="11635799" cy="1372114"/>
            <a:chOff x="430307" y="5429913"/>
            <a:chExt cx="11635799" cy="1372114"/>
          </a:xfrm>
        </p:grpSpPr>
        <p:pic>
          <p:nvPicPr>
            <p:cNvPr id="20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3" name="Grupo 22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4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 smtClean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       #</a:t>
                </a: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25" name="Imagen 24"/>
              <p:cNvPicPr>
                <a:picLocks noChangeAspect="1"/>
              </p:cNvPicPr>
              <p:nvPr/>
            </p:nvPicPr>
            <p:blipFill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graphicFrame>
        <p:nvGraphicFramePr>
          <p:cNvPr id="16" name="14 Tabla">
            <a:extLst>
              <a:ext uri="{FF2B5EF4-FFF2-40B4-BE49-F238E27FC236}">
                <a16:creationId xmlns:a16="http://schemas.microsoft.com/office/drawing/2014/main" xmlns="" id="{33397A3D-A130-485C-A000-B784BA8F0C5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3130364"/>
              </p:ext>
            </p:extLst>
          </p:nvPr>
        </p:nvGraphicFramePr>
        <p:xfrm>
          <a:off x="252561" y="912822"/>
          <a:ext cx="6491767" cy="5478668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13921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7845">
                  <a:extLst>
                    <a:ext uri="{9D8B030D-6E8A-4147-A177-3AD203B41FA5}">
                      <a16:colId xmlns:a16="http://schemas.microsoft.com/office/drawing/2014/main" xmlns="" val="2744423733"/>
                    </a:ext>
                  </a:extLst>
                </a:gridCol>
                <a:gridCol w="48795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23878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67671">
                  <a:extLst>
                    <a:ext uri="{9D8B030D-6E8A-4147-A177-3AD203B41FA5}">
                      <a16:colId xmlns:a16="http://schemas.microsoft.com/office/drawing/2014/main" xmlns="" val="824421548"/>
                    </a:ext>
                  </a:extLst>
                </a:gridCol>
                <a:gridCol w="1446061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24023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339762">
                  <a:extLst>
                    <a:ext uri="{9D8B030D-6E8A-4147-A177-3AD203B41FA5}">
                      <a16:colId xmlns:a16="http://schemas.microsoft.com/office/drawing/2014/main" xmlns="" val="20008"/>
                    </a:ext>
                  </a:extLst>
                </a:gridCol>
                <a:gridCol w="157131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422404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DE ASENTAMIENTO: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</a:t>
                      </a: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AÑOS 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CONSOLIDACIÓN: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65,38%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98911462"/>
                  </a:ext>
                </a:extLst>
              </a:tr>
              <a:tr h="397602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NÚMERO DE LOTES: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kumimoji="0" lang="es-ES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  <a:endParaRPr kumimoji="0" lang="es-ES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POBLACIÓN BENEFICIADA:</a:t>
                      </a:r>
                      <a:endParaRPr kumimoji="0" lang="es-EC" sz="1000" b="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b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105 </a:t>
                      </a:r>
                      <a:r>
                        <a:rPr kumimoji="0" lang="es-ES" sz="1000" b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PERSONAS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47015066"/>
                  </a:ext>
                </a:extLst>
              </a:tr>
              <a:tr h="190445">
                <a:tc gridSpan="9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REGULACIÓN SEGÚN IRM.</a:t>
                      </a:r>
                      <a:endParaRPr kumimoji="0" lang="es-ES" sz="10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945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ACTUAL: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A4(A5002-5)</a:t>
                      </a:r>
                      <a:endParaRPr lang="es-EC" sz="2000" dirty="0"/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D3(D203-80)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945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ZONIFICACIÓN PROPUESTA: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D1(D202-80)</a:t>
                      </a:r>
                      <a:endParaRPr kumimoji="0" lang="es-EC" sz="100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27945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 MÍNIMO:</a:t>
                      </a:r>
                    </a:p>
                  </a:txBody>
                  <a:tcPr marL="68564" marR="68564" marT="0" marB="0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5000 m2</a:t>
                      </a:r>
                      <a:endParaRPr lang="es-EC" sz="2000" dirty="0"/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200 m2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945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FORMA DE OCUPACIÓN DEL SUELO: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(A) Aislada</a:t>
                      </a:r>
                      <a:endParaRPr lang="es-EC" sz="2000" dirty="0"/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(D) Sobre línea de fábrica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DAE3F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04722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USO PRINCIPAL:</a:t>
                      </a: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(RN/PS) Recursos Naturales/Producción Sostenible </a:t>
                      </a:r>
                      <a:endParaRPr lang="es-EC" sz="2000" dirty="0"/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(R2) Residencia mediana densidad  - PUOS 2015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(RU2) Residencia l Urbano 2– PUOS  2019  </a:t>
                      </a:r>
                    </a:p>
                  </a:txBody>
                  <a:tcPr marL="91419" marR="91419" marT="45711" marB="45711" anchor="ctr" horzOverflow="overflow"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9458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CLASIFICACIÓN DEL SUELO: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6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s-ES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Rural</a:t>
                      </a: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(SRU) Suelo Urbano</a:t>
                      </a:r>
                    </a:p>
                  </a:txBody>
                  <a:tcPr marL="91419" marR="91419" marT="45711" marB="45711" anchor="ctr" horzOverflow="overflow"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43294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10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INFORME DE RIESGOS: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gridSpan="8"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es-EC" sz="900" b="1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I-0036-EAH-AT-DMGR-2021 de fecha 10 de noviembre de 2021 </a:t>
                      </a:r>
                      <a:r>
                        <a:rPr kumimoji="0" lang="es-EC" sz="9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 que: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es-EC" sz="9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kumimoji="0" lang="es-EC" sz="9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“Para el proceso de regularización de tierras se considera el nivel de riesgos frente a movimientos en masa, ya que representa el fenómeno más importante para la posible pérdida del terreno, en tal virtud se considera que: </a:t>
                      </a:r>
                    </a:p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kumimoji="0" lang="es-EC" sz="900" b="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kumimoji="0" lang="es-EC" sz="9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Movimientos en masa: el AHHYC “Tajamar de San Juan de Calderón” en general presenta un </a:t>
                      </a:r>
                      <a:r>
                        <a:rPr kumimoji="0" lang="es-EC" sz="900" b="0" i="1" u="sng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Riesgo Bajo Mitigable</a:t>
                      </a:r>
                      <a:r>
                        <a:rPr kumimoji="0" lang="es-EC" sz="900" b="0" i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para todos lotes frente a deslizamientos.”</a:t>
                      </a:r>
                      <a:endParaRPr kumimoji="0" lang="es-EC" sz="900" i="1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kumimoji="0" lang="es-ES" sz="9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171450" lvl="0" indent="-171450" algn="just">
                        <a:buFont typeface="Arial" panose="020B0604020202020204" pitchFamily="34" charset="0"/>
                        <a:buChar char="•"/>
                      </a:pPr>
                      <a:endParaRPr kumimoji="0" lang="es-EC" sz="800" i="1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9528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ÚTIL  DE </a:t>
                      </a: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LOTES: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5.300,31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Derechos y Acciones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95281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VERDE</a:t>
                      </a: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693,15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kumimoji="0" lang="es-ES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36920125"/>
                  </a:ext>
                </a:extLst>
              </a:tr>
              <a:tr h="261593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</a:t>
                      </a:r>
                      <a:r>
                        <a:rPr kumimoji="0" lang="es-EC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 VÍAS: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1.137,67</a:t>
                      </a:r>
                      <a:endParaRPr kumimoji="0" lang="es-EC" sz="9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S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1104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ÁREA BRUTA TOTAL:</a:t>
                      </a: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900" b="1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7.131,13</a:t>
                      </a:r>
                      <a:endParaRPr kumimoji="0" lang="es-EC" sz="900" b="1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1419" marR="91419" marT="45711" marB="45711" anchor="ctr" horzOverflow="overflow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698750" algn="ctr"/>
                          <a:tab pos="5399088" algn="r"/>
                        </a:tabLst>
                      </a:pPr>
                      <a:r>
                        <a:rPr kumimoji="0" lang="es-EC" sz="900" b="1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</a:p>
                  </a:txBody>
                  <a:tcPr marL="68580" marR="68580" marT="0" marB="0">
                    <a:lnB w="19050" cap="flat" cmpd="sng" algn="ctr">
                      <a:solidFill>
                        <a:srgbClr val="5A8B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C" sz="9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UERB-AZCA</a:t>
                      </a:r>
                    </a:p>
                  </a:txBody>
                  <a:tcPr marL="91419" marR="91419" marT="45711" marB="45711" anchor="ctr" horzOverflow="overflow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6"/>
          <a:srcRect l="13065" t="27798" r="54483" b="21008"/>
          <a:stretch/>
        </p:blipFill>
        <p:spPr>
          <a:xfrm>
            <a:off x="9678493" y="889390"/>
            <a:ext cx="2443636" cy="2176829"/>
          </a:xfrm>
          <a:prstGeom prst="rect">
            <a:avLst/>
          </a:prstGeom>
        </p:spPr>
      </p:pic>
      <p:pic>
        <p:nvPicPr>
          <p:cNvPr id="26" name="Imagen 25"/>
          <p:cNvPicPr/>
          <p:nvPr/>
        </p:nvPicPr>
        <p:blipFill rotWithShape="1">
          <a:blip r:embed="rId7"/>
          <a:srcRect t="14441"/>
          <a:stretch/>
        </p:blipFill>
        <p:spPr bwMode="auto">
          <a:xfrm>
            <a:off x="6820721" y="3144164"/>
            <a:ext cx="5301407" cy="218270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9" name="Imagen 28"/>
          <p:cNvPicPr/>
          <p:nvPr/>
        </p:nvPicPr>
        <p:blipFill>
          <a:blip r:embed="rId8"/>
          <a:stretch>
            <a:fillRect/>
          </a:stretch>
        </p:blipFill>
        <p:spPr>
          <a:xfrm>
            <a:off x="6820721" y="912822"/>
            <a:ext cx="2759616" cy="2153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081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uadroTexto 24"/>
          <p:cNvSpPr txBox="1"/>
          <p:nvPr/>
        </p:nvSpPr>
        <p:spPr>
          <a:xfrm>
            <a:off x="349181" y="964071"/>
            <a:ext cx="584504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ÁREAS VERDES CERCANAS AL ASENTAMIENTO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9335069" y="1419367"/>
            <a:ext cx="450376" cy="272955"/>
          </a:xfrm>
          <a:prstGeom prst="rect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1" name="20 Rectángulo"/>
          <p:cNvSpPr/>
          <p:nvPr/>
        </p:nvSpPr>
        <p:spPr>
          <a:xfrm>
            <a:off x="9335069" y="1844722"/>
            <a:ext cx="450376" cy="27295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CuadroTexto 16"/>
          <p:cNvSpPr txBox="1"/>
          <p:nvPr/>
        </p:nvSpPr>
        <p:spPr>
          <a:xfrm>
            <a:off x="9789701" y="1424414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ASENTAMIENTO</a:t>
            </a:r>
          </a:p>
        </p:txBody>
      </p:sp>
      <p:sp>
        <p:nvSpPr>
          <p:cNvPr id="27" name="CuadroTexto 16"/>
          <p:cNvSpPr txBox="1"/>
          <p:nvPr/>
        </p:nvSpPr>
        <p:spPr>
          <a:xfrm>
            <a:off x="9785444" y="1758544"/>
            <a:ext cx="179036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05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ESTADIO DE BELLAVISTA DE CALDERON</a:t>
            </a:r>
            <a:endParaRPr lang="es-ES" sz="105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8718732" y="5742971"/>
            <a:ext cx="1828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bg1"/>
                </a:solidFill>
              </a:rPr>
              <a:t>E</a:t>
            </a:r>
          </a:p>
        </p:txBody>
      </p:sp>
      <p:sp>
        <p:nvSpPr>
          <p:cNvPr id="17" name="16 CuadroTexto"/>
          <p:cNvSpPr txBox="1"/>
          <p:nvPr/>
        </p:nvSpPr>
        <p:spPr>
          <a:xfrm rot="2162206">
            <a:off x="6744660" y="5548573"/>
            <a:ext cx="5132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050" dirty="0">
                <a:solidFill>
                  <a:schemeClr val="bg1"/>
                </a:solidFill>
              </a:rPr>
              <a:t>200m</a:t>
            </a:r>
          </a:p>
        </p:txBody>
      </p:sp>
      <p:sp>
        <p:nvSpPr>
          <p:cNvPr id="22" name="CuadroTexto 7"/>
          <p:cNvSpPr txBox="1"/>
          <p:nvPr/>
        </p:nvSpPr>
        <p:spPr>
          <a:xfrm>
            <a:off x="3458584" y="54876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31" name="Picture 2" descr="C:\Users\mejaram\Desktop\NORT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714" y="911349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Grupo 19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430307" y="5619093"/>
            <a:ext cx="11635799" cy="1372114"/>
            <a:chOff x="430307" y="5429913"/>
            <a:chExt cx="11635799" cy="1372114"/>
          </a:xfrm>
        </p:grpSpPr>
        <p:pic>
          <p:nvPicPr>
            <p:cNvPr id="24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6" name="Grupo 25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9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0" name="Imagen 29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cxnSp>
        <p:nvCxnSpPr>
          <p:cNvPr id="12" name="Conector recto de flecha 11"/>
          <p:cNvCxnSpPr/>
          <p:nvPr/>
        </p:nvCxnSpPr>
        <p:spPr>
          <a:xfrm>
            <a:off x="9335069" y="2505694"/>
            <a:ext cx="450375" cy="0"/>
          </a:xfrm>
          <a:prstGeom prst="straightConnector1">
            <a:avLst/>
          </a:pr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CuadroTexto 16"/>
          <p:cNvSpPr txBox="1"/>
          <p:nvPr/>
        </p:nvSpPr>
        <p:spPr>
          <a:xfrm>
            <a:off x="9820451" y="2371661"/>
            <a:ext cx="179036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1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DISTANCIA 3,2KM</a:t>
            </a:r>
            <a:endParaRPr lang="es-ES" sz="11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/>
          <a:srcRect l="23874" t="21660" r="14543" b="18427"/>
          <a:stretch/>
        </p:blipFill>
        <p:spPr>
          <a:xfrm>
            <a:off x="449809" y="1558118"/>
            <a:ext cx="8555821" cy="4700629"/>
          </a:xfrm>
          <a:prstGeom prst="rect">
            <a:avLst/>
          </a:prstGeom>
        </p:spPr>
      </p:pic>
      <p:sp>
        <p:nvSpPr>
          <p:cNvPr id="4" name="Forma libre 3"/>
          <p:cNvSpPr/>
          <p:nvPr/>
        </p:nvSpPr>
        <p:spPr>
          <a:xfrm>
            <a:off x="7556740" y="5236234"/>
            <a:ext cx="207034" cy="241540"/>
          </a:xfrm>
          <a:custGeom>
            <a:avLst/>
            <a:gdLst>
              <a:gd name="connsiteX0" fmla="*/ 25879 w 207034"/>
              <a:gd name="connsiteY0" fmla="*/ 0 h 241540"/>
              <a:gd name="connsiteX1" fmla="*/ 207034 w 207034"/>
              <a:gd name="connsiteY1" fmla="*/ 34506 h 241540"/>
              <a:gd name="connsiteX2" fmla="*/ 189781 w 207034"/>
              <a:gd name="connsiteY2" fmla="*/ 241540 h 241540"/>
              <a:gd name="connsiteX3" fmla="*/ 0 w 207034"/>
              <a:gd name="connsiteY3" fmla="*/ 215660 h 241540"/>
              <a:gd name="connsiteX4" fmla="*/ 25879 w 207034"/>
              <a:gd name="connsiteY4" fmla="*/ 0 h 2415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7034" h="241540">
                <a:moveTo>
                  <a:pt x="25879" y="0"/>
                </a:moveTo>
                <a:lnTo>
                  <a:pt x="207034" y="34506"/>
                </a:lnTo>
                <a:lnTo>
                  <a:pt x="189781" y="241540"/>
                </a:lnTo>
                <a:lnTo>
                  <a:pt x="0" y="215660"/>
                </a:lnTo>
                <a:lnTo>
                  <a:pt x="25879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Forma libre 5"/>
          <p:cNvSpPr/>
          <p:nvPr/>
        </p:nvSpPr>
        <p:spPr>
          <a:xfrm>
            <a:off x="3243532" y="2242868"/>
            <a:ext cx="241540" cy="284672"/>
          </a:xfrm>
          <a:custGeom>
            <a:avLst/>
            <a:gdLst>
              <a:gd name="connsiteX0" fmla="*/ 112143 w 241540"/>
              <a:gd name="connsiteY0" fmla="*/ 284672 h 284672"/>
              <a:gd name="connsiteX1" fmla="*/ 241540 w 241540"/>
              <a:gd name="connsiteY1" fmla="*/ 138023 h 284672"/>
              <a:gd name="connsiteX2" fmla="*/ 198408 w 241540"/>
              <a:gd name="connsiteY2" fmla="*/ 77638 h 284672"/>
              <a:gd name="connsiteX3" fmla="*/ 155276 w 241540"/>
              <a:gd name="connsiteY3" fmla="*/ 34506 h 284672"/>
              <a:gd name="connsiteX4" fmla="*/ 103517 w 241540"/>
              <a:gd name="connsiteY4" fmla="*/ 17253 h 284672"/>
              <a:gd name="connsiteX5" fmla="*/ 77638 w 241540"/>
              <a:gd name="connsiteY5" fmla="*/ 0 h 284672"/>
              <a:gd name="connsiteX6" fmla="*/ 0 w 241540"/>
              <a:gd name="connsiteY6" fmla="*/ 172528 h 284672"/>
              <a:gd name="connsiteX7" fmla="*/ 112143 w 241540"/>
              <a:gd name="connsiteY7" fmla="*/ 284672 h 2846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1540" h="284672">
                <a:moveTo>
                  <a:pt x="112143" y="284672"/>
                </a:moveTo>
                <a:lnTo>
                  <a:pt x="241540" y="138023"/>
                </a:lnTo>
                <a:lnTo>
                  <a:pt x="198408" y="77638"/>
                </a:lnTo>
                <a:lnTo>
                  <a:pt x="155276" y="34506"/>
                </a:lnTo>
                <a:lnTo>
                  <a:pt x="103517" y="17253"/>
                </a:lnTo>
                <a:lnTo>
                  <a:pt x="77638" y="0"/>
                </a:lnTo>
                <a:lnTo>
                  <a:pt x="0" y="172528"/>
                </a:lnTo>
                <a:lnTo>
                  <a:pt x="112143" y="284672"/>
                </a:lnTo>
                <a:close/>
              </a:path>
            </a:pathLst>
          </a:cu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" name="Forma libre 6"/>
          <p:cNvSpPr/>
          <p:nvPr/>
        </p:nvSpPr>
        <p:spPr>
          <a:xfrm>
            <a:off x="3502325" y="2355011"/>
            <a:ext cx="4149305" cy="2889849"/>
          </a:xfrm>
          <a:custGeom>
            <a:avLst/>
            <a:gdLst>
              <a:gd name="connsiteX0" fmla="*/ 0 w 4149305"/>
              <a:gd name="connsiteY0" fmla="*/ 43132 h 2889849"/>
              <a:gd name="connsiteX1" fmla="*/ 155275 w 4149305"/>
              <a:gd name="connsiteY1" fmla="*/ 0 h 2889849"/>
              <a:gd name="connsiteX2" fmla="*/ 224286 w 4149305"/>
              <a:gd name="connsiteY2" fmla="*/ 51759 h 2889849"/>
              <a:gd name="connsiteX3" fmla="*/ 500332 w 4149305"/>
              <a:gd name="connsiteY3" fmla="*/ 422695 h 2889849"/>
              <a:gd name="connsiteX4" fmla="*/ 785003 w 4149305"/>
              <a:gd name="connsiteY4" fmla="*/ 759125 h 2889849"/>
              <a:gd name="connsiteX5" fmla="*/ 931652 w 4149305"/>
              <a:gd name="connsiteY5" fmla="*/ 862642 h 2889849"/>
              <a:gd name="connsiteX6" fmla="*/ 1155939 w 4149305"/>
              <a:gd name="connsiteY6" fmla="*/ 664234 h 2889849"/>
              <a:gd name="connsiteX7" fmla="*/ 1440611 w 4149305"/>
              <a:gd name="connsiteY7" fmla="*/ 439947 h 2889849"/>
              <a:gd name="connsiteX8" fmla="*/ 1578633 w 4149305"/>
              <a:gd name="connsiteY8" fmla="*/ 698740 h 2889849"/>
              <a:gd name="connsiteX9" fmla="*/ 1759788 w 4149305"/>
              <a:gd name="connsiteY9" fmla="*/ 1328468 h 2889849"/>
              <a:gd name="connsiteX10" fmla="*/ 1828800 w 4149305"/>
              <a:gd name="connsiteY10" fmla="*/ 1423359 h 2889849"/>
              <a:gd name="connsiteX11" fmla="*/ 1923690 w 4149305"/>
              <a:gd name="connsiteY11" fmla="*/ 1725283 h 2889849"/>
              <a:gd name="connsiteX12" fmla="*/ 1975449 w 4149305"/>
              <a:gd name="connsiteY12" fmla="*/ 2130725 h 2889849"/>
              <a:gd name="connsiteX13" fmla="*/ 1975449 w 4149305"/>
              <a:gd name="connsiteY13" fmla="*/ 2173857 h 2889849"/>
              <a:gd name="connsiteX14" fmla="*/ 2191109 w 4149305"/>
              <a:gd name="connsiteY14" fmla="*/ 2156604 h 2889849"/>
              <a:gd name="connsiteX15" fmla="*/ 2510286 w 4149305"/>
              <a:gd name="connsiteY15" fmla="*/ 2139351 h 2889849"/>
              <a:gd name="connsiteX16" fmla="*/ 3226279 w 4149305"/>
              <a:gd name="connsiteY16" fmla="*/ 2208363 h 2889849"/>
              <a:gd name="connsiteX17" fmla="*/ 4149305 w 4149305"/>
              <a:gd name="connsiteY17" fmla="*/ 2294627 h 2889849"/>
              <a:gd name="connsiteX18" fmla="*/ 4097547 w 4149305"/>
              <a:gd name="connsiteY18" fmla="*/ 2889849 h 2889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149305" h="2889849">
                <a:moveTo>
                  <a:pt x="0" y="43132"/>
                </a:moveTo>
                <a:lnTo>
                  <a:pt x="155275" y="0"/>
                </a:lnTo>
                <a:lnTo>
                  <a:pt x="224286" y="51759"/>
                </a:lnTo>
                <a:lnTo>
                  <a:pt x="500332" y="422695"/>
                </a:lnTo>
                <a:lnTo>
                  <a:pt x="785003" y="759125"/>
                </a:lnTo>
                <a:lnTo>
                  <a:pt x="931652" y="862642"/>
                </a:lnTo>
                <a:lnTo>
                  <a:pt x="1155939" y="664234"/>
                </a:lnTo>
                <a:lnTo>
                  <a:pt x="1440611" y="439947"/>
                </a:lnTo>
                <a:lnTo>
                  <a:pt x="1578633" y="698740"/>
                </a:lnTo>
                <a:lnTo>
                  <a:pt x="1759788" y="1328468"/>
                </a:lnTo>
                <a:lnTo>
                  <a:pt x="1828800" y="1423359"/>
                </a:lnTo>
                <a:lnTo>
                  <a:pt x="1923690" y="1725283"/>
                </a:lnTo>
                <a:lnTo>
                  <a:pt x="1975449" y="2130725"/>
                </a:lnTo>
                <a:lnTo>
                  <a:pt x="1975449" y="2173857"/>
                </a:lnTo>
                <a:lnTo>
                  <a:pt x="2191109" y="2156604"/>
                </a:lnTo>
                <a:lnTo>
                  <a:pt x="2510286" y="2139351"/>
                </a:lnTo>
                <a:lnTo>
                  <a:pt x="3226279" y="2208363"/>
                </a:lnTo>
                <a:lnTo>
                  <a:pt x="4149305" y="2294627"/>
                </a:lnTo>
                <a:lnTo>
                  <a:pt x="4097547" y="2889849"/>
                </a:lnTo>
              </a:path>
            </a:pathLst>
          </a:custGeom>
          <a:ln w="317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8" name="CuadroTexto 27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“TAJAMAR DE SAN JUAN”</a:t>
            </a:r>
            <a:endParaRPr lang="es-ES" sz="1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39818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adroTexto 7"/>
          <p:cNvSpPr txBox="1"/>
          <p:nvPr/>
        </p:nvSpPr>
        <p:spPr>
          <a:xfrm>
            <a:off x="350876" y="1016345"/>
            <a:ext cx="39163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CAMBIO DE  ZONIFICACIÓN</a:t>
            </a:r>
          </a:p>
        </p:txBody>
      </p:sp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406119"/>
              </p:ext>
            </p:extLst>
          </p:nvPr>
        </p:nvGraphicFramePr>
        <p:xfrm>
          <a:off x="533400" y="1752603"/>
          <a:ext cx="5642427" cy="4158644"/>
        </p:xfrm>
        <a:graphic>
          <a:graphicData uri="http://schemas.openxmlformats.org/drawingml/2006/table">
            <a:tbl>
              <a:tblPr firstRow="1" firstCol="1" bandRow="1"/>
              <a:tblGrid>
                <a:gridCol w="11566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614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6610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5633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18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Arial"/>
                        </a:rPr>
                        <a:t>Zonificación: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A4(A5002-5)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188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Lote mínimo: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5000 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m2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56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Forma de ocupación del suelo: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2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(A) Aislada</a:t>
                      </a:r>
                      <a:endParaRPr lang="es-EC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7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Uso de suelo: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(RN/PS) Recursos</a:t>
                      </a:r>
                      <a:r>
                        <a:rPr lang="es-ES" sz="12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Naturales/Producción Sostenible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3775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Clasificación del suelo: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</a:t>
                      </a:r>
                      <a:r>
                        <a:rPr lang="es-ES" sz="12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SRU) </a:t>
                      </a:r>
                      <a:r>
                        <a:rPr lang="es-ES" sz="12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Suelo </a:t>
                      </a:r>
                      <a:endParaRPr lang="es-EC" sz="12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37752">
                <a:tc rowSpan="4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Cambio de zonificación: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APLICA  </a:t>
                      </a:r>
                      <a:endParaRPr lang="es-EC" sz="1100">
                        <a:effectLst/>
                        <a:latin typeface="Calibri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 (SI – NO)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Arial"/>
                        </a:rPr>
                        <a:t>Zonificación:                      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 smtClean="0">
                          <a:effectLst/>
                          <a:latin typeface="Arial"/>
                        </a:rPr>
                        <a:t>D1(D202-80</a:t>
                      </a:r>
                      <a:r>
                        <a:rPr lang="es-EC" sz="1100" dirty="0">
                          <a:effectLst/>
                          <a:latin typeface="Arial"/>
                        </a:rPr>
                        <a:t>)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18876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Si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Lote mínimo:  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200 m2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377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Forma de Ocupación:    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>
                          <a:effectLst/>
                          <a:latin typeface="Arial"/>
                          <a:ea typeface="Calibri"/>
                          <a:cs typeface="Times New Roman"/>
                        </a:rPr>
                        <a:t>(D) Sobre línea de fábrica</a:t>
                      </a:r>
                      <a:endParaRPr lang="es-EC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775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effectLst/>
                          <a:latin typeface="Arial"/>
                        </a:rPr>
                        <a:t>Uso del suelo: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C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s-EC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RR2</a:t>
                      </a:r>
                      <a:r>
                        <a:rPr lang="es-EC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) Residencial </a:t>
                      </a:r>
                      <a:r>
                        <a:rPr lang="es-EC" sz="1100" dirty="0" smtClean="0">
                          <a:effectLst/>
                          <a:latin typeface="Arial"/>
                          <a:ea typeface="Calibri"/>
                          <a:cs typeface="Times New Roman"/>
                        </a:rPr>
                        <a:t>Rural </a:t>
                      </a:r>
                      <a:r>
                        <a:rPr lang="es-EC" sz="1100" dirty="0">
                          <a:effectLst/>
                          <a:latin typeface="Arial"/>
                          <a:ea typeface="Calibri"/>
                          <a:cs typeface="Times New Roman"/>
                        </a:rPr>
                        <a:t>2)</a:t>
                      </a:r>
                      <a:endParaRPr lang="es-EC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65662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effectLst/>
                          <a:latin typeface="Arial"/>
                        </a:rPr>
                        <a:t>Cambio de clasificación del suelo: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effectLst/>
                          <a:latin typeface="Arial"/>
                        </a:rPr>
                        <a:t>NO</a:t>
                      </a:r>
                      <a:endParaRPr lang="es-EC" sz="1100">
                        <a:effectLst/>
                        <a:latin typeface="Calibri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/>
                        </a:rPr>
                        <a:t> 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effectLst/>
                          <a:latin typeface="Arial"/>
                          <a:ea typeface="Calibri"/>
                        </a:rPr>
                        <a:t>(</a:t>
                      </a:r>
                      <a:r>
                        <a:rPr lang="es-EC" sz="1100" dirty="0" smtClean="0">
                          <a:effectLst/>
                          <a:latin typeface="Arial"/>
                          <a:ea typeface="Calibri"/>
                        </a:rPr>
                        <a:t>SRU</a:t>
                      </a:r>
                      <a:r>
                        <a:rPr lang="es-EC" sz="1100" dirty="0">
                          <a:effectLst/>
                          <a:latin typeface="Arial"/>
                          <a:ea typeface="Calibri"/>
                        </a:rPr>
                        <a:t>) Suelo </a:t>
                      </a:r>
                      <a:r>
                        <a:rPr lang="es-EC" sz="1100" dirty="0" smtClean="0">
                          <a:effectLst/>
                          <a:latin typeface="Arial"/>
                          <a:ea typeface="Calibri"/>
                        </a:rPr>
                        <a:t>Rural</a:t>
                      </a:r>
                      <a:endParaRPr lang="es-EC" sz="1100" dirty="0">
                        <a:effectLst/>
                        <a:latin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grpSp>
        <p:nvGrpSpPr>
          <p:cNvPr id="12" name="Grupo 11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430307" y="5545523"/>
            <a:ext cx="11635799" cy="1372114"/>
            <a:chOff x="430307" y="5429913"/>
            <a:chExt cx="11635799" cy="1372114"/>
          </a:xfrm>
        </p:grpSpPr>
        <p:pic>
          <p:nvPicPr>
            <p:cNvPr id="13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4" name="Grupo 13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15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16" name="Imagen 15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sp>
        <p:nvSpPr>
          <p:cNvPr id="24" name="CuadroTexto 7"/>
          <p:cNvSpPr txBox="1"/>
          <p:nvPr/>
        </p:nvSpPr>
        <p:spPr>
          <a:xfrm>
            <a:off x="3458584" y="548769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 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pic>
        <p:nvPicPr>
          <p:cNvPr id="26" name="Picture 2" descr="C:\Users\mejaram\Desktop\NOR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8082" y="1167002"/>
            <a:ext cx="390916" cy="390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7" t="7586" r="25295" b="4598"/>
          <a:stretch/>
        </p:blipFill>
        <p:spPr>
          <a:xfrm>
            <a:off x="6735480" y="946535"/>
            <a:ext cx="4162097" cy="5317464"/>
          </a:xfrm>
          <a:prstGeom prst="rect">
            <a:avLst/>
          </a:prstGeom>
        </p:spPr>
      </p:pic>
      <p:sp>
        <p:nvSpPr>
          <p:cNvPr id="3" name="Forma libre 2"/>
          <p:cNvSpPr/>
          <p:nvPr/>
        </p:nvSpPr>
        <p:spPr>
          <a:xfrm>
            <a:off x="6848475" y="1095375"/>
            <a:ext cx="3486150" cy="4848225"/>
          </a:xfrm>
          <a:custGeom>
            <a:avLst/>
            <a:gdLst>
              <a:gd name="connsiteX0" fmla="*/ 1333500 w 3486150"/>
              <a:gd name="connsiteY0" fmla="*/ 0 h 4848225"/>
              <a:gd name="connsiteX1" fmla="*/ 1066800 w 3486150"/>
              <a:gd name="connsiteY1" fmla="*/ 571500 h 4848225"/>
              <a:gd name="connsiteX2" fmla="*/ 914400 w 3486150"/>
              <a:gd name="connsiteY2" fmla="*/ 838200 h 4848225"/>
              <a:gd name="connsiteX3" fmla="*/ 590550 w 3486150"/>
              <a:gd name="connsiteY3" fmla="*/ 1504950 h 4848225"/>
              <a:gd name="connsiteX4" fmla="*/ 295275 w 3486150"/>
              <a:gd name="connsiteY4" fmla="*/ 2181225 h 4848225"/>
              <a:gd name="connsiteX5" fmla="*/ 0 w 3486150"/>
              <a:gd name="connsiteY5" fmla="*/ 2762250 h 4848225"/>
              <a:gd name="connsiteX6" fmla="*/ 1314450 w 3486150"/>
              <a:gd name="connsiteY6" fmla="*/ 3905250 h 4848225"/>
              <a:gd name="connsiteX7" fmla="*/ 2438400 w 3486150"/>
              <a:gd name="connsiteY7" fmla="*/ 4848225 h 4848225"/>
              <a:gd name="connsiteX8" fmla="*/ 2762250 w 3486150"/>
              <a:gd name="connsiteY8" fmla="*/ 4191000 h 4848225"/>
              <a:gd name="connsiteX9" fmla="*/ 3067050 w 3486150"/>
              <a:gd name="connsiteY9" fmla="*/ 3581400 h 4848225"/>
              <a:gd name="connsiteX10" fmla="*/ 3305175 w 3486150"/>
              <a:gd name="connsiteY10" fmla="*/ 3124200 h 4848225"/>
              <a:gd name="connsiteX11" fmla="*/ 3419475 w 3486150"/>
              <a:gd name="connsiteY11" fmla="*/ 2867025 h 4848225"/>
              <a:gd name="connsiteX12" fmla="*/ 3476625 w 3486150"/>
              <a:gd name="connsiteY12" fmla="*/ 2590800 h 4848225"/>
              <a:gd name="connsiteX13" fmla="*/ 3486150 w 3486150"/>
              <a:gd name="connsiteY13" fmla="*/ 2305050 h 4848225"/>
              <a:gd name="connsiteX14" fmla="*/ 3457575 w 3486150"/>
              <a:gd name="connsiteY14" fmla="*/ 2085975 h 4848225"/>
              <a:gd name="connsiteX15" fmla="*/ 3381375 w 3486150"/>
              <a:gd name="connsiteY15" fmla="*/ 1857375 h 4848225"/>
              <a:gd name="connsiteX16" fmla="*/ 3248025 w 3486150"/>
              <a:gd name="connsiteY16" fmla="*/ 1609725 h 4848225"/>
              <a:gd name="connsiteX17" fmla="*/ 3095625 w 3486150"/>
              <a:gd name="connsiteY17" fmla="*/ 1438275 h 4848225"/>
              <a:gd name="connsiteX18" fmla="*/ 2962275 w 3486150"/>
              <a:gd name="connsiteY18" fmla="*/ 1323975 h 4848225"/>
              <a:gd name="connsiteX19" fmla="*/ 2533650 w 3486150"/>
              <a:gd name="connsiteY19" fmla="*/ 923925 h 4848225"/>
              <a:gd name="connsiteX20" fmla="*/ 2028825 w 3486150"/>
              <a:gd name="connsiteY20" fmla="*/ 504825 h 4848225"/>
              <a:gd name="connsiteX21" fmla="*/ 1762125 w 3486150"/>
              <a:gd name="connsiteY21" fmla="*/ 285750 h 4848225"/>
              <a:gd name="connsiteX22" fmla="*/ 1333500 w 3486150"/>
              <a:gd name="connsiteY22" fmla="*/ 0 h 484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86150" h="4848225">
                <a:moveTo>
                  <a:pt x="1333500" y="0"/>
                </a:moveTo>
                <a:lnTo>
                  <a:pt x="1066800" y="571500"/>
                </a:lnTo>
                <a:lnTo>
                  <a:pt x="914400" y="838200"/>
                </a:lnTo>
                <a:lnTo>
                  <a:pt x="590550" y="1504950"/>
                </a:lnTo>
                <a:lnTo>
                  <a:pt x="295275" y="2181225"/>
                </a:lnTo>
                <a:lnTo>
                  <a:pt x="0" y="2762250"/>
                </a:lnTo>
                <a:lnTo>
                  <a:pt x="1314450" y="3905250"/>
                </a:lnTo>
                <a:lnTo>
                  <a:pt x="2438400" y="4848225"/>
                </a:lnTo>
                <a:lnTo>
                  <a:pt x="2762250" y="4191000"/>
                </a:lnTo>
                <a:lnTo>
                  <a:pt x="3067050" y="3581400"/>
                </a:lnTo>
                <a:lnTo>
                  <a:pt x="3305175" y="3124200"/>
                </a:lnTo>
                <a:lnTo>
                  <a:pt x="3419475" y="2867025"/>
                </a:lnTo>
                <a:lnTo>
                  <a:pt x="3476625" y="2590800"/>
                </a:lnTo>
                <a:lnTo>
                  <a:pt x="3486150" y="2305050"/>
                </a:lnTo>
                <a:lnTo>
                  <a:pt x="3457575" y="2085975"/>
                </a:lnTo>
                <a:lnTo>
                  <a:pt x="3381375" y="1857375"/>
                </a:lnTo>
                <a:lnTo>
                  <a:pt x="3248025" y="1609725"/>
                </a:lnTo>
                <a:lnTo>
                  <a:pt x="3095625" y="1438275"/>
                </a:lnTo>
                <a:lnTo>
                  <a:pt x="2962275" y="1323975"/>
                </a:lnTo>
                <a:lnTo>
                  <a:pt x="2533650" y="923925"/>
                </a:lnTo>
                <a:lnTo>
                  <a:pt x="2028825" y="504825"/>
                </a:lnTo>
                <a:lnTo>
                  <a:pt x="1762125" y="285750"/>
                </a:lnTo>
                <a:lnTo>
                  <a:pt x="1333500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4" name="Forma libre 3"/>
          <p:cNvSpPr/>
          <p:nvPr/>
        </p:nvSpPr>
        <p:spPr>
          <a:xfrm>
            <a:off x="8420100" y="2409825"/>
            <a:ext cx="1476375" cy="1428750"/>
          </a:xfrm>
          <a:custGeom>
            <a:avLst/>
            <a:gdLst>
              <a:gd name="connsiteX0" fmla="*/ 390525 w 1476375"/>
              <a:gd name="connsiteY0" fmla="*/ 0 h 1428750"/>
              <a:gd name="connsiteX1" fmla="*/ 1476375 w 1476375"/>
              <a:gd name="connsiteY1" fmla="*/ 885825 h 1428750"/>
              <a:gd name="connsiteX2" fmla="*/ 1076325 w 1476375"/>
              <a:gd name="connsiteY2" fmla="*/ 1428750 h 1428750"/>
              <a:gd name="connsiteX3" fmla="*/ 0 w 1476375"/>
              <a:gd name="connsiteY3" fmla="*/ 523875 h 1428750"/>
              <a:gd name="connsiteX4" fmla="*/ 390525 w 1476375"/>
              <a:gd name="connsiteY4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75" h="1428750">
                <a:moveTo>
                  <a:pt x="390525" y="0"/>
                </a:moveTo>
                <a:lnTo>
                  <a:pt x="1476375" y="885825"/>
                </a:lnTo>
                <a:lnTo>
                  <a:pt x="1076325" y="1428750"/>
                </a:lnTo>
                <a:lnTo>
                  <a:pt x="0" y="523875"/>
                </a:lnTo>
                <a:lnTo>
                  <a:pt x="390525" y="0"/>
                </a:lnTo>
                <a:close/>
              </a:path>
            </a:pathLst>
          </a:cu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0" name="CuadroTexto 19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“TAJAMAR DE SAN JUAN”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17" name="CuadroTexto 16"/>
          <p:cNvSpPr txBox="1"/>
          <p:nvPr/>
        </p:nvSpPr>
        <p:spPr>
          <a:xfrm rot="2236423">
            <a:off x="7147824" y="3080622"/>
            <a:ext cx="5123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" dirty="0" smtClean="0"/>
              <a:t>Pasaje Peatonal E11M </a:t>
            </a:r>
            <a:endParaRPr lang="es-EC" sz="400" dirty="0"/>
          </a:p>
        </p:txBody>
      </p:sp>
    </p:spTree>
    <p:extLst>
      <p:ext uri="{BB962C8B-B14F-4D97-AF65-F5344CB8AC3E}">
        <p14:creationId xmlns:p14="http://schemas.microsoft.com/office/powerpoint/2010/main" val="14372616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PLANO DEL ASENTAMIENTO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294054" y="1695450"/>
            <a:ext cx="504825" cy="228600"/>
          </a:xfrm>
          <a:prstGeom prst="rect">
            <a:avLst/>
          </a:prstGeom>
          <a:noFill/>
          <a:ln w="29845">
            <a:solidFill>
              <a:srgbClr val="FF0000"/>
            </a:solidFill>
            <a:prstDash val="sysDash"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9" name="CuadroTexto 16"/>
          <p:cNvSpPr txBox="1"/>
          <p:nvPr/>
        </p:nvSpPr>
        <p:spPr>
          <a:xfrm>
            <a:off x="807345" y="1669572"/>
            <a:ext cx="17903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MACRO-LOTE </a:t>
            </a:r>
          </a:p>
        </p:txBody>
      </p:sp>
      <p:sp>
        <p:nvSpPr>
          <p:cNvPr id="25" name="CuadroTexto 7"/>
          <p:cNvSpPr txBox="1"/>
          <p:nvPr/>
        </p:nvSpPr>
        <p:spPr>
          <a:xfrm>
            <a:off x="3333148" y="55947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23" name="22 Rectángulo"/>
          <p:cNvSpPr/>
          <p:nvPr/>
        </p:nvSpPr>
        <p:spPr>
          <a:xfrm>
            <a:off x="294051" y="2243736"/>
            <a:ext cx="504825" cy="228600"/>
          </a:xfrm>
          <a:prstGeom prst="rect">
            <a:avLst/>
          </a:pr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6" name="CuadroTexto 16"/>
          <p:cNvSpPr txBox="1"/>
          <p:nvPr/>
        </p:nvSpPr>
        <p:spPr>
          <a:xfrm>
            <a:off x="781466" y="2211952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AREA VERDE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4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2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8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1" name="Imagen 30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sp>
        <p:nvSpPr>
          <p:cNvPr id="72" name="22 Rectángulo"/>
          <p:cNvSpPr/>
          <p:nvPr/>
        </p:nvSpPr>
        <p:spPr>
          <a:xfrm>
            <a:off x="314450" y="2766937"/>
            <a:ext cx="504825" cy="228600"/>
          </a:xfrm>
          <a:prstGeom prst="rect">
            <a:avLst/>
          </a:prstGeom>
          <a:solidFill>
            <a:schemeClr val="accent1">
              <a:alpha val="6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73" name="CuadroTexto 16"/>
          <p:cNvSpPr txBox="1"/>
          <p:nvPr/>
        </p:nvSpPr>
        <p:spPr>
          <a:xfrm>
            <a:off x="801865" y="2735153"/>
            <a:ext cx="289548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s-ES" sz="1200" b="1" dirty="0" smtClean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VÍA</a:t>
            </a:r>
            <a:endParaRPr lang="es-ES" sz="1200" b="1" dirty="0">
              <a:solidFill>
                <a:srgbClr val="80B8E0"/>
              </a:solidFill>
              <a:latin typeface="Calibri" pitchFamily="34" charset="0"/>
              <a:cs typeface="Arial" charset="0"/>
            </a:endParaRPr>
          </a:p>
        </p:txBody>
      </p:sp>
      <p:pic>
        <p:nvPicPr>
          <p:cNvPr id="74" name="Picture 2" descr="C:\Users\mejaram\Desktop\NORT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03515" y="1808071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Imagen 3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7" t="6169" r="24793" b="13233"/>
          <a:stretch/>
        </p:blipFill>
        <p:spPr>
          <a:xfrm>
            <a:off x="4040444" y="949173"/>
            <a:ext cx="4359360" cy="5223493"/>
          </a:xfrm>
          <a:prstGeom prst="rect">
            <a:avLst/>
          </a:prstGeom>
        </p:spPr>
      </p:pic>
      <p:sp>
        <p:nvSpPr>
          <p:cNvPr id="37" name="Forma libre 36"/>
          <p:cNvSpPr/>
          <p:nvPr/>
        </p:nvSpPr>
        <p:spPr>
          <a:xfrm>
            <a:off x="4343744" y="1271706"/>
            <a:ext cx="3248167" cy="4585648"/>
          </a:xfrm>
          <a:custGeom>
            <a:avLst/>
            <a:gdLst>
              <a:gd name="connsiteX0" fmla="*/ 1269242 w 3248167"/>
              <a:gd name="connsiteY0" fmla="*/ 0 h 4585648"/>
              <a:gd name="connsiteX1" fmla="*/ 846161 w 3248167"/>
              <a:gd name="connsiteY1" fmla="*/ 846162 h 4585648"/>
              <a:gd name="connsiteX2" fmla="*/ 395785 w 3248167"/>
              <a:gd name="connsiteY2" fmla="*/ 1801505 h 4585648"/>
              <a:gd name="connsiteX3" fmla="*/ 40943 w 3248167"/>
              <a:gd name="connsiteY3" fmla="*/ 2511189 h 4585648"/>
              <a:gd name="connsiteX4" fmla="*/ 13648 w 3248167"/>
              <a:gd name="connsiteY4" fmla="*/ 2579427 h 4585648"/>
              <a:gd name="connsiteX5" fmla="*/ 0 w 3248167"/>
              <a:gd name="connsiteY5" fmla="*/ 2647666 h 4585648"/>
              <a:gd name="connsiteX6" fmla="*/ 464024 w 3248167"/>
              <a:gd name="connsiteY6" fmla="*/ 3029803 h 4585648"/>
              <a:gd name="connsiteX7" fmla="*/ 1460310 w 3248167"/>
              <a:gd name="connsiteY7" fmla="*/ 3903260 h 4585648"/>
              <a:gd name="connsiteX8" fmla="*/ 1733266 w 3248167"/>
              <a:gd name="connsiteY8" fmla="*/ 4107977 h 4585648"/>
              <a:gd name="connsiteX9" fmla="*/ 2292824 w 3248167"/>
              <a:gd name="connsiteY9" fmla="*/ 4585648 h 4585648"/>
              <a:gd name="connsiteX10" fmla="*/ 2429301 w 3248167"/>
              <a:gd name="connsiteY10" fmla="*/ 4244454 h 4585648"/>
              <a:gd name="connsiteX11" fmla="*/ 2579427 w 3248167"/>
              <a:gd name="connsiteY11" fmla="*/ 3944203 h 4585648"/>
              <a:gd name="connsiteX12" fmla="*/ 2797791 w 3248167"/>
              <a:gd name="connsiteY12" fmla="*/ 3562066 h 4585648"/>
              <a:gd name="connsiteX13" fmla="*/ 3002507 w 3248167"/>
              <a:gd name="connsiteY13" fmla="*/ 3125338 h 4585648"/>
              <a:gd name="connsiteX14" fmla="*/ 3138985 w 3248167"/>
              <a:gd name="connsiteY14" fmla="*/ 2784144 h 4585648"/>
              <a:gd name="connsiteX15" fmla="*/ 3234519 w 3248167"/>
              <a:gd name="connsiteY15" fmla="*/ 2606723 h 4585648"/>
              <a:gd name="connsiteX16" fmla="*/ 3248167 w 3248167"/>
              <a:gd name="connsiteY16" fmla="*/ 2224586 h 4585648"/>
              <a:gd name="connsiteX17" fmla="*/ 3207224 w 3248167"/>
              <a:gd name="connsiteY17" fmla="*/ 1883392 h 4585648"/>
              <a:gd name="connsiteX18" fmla="*/ 3084394 w 3248167"/>
              <a:gd name="connsiteY18" fmla="*/ 1651380 h 4585648"/>
              <a:gd name="connsiteX19" fmla="*/ 2852382 w 3248167"/>
              <a:gd name="connsiteY19" fmla="*/ 1364777 h 4585648"/>
              <a:gd name="connsiteX20" fmla="*/ 2511188 w 3248167"/>
              <a:gd name="connsiteY20" fmla="*/ 1050878 h 4585648"/>
              <a:gd name="connsiteX21" fmla="*/ 2129051 w 3248167"/>
              <a:gd name="connsiteY21" fmla="*/ 723332 h 4585648"/>
              <a:gd name="connsiteX22" fmla="*/ 1692322 w 3248167"/>
              <a:gd name="connsiteY22" fmla="*/ 327547 h 4585648"/>
              <a:gd name="connsiteX23" fmla="*/ 1269242 w 3248167"/>
              <a:gd name="connsiteY23" fmla="*/ 0 h 458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248167" h="4585648">
                <a:moveTo>
                  <a:pt x="1269242" y="0"/>
                </a:moveTo>
                <a:lnTo>
                  <a:pt x="846161" y="846162"/>
                </a:lnTo>
                <a:lnTo>
                  <a:pt x="395785" y="1801505"/>
                </a:lnTo>
                <a:lnTo>
                  <a:pt x="40943" y="2511189"/>
                </a:lnTo>
                <a:lnTo>
                  <a:pt x="13648" y="2579427"/>
                </a:lnTo>
                <a:lnTo>
                  <a:pt x="0" y="2647666"/>
                </a:lnTo>
                <a:lnTo>
                  <a:pt x="464024" y="3029803"/>
                </a:lnTo>
                <a:lnTo>
                  <a:pt x="1460310" y="3903260"/>
                </a:lnTo>
                <a:lnTo>
                  <a:pt x="1733266" y="4107977"/>
                </a:lnTo>
                <a:lnTo>
                  <a:pt x="2292824" y="4585648"/>
                </a:lnTo>
                <a:lnTo>
                  <a:pt x="2429301" y="4244454"/>
                </a:lnTo>
                <a:lnTo>
                  <a:pt x="2579427" y="3944203"/>
                </a:lnTo>
                <a:lnTo>
                  <a:pt x="2797791" y="3562066"/>
                </a:lnTo>
                <a:lnTo>
                  <a:pt x="3002507" y="3125338"/>
                </a:lnTo>
                <a:lnTo>
                  <a:pt x="3138985" y="2784144"/>
                </a:lnTo>
                <a:lnTo>
                  <a:pt x="3234519" y="2606723"/>
                </a:lnTo>
                <a:lnTo>
                  <a:pt x="3248167" y="2224586"/>
                </a:lnTo>
                <a:lnTo>
                  <a:pt x="3207224" y="1883392"/>
                </a:lnTo>
                <a:lnTo>
                  <a:pt x="3084394" y="1651380"/>
                </a:lnTo>
                <a:lnTo>
                  <a:pt x="2852382" y="1364777"/>
                </a:lnTo>
                <a:lnTo>
                  <a:pt x="2511188" y="1050878"/>
                </a:lnTo>
                <a:lnTo>
                  <a:pt x="2129051" y="723332"/>
                </a:lnTo>
                <a:lnTo>
                  <a:pt x="1692322" y="327547"/>
                </a:lnTo>
                <a:lnTo>
                  <a:pt x="1269242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38" name="Forma libre 37"/>
          <p:cNvSpPr/>
          <p:nvPr/>
        </p:nvSpPr>
        <p:spPr>
          <a:xfrm>
            <a:off x="5804054" y="2540948"/>
            <a:ext cx="1392072" cy="1351129"/>
          </a:xfrm>
          <a:custGeom>
            <a:avLst/>
            <a:gdLst>
              <a:gd name="connsiteX0" fmla="*/ 368490 w 1392072"/>
              <a:gd name="connsiteY0" fmla="*/ 0 h 1351129"/>
              <a:gd name="connsiteX1" fmla="*/ 1392072 w 1392072"/>
              <a:gd name="connsiteY1" fmla="*/ 859809 h 1351129"/>
              <a:gd name="connsiteX2" fmla="*/ 1009935 w 1392072"/>
              <a:gd name="connsiteY2" fmla="*/ 1351129 h 1351129"/>
              <a:gd name="connsiteX3" fmla="*/ 0 w 1392072"/>
              <a:gd name="connsiteY3" fmla="*/ 504967 h 1351129"/>
              <a:gd name="connsiteX4" fmla="*/ 368490 w 1392072"/>
              <a:gd name="connsiteY4" fmla="*/ 0 h 13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072" h="1351129">
                <a:moveTo>
                  <a:pt x="368490" y="0"/>
                </a:moveTo>
                <a:lnTo>
                  <a:pt x="1392072" y="859809"/>
                </a:lnTo>
                <a:lnTo>
                  <a:pt x="1009935" y="1351129"/>
                </a:lnTo>
                <a:lnTo>
                  <a:pt x="0" y="504967"/>
                </a:lnTo>
                <a:lnTo>
                  <a:pt x="368490" y="0"/>
                </a:lnTo>
                <a:close/>
              </a:path>
            </a:pathLst>
          </a:custGeom>
          <a:solidFill>
            <a:schemeClr val="accent6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42" name="Forma libre 41"/>
          <p:cNvSpPr/>
          <p:nvPr/>
        </p:nvSpPr>
        <p:spPr>
          <a:xfrm>
            <a:off x="4643995" y="1858560"/>
            <a:ext cx="2470244" cy="3357349"/>
          </a:xfrm>
          <a:custGeom>
            <a:avLst/>
            <a:gdLst>
              <a:gd name="connsiteX0" fmla="*/ 1651379 w 2470244"/>
              <a:gd name="connsiteY0" fmla="*/ 0 h 3357349"/>
              <a:gd name="connsiteX1" fmla="*/ 1651379 w 2470244"/>
              <a:gd name="connsiteY1" fmla="*/ 95535 h 3357349"/>
              <a:gd name="connsiteX2" fmla="*/ 614149 w 2470244"/>
              <a:gd name="connsiteY2" fmla="*/ 1460311 h 3357349"/>
              <a:gd name="connsiteX3" fmla="*/ 614149 w 2470244"/>
              <a:gd name="connsiteY3" fmla="*/ 1460311 h 3357349"/>
              <a:gd name="connsiteX4" fmla="*/ 423080 w 2470244"/>
              <a:gd name="connsiteY4" fmla="*/ 1446663 h 3357349"/>
              <a:gd name="connsiteX5" fmla="*/ 109182 w 2470244"/>
              <a:gd name="connsiteY5" fmla="*/ 1201003 h 3357349"/>
              <a:gd name="connsiteX6" fmla="*/ 0 w 2470244"/>
              <a:gd name="connsiteY6" fmla="*/ 1419367 h 3357349"/>
              <a:gd name="connsiteX7" fmla="*/ 2238232 w 2470244"/>
              <a:gd name="connsiteY7" fmla="*/ 3275463 h 3357349"/>
              <a:gd name="connsiteX8" fmla="*/ 2292823 w 2470244"/>
              <a:gd name="connsiteY8" fmla="*/ 3357349 h 3357349"/>
              <a:gd name="connsiteX9" fmla="*/ 2470244 w 2470244"/>
              <a:gd name="connsiteY9" fmla="*/ 2988860 h 3357349"/>
              <a:gd name="connsiteX10" fmla="*/ 2388358 w 2470244"/>
              <a:gd name="connsiteY10" fmla="*/ 3002508 h 3357349"/>
              <a:gd name="connsiteX11" fmla="*/ 2238232 w 2470244"/>
              <a:gd name="connsiteY11" fmla="*/ 2934269 h 3357349"/>
              <a:gd name="connsiteX12" fmla="*/ 846161 w 2470244"/>
              <a:gd name="connsiteY12" fmla="*/ 1746914 h 3357349"/>
              <a:gd name="connsiteX13" fmla="*/ 832513 w 2470244"/>
              <a:gd name="connsiteY13" fmla="*/ 1719618 h 3357349"/>
              <a:gd name="connsiteX14" fmla="*/ 832513 w 2470244"/>
              <a:gd name="connsiteY14" fmla="*/ 1624084 h 3357349"/>
              <a:gd name="connsiteX15" fmla="*/ 887104 w 2470244"/>
              <a:gd name="connsiteY15" fmla="*/ 1555845 h 3357349"/>
              <a:gd name="connsiteX16" fmla="*/ 1173707 w 2470244"/>
              <a:gd name="connsiteY16" fmla="*/ 1173708 h 3357349"/>
              <a:gd name="connsiteX17" fmla="*/ 1801504 w 2470244"/>
              <a:gd name="connsiteY17" fmla="*/ 313899 h 3357349"/>
              <a:gd name="connsiteX18" fmla="*/ 1869743 w 2470244"/>
              <a:gd name="connsiteY18" fmla="*/ 245660 h 3357349"/>
              <a:gd name="connsiteX19" fmla="*/ 1937982 w 2470244"/>
              <a:gd name="connsiteY19" fmla="*/ 232012 h 3357349"/>
              <a:gd name="connsiteX20" fmla="*/ 1651379 w 2470244"/>
              <a:gd name="connsiteY20" fmla="*/ 0 h 335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70244" h="3357349">
                <a:moveTo>
                  <a:pt x="1651379" y="0"/>
                </a:moveTo>
                <a:lnTo>
                  <a:pt x="1651379" y="95535"/>
                </a:lnTo>
                <a:lnTo>
                  <a:pt x="614149" y="1460311"/>
                </a:lnTo>
                <a:lnTo>
                  <a:pt x="614149" y="1460311"/>
                </a:lnTo>
                <a:lnTo>
                  <a:pt x="423080" y="1446663"/>
                </a:lnTo>
                <a:lnTo>
                  <a:pt x="109182" y="1201003"/>
                </a:lnTo>
                <a:lnTo>
                  <a:pt x="0" y="1419367"/>
                </a:lnTo>
                <a:lnTo>
                  <a:pt x="2238232" y="3275463"/>
                </a:lnTo>
                <a:lnTo>
                  <a:pt x="2292823" y="3357349"/>
                </a:lnTo>
                <a:lnTo>
                  <a:pt x="2470244" y="2988860"/>
                </a:lnTo>
                <a:lnTo>
                  <a:pt x="2388358" y="3002508"/>
                </a:lnTo>
                <a:lnTo>
                  <a:pt x="2238232" y="2934269"/>
                </a:lnTo>
                <a:lnTo>
                  <a:pt x="846161" y="1746914"/>
                </a:lnTo>
                <a:lnTo>
                  <a:pt x="832513" y="1719618"/>
                </a:lnTo>
                <a:lnTo>
                  <a:pt x="832513" y="1624084"/>
                </a:lnTo>
                <a:lnTo>
                  <a:pt x="887104" y="1555845"/>
                </a:lnTo>
                <a:lnTo>
                  <a:pt x="1173707" y="1173708"/>
                </a:lnTo>
                <a:lnTo>
                  <a:pt x="1801504" y="313899"/>
                </a:lnTo>
                <a:lnTo>
                  <a:pt x="1869743" y="245660"/>
                </a:lnTo>
                <a:lnTo>
                  <a:pt x="1937982" y="232012"/>
                </a:lnTo>
                <a:lnTo>
                  <a:pt x="1651379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48" name="CuadroTexto 47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“TAJAMAR DE SAN JUAN”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2" name="CuadroTexto 1"/>
          <p:cNvSpPr txBox="1"/>
          <p:nvPr/>
        </p:nvSpPr>
        <p:spPr>
          <a:xfrm rot="2236423">
            <a:off x="4643995" y="3169806"/>
            <a:ext cx="5123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" dirty="0" smtClean="0"/>
              <a:t>Pasaje Peatonal E11M </a:t>
            </a:r>
            <a:endParaRPr lang="es-EC" sz="400" dirty="0"/>
          </a:p>
        </p:txBody>
      </p:sp>
    </p:spTree>
    <p:extLst>
      <p:ext uri="{BB962C8B-B14F-4D97-AF65-F5344CB8AC3E}">
        <p14:creationId xmlns:p14="http://schemas.microsoft.com/office/powerpoint/2010/main" val="4446709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Imagen 3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97" t="6169" r="24793" b="13233"/>
          <a:stretch/>
        </p:blipFill>
        <p:spPr>
          <a:xfrm>
            <a:off x="4892253" y="875332"/>
            <a:ext cx="4359360" cy="5223493"/>
          </a:xfrm>
          <a:prstGeom prst="rect">
            <a:avLst/>
          </a:prstGeom>
        </p:spPr>
      </p:pic>
      <p:sp>
        <p:nvSpPr>
          <p:cNvPr id="11" name="CuadroTexto 7"/>
          <p:cNvSpPr txBox="1"/>
          <p:nvPr/>
        </p:nvSpPr>
        <p:spPr>
          <a:xfrm>
            <a:off x="287383" y="985761"/>
            <a:ext cx="38836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400" b="1" dirty="0">
                <a:solidFill>
                  <a:srgbClr val="C00000"/>
                </a:solidFill>
              </a:rPr>
              <a:t>LOTES POR EXCEPCIÓN</a:t>
            </a:r>
          </a:p>
        </p:txBody>
      </p:sp>
      <p:sp>
        <p:nvSpPr>
          <p:cNvPr id="25" name="CuadroTexto 7"/>
          <p:cNvSpPr txBox="1"/>
          <p:nvPr/>
        </p:nvSpPr>
        <p:spPr>
          <a:xfrm>
            <a:off x="3333148" y="559475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grpSp>
        <p:nvGrpSpPr>
          <p:cNvPr id="17" name="Grupo 16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4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27" name="Grupo 26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28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1" name="Imagen 30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graphicFrame>
        <p:nvGraphicFramePr>
          <p:cNvPr id="42" name="Tabla 9">
            <a:extLst>
              <a:ext uri="{FF2B5EF4-FFF2-40B4-BE49-F238E27FC236}">
                <a16:creationId xmlns:a16="http://schemas.microsoft.com/office/drawing/2014/main" xmlns="" id="{C53AB96F-E8BC-4F37-AD86-007BA6B144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019148"/>
              </p:ext>
            </p:extLst>
          </p:nvPr>
        </p:nvGraphicFramePr>
        <p:xfrm>
          <a:off x="8963356" y="5489405"/>
          <a:ext cx="1441450" cy="7471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571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84573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3018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LEYENDA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551" marR="89551" marT="0" marB="0">
                    <a:lnT w="12700" cap="flat" cmpd="sng" algn="ctr">
                      <a:solidFill>
                        <a:srgbClr val="68B8E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191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500" u="none" strike="noStrike" kern="1200" cap="none" normalizeH="0" baseline="0" dirty="0">
                        <a:ln>
                          <a:noFill/>
                        </a:ln>
                        <a:solidFill>
                          <a:schemeClr val="accent4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s-EC" sz="1000" u="none" strike="noStrike" kern="1200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C" sz="100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LOTES POR EXCEPCIÓN </a:t>
                      </a:r>
                    </a:p>
                  </a:txBody>
                  <a:tcPr marL="89631" marR="8963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9F1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</a:tbl>
          </a:graphicData>
        </a:graphic>
      </p:graphicFrame>
      <p:sp>
        <p:nvSpPr>
          <p:cNvPr id="43" name="2 CuadroTexto">
            <a:extLst>
              <a:ext uri="{FF2B5EF4-FFF2-40B4-BE49-F238E27FC236}">
                <a16:creationId xmlns:a16="http://schemas.microsoft.com/office/drawing/2014/main" xmlns="" id="{FC9E801E-C6F2-488C-92C7-B910C7196346}"/>
              </a:ext>
            </a:extLst>
          </p:cNvPr>
          <p:cNvSpPr txBox="1"/>
          <p:nvPr/>
        </p:nvSpPr>
        <p:spPr>
          <a:xfrm>
            <a:off x="9070231" y="5772627"/>
            <a:ext cx="555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11</a:t>
            </a:r>
            <a:endParaRPr lang="es-EC" b="1" dirty="0"/>
          </a:p>
        </p:txBody>
      </p:sp>
      <p:pic>
        <p:nvPicPr>
          <p:cNvPr id="91" name="Picture 2" descr="C:\Users\mejaram\Desktop\NOR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3642" y="1354752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CuadroTexto 37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“TAJAMAR DE SAN JUAN”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40" name="Forma libre 39"/>
          <p:cNvSpPr/>
          <p:nvPr/>
        </p:nvSpPr>
        <p:spPr>
          <a:xfrm>
            <a:off x="5195553" y="1197865"/>
            <a:ext cx="3248167" cy="4585648"/>
          </a:xfrm>
          <a:custGeom>
            <a:avLst/>
            <a:gdLst>
              <a:gd name="connsiteX0" fmla="*/ 1269242 w 3248167"/>
              <a:gd name="connsiteY0" fmla="*/ 0 h 4585648"/>
              <a:gd name="connsiteX1" fmla="*/ 846161 w 3248167"/>
              <a:gd name="connsiteY1" fmla="*/ 846162 h 4585648"/>
              <a:gd name="connsiteX2" fmla="*/ 395785 w 3248167"/>
              <a:gd name="connsiteY2" fmla="*/ 1801505 h 4585648"/>
              <a:gd name="connsiteX3" fmla="*/ 40943 w 3248167"/>
              <a:gd name="connsiteY3" fmla="*/ 2511189 h 4585648"/>
              <a:gd name="connsiteX4" fmla="*/ 13648 w 3248167"/>
              <a:gd name="connsiteY4" fmla="*/ 2579427 h 4585648"/>
              <a:gd name="connsiteX5" fmla="*/ 0 w 3248167"/>
              <a:gd name="connsiteY5" fmla="*/ 2647666 h 4585648"/>
              <a:gd name="connsiteX6" fmla="*/ 464024 w 3248167"/>
              <a:gd name="connsiteY6" fmla="*/ 3029803 h 4585648"/>
              <a:gd name="connsiteX7" fmla="*/ 1460310 w 3248167"/>
              <a:gd name="connsiteY7" fmla="*/ 3903260 h 4585648"/>
              <a:gd name="connsiteX8" fmla="*/ 1733266 w 3248167"/>
              <a:gd name="connsiteY8" fmla="*/ 4107977 h 4585648"/>
              <a:gd name="connsiteX9" fmla="*/ 2292824 w 3248167"/>
              <a:gd name="connsiteY9" fmla="*/ 4585648 h 4585648"/>
              <a:gd name="connsiteX10" fmla="*/ 2429301 w 3248167"/>
              <a:gd name="connsiteY10" fmla="*/ 4244454 h 4585648"/>
              <a:gd name="connsiteX11" fmla="*/ 2579427 w 3248167"/>
              <a:gd name="connsiteY11" fmla="*/ 3944203 h 4585648"/>
              <a:gd name="connsiteX12" fmla="*/ 2797791 w 3248167"/>
              <a:gd name="connsiteY12" fmla="*/ 3562066 h 4585648"/>
              <a:gd name="connsiteX13" fmla="*/ 3002507 w 3248167"/>
              <a:gd name="connsiteY13" fmla="*/ 3125338 h 4585648"/>
              <a:gd name="connsiteX14" fmla="*/ 3138985 w 3248167"/>
              <a:gd name="connsiteY14" fmla="*/ 2784144 h 4585648"/>
              <a:gd name="connsiteX15" fmla="*/ 3234519 w 3248167"/>
              <a:gd name="connsiteY15" fmla="*/ 2606723 h 4585648"/>
              <a:gd name="connsiteX16" fmla="*/ 3248167 w 3248167"/>
              <a:gd name="connsiteY16" fmla="*/ 2224586 h 4585648"/>
              <a:gd name="connsiteX17" fmla="*/ 3207224 w 3248167"/>
              <a:gd name="connsiteY17" fmla="*/ 1883392 h 4585648"/>
              <a:gd name="connsiteX18" fmla="*/ 3084394 w 3248167"/>
              <a:gd name="connsiteY18" fmla="*/ 1651380 h 4585648"/>
              <a:gd name="connsiteX19" fmla="*/ 2852382 w 3248167"/>
              <a:gd name="connsiteY19" fmla="*/ 1364777 h 4585648"/>
              <a:gd name="connsiteX20" fmla="*/ 2511188 w 3248167"/>
              <a:gd name="connsiteY20" fmla="*/ 1050878 h 4585648"/>
              <a:gd name="connsiteX21" fmla="*/ 2129051 w 3248167"/>
              <a:gd name="connsiteY21" fmla="*/ 723332 h 4585648"/>
              <a:gd name="connsiteX22" fmla="*/ 1692322 w 3248167"/>
              <a:gd name="connsiteY22" fmla="*/ 327547 h 4585648"/>
              <a:gd name="connsiteX23" fmla="*/ 1269242 w 3248167"/>
              <a:gd name="connsiteY23" fmla="*/ 0 h 45856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3248167" h="4585648">
                <a:moveTo>
                  <a:pt x="1269242" y="0"/>
                </a:moveTo>
                <a:lnTo>
                  <a:pt x="846161" y="846162"/>
                </a:lnTo>
                <a:lnTo>
                  <a:pt x="395785" y="1801505"/>
                </a:lnTo>
                <a:lnTo>
                  <a:pt x="40943" y="2511189"/>
                </a:lnTo>
                <a:lnTo>
                  <a:pt x="13648" y="2579427"/>
                </a:lnTo>
                <a:lnTo>
                  <a:pt x="0" y="2647666"/>
                </a:lnTo>
                <a:lnTo>
                  <a:pt x="464024" y="3029803"/>
                </a:lnTo>
                <a:lnTo>
                  <a:pt x="1460310" y="3903260"/>
                </a:lnTo>
                <a:lnTo>
                  <a:pt x="1733266" y="4107977"/>
                </a:lnTo>
                <a:lnTo>
                  <a:pt x="2292824" y="4585648"/>
                </a:lnTo>
                <a:lnTo>
                  <a:pt x="2429301" y="4244454"/>
                </a:lnTo>
                <a:lnTo>
                  <a:pt x="2579427" y="3944203"/>
                </a:lnTo>
                <a:lnTo>
                  <a:pt x="2797791" y="3562066"/>
                </a:lnTo>
                <a:lnTo>
                  <a:pt x="3002507" y="3125338"/>
                </a:lnTo>
                <a:lnTo>
                  <a:pt x="3138985" y="2784144"/>
                </a:lnTo>
                <a:lnTo>
                  <a:pt x="3234519" y="2606723"/>
                </a:lnTo>
                <a:lnTo>
                  <a:pt x="3248167" y="2224586"/>
                </a:lnTo>
                <a:lnTo>
                  <a:pt x="3207224" y="1883392"/>
                </a:lnTo>
                <a:lnTo>
                  <a:pt x="3084394" y="1651380"/>
                </a:lnTo>
                <a:lnTo>
                  <a:pt x="2852382" y="1364777"/>
                </a:lnTo>
                <a:lnTo>
                  <a:pt x="2511188" y="1050878"/>
                </a:lnTo>
                <a:lnTo>
                  <a:pt x="2129051" y="723332"/>
                </a:lnTo>
                <a:lnTo>
                  <a:pt x="1692322" y="327547"/>
                </a:lnTo>
                <a:lnTo>
                  <a:pt x="1269242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41" name="Forma libre 40"/>
          <p:cNvSpPr/>
          <p:nvPr/>
        </p:nvSpPr>
        <p:spPr>
          <a:xfrm>
            <a:off x="6655863" y="2467107"/>
            <a:ext cx="1392072" cy="1351129"/>
          </a:xfrm>
          <a:custGeom>
            <a:avLst/>
            <a:gdLst>
              <a:gd name="connsiteX0" fmla="*/ 368490 w 1392072"/>
              <a:gd name="connsiteY0" fmla="*/ 0 h 1351129"/>
              <a:gd name="connsiteX1" fmla="*/ 1392072 w 1392072"/>
              <a:gd name="connsiteY1" fmla="*/ 859809 h 1351129"/>
              <a:gd name="connsiteX2" fmla="*/ 1009935 w 1392072"/>
              <a:gd name="connsiteY2" fmla="*/ 1351129 h 1351129"/>
              <a:gd name="connsiteX3" fmla="*/ 0 w 1392072"/>
              <a:gd name="connsiteY3" fmla="*/ 504967 h 1351129"/>
              <a:gd name="connsiteX4" fmla="*/ 368490 w 1392072"/>
              <a:gd name="connsiteY4" fmla="*/ 0 h 1351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92072" h="1351129">
                <a:moveTo>
                  <a:pt x="368490" y="0"/>
                </a:moveTo>
                <a:lnTo>
                  <a:pt x="1392072" y="859809"/>
                </a:lnTo>
                <a:lnTo>
                  <a:pt x="1009935" y="1351129"/>
                </a:lnTo>
                <a:lnTo>
                  <a:pt x="0" y="504967"/>
                </a:lnTo>
                <a:lnTo>
                  <a:pt x="368490" y="0"/>
                </a:lnTo>
                <a:close/>
              </a:path>
            </a:pathLst>
          </a:custGeom>
          <a:solidFill>
            <a:schemeClr val="accent6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44" name="Forma libre 43"/>
          <p:cNvSpPr/>
          <p:nvPr/>
        </p:nvSpPr>
        <p:spPr>
          <a:xfrm>
            <a:off x="5495804" y="1784719"/>
            <a:ext cx="2470244" cy="3357349"/>
          </a:xfrm>
          <a:custGeom>
            <a:avLst/>
            <a:gdLst>
              <a:gd name="connsiteX0" fmla="*/ 1651379 w 2470244"/>
              <a:gd name="connsiteY0" fmla="*/ 0 h 3357349"/>
              <a:gd name="connsiteX1" fmla="*/ 1651379 w 2470244"/>
              <a:gd name="connsiteY1" fmla="*/ 95535 h 3357349"/>
              <a:gd name="connsiteX2" fmla="*/ 614149 w 2470244"/>
              <a:gd name="connsiteY2" fmla="*/ 1460311 h 3357349"/>
              <a:gd name="connsiteX3" fmla="*/ 614149 w 2470244"/>
              <a:gd name="connsiteY3" fmla="*/ 1460311 h 3357349"/>
              <a:gd name="connsiteX4" fmla="*/ 423080 w 2470244"/>
              <a:gd name="connsiteY4" fmla="*/ 1446663 h 3357349"/>
              <a:gd name="connsiteX5" fmla="*/ 109182 w 2470244"/>
              <a:gd name="connsiteY5" fmla="*/ 1201003 h 3357349"/>
              <a:gd name="connsiteX6" fmla="*/ 0 w 2470244"/>
              <a:gd name="connsiteY6" fmla="*/ 1419367 h 3357349"/>
              <a:gd name="connsiteX7" fmla="*/ 2238232 w 2470244"/>
              <a:gd name="connsiteY7" fmla="*/ 3275463 h 3357349"/>
              <a:gd name="connsiteX8" fmla="*/ 2292823 w 2470244"/>
              <a:gd name="connsiteY8" fmla="*/ 3357349 h 3357349"/>
              <a:gd name="connsiteX9" fmla="*/ 2470244 w 2470244"/>
              <a:gd name="connsiteY9" fmla="*/ 2988860 h 3357349"/>
              <a:gd name="connsiteX10" fmla="*/ 2388358 w 2470244"/>
              <a:gd name="connsiteY10" fmla="*/ 3002508 h 3357349"/>
              <a:gd name="connsiteX11" fmla="*/ 2238232 w 2470244"/>
              <a:gd name="connsiteY11" fmla="*/ 2934269 h 3357349"/>
              <a:gd name="connsiteX12" fmla="*/ 846161 w 2470244"/>
              <a:gd name="connsiteY12" fmla="*/ 1746914 h 3357349"/>
              <a:gd name="connsiteX13" fmla="*/ 832513 w 2470244"/>
              <a:gd name="connsiteY13" fmla="*/ 1719618 h 3357349"/>
              <a:gd name="connsiteX14" fmla="*/ 832513 w 2470244"/>
              <a:gd name="connsiteY14" fmla="*/ 1624084 h 3357349"/>
              <a:gd name="connsiteX15" fmla="*/ 887104 w 2470244"/>
              <a:gd name="connsiteY15" fmla="*/ 1555845 h 3357349"/>
              <a:gd name="connsiteX16" fmla="*/ 1173707 w 2470244"/>
              <a:gd name="connsiteY16" fmla="*/ 1173708 h 3357349"/>
              <a:gd name="connsiteX17" fmla="*/ 1801504 w 2470244"/>
              <a:gd name="connsiteY17" fmla="*/ 313899 h 3357349"/>
              <a:gd name="connsiteX18" fmla="*/ 1869743 w 2470244"/>
              <a:gd name="connsiteY18" fmla="*/ 245660 h 3357349"/>
              <a:gd name="connsiteX19" fmla="*/ 1937982 w 2470244"/>
              <a:gd name="connsiteY19" fmla="*/ 232012 h 3357349"/>
              <a:gd name="connsiteX20" fmla="*/ 1651379 w 2470244"/>
              <a:gd name="connsiteY20" fmla="*/ 0 h 3357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470244" h="3357349">
                <a:moveTo>
                  <a:pt x="1651379" y="0"/>
                </a:moveTo>
                <a:lnTo>
                  <a:pt x="1651379" y="95535"/>
                </a:lnTo>
                <a:lnTo>
                  <a:pt x="614149" y="1460311"/>
                </a:lnTo>
                <a:lnTo>
                  <a:pt x="614149" y="1460311"/>
                </a:lnTo>
                <a:lnTo>
                  <a:pt x="423080" y="1446663"/>
                </a:lnTo>
                <a:lnTo>
                  <a:pt x="109182" y="1201003"/>
                </a:lnTo>
                <a:lnTo>
                  <a:pt x="0" y="1419367"/>
                </a:lnTo>
                <a:lnTo>
                  <a:pt x="2238232" y="3275463"/>
                </a:lnTo>
                <a:lnTo>
                  <a:pt x="2292823" y="3357349"/>
                </a:lnTo>
                <a:lnTo>
                  <a:pt x="2470244" y="2988860"/>
                </a:lnTo>
                <a:lnTo>
                  <a:pt x="2388358" y="3002508"/>
                </a:lnTo>
                <a:lnTo>
                  <a:pt x="2238232" y="2934269"/>
                </a:lnTo>
                <a:lnTo>
                  <a:pt x="846161" y="1746914"/>
                </a:lnTo>
                <a:lnTo>
                  <a:pt x="832513" y="1719618"/>
                </a:lnTo>
                <a:lnTo>
                  <a:pt x="832513" y="1624084"/>
                </a:lnTo>
                <a:lnTo>
                  <a:pt x="887104" y="1555845"/>
                </a:lnTo>
                <a:lnTo>
                  <a:pt x="1173707" y="1173708"/>
                </a:lnTo>
                <a:lnTo>
                  <a:pt x="1801504" y="313899"/>
                </a:lnTo>
                <a:lnTo>
                  <a:pt x="1869743" y="245660"/>
                </a:lnTo>
                <a:lnTo>
                  <a:pt x="1937982" y="232012"/>
                </a:lnTo>
                <a:lnTo>
                  <a:pt x="1651379" y="0"/>
                </a:lnTo>
                <a:close/>
              </a:path>
            </a:pathLst>
          </a:custGeom>
          <a:solidFill>
            <a:schemeClr val="accent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45" name="Forma libre 44"/>
          <p:cNvSpPr/>
          <p:nvPr/>
        </p:nvSpPr>
        <p:spPr>
          <a:xfrm>
            <a:off x="7135915" y="4776911"/>
            <a:ext cx="637954" cy="659219"/>
          </a:xfrm>
          <a:custGeom>
            <a:avLst/>
            <a:gdLst>
              <a:gd name="connsiteX0" fmla="*/ 489098 w 637954"/>
              <a:gd name="connsiteY0" fmla="*/ 659219 h 659219"/>
              <a:gd name="connsiteX1" fmla="*/ 0 w 637954"/>
              <a:gd name="connsiteY1" fmla="*/ 255182 h 659219"/>
              <a:gd name="connsiteX2" fmla="*/ 244549 w 637954"/>
              <a:gd name="connsiteY2" fmla="*/ 0 h 659219"/>
              <a:gd name="connsiteX3" fmla="*/ 606056 w 637954"/>
              <a:gd name="connsiteY3" fmla="*/ 276447 h 659219"/>
              <a:gd name="connsiteX4" fmla="*/ 637954 w 637954"/>
              <a:gd name="connsiteY4" fmla="*/ 350875 h 659219"/>
              <a:gd name="connsiteX5" fmla="*/ 637954 w 637954"/>
              <a:gd name="connsiteY5" fmla="*/ 372140 h 659219"/>
              <a:gd name="connsiteX6" fmla="*/ 489098 w 637954"/>
              <a:gd name="connsiteY6" fmla="*/ 659219 h 6592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7954" h="659219">
                <a:moveTo>
                  <a:pt x="489098" y="659219"/>
                </a:moveTo>
                <a:lnTo>
                  <a:pt x="0" y="255182"/>
                </a:lnTo>
                <a:lnTo>
                  <a:pt x="244549" y="0"/>
                </a:lnTo>
                <a:lnTo>
                  <a:pt x="606056" y="276447"/>
                </a:lnTo>
                <a:lnTo>
                  <a:pt x="637954" y="350875"/>
                </a:lnTo>
                <a:lnTo>
                  <a:pt x="637954" y="372140"/>
                </a:lnTo>
                <a:lnTo>
                  <a:pt x="489098" y="659219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               </a:t>
            </a:r>
            <a:endParaRPr lang="es-EC" dirty="0"/>
          </a:p>
        </p:txBody>
      </p:sp>
      <p:sp>
        <p:nvSpPr>
          <p:cNvPr id="46" name="Forma libre 45"/>
          <p:cNvSpPr/>
          <p:nvPr/>
        </p:nvSpPr>
        <p:spPr>
          <a:xfrm>
            <a:off x="5413441" y="3479739"/>
            <a:ext cx="925032" cy="935666"/>
          </a:xfrm>
          <a:custGeom>
            <a:avLst/>
            <a:gdLst>
              <a:gd name="connsiteX0" fmla="*/ 925032 w 925032"/>
              <a:gd name="connsiteY0" fmla="*/ 435935 h 935666"/>
              <a:gd name="connsiteX1" fmla="*/ 499730 w 925032"/>
              <a:gd name="connsiteY1" fmla="*/ 935666 h 935666"/>
              <a:gd name="connsiteX2" fmla="*/ 0 w 925032"/>
              <a:gd name="connsiteY2" fmla="*/ 510363 h 935666"/>
              <a:gd name="connsiteX3" fmla="*/ 425302 w 925032"/>
              <a:gd name="connsiteY3" fmla="*/ 0 h 935666"/>
              <a:gd name="connsiteX4" fmla="*/ 925032 w 925032"/>
              <a:gd name="connsiteY4" fmla="*/ 435935 h 935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25032" h="935666">
                <a:moveTo>
                  <a:pt x="925032" y="435935"/>
                </a:moveTo>
                <a:lnTo>
                  <a:pt x="499730" y="935666"/>
                </a:lnTo>
                <a:lnTo>
                  <a:pt x="0" y="510363"/>
                </a:lnTo>
                <a:lnTo>
                  <a:pt x="425302" y="0"/>
                </a:lnTo>
                <a:lnTo>
                  <a:pt x="925032" y="435935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7" name="Forma libre 46"/>
          <p:cNvSpPr/>
          <p:nvPr/>
        </p:nvSpPr>
        <p:spPr>
          <a:xfrm>
            <a:off x="5604827" y="2639767"/>
            <a:ext cx="680484" cy="616689"/>
          </a:xfrm>
          <a:custGeom>
            <a:avLst/>
            <a:gdLst>
              <a:gd name="connsiteX0" fmla="*/ 159488 w 680484"/>
              <a:gd name="connsiteY0" fmla="*/ 0 h 616689"/>
              <a:gd name="connsiteX1" fmla="*/ 680484 w 680484"/>
              <a:gd name="connsiteY1" fmla="*/ 382772 h 616689"/>
              <a:gd name="connsiteX2" fmla="*/ 520995 w 680484"/>
              <a:gd name="connsiteY2" fmla="*/ 606056 h 616689"/>
              <a:gd name="connsiteX3" fmla="*/ 467833 w 680484"/>
              <a:gd name="connsiteY3" fmla="*/ 616689 h 616689"/>
              <a:gd name="connsiteX4" fmla="*/ 372140 w 680484"/>
              <a:gd name="connsiteY4" fmla="*/ 616689 h 616689"/>
              <a:gd name="connsiteX5" fmla="*/ 276446 w 680484"/>
              <a:gd name="connsiteY5" fmla="*/ 563526 h 616689"/>
              <a:gd name="connsiteX6" fmla="*/ 0 w 680484"/>
              <a:gd name="connsiteY6" fmla="*/ 350875 h 616689"/>
              <a:gd name="connsiteX7" fmla="*/ 159488 w 680484"/>
              <a:gd name="connsiteY7" fmla="*/ 0 h 6166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0484" h="616689">
                <a:moveTo>
                  <a:pt x="159488" y="0"/>
                </a:moveTo>
                <a:lnTo>
                  <a:pt x="680484" y="382772"/>
                </a:lnTo>
                <a:lnTo>
                  <a:pt x="520995" y="606056"/>
                </a:lnTo>
                <a:lnTo>
                  <a:pt x="467833" y="616689"/>
                </a:lnTo>
                <a:lnTo>
                  <a:pt x="372140" y="616689"/>
                </a:lnTo>
                <a:lnTo>
                  <a:pt x="276446" y="563526"/>
                </a:lnTo>
                <a:lnTo>
                  <a:pt x="0" y="350875"/>
                </a:lnTo>
                <a:lnTo>
                  <a:pt x="159488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8" name="Forma libre 47"/>
          <p:cNvSpPr/>
          <p:nvPr/>
        </p:nvSpPr>
        <p:spPr>
          <a:xfrm>
            <a:off x="6200250" y="1268167"/>
            <a:ext cx="637954" cy="712382"/>
          </a:xfrm>
          <a:custGeom>
            <a:avLst/>
            <a:gdLst>
              <a:gd name="connsiteX0" fmla="*/ 637954 w 637954"/>
              <a:gd name="connsiteY0" fmla="*/ 276447 h 712382"/>
              <a:gd name="connsiteX1" fmla="*/ 265814 w 637954"/>
              <a:gd name="connsiteY1" fmla="*/ 0 h 712382"/>
              <a:gd name="connsiteX2" fmla="*/ 0 w 637954"/>
              <a:gd name="connsiteY2" fmla="*/ 478465 h 712382"/>
              <a:gd name="connsiteX3" fmla="*/ 308344 w 637954"/>
              <a:gd name="connsiteY3" fmla="*/ 712382 h 712382"/>
              <a:gd name="connsiteX4" fmla="*/ 637954 w 637954"/>
              <a:gd name="connsiteY4" fmla="*/ 276447 h 7123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954" h="712382">
                <a:moveTo>
                  <a:pt x="637954" y="276447"/>
                </a:moveTo>
                <a:lnTo>
                  <a:pt x="265814" y="0"/>
                </a:lnTo>
                <a:lnTo>
                  <a:pt x="0" y="478465"/>
                </a:lnTo>
                <a:lnTo>
                  <a:pt x="308344" y="712382"/>
                </a:lnTo>
                <a:lnTo>
                  <a:pt x="637954" y="276447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49" name="Forma libre 48"/>
          <p:cNvSpPr/>
          <p:nvPr/>
        </p:nvSpPr>
        <p:spPr>
          <a:xfrm>
            <a:off x="6327841" y="2980009"/>
            <a:ext cx="616688" cy="744279"/>
          </a:xfrm>
          <a:custGeom>
            <a:avLst/>
            <a:gdLst>
              <a:gd name="connsiteX0" fmla="*/ 329609 w 616688"/>
              <a:gd name="connsiteY0" fmla="*/ 0 h 744279"/>
              <a:gd name="connsiteX1" fmla="*/ 616688 w 616688"/>
              <a:gd name="connsiteY1" fmla="*/ 223284 h 744279"/>
              <a:gd name="connsiteX2" fmla="*/ 244549 w 616688"/>
              <a:gd name="connsiteY2" fmla="*/ 744279 h 744279"/>
              <a:gd name="connsiteX3" fmla="*/ 10632 w 616688"/>
              <a:gd name="connsiteY3" fmla="*/ 531628 h 744279"/>
              <a:gd name="connsiteX4" fmla="*/ 0 w 616688"/>
              <a:gd name="connsiteY4" fmla="*/ 446568 h 744279"/>
              <a:gd name="connsiteX5" fmla="*/ 21265 w 616688"/>
              <a:gd name="connsiteY5" fmla="*/ 414670 h 744279"/>
              <a:gd name="connsiteX6" fmla="*/ 329609 w 616688"/>
              <a:gd name="connsiteY6" fmla="*/ 0 h 7442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6688" h="744279">
                <a:moveTo>
                  <a:pt x="329609" y="0"/>
                </a:moveTo>
                <a:lnTo>
                  <a:pt x="616688" y="223284"/>
                </a:lnTo>
                <a:lnTo>
                  <a:pt x="244549" y="744279"/>
                </a:lnTo>
                <a:lnTo>
                  <a:pt x="10632" y="531628"/>
                </a:lnTo>
                <a:lnTo>
                  <a:pt x="0" y="446568"/>
                </a:lnTo>
                <a:lnTo>
                  <a:pt x="21265" y="414670"/>
                </a:lnTo>
                <a:lnTo>
                  <a:pt x="329609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0" name="Forma libre 49"/>
          <p:cNvSpPr/>
          <p:nvPr/>
        </p:nvSpPr>
        <p:spPr>
          <a:xfrm>
            <a:off x="6572390" y="3203293"/>
            <a:ext cx="1658679" cy="1584251"/>
          </a:xfrm>
          <a:custGeom>
            <a:avLst/>
            <a:gdLst>
              <a:gd name="connsiteX0" fmla="*/ 361507 w 1658679"/>
              <a:gd name="connsiteY0" fmla="*/ 0 h 1584251"/>
              <a:gd name="connsiteX1" fmla="*/ 1658679 w 1658679"/>
              <a:gd name="connsiteY1" fmla="*/ 1063256 h 1584251"/>
              <a:gd name="connsiteX2" fmla="*/ 1414130 w 1658679"/>
              <a:gd name="connsiteY2" fmla="*/ 1562986 h 1584251"/>
              <a:gd name="connsiteX3" fmla="*/ 1339702 w 1658679"/>
              <a:gd name="connsiteY3" fmla="*/ 1584251 h 1584251"/>
              <a:gd name="connsiteX4" fmla="*/ 1190846 w 1658679"/>
              <a:gd name="connsiteY4" fmla="*/ 1531088 h 1584251"/>
              <a:gd name="connsiteX5" fmla="*/ 563525 w 1658679"/>
              <a:gd name="connsiteY5" fmla="*/ 988828 h 1584251"/>
              <a:gd name="connsiteX6" fmla="*/ 0 w 1658679"/>
              <a:gd name="connsiteY6" fmla="*/ 510363 h 1584251"/>
              <a:gd name="connsiteX7" fmla="*/ 361507 w 1658679"/>
              <a:gd name="connsiteY7" fmla="*/ 0 h 15842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658679" h="1584251">
                <a:moveTo>
                  <a:pt x="361507" y="0"/>
                </a:moveTo>
                <a:lnTo>
                  <a:pt x="1658679" y="1063256"/>
                </a:lnTo>
                <a:lnTo>
                  <a:pt x="1414130" y="1562986"/>
                </a:lnTo>
                <a:lnTo>
                  <a:pt x="1339702" y="1584251"/>
                </a:lnTo>
                <a:lnTo>
                  <a:pt x="1190846" y="1531088"/>
                </a:lnTo>
                <a:lnTo>
                  <a:pt x="563525" y="988828"/>
                </a:lnTo>
                <a:lnTo>
                  <a:pt x="0" y="510363"/>
                </a:lnTo>
                <a:lnTo>
                  <a:pt x="361507" y="0"/>
                </a:lnTo>
                <a:close/>
              </a:path>
            </a:pathLst>
          </a:custGeom>
          <a:solidFill>
            <a:schemeClr val="accent4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1" name="Elipse 50">
            <a:extLst>
              <a:ext uri="{FF2B5EF4-FFF2-40B4-BE49-F238E27FC236}">
                <a16:creationId xmlns="" xmlns:a16="http://schemas.microsoft.com/office/drawing/2014/main" id="{14DDADEE-4BD6-49AE-B2D1-B40236971625}"/>
              </a:ext>
            </a:extLst>
          </p:cNvPr>
          <p:cNvSpPr/>
          <p:nvPr/>
        </p:nvSpPr>
        <p:spPr>
          <a:xfrm>
            <a:off x="6393558" y="1542092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2" name="Elipse 51">
            <a:extLst>
              <a:ext uri="{FF2B5EF4-FFF2-40B4-BE49-F238E27FC236}">
                <a16:creationId xmlns="" xmlns:a16="http://schemas.microsoft.com/office/drawing/2014/main" id="{14DDADEE-4BD6-49AE-B2D1-B40236971625}"/>
              </a:ext>
            </a:extLst>
          </p:cNvPr>
          <p:cNvSpPr/>
          <p:nvPr/>
        </p:nvSpPr>
        <p:spPr>
          <a:xfrm>
            <a:off x="7591142" y="4392749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3" name="Elipse 52">
            <a:extLst>
              <a:ext uri="{FF2B5EF4-FFF2-40B4-BE49-F238E27FC236}">
                <a16:creationId xmlns="" xmlns:a16="http://schemas.microsoft.com/office/drawing/2014/main" id="{14DDADEE-4BD6-49AE-B2D1-B40236971625}"/>
              </a:ext>
            </a:extLst>
          </p:cNvPr>
          <p:cNvSpPr/>
          <p:nvPr/>
        </p:nvSpPr>
        <p:spPr>
          <a:xfrm>
            <a:off x="7790162" y="4119267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4" name="Elipse 53">
            <a:extLst>
              <a:ext uri="{FF2B5EF4-FFF2-40B4-BE49-F238E27FC236}">
                <a16:creationId xmlns="" xmlns:a16="http://schemas.microsoft.com/office/drawing/2014/main" id="{14DDADEE-4BD6-49AE-B2D1-B40236971625}"/>
              </a:ext>
            </a:extLst>
          </p:cNvPr>
          <p:cNvSpPr/>
          <p:nvPr/>
        </p:nvSpPr>
        <p:spPr>
          <a:xfrm>
            <a:off x="7326632" y="3950783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5" name="Elipse 54">
            <a:extLst>
              <a:ext uri="{FF2B5EF4-FFF2-40B4-BE49-F238E27FC236}">
                <a16:creationId xmlns="" xmlns:a16="http://schemas.microsoft.com/office/drawing/2014/main" id="{14DDADEE-4BD6-49AE-B2D1-B40236971625}"/>
              </a:ext>
            </a:extLst>
          </p:cNvPr>
          <p:cNvSpPr/>
          <p:nvPr/>
        </p:nvSpPr>
        <p:spPr>
          <a:xfrm>
            <a:off x="7036432" y="3669993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6" name="Elipse 55">
            <a:extLst>
              <a:ext uri="{FF2B5EF4-FFF2-40B4-BE49-F238E27FC236}">
                <a16:creationId xmlns="" xmlns:a16="http://schemas.microsoft.com/office/drawing/2014/main" id="{14DDADEE-4BD6-49AE-B2D1-B40236971625}"/>
              </a:ext>
            </a:extLst>
          </p:cNvPr>
          <p:cNvSpPr/>
          <p:nvPr/>
        </p:nvSpPr>
        <p:spPr>
          <a:xfrm>
            <a:off x="6771411" y="3429108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7" name="Elipse 56">
            <a:extLst>
              <a:ext uri="{FF2B5EF4-FFF2-40B4-BE49-F238E27FC236}">
                <a16:creationId xmlns="" xmlns:a16="http://schemas.microsoft.com/office/drawing/2014/main" id="{14DDADEE-4BD6-49AE-B2D1-B40236971625}"/>
              </a:ext>
            </a:extLst>
          </p:cNvPr>
          <p:cNvSpPr/>
          <p:nvPr/>
        </p:nvSpPr>
        <p:spPr>
          <a:xfrm>
            <a:off x="6507519" y="3203293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8" name="Elipse 57">
            <a:extLst>
              <a:ext uri="{FF2B5EF4-FFF2-40B4-BE49-F238E27FC236}">
                <a16:creationId xmlns="" xmlns:a16="http://schemas.microsoft.com/office/drawing/2014/main" id="{14DDADEE-4BD6-49AE-B2D1-B40236971625}"/>
              </a:ext>
            </a:extLst>
          </p:cNvPr>
          <p:cNvSpPr/>
          <p:nvPr/>
        </p:nvSpPr>
        <p:spPr>
          <a:xfrm>
            <a:off x="5819021" y="2878239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9" name="Elipse 58">
            <a:extLst>
              <a:ext uri="{FF2B5EF4-FFF2-40B4-BE49-F238E27FC236}">
                <a16:creationId xmlns="" xmlns:a16="http://schemas.microsoft.com/office/drawing/2014/main" id="{14DDADEE-4BD6-49AE-B2D1-B40236971625}"/>
              </a:ext>
            </a:extLst>
          </p:cNvPr>
          <p:cNvSpPr/>
          <p:nvPr/>
        </p:nvSpPr>
        <p:spPr>
          <a:xfrm>
            <a:off x="5626498" y="3706223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0" name="Elipse 59">
            <a:extLst>
              <a:ext uri="{FF2B5EF4-FFF2-40B4-BE49-F238E27FC236}">
                <a16:creationId xmlns="" xmlns:a16="http://schemas.microsoft.com/office/drawing/2014/main" id="{14DDADEE-4BD6-49AE-B2D1-B40236971625}"/>
              </a:ext>
            </a:extLst>
          </p:cNvPr>
          <p:cNvSpPr/>
          <p:nvPr/>
        </p:nvSpPr>
        <p:spPr>
          <a:xfrm>
            <a:off x="5888971" y="3947572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1" name="Elipse 60">
            <a:extLst>
              <a:ext uri="{FF2B5EF4-FFF2-40B4-BE49-F238E27FC236}">
                <a16:creationId xmlns="" xmlns:a16="http://schemas.microsoft.com/office/drawing/2014/main" id="{14DDADEE-4BD6-49AE-B2D1-B40236971625}"/>
              </a:ext>
            </a:extLst>
          </p:cNvPr>
          <p:cNvSpPr/>
          <p:nvPr/>
        </p:nvSpPr>
        <p:spPr>
          <a:xfrm>
            <a:off x="7401729" y="5023930"/>
            <a:ext cx="242627" cy="24262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2" name="CuadroTexto 61">
            <a:extLst>
              <a:ext uri="{FF2B5EF4-FFF2-40B4-BE49-F238E27FC236}">
                <a16:creationId xmlns="" xmlns:a16="http://schemas.microsoft.com/office/drawing/2014/main" id="{676DC7BB-46B4-44BD-B0A9-BDA095E7072F}"/>
              </a:ext>
            </a:extLst>
          </p:cNvPr>
          <p:cNvSpPr txBox="1"/>
          <p:nvPr/>
        </p:nvSpPr>
        <p:spPr>
          <a:xfrm>
            <a:off x="7401729" y="4992014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2</a:t>
            </a:r>
          </a:p>
        </p:txBody>
      </p:sp>
      <p:sp>
        <p:nvSpPr>
          <p:cNvPr id="63" name="CuadroTexto 62">
            <a:extLst>
              <a:ext uri="{FF2B5EF4-FFF2-40B4-BE49-F238E27FC236}">
                <a16:creationId xmlns="" xmlns:a16="http://schemas.microsoft.com/office/drawing/2014/main" id="{71777D11-52C0-45C8-A38A-2D5A9E5D76EC}"/>
              </a:ext>
            </a:extLst>
          </p:cNvPr>
          <p:cNvSpPr txBox="1"/>
          <p:nvPr/>
        </p:nvSpPr>
        <p:spPr>
          <a:xfrm>
            <a:off x="5894995" y="3942441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200" dirty="0"/>
              <a:t>7</a:t>
            </a:r>
          </a:p>
        </p:txBody>
      </p:sp>
      <p:sp>
        <p:nvSpPr>
          <p:cNvPr id="64" name="CuadroTexto 63">
            <a:extLst>
              <a:ext uri="{FF2B5EF4-FFF2-40B4-BE49-F238E27FC236}">
                <a16:creationId xmlns="" xmlns:a16="http://schemas.microsoft.com/office/drawing/2014/main" id="{71777D11-52C0-45C8-A38A-2D5A9E5D76EC}"/>
              </a:ext>
            </a:extLst>
          </p:cNvPr>
          <p:cNvSpPr txBox="1"/>
          <p:nvPr/>
        </p:nvSpPr>
        <p:spPr>
          <a:xfrm>
            <a:off x="5634331" y="3710667"/>
            <a:ext cx="155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8</a:t>
            </a:r>
            <a:endParaRPr lang="es-EC" sz="1200" dirty="0"/>
          </a:p>
        </p:txBody>
      </p:sp>
      <p:sp>
        <p:nvSpPr>
          <p:cNvPr id="65" name="CuadroTexto 64">
            <a:extLst>
              <a:ext uri="{FF2B5EF4-FFF2-40B4-BE49-F238E27FC236}">
                <a16:creationId xmlns="" xmlns:a16="http://schemas.microsoft.com/office/drawing/2014/main" id="{71777D11-52C0-45C8-A38A-2D5A9E5D76EC}"/>
              </a:ext>
            </a:extLst>
          </p:cNvPr>
          <p:cNvSpPr txBox="1"/>
          <p:nvPr/>
        </p:nvSpPr>
        <p:spPr>
          <a:xfrm>
            <a:off x="5771632" y="2850485"/>
            <a:ext cx="36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10</a:t>
            </a:r>
            <a:endParaRPr lang="es-EC" sz="1200" dirty="0"/>
          </a:p>
        </p:txBody>
      </p:sp>
      <p:sp>
        <p:nvSpPr>
          <p:cNvPr id="66" name="CuadroTexto 65">
            <a:extLst>
              <a:ext uri="{FF2B5EF4-FFF2-40B4-BE49-F238E27FC236}">
                <a16:creationId xmlns="" xmlns:a16="http://schemas.microsoft.com/office/drawing/2014/main" id="{71777D11-52C0-45C8-A38A-2D5A9E5D76EC}"/>
              </a:ext>
            </a:extLst>
          </p:cNvPr>
          <p:cNvSpPr txBox="1"/>
          <p:nvPr/>
        </p:nvSpPr>
        <p:spPr>
          <a:xfrm>
            <a:off x="6326298" y="1535538"/>
            <a:ext cx="36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14</a:t>
            </a:r>
            <a:endParaRPr lang="es-EC" sz="1200" dirty="0"/>
          </a:p>
        </p:txBody>
      </p:sp>
      <p:sp>
        <p:nvSpPr>
          <p:cNvPr id="67" name="CuadroTexto 66">
            <a:extLst>
              <a:ext uri="{FF2B5EF4-FFF2-40B4-BE49-F238E27FC236}">
                <a16:creationId xmlns="" xmlns:a16="http://schemas.microsoft.com/office/drawing/2014/main" id="{71777D11-52C0-45C8-A38A-2D5A9E5D76EC}"/>
              </a:ext>
            </a:extLst>
          </p:cNvPr>
          <p:cNvSpPr txBox="1"/>
          <p:nvPr/>
        </p:nvSpPr>
        <p:spPr>
          <a:xfrm>
            <a:off x="6454964" y="3195070"/>
            <a:ext cx="36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16</a:t>
            </a:r>
            <a:endParaRPr lang="es-EC" sz="1200" dirty="0"/>
          </a:p>
        </p:txBody>
      </p:sp>
      <p:sp>
        <p:nvSpPr>
          <p:cNvPr id="68" name="CuadroTexto 67">
            <a:extLst>
              <a:ext uri="{FF2B5EF4-FFF2-40B4-BE49-F238E27FC236}">
                <a16:creationId xmlns="" xmlns:a16="http://schemas.microsoft.com/office/drawing/2014/main" id="{71777D11-52C0-45C8-A38A-2D5A9E5D76EC}"/>
              </a:ext>
            </a:extLst>
          </p:cNvPr>
          <p:cNvSpPr txBox="1"/>
          <p:nvPr/>
        </p:nvSpPr>
        <p:spPr>
          <a:xfrm>
            <a:off x="6715727" y="3402129"/>
            <a:ext cx="36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17</a:t>
            </a:r>
            <a:endParaRPr lang="es-EC" sz="1200" dirty="0"/>
          </a:p>
        </p:txBody>
      </p:sp>
      <p:sp>
        <p:nvSpPr>
          <p:cNvPr id="69" name="CuadroTexto 68">
            <a:extLst>
              <a:ext uri="{FF2B5EF4-FFF2-40B4-BE49-F238E27FC236}">
                <a16:creationId xmlns="" xmlns:a16="http://schemas.microsoft.com/office/drawing/2014/main" id="{71777D11-52C0-45C8-A38A-2D5A9E5D76EC}"/>
              </a:ext>
            </a:extLst>
          </p:cNvPr>
          <p:cNvSpPr txBox="1"/>
          <p:nvPr/>
        </p:nvSpPr>
        <p:spPr>
          <a:xfrm>
            <a:off x="6972469" y="3658822"/>
            <a:ext cx="36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18</a:t>
            </a:r>
            <a:endParaRPr lang="es-EC" sz="1200" dirty="0"/>
          </a:p>
        </p:txBody>
      </p:sp>
      <p:sp>
        <p:nvSpPr>
          <p:cNvPr id="70" name="CuadroTexto 69">
            <a:extLst>
              <a:ext uri="{FF2B5EF4-FFF2-40B4-BE49-F238E27FC236}">
                <a16:creationId xmlns="" xmlns:a16="http://schemas.microsoft.com/office/drawing/2014/main" id="{71777D11-52C0-45C8-A38A-2D5A9E5D76EC}"/>
              </a:ext>
            </a:extLst>
          </p:cNvPr>
          <p:cNvSpPr txBox="1"/>
          <p:nvPr/>
        </p:nvSpPr>
        <p:spPr>
          <a:xfrm>
            <a:off x="7277005" y="3922363"/>
            <a:ext cx="36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19</a:t>
            </a:r>
            <a:endParaRPr lang="es-EC" sz="1200" dirty="0"/>
          </a:p>
        </p:txBody>
      </p:sp>
      <p:sp>
        <p:nvSpPr>
          <p:cNvPr id="71" name="CuadroTexto 70">
            <a:extLst>
              <a:ext uri="{FF2B5EF4-FFF2-40B4-BE49-F238E27FC236}">
                <a16:creationId xmlns="" xmlns:a16="http://schemas.microsoft.com/office/drawing/2014/main" id="{71777D11-52C0-45C8-A38A-2D5A9E5D76EC}"/>
              </a:ext>
            </a:extLst>
          </p:cNvPr>
          <p:cNvSpPr txBox="1"/>
          <p:nvPr/>
        </p:nvSpPr>
        <p:spPr>
          <a:xfrm>
            <a:off x="7531234" y="4380136"/>
            <a:ext cx="36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20</a:t>
            </a:r>
            <a:endParaRPr lang="es-EC" sz="1200" dirty="0"/>
          </a:p>
        </p:txBody>
      </p:sp>
      <p:sp>
        <p:nvSpPr>
          <p:cNvPr id="72" name="CuadroTexto 71">
            <a:extLst>
              <a:ext uri="{FF2B5EF4-FFF2-40B4-BE49-F238E27FC236}">
                <a16:creationId xmlns="" xmlns:a16="http://schemas.microsoft.com/office/drawing/2014/main" id="{71777D11-52C0-45C8-A38A-2D5A9E5D76EC}"/>
              </a:ext>
            </a:extLst>
          </p:cNvPr>
          <p:cNvSpPr txBox="1"/>
          <p:nvPr/>
        </p:nvSpPr>
        <p:spPr>
          <a:xfrm>
            <a:off x="7746239" y="4102254"/>
            <a:ext cx="3624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21</a:t>
            </a:r>
            <a:endParaRPr lang="es-EC" sz="120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443256"/>
              </p:ext>
            </p:extLst>
          </p:nvPr>
        </p:nvGraphicFramePr>
        <p:xfrm>
          <a:off x="366456" y="1589821"/>
          <a:ext cx="1284923" cy="45079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60128"/>
                <a:gridCol w="624795"/>
              </a:tblGrid>
              <a:tr h="36180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Nº LOTE</a:t>
                      </a:r>
                      <a:endParaRPr lang="es-EC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AREA  (M2)</a:t>
                      </a:r>
                      <a:endParaRPr lang="es-EC" sz="10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27687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205,30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</a:tr>
              <a:tr h="2896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2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187,01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</a:tr>
              <a:tr h="32361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206,39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</a:tr>
              <a:tr h="29978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204,25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</a:tr>
              <a:tr h="301649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202,40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</a:tr>
              <a:tr h="32754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200,41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</a:tr>
              <a:tr h="327546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7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198,11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</a:tr>
              <a:tr h="35484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195,68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</a:tr>
              <a:tr h="27295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206,84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</a:tr>
              <a:tr h="36177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10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193,61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</a:tr>
              <a:tr h="375202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203,94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</a:tr>
              <a:tr h="27295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204,72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</a:tr>
              <a:tr h="361777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211,38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</a:tr>
            </a:tbl>
          </a:graphicData>
        </a:graphic>
      </p:graphicFrame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4720799"/>
              </p:ext>
            </p:extLst>
          </p:nvPr>
        </p:nvGraphicFramePr>
        <p:xfrm>
          <a:off x="1983793" y="1589821"/>
          <a:ext cx="1340659" cy="421038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7207"/>
                <a:gridCol w="793452"/>
              </a:tblGrid>
              <a:tr h="326897"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Nº LOTE</a:t>
                      </a:r>
                    </a:p>
                  </a:txBody>
                  <a:tcPr marL="5493" marR="5493" marT="5493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C" sz="1050" b="1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AREA  (M2)</a:t>
                      </a:r>
                    </a:p>
                  </a:txBody>
                  <a:tcPr marL="5493" marR="5493" marT="5493" marB="0"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</a:tr>
              <a:tr h="3070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14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198,13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</a:tr>
              <a:tr h="260408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207,58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</a:tr>
              <a:tr h="3070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16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198,20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</a:tr>
              <a:tr h="279824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199,89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</a:tr>
              <a:tr h="27295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18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199,89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</a:tr>
              <a:tr h="3070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19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199,89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</a:tr>
              <a:tr h="3070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20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174,74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</a:tr>
              <a:tr h="3070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174,18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>
                    <a:solidFill>
                      <a:schemeClr val="accent4"/>
                    </a:solidFill>
                  </a:tcPr>
                </a:tc>
              </a:tr>
              <a:tr h="3070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22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220,55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</a:tr>
              <a:tr h="3070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23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252,37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</a:tr>
              <a:tr h="3070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24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218,75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</a:tr>
              <a:tr h="3070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25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218,01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</a:tr>
              <a:tr h="307030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>
                          <a:effectLst/>
                        </a:rPr>
                        <a:t>26</a:t>
                      </a:r>
                      <a:endParaRPr lang="es-EC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493" marR="5493" marT="549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900" u="none" strike="noStrike" dirty="0">
                          <a:effectLst/>
                        </a:rPr>
                        <a:t>218,09</a:t>
                      </a:r>
                      <a:endParaRPr lang="es-EC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493" marR="5493" marT="5493" marB="0" anchor="ctr"/>
                </a:tc>
              </a:tr>
            </a:tbl>
          </a:graphicData>
        </a:graphic>
      </p:graphicFrame>
      <p:sp>
        <p:nvSpPr>
          <p:cNvPr id="73" name="CuadroTexto 72"/>
          <p:cNvSpPr txBox="1"/>
          <p:nvPr/>
        </p:nvSpPr>
        <p:spPr>
          <a:xfrm rot="2236423">
            <a:off x="5467466" y="3156870"/>
            <a:ext cx="5123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" dirty="0" smtClean="0"/>
              <a:t>Pasaje Peatonal E11M </a:t>
            </a:r>
            <a:endParaRPr lang="es-EC" sz="400" dirty="0"/>
          </a:p>
        </p:txBody>
      </p:sp>
    </p:spTree>
    <p:extLst>
      <p:ext uri="{BB962C8B-B14F-4D97-AF65-F5344CB8AC3E}">
        <p14:creationId xmlns:p14="http://schemas.microsoft.com/office/powerpoint/2010/main" val="35639218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Imagen 3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7" t="7586" r="25295" b="4598"/>
          <a:stretch/>
        </p:blipFill>
        <p:spPr>
          <a:xfrm>
            <a:off x="6711326" y="946535"/>
            <a:ext cx="4162097" cy="5317464"/>
          </a:xfrm>
          <a:prstGeom prst="rect">
            <a:avLst/>
          </a:prstGeom>
        </p:spPr>
      </p:pic>
      <p:sp>
        <p:nvSpPr>
          <p:cNvPr id="4" name="CuadroTexto 7"/>
          <p:cNvSpPr txBox="1"/>
          <p:nvPr/>
        </p:nvSpPr>
        <p:spPr>
          <a:xfrm>
            <a:off x="231098" y="908170"/>
            <a:ext cx="103415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_tradnl" sz="2000" b="1" dirty="0">
                <a:solidFill>
                  <a:srgbClr val="C00000"/>
                </a:solidFill>
              </a:rPr>
              <a:t>PLAN METROPOLITANO DE ORDENAMIENTO TERRITORIAL/ </a:t>
            </a:r>
            <a:r>
              <a:rPr lang="es-ES_tradnl" sz="2000" b="1" dirty="0" smtClean="0">
                <a:solidFill>
                  <a:srgbClr val="C00000"/>
                </a:solidFill>
              </a:rPr>
              <a:t>PMDOT</a:t>
            </a:r>
            <a:endParaRPr lang="es-ES_tradnl" sz="2000" b="1" dirty="0">
              <a:solidFill>
                <a:srgbClr val="C000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74015" y="558811"/>
            <a:ext cx="5486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ADMINISTRACIÓN  ZONAL:  CALDERÓN</a:t>
            </a:r>
            <a:r>
              <a:rPr lang="en-U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-  </a:t>
            </a:r>
            <a:r>
              <a:rPr lang="es-ES" sz="1200" b="1" dirty="0">
                <a:solidFill>
                  <a:srgbClr val="80B8E0"/>
                </a:solidFill>
                <a:latin typeface="Calibri" pitchFamily="34" charset="0"/>
                <a:cs typeface="Arial" charset="0"/>
              </a:rPr>
              <a:t>PARROQUIA:  CALDERÓN</a:t>
            </a: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" name="Rectangle 15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0" name="Rectangle 3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12" name="Rectangle 43">
            <a:extLst>
              <a:ext uri="{FF2B5EF4-FFF2-40B4-BE49-F238E27FC236}">
                <a16:creationId xmlns:a16="http://schemas.microsoft.com/office/drawing/2014/main" xmlns="" id="{3011027E-2510-473D-B256-03F031E2BC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8271" y="147343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C"/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36AC4871-392E-4223-9FA7-7B4B3064358B}"/>
              </a:ext>
            </a:extLst>
          </p:cNvPr>
          <p:cNvSpPr/>
          <p:nvPr/>
        </p:nvSpPr>
        <p:spPr>
          <a:xfrm>
            <a:off x="924247" y="5448996"/>
            <a:ext cx="339424" cy="21815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7" name="CuadroTexto 26">
            <a:extLst>
              <a:ext uri="{FF2B5EF4-FFF2-40B4-BE49-F238E27FC236}">
                <a16:creationId xmlns:a16="http://schemas.microsoft.com/office/drawing/2014/main" xmlns="" id="{07D7A3BE-C108-4F16-B2FE-3A19A580E147}"/>
              </a:ext>
            </a:extLst>
          </p:cNvPr>
          <p:cNvSpPr txBox="1"/>
          <p:nvPr/>
        </p:nvSpPr>
        <p:spPr>
          <a:xfrm>
            <a:off x="1238693" y="5411967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/>
              <a:t>(RR2) Residencial Rural 2</a:t>
            </a:r>
            <a:endParaRPr lang="es-EC" sz="1200" dirty="0"/>
          </a:p>
          <a:p>
            <a:endParaRPr lang="es-EC" sz="1200" dirty="0"/>
          </a:p>
        </p:txBody>
      </p:sp>
      <p:grpSp>
        <p:nvGrpSpPr>
          <p:cNvPr id="22" name="Grupo 21">
            <a:extLst>
              <a:ext uri="{FF2B5EF4-FFF2-40B4-BE49-F238E27FC236}">
                <a16:creationId xmlns:a16="http://schemas.microsoft.com/office/drawing/2014/main" xmlns="" id="{A63430C7-2974-40BD-AB56-6E10927054BD}"/>
              </a:ext>
            </a:extLst>
          </p:cNvPr>
          <p:cNvGrpSpPr/>
          <p:nvPr/>
        </p:nvGrpSpPr>
        <p:grpSpPr>
          <a:xfrm>
            <a:off x="430307" y="5429913"/>
            <a:ext cx="11635799" cy="1372114"/>
            <a:chOff x="430307" y="5429913"/>
            <a:chExt cx="11635799" cy="1372114"/>
          </a:xfrm>
        </p:grpSpPr>
        <p:pic>
          <p:nvPicPr>
            <p:cNvPr id="23" name="Google Shape;92;p1">
              <a:extLst>
                <a:ext uri="{FF2B5EF4-FFF2-40B4-BE49-F238E27FC236}">
                  <a16:creationId xmlns:a16="http://schemas.microsoft.com/office/drawing/2014/main" xmlns="" id="{B10284BA-4B6C-4304-90D2-5E3EC7795C92}"/>
                </a:ext>
              </a:extLst>
            </p:cNvPr>
            <p:cNvPicPr preferRelativeResize="0"/>
            <p:nvPr/>
          </p:nvPicPr>
          <p:blipFill rotWithShape="1">
            <a:blip r:embed="rId3">
              <a:alphaModFix/>
            </a:blip>
            <a:srcRect r="16755" b="-179016"/>
            <a:stretch/>
          </p:blipFill>
          <p:spPr>
            <a:xfrm>
              <a:off x="430307" y="6467090"/>
              <a:ext cx="6056554" cy="334937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30" name="Grupo 29">
              <a:extLst>
                <a:ext uri="{FF2B5EF4-FFF2-40B4-BE49-F238E27FC236}">
                  <a16:creationId xmlns:a16="http://schemas.microsoft.com/office/drawing/2014/main" xmlns="" id="{01AC154E-537C-4B98-9DB7-221A24BEE154}"/>
                </a:ext>
              </a:extLst>
            </p:cNvPr>
            <p:cNvGrpSpPr/>
            <p:nvPr/>
          </p:nvGrpSpPr>
          <p:grpSpPr>
            <a:xfrm>
              <a:off x="2918005" y="5429913"/>
              <a:ext cx="9148101" cy="1249395"/>
              <a:chOff x="2918005" y="5429913"/>
              <a:chExt cx="9148101" cy="1249395"/>
            </a:xfrm>
          </p:grpSpPr>
          <p:sp>
            <p:nvSpPr>
              <p:cNvPr id="31" name="TextBox 19">
                <a:extLst>
                  <a:ext uri="{FF2B5EF4-FFF2-40B4-BE49-F238E27FC236}">
                    <a16:creationId xmlns:a16="http://schemas.microsoft.com/office/drawing/2014/main" xmlns="" id="{A457016A-50EC-4769-BA1A-CE449779B61D}"/>
                  </a:ext>
                </a:extLst>
              </p:cNvPr>
              <p:cNvSpPr txBox="1"/>
              <p:nvPr/>
            </p:nvSpPr>
            <p:spPr>
              <a:xfrm>
                <a:off x="2918005" y="6379764"/>
                <a:ext cx="9148101" cy="221599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ctr">
                  <a:lnSpc>
                    <a:spcPct val="90000"/>
                  </a:lnSpc>
                </a:pPr>
                <a:r>
                  <a:rPr lang="es-EC" sz="1600" dirty="0">
                    <a:solidFill>
                      <a:srgbClr val="C00000"/>
                    </a:solidFill>
                    <a:latin typeface="Century Gothic" panose="020B0502020202020204" pitchFamily="34" charset="0"/>
                  </a:rPr>
                  <a:t>#RegulaTu Barrio</a:t>
                </a:r>
                <a:endParaRPr lang="en-US" sz="1100" spc="30" dirty="0">
                  <a:solidFill>
                    <a:srgbClr val="C00000"/>
                  </a:solidFill>
                </a:endParaRPr>
              </a:p>
            </p:txBody>
          </p:sp>
          <p:pic>
            <p:nvPicPr>
              <p:cNvPr id="32" name="Imagen 31"/>
              <p:cNvPicPr>
                <a:picLocks noChangeAspect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3637" t="9819" r="17272" b="14181"/>
              <a:stretch/>
            </p:blipFill>
            <p:spPr>
              <a:xfrm>
                <a:off x="10715634" y="5429913"/>
                <a:ext cx="1135813" cy="1249395"/>
              </a:xfrm>
              <a:prstGeom prst="rect">
                <a:avLst/>
              </a:prstGeom>
            </p:spPr>
          </p:pic>
        </p:grpSp>
      </p:grpSp>
      <p:pic>
        <p:nvPicPr>
          <p:cNvPr id="74" name="Picture 2" descr="C:\Users\mejaram\Desktop\NORTE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10682" y="1177634"/>
            <a:ext cx="390915" cy="390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10539" y="4997331"/>
            <a:ext cx="2492694" cy="1010255"/>
          </a:xfrm>
          <a:prstGeom prst="rect">
            <a:avLst/>
          </a:prstGeom>
        </p:spPr>
      </p:pic>
      <p:sp>
        <p:nvSpPr>
          <p:cNvPr id="29" name="CuadroTexto 28"/>
          <p:cNvSpPr txBox="1"/>
          <p:nvPr/>
        </p:nvSpPr>
        <p:spPr>
          <a:xfrm>
            <a:off x="769257" y="9618"/>
            <a:ext cx="10813143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600" b="1" dirty="0">
                <a:solidFill>
                  <a:srgbClr val="0070C0"/>
                </a:solidFill>
              </a:rPr>
              <a:t>ASENTAMIENTO HUMANO DE HECHO Y CONSOLIDADO DE INTERÉS SOCIAL DENOMINADO: </a:t>
            </a:r>
          </a:p>
          <a:p>
            <a:pPr algn="ctr"/>
            <a:r>
              <a:rPr lang="es-ES" sz="1600" b="1" dirty="0" smtClean="0">
                <a:solidFill>
                  <a:srgbClr val="0070C0"/>
                </a:solidFill>
              </a:rPr>
              <a:t>“TAJAMAR DE SAN JUAN”</a:t>
            </a:r>
            <a:endParaRPr lang="es-ES" sz="1600" b="1" dirty="0">
              <a:solidFill>
                <a:srgbClr val="0070C0"/>
              </a:solidFill>
            </a:endParaRPr>
          </a:p>
        </p:txBody>
      </p:sp>
      <p:sp>
        <p:nvSpPr>
          <p:cNvPr id="34" name="Forma libre 33"/>
          <p:cNvSpPr/>
          <p:nvPr/>
        </p:nvSpPr>
        <p:spPr>
          <a:xfrm>
            <a:off x="6848475" y="1095375"/>
            <a:ext cx="3486150" cy="4848225"/>
          </a:xfrm>
          <a:custGeom>
            <a:avLst/>
            <a:gdLst>
              <a:gd name="connsiteX0" fmla="*/ 1333500 w 3486150"/>
              <a:gd name="connsiteY0" fmla="*/ 0 h 4848225"/>
              <a:gd name="connsiteX1" fmla="*/ 1066800 w 3486150"/>
              <a:gd name="connsiteY1" fmla="*/ 571500 h 4848225"/>
              <a:gd name="connsiteX2" fmla="*/ 914400 w 3486150"/>
              <a:gd name="connsiteY2" fmla="*/ 838200 h 4848225"/>
              <a:gd name="connsiteX3" fmla="*/ 590550 w 3486150"/>
              <a:gd name="connsiteY3" fmla="*/ 1504950 h 4848225"/>
              <a:gd name="connsiteX4" fmla="*/ 295275 w 3486150"/>
              <a:gd name="connsiteY4" fmla="*/ 2181225 h 4848225"/>
              <a:gd name="connsiteX5" fmla="*/ 0 w 3486150"/>
              <a:gd name="connsiteY5" fmla="*/ 2762250 h 4848225"/>
              <a:gd name="connsiteX6" fmla="*/ 1314450 w 3486150"/>
              <a:gd name="connsiteY6" fmla="*/ 3905250 h 4848225"/>
              <a:gd name="connsiteX7" fmla="*/ 2438400 w 3486150"/>
              <a:gd name="connsiteY7" fmla="*/ 4848225 h 4848225"/>
              <a:gd name="connsiteX8" fmla="*/ 2762250 w 3486150"/>
              <a:gd name="connsiteY8" fmla="*/ 4191000 h 4848225"/>
              <a:gd name="connsiteX9" fmla="*/ 3067050 w 3486150"/>
              <a:gd name="connsiteY9" fmla="*/ 3581400 h 4848225"/>
              <a:gd name="connsiteX10" fmla="*/ 3305175 w 3486150"/>
              <a:gd name="connsiteY10" fmla="*/ 3124200 h 4848225"/>
              <a:gd name="connsiteX11" fmla="*/ 3419475 w 3486150"/>
              <a:gd name="connsiteY11" fmla="*/ 2867025 h 4848225"/>
              <a:gd name="connsiteX12" fmla="*/ 3476625 w 3486150"/>
              <a:gd name="connsiteY12" fmla="*/ 2590800 h 4848225"/>
              <a:gd name="connsiteX13" fmla="*/ 3486150 w 3486150"/>
              <a:gd name="connsiteY13" fmla="*/ 2305050 h 4848225"/>
              <a:gd name="connsiteX14" fmla="*/ 3457575 w 3486150"/>
              <a:gd name="connsiteY14" fmla="*/ 2085975 h 4848225"/>
              <a:gd name="connsiteX15" fmla="*/ 3381375 w 3486150"/>
              <a:gd name="connsiteY15" fmla="*/ 1857375 h 4848225"/>
              <a:gd name="connsiteX16" fmla="*/ 3248025 w 3486150"/>
              <a:gd name="connsiteY16" fmla="*/ 1609725 h 4848225"/>
              <a:gd name="connsiteX17" fmla="*/ 3095625 w 3486150"/>
              <a:gd name="connsiteY17" fmla="*/ 1438275 h 4848225"/>
              <a:gd name="connsiteX18" fmla="*/ 2962275 w 3486150"/>
              <a:gd name="connsiteY18" fmla="*/ 1323975 h 4848225"/>
              <a:gd name="connsiteX19" fmla="*/ 2533650 w 3486150"/>
              <a:gd name="connsiteY19" fmla="*/ 923925 h 4848225"/>
              <a:gd name="connsiteX20" fmla="*/ 2028825 w 3486150"/>
              <a:gd name="connsiteY20" fmla="*/ 504825 h 4848225"/>
              <a:gd name="connsiteX21" fmla="*/ 1762125 w 3486150"/>
              <a:gd name="connsiteY21" fmla="*/ 285750 h 4848225"/>
              <a:gd name="connsiteX22" fmla="*/ 1333500 w 3486150"/>
              <a:gd name="connsiteY22" fmla="*/ 0 h 4848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486150" h="4848225">
                <a:moveTo>
                  <a:pt x="1333500" y="0"/>
                </a:moveTo>
                <a:lnTo>
                  <a:pt x="1066800" y="571500"/>
                </a:lnTo>
                <a:lnTo>
                  <a:pt x="914400" y="838200"/>
                </a:lnTo>
                <a:lnTo>
                  <a:pt x="590550" y="1504950"/>
                </a:lnTo>
                <a:lnTo>
                  <a:pt x="295275" y="2181225"/>
                </a:lnTo>
                <a:lnTo>
                  <a:pt x="0" y="2762250"/>
                </a:lnTo>
                <a:lnTo>
                  <a:pt x="1314450" y="3905250"/>
                </a:lnTo>
                <a:lnTo>
                  <a:pt x="2438400" y="4848225"/>
                </a:lnTo>
                <a:lnTo>
                  <a:pt x="2762250" y="4191000"/>
                </a:lnTo>
                <a:lnTo>
                  <a:pt x="3067050" y="3581400"/>
                </a:lnTo>
                <a:lnTo>
                  <a:pt x="3305175" y="3124200"/>
                </a:lnTo>
                <a:lnTo>
                  <a:pt x="3419475" y="2867025"/>
                </a:lnTo>
                <a:lnTo>
                  <a:pt x="3476625" y="2590800"/>
                </a:lnTo>
                <a:lnTo>
                  <a:pt x="3486150" y="2305050"/>
                </a:lnTo>
                <a:lnTo>
                  <a:pt x="3457575" y="2085975"/>
                </a:lnTo>
                <a:lnTo>
                  <a:pt x="3381375" y="1857375"/>
                </a:lnTo>
                <a:lnTo>
                  <a:pt x="3248025" y="1609725"/>
                </a:lnTo>
                <a:lnTo>
                  <a:pt x="3095625" y="1438275"/>
                </a:lnTo>
                <a:lnTo>
                  <a:pt x="2962275" y="1323975"/>
                </a:lnTo>
                <a:lnTo>
                  <a:pt x="2533650" y="923925"/>
                </a:lnTo>
                <a:lnTo>
                  <a:pt x="2028825" y="504825"/>
                </a:lnTo>
                <a:lnTo>
                  <a:pt x="1762125" y="285750"/>
                </a:lnTo>
                <a:lnTo>
                  <a:pt x="1333500" y="0"/>
                </a:lnTo>
                <a:close/>
              </a:path>
            </a:pathLst>
          </a:custGeom>
          <a:noFill/>
          <a:ln w="317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>
              <a:noFill/>
            </a:endParaRPr>
          </a:p>
        </p:txBody>
      </p:sp>
      <p:sp>
        <p:nvSpPr>
          <p:cNvPr id="35" name="Forma libre 34"/>
          <p:cNvSpPr/>
          <p:nvPr/>
        </p:nvSpPr>
        <p:spPr>
          <a:xfrm>
            <a:off x="8420100" y="2409825"/>
            <a:ext cx="1476375" cy="1428750"/>
          </a:xfrm>
          <a:custGeom>
            <a:avLst/>
            <a:gdLst>
              <a:gd name="connsiteX0" fmla="*/ 390525 w 1476375"/>
              <a:gd name="connsiteY0" fmla="*/ 0 h 1428750"/>
              <a:gd name="connsiteX1" fmla="*/ 1476375 w 1476375"/>
              <a:gd name="connsiteY1" fmla="*/ 885825 h 1428750"/>
              <a:gd name="connsiteX2" fmla="*/ 1076325 w 1476375"/>
              <a:gd name="connsiteY2" fmla="*/ 1428750 h 1428750"/>
              <a:gd name="connsiteX3" fmla="*/ 0 w 1476375"/>
              <a:gd name="connsiteY3" fmla="*/ 523875 h 1428750"/>
              <a:gd name="connsiteX4" fmla="*/ 390525 w 1476375"/>
              <a:gd name="connsiteY4" fmla="*/ 0 h 1428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76375" h="1428750">
                <a:moveTo>
                  <a:pt x="390525" y="0"/>
                </a:moveTo>
                <a:lnTo>
                  <a:pt x="1476375" y="885825"/>
                </a:lnTo>
                <a:lnTo>
                  <a:pt x="1076325" y="1428750"/>
                </a:lnTo>
                <a:lnTo>
                  <a:pt x="0" y="523875"/>
                </a:lnTo>
                <a:lnTo>
                  <a:pt x="390525" y="0"/>
                </a:lnTo>
                <a:close/>
              </a:path>
            </a:pathLst>
          </a:custGeom>
          <a:solidFill>
            <a:schemeClr val="accent6">
              <a:alpha val="59000"/>
            </a:schemeClr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6" name="Picture 2" descr="WhatsApp Image 2021-11-29 at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41" t="18440" r="9396" b="10004"/>
          <a:stretch>
            <a:fillRect/>
          </a:stretch>
        </p:blipFill>
        <p:spPr bwMode="auto">
          <a:xfrm>
            <a:off x="628747" y="1488932"/>
            <a:ext cx="5035550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" name="Forma libre 35"/>
          <p:cNvSpPr/>
          <p:nvPr/>
        </p:nvSpPr>
        <p:spPr>
          <a:xfrm>
            <a:off x="2349281" y="2871840"/>
            <a:ext cx="520700" cy="754380"/>
          </a:xfrm>
          <a:custGeom>
            <a:avLst/>
            <a:gdLst>
              <a:gd name="connsiteX0" fmla="*/ 244549 w 520995"/>
              <a:gd name="connsiteY0" fmla="*/ 0 h 754911"/>
              <a:gd name="connsiteX1" fmla="*/ 414670 w 520995"/>
              <a:gd name="connsiteY1" fmla="*/ 116958 h 754911"/>
              <a:gd name="connsiteX2" fmla="*/ 467833 w 520995"/>
              <a:gd name="connsiteY2" fmla="*/ 191386 h 754911"/>
              <a:gd name="connsiteX3" fmla="*/ 520995 w 520995"/>
              <a:gd name="connsiteY3" fmla="*/ 265814 h 754911"/>
              <a:gd name="connsiteX4" fmla="*/ 510363 w 520995"/>
              <a:gd name="connsiteY4" fmla="*/ 361507 h 754911"/>
              <a:gd name="connsiteX5" fmla="*/ 478465 w 520995"/>
              <a:gd name="connsiteY5" fmla="*/ 467832 h 754911"/>
              <a:gd name="connsiteX6" fmla="*/ 329609 w 520995"/>
              <a:gd name="connsiteY6" fmla="*/ 754911 h 754911"/>
              <a:gd name="connsiteX7" fmla="*/ 170121 w 520995"/>
              <a:gd name="connsiteY7" fmla="*/ 595423 h 754911"/>
              <a:gd name="connsiteX8" fmla="*/ 0 w 520995"/>
              <a:gd name="connsiteY8" fmla="*/ 489097 h 754911"/>
              <a:gd name="connsiteX9" fmla="*/ 244549 w 520995"/>
              <a:gd name="connsiteY9" fmla="*/ 0 h 754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0995" h="754911">
                <a:moveTo>
                  <a:pt x="244549" y="0"/>
                </a:moveTo>
                <a:lnTo>
                  <a:pt x="414670" y="116958"/>
                </a:lnTo>
                <a:lnTo>
                  <a:pt x="467833" y="191386"/>
                </a:lnTo>
                <a:lnTo>
                  <a:pt x="520995" y="265814"/>
                </a:lnTo>
                <a:lnTo>
                  <a:pt x="510363" y="361507"/>
                </a:lnTo>
                <a:lnTo>
                  <a:pt x="478465" y="467832"/>
                </a:lnTo>
                <a:lnTo>
                  <a:pt x="329609" y="754911"/>
                </a:lnTo>
                <a:lnTo>
                  <a:pt x="170121" y="595423"/>
                </a:lnTo>
                <a:lnTo>
                  <a:pt x="0" y="489097"/>
                </a:lnTo>
                <a:lnTo>
                  <a:pt x="244549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EC"/>
          </a:p>
        </p:txBody>
      </p:sp>
      <p:sp>
        <p:nvSpPr>
          <p:cNvPr id="24" name="CuadroTexto 23"/>
          <p:cNvSpPr txBox="1"/>
          <p:nvPr/>
        </p:nvSpPr>
        <p:spPr>
          <a:xfrm rot="2236423">
            <a:off x="7128678" y="3079994"/>
            <a:ext cx="51230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400" dirty="0" smtClean="0"/>
              <a:t>Pasaje Peatonal E11M </a:t>
            </a:r>
            <a:endParaRPr lang="es-EC" sz="400" dirty="0"/>
          </a:p>
        </p:txBody>
      </p:sp>
    </p:spTree>
    <p:extLst>
      <p:ext uri="{BB962C8B-B14F-4D97-AF65-F5344CB8AC3E}">
        <p14:creationId xmlns:p14="http://schemas.microsoft.com/office/powerpoint/2010/main" val="9245710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6173</TotalTime>
  <Words>632</Words>
  <Application>Microsoft Office PowerPoint</Application>
  <PresentationFormat>Panorámica</PresentationFormat>
  <Paragraphs>206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5" baseType="lpstr">
      <vt:lpstr>Arial</vt:lpstr>
      <vt:lpstr>Bambino-Bold</vt:lpstr>
      <vt:lpstr>Calibri</vt:lpstr>
      <vt:lpstr>Calibri Light</vt:lpstr>
      <vt:lpstr>Century Gothic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Microsoft Office</dc:creator>
  <cp:lastModifiedBy>Nancy Gabriela Armas Portilla</cp:lastModifiedBy>
  <cp:revision>563</cp:revision>
  <cp:lastPrinted>2022-06-08T15:32:37Z</cp:lastPrinted>
  <dcterms:created xsi:type="dcterms:W3CDTF">2019-05-28T19:57:24Z</dcterms:created>
  <dcterms:modified xsi:type="dcterms:W3CDTF">2022-06-21T16:09:08Z</dcterms:modified>
</cp:coreProperties>
</file>