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9" r:id="rId2"/>
    <p:sldId id="317" r:id="rId3"/>
    <p:sldId id="309" r:id="rId4"/>
    <p:sldId id="307" r:id="rId5"/>
    <p:sldId id="306" r:id="rId6"/>
    <p:sldId id="316" r:id="rId7"/>
    <p:sldId id="318" r:id="rId8"/>
    <p:sldId id="308" r:id="rId9"/>
    <p:sldId id="295" r:id="rId10"/>
    <p:sldId id="299" r:id="rId11"/>
    <p:sldId id="315" r:id="rId12"/>
    <p:sldId id="303" r:id="rId13"/>
    <p:sldId id="297" r:id="rId14"/>
    <p:sldId id="313" r:id="rId15"/>
    <p:sldId id="312" r:id="rId16"/>
    <p:sldId id="304" r:id="rId17"/>
    <p:sldId id="305" r:id="rId18"/>
    <p:sldId id="310" r:id="rId19"/>
    <p:sldId id="311" r:id="rId20"/>
    <p:sldId id="288" r:id="rId21"/>
  </p:sldIdLst>
  <p:sldSz cx="12192000" cy="6858000"/>
  <p:notesSz cx="6858000" cy="9926638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000"/>
    <a:srgbClr val="E9EBF5"/>
    <a:srgbClr val="F4B084"/>
    <a:srgbClr val="92D050"/>
    <a:srgbClr val="F0F0AE"/>
    <a:srgbClr val="00B0F0"/>
    <a:srgbClr val="000000"/>
    <a:srgbClr val="FFE6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591" autoAdjust="0"/>
    <p:restoredTop sz="99811" autoAdjust="0"/>
  </p:normalViewPr>
  <p:slideViewPr>
    <p:cSldViewPr snapToGrid="0" snapToObjects="1">
      <p:cViewPr varScale="1">
        <p:scale>
          <a:sx n="82" d="100"/>
          <a:sy n="82" d="100"/>
        </p:scale>
        <p:origin x="121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4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2547" cy="496332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6332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B76A6821-8AE0-4BB4-B0EF-E3E0A0B590D4}" type="datetimeFigureOut">
              <a:rPr lang="es-ES" smtClean="0"/>
              <a:t>11/04/2022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9428714"/>
            <a:ext cx="2972547" cy="496332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3852" y="9428714"/>
            <a:ext cx="2972547" cy="496332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28A2DEBC-392A-429A-9CBC-2E386B4A24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955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72547" cy="49688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3852" y="4"/>
            <a:ext cx="2972547" cy="49688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14631ABE-E3E5-46AA-B6F6-7545B409E363}" type="datetimeFigureOut">
              <a:rPr lang="es-EC" smtClean="0"/>
              <a:t>11/4/2022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483" y="4714879"/>
            <a:ext cx="5487041" cy="4467226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9428169"/>
            <a:ext cx="2972547" cy="496886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3852" y="9428169"/>
            <a:ext cx="2972547" cy="496886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10D78ABF-3C4A-4BF0-BF7E-67B9225E39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96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928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7019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799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1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11/04/2022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1841" r="27694" b="1474"/>
          <a:stretch/>
        </p:blipFill>
        <p:spPr>
          <a:xfrm>
            <a:off x="1763752" y="1599574"/>
            <a:ext cx="3653375" cy="36374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6789275" y="2640966"/>
            <a:ext cx="4943651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Unidad Especial</a:t>
            </a:r>
          </a:p>
          <a:p>
            <a:pPr>
              <a:lnSpc>
                <a:spcPct val="90000"/>
              </a:lnSpc>
            </a:pPr>
            <a:r>
              <a:rPr lang="es-EC" sz="3600" b="1" spc="30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Regula Tu Barrio</a:t>
            </a:r>
            <a:endParaRPr lang="en-US" sz="2400" spc="30" dirty="0">
              <a:solidFill>
                <a:schemeClr val="accent1">
                  <a:lumMod val="75000"/>
                </a:schemeClr>
              </a:solidFill>
              <a:latin typeface="Bambino-Bold" panose="00000800000000000000" pitchFamily="2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5429913"/>
            <a:ext cx="11635799" cy="1372114"/>
            <a:chOff x="430307" y="5429913"/>
            <a:chExt cx="11635799" cy="1372114"/>
          </a:xfrm>
        </p:grpSpPr>
        <p:pic>
          <p:nvPicPr>
            <p:cNvPr id="7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9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0" name="Imagen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0775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388551" y="49334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21" name="CuadroTexto 24"/>
          <p:cNvSpPr txBox="1"/>
          <p:nvPr/>
        </p:nvSpPr>
        <p:spPr>
          <a:xfrm>
            <a:off x="-1" y="471648"/>
            <a:ext cx="490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C00000"/>
                </a:solidFill>
              </a:rPr>
              <a:t>INFORMACIÓN </a:t>
            </a:r>
            <a:r>
              <a:rPr lang="es-ES_tradnl" b="1" dirty="0" smtClean="0">
                <a:solidFill>
                  <a:srgbClr val="C00000"/>
                </a:solidFill>
              </a:rPr>
              <a:t>DE RIESGO DEL </a:t>
            </a:r>
            <a:r>
              <a:rPr lang="es-ES_tradnl" b="1" dirty="0">
                <a:solidFill>
                  <a:srgbClr val="C00000"/>
                </a:solidFill>
              </a:rPr>
              <a:t>ASENTAMIENTO</a:t>
            </a:r>
          </a:p>
        </p:txBody>
      </p:sp>
      <p:pic>
        <p:nvPicPr>
          <p:cNvPr id="19" name="Picture 2" descr="C:\Users\mejaram\Desktop\NOR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883" y="355342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382828" y="6568944"/>
            <a:ext cx="11635799" cy="422263"/>
            <a:chOff x="430307" y="6379764"/>
            <a:chExt cx="11635799" cy="422263"/>
          </a:xfrm>
        </p:grpSpPr>
        <p:pic>
          <p:nvPicPr>
            <p:cNvPr id="20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A457016A-50EC-4769-BA1A-CE449779B61D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6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       #</a:t>
              </a: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RegulaTu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16" name="14 Tabla">
            <a:extLst>
              <a:ext uri="{FF2B5EF4-FFF2-40B4-BE49-F238E27FC236}">
                <a16:creationId xmlns:a16="http://schemas.microsoft.com/office/drawing/2014/main" id="{33397A3D-A130-485C-A000-B784BA8F0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13983"/>
              </p:ext>
            </p:extLst>
          </p:nvPr>
        </p:nvGraphicFramePr>
        <p:xfrm>
          <a:off x="115403" y="898987"/>
          <a:ext cx="7855705" cy="109726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56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8997">
                  <a:extLst>
                    <a:ext uri="{9D8B030D-6E8A-4147-A177-3AD203B41FA5}">
                      <a16:colId xmlns:a16="http://schemas.microsoft.com/office/drawing/2014/main" val="2744423733"/>
                    </a:ext>
                  </a:extLst>
                </a:gridCol>
              </a:tblGrid>
              <a:tr h="1085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C" sz="1100" b="1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INFORME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La Dirección Metropolitana de Gestión de Riesgos  según informe técnico:</a:t>
                      </a:r>
                    </a:p>
                    <a:p>
                      <a:pPr marL="0" lv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E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Nº I-0003-EAH-AT-DMGR-2022</a:t>
                      </a:r>
                      <a:r>
                        <a:rPr lang="es-EC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de fecha </a:t>
                      </a:r>
                      <a:r>
                        <a:rPr lang="es-EC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10 </a:t>
                      </a:r>
                      <a:r>
                        <a:rPr lang="es-EC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de </a:t>
                      </a:r>
                      <a:r>
                        <a:rPr lang="es-EC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marzo </a:t>
                      </a:r>
                      <a:r>
                        <a:rPr lang="es-EC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de 2022 establece que: </a:t>
                      </a:r>
                    </a:p>
                    <a:p>
                      <a:pPr marL="0" lv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E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Para  el  proceso de  regularización  de  tierras  se  considera  el  nivel  de  riesgos  frente  a movimientos en masa, ya que representa el fenómeno más importante para la posible pérdida del terreno; con la finalidad de tener una mejor comprensión de la distribución espacial de los 1078 lotes, se</a:t>
                      </a:r>
                      <a:r>
                        <a:rPr lang="es-E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muestra la siguiente nomenclatura</a:t>
                      </a:r>
                      <a:r>
                        <a:rPr lang="es-E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lang="es-ES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6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2" name="Imagen 21"/>
          <p:cNvPicPr/>
          <p:nvPr/>
        </p:nvPicPr>
        <p:blipFill rotWithShape="1">
          <a:blip r:embed="rId5"/>
          <a:srcRect l="37117" t="19505" r="35106" b="12814"/>
          <a:stretch/>
        </p:blipFill>
        <p:spPr bwMode="auto">
          <a:xfrm>
            <a:off x="92454" y="2027245"/>
            <a:ext cx="2769603" cy="4541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n 26"/>
          <p:cNvPicPr/>
          <p:nvPr/>
        </p:nvPicPr>
        <p:blipFill rotWithShape="1">
          <a:blip r:embed="rId6"/>
          <a:srcRect l="37117" t="18782" r="35109" b="13544"/>
          <a:stretch/>
        </p:blipFill>
        <p:spPr bwMode="auto">
          <a:xfrm>
            <a:off x="2875961" y="2038466"/>
            <a:ext cx="2442416" cy="4463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n 27"/>
          <p:cNvPicPr/>
          <p:nvPr/>
        </p:nvPicPr>
        <p:blipFill rotWithShape="1">
          <a:blip r:embed="rId7"/>
          <a:srcRect l="36731" t="22158" r="35354" b="54236"/>
          <a:stretch/>
        </p:blipFill>
        <p:spPr bwMode="auto">
          <a:xfrm>
            <a:off x="5332281" y="2051502"/>
            <a:ext cx="2533454" cy="1362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n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60201" r="59767" b="21255"/>
          <a:stretch>
            <a:fillRect/>
          </a:stretch>
        </p:blipFill>
        <p:spPr bwMode="auto">
          <a:xfrm>
            <a:off x="5285062" y="3671258"/>
            <a:ext cx="2471135" cy="92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9"/>
          <a:srcRect l="38629" t="16498" r="38246" b="25941"/>
          <a:stretch/>
        </p:blipFill>
        <p:spPr>
          <a:xfrm>
            <a:off x="7971108" y="866167"/>
            <a:ext cx="4082003" cy="571536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34815" y="5608605"/>
            <a:ext cx="1135813" cy="124939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26306" y="4943475"/>
            <a:ext cx="259557" cy="9286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26306" y="4916812"/>
            <a:ext cx="33575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" dirty="0" smtClean="0">
                <a:latin typeface="Arial" panose="020B0604020202020204" pitchFamily="34" charset="0"/>
                <a:cs typeface="Arial" panose="020B0604020202020204" pitchFamily="34" charset="0"/>
              </a:rPr>
              <a:t>165</a:t>
            </a:r>
            <a:endParaRPr lang="es-EC" sz="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776965"/>
              </p:ext>
            </p:extLst>
          </p:nvPr>
        </p:nvGraphicFramePr>
        <p:xfrm>
          <a:off x="5318377" y="4639754"/>
          <a:ext cx="235427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C" sz="800" dirty="0" smtClean="0">
                          <a:solidFill>
                            <a:schemeClr val="tx1"/>
                          </a:solidFill>
                        </a:rPr>
                        <a:t>COLOR</a:t>
                      </a:r>
                      <a:endParaRPr lang="es-EC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800" dirty="0" smtClean="0">
                          <a:solidFill>
                            <a:schemeClr val="tx1"/>
                          </a:solidFill>
                        </a:rPr>
                        <a:t>CALIFICACIÓN</a:t>
                      </a:r>
                      <a:r>
                        <a:rPr lang="es-EC" sz="800" baseline="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s-EC" sz="800" dirty="0" smtClean="0">
                          <a:solidFill>
                            <a:schemeClr val="tx1"/>
                          </a:solidFill>
                        </a:rPr>
                        <a:t> RIESGO</a:t>
                      </a:r>
                      <a:endParaRPr lang="es-EC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C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000" dirty="0" smtClean="0"/>
                        <a:t>848</a:t>
                      </a:r>
                      <a:r>
                        <a:rPr lang="es-EC" sz="1000" baseline="0" dirty="0" smtClean="0"/>
                        <a:t> LOTES </a:t>
                      </a:r>
                      <a:endParaRPr lang="es-EC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C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000" dirty="0" smtClean="0"/>
                        <a:t>124 LOTES</a:t>
                      </a:r>
                      <a:endParaRPr lang="es-EC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C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000" dirty="0" smtClean="0"/>
                        <a:t>43 LOTES</a:t>
                      </a:r>
                      <a:endParaRPr lang="es-EC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C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000" dirty="0" smtClean="0"/>
                        <a:t>63 LOTES</a:t>
                      </a:r>
                      <a:endParaRPr lang="es-EC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331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382828" y="5619093"/>
            <a:ext cx="11635799" cy="1372114"/>
            <a:chOff x="430307" y="5429913"/>
            <a:chExt cx="11635799" cy="1372114"/>
          </a:xfrm>
        </p:grpSpPr>
        <p:pic>
          <p:nvPicPr>
            <p:cNvPr id="20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24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 smtClean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#</a:t>
                </a: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5" name="Imagen 2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sp>
        <p:nvSpPr>
          <p:cNvPr id="8" name="CuadroTexto 7"/>
          <p:cNvSpPr txBox="1"/>
          <p:nvPr/>
        </p:nvSpPr>
        <p:spPr>
          <a:xfrm>
            <a:off x="3480655" y="56673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graphicFrame>
        <p:nvGraphicFramePr>
          <p:cNvPr id="18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990472"/>
              </p:ext>
            </p:extLst>
          </p:nvPr>
        </p:nvGraphicFramePr>
        <p:xfrm>
          <a:off x="8052697" y="5353713"/>
          <a:ext cx="2723522" cy="116310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43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5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002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Ejecutadas: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Ejecutadas:</a:t>
                      </a: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46,10%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65,43 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46,10%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67,39 %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002">
                <a:tc>
                  <a:txBody>
                    <a:bodyPr/>
                    <a:lstStyle/>
                    <a:p>
                      <a:pPr algn="l"/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47,57%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Bordillos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35,50 %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CuadroTexto 24"/>
          <p:cNvSpPr txBox="1"/>
          <p:nvPr/>
        </p:nvSpPr>
        <p:spPr>
          <a:xfrm>
            <a:off x="0" y="395991"/>
            <a:ext cx="368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C00000"/>
                </a:solidFill>
              </a:rPr>
              <a:t>INFORMACIÓN DEL ASENTAMIENTO</a:t>
            </a:r>
          </a:p>
        </p:txBody>
      </p:sp>
      <p:pic>
        <p:nvPicPr>
          <p:cNvPr id="19" name="Picture 2" descr="C:\Users\mejaram\Desktop\NOR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883" y="355342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14 Tabla">
            <a:extLst>
              <a:ext uri="{FF2B5EF4-FFF2-40B4-BE49-F238E27FC236}">
                <a16:creationId xmlns:a16="http://schemas.microsoft.com/office/drawing/2014/main" id="{33397A3D-A130-485C-A000-B784BA8F0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75373"/>
              </p:ext>
            </p:extLst>
          </p:nvPr>
        </p:nvGraphicFramePr>
        <p:xfrm>
          <a:off x="115402" y="898991"/>
          <a:ext cx="7829229" cy="554355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107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2307">
                  <a:extLst>
                    <a:ext uri="{9D8B030D-6E8A-4147-A177-3AD203B41FA5}">
                      <a16:colId xmlns:a16="http://schemas.microsoft.com/office/drawing/2014/main" val="824421548"/>
                    </a:ext>
                  </a:extLst>
                </a:gridCol>
                <a:gridCol w="2098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DE LOTES: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211.153,76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UNIPROPIEDAD</a:t>
                      </a:r>
                      <a:endParaRPr kumimoji="0" lang="es-ES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RED DE ALTA TENSIÓN EN LOTES: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2.706,41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920125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AFECTACIÓN POR QUEBRADA RELLENA EN LOTES: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18.713,47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AFECTACIÓN POR BSQ EN LOTES: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4,44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DEPRESIÓN RELLENA EN LOTES: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356,98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PROTECCIÓN </a:t>
                      </a:r>
                      <a:r>
                        <a:rPr kumimoji="0" lang="es-ES" sz="100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 BSQ EN </a:t>
                      </a: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11.569,63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PROTECCIÓN POR TALUD EN LOTES: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126,50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VERDES Y  ÁREA COMUNAL: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20.484,95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QUEBRADA ABIERTA (ÁREAS MUNICIPALES):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41.320,34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QUEBRADAS RELLENAS (ÁREAS MUNICIPALES):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12.649,09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VÍAS, PASAJE Y ESCALINATA: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129.459,64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BRUTA TOTAL: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448.545,21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UERB-AZCA</a:t>
                      </a: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6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575" r="2890"/>
          <a:stretch/>
        </p:blipFill>
        <p:spPr>
          <a:xfrm>
            <a:off x="8423416" y="857442"/>
            <a:ext cx="2627578" cy="429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35" name="CuadroTexto 7">
            <a:extLst>
              <a:ext uri="{FF2B5EF4-FFF2-40B4-BE49-F238E27FC236}">
                <a16:creationId xmlns:a16="http://schemas.microsoft.com/office/drawing/2014/main" id="{D753B2E1-9F6E-464C-8AD2-006D543B3B96}"/>
              </a:ext>
            </a:extLst>
          </p:cNvPr>
          <p:cNvSpPr txBox="1"/>
          <p:nvPr/>
        </p:nvSpPr>
        <p:spPr>
          <a:xfrm>
            <a:off x="3223846" y="497226"/>
            <a:ext cx="5190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smtClean="0">
                <a:solidFill>
                  <a:srgbClr val="00B0F0"/>
                </a:solidFill>
              </a:rPr>
              <a:t>ADMINISTRACIÓN ZONAL CALDERÓN- PARROQUIA CALDERÓN</a:t>
            </a:r>
            <a:endParaRPr lang="es-ES_tradnl" sz="1200" b="1" dirty="0">
              <a:solidFill>
                <a:srgbClr val="00B0F0"/>
              </a:solidFill>
            </a:endParaRPr>
          </a:p>
        </p:txBody>
      </p:sp>
      <p:sp>
        <p:nvSpPr>
          <p:cNvPr id="37" name="CuadroTexto 24">
            <a:extLst>
              <a:ext uri="{FF2B5EF4-FFF2-40B4-BE49-F238E27FC236}">
                <a16:creationId xmlns:a16="http://schemas.microsoft.com/office/drawing/2014/main" id="{D117920B-CBFD-40D8-8D65-A27F5942F6A6}"/>
              </a:ext>
            </a:extLst>
          </p:cNvPr>
          <p:cNvSpPr txBox="1"/>
          <p:nvPr/>
        </p:nvSpPr>
        <p:spPr>
          <a:xfrm>
            <a:off x="8568453" y="838791"/>
            <a:ext cx="3149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AFECTACIONES EN LOTES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pic>
        <p:nvPicPr>
          <p:cNvPr id="57" name="Google Shape;92;p1">
            <a:extLst>
              <a:ext uri="{FF2B5EF4-FFF2-40B4-BE49-F238E27FC236}">
                <a16:creationId xmlns:a16="http://schemas.microsoft.com/office/drawing/2014/main" id="{9539E0DB-D402-455D-BC88-EB955CCB09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6755" b="-179016"/>
          <a:stretch/>
        </p:blipFill>
        <p:spPr>
          <a:xfrm>
            <a:off x="415053" y="6523063"/>
            <a:ext cx="8874196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905" r="12890" b="9737"/>
          <a:stretch/>
        </p:blipFill>
        <p:spPr>
          <a:xfrm>
            <a:off x="4233593" y="1244482"/>
            <a:ext cx="3276600" cy="5131311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5143500" y="1631950"/>
            <a:ext cx="1784350" cy="2540000"/>
          </a:xfrm>
          <a:custGeom>
            <a:avLst/>
            <a:gdLst>
              <a:gd name="connsiteX0" fmla="*/ 0 w 1784350"/>
              <a:gd name="connsiteY0" fmla="*/ 63500 h 2540000"/>
              <a:gd name="connsiteX1" fmla="*/ 101600 w 1784350"/>
              <a:gd name="connsiteY1" fmla="*/ 247650 h 2540000"/>
              <a:gd name="connsiteX2" fmla="*/ 127000 w 1784350"/>
              <a:gd name="connsiteY2" fmla="*/ 260350 h 2540000"/>
              <a:gd name="connsiteX3" fmla="*/ 133350 w 1784350"/>
              <a:gd name="connsiteY3" fmla="*/ 317500 h 2540000"/>
              <a:gd name="connsiteX4" fmla="*/ 133350 w 1784350"/>
              <a:gd name="connsiteY4" fmla="*/ 317500 h 2540000"/>
              <a:gd name="connsiteX5" fmla="*/ 177800 w 1784350"/>
              <a:gd name="connsiteY5" fmla="*/ 381000 h 2540000"/>
              <a:gd name="connsiteX6" fmla="*/ 177800 w 1784350"/>
              <a:gd name="connsiteY6" fmla="*/ 381000 h 2540000"/>
              <a:gd name="connsiteX7" fmla="*/ 209550 w 1784350"/>
              <a:gd name="connsiteY7" fmla="*/ 457200 h 2540000"/>
              <a:gd name="connsiteX8" fmla="*/ 228600 w 1784350"/>
              <a:gd name="connsiteY8" fmla="*/ 520700 h 2540000"/>
              <a:gd name="connsiteX9" fmla="*/ 228600 w 1784350"/>
              <a:gd name="connsiteY9" fmla="*/ 565150 h 2540000"/>
              <a:gd name="connsiteX10" fmla="*/ 228600 w 1784350"/>
              <a:gd name="connsiteY10" fmla="*/ 565150 h 2540000"/>
              <a:gd name="connsiteX11" fmla="*/ 184150 w 1784350"/>
              <a:gd name="connsiteY11" fmla="*/ 603250 h 2540000"/>
              <a:gd name="connsiteX12" fmla="*/ 171450 w 1784350"/>
              <a:gd name="connsiteY12" fmla="*/ 628650 h 2540000"/>
              <a:gd name="connsiteX13" fmla="*/ 450850 w 1784350"/>
              <a:gd name="connsiteY13" fmla="*/ 1206500 h 2540000"/>
              <a:gd name="connsiteX14" fmla="*/ 527050 w 1784350"/>
              <a:gd name="connsiteY14" fmla="*/ 1155700 h 2540000"/>
              <a:gd name="connsiteX15" fmla="*/ 615950 w 1784350"/>
              <a:gd name="connsiteY15" fmla="*/ 1320800 h 2540000"/>
              <a:gd name="connsiteX16" fmla="*/ 635000 w 1784350"/>
              <a:gd name="connsiteY16" fmla="*/ 1358900 h 2540000"/>
              <a:gd name="connsiteX17" fmla="*/ 647700 w 1784350"/>
              <a:gd name="connsiteY17" fmla="*/ 1435100 h 2540000"/>
              <a:gd name="connsiteX18" fmla="*/ 609600 w 1784350"/>
              <a:gd name="connsiteY18" fmla="*/ 1473200 h 2540000"/>
              <a:gd name="connsiteX19" fmla="*/ 692150 w 1784350"/>
              <a:gd name="connsiteY19" fmla="*/ 1663700 h 2540000"/>
              <a:gd name="connsiteX20" fmla="*/ 774700 w 1784350"/>
              <a:gd name="connsiteY20" fmla="*/ 1778000 h 2540000"/>
              <a:gd name="connsiteX21" fmla="*/ 812800 w 1784350"/>
              <a:gd name="connsiteY21" fmla="*/ 1803400 h 2540000"/>
              <a:gd name="connsiteX22" fmla="*/ 812800 w 1784350"/>
              <a:gd name="connsiteY22" fmla="*/ 1879600 h 2540000"/>
              <a:gd name="connsiteX23" fmla="*/ 889000 w 1784350"/>
              <a:gd name="connsiteY23" fmla="*/ 1898650 h 2540000"/>
              <a:gd name="connsiteX24" fmla="*/ 939800 w 1784350"/>
              <a:gd name="connsiteY24" fmla="*/ 1949450 h 2540000"/>
              <a:gd name="connsiteX25" fmla="*/ 996950 w 1784350"/>
              <a:gd name="connsiteY25" fmla="*/ 1943100 h 2540000"/>
              <a:gd name="connsiteX26" fmla="*/ 1054100 w 1784350"/>
              <a:gd name="connsiteY26" fmla="*/ 1955800 h 2540000"/>
              <a:gd name="connsiteX27" fmla="*/ 1073150 w 1784350"/>
              <a:gd name="connsiteY27" fmla="*/ 1981200 h 2540000"/>
              <a:gd name="connsiteX28" fmla="*/ 1079500 w 1784350"/>
              <a:gd name="connsiteY28" fmla="*/ 2019300 h 2540000"/>
              <a:gd name="connsiteX29" fmla="*/ 1117600 w 1784350"/>
              <a:gd name="connsiteY29" fmla="*/ 2025650 h 2540000"/>
              <a:gd name="connsiteX30" fmla="*/ 1136650 w 1784350"/>
              <a:gd name="connsiteY30" fmla="*/ 2038350 h 2540000"/>
              <a:gd name="connsiteX31" fmla="*/ 1136650 w 1784350"/>
              <a:gd name="connsiteY31" fmla="*/ 2038350 h 2540000"/>
              <a:gd name="connsiteX32" fmla="*/ 1193800 w 1784350"/>
              <a:gd name="connsiteY32" fmla="*/ 2152650 h 2540000"/>
              <a:gd name="connsiteX33" fmla="*/ 1238250 w 1784350"/>
              <a:gd name="connsiteY33" fmla="*/ 2146300 h 2540000"/>
              <a:gd name="connsiteX34" fmla="*/ 1282700 w 1784350"/>
              <a:gd name="connsiteY34" fmla="*/ 2171700 h 2540000"/>
              <a:gd name="connsiteX35" fmla="*/ 1333500 w 1784350"/>
              <a:gd name="connsiteY35" fmla="*/ 2197100 h 2540000"/>
              <a:gd name="connsiteX36" fmla="*/ 1377950 w 1784350"/>
              <a:gd name="connsiteY36" fmla="*/ 2222500 h 2540000"/>
              <a:gd name="connsiteX37" fmla="*/ 1416050 w 1784350"/>
              <a:gd name="connsiteY37" fmla="*/ 2279650 h 2540000"/>
              <a:gd name="connsiteX38" fmla="*/ 1504950 w 1784350"/>
              <a:gd name="connsiteY38" fmla="*/ 2324100 h 2540000"/>
              <a:gd name="connsiteX39" fmla="*/ 1574800 w 1784350"/>
              <a:gd name="connsiteY39" fmla="*/ 2362200 h 2540000"/>
              <a:gd name="connsiteX40" fmla="*/ 1600200 w 1784350"/>
              <a:gd name="connsiteY40" fmla="*/ 2400300 h 2540000"/>
              <a:gd name="connsiteX41" fmla="*/ 1689100 w 1784350"/>
              <a:gd name="connsiteY41" fmla="*/ 2432050 h 2540000"/>
              <a:gd name="connsiteX42" fmla="*/ 1739900 w 1784350"/>
              <a:gd name="connsiteY42" fmla="*/ 2489200 h 2540000"/>
              <a:gd name="connsiteX43" fmla="*/ 1784350 w 1784350"/>
              <a:gd name="connsiteY43" fmla="*/ 2540000 h 2540000"/>
              <a:gd name="connsiteX44" fmla="*/ 1746250 w 1784350"/>
              <a:gd name="connsiteY44" fmla="*/ 2470150 h 2540000"/>
              <a:gd name="connsiteX45" fmla="*/ 1663700 w 1784350"/>
              <a:gd name="connsiteY45" fmla="*/ 2381250 h 2540000"/>
              <a:gd name="connsiteX46" fmla="*/ 1587500 w 1784350"/>
              <a:gd name="connsiteY46" fmla="*/ 2349500 h 2540000"/>
              <a:gd name="connsiteX47" fmla="*/ 1543050 w 1784350"/>
              <a:gd name="connsiteY47" fmla="*/ 2266950 h 2540000"/>
              <a:gd name="connsiteX48" fmla="*/ 1479550 w 1784350"/>
              <a:gd name="connsiteY48" fmla="*/ 2209800 h 2540000"/>
              <a:gd name="connsiteX49" fmla="*/ 1435100 w 1784350"/>
              <a:gd name="connsiteY49" fmla="*/ 2152650 h 2540000"/>
              <a:gd name="connsiteX50" fmla="*/ 1365250 w 1784350"/>
              <a:gd name="connsiteY50" fmla="*/ 2127250 h 2540000"/>
              <a:gd name="connsiteX51" fmla="*/ 1282700 w 1784350"/>
              <a:gd name="connsiteY51" fmla="*/ 2070100 h 2540000"/>
              <a:gd name="connsiteX52" fmla="*/ 1187450 w 1784350"/>
              <a:gd name="connsiteY52" fmla="*/ 2025650 h 2540000"/>
              <a:gd name="connsiteX53" fmla="*/ 1130300 w 1784350"/>
              <a:gd name="connsiteY53" fmla="*/ 1974850 h 2540000"/>
              <a:gd name="connsiteX54" fmla="*/ 1098550 w 1784350"/>
              <a:gd name="connsiteY54" fmla="*/ 1930400 h 2540000"/>
              <a:gd name="connsiteX55" fmla="*/ 1022350 w 1784350"/>
              <a:gd name="connsiteY55" fmla="*/ 1879600 h 2540000"/>
              <a:gd name="connsiteX56" fmla="*/ 952500 w 1784350"/>
              <a:gd name="connsiteY56" fmla="*/ 1879600 h 2540000"/>
              <a:gd name="connsiteX57" fmla="*/ 908050 w 1784350"/>
              <a:gd name="connsiteY57" fmla="*/ 1854200 h 2540000"/>
              <a:gd name="connsiteX58" fmla="*/ 844550 w 1784350"/>
              <a:gd name="connsiteY58" fmla="*/ 1816100 h 2540000"/>
              <a:gd name="connsiteX59" fmla="*/ 825500 w 1784350"/>
              <a:gd name="connsiteY59" fmla="*/ 1752600 h 2540000"/>
              <a:gd name="connsiteX60" fmla="*/ 781050 w 1784350"/>
              <a:gd name="connsiteY60" fmla="*/ 1638300 h 2540000"/>
              <a:gd name="connsiteX61" fmla="*/ 781050 w 1784350"/>
              <a:gd name="connsiteY61" fmla="*/ 1549400 h 2540000"/>
              <a:gd name="connsiteX62" fmla="*/ 774700 w 1784350"/>
              <a:gd name="connsiteY62" fmla="*/ 1397000 h 2540000"/>
              <a:gd name="connsiteX63" fmla="*/ 774700 w 1784350"/>
              <a:gd name="connsiteY63" fmla="*/ 1314450 h 2540000"/>
              <a:gd name="connsiteX64" fmla="*/ 768350 w 1784350"/>
              <a:gd name="connsiteY64" fmla="*/ 1257300 h 2540000"/>
              <a:gd name="connsiteX65" fmla="*/ 768350 w 1784350"/>
              <a:gd name="connsiteY65" fmla="*/ 1257300 h 2540000"/>
              <a:gd name="connsiteX66" fmla="*/ 742950 w 1784350"/>
              <a:gd name="connsiteY66" fmla="*/ 1136650 h 2540000"/>
              <a:gd name="connsiteX67" fmla="*/ 762000 w 1784350"/>
              <a:gd name="connsiteY67" fmla="*/ 1079500 h 2540000"/>
              <a:gd name="connsiteX68" fmla="*/ 762000 w 1784350"/>
              <a:gd name="connsiteY68" fmla="*/ 1041400 h 2540000"/>
              <a:gd name="connsiteX69" fmla="*/ 730250 w 1784350"/>
              <a:gd name="connsiteY69" fmla="*/ 990600 h 2540000"/>
              <a:gd name="connsiteX70" fmla="*/ 698500 w 1784350"/>
              <a:gd name="connsiteY70" fmla="*/ 971550 h 2540000"/>
              <a:gd name="connsiteX71" fmla="*/ 666750 w 1784350"/>
              <a:gd name="connsiteY71" fmla="*/ 958850 h 2540000"/>
              <a:gd name="connsiteX72" fmla="*/ 577850 w 1784350"/>
              <a:gd name="connsiteY72" fmla="*/ 869950 h 2540000"/>
              <a:gd name="connsiteX73" fmla="*/ 514350 w 1784350"/>
              <a:gd name="connsiteY73" fmla="*/ 787400 h 2540000"/>
              <a:gd name="connsiteX74" fmla="*/ 476250 w 1784350"/>
              <a:gd name="connsiteY74" fmla="*/ 711200 h 2540000"/>
              <a:gd name="connsiteX75" fmla="*/ 463550 w 1784350"/>
              <a:gd name="connsiteY75" fmla="*/ 590550 h 2540000"/>
              <a:gd name="connsiteX76" fmla="*/ 406400 w 1784350"/>
              <a:gd name="connsiteY76" fmla="*/ 482600 h 2540000"/>
              <a:gd name="connsiteX77" fmla="*/ 355600 w 1784350"/>
              <a:gd name="connsiteY77" fmla="*/ 368300 h 2540000"/>
              <a:gd name="connsiteX78" fmla="*/ 279400 w 1784350"/>
              <a:gd name="connsiteY78" fmla="*/ 184150 h 2540000"/>
              <a:gd name="connsiteX79" fmla="*/ 222250 w 1784350"/>
              <a:gd name="connsiteY79" fmla="*/ 44450 h 2540000"/>
              <a:gd name="connsiteX80" fmla="*/ 196850 w 1784350"/>
              <a:gd name="connsiteY80" fmla="*/ 0 h 2540000"/>
              <a:gd name="connsiteX81" fmla="*/ 0 w 1784350"/>
              <a:gd name="connsiteY81" fmla="*/ 63500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784350" h="2540000">
                <a:moveTo>
                  <a:pt x="0" y="63500"/>
                </a:moveTo>
                <a:lnTo>
                  <a:pt x="101600" y="247650"/>
                </a:lnTo>
                <a:lnTo>
                  <a:pt x="127000" y="260350"/>
                </a:lnTo>
                <a:lnTo>
                  <a:pt x="133350" y="317500"/>
                </a:lnTo>
                <a:lnTo>
                  <a:pt x="133350" y="317500"/>
                </a:lnTo>
                <a:lnTo>
                  <a:pt x="177800" y="381000"/>
                </a:lnTo>
                <a:lnTo>
                  <a:pt x="177800" y="381000"/>
                </a:lnTo>
                <a:lnTo>
                  <a:pt x="209550" y="457200"/>
                </a:lnTo>
                <a:lnTo>
                  <a:pt x="228600" y="520700"/>
                </a:lnTo>
                <a:lnTo>
                  <a:pt x="228600" y="565150"/>
                </a:lnTo>
                <a:lnTo>
                  <a:pt x="228600" y="565150"/>
                </a:lnTo>
                <a:lnTo>
                  <a:pt x="184150" y="603250"/>
                </a:lnTo>
                <a:lnTo>
                  <a:pt x="171450" y="628650"/>
                </a:lnTo>
                <a:lnTo>
                  <a:pt x="450850" y="1206500"/>
                </a:lnTo>
                <a:lnTo>
                  <a:pt x="527050" y="1155700"/>
                </a:lnTo>
                <a:lnTo>
                  <a:pt x="615950" y="1320800"/>
                </a:lnTo>
                <a:lnTo>
                  <a:pt x="635000" y="1358900"/>
                </a:lnTo>
                <a:lnTo>
                  <a:pt x="647700" y="1435100"/>
                </a:lnTo>
                <a:lnTo>
                  <a:pt x="609600" y="1473200"/>
                </a:lnTo>
                <a:lnTo>
                  <a:pt x="692150" y="1663700"/>
                </a:lnTo>
                <a:lnTo>
                  <a:pt x="774700" y="1778000"/>
                </a:lnTo>
                <a:lnTo>
                  <a:pt x="812800" y="1803400"/>
                </a:lnTo>
                <a:lnTo>
                  <a:pt x="812800" y="1879600"/>
                </a:lnTo>
                <a:lnTo>
                  <a:pt x="889000" y="1898650"/>
                </a:lnTo>
                <a:lnTo>
                  <a:pt x="939800" y="1949450"/>
                </a:lnTo>
                <a:lnTo>
                  <a:pt x="996950" y="1943100"/>
                </a:lnTo>
                <a:lnTo>
                  <a:pt x="1054100" y="1955800"/>
                </a:lnTo>
                <a:lnTo>
                  <a:pt x="1073150" y="1981200"/>
                </a:lnTo>
                <a:lnTo>
                  <a:pt x="1079500" y="2019300"/>
                </a:lnTo>
                <a:lnTo>
                  <a:pt x="1117600" y="2025650"/>
                </a:lnTo>
                <a:lnTo>
                  <a:pt x="1136650" y="2038350"/>
                </a:lnTo>
                <a:lnTo>
                  <a:pt x="1136650" y="2038350"/>
                </a:lnTo>
                <a:lnTo>
                  <a:pt x="1193800" y="2152650"/>
                </a:lnTo>
                <a:lnTo>
                  <a:pt x="1238250" y="2146300"/>
                </a:lnTo>
                <a:lnTo>
                  <a:pt x="1282700" y="2171700"/>
                </a:lnTo>
                <a:lnTo>
                  <a:pt x="1333500" y="2197100"/>
                </a:lnTo>
                <a:lnTo>
                  <a:pt x="1377950" y="2222500"/>
                </a:lnTo>
                <a:lnTo>
                  <a:pt x="1416050" y="2279650"/>
                </a:lnTo>
                <a:lnTo>
                  <a:pt x="1504950" y="2324100"/>
                </a:lnTo>
                <a:lnTo>
                  <a:pt x="1574800" y="2362200"/>
                </a:lnTo>
                <a:lnTo>
                  <a:pt x="1600200" y="2400300"/>
                </a:lnTo>
                <a:lnTo>
                  <a:pt x="1689100" y="2432050"/>
                </a:lnTo>
                <a:lnTo>
                  <a:pt x="1739900" y="2489200"/>
                </a:lnTo>
                <a:lnTo>
                  <a:pt x="1784350" y="2540000"/>
                </a:lnTo>
                <a:lnTo>
                  <a:pt x="1746250" y="2470150"/>
                </a:lnTo>
                <a:lnTo>
                  <a:pt x="1663700" y="2381250"/>
                </a:lnTo>
                <a:lnTo>
                  <a:pt x="1587500" y="2349500"/>
                </a:lnTo>
                <a:lnTo>
                  <a:pt x="1543050" y="2266950"/>
                </a:lnTo>
                <a:lnTo>
                  <a:pt x="1479550" y="2209800"/>
                </a:lnTo>
                <a:lnTo>
                  <a:pt x="1435100" y="2152650"/>
                </a:lnTo>
                <a:lnTo>
                  <a:pt x="1365250" y="2127250"/>
                </a:lnTo>
                <a:lnTo>
                  <a:pt x="1282700" y="2070100"/>
                </a:lnTo>
                <a:lnTo>
                  <a:pt x="1187450" y="2025650"/>
                </a:lnTo>
                <a:lnTo>
                  <a:pt x="1130300" y="1974850"/>
                </a:lnTo>
                <a:lnTo>
                  <a:pt x="1098550" y="1930400"/>
                </a:lnTo>
                <a:lnTo>
                  <a:pt x="1022350" y="1879600"/>
                </a:lnTo>
                <a:lnTo>
                  <a:pt x="952500" y="1879600"/>
                </a:lnTo>
                <a:lnTo>
                  <a:pt x="908050" y="1854200"/>
                </a:lnTo>
                <a:lnTo>
                  <a:pt x="844550" y="1816100"/>
                </a:lnTo>
                <a:lnTo>
                  <a:pt x="825500" y="1752600"/>
                </a:lnTo>
                <a:lnTo>
                  <a:pt x="781050" y="1638300"/>
                </a:lnTo>
                <a:lnTo>
                  <a:pt x="781050" y="1549400"/>
                </a:lnTo>
                <a:lnTo>
                  <a:pt x="774700" y="1397000"/>
                </a:lnTo>
                <a:lnTo>
                  <a:pt x="774700" y="1314450"/>
                </a:lnTo>
                <a:lnTo>
                  <a:pt x="768350" y="1257300"/>
                </a:lnTo>
                <a:lnTo>
                  <a:pt x="768350" y="1257300"/>
                </a:lnTo>
                <a:lnTo>
                  <a:pt x="742950" y="1136650"/>
                </a:lnTo>
                <a:lnTo>
                  <a:pt x="762000" y="1079500"/>
                </a:lnTo>
                <a:lnTo>
                  <a:pt x="762000" y="1041400"/>
                </a:lnTo>
                <a:lnTo>
                  <a:pt x="730250" y="990600"/>
                </a:lnTo>
                <a:lnTo>
                  <a:pt x="698500" y="971550"/>
                </a:lnTo>
                <a:lnTo>
                  <a:pt x="666750" y="958850"/>
                </a:lnTo>
                <a:lnTo>
                  <a:pt x="577850" y="869950"/>
                </a:lnTo>
                <a:lnTo>
                  <a:pt x="514350" y="787400"/>
                </a:lnTo>
                <a:lnTo>
                  <a:pt x="476250" y="711200"/>
                </a:lnTo>
                <a:lnTo>
                  <a:pt x="463550" y="590550"/>
                </a:lnTo>
                <a:lnTo>
                  <a:pt x="406400" y="482600"/>
                </a:lnTo>
                <a:lnTo>
                  <a:pt x="355600" y="368300"/>
                </a:lnTo>
                <a:lnTo>
                  <a:pt x="279400" y="184150"/>
                </a:lnTo>
                <a:lnTo>
                  <a:pt x="222250" y="44450"/>
                </a:lnTo>
                <a:lnTo>
                  <a:pt x="19685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Forma libre 3"/>
          <p:cNvSpPr/>
          <p:nvPr/>
        </p:nvSpPr>
        <p:spPr>
          <a:xfrm>
            <a:off x="4292600" y="4857750"/>
            <a:ext cx="2235200" cy="1390650"/>
          </a:xfrm>
          <a:custGeom>
            <a:avLst/>
            <a:gdLst>
              <a:gd name="connsiteX0" fmla="*/ 25400 w 2235200"/>
              <a:gd name="connsiteY0" fmla="*/ 0 h 1390650"/>
              <a:gd name="connsiteX1" fmla="*/ 165100 w 2235200"/>
              <a:gd name="connsiteY1" fmla="*/ 114300 h 1390650"/>
              <a:gd name="connsiteX2" fmla="*/ 184150 w 2235200"/>
              <a:gd name="connsiteY2" fmla="*/ 158750 h 1390650"/>
              <a:gd name="connsiteX3" fmla="*/ 222250 w 2235200"/>
              <a:gd name="connsiteY3" fmla="*/ 228600 h 1390650"/>
              <a:gd name="connsiteX4" fmla="*/ 260350 w 2235200"/>
              <a:gd name="connsiteY4" fmla="*/ 247650 h 1390650"/>
              <a:gd name="connsiteX5" fmla="*/ 260350 w 2235200"/>
              <a:gd name="connsiteY5" fmla="*/ 247650 h 1390650"/>
              <a:gd name="connsiteX6" fmla="*/ 273050 w 2235200"/>
              <a:gd name="connsiteY6" fmla="*/ 279400 h 1390650"/>
              <a:gd name="connsiteX7" fmla="*/ 292100 w 2235200"/>
              <a:gd name="connsiteY7" fmla="*/ 311150 h 1390650"/>
              <a:gd name="connsiteX8" fmla="*/ 292100 w 2235200"/>
              <a:gd name="connsiteY8" fmla="*/ 311150 h 1390650"/>
              <a:gd name="connsiteX9" fmla="*/ 323850 w 2235200"/>
              <a:gd name="connsiteY9" fmla="*/ 438150 h 1390650"/>
              <a:gd name="connsiteX10" fmla="*/ 330200 w 2235200"/>
              <a:gd name="connsiteY10" fmla="*/ 539750 h 1390650"/>
              <a:gd name="connsiteX11" fmla="*/ 393700 w 2235200"/>
              <a:gd name="connsiteY11" fmla="*/ 609600 h 1390650"/>
              <a:gd name="connsiteX12" fmla="*/ 641350 w 2235200"/>
              <a:gd name="connsiteY12" fmla="*/ 749300 h 1390650"/>
              <a:gd name="connsiteX13" fmla="*/ 787400 w 2235200"/>
              <a:gd name="connsiteY13" fmla="*/ 831850 h 1390650"/>
              <a:gd name="connsiteX14" fmla="*/ 952500 w 2235200"/>
              <a:gd name="connsiteY14" fmla="*/ 889000 h 1390650"/>
              <a:gd name="connsiteX15" fmla="*/ 1041400 w 2235200"/>
              <a:gd name="connsiteY15" fmla="*/ 895350 h 1390650"/>
              <a:gd name="connsiteX16" fmla="*/ 1212850 w 2235200"/>
              <a:gd name="connsiteY16" fmla="*/ 958850 h 1390650"/>
              <a:gd name="connsiteX17" fmla="*/ 1536700 w 2235200"/>
              <a:gd name="connsiteY17" fmla="*/ 1060450 h 1390650"/>
              <a:gd name="connsiteX18" fmla="*/ 1651000 w 2235200"/>
              <a:gd name="connsiteY18" fmla="*/ 1136650 h 1390650"/>
              <a:gd name="connsiteX19" fmla="*/ 1771650 w 2235200"/>
              <a:gd name="connsiteY19" fmla="*/ 1149350 h 1390650"/>
              <a:gd name="connsiteX20" fmla="*/ 1911350 w 2235200"/>
              <a:gd name="connsiteY20" fmla="*/ 1219200 h 1390650"/>
              <a:gd name="connsiteX21" fmla="*/ 2101850 w 2235200"/>
              <a:gd name="connsiteY21" fmla="*/ 1289050 h 1390650"/>
              <a:gd name="connsiteX22" fmla="*/ 2178050 w 2235200"/>
              <a:gd name="connsiteY22" fmla="*/ 1320800 h 1390650"/>
              <a:gd name="connsiteX23" fmla="*/ 2235200 w 2235200"/>
              <a:gd name="connsiteY23" fmla="*/ 1339850 h 1390650"/>
              <a:gd name="connsiteX24" fmla="*/ 2203450 w 2235200"/>
              <a:gd name="connsiteY24" fmla="*/ 1390650 h 1390650"/>
              <a:gd name="connsiteX25" fmla="*/ 2070100 w 2235200"/>
              <a:gd name="connsiteY25" fmla="*/ 1327150 h 1390650"/>
              <a:gd name="connsiteX26" fmla="*/ 1943100 w 2235200"/>
              <a:gd name="connsiteY26" fmla="*/ 1257300 h 1390650"/>
              <a:gd name="connsiteX27" fmla="*/ 1860550 w 2235200"/>
              <a:gd name="connsiteY27" fmla="*/ 1225550 h 1390650"/>
              <a:gd name="connsiteX28" fmla="*/ 1771650 w 2235200"/>
              <a:gd name="connsiteY28" fmla="*/ 1187450 h 1390650"/>
              <a:gd name="connsiteX29" fmla="*/ 1631950 w 2235200"/>
              <a:gd name="connsiteY29" fmla="*/ 1149350 h 1390650"/>
              <a:gd name="connsiteX30" fmla="*/ 1479550 w 2235200"/>
              <a:gd name="connsiteY30" fmla="*/ 1111250 h 1390650"/>
              <a:gd name="connsiteX31" fmla="*/ 1409700 w 2235200"/>
              <a:gd name="connsiteY31" fmla="*/ 1073150 h 1390650"/>
              <a:gd name="connsiteX32" fmla="*/ 1346200 w 2235200"/>
              <a:gd name="connsiteY32" fmla="*/ 1047750 h 1390650"/>
              <a:gd name="connsiteX33" fmla="*/ 1301750 w 2235200"/>
              <a:gd name="connsiteY33" fmla="*/ 1028700 h 1390650"/>
              <a:gd name="connsiteX34" fmla="*/ 1187450 w 2235200"/>
              <a:gd name="connsiteY34" fmla="*/ 1028700 h 1390650"/>
              <a:gd name="connsiteX35" fmla="*/ 1092200 w 2235200"/>
              <a:gd name="connsiteY35" fmla="*/ 971550 h 1390650"/>
              <a:gd name="connsiteX36" fmla="*/ 996950 w 2235200"/>
              <a:gd name="connsiteY36" fmla="*/ 920750 h 1390650"/>
              <a:gd name="connsiteX37" fmla="*/ 908050 w 2235200"/>
              <a:gd name="connsiteY37" fmla="*/ 927100 h 1390650"/>
              <a:gd name="connsiteX38" fmla="*/ 825500 w 2235200"/>
              <a:gd name="connsiteY38" fmla="*/ 895350 h 1390650"/>
              <a:gd name="connsiteX39" fmla="*/ 730250 w 2235200"/>
              <a:gd name="connsiteY39" fmla="*/ 850900 h 1390650"/>
              <a:gd name="connsiteX40" fmla="*/ 596900 w 2235200"/>
              <a:gd name="connsiteY40" fmla="*/ 800100 h 1390650"/>
              <a:gd name="connsiteX41" fmla="*/ 425450 w 2235200"/>
              <a:gd name="connsiteY41" fmla="*/ 717550 h 1390650"/>
              <a:gd name="connsiteX42" fmla="*/ 368300 w 2235200"/>
              <a:gd name="connsiteY42" fmla="*/ 666750 h 1390650"/>
              <a:gd name="connsiteX43" fmla="*/ 254000 w 2235200"/>
              <a:gd name="connsiteY43" fmla="*/ 565150 h 1390650"/>
              <a:gd name="connsiteX44" fmla="*/ 247650 w 2235200"/>
              <a:gd name="connsiteY44" fmla="*/ 482600 h 1390650"/>
              <a:gd name="connsiteX45" fmla="*/ 209550 w 2235200"/>
              <a:gd name="connsiteY45" fmla="*/ 374650 h 1390650"/>
              <a:gd name="connsiteX46" fmla="*/ 184150 w 2235200"/>
              <a:gd name="connsiteY46" fmla="*/ 279400 h 1390650"/>
              <a:gd name="connsiteX47" fmla="*/ 184150 w 2235200"/>
              <a:gd name="connsiteY47" fmla="*/ 279400 h 1390650"/>
              <a:gd name="connsiteX48" fmla="*/ 146050 w 2235200"/>
              <a:gd name="connsiteY48" fmla="*/ 222250 h 1390650"/>
              <a:gd name="connsiteX49" fmla="*/ 44450 w 2235200"/>
              <a:gd name="connsiteY49" fmla="*/ 203200 h 1390650"/>
              <a:gd name="connsiteX50" fmla="*/ 0 w 2235200"/>
              <a:gd name="connsiteY50" fmla="*/ 133350 h 1390650"/>
              <a:gd name="connsiteX51" fmla="*/ 25400 w 2235200"/>
              <a:gd name="connsiteY51" fmla="*/ 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235200" h="1390650">
                <a:moveTo>
                  <a:pt x="25400" y="0"/>
                </a:moveTo>
                <a:lnTo>
                  <a:pt x="165100" y="114300"/>
                </a:lnTo>
                <a:lnTo>
                  <a:pt x="184150" y="158750"/>
                </a:lnTo>
                <a:lnTo>
                  <a:pt x="222250" y="228600"/>
                </a:lnTo>
                <a:lnTo>
                  <a:pt x="260350" y="247650"/>
                </a:lnTo>
                <a:lnTo>
                  <a:pt x="260350" y="247650"/>
                </a:lnTo>
                <a:lnTo>
                  <a:pt x="273050" y="279400"/>
                </a:lnTo>
                <a:lnTo>
                  <a:pt x="292100" y="311150"/>
                </a:lnTo>
                <a:lnTo>
                  <a:pt x="292100" y="311150"/>
                </a:lnTo>
                <a:lnTo>
                  <a:pt x="323850" y="438150"/>
                </a:lnTo>
                <a:lnTo>
                  <a:pt x="330200" y="539750"/>
                </a:lnTo>
                <a:lnTo>
                  <a:pt x="393700" y="609600"/>
                </a:lnTo>
                <a:lnTo>
                  <a:pt x="641350" y="749300"/>
                </a:lnTo>
                <a:lnTo>
                  <a:pt x="787400" y="831850"/>
                </a:lnTo>
                <a:lnTo>
                  <a:pt x="952500" y="889000"/>
                </a:lnTo>
                <a:lnTo>
                  <a:pt x="1041400" y="895350"/>
                </a:lnTo>
                <a:lnTo>
                  <a:pt x="1212850" y="958850"/>
                </a:lnTo>
                <a:lnTo>
                  <a:pt x="1536700" y="1060450"/>
                </a:lnTo>
                <a:lnTo>
                  <a:pt x="1651000" y="1136650"/>
                </a:lnTo>
                <a:lnTo>
                  <a:pt x="1771650" y="1149350"/>
                </a:lnTo>
                <a:lnTo>
                  <a:pt x="1911350" y="1219200"/>
                </a:lnTo>
                <a:lnTo>
                  <a:pt x="2101850" y="1289050"/>
                </a:lnTo>
                <a:lnTo>
                  <a:pt x="2178050" y="1320800"/>
                </a:lnTo>
                <a:lnTo>
                  <a:pt x="2235200" y="1339850"/>
                </a:lnTo>
                <a:lnTo>
                  <a:pt x="2203450" y="1390650"/>
                </a:lnTo>
                <a:lnTo>
                  <a:pt x="2070100" y="1327150"/>
                </a:lnTo>
                <a:lnTo>
                  <a:pt x="1943100" y="1257300"/>
                </a:lnTo>
                <a:lnTo>
                  <a:pt x="1860550" y="1225550"/>
                </a:lnTo>
                <a:lnTo>
                  <a:pt x="1771650" y="1187450"/>
                </a:lnTo>
                <a:lnTo>
                  <a:pt x="1631950" y="1149350"/>
                </a:lnTo>
                <a:lnTo>
                  <a:pt x="1479550" y="1111250"/>
                </a:lnTo>
                <a:lnTo>
                  <a:pt x="1409700" y="1073150"/>
                </a:lnTo>
                <a:lnTo>
                  <a:pt x="1346200" y="1047750"/>
                </a:lnTo>
                <a:lnTo>
                  <a:pt x="1301750" y="1028700"/>
                </a:lnTo>
                <a:lnTo>
                  <a:pt x="1187450" y="1028700"/>
                </a:lnTo>
                <a:lnTo>
                  <a:pt x="1092200" y="971550"/>
                </a:lnTo>
                <a:lnTo>
                  <a:pt x="996950" y="920750"/>
                </a:lnTo>
                <a:lnTo>
                  <a:pt x="908050" y="927100"/>
                </a:lnTo>
                <a:lnTo>
                  <a:pt x="825500" y="895350"/>
                </a:lnTo>
                <a:lnTo>
                  <a:pt x="730250" y="850900"/>
                </a:lnTo>
                <a:lnTo>
                  <a:pt x="596900" y="800100"/>
                </a:lnTo>
                <a:lnTo>
                  <a:pt x="425450" y="717550"/>
                </a:lnTo>
                <a:lnTo>
                  <a:pt x="368300" y="666750"/>
                </a:lnTo>
                <a:lnTo>
                  <a:pt x="254000" y="565150"/>
                </a:lnTo>
                <a:lnTo>
                  <a:pt x="247650" y="482600"/>
                </a:lnTo>
                <a:lnTo>
                  <a:pt x="209550" y="374650"/>
                </a:lnTo>
                <a:lnTo>
                  <a:pt x="184150" y="279400"/>
                </a:lnTo>
                <a:lnTo>
                  <a:pt x="184150" y="279400"/>
                </a:lnTo>
                <a:lnTo>
                  <a:pt x="146050" y="222250"/>
                </a:lnTo>
                <a:lnTo>
                  <a:pt x="44450" y="203200"/>
                </a:lnTo>
                <a:lnTo>
                  <a:pt x="0" y="133350"/>
                </a:lnTo>
                <a:lnTo>
                  <a:pt x="2540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Forma libre 4"/>
          <p:cNvSpPr/>
          <p:nvPr/>
        </p:nvSpPr>
        <p:spPr>
          <a:xfrm>
            <a:off x="4883944" y="3048000"/>
            <a:ext cx="97631" cy="152400"/>
          </a:xfrm>
          <a:custGeom>
            <a:avLst/>
            <a:gdLst>
              <a:gd name="connsiteX0" fmla="*/ 40481 w 97631"/>
              <a:gd name="connsiteY0" fmla="*/ 0 h 152400"/>
              <a:gd name="connsiteX1" fmla="*/ 30956 w 97631"/>
              <a:gd name="connsiteY1" fmla="*/ 66675 h 152400"/>
              <a:gd name="connsiteX2" fmla="*/ 0 w 97631"/>
              <a:gd name="connsiteY2" fmla="*/ 121444 h 152400"/>
              <a:gd name="connsiteX3" fmla="*/ 85725 w 97631"/>
              <a:gd name="connsiteY3" fmla="*/ 152400 h 152400"/>
              <a:gd name="connsiteX4" fmla="*/ 92869 w 97631"/>
              <a:gd name="connsiteY4" fmla="*/ 111919 h 152400"/>
              <a:gd name="connsiteX5" fmla="*/ 97631 w 97631"/>
              <a:gd name="connsiteY5" fmla="*/ 90488 h 152400"/>
              <a:gd name="connsiteX6" fmla="*/ 78581 w 97631"/>
              <a:gd name="connsiteY6" fmla="*/ 85725 h 152400"/>
              <a:gd name="connsiteX7" fmla="*/ 83344 w 97631"/>
              <a:gd name="connsiteY7" fmla="*/ 50006 h 152400"/>
              <a:gd name="connsiteX8" fmla="*/ 95250 w 97631"/>
              <a:gd name="connsiteY8" fmla="*/ 19050 h 152400"/>
              <a:gd name="connsiteX9" fmla="*/ 95250 w 97631"/>
              <a:gd name="connsiteY9" fmla="*/ 19050 h 152400"/>
              <a:gd name="connsiteX10" fmla="*/ 40481 w 97631"/>
              <a:gd name="connsiteY10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31" h="152400">
                <a:moveTo>
                  <a:pt x="40481" y="0"/>
                </a:moveTo>
                <a:lnTo>
                  <a:pt x="30956" y="66675"/>
                </a:lnTo>
                <a:lnTo>
                  <a:pt x="0" y="121444"/>
                </a:lnTo>
                <a:lnTo>
                  <a:pt x="85725" y="152400"/>
                </a:lnTo>
                <a:lnTo>
                  <a:pt x="92869" y="111919"/>
                </a:lnTo>
                <a:lnTo>
                  <a:pt x="97631" y="90488"/>
                </a:lnTo>
                <a:lnTo>
                  <a:pt x="78581" y="85725"/>
                </a:lnTo>
                <a:lnTo>
                  <a:pt x="83344" y="50006"/>
                </a:lnTo>
                <a:lnTo>
                  <a:pt x="95250" y="19050"/>
                </a:lnTo>
                <a:lnTo>
                  <a:pt x="95250" y="19050"/>
                </a:lnTo>
                <a:lnTo>
                  <a:pt x="40481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orma libre 5"/>
          <p:cNvSpPr/>
          <p:nvPr/>
        </p:nvSpPr>
        <p:spPr>
          <a:xfrm>
            <a:off x="5257800" y="4383881"/>
            <a:ext cx="128588" cy="80963"/>
          </a:xfrm>
          <a:custGeom>
            <a:avLst/>
            <a:gdLst>
              <a:gd name="connsiteX0" fmla="*/ 38100 w 128588"/>
              <a:gd name="connsiteY0" fmla="*/ 0 h 80963"/>
              <a:gd name="connsiteX1" fmla="*/ 0 w 128588"/>
              <a:gd name="connsiteY1" fmla="*/ 40482 h 80963"/>
              <a:gd name="connsiteX2" fmla="*/ 4763 w 128588"/>
              <a:gd name="connsiteY2" fmla="*/ 47625 h 80963"/>
              <a:gd name="connsiteX3" fmla="*/ 9525 w 128588"/>
              <a:gd name="connsiteY3" fmla="*/ 71438 h 80963"/>
              <a:gd name="connsiteX4" fmla="*/ 123825 w 128588"/>
              <a:gd name="connsiteY4" fmla="*/ 80963 h 80963"/>
              <a:gd name="connsiteX5" fmla="*/ 128588 w 128588"/>
              <a:gd name="connsiteY5" fmla="*/ 50007 h 80963"/>
              <a:gd name="connsiteX6" fmla="*/ 126206 w 128588"/>
              <a:gd name="connsiteY6" fmla="*/ 28575 h 80963"/>
              <a:gd name="connsiteX7" fmla="*/ 126206 w 128588"/>
              <a:gd name="connsiteY7" fmla="*/ 28575 h 80963"/>
              <a:gd name="connsiteX8" fmla="*/ 126206 w 128588"/>
              <a:gd name="connsiteY8" fmla="*/ 28575 h 80963"/>
              <a:gd name="connsiteX9" fmla="*/ 38100 w 128588"/>
              <a:gd name="connsiteY9" fmla="*/ 0 h 8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8" h="80963">
                <a:moveTo>
                  <a:pt x="38100" y="0"/>
                </a:moveTo>
                <a:lnTo>
                  <a:pt x="0" y="40482"/>
                </a:lnTo>
                <a:lnTo>
                  <a:pt x="4763" y="47625"/>
                </a:lnTo>
                <a:lnTo>
                  <a:pt x="9525" y="71438"/>
                </a:lnTo>
                <a:lnTo>
                  <a:pt x="123825" y="80963"/>
                </a:lnTo>
                <a:lnTo>
                  <a:pt x="128588" y="50007"/>
                </a:lnTo>
                <a:lnTo>
                  <a:pt x="126206" y="28575"/>
                </a:lnTo>
                <a:lnTo>
                  <a:pt x="126206" y="28575"/>
                </a:lnTo>
                <a:lnTo>
                  <a:pt x="126206" y="28575"/>
                </a:lnTo>
                <a:lnTo>
                  <a:pt x="3810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orma libre 6"/>
          <p:cNvSpPr/>
          <p:nvPr/>
        </p:nvSpPr>
        <p:spPr>
          <a:xfrm>
            <a:off x="5422106" y="4405313"/>
            <a:ext cx="154782" cy="80962"/>
          </a:xfrm>
          <a:custGeom>
            <a:avLst/>
            <a:gdLst>
              <a:gd name="connsiteX0" fmla="*/ 4763 w 154782"/>
              <a:gd name="connsiteY0" fmla="*/ 0 h 80962"/>
              <a:gd name="connsiteX1" fmla="*/ 0 w 154782"/>
              <a:gd name="connsiteY1" fmla="*/ 66675 h 80962"/>
              <a:gd name="connsiteX2" fmla="*/ 154782 w 154782"/>
              <a:gd name="connsiteY2" fmla="*/ 80962 h 80962"/>
              <a:gd name="connsiteX3" fmla="*/ 154782 w 154782"/>
              <a:gd name="connsiteY3" fmla="*/ 16668 h 80962"/>
              <a:gd name="connsiteX4" fmla="*/ 4763 w 154782"/>
              <a:gd name="connsiteY4" fmla="*/ 0 h 8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82" h="80962">
                <a:moveTo>
                  <a:pt x="4763" y="0"/>
                </a:moveTo>
                <a:lnTo>
                  <a:pt x="0" y="66675"/>
                </a:lnTo>
                <a:lnTo>
                  <a:pt x="154782" y="80962"/>
                </a:lnTo>
                <a:lnTo>
                  <a:pt x="154782" y="16668"/>
                </a:lnTo>
                <a:lnTo>
                  <a:pt x="4763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orma libre 7"/>
          <p:cNvSpPr/>
          <p:nvPr/>
        </p:nvSpPr>
        <p:spPr>
          <a:xfrm>
            <a:off x="5630465" y="4421981"/>
            <a:ext cx="173832" cy="78581"/>
          </a:xfrm>
          <a:custGeom>
            <a:avLst/>
            <a:gdLst>
              <a:gd name="connsiteX0" fmla="*/ 2382 w 173832"/>
              <a:gd name="connsiteY0" fmla="*/ 0 h 78581"/>
              <a:gd name="connsiteX1" fmla="*/ 0 w 173832"/>
              <a:gd name="connsiteY1" fmla="*/ 61912 h 78581"/>
              <a:gd name="connsiteX2" fmla="*/ 173832 w 173832"/>
              <a:gd name="connsiteY2" fmla="*/ 78581 h 78581"/>
              <a:gd name="connsiteX3" fmla="*/ 171450 w 173832"/>
              <a:gd name="connsiteY3" fmla="*/ 19050 h 78581"/>
              <a:gd name="connsiteX4" fmla="*/ 154782 w 173832"/>
              <a:gd name="connsiteY4" fmla="*/ 9525 h 78581"/>
              <a:gd name="connsiteX5" fmla="*/ 2382 w 173832"/>
              <a:gd name="connsiteY5" fmla="*/ 0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32" h="78581">
                <a:moveTo>
                  <a:pt x="2382" y="0"/>
                </a:moveTo>
                <a:lnTo>
                  <a:pt x="0" y="61912"/>
                </a:lnTo>
                <a:lnTo>
                  <a:pt x="173832" y="78581"/>
                </a:lnTo>
                <a:lnTo>
                  <a:pt x="171450" y="19050"/>
                </a:lnTo>
                <a:lnTo>
                  <a:pt x="154782" y="9525"/>
                </a:lnTo>
                <a:lnTo>
                  <a:pt x="2382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orma libre 8"/>
          <p:cNvSpPr/>
          <p:nvPr/>
        </p:nvSpPr>
        <p:spPr>
          <a:xfrm>
            <a:off x="5822156" y="4443413"/>
            <a:ext cx="169069" cy="104775"/>
          </a:xfrm>
          <a:custGeom>
            <a:avLst/>
            <a:gdLst>
              <a:gd name="connsiteX0" fmla="*/ 9525 w 169069"/>
              <a:gd name="connsiteY0" fmla="*/ 0 h 104775"/>
              <a:gd name="connsiteX1" fmla="*/ 0 w 169069"/>
              <a:gd name="connsiteY1" fmla="*/ 95250 h 104775"/>
              <a:gd name="connsiteX2" fmla="*/ 169069 w 169069"/>
              <a:gd name="connsiteY2" fmla="*/ 104775 h 104775"/>
              <a:gd name="connsiteX3" fmla="*/ 166688 w 169069"/>
              <a:gd name="connsiteY3" fmla="*/ 28575 h 104775"/>
              <a:gd name="connsiteX4" fmla="*/ 9525 w 169069"/>
              <a:gd name="connsiteY4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069" h="104775">
                <a:moveTo>
                  <a:pt x="9525" y="0"/>
                </a:moveTo>
                <a:lnTo>
                  <a:pt x="0" y="95250"/>
                </a:lnTo>
                <a:lnTo>
                  <a:pt x="169069" y="104775"/>
                </a:lnTo>
                <a:cubicBezTo>
                  <a:pt x="168275" y="79375"/>
                  <a:pt x="167482" y="53975"/>
                  <a:pt x="166688" y="28575"/>
                </a:cubicBezTo>
                <a:lnTo>
                  <a:pt x="9525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orma libre 9"/>
          <p:cNvSpPr/>
          <p:nvPr/>
        </p:nvSpPr>
        <p:spPr>
          <a:xfrm>
            <a:off x="6026944" y="4486275"/>
            <a:ext cx="169069" cy="97631"/>
          </a:xfrm>
          <a:custGeom>
            <a:avLst/>
            <a:gdLst>
              <a:gd name="connsiteX0" fmla="*/ 9525 w 169069"/>
              <a:gd name="connsiteY0" fmla="*/ 0 h 97631"/>
              <a:gd name="connsiteX1" fmla="*/ 0 w 169069"/>
              <a:gd name="connsiteY1" fmla="*/ 76200 h 97631"/>
              <a:gd name="connsiteX2" fmla="*/ 169069 w 169069"/>
              <a:gd name="connsiteY2" fmla="*/ 97631 h 97631"/>
              <a:gd name="connsiteX3" fmla="*/ 166687 w 169069"/>
              <a:gd name="connsiteY3" fmla="*/ 26194 h 97631"/>
              <a:gd name="connsiteX4" fmla="*/ 9525 w 169069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069" h="97631">
                <a:moveTo>
                  <a:pt x="9525" y="0"/>
                </a:moveTo>
                <a:lnTo>
                  <a:pt x="0" y="76200"/>
                </a:lnTo>
                <a:lnTo>
                  <a:pt x="169069" y="97631"/>
                </a:lnTo>
                <a:lnTo>
                  <a:pt x="166687" y="26194"/>
                </a:lnTo>
                <a:lnTo>
                  <a:pt x="9525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orma libre 10"/>
          <p:cNvSpPr/>
          <p:nvPr/>
        </p:nvSpPr>
        <p:spPr>
          <a:xfrm>
            <a:off x="6003131" y="4829175"/>
            <a:ext cx="171450" cy="104775"/>
          </a:xfrm>
          <a:custGeom>
            <a:avLst/>
            <a:gdLst>
              <a:gd name="connsiteX0" fmla="*/ 0 w 171450"/>
              <a:gd name="connsiteY0" fmla="*/ 2381 h 104775"/>
              <a:gd name="connsiteX1" fmla="*/ 2382 w 171450"/>
              <a:gd name="connsiteY1" fmla="*/ 104775 h 104775"/>
              <a:gd name="connsiteX2" fmla="*/ 171450 w 171450"/>
              <a:gd name="connsiteY2" fmla="*/ 102394 h 104775"/>
              <a:gd name="connsiteX3" fmla="*/ 171450 w 171450"/>
              <a:gd name="connsiteY3" fmla="*/ 0 h 104775"/>
              <a:gd name="connsiteX4" fmla="*/ 0 w 171450"/>
              <a:gd name="connsiteY4" fmla="*/ 238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104775">
                <a:moveTo>
                  <a:pt x="0" y="2381"/>
                </a:moveTo>
                <a:lnTo>
                  <a:pt x="2382" y="104775"/>
                </a:lnTo>
                <a:lnTo>
                  <a:pt x="171450" y="102394"/>
                </a:lnTo>
                <a:lnTo>
                  <a:pt x="171450" y="0"/>
                </a:lnTo>
                <a:lnTo>
                  <a:pt x="0" y="2381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orma libre 11"/>
          <p:cNvSpPr/>
          <p:nvPr/>
        </p:nvSpPr>
        <p:spPr>
          <a:xfrm>
            <a:off x="5795963" y="4817269"/>
            <a:ext cx="173831" cy="114300"/>
          </a:xfrm>
          <a:custGeom>
            <a:avLst/>
            <a:gdLst>
              <a:gd name="connsiteX0" fmla="*/ 173831 w 173831"/>
              <a:gd name="connsiteY0" fmla="*/ 2381 h 114300"/>
              <a:gd name="connsiteX1" fmla="*/ 164306 w 173831"/>
              <a:gd name="connsiteY1" fmla="*/ 114300 h 114300"/>
              <a:gd name="connsiteX2" fmla="*/ 0 w 173831"/>
              <a:gd name="connsiteY2" fmla="*/ 88106 h 114300"/>
              <a:gd name="connsiteX3" fmla="*/ 9525 w 173831"/>
              <a:gd name="connsiteY3" fmla="*/ 0 h 114300"/>
              <a:gd name="connsiteX4" fmla="*/ 173831 w 173831"/>
              <a:gd name="connsiteY4" fmla="*/ 2381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831" h="114300">
                <a:moveTo>
                  <a:pt x="173831" y="2381"/>
                </a:moveTo>
                <a:lnTo>
                  <a:pt x="164306" y="114300"/>
                </a:lnTo>
                <a:lnTo>
                  <a:pt x="0" y="88106"/>
                </a:lnTo>
                <a:lnTo>
                  <a:pt x="9525" y="0"/>
                </a:lnTo>
                <a:lnTo>
                  <a:pt x="173831" y="2381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orma libre 12"/>
          <p:cNvSpPr/>
          <p:nvPr/>
        </p:nvSpPr>
        <p:spPr>
          <a:xfrm>
            <a:off x="5598319" y="4810125"/>
            <a:ext cx="169069" cy="111919"/>
          </a:xfrm>
          <a:custGeom>
            <a:avLst/>
            <a:gdLst>
              <a:gd name="connsiteX0" fmla="*/ 9525 w 169069"/>
              <a:gd name="connsiteY0" fmla="*/ 0 h 111919"/>
              <a:gd name="connsiteX1" fmla="*/ 0 w 169069"/>
              <a:gd name="connsiteY1" fmla="*/ 111919 h 111919"/>
              <a:gd name="connsiteX2" fmla="*/ 73819 w 169069"/>
              <a:gd name="connsiteY2" fmla="*/ 104775 h 111919"/>
              <a:gd name="connsiteX3" fmla="*/ 78581 w 169069"/>
              <a:gd name="connsiteY3" fmla="*/ 80963 h 111919"/>
              <a:gd name="connsiteX4" fmla="*/ 169069 w 169069"/>
              <a:gd name="connsiteY4" fmla="*/ 83344 h 111919"/>
              <a:gd name="connsiteX5" fmla="*/ 169069 w 169069"/>
              <a:gd name="connsiteY5" fmla="*/ 2381 h 111919"/>
              <a:gd name="connsiteX6" fmla="*/ 9525 w 169069"/>
              <a:gd name="connsiteY6" fmla="*/ 0 h 11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069" h="111919">
                <a:moveTo>
                  <a:pt x="9525" y="0"/>
                </a:moveTo>
                <a:lnTo>
                  <a:pt x="0" y="111919"/>
                </a:lnTo>
                <a:lnTo>
                  <a:pt x="73819" y="104775"/>
                </a:lnTo>
                <a:lnTo>
                  <a:pt x="78581" y="80963"/>
                </a:lnTo>
                <a:lnTo>
                  <a:pt x="169069" y="83344"/>
                </a:lnTo>
                <a:lnTo>
                  <a:pt x="169069" y="2381"/>
                </a:lnTo>
                <a:lnTo>
                  <a:pt x="9525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orma libre 13"/>
          <p:cNvSpPr/>
          <p:nvPr/>
        </p:nvSpPr>
        <p:spPr>
          <a:xfrm>
            <a:off x="5393531" y="4767263"/>
            <a:ext cx="176213" cy="107156"/>
          </a:xfrm>
          <a:custGeom>
            <a:avLst/>
            <a:gdLst>
              <a:gd name="connsiteX0" fmla="*/ 0 w 176213"/>
              <a:gd name="connsiteY0" fmla="*/ 0 h 107156"/>
              <a:gd name="connsiteX1" fmla="*/ 0 w 176213"/>
              <a:gd name="connsiteY1" fmla="*/ 54768 h 107156"/>
              <a:gd name="connsiteX2" fmla="*/ 92869 w 176213"/>
              <a:gd name="connsiteY2" fmla="*/ 66675 h 107156"/>
              <a:gd name="connsiteX3" fmla="*/ 85725 w 176213"/>
              <a:gd name="connsiteY3" fmla="*/ 102393 h 107156"/>
              <a:gd name="connsiteX4" fmla="*/ 164307 w 176213"/>
              <a:gd name="connsiteY4" fmla="*/ 107156 h 107156"/>
              <a:gd name="connsiteX5" fmla="*/ 176213 w 176213"/>
              <a:gd name="connsiteY5" fmla="*/ 19050 h 107156"/>
              <a:gd name="connsiteX6" fmla="*/ 0 w 176213"/>
              <a:gd name="connsiteY6" fmla="*/ 0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213" h="107156">
                <a:moveTo>
                  <a:pt x="0" y="0"/>
                </a:moveTo>
                <a:lnTo>
                  <a:pt x="0" y="54768"/>
                </a:lnTo>
                <a:lnTo>
                  <a:pt x="92869" y="66675"/>
                </a:lnTo>
                <a:lnTo>
                  <a:pt x="85725" y="102393"/>
                </a:lnTo>
                <a:lnTo>
                  <a:pt x="164307" y="107156"/>
                </a:lnTo>
                <a:lnTo>
                  <a:pt x="176213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orma libre 14"/>
          <p:cNvSpPr/>
          <p:nvPr/>
        </p:nvSpPr>
        <p:spPr>
          <a:xfrm>
            <a:off x="6302638" y="4500563"/>
            <a:ext cx="588168" cy="511969"/>
          </a:xfrm>
          <a:custGeom>
            <a:avLst/>
            <a:gdLst>
              <a:gd name="connsiteX0" fmla="*/ 28575 w 588168"/>
              <a:gd name="connsiteY0" fmla="*/ 28575 h 511969"/>
              <a:gd name="connsiteX1" fmla="*/ 0 w 588168"/>
              <a:gd name="connsiteY1" fmla="*/ 395287 h 511969"/>
              <a:gd name="connsiteX2" fmla="*/ 516731 w 588168"/>
              <a:gd name="connsiteY2" fmla="*/ 511969 h 511969"/>
              <a:gd name="connsiteX3" fmla="*/ 588168 w 588168"/>
              <a:gd name="connsiteY3" fmla="*/ 173831 h 511969"/>
              <a:gd name="connsiteX4" fmla="*/ 492918 w 588168"/>
              <a:gd name="connsiteY4" fmla="*/ 126206 h 511969"/>
              <a:gd name="connsiteX5" fmla="*/ 452437 w 588168"/>
              <a:gd name="connsiteY5" fmla="*/ 133350 h 511969"/>
              <a:gd name="connsiteX6" fmla="*/ 316706 w 588168"/>
              <a:gd name="connsiteY6" fmla="*/ 104775 h 511969"/>
              <a:gd name="connsiteX7" fmla="*/ 261937 w 588168"/>
              <a:gd name="connsiteY7" fmla="*/ 80962 h 511969"/>
              <a:gd name="connsiteX8" fmla="*/ 216693 w 588168"/>
              <a:gd name="connsiteY8" fmla="*/ 61912 h 511969"/>
              <a:gd name="connsiteX9" fmla="*/ 188118 w 588168"/>
              <a:gd name="connsiteY9" fmla="*/ 54769 h 511969"/>
              <a:gd name="connsiteX10" fmla="*/ 183356 w 588168"/>
              <a:gd name="connsiteY10" fmla="*/ 0 h 511969"/>
              <a:gd name="connsiteX11" fmla="*/ 183356 w 588168"/>
              <a:gd name="connsiteY11" fmla="*/ 0 h 511969"/>
              <a:gd name="connsiteX12" fmla="*/ 121443 w 588168"/>
              <a:gd name="connsiteY12" fmla="*/ 14287 h 511969"/>
              <a:gd name="connsiteX13" fmla="*/ 28575 w 588168"/>
              <a:gd name="connsiteY13" fmla="*/ 28575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8168" h="511969">
                <a:moveTo>
                  <a:pt x="28575" y="28575"/>
                </a:moveTo>
                <a:lnTo>
                  <a:pt x="0" y="395287"/>
                </a:lnTo>
                <a:lnTo>
                  <a:pt x="516731" y="511969"/>
                </a:lnTo>
                <a:lnTo>
                  <a:pt x="588168" y="173831"/>
                </a:lnTo>
                <a:lnTo>
                  <a:pt x="492918" y="126206"/>
                </a:lnTo>
                <a:lnTo>
                  <a:pt x="452437" y="133350"/>
                </a:lnTo>
                <a:lnTo>
                  <a:pt x="316706" y="104775"/>
                </a:lnTo>
                <a:lnTo>
                  <a:pt x="261937" y="80962"/>
                </a:lnTo>
                <a:lnTo>
                  <a:pt x="216693" y="61912"/>
                </a:lnTo>
                <a:lnTo>
                  <a:pt x="188118" y="54769"/>
                </a:lnTo>
                <a:lnTo>
                  <a:pt x="183356" y="0"/>
                </a:lnTo>
                <a:lnTo>
                  <a:pt x="183356" y="0"/>
                </a:lnTo>
                <a:lnTo>
                  <a:pt x="121443" y="14287"/>
                </a:lnTo>
                <a:lnTo>
                  <a:pt x="28575" y="28575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orma libre 15"/>
          <p:cNvSpPr/>
          <p:nvPr/>
        </p:nvSpPr>
        <p:spPr>
          <a:xfrm>
            <a:off x="4383881" y="4371975"/>
            <a:ext cx="347663" cy="335756"/>
          </a:xfrm>
          <a:custGeom>
            <a:avLst/>
            <a:gdLst>
              <a:gd name="connsiteX0" fmla="*/ 54769 w 347663"/>
              <a:gd name="connsiteY0" fmla="*/ 0 h 335756"/>
              <a:gd name="connsiteX1" fmla="*/ 0 w 347663"/>
              <a:gd name="connsiteY1" fmla="*/ 140494 h 335756"/>
              <a:gd name="connsiteX2" fmla="*/ 64294 w 347663"/>
              <a:gd name="connsiteY2" fmla="*/ 171450 h 335756"/>
              <a:gd name="connsiteX3" fmla="*/ 90488 w 347663"/>
              <a:gd name="connsiteY3" fmla="*/ 183356 h 335756"/>
              <a:gd name="connsiteX4" fmla="*/ 90488 w 347663"/>
              <a:gd name="connsiteY4" fmla="*/ 183356 h 335756"/>
              <a:gd name="connsiteX5" fmla="*/ 152400 w 347663"/>
              <a:gd name="connsiteY5" fmla="*/ 285750 h 335756"/>
              <a:gd name="connsiteX6" fmla="*/ 323850 w 347663"/>
              <a:gd name="connsiteY6" fmla="*/ 335756 h 335756"/>
              <a:gd name="connsiteX7" fmla="*/ 347663 w 347663"/>
              <a:gd name="connsiteY7" fmla="*/ 197644 h 335756"/>
              <a:gd name="connsiteX8" fmla="*/ 285750 w 347663"/>
              <a:gd name="connsiteY8" fmla="*/ 178594 h 335756"/>
              <a:gd name="connsiteX9" fmla="*/ 250032 w 347663"/>
              <a:gd name="connsiteY9" fmla="*/ 169069 h 335756"/>
              <a:gd name="connsiteX10" fmla="*/ 233363 w 347663"/>
              <a:gd name="connsiteY10" fmla="*/ 150019 h 335756"/>
              <a:gd name="connsiteX11" fmla="*/ 233363 w 347663"/>
              <a:gd name="connsiteY11" fmla="*/ 107156 h 335756"/>
              <a:gd name="connsiteX12" fmla="*/ 211932 w 347663"/>
              <a:gd name="connsiteY12" fmla="*/ 92869 h 335756"/>
              <a:gd name="connsiteX13" fmla="*/ 190500 w 347663"/>
              <a:gd name="connsiteY13" fmla="*/ 102394 h 335756"/>
              <a:gd name="connsiteX14" fmla="*/ 152400 w 347663"/>
              <a:gd name="connsiteY14" fmla="*/ 61913 h 335756"/>
              <a:gd name="connsiteX15" fmla="*/ 54769 w 347663"/>
              <a:gd name="connsiteY15" fmla="*/ 0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663" h="335756">
                <a:moveTo>
                  <a:pt x="54769" y="0"/>
                </a:moveTo>
                <a:lnTo>
                  <a:pt x="0" y="140494"/>
                </a:lnTo>
                <a:lnTo>
                  <a:pt x="64294" y="171450"/>
                </a:lnTo>
                <a:lnTo>
                  <a:pt x="90488" y="183356"/>
                </a:lnTo>
                <a:lnTo>
                  <a:pt x="90488" y="183356"/>
                </a:lnTo>
                <a:lnTo>
                  <a:pt x="152400" y="285750"/>
                </a:lnTo>
                <a:lnTo>
                  <a:pt x="323850" y="335756"/>
                </a:lnTo>
                <a:lnTo>
                  <a:pt x="347663" y="197644"/>
                </a:lnTo>
                <a:lnTo>
                  <a:pt x="285750" y="178594"/>
                </a:lnTo>
                <a:lnTo>
                  <a:pt x="250032" y="169069"/>
                </a:lnTo>
                <a:lnTo>
                  <a:pt x="233363" y="150019"/>
                </a:lnTo>
                <a:lnTo>
                  <a:pt x="233363" y="107156"/>
                </a:lnTo>
                <a:lnTo>
                  <a:pt x="211932" y="92869"/>
                </a:lnTo>
                <a:lnTo>
                  <a:pt x="190500" y="102394"/>
                </a:lnTo>
                <a:lnTo>
                  <a:pt x="152400" y="61913"/>
                </a:lnTo>
                <a:lnTo>
                  <a:pt x="54769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orma libre 16"/>
          <p:cNvSpPr/>
          <p:nvPr/>
        </p:nvSpPr>
        <p:spPr>
          <a:xfrm>
            <a:off x="4533900" y="4664869"/>
            <a:ext cx="176213" cy="97631"/>
          </a:xfrm>
          <a:custGeom>
            <a:avLst/>
            <a:gdLst>
              <a:gd name="connsiteX0" fmla="*/ 0 w 176213"/>
              <a:gd name="connsiteY0" fmla="*/ 0 h 97631"/>
              <a:gd name="connsiteX1" fmla="*/ 4763 w 176213"/>
              <a:gd name="connsiteY1" fmla="*/ 73819 h 97631"/>
              <a:gd name="connsiteX2" fmla="*/ 169069 w 176213"/>
              <a:gd name="connsiteY2" fmla="*/ 97631 h 97631"/>
              <a:gd name="connsiteX3" fmla="*/ 176213 w 176213"/>
              <a:gd name="connsiteY3" fmla="*/ 45244 h 97631"/>
              <a:gd name="connsiteX4" fmla="*/ 0 w 176213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13" h="97631">
                <a:moveTo>
                  <a:pt x="0" y="0"/>
                </a:moveTo>
                <a:lnTo>
                  <a:pt x="4763" y="73819"/>
                </a:lnTo>
                <a:lnTo>
                  <a:pt x="169069" y="97631"/>
                </a:lnTo>
                <a:lnTo>
                  <a:pt x="176213" y="45244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orma libre 18"/>
          <p:cNvSpPr/>
          <p:nvPr/>
        </p:nvSpPr>
        <p:spPr>
          <a:xfrm>
            <a:off x="4729163" y="3136106"/>
            <a:ext cx="126206" cy="416719"/>
          </a:xfrm>
          <a:custGeom>
            <a:avLst/>
            <a:gdLst>
              <a:gd name="connsiteX0" fmla="*/ 126206 w 126206"/>
              <a:gd name="connsiteY0" fmla="*/ 21432 h 416719"/>
              <a:gd name="connsiteX1" fmla="*/ 50006 w 126206"/>
              <a:gd name="connsiteY1" fmla="*/ 9525 h 416719"/>
              <a:gd name="connsiteX2" fmla="*/ 0 w 126206"/>
              <a:gd name="connsiteY2" fmla="*/ 0 h 416719"/>
              <a:gd name="connsiteX3" fmla="*/ 4762 w 126206"/>
              <a:gd name="connsiteY3" fmla="*/ 373857 h 416719"/>
              <a:gd name="connsiteX4" fmla="*/ 69056 w 126206"/>
              <a:gd name="connsiteY4" fmla="*/ 416719 h 416719"/>
              <a:gd name="connsiteX5" fmla="*/ 76200 w 126206"/>
              <a:gd name="connsiteY5" fmla="*/ 150019 h 416719"/>
              <a:gd name="connsiteX6" fmla="*/ 126206 w 126206"/>
              <a:gd name="connsiteY6" fmla="*/ 21432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206" h="416719">
                <a:moveTo>
                  <a:pt x="126206" y="21432"/>
                </a:moveTo>
                <a:lnTo>
                  <a:pt x="50006" y="9525"/>
                </a:lnTo>
                <a:lnTo>
                  <a:pt x="0" y="0"/>
                </a:lnTo>
                <a:cubicBezTo>
                  <a:pt x="1587" y="124619"/>
                  <a:pt x="3175" y="249238"/>
                  <a:pt x="4762" y="373857"/>
                </a:cubicBezTo>
                <a:lnTo>
                  <a:pt x="69056" y="416719"/>
                </a:lnTo>
                <a:lnTo>
                  <a:pt x="76200" y="150019"/>
                </a:lnTo>
                <a:lnTo>
                  <a:pt x="126206" y="21432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orma libre 19"/>
          <p:cNvSpPr/>
          <p:nvPr/>
        </p:nvSpPr>
        <p:spPr>
          <a:xfrm>
            <a:off x="5024438" y="2374106"/>
            <a:ext cx="150018" cy="216694"/>
          </a:xfrm>
          <a:custGeom>
            <a:avLst/>
            <a:gdLst>
              <a:gd name="connsiteX0" fmla="*/ 0 w 150018"/>
              <a:gd name="connsiteY0" fmla="*/ 30957 h 216694"/>
              <a:gd name="connsiteX1" fmla="*/ 47625 w 150018"/>
              <a:gd name="connsiteY1" fmla="*/ 123825 h 216694"/>
              <a:gd name="connsiteX2" fmla="*/ 19050 w 150018"/>
              <a:gd name="connsiteY2" fmla="*/ 140494 h 216694"/>
              <a:gd name="connsiteX3" fmla="*/ 69056 w 150018"/>
              <a:gd name="connsiteY3" fmla="*/ 216694 h 216694"/>
              <a:gd name="connsiteX4" fmla="*/ 150018 w 150018"/>
              <a:gd name="connsiteY4" fmla="*/ 161925 h 216694"/>
              <a:gd name="connsiteX5" fmla="*/ 52387 w 150018"/>
              <a:gd name="connsiteY5" fmla="*/ 0 h 216694"/>
              <a:gd name="connsiteX6" fmla="*/ 0 w 150018"/>
              <a:gd name="connsiteY6" fmla="*/ 30957 h 21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018" h="216694">
                <a:moveTo>
                  <a:pt x="0" y="30957"/>
                </a:moveTo>
                <a:lnTo>
                  <a:pt x="47625" y="123825"/>
                </a:lnTo>
                <a:lnTo>
                  <a:pt x="19050" y="140494"/>
                </a:lnTo>
                <a:lnTo>
                  <a:pt x="69056" y="216694"/>
                </a:lnTo>
                <a:lnTo>
                  <a:pt x="150018" y="161925"/>
                </a:lnTo>
                <a:lnTo>
                  <a:pt x="52387" y="0"/>
                </a:lnTo>
                <a:lnTo>
                  <a:pt x="0" y="30957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orma libre 20"/>
          <p:cNvSpPr/>
          <p:nvPr/>
        </p:nvSpPr>
        <p:spPr>
          <a:xfrm>
            <a:off x="4886325" y="2459831"/>
            <a:ext cx="80963" cy="240507"/>
          </a:xfrm>
          <a:custGeom>
            <a:avLst/>
            <a:gdLst>
              <a:gd name="connsiteX0" fmla="*/ 0 w 80963"/>
              <a:gd name="connsiteY0" fmla="*/ 0 h 240507"/>
              <a:gd name="connsiteX1" fmla="*/ 80963 w 80963"/>
              <a:gd name="connsiteY1" fmla="*/ 216694 h 240507"/>
              <a:gd name="connsiteX2" fmla="*/ 19050 w 80963"/>
              <a:gd name="connsiteY2" fmla="*/ 240507 h 240507"/>
              <a:gd name="connsiteX3" fmla="*/ 19050 w 80963"/>
              <a:gd name="connsiteY3" fmla="*/ 130969 h 240507"/>
              <a:gd name="connsiteX4" fmla="*/ 0 w 80963"/>
              <a:gd name="connsiteY4" fmla="*/ 0 h 24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3" h="240507">
                <a:moveTo>
                  <a:pt x="0" y="0"/>
                </a:moveTo>
                <a:lnTo>
                  <a:pt x="80963" y="216694"/>
                </a:lnTo>
                <a:lnTo>
                  <a:pt x="19050" y="240507"/>
                </a:lnTo>
                <a:lnTo>
                  <a:pt x="19050" y="130969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Forma libre 21"/>
          <p:cNvSpPr/>
          <p:nvPr/>
        </p:nvSpPr>
        <p:spPr>
          <a:xfrm>
            <a:off x="4657725" y="2024063"/>
            <a:ext cx="83344" cy="252412"/>
          </a:xfrm>
          <a:custGeom>
            <a:avLst/>
            <a:gdLst>
              <a:gd name="connsiteX0" fmla="*/ 0 w 83344"/>
              <a:gd name="connsiteY0" fmla="*/ 0 h 252412"/>
              <a:gd name="connsiteX1" fmla="*/ 80963 w 83344"/>
              <a:gd name="connsiteY1" fmla="*/ 157162 h 252412"/>
              <a:gd name="connsiteX2" fmla="*/ 83344 w 83344"/>
              <a:gd name="connsiteY2" fmla="*/ 250031 h 252412"/>
              <a:gd name="connsiteX3" fmla="*/ 26194 w 83344"/>
              <a:gd name="connsiteY3" fmla="*/ 252412 h 252412"/>
              <a:gd name="connsiteX4" fmla="*/ 0 w 83344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4" h="252412">
                <a:moveTo>
                  <a:pt x="0" y="0"/>
                </a:moveTo>
                <a:lnTo>
                  <a:pt x="80963" y="157162"/>
                </a:lnTo>
                <a:cubicBezTo>
                  <a:pt x="81757" y="188118"/>
                  <a:pt x="82550" y="219075"/>
                  <a:pt x="83344" y="250031"/>
                </a:cubicBezTo>
                <a:lnTo>
                  <a:pt x="26194" y="252412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Forma libre 22"/>
          <p:cNvSpPr/>
          <p:nvPr/>
        </p:nvSpPr>
        <p:spPr>
          <a:xfrm>
            <a:off x="4955381" y="2274094"/>
            <a:ext cx="104775" cy="107156"/>
          </a:xfrm>
          <a:custGeom>
            <a:avLst/>
            <a:gdLst>
              <a:gd name="connsiteX0" fmla="*/ 0 w 104775"/>
              <a:gd name="connsiteY0" fmla="*/ 35719 h 107156"/>
              <a:gd name="connsiteX1" fmla="*/ 64294 w 104775"/>
              <a:gd name="connsiteY1" fmla="*/ 0 h 107156"/>
              <a:gd name="connsiteX2" fmla="*/ 104775 w 104775"/>
              <a:gd name="connsiteY2" fmla="*/ 69056 h 107156"/>
              <a:gd name="connsiteX3" fmla="*/ 38100 w 104775"/>
              <a:gd name="connsiteY3" fmla="*/ 107156 h 107156"/>
              <a:gd name="connsiteX4" fmla="*/ 0 w 104775"/>
              <a:gd name="connsiteY4" fmla="*/ 35719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" h="107156">
                <a:moveTo>
                  <a:pt x="0" y="35719"/>
                </a:moveTo>
                <a:lnTo>
                  <a:pt x="64294" y="0"/>
                </a:lnTo>
                <a:lnTo>
                  <a:pt x="104775" y="69056"/>
                </a:lnTo>
                <a:lnTo>
                  <a:pt x="38100" y="107156"/>
                </a:lnTo>
                <a:lnTo>
                  <a:pt x="0" y="35719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orma libre 23"/>
          <p:cNvSpPr/>
          <p:nvPr/>
        </p:nvSpPr>
        <p:spPr>
          <a:xfrm>
            <a:off x="5693569" y="2962275"/>
            <a:ext cx="92869" cy="142875"/>
          </a:xfrm>
          <a:custGeom>
            <a:avLst/>
            <a:gdLst>
              <a:gd name="connsiteX0" fmla="*/ 0 w 92869"/>
              <a:gd name="connsiteY0" fmla="*/ 33338 h 142875"/>
              <a:gd name="connsiteX1" fmla="*/ 57150 w 92869"/>
              <a:gd name="connsiteY1" fmla="*/ 0 h 142875"/>
              <a:gd name="connsiteX2" fmla="*/ 80962 w 92869"/>
              <a:gd name="connsiteY2" fmla="*/ 35719 h 142875"/>
              <a:gd name="connsiteX3" fmla="*/ 92869 w 92869"/>
              <a:gd name="connsiteY3" fmla="*/ 109538 h 142875"/>
              <a:gd name="connsiteX4" fmla="*/ 52387 w 92869"/>
              <a:gd name="connsiteY4" fmla="*/ 142875 h 142875"/>
              <a:gd name="connsiteX5" fmla="*/ 0 w 92869"/>
              <a:gd name="connsiteY5" fmla="*/ 33338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869" h="142875">
                <a:moveTo>
                  <a:pt x="0" y="33338"/>
                </a:moveTo>
                <a:lnTo>
                  <a:pt x="57150" y="0"/>
                </a:lnTo>
                <a:lnTo>
                  <a:pt x="80962" y="35719"/>
                </a:lnTo>
                <a:lnTo>
                  <a:pt x="92869" y="109538"/>
                </a:lnTo>
                <a:lnTo>
                  <a:pt x="52387" y="142875"/>
                </a:lnTo>
                <a:lnTo>
                  <a:pt x="0" y="3333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orma libre 24"/>
          <p:cNvSpPr/>
          <p:nvPr/>
        </p:nvSpPr>
        <p:spPr>
          <a:xfrm>
            <a:off x="5953125" y="5641975"/>
            <a:ext cx="152400" cy="158750"/>
          </a:xfrm>
          <a:custGeom>
            <a:avLst/>
            <a:gdLst>
              <a:gd name="connsiteX0" fmla="*/ 0 w 152400"/>
              <a:gd name="connsiteY0" fmla="*/ 0 h 158750"/>
              <a:gd name="connsiteX1" fmla="*/ 6350 w 152400"/>
              <a:gd name="connsiteY1" fmla="*/ 123825 h 158750"/>
              <a:gd name="connsiteX2" fmla="*/ 152400 w 152400"/>
              <a:gd name="connsiteY2" fmla="*/ 158750 h 158750"/>
              <a:gd name="connsiteX3" fmla="*/ 152400 w 152400"/>
              <a:gd name="connsiteY3" fmla="*/ 107950 h 158750"/>
              <a:gd name="connsiteX4" fmla="*/ 0 w 152400"/>
              <a:gd name="connsiteY4" fmla="*/ 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8750">
                <a:moveTo>
                  <a:pt x="0" y="0"/>
                </a:moveTo>
                <a:lnTo>
                  <a:pt x="6350" y="123825"/>
                </a:lnTo>
                <a:lnTo>
                  <a:pt x="152400" y="158750"/>
                </a:lnTo>
                <a:lnTo>
                  <a:pt x="152400" y="107950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Forma libre 25"/>
          <p:cNvSpPr/>
          <p:nvPr/>
        </p:nvSpPr>
        <p:spPr>
          <a:xfrm>
            <a:off x="5340350" y="5438775"/>
            <a:ext cx="180975" cy="133350"/>
          </a:xfrm>
          <a:custGeom>
            <a:avLst/>
            <a:gdLst>
              <a:gd name="connsiteX0" fmla="*/ 12700 w 180975"/>
              <a:gd name="connsiteY0" fmla="*/ 0 h 133350"/>
              <a:gd name="connsiteX1" fmla="*/ 0 w 180975"/>
              <a:gd name="connsiteY1" fmla="*/ 79375 h 133350"/>
              <a:gd name="connsiteX2" fmla="*/ 177800 w 180975"/>
              <a:gd name="connsiteY2" fmla="*/ 133350 h 133350"/>
              <a:gd name="connsiteX3" fmla="*/ 180975 w 180975"/>
              <a:gd name="connsiteY3" fmla="*/ 57150 h 133350"/>
              <a:gd name="connsiteX4" fmla="*/ 12700 w 180975"/>
              <a:gd name="connsiteY4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75" h="133350">
                <a:moveTo>
                  <a:pt x="12700" y="0"/>
                </a:moveTo>
                <a:lnTo>
                  <a:pt x="0" y="79375"/>
                </a:lnTo>
                <a:lnTo>
                  <a:pt x="177800" y="133350"/>
                </a:lnTo>
                <a:lnTo>
                  <a:pt x="180975" y="57150"/>
                </a:lnTo>
                <a:lnTo>
                  <a:pt x="1270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Forma libre 26"/>
          <p:cNvSpPr/>
          <p:nvPr/>
        </p:nvSpPr>
        <p:spPr>
          <a:xfrm>
            <a:off x="5546725" y="5504656"/>
            <a:ext cx="174625" cy="111125"/>
          </a:xfrm>
          <a:custGeom>
            <a:avLst/>
            <a:gdLst>
              <a:gd name="connsiteX0" fmla="*/ 9525 w 174625"/>
              <a:gd name="connsiteY0" fmla="*/ 0 h 111125"/>
              <a:gd name="connsiteX1" fmla="*/ 9525 w 174625"/>
              <a:gd name="connsiteY1" fmla="*/ 0 h 111125"/>
              <a:gd name="connsiteX2" fmla="*/ 0 w 174625"/>
              <a:gd name="connsiteY2" fmla="*/ 76200 h 111125"/>
              <a:gd name="connsiteX3" fmla="*/ 168275 w 174625"/>
              <a:gd name="connsiteY3" fmla="*/ 111125 h 111125"/>
              <a:gd name="connsiteX4" fmla="*/ 174625 w 174625"/>
              <a:gd name="connsiteY4" fmla="*/ 15875 h 111125"/>
              <a:gd name="connsiteX5" fmla="*/ 79375 w 174625"/>
              <a:gd name="connsiteY5" fmla="*/ 28575 h 111125"/>
              <a:gd name="connsiteX6" fmla="*/ 9525 w 174625"/>
              <a:gd name="connsiteY6" fmla="*/ 0 h 1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625" h="111125">
                <a:moveTo>
                  <a:pt x="9525" y="0"/>
                </a:moveTo>
                <a:lnTo>
                  <a:pt x="9525" y="0"/>
                </a:lnTo>
                <a:lnTo>
                  <a:pt x="0" y="76200"/>
                </a:lnTo>
                <a:lnTo>
                  <a:pt x="168275" y="111125"/>
                </a:lnTo>
                <a:lnTo>
                  <a:pt x="174625" y="15875"/>
                </a:lnTo>
                <a:lnTo>
                  <a:pt x="79375" y="28575"/>
                </a:lnTo>
                <a:lnTo>
                  <a:pt x="9525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Forma libre 29"/>
          <p:cNvSpPr/>
          <p:nvPr/>
        </p:nvSpPr>
        <p:spPr>
          <a:xfrm>
            <a:off x="5968999" y="5563394"/>
            <a:ext cx="136525" cy="76200"/>
          </a:xfrm>
          <a:custGeom>
            <a:avLst/>
            <a:gdLst>
              <a:gd name="connsiteX0" fmla="*/ 0 w 158750"/>
              <a:gd name="connsiteY0" fmla="*/ 88900 h 123825"/>
              <a:gd name="connsiteX1" fmla="*/ 3175 w 158750"/>
              <a:gd name="connsiteY1" fmla="*/ 0 h 123825"/>
              <a:gd name="connsiteX2" fmla="*/ 158750 w 158750"/>
              <a:gd name="connsiteY2" fmla="*/ 41275 h 123825"/>
              <a:gd name="connsiteX3" fmla="*/ 142875 w 158750"/>
              <a:gd name="connsiteY3" fmla="*/ 123825 h 123825"/>
              <a:gd name="connsiteX4" fmla="*/ 0 w 158750"/>
              <a:gd name="connsiteY4" fmla="*/ 8890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750" h="123825">
                <a:moveTo>
                  <a:pt x="0" y="88900"/>
                </a:moveTo>
                <a:lnTo>
                  <a:pt x="3175" y="0"/>
                </a:lnTo>
                <a:lnTo>
                  <a:pt x="158750" y="41275"/>
                </a:lnTo>
                <a:lnTo>
                  <a:pt x="142875" y="123825"/>
                </a:lnTo>
                <a:lnTo>
                  <a:pt x="0" y="8890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Forma libre 30"/>
          <p:cNvSpPr/>
          <p:nvPr/>
        </p:nvSpPr>
        <p:spPr>
          <a:xfrm>
            <a:off x="5753100" y="5511800"/>
            <a:ext cx="177800" cy="193675"/>
          </a:xfrm>
          <a:custGeom>
            <a:avLst/>
            <a:gdLst>
              <a:gd name="connsiteX0" fmla="*/ 12700 w 177800"/>
              <a:gd name="connsiteY0" fmla="*/ 0 h 193675"/>
              <a:gd name="connsiteX1" fmla="*/ 0 w 177800"/>
              <a:gd name="connsiteY1" fmla="*/ 133350 h 193675"/>
              <a:gd name="connsiteX2" fmla="*/ 168275 w 177800"/>
              <a:gd name="connsiteY2" fmla="*/ 193675 h 193675"/>
              <a:gd name="connsiteX3" fmla="*/ 177800 w 177800"/>
              <a:gd name="connsiteY3" fmla="*/ 41275 h 193675"/>
              <a:gd name="connsiteX4" fmla="*/ 12700 w 177800"/>
              <a:gd name="connsiteY4" fmla="*/ 0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00" h="193675">
                <a:moveTo>
                  <a:pt x="12700" y="0"/>
                </a:moveTo>
                <a:lnTo>
                  <a:pt x="0" y="133350"/>
                </a:lnTo>
                <a:lnTo>
                  <a:pt x="168275" y="193675"/>
                </a:lnTo>
                <a:lnTo>
                  <a:pt x="177800" y="41275"/>
                </a:lnTo>
                <a:lnTo>
                  <a:pt x="1270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Forma libre 31"/>
          <p:cNvSpPr/>
          <p:nvPr/>
        </p:nvSpPr>
        <p:spPr>
          <a:xfrm>
            <a:off x="5556250" y="5451475"/>
            <a:ext cx="168275" cy="85725"/>
          </a:xfrm>
          <a:custGeom>
            <a:avLst/>
            <a:gdLst>
              <a:gd name="connsiteX0" fmla="*/ 22225 w 168275"/>
              <a:gd name="connsiteY0" fmla="*/ 0 h 85725"/>
              <a:gd name="connsiteX1" fmla="*/ 0 w 168275"/>
              <a:gd name="connsiteY1" fmla="*/ 53975 h 85725"/>
              <a:gd name="connsiteX2" fmla="*/ 79375 w 168275"/>
              <a:gd name="connsiteY2" fmla="*/ 85725 h 85725"/>
              <a:gd name="connsiteX3" fmla="*/ 168275 w 168275"/>
              <a:gd name="connsiteY3" fmla="*/ 57150 h 85725"/>
              <a:gd name="connsiteX4" fmla="*/ 22225 w 168275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" h="85725">
                <a:moveTo>
                  <a:pt x="22225" y="0"/>
                </a:moveTo>
                <a:lnTo>
                  <a:pt x="0" y="53975"/>
                </a:lnTo>
                <a:lnTo>
                  <a:pt x="79375" y="85725"/>
                </a:lnTo>
                <a:lnTo>
                  <a:pt x="168275" y="57150"/>
                </a:lnTo>
                <a:lnTo>
                  <a:pt x="22225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Forma libre 33"/>
          <p:cNvSpPr/>
          <p:nvPr/>
        </p:nvSpPr>
        <p:spPr>
          <a:xfrm>
            <a:off x="5949950" y="5610225"/>
            <a:ext cx="165100" cy="139700"/>
          </a:xfrm>
          <a:custGeom>
            <a:avLst/>
            <a:gdLst>
              <a:gd name="connsiteX0" fmla="*/ 155575 w 165100"/>
              <a:gd name="connsiteY0" fmla="*/ 139700 h 139700"/>
              <a:gd name="connsiteX1" fmla="*/ 0 w 165100"/>
              <a:gd name="connsiteY1" fmla="*/ 25400 h 139700"/>
              <a:gd name="connsiteX2" fmla="*/ 19050 w 165100"/>
              <a:gd name="connsiteY2" fmla="*/ 0 h 139700"/>
              <a:gd name="connsiteX3" fmla="*/ 165100 w 165100"/>
              <a:gd name="connsiteY3" fmla="*/ 25400 h 139700"/>
              <a:gd name="connsiteX4" fmla="*/ 155575 w 165100"/>
              <a:gd name="connsiteY4" fmla="*/ 13970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139700">
                <a:moveTo>
                  <a:pt x="155575" y="139700"/>
                </a:moveTo>
                <a:lnTo>
                  <a:pt x="0" y="25400"/>
                </a:lnTo>
                <a:lnTo>
                  <a:pt x="19050" y="0"/>
                </a:lnTo>
                <a:lnTo>
                  <a:pt x="165100" y="25400"/>
                </a:lnTo>
                <a:lnTo>
                  <a:pt x="155575" y="13970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Forma libre 37"/>
          <p:cNvSpPr/>
          <p:nvPr/>
        </p:nvSpPr>
        <p:spPr>
          <a:xfrm>
            <a:off x="5356225" y="5397500"/>
            <a:ext cx="171450" cy="98425"/>
          </a:xfrm>
          <a:custGeom>
            <a:avLst/>
            <a:gdLst>
              <a:gd name="connsiteX0" fmla="*/ 161925 w 171450"/>
              <a:gd name="connsiteY0" fmla="*/ 98425 h 98425"/>
              <a:gd name="connsiteX1" fmla="*/ 171450 w 171450"/>
              <a:gd name="connsiteY1" fmla="*/ 41275 h 98425"/>
              <a:gd name="connsiteX2" fmla="*/ 3175 w 171450"/>
              <a:gd name="connsiteY2" fmla="*/ 0 h 98425"/>
              <a:gd name="connsiteX3" fmla="*/ 0 w 171450"/>
              <a:gd name="connsiteY3" fmla="*/ 38100 h 98425"/>
              <a:gd name="connsiteX4" fmla="*/ 161925 w 171450"/>
              <a:gd name="connsiteY4" fmla="*/ 98425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98425">
                <a:moveTo>
                  <a:pt x="161925" y="98425"/>
                </a:moveTo>
                <a:lnTo>
                  <a:pt x="171450" y="41275"/>
                </a:lnTo>
                <a:lnTo>
                  <a:pt x="3175" y="0"/>
                </a:lnTo>
                <a:lnTo>
                  <a:pt x="0" y="38100"/>
                </a:lnTo>
                <a:lnTo>
                  <a:pt x="161925" y="98425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4"/>
          <a:srcRect l="37813" t="16651" r="37033" b="24904"/>
          <a:stretch/>
        </p:blipFill>
        <p:spPr>
          <a:xfrm>
            <a:off x="7884556" y="1199247"/>
            <a:ext cx="3926029" cy="51313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8" y="1254007"/>
            <a:ext cx="3964258" cy="517252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4342" y="5958181"/>
            <a:ext cx="762066" cy="835224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03C0A0A6-6861-4E0D-9A16-78C860A0ABC8}"/>
              </a:ext>
            </a:extLst>
          </p:cNvPr>
          <p:cNvSpPr txBox="1"/>
          <p:nvPr/>
        </p:nvSpPr>
        <p:spPr>
          <a:xfrm>
            <a:off x="2847283" y="6443999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sp>
        <p:nvSpPr>
          <p:cNvPr id="45" name="CuadroTexto 24">
            <a:extLst>
              <a:ext uri="{FF2B5EF4-FFF2-40B4-BE49-F238E27FC236}">
                <a16:creationId xmlns:a16="http://schemas.microsoft.com/office/drawing/2014/main" id="{D117920B-CBFD-40D8-8D65-A27F5942F6A6}"/>
              </a:ext>
            </a:extLst>
          </p:cNvPr>
          <p:cNvSpPr txBox="1"/>
          <p:nvPr/>
        </p:nvSpPr>
        <p:spPr>
          <a:xfrm>
            <a:off x="4123797" y="846735"/>
            <a:ext cx="360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AREAS VERDES Y MUNICPALES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46" name="CuadroTexto 24">
            <a:extLst>
              <a:ext uri="{FF2B5EF4-FFF2-40B4-BE49-F238E27FC236}">
                <a16:creationId xmlns:a16="http://schemas.microsoft.com/office/drawing/2014/main" id="{D117920B-CBFD-40D8-8D65-A27F5942F6A6}"/>
              </a:ext>
            </a:extLst>
          </p:cNvPr>
          <p:cNvSpPr txBox="1"/>
          <p:nvPr/>
        </p:nvSpPr>
        <p:spPr>
          <a:xfrm>
            <a:off x="574899" y="881946"/>
            <a:ext cx="323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ACCIDENTES GEOGRÁFICOS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42" name="Tabla 9">
            <a:extLst>
              <a:ext uri="{FF2B5EF4-FFF2-40B4-BE49-F238E27FC236}">
                <a16:creationId xmlns:a16="http://schemas.microsoft.com/office/drawing/2014/main" id="{C53AB96F-E8BC-4F37-AD86-007BA6B14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762414"/>
              </p:ext>
            </p:extLst>
          </p:nvPr>
        </p:nvGraphicFramePr>
        <p:xfrm>
          <a:off x="122712" y="5744357"/>
          <a:ext cx="2361564" cy="77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75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4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AFECTADOS</a:t>
                      </a:r>
                      <a:endParaRPr kumimoji="0" lang="es-EC" sz="8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SIN AFECTACIONES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kumimoji="0" lang="es-EC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363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715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1078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76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7"/>
          <p:cNvSpPr txBox="1"/>
          <p:nvPr/>
        </p:nvSpPr>
        <p:spPr>
          <a:xfrm>
            <a:off x="137607" y="1163259"/>
            <a:ext cx="563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CAMBIO DE  </a:t>
            </a:r>
            <a:r>
              <a:rPr lang="es-ES_tradnl" sz="2400" b="1" dirty="0" smtClean="0">
                <a:solidFill>
                  <a:srgbClr val="C00000"/>
                </a:solidFill>
              </a:rPr>
              <a:t>ZONIFICACIÓN ACTUAL</a:t>
            </a:r>
            <a:endParaRPr lang="es-ES_tradnl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282502"/>
              </p:ext>
            </p:extLst>
          </p:nvPr>
        </p:nvGraphicFramePr>
        <p:xfrm>
          <a:off x="137607" y="1668587"/>
          <a:ext cx="6345516" cy="4174460"/>
        </p:xfrm>
        <a:graphic>
          <a:graphicData uri="http://schemas.openxmlformats.org/drawingml/2006/table">
            <a:tbl>
              <a:tblPr firstRow="1" firstCol="1" bandRow="1"/>
              <a:tblGrid>
                <a:gridCol w="1300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2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3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Arial"/>
                        </a:rPr>
                        <a:t>Zonificación Actual: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D3(D203-80)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A31(PQ)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/>
                        </a:rPr>
                        <a:t>Lote mínimo: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200 m2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 m2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3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Forma de ocupación del suelo: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(D) Sobre línea de fábrica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(A) Aislada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Uso de suelo: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(RU2) Residencial Urbano 2</a:t>
                      </a:r>
                      <a:endParaRPr lang="es-ES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(PE/CPN) Protección Ecológica/Conservación del Patrimonio Natural</a:t>
                      </a:r>
                      <a:endParaRPr lang="es-ES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Clasificación del suelo: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(SU) Suelo Urbano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(SU) Suelo Urbano</a:t>
                      </a:r>
                      <a:endParaRPr lang="es-EC" sz="1100" b="1" kern="1200" dirty="0" smtClean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/(SRU) Suelo Rural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580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/>
                        </a:rPr>
                        <a:t>Cambio de zonificación: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APLICA  </a:t>
                      </a:r>
                      <a:endParaRPr lang="es-EC" sz="1100">
                        <a:effectLst/>
                        <a:latin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 (SI – NO)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/>
                        </a:rPr>
                        <a:t>Zonificación:                      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D1(D202-80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7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Arial"/>
                        </a:rPr>
                        <a:t>SI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Lote mínimo:  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200 m2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Forma de Ocupación:    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(D) Sobre línea de fábrica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/>
                        </a:rPr>
                        <a:t>Uso del suelo: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RU1) Residencial</a:t>
                      </a:r>
                      <a:r>
                        <a:rPr lang="es-EC" sz="11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Urbano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(RU2) Residencial</a:t>
                      </a:r>
                      <a:r>
                        <a:rPr lang="es-EC" sz="11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Urbano 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5545523"/>
            <a:ext cx="11635799" cy="1372114"/>
            <a:chOff x="430307" y="5429913"/>
            <a:chExt cx="11635799" cy="1372114"/>
          </a:xfrm>
        </p:grpSpPr>
        <p:pic>
          <p:nvPicPr>
            <p:cNvPr id="13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15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sp>
        <p:nvSpPr>
          <p:cNvPr id="24" name="CuadroTexto 7"/>
          <p:cNvSpPr txBox="1"/>
          <p:nvPr/>
        </p:nvSpPr>
        <p:spPr>
          <a:xfrm>
            <a:off x="3458584" y="548769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pic>
        <p:nvPicPr>
          <p:cNvPr id="26" name="Picture 2" descr="C:\Users\mejaram\Desktop\NOR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82" y="1167002"/>
            <a:ext cx="390916" cy="3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575" r="2890"/>
          <a:stretch/>
        </p:blipFill>
        <p:spPr>
          <a:xfrm>
            <a:off x="7473518" y="866328"/>
            <a:ext cx="3399905" cy="5551100"/>
          </a:xfrm>
          <a:prstGeom prst="rect">
            <a:avLst/>
          </a:prstGeom>
        </p:spPr>
      </p:pic>
      <p:sp>
        <p:nvSpPr>
          <p:cNvPr id="17" name="CuadroTexto 7"/>
          <p:cNvSpPr txBox="1"/>
          <p:nvPr/>
        </p:nvSpPr>
        <p:spPr>
          <a:xfrm>
            <a:off x="137607" y="837095"/>
            <a:ext cx="563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C00000"/>
                </a:solidFill>
              </a:rPr>
              <a:t>PROPUESTA REFORMATORIA</a:t>
            </a:r>
            <a:endParaRPr lang="es-ES_tradnl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7"/>
          <p:cNvSpPr txBox="1"/>
          <p:nvPr/>
        </p:nvSpPr>
        <p:spPr>
          <a:xfrm>
            <a:off x="350876" y="1016345"/>
            <a:ext cx="391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CAMBIO DE  ZONIFICACIÓN</a:t>
            </a: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29463"/>
              </p:ext>
            </p:extLst>
          </p:nvPr>
        </p:nvGraphicFramePr>
        <p:xfrm>
          <a:off x="285826" y="1661301"/>
          <a:ext cx="6768117" cy="3776635"/>
        </p:xfrm>
        <a:graphic>
          <a:graphicData uri="http://schemas.openxmlformats.org/drawingml/2006/table">
            <a:tbl>
              <a:tblPr firstRow="1" firstCol="1" bandRow="1"/>
              <a:tblGrid>
                <a:gridCol w="1300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8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149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Cambio de zonificación: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APLICA  </a:t>
                      </a:r>
                      <a:endParaRPr lang="es-EC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(SI – NO)</a:t>
                      </a:r>
                      <a:endParaRPr lang="es-EC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Zonificación:                     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A6(A25002-1,5)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5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Lote mínimo:  </a:t>
                      </a:r>
                      <a:endParaRPr lang="es-EC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25000 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14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 de Ocupación:   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(A) Aislada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6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Uso del suelo: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RU1) Residencial</a:t>
                      </a:r>
                      <a:r>
                        <a:rPr lang="es-EC" sz="1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Urbano 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690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r>
                        <a:rPr lang="es-EC" sz="11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mantiene:</a:t>
                      </a:r>
                      <a:endParaRPr lang="es-EC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Zonificación:                     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A31(PQ)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6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Lote mínimo:  </a:t>
                      </a:r>
                      <a:endParaRPr lang="es-EC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0</a:t>
                      </a:r>
                      <a:r>
                        <a:rPr lang="es-EC" sz="1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m2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6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 de Ocupación:   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AutoNum type="alphaUcParenBoth"/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Aislada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6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Uso del suelo: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(PE/CPN) Protección Ecológica/Conservación del Patrimonio Natural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77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Cambio de clasificación del suelo: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(SU) Suelo Urbano /(SRU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 Suelo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Rural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5545523"/>
            <a:ext cx="11635799" cy="1372114"/>
            <a:chOff x="430307" y="5429913"/>
            <a:chExt cx="11635799" cy="1372114"/>
          </a:xfrm>
        </p:grpSpPr>
        <p:pic>
          <p:nvPicPr>
            <p:cNvPr id="13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15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sp>
        <p:nvSpPr>
          <p:cNvPr id="24" name="CuadroTexto 7"/>
          <p:cNvSpPr txBox="1"/>
          <p:nvPr/>
        </p:nvSpPr>
        <p:spPr>
          <a:xfrm>
            <a:off x="3458584" y="548769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pic>
        <p:nvPicPr>
          <p:cNvPr id="26" name="Picture 2" descr="C:\Users\mejaram\Desktop\NOR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82" y="1167002"/>
            <a:ext cx="390916" cy="3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575" r="2890"/>
          <a:stretch/>
        </p:blipFill>
        <p:spPr>
          <a:xfrm>
            <a:off x="7473518" y="866328"/>
            <a:ext cx="3399905" cy="55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3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35" name="CuadroTexto 7">
            <a:extLst>
              <a:ext uri="{FF2B5EF4-FFF2-40B4-BE49-F238E27FC236}">
                <a16:creationId xmlns:a16="http://schemas.microsoft.com/office/drawing/2014/main" id="{D753B2E1-9F6E-464C-8AD2-006D543B3B96}"/>
              </a:ext>
            </a:extLst>
          </p:cNvPr>
          <p:cNvSpPr txBox="1"/>
          <p:nvPr/>
        </p:nvSpPr>
        <p:spPr>
          <a:xfrm>
            <a:off x="3223846" y="497226"/>
            <a:ext cx="5190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smtClean="0">
                <a:solidFill>
                  <a:srgbClr val="00B0F0"/>
                </a:solidFill>
              </a:rPr>
              <a:t>ADMINISTRACIÓN ZONAL CALDERÓN- PARROQUIA CALDERÓN</a:t>
            </a:r>
            <a:endParaRPr lang="es-ES_tradnl" sz="1200" b="1" dirty="0">
              <a:solidFill>
                <a:srgbClr val="00B0F0"/>
              </a:solidFill>
            </a:endParaRPr>
          </a:p>
        </p:txBody>
      </p:sp>
      <p:pic>
        <p:nvPicPr>
          <p:cNvPr id="57" name="Google Shape;92;p1">
            <a:extLst>
              <a:ext uri="{FF2B5EF4-FFF2-40B4-BE49-F238E27FC236}">
                <a16:creationId xmlns:a16="http://schemas.microsoft.com/office/drawing/2014/main" id="{9539E0DB-D402-455D-BC88-EB955CCB09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6755" b="-179016"/>
          <a:stretch/>
        </p:blipFill>
        <p:spPr>
          <a:xfrm>
            <a:off x="415053" y="6523063"/>
            <a:ext cx="8874196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4342" y="5958181"/>
            <a:ext cx="762066" cy="835224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03C0A0A6-6861-4E0D-9A16-78C860A0ABC8}"/>
              </a:ext>
            </a:extLst>
          </p:cNvPr>
          <p:cNvSpPr txBox="1"/>
          <p:nvPr/>
        </p:nvSpPr>
        <p:spPr>
          <a:xfrm>
            <a:off x="2847283" y="6443999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sp>
        <p:nvSpPr>
          <p:cNvPr id="45" name="CuadroTexto 24">
            <a:extLst>
              <a:ext uri="{FF2B5EF4-FFF2-40B4-BE49-F238E27FC236}">
                <a16:creationId xmlns:a16="http://schemas.microsoft.com/office/drawing/2014/main" id="{D117920B-CBFD-40D8-8D65-A27F5942F6A6}"/>
              </a:ext>
            </a:extLst>
          </p:cNvPr>
          <p:cNvSpPr txBox="1"/>
          <p:nvPr/>
        </p:nvSpPr>
        <p:spPr>
          <a:xfrm>
            <a:off x="7124788" y="846735"/>
            <a:ext cx="360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C00000"/>
                </a:solidFill>
              </a:rPr>
              <a:t>ZONIFICACIONES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46" name="CuadroTexto 24">
            <a:extLst>
              <a:ext uri="{FF2B5EF4-FFF2-40B4-BE49-F238E27FC236}">
                <a16:creationId xmlns:a16="http://schemas.microsoft.com/office/drawing/2014/main" id="{D117920B-CBFD-40D8-8D65-A27F5942F6A6}"/>
              </a:ext>
            </a:extLst>
          </p:cNvPr>
          <p:cNvSpPr txBox="1"/>
          <p:nvPr/>
        </p:nvSpPr>
        <p:spPr>
          <a:xfrm>
            <a:off x="1840909" y="881946"/>
            <a:ext cx="323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C00000"/>
                </a:solidFill>
              </a:rPr>
              <a:t>USOS DE SUELO 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99" y="1292628"/>
            <a:ext cx="3939941" cy="5140799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70" y="1282056"/>
            <a:ext cx="3956145" cy="51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8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7"/>
          <p:cNvSpPr txBox="1"/>
          <p:nvPr/>
        </p:nvSpPr>
        <p:spPr>
          <a:xfrm>
            <a:off x="287383" y="985761"/>
            <a:ext cx="388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PLANO DEL ASENTAMIENTO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4054" y="1695450"/>
            <a:ext cx="504825" cy="228600"/>
          </a:xfrm>
          <a:prstGeom prst="rect">
            <a:avLst/>
          </a:prstGeom>
          <a:noFill/>
          <a:ln w="29845">
            <a:solidFill>
              <a:srgbClr val="FF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CuadroTexto 16"/>
          <p:cNvSpPr txBox="1"/>
          <p:nvPr/>
        </p:nvSpPr>
        <p:spPr>
          <a:xfrm>
            <a:off x="807345" y="1669572"/>
            <a:ext cx="1790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MACRO-LOTE </a:t>
            </a:r>
          </a:p>
        </p:txBody>
      </p:sp>
      <p:sp>
        <p:nvSpPr>
          <p:cNvPr id="25" name="CuadroTexto 7"/>
          <p:cNvSpPr txBox="1"/>
          <p:nvPr/>
        </p:nvSpPr>
        <p:spPr>
          <a:xfrm>
            <a:off x="3333148" y="55947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302520" y="2192827"/>
            <a:ext cx="504825" cy="228600"/>
          </a:xfrm>
          <a:prstGeom prst="rect">
            <a:avLst/>
          </a:prstGeom>
          <a:solidFill>
            <a:schemeClr val="accent6">
              <a:alpha val="59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26" name="CuadroTexto 16"/>
          <p:cNvSpPr txBox="1"/>
          <p:nvPr/>
        </p:nvSpPr>
        <p:spPr>
          <a:xfrm>
            <a:off x="840251" y="2168627"/>
            <a:ext cx="2895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AREA VERDE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5429913"/>
            <a:ext cx="11635799" cy="1372114"/>
            <a:chOff x="430307" y="5429913"/>
            <a:chExt cx="11635799" cy="1372114"/>
          </a:xfrm>
        </p:grpSpPr>
        <p:pic>
          <p:nvPicPr>
            <p:cNvPr id="24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28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31" name="Imagen 3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sp>
        <p:nvSpPr>
          <p:cNvPr id="73" name="CuadroTexto 16"/>
          <p:cNvSpPr txBox="1"/>
          <p:nvPr/>
        </p:nvSpPr>
        <p:spPr>
          <a:xfrm>
            <a:off x="807345" y="2707595"/>
            <a:ext cx="2895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VÍAS</a:t>
            </a: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" name="22 Rectángulo"/>
          <p:cNvSpPr/>
          <p:nvPr/>
        </p:nvSpPr>
        <p:spPr>
          <a:xfrm>
            <a:off x="298037" y="2671336"/>
            <a:ext cx="504825" cy="228600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58" name="22 Rectángulo"/>
          <p:cNvSpPr/>
          <p:nvPr/>
        </p:nvSpPr>
        <p:spPr>
          <a:xfrm>
            <a:off x="287383" y="3166388"/>
            <a:ext cx="504825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CuadroTexto 16"/>
          <p:cNvSpPr txBox="1"/>
          <p:nvPr/>
        </p:nvSpPr>
        <p:spPr>
          <a:xfrm>
            <a:off x="792208" y="3166388"/>
            <a:ext cx="2895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PASAJES Y ESCALINATAS</a:t>
            </a: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4"/>
          <a:srcRect l="58828" t="13056" r="13750" b="8473"/>
          <a:stretch/>
        </p:blipFill>
        <p:spPr>
          <a:xfrm>
            <a:off x="5562936" y="934317"/>
            <a:ext cx="3343276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3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6812" r="43232" b="8426"/>
          <a:stretch/>
        </p:blipFill>
        <p:spPr>
          <a:xfrm>
            <a:off x="9170821" y="537336"/>
            <a:ext cx="2764293" cy="4525249"/>
          </a:xfrm>
          <a:prstGeom prst="rect">
            <a:avLst/>
          </a:prstGeom>
        </p:spPr>
      </p:pic>
      <p:sp>
        <p:nvSpPr>
          <p:cNvPr id="11" name="CuadroTexto 7"/>
          <p:cNvSpPr txBox="1"/>
          <p:nvPr/>
        </p:nvSpPr>
        <p:spPr>
          <a:xfrm>
            <a:off x="0" y="462894"/>
            <a:ext cx="7261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LOTES POR EXCEPCIÓN (ÁREA INFERIOR A </a:t>
            </a:r>
            <a:r>
              <a:rPr lang="es-ES_tradnl" sz="2000" b="1" dirty="0" err="1">
                <a:solidFill>
                  <a:srgbClr val="C00000"/>
                </a:solidFill>
              </a:rPr>
              <a:t>D202</a:t>
            </a:r>
            <a:r>
              <a:rPr lang="es-ES_tradnl" sz="2000" b="1" dirty="0">
                <a:solidFill>
                  <a:srgbClr val="C00000"/>
                </a:solidFill>
              </a:rPr>
              <a:t> Y </a:t>
            </a:r>
            <a:r>
              <a:rPr lang="es-ES_tradnl" sz="2000" b="1" dirty="0" err="1" smtClean="0">
                <a:solidFill>
                  <a:srgbClr val="C00000"/>
                </a:solidFill>
              </a:rPr>
              <a:t>A25002</a:t>
            </a:r>
            <a:r>
              <a:rPr lang="es-ES_tradnl" sz="2000" b="1" dirty="0" smtClean="0">
                <a:solidFill>
                  <a:srgbClr val="C00000"/>
                </a:solidFill>
              </a:rPr>
              <a:t>)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25" name="CuadroTexto 7"/>
          <p:cNvSpPr txBox="1"/>
          <p:nvPr/>
        </p:nvSpPr>
        <p:spPr>
          <a:xfrm>
            <a:off x="5879058" y="55947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6379764"/>
            <a:ext cx="11635799" cy="422263"/>
            <a:chOff x="430307" y="6379764"/>
            <a:chExt cx="11635799" cy="422263"/>
          </a:xfrm>
        </p:grpSpPr>
        <p:pic>
          <p:nvPicPr>
            <p:cNvPr id="24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A457016A-50EC-4769-BA1A-CE449779B61D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#RegulaTu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1" name="Picture 2" descr="C:\Users\mejaram\Desktop\NOR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677" y="302811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77584" y="5595712"/>
            <a:ext cx="1135813" cy="1249395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788798"/>
              </p:ext>
            </p:extLst>
          </p:nvPr>
        </p:nvGraphicFramePr>
        <p:xfrm>
          <a:off x="430302" y="896553"/>
          <a:ext cx="7830704" cy="552310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8941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9634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  <a:endParaRPr lang="es-EC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  <a:endParaRPr lang="es-EC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  <a:endParaRPr lang="es-EC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  <a:endParaRPr lang="es-EC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  <a:endParaRPr lang="es-EC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  <a:endParaRPr lang="es-EC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  <a:endParaRPr lang="es-EC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  <a:endParaRPr lang="es-EC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198,86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199,29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188,29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195,53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196,04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199,35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191,83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192,45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191,07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186,91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192,57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199,98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186,19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192,79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165,17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183,54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189,69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190,40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193,36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199,26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196,08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182,13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198,77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190,88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180,78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106,30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197,46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194,77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188,60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193,14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193,32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192,08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196,74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191,73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199,48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191,60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185,88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198,70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183,96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182,86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182,78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198,05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197,55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188,95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192,37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188,33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161,67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184,79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197,69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199,58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191,48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199,39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182,91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175,65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181,07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165,31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178,57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191,13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199,69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199,46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187,77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180,92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191,64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157,35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159,77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194,39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181,50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195,67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196,19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179,49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193,41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135,62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159,77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196,00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184,68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194,22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190,91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138,41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159,77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198,73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194,87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182,12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182,22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167,37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194,91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176,05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195,11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198,56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193,60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184,93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194,94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197,38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144,67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178,84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198,98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199,18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191,86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180,22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198,43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192,92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176,69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198,82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198,84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194,26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194,45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183,95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190,38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192,92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199,12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198,46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199,22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188,74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187,47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177,72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199,69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192,36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199,24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129,80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190,65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198,15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186,74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191,65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192,26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108,52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189,64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179,83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188,50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191,12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186,15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168,75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187,92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199,93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186,37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185,32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196,88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183,16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185,49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142,53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199,18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191,60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175,71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190,79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195,42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199,09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156,91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189,21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164,28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181,97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198,53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193,35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189,54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199,12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156,91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199,03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83,69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155,45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199,77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169,16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189,90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198,07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197,53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192,70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190,03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187,44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197,18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4855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161,72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193,95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195,01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194,64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198,67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190,03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195,82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191,31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5098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180,99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185,65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195,19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199,21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190,14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196,35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179,67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199,57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graphicFrame>
        <p:nvGraphicFramePr>
          <p:cNvPr id="15" name="Tabla 9">
            <a:extLst>
              <a:ext uri="{FF2B5EF4-FFF2-40B4-BE49-F238E27FC236}">
                <a16:creationId xmlns:a16="http://schemas.microsoft.com/office/drawing/2014/main" id="{C53AB96F-E8BC-4F37-AD86-007BA6B14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798372"/>
              </p:ext>
            </p:extLst>
          </p:nvPr>
        </p:nvGraphicFramePr>
        <p:xfrm>
          <a:off x="8448491" y="5495796"/>
          <a:ext cx="2104476" cy="91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532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</a:t>
                      </a: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(D202)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 </a:t>
                      </a: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(A250002)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kumimoji="0" lang="es-EC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1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487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542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235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6812" r="43232" b="8426"/>
          <a:stretch/>
        </p:blipFill>
        <p:spPr>
          <a:xfrm>
            <a:off x="9184964" y="896757"/>
            <a:ext cx="2981771" cy="4881268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6379764"/>
            <a:ext cx="11635799" cy="422263"/>
            <a:chOff x="430307" y="6379764"/>
            <a:chExt cx="11635799" cy="422263"/>
          </a:xfrm>
        </p:grpSpPr>
        <p:pic>
          <p:nvPicPr>
            <p:cNvPr id="24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A457016A-50EC-4769-BA1A-CE449779B61D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#RegulaTu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1" name="Picture 2" descr="C:\Users\mejaram\Desktop\NOR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677" y="302811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77584" y="5595712"/>
            <a:ext cx="1135813" cy="1249395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330671"/>
              </p:ext>
            </p:extLst>
          </p:nvPr>
        </p:nvGraphicFramePr>
        <p:xfrm>
          <a:off x="430307" y="896757"/>
          <a:ext cx="8696466" cy="5482258"/>
        </p:xfrm>
        <a:graphic>
          <a:graphicData uri="http://schemas.openxmlformats.org/drawingml/2006/table">
            <a:tbl>
              <a:tblPr/>
              <a:tblGrid>
                <a:gridCol w="483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83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51891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199,95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194,05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193,73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185,72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195,13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303,68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205,34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207,89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191,97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194,61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193,95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185,94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192,96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980,71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206,71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226,51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192,95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192,09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189,93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198,16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172,12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199,98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180,61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194,78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395,62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192,33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198,82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191,62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198,16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189,62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207,43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199,88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208,19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196,23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191,53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198,16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196,11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197,47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232,04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305,48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207,8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188,29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199,79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182,73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164,00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151,20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198,49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185,15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267,45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238,93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200,24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193,82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197,07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191,94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199,79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198,21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411,46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196,53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118,66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187,97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196,13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199,27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198,37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197,19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196,13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280,05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199,11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182,95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203,32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197,72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188,42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198,37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189,45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193,68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436,73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200,94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150,42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199,46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198,12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154,24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199,03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169,81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188,44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230,75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204,02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201,26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195,83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185,72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162,71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187,93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190,16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231,81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188,01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124,54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189,35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198,25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198,30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195,16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180,47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190,61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198,31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217,03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202,86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187,85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193,94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140,50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199,81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183,39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370,15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251,15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186,43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197,33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199,48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20,21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199,81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186,77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370,11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247,05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113,15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189,83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198,04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183,81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199,81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180,17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174,54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196,91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194,46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113,89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194,91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198,14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190,08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193,77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183,84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186,23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195,91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637,34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194,35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197,49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195,01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186,73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168,93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197,19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193,13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194,24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322,71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190,26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196,55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192,81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197,32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195,96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273,81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196,76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408,93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198,83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194,32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198,98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195,57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199,11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360,58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194,46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192,48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234,9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195,64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198,98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197,54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189,81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209,48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211,82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244,42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196,27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198,05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193,49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198,98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185,71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194,47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201,9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189,86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242,72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189,56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171,84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125,96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198,27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159,69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174,67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231,34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206,66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242,24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211,36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197,38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6376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193,29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194,02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181,46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621</a:t>
                      </a:r>
                      <a:r>
                        <a:rPr lang="es-EC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193,95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664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269,05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688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189,41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209,73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736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192,18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194,27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669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195,58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199,66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177,79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622</a:t>
                      </a:r>
                      <a:r>
                        <a:rPr lang="es-EC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194,25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298,88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201,82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713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209,98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737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197,44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761</a:t>
                      </a:r>
                    </a:p>
                  </a:txBody>
                  <a:tcPr marL="7303" marR="7303" marT="73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189,42</a:t>
                      </a:r>
                    </a:p>
                  </a:txBody>
                  <a:tcPr marL="7303" marR="7303" marT="73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graphicFrame>
        <p:nvGraphicFramePr>
          <p:cNvPr id="13" name="Tabla 9">
            <a:extLst>
              <a:ext uri="{FF2B5EF4-FFF2-40B4-BE49-F238E27FC236}">
                <a16:creationId xmlns:a16="http://schemas.microsoft.com/office/drawing/2014/main" id="{C53AB96F-E8BC-4F37-AD86-007BA6B14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424801"/>
              </p:ext>
            </p:extLst>
          </p:nvPr>
        </p:nvGraphicFramePr>
        <p:xfrm>
          <a:off x="9184964" y="5695607"/>
          <a:ext cx="2104476" cy="91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532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</a:t>
                      </a: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(D202)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 </a:t>
                      </a: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s-EC" sz="8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A25002</a:t>
                      </a: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kumimoji="0" lang="es-EC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1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487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542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CuadroTexto 7"/>
          <p:cNvSpPr txBox="1"/>
          <p:nvPr/>
        </p:nvSpPr>
        <p:spPr>
          <a:xfrm>
            <a:off x="0" y="462894"/>
            <a:ext cx="7261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LOTES POR </a:t>
            </a:r>
            <a:r>
              <a:rPr lang="es-ES_tradnl" sz="2000" b="1" dirty="0" smtClean="0">
                <a:solidFill>
                  <a:srgbClr val="C00000"/>
                </a:solidFill>
              </a:rPr>
              <a:t>EXCEPCIÓN (ÁREA INFERIOR A </a:t>
            </a:r>
            <a:r>
              <a:rPr lang="es-ES_tradnl" sz="2000" b="1" dirty="0" err="1" smtClean="0">
                <a:solidFill>
                  <a:srgbClr val="C00000"/>
                </a:solidFill>
              </a:rPr>
              <a:t>D202</a:t>
            </a:r>
            <a:r>
              <a:rPr lang="es-ES_tradnl" sz="2000" b="1" dirty="0" smtClean="0">
                <a:solidFill>
                  <a:srgbClr val="C00000"/>
                </a:solidFill>
              </a:rPr>
              <a:t> Y </a:t>
            </a:r>
            <a:r>
              <a:rPr lang="es-ES_tradnl" sz="2000" b="1" dirty="0" err="1" smtClean="0">
                <a:solidFill>
                  <a:srgbClr val="C00000"/>
                </a:solidFill>
              </a:rPr>
              <a:t>A25002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16" name="CuadroTexto 7"/>
          <p:cNvSpPr txBox="1"/>
          <p:nvPr/>
        </p:nvSpPr>
        <p:spPr>
          <a:xfrm>
            <a:off x="5879058" y="55947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</p:spTree>
    <p:extLst>
      <p:ext uri="{BB962C8B-B14F-4D97-AF65-F5344CB8AC3E}">
        <p14:creationId xmlns:p14="http://schemas.microsoft.com/office/powerpoint/2010/main" val="586237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6379764"/>
            <a:ext cx="11635799" cy="422263"/>
            <a:chOff x="430307" y="6379764"/>
            <a:chExt cx="11635799" cy="422263"/>
          </a:xfrm>
        </p:grpSpPr>
        <p:pic>
          <p:nvPicPr>
            <p:cNvPr id="24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A457016A-50EC-4769-BA1A-CE449779B61D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#RegulaTu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1" name="Picture 2" descr="C:\Users\mejaram\Desktop\NOR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677" y="302811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6812" r="43232" b="8426"/>
          <a:stretch/>
        </p:blipFill>
        <p:spPr>
          <a:xfrm>
            <a:off x="8628611" y="626724"/>
            <a:ext cx="3163483" cy="517873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77584" y="5595712"/>
            <a:ext cx="1135813" cy="1249395"/>
          </a:xfrm>
          <a:prstGeom prst="rect">
            <a:avLst/>
          </a:prstGeom>
        </p:spPr>
      </p:pic>
      <p:graphicFrame>
        <p:nvGraphicFramePr>
          <p:cNvPr id="18" name="Tabla 9">
            <a:extLst>
              <a:ext uri="{FF2B5EF4-FFF2-40B4-BE49-F238E27FC236}">
                <a16:creationId xmlns:a16="http://schemas.microsoft.com/office/drawing/2014/main" id="{C53AB96F-E8BC-4F37-AD86-007BA6B14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333303"/>
              </p:ext>
            </p:extLst>
          </p:nvPr>
        </p:nvGraphicFramePr>
        <p:xfrm>
          <a:off x="8051071" y="5333830"/>
          <a:ext cx="2258142" cy="91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532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</a:t>
                      </a: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(D202)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 </a:t>
                      </a: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(A250002)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kumimoji="0" lang="es-EC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1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487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542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573272"/>
              </p:ext>
            </p:extLst>
          </p:nvPr>
        </p:nvGraphicFramePr>
        <p:xfrm>
          <a:off x="430307" y="1008721"/>
          <a:ext cx="8198304" cy="5357184"/>
        </p:xfrm>
        <a:graphic>
          <a:graphicData uri="http://schemas.openxmlformats.org/drawingml/2006/table">
            <a:tbl>
              <a:tblPr/>
              <a:tblGrid>
                <a:gridCol w="683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319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1415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 LOTE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TOTAL (m2)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205,24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194,15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198,33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192,66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191,08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193,69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201,09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198,80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193,11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199,04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190,42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199,37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197,75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195,18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197,88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194,24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198,25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199,51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191,62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192,84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197,01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196,32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184,17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199,20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449,76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197,55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198,97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196,93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192,52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195,91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454,66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196,96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193,98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197,09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199,97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190,24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192,89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188,92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197,51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195,25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199,29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193,64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195,71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189,27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199,88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196,27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195,72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199,12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199,19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196,13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194,63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161,38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190,40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190,40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183,31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197,17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191,60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198,66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194,07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196,71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183,20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189,54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172,48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187,51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193,20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190,94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190,37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186,43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188,03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194,46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197,78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194,46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198,09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199,72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192,49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195,97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170,33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2127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199,97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185,97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180,38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179,74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196,81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190,70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199,80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191,81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182,42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179,74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196,98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181,75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198,29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196,13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196,67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185,51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198,31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193,84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177,88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167,95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188,48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191,70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198,80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199,69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196,62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1035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187,13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197,19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192,76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193,93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195,65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1036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195,72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192,42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844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193,70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194,94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190,06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193,63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194,65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199,46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195,00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174,94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1038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191,86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198,89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186,59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195,00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198,73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194,31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2025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153,89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860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199,15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927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195,01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1002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199,99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1041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2127"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191,40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197,66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198,25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1009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198,54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1043</a:t>
                      </a: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197,00</a:t>
                      </a:r>
                    </a:p>
                  </a:txBody>
                  <a:tcPr marL="8320" marR="8320" marT="83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20" marR="8320" marT="8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13" name="CuadroTexto 7"/>
          <p:cNvSpPr txBox="1"/>
          <p:nvPr/>
        </p:nvSpPr>
        <p:spPr>
          <a:xfrm>
            <a:off x="0" y="462894"/>
            <a:ext cx="726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LOTES POR </a:t>
            </a:r>
            <a:r>
              <a:rPr lang="es-ES_tradnl" sz="2400" b="1" dirty="0" smtClean="0">
                <a:solidFill>
                  <a:srgbClr val="C00000"/>
                </a:solidFill>
              </a:rPr>
              <a:t>EXCEPCIÓN INFERIOR A 200 m2</a:t>
            </a:r>
            <a:endParaRPr lang="es-ES_tradnl" sz="2400" b="1" dirty="0">
              <a:solidFill>
                <a:srgbClr val="C00000"/>
              </a:solidFill>
            </a:endParaRPr>
          </a:p>
        </p:txBody>
      </p:sp>
      <p:sp>
        <p:nvSpPr>
          <p:cNvPr id="14" name="CuadroTexto 7"/>
          <p:cNvSpPr txBox="1"/>
          <p:nvPr/>
        </p:nvSpPr>
        <p:spPr>
          <a:xfrm>
            <a:off x="5879058" y="55947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</p:spTree>
    <p:extLst>
      <p:ext uri="{BB962C8B-B14F-4D97-AF65-F5344CB8AC3E}">
        <p14:creationId xmlns:p14="http://schemas.microsoft.com/office/powerpoint/2010/main" val="87089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6E2E6E8-3A8E-E947-81DB-558DDB151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7" r="22700" b="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ECD133-6923-BB4B-85A2-13D658F4D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3" r="27239" b="2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744CB1-E1F1-FC45-A269-D379501A9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5" r="4990" b="2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0EE5865-5A49-7046-AF1A-203BF0D5C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7048"/>
            <a:ext cx="5020056" cy="2770632"/>
          </a:xfrm>
        </p:spPr>
        <p:txBody>
          <a:bodyPr>
            <a:normAutofit/>
          </a:bodyPr>
          <a:lstStyle/>
          <a:p>
            <a:pPr algn="l"/>
            <a:r>
              <a:rPr lang="es-EC" sz="5400"/>
              <a:t>LOTE A TRES - SEIS (A 3-6)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0F421E-6141-CA46-8055-3A6107E3D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90872"/>
            <a:ext cx="4919472" cy="1335024"/>
          </a:xfrm>
        </p:spPr>
        <p:txBody>
          <a:bodyPr>
            <a:normAutofit/>
          </a:bodyPr>
          <a:lstStyle/>
          <a:p>
            <a:pPr algn="l"/>
            <a:r>
              <a:rPr lang="es-EC" sz="2200"/>
              <a:t>UNIDAD ESPECIAL “REGULA TU BARRIO”</a:t>
            </a:r>
          </a:p>
          <a:p>
            <a:pPr algn="l"/>
            <a:endParaRPr lang="es-EC" sz="2200"/>
          </a:p>
          <a:p>
            <a:pPr algn="l"/>
            <a:r>
              <a:rPr lang="es-EC" sz="2200"/>
              <a:t>COORDINACIÓN ZONAL “CALDERÓN¨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825D8B-4237-2543-8AC3-F4F58B022B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2" y="72275"/>
            <a:ext cx="1274181" cy="389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02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7"/>
          <p:cNvSpPr txBox="1"/>
          <p:nvPr/>
        </p:nvSpPr>
        <p:spPr>
          <a:xfrm>
            <a:off x="231098" y="908170"/>
            <a:ext cx="1034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PLAN METROPOLITANO DE ORDENAMIENTO TERRITORIAL/ </a:t>
            </a:r>
            <a:r>
              <a:rPr lang="es-ES_tradnl" sz="2000" b="1" dirty="0" err="1" smtClean="0">
                <a:solidFill>
                  <a:srgbClr val="C00000"/>
                </a:solidFill>
              </a:rPr>
              <a:t>PMDOT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374015" y="558811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3011027E-2510-473D-B256-03F031E2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271" y="1473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6AC4871-392E-4223-9FA7-7B4B3064358B}"/>
              </a:ext>
            </a:extLst>
          </p:cNvPr>
          <p:cNvSpPr/>
          <p:nvPr/>
        </p:nvSpPr>
        <p:spPr>
          <a:xfrm>
            <a:off x="6486861" y="5519881"/>
            <a:ext cx="339424" cy="2181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D7A3BE-C108-4F16-B2FE-3A19A580E147}"/>
              </a:ext>
            </a:extLst>
          </p:cNvPr>
          <p:cNvSpPr txBox="1"/>
          <p:nvPr/>
        </p:nvSpPr>
        <p:spPr>
          <a:xfrm>
            <a:off x="6949328" y="5448232"/>
            <a:ext cx="288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</a:t>
            </a:r>
            <a:r>
              <a:rPr lang="es-ES" sz="1200" dirty="0" smtClean="0"/>
              <a:t>RU1) </a:t>
            </a:r>
            <a:r>
              <a:rPr lang="es-ES" sz="1200" dirty="0"/>
              <a:t>Residencial </a:t>
            </a:r>
            <a:r>
              <a:rPr lang="es-ES" sz="1200" dirty="0" smtClean="0"/>
              <a:t>Urbano 1</a:t>
            </a:r>
          </a:p>
          <a:p>
            <a:r>
              <a:rPr lang="es-ES" sz="1200" dirty="0"/>
              <a:t>(RU2) Residencial Urbano 2</a:t>
            </a:r>
            <a:endParaRPr lang="es-EC" sz="1200" dirty="0"/>
          </a:p>
          <a:p>
            <a:endParaRPr lang="es-EC" sz="1200" dirty="0"/>
          </a:p>
          <a:p>
            <a:endParaRPr lang="es-EC" sz="1200" dirty="0"/>
          </a:p>
        </p:txBody>
      </p:sp>
      <p:pic>
        <p:nvPicPr>
          <p:cNvPr id="74" name="Picture 2" descr="C:\Users\mejaram\Desktop\NOR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559" y="810219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56187" y="5608605"/>
            <a:ext cx="1135813" cy="1249395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6379764"/>
            <a:ext cx="11635799" cy="422263"/>
            <a:chOff x="430307" y="6379764"/>
            <a:chExt cx="11635799" cy="422263"/>
          </a:xfrm>
        </p:grpSpPr>
        <p:pic>
          <p:nvPicPr>
            <p:cNvPr id="38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19">
              <a:extLst>
                <a:ext uri="{FF2B5EF4-FFF2-40B4-BE49-F238E27FC236}">
                  <a16:creationId xmlns:a16="http://schemas.microsoft.com/office/drawing/2014/main" id="{A457016A-50EC-4769-BA1A-CE449779B61D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#</a:t>
              </a:r>
              <a:r>
                <a:rPr lang="es-EC" sz="1600" dirty="0" err="1">
                  <a:solidFill>
                    <a:srgbClr val="C00000"/>
                  </a:solidFill>
                  <a:latin typeface="Century Gothic" panose="020B0502020202020204" pitchFamily="34" charset="0"/>
                </a:rPr>
                <a:t>RegulaTu</a:t>
              </a: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22422" t="13472" r="20547" b="14167"/>
          <a:stretch/>
        </p:blipFill>
        <p:spPr>
          <a:xfrm>
            <a:off x="343823" y="1339669"/>
            <a:ext cx="5569298" cy="3974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29688" t="18472" r="26292" b="19999"/>
          <a:stretch/>
        </p:blipFill>
        <p:spPr>
          <a:xfrm>
            <a:off x="6117163" y="1304491"/>
            <a:ext cx="5100339" cy="40099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24020" t="51391" r="6579" b="17764"/>
          <a:stretch/>
        </p:blipFill>
        <p:spPr>
          <a:xfrm>
            <a:off x="563411" y="5398217"/>
            <a:ext cx="3724102" cy="9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7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C9E2A4D-8934-4043-905D-11F24A98CE87}"/>
              </a:ext>
            </a:extLst>
          </p:cNvPr>
          <p:cNvSpPr txBox="1"/>
          <p:nvPr/>
        </p:nvSpPr>
        <p:spPr>
          <a:xfrm>
            <a:off x="998493" y="1305492"/>
            <a:ext cx="1046325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70C0"/>
                </a:solidFill>
              </a:rPr>
              <a:t>ANTECEDENTES</a:t>
            </a:r>
            <a:endParaRPr lang="es-ES" sz="6600" b="1" dirty="0">
              <a:solidFill>
                <a:srgbClr val="0070C0"/>
              </a:solidFill>
            </a:endParaRPr>
          </a:p>
          <a:p>
            <a:pPr algn="ctr"/>
            <a:r>
              <a:rPr lang="es-ES" sz="3200" b="1" dirty="0" smtClean="0">
                <a:solidFill>
                  <a:srgbClr val="0070C0"/>
                </a:solidFill>
              </a:rPr>
              <a:t>REGULARIZACIÓN </a:t>
            </a:r>
            <a:r>
              <a:rPr lang="es-ES" sz="3200" b="1" dirty="0">
                <a:solidFill>
                  <a:srgbClr val="0070C0"/>
                </a:solidFill>
              </a:rPr>
              <a:t>DEL ASENTAMIENTO HUMANO DE HECHO Y CONSOLIDADO DE INTERÉS SOCIAL DENOMINADO </a:t>
            </a:r>
          </a:p>
          <a:p>
            <a:pPr algn="ctr"/>
            <a:endParaRPr lang="es-ES" sz="3200" b="1" dirty="0">
              <a:solidFill>
                <a:srgbClr val="0070C0"/>
              </a:solidFill>
            </a:endParaRPr>
          </a:p>
          <a:p>
            <a:pPr algn="ctr"/>
            <a:r>
              <a:rPr lang="es-E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LOTE ATRES-SEIS (A 3-6) “EL BOSQUE” DE LA HACIENDA TAJAMAR</a:t>
            </a:r>
            <a:endParaRPr lang="es-E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03C0A0A6-6861-4E0D-9A16-78C860A0ABC8}"/>
              </a:ext>
            </a:extLst>
          </p:cNvPr>
          <p:cNvSpPr txBox="1"/>
          <p:nvPr/>
        </p:nvSpPr>
        <p:spPr>
          <a:xfrm>
            <a:off x="2924949" y="648465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7" name="Google Shape;92;p1">
            <a:extLst>
              <a:ext uri="{FF2B5EF4-FFF2-40B4-BE49-F238E27FC236}">
                <a16:creationId xmlns:a16="http://schemas.microsoft.com/office/drawing/2014/main" id="{9539E0DB-D402-455D-BC88-EB955CCB09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6755" b="-179016"/>
          <a:stretch/>
        </p:blipFill>
        <p:spPr>
          <a:xfrm>
            <a:off x="415053" y="6523063"/>
            <a:ext cx="8874196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CA5C4B-E9E1-44D9-97F8-4B85A75FB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461750" y="6047497"/>
            <a:ext cx="733516" cy="8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8902" y="277595"/>
            <a:ext cx="2844544" cy="119482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defRPr/>
            </a:pPr>
            <a:endParaRPr lang="en-US" sz="952" b="1" dirty="0">
              <a:latin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9740B7A-055A-4707-BCD2-522F9121DA94}"/>
              </a:ext>
            </a:extLst>
          </p:cNvPr>
          <p:cNvGrpSpPr/>
          <p:nvPr/>
        </p:nvGrpSpPr>
        <p:grpSpPr>
          <a:xfrm>
            <a:off x="2096280" y="5992326"/>
            <a:ext cx="8514055" cy="865674"/>
            <a:chOff x="430307" y="5429913"/>
            <a:chExt cx="11635799" cy="1372114"/>
          </a:xfrm>
        </p:grpSpPr>
        <p:pic>
          <p:nvPicPr>
            <p:cNvPr id="5" name="Google Shape;92;p1">
              <a:extLst>
                <a:ext uri="{FF2B5EF4-FFF2-40B4-BE49-F238E27FC236}">
                  <a16:creationId xmlns:a16="http://schemas.microsoft.com/office/drawing/2014/main" id="{03BDE5D7-D585-4F03-BDAB-7B4C305E91F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49608F3-7F3C-4D44-85AE-FDA9BBDB41AF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68365"/>
              <a:chOff x="2918005" y="5429913"/>
              <a:chExt cx="9148101" cy="1268365"/>
            </a:xfrm>
          </p:grpSpPr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E86623E9-7FF6-4BAF-B35C-3277A169265C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318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45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997" spc="27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D0CA5C4B-E9E1-44D9-97F8-4B85A75FB6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132613"/>
              </p:ext>
            </p:extLst>
          </p:nvPr>
        </p:nvGraphicFramePr>
        <p:xfrm>
          <a:off x="373224" y="1315616"/>
          <a:ext cx="6019263" cy="49367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019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55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s-E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Ajuste interno de ubicación de manzanas. 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s-ES" sz="1400" dirty="0" smtClean="0">
                          <a:solidFill>
                            <a:schemeClr val="tx1"/>
                          </a:solidFill>
                        </a:rPr>
                      </a:br>
                      <a:endParaRPr lang="es-EC" sz="1300" kern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950">
                <a:tc>
                  <a:txBody>
                    <a:bodyPr/>
                    <a:lstStyle/>
                    <a:p>
                      <a:pPr algn="l"/>
                      <a:endParaRPr lang="es-ES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s-E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Aumento y modificación de la cabida global del macro-lote regularizado.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s-ES" sz="1400" dirty="0" smtClean="0">
                          <a:solidFill>
                            <a:schemeClr val="tx1"/>
                          </a:solidFill>
                        </a:rPr>
                      </a:br>
                      <a:endParaRPr lang="es-ES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32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Redistribución y enumeración de lotes internos. 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s-ES" sz="1400" dirty="0" smtClean="0">
                          <a:solidFill>
                            <a:schemeClr val="tx1"/>
                          </a:solidFill>
                        </a:rPr>
                      </a:br>
                      <a:endParaRPr lang="es-EC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1187">
                <a:tc>
                  <a:txBody>
                    <a:bodyPr/>
                    <a:lstStyle/>
                    <a:p>
                      <a:pPr algn="l"/>
                      <a:r>
                        <a:rPr lang="es-E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Modificación de accidentes geográficos y afectación por líneas de la alta tensión 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s-ES" sz="1400" dirty="0" smtClean="0">
                          <a:solidFill>
                            <a:schemeClr val="tx1"/>
                          </a:solidFill>
                        </a:rPr>
                      </a:br>
                      <a:endParaRPr lang="es-EC" sz="13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1211531" y="620440"/>
            <a:ext cx="3731305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RAZONES  Y MOTIVOS DE LA REFORMA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34102" t="27250" r="29822" b="24012"/>
          <a:stretch/>
        </p:blipFill>
        <p:spPr>
          <a:xfrm>
            <a:off x="6527934" y="1449174"/>
            <a:ext cx="5589541" cy="42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8902" y="277595"/>
            <a:ext cx="2844544" cy="119482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defRPr/>
            </a:pPr>
            <a:endParaRPr lang="en-US" sz="952" b="1" dirty="0">
              <a:latin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9740B7A-055A-4707-BCD2-522F9121DA94}"/>
              </a:ext>
            </a:extLst>
          </p:cNvPr>
          <p:cNvGrpSpPr/>
          <p:nvPr/>
        </p:nvGrpSpPr>
        <p:grpSpPr>
          <a:xfrm>
            <a:off x="2096280" y="5992326"/>
            <a:ext cx="8514055" cy="865674"/>
            <a:chOff x="430307" y="5429913"/>
            <a:chExt cx="11635799" cy="1372114"/>
          </a:xfrm>
        </p:grpSpPr>
        <p:pic>
          <p:nvPicPr>
            <p:cNvPr id="5" name="Google Shape;92;p1">
              <a:extLst>
                <a:ext uri="{FF2B5EF4-FFF2-40B4-BE49-F238E27FC236}">
                  <a16:creationId xmlns:a16="http://schemas.microsoft.com/office/drawing/2014/main" id="{03BDE5D7-D585-4F03-BDAB-7B4C305E91F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49608F3-7F3C-4D44-85AE-FDA9BBDB41AF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68365"/>
              <a:chOff x="2918005" y="5429913"/>
              <a:chExt cx="9148101" cy="1268365"/>
            </a:xfrm>
          </p:grpSpPr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E86623E9-7FF6-4BAF-B35C-3277A169265C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318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45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997" spc="27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D0CA5C4B-E9E1-44D9-97F8-4B85A75FB6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04" y="-15396"/>
            <a:ext cx="4225113" cy="6313996"/>
          </a:xfrm>
          <a:prstGeom prst="rect">
            <a:avLst/>
          </a:prstGeom>
          <a:noFill/>
          <a:ln>
            <a:noFill/>
            <a:prstDash val="sysDash"/>
          </a:ln>
        </p:spPr>
      </p:pic>
      <p:sp>
        <p:nvSpPr>
          <p:cNvPr id="15" name="Rectángulo 14"/>
          <p:cNvSpPr/>
          <p:nvPr/>
        </p:nvSpPr>
        <p:spPr>
          <a:xfrm>
            <a:off x="4073274" y="10746"/>
            <a:ext cx="2163734" cy="845809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none">
            <a:spAutoFit/>
          </a:bodyPr>
          <a:lstStyle/>
          <a:p>
            <a:pPr algn="ctr"/>
            <a:r>
              <a:rPr lang="es-ES" sz="1632" dirty="0">
                <a:solidFill>
                  <a:schemeClr val="dk1"/>
                </a:solidFill>
              </a:rPr>
              <a:t>POLIGONO ANTERIOR</a:t>
            </a:r>
          </a:p>
          <a:p>
            <a:pPr algn="ctr"/>
            <a:r>
              <a:rPr lang="es-EC" sz="1632" dirty="0">
                <a:solidFill>
                  <a:schemeClr val="dk1"/>
                </a:solidFill>
              </a:rPr>
              <a:t>ÁREA = 429.499,23 m2 </a:t>
            </a:r>
            <a:endParaRPr lang="es-ES" sz="1632" b="1" dirty="0">
              <a:solidFill>
                <a:srgbClr val="C00000"/>
              </a:solidFill>
            </a:endParaRPr>
          </a:p>
          <a:p>
            <a:pPr algn="ctr"/>
            <a:endParaRPr lang="es-EC" sz="1632" b="1" dirty="0">
              <a:solidFill>
                <a:srgbClr val="C00000"/>
              </a:solidFill>
            </a:endParaRPr>
          </a:p>
        </p:txBody>
      </p:sp>
      <p:sp>
        <p:nvSpPr>
          <p:cNvPr id="24" name="Forma libre 23"/>
          <p:cNvSpPr/>
          <p:nvPr/>
        </p:nvSpPr>
        <p:spPr>
          <a:xfrm>
            <a:off x="1974300" y="397078"/>
            <a:ext cx="3312076" cy="5663624"/>
          </a:xfrm>
          <a:custGeom>
            <a:avLst/>
            <a:gdLst>
              <a:gd name="connsiteX0" fmla="*/ 533400 w 3981450"/>
              <a:gd name="connsiteY0" fmla="*/ 590550 h 6381750"/>
              <a:gd name="connsiteX1" fmla="*/ 1714500 w 3981450"/>
              <a:gd name="connsiteY1" fmla="*/ 0 h 6381750"/>
              <a:gd name="connsiteX2" fmla="*/ 1876425 w 3981450"/>
              <a:gd name="connsiteY2" fmla="*/ 333375 h 6381750"/>
              <a:gd name="connsiteX3" fmla="*/ 1962150 w 3981450"/>
              <a:gd name="connsiteY3" fmla="*/ 666750 h 6381750"/>
              <a:gd name="connsiteX4" fmla="*/ 2076450 w 3981450"/>
              <a:gd name="connsiteY4" fmla="*/ 838200 h 6381750"/>
              <a:gd name="connsiteX5" fmla="*/ 2228850 w 3981450"/>
              <a:gd name="connsiteY5" fmla="*/ 971550 h 6381750"/>
              <a:gd name="connsiteX6" fmla="*/ 2352675 w 3981450"/>
              <a:gd name="connsiteY6" fmla="*/ 1057275 h 6381750"/>
              <a:gd name="connsiteX7" fmla="*/ 2371725 w 3981450"/>
              <a:gd name="connsiteY7" fmla="*/ 1171575 h 6381750"/>
              <a:gd name="connsiteX8" fmla="*/ 2333625 w 3981450"/>
              <a:gd name="connsiteY8" fmla="*/ 1314450 h 6381750"/>
              <a:gd name="connsiteX9" fmla="*/ 2381250 w 3981450"/>
              <a:gd name="connsiteY9" fmla="*/ 1514475 h 6381750"/>
              <a:gd name="connsiteX10" fmla="*/ 2409825 w 3981450"/>
              <a:gd name="connsiteY10" fmla="*/ 1800225 h 6381750"/>
              <a:gd name="connsiteX11" fmla="*/ 2428875 w 3981450"/>
              <a:gd name="connsiteY11" fmla="*/ 1914525 h 6381750"/>
              <a:gd name="connsiteX12" fmla="*/ 2400300 w 3981450"/>
              <a:gd name="connsiteY12" fmla="*/ 2019300 h 6381750"/>
              <a:gd name="connsiteX13" fmla="*/ 2486025 w 3981450"/>
              <a:gd name="connsiteY13" fmla="*/ 2228850 h 6381750"/>
              <a:gd name="connsiteX14" fmla="*/ 2628900 w 3981450"/>
              <a:gd name="connsiteY14" fmla="*/ 2352675 h 6381750"/>
              <a:gd name="connsiteX15" fmla="*/ 2733675 w 3981450"/>
              <a:gd name="connsiteY15" fmla="*/ 2343150 h 6381750"/>
              <a:gd name="connsiteX16" fmla="*/ 2828925 w 3981450"/>
              <a:gd name="connsiteY16" fmla="*/ 2390775 h 6381750"/>
              <a:gd name="connsiteX17" fmla="*/ 2924175 w 3981450"/>
              <a:gd name="connsiteY17" fmla="*/ 2524125 h 6381750"/>
              <a:gd name="connsiteX18" fmla="*/ 3228975 w 3981450"/>
              <a:gd name="connsiteY18" fmla="*/ 2705100 h 6381750"/>
              <a:gd name="connsiteX19" fmla="*/ 3371850 w 3981450"/>
              <a:gd name="connsiteY19" fmla="*/ 2781300 h 6381750"/>
              <a:gd name="connsiteX20" fmla="*/ 3400425 w 3981450"/>
              <a:gd name="connsiteY20" fmla="*/ 2857500 h 6381750"/>
              <a:gd name="connsiteX21" fmla="*/ 3505200 w 3981450"/>
              <a:gd name="connsiteY21" fmla="*/ 2876550 h 6381750"/>
              <a:gd name="connsiteX22" fmla="*/ 3590925 w 3981450"/>
              <a:gd name="connsiteY22" fmla="*/ 3019425 h 6381750"/>
              <a:gd name="connsiteX23" fmla="*/ 3829050 w 3981450"/>
              <a:gd name="connsiteY23" fmla="*/ 3219450 h 6381750"/>
              <a:gd name="connsiteX24" fmla="*/ 3981450 w 3981450"/>
              <a:gd name="connsiteY24" fmla="*/ 3352800 h 6381750"/>
              <a:gd name="connsiteX25" fmla="*/ 3438525 w 3981450"/>
              <a:gd name="connsiteY25" fmla="*/ 6334125 h 6381750"/>
              <a:gd name="connsiteX26" fmla="*/ 3295650 w 3981450"/>
              <a:gd name="connsiteY26" fmla="*/ 6267450 h 6381750"/>
              <a:gd name="connsiteX27" fmla="*/ 3267075 w 3981450"/>
              <a:gd name="connsiteY27" fmla="*/ 6381750 h 6381750"/>
              <a:gd name="connsiteX28" fmla="*/ 3086100 w 3981450"/>
              <a:gd name="connsiteY28" fmla="*/ 6276975 h 6381750"/>
              <a:gd name="connsiteX29" fmla="*/ 2838450 w 3981450"/>
              <a:gd name="connsiteY29" fmla="*/ 6200775 h 6381750"/>
              <a:gd name="connsiteX30" fmla="*/ 2657475 w 3981450"/>
              <a:gd name="connsiteY30" fmla="*/ 6153150 h 6381750"/>
              <a:gd name="connsiteX31" fmla="*/ 2562225 w 3981450"/>
              <a:gd name="connsiteY31" fmla="*/ 6086475 h 6381750"/>
              <a:gd name="connsiteX32" fmla="*/ 2381250 w 3981450"/>
              <a:gd name="connsiteY32" fmla="*/ 6029325 h 6381750"/>
              <a:gd name="connsiteX33" fmla="*/ 2266950 w 3981450"/>
              <a:gd name="connsiteY33" fmla="*/ 6038850 h 6381750"/>
              <a:gd name="connsiteX34" fmla="*/ 2105025 w 3981450"/>
              <a:gd name="connsiteY34" fmla="*/ 5934075 h 6381750"/>
              <a:gd name="connsiteX35" fmla="*/ 2000250 w 3981450"/>
              <a:gd name="connsiteY35" fmla="*/ 5886450 h 6381750"/>
              <a:gd name="connsiteX36" fmla="*/ 1895475 w 3981450"/>
              <a:gd name="connsiteY36" fmla="*/ 5857875 h 6381750"/>
              <a:gd name="connsiteX37" fmla="*/ 1771650 w 3981450"/>
              <a:gd name="connsiteY37" fmla="*/ 5857875 h 6381750"/>
              <a:gd name="connsiteX38" fmla="*/ 1666875 w 3981450"/>
              <a:gd name="connsiteY38" fmla="*/ 5819775 h 6381750"/>
              <a:gd name="connsiteX39" fmla="*/ 1552575 w 3981450"/>
              <a:gd name="connsiteY39" fmla="*/ 5772150 h 6381750"/>
              <a:gd name="connsiteX40" fmla="*/ 1485900 w 3981450"/>
              <a:gd name="connsiteY40" fmla="*/ 5724525 h 6381750"/>
              <a:gd name="connsiteX41" fmla="*/ 1371600 w 3981450"/>
              <a:gd name="connsiteY41" fmla="*/ 5715000 h 6381750"/>
              <a:gd name="connsiteX42" fmla="*/ 1276350 w 3981450"/>
              <a:gd name="connsiteY42" fmla="*/ 5676900 h 6381750"/>
              <a:gd name="connsiteX43" fmla="*/ 1171575 w 3981450"/>
              <a:gd name="connsiteY43" fmla="*/ 5657850 h 6381750"/>
              <a:gd name="connsiteX44" fmla="*/ 1019175 w 3981450"/>
              <a:gd name="connsiteY44" fmla="*/ 5591175 h 6381750"/>
              <a:gd name="connsiteX45" fmla="*/ 962025 w 3981450"/>
              <a:gd name="connsiteY45" fmla="*/ 5543550 h 6381750"/>
              <a:gd name="connsiteX46" fmla="*/ 876300 w 3981450"/>
              <a:gd name="connsiteY46" fmla="*/ 5524500 h 6381750"/>
              <a:gd name="connsiteX47" fmla="*/ 762000 w 3981450"/>
              <a:gd name="connsiteY47" fmla="*/ 5524500 h 6381750"/>
              <a:gd name="connsiteX48" fmla="*/ 704850 w 3981450"/>
              <a:gd name="connsiteY48" fmla="*/ 5438775 h 6381750"/>
              <a:gd name="connsiteX49" fmla="*/ 619125 w 3981450"/>
              <a:gd name="connsiteY49" fmla="*/ 5334000 h 6381750"/>
              <a:gd name="connsiteX50" fmla="*/ 447675 w 3981450"/>
              <a:gd name="connsiteY50" fmla="*/ 5257800 h 6381750"/>
              <a:gd name="connsiteX51" fmla="*/ 352425 w 3981450"/>
              <a:gd name="connsiteY51" fmla="*/ 5143500 h 6381750"/>
              <a:gd name="connsiteX52" fmla="*/ 314325 w 3981450"/>
              <a:gd name="connsiteY52" fmla="*/ 4962525 h 6381750"/>
              <a:gd name="connsiteX53" fmla="*/ 266700 w 3981450"/>
              <a:gd name="connsiteY53" fmla="*/ 4819650 h 6381750"/>
              <a:gd name="connsiteX54" fmla="*/ 238125 w 3981450"/>
              <a:gd name="connsiteY54" fmla="*/ 4724400 h 6381750"/>
              <a:gd name="connsiteX55" fmla="*/ 200025 w 3981450"/>
              <a:gd name="connsiteY55" fmla="*/ 4676775 h 6381750"/>
              <a:gd name="connsiteX56" fmla="*/ 19050 w 3981450"/>
              <a:gd name="connsiteY56" fmla="*/ 4648200 h 6381750"/>
              <a:gd name="connsiteX57" fmla="*/ 28575 w 3981450"/>
              <a:gd name="connsiteY57" fmla="*/ 4486275 h 6381750"/>
              <a:gd name="connsiteX58" fmla="*/ 0 w 3981450"/>
              <a:gd name="connsiteY58" fmla="*/ 4276725 h 6381750"/>
              <a:gd name="connsiteX59" fmla="*/ 609600 w 3981450"/>
              <a:gd name="connsiteY59" fmla="*/ 2314575 h 6381750"/>
              <a:gd name="connsiteX60" fmla="*/ 533400 w 3981450"/>
              <a:gd name="connsiteY60" fmla="*/ 590550 h 638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981450" h="6381750">
                <a:moveTo>
                  <a:pt x="533400" y="590550"/>
                </a:moveTo>
                <a:lnTo>
                  <a:pt x="1714500" y="0"/>
                </a:lnTo>
                <a:lnTo>
                  <a:pt x="1876425" y="333375"/>
                </a:lnTo>
                <a:lnTo>
                  <a:pt x="1962150" y="666750"/>
                </a:lnTo>
                <a:lnTo>
                  <a:pt x="2076450" y="838200"/>
                </a:lnTo>
                <a:lnTo>
                  <a:pt x="2228850" y="971550"/>
                </a:lnTo>
                <a:lnTo>
                  <a:pt x="2352675" y="1057275"/>
                </a:lnTo>
                <a:lnTo>
                  <a:pt x="2371725" y="1171575"/>
                </a:lnTo>
                <a:lnTo>
                  <a:pt x="2333625" y="1314450"/>
                </a:lnTo>
                <a:lnTo>
                  <a:pt x="2381250" y="1514475"/>
                </a:lnTo>
                <a:lnTo>
                  <a:pt x="2409825" y="1800225"/>
                </a:lnTo>
                <a:lnTo>
                  <a:pt x="2428875" y="1914525"/>
                </a:lnTo>
                <a:lnTo>
                  <a:pt x="2400300" y="2019300"/>
                </a:lnTo>
                <a:lnTo>
                  <a:pt x="2486025" y="2228850"/>
                </a:lnTo>
                <a:lnTo>
                  <a:pt x="2628900" y="2352675"/>
                </a:lnTo>
                <a:lnTo>
                  <a:pt x="2733675" y="2343150"/>
                </a:lnTo>
                <a:lnTo>
                  <a:pt x="2828925" y="2390775"/>
                </a:lnTo>
                <a:lnTo>
                  <a:pt x="2924175" y="2524125"/>
                </a:lnTo>
                <a:lnTo>
                  <a:pt x="3228975" y="2705100"/>
                </a:lnTo>
                <a:lnTo>
                  <a:pt x="3371850" y="2781300"/>
                </a:lnTo>
                <a:lnTo>
                  <a:pt x="3400425" y="2857500"/>
                </a:lnTo>
                <a:lnTo>
                  <a:pt x="3505200" y="2876550"/>
                </a:lnTo>
                <a:lnTo>
                  <a:pt x="3590925" y="3019425"/>
                </a:lnTo>
                <a:lnTo>
                  <a:pt x="3829050" y="3219450"/>
                </a:lnTo>
                <a:lnTo>
                  <a:pt x="3981450" y="3352800"/>
                </a:lnTo>
                <a:lnTo>
                  <a:pt x="3438525" y="6334125"/>
                </a:lnTo>
                <a:lnTo>
                  <a:pt x="3295650" y="6267450"/>
                </a:lnTo>
                <a:lnTo>
                  <a:pt x="3267075" y="6381750"/>
                </a:lnTo>
                <a:lnTo>
                  <a:pt x="3086100" y="6276975"/>
                </a:lnTo>
                <a:lnTo>
                  <a:pt x="2838450" y="6200775"/>
                </a:lnTo>
                <a:lnTo>
                  <a:pt x="2657475" y="6153150"/>
                </a:lnTo>
                <a:lnTo>
                  <a:pt x="2562225" y="6086475"/>
                </a:lnTo>
                <a:lnTo>
                  <a:pt x="2381250" y="6029325"/>
                </a:lnTo>
                <a:lnTo>
                  <a:pt x="2266950" y="6038850"/>
                </a:lnTo>
                <a:lnTo>
                  <a:pt x="2105025" y="5934075"/>
                </a:lnTo>
                <a:lnTo>
                  <a:pt x="2000250" y="5886450"/>
                </a:lnTo>
                <a:lnTo>
                  <a:pt x="1895475" y="5857875"/>
                </a:lnTo>
                <a:lnTo>
                  <a:pt x="1771650" y="5857875"/>
                </a:lnTo>
                <a:lnTo>
                  <a:pt x="1666875" y="5819775"/>
                </a:lnTo>
                <a:lnTo>
                  <a:pt x="1552575" y="5772150"/>
                </a:lnTo>
                <a:lnTo>
                  <a:pt x="1485900" y="5724525"/>
                </a:lnTo>
                <a:lnTo>
                  <a:pt x="1371600" y="5715000"/>
                </a:lnTo>
                <a:lnTo>
                  <a:pt x="1276350" y="5676900"/>
                </a:lnTo>
                <a:lnTo>
                  <a:pt x="1171575" y="5657850"/>
                </a:lnTo>
                <a:lnTo>
                  <a:pt x="1019175" y="5591175"/>
                </a:lnTo>
                <a:lnTo>
                  <a:pt x="962025" y="5543550"/>
                </a:lnTo>
                <a:lnTo>
                  <a:pt x="876300" y="5524500"/>
                </a:lnTo>
                <a:lnTo>
                  <a:pt x="762000" y="5524500"/>
                </a:lnTo>
                <a:lnTo>
                  <a:pt x="704850" y="5438775"/>
                </a:lnTo>
                <a:lnTo>
                  <a:pt x="619125" y="5334000"/>
                </a:lnTo>
                <a:lnTo>
                  <a:pt x="447675" y="5257800"/>
                </a:lnTo>
                <a:lnTo>
                  <a:pt x="352425" y="5143500"/>
                </a:lnTo>
                <a:lnTo>
                  <a:pt x="314325" y="4962525"/>
                </a:lnTo>
                <a:lnTo>
                  <a:pt x="266700" y="4819650"/>
                </a:lnTo>
                <a:lnTo>
                  <a:pt x="238125" y="4724400"/>
                </a:lnTo>
                <a:lnTo>
                  <a:pt x="200025" y="4676775"/>
                </a:lnTo>
                <a:lnTo>
                  <a:pt x="19050" y="4648200"/>
                </a:lnTo>
                <a:lnTo>
                  <a:pt x="28575" y="4486275"/>
                </a:lnTo>
                <a:lnTo>
                  <a:pt x="0" y="4276725"/>
                </a:lnTo>
                <a:lnTo>
                  <a:pt x="609600" y="2314575"/>
                </a:lnTo>
                <a:lnTo>
                  <a:pt x="533400" y="590550"/>
                </a:lnTo>
                <a:close/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32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5"/>
          <a:srcRect l="28718" t="15204" r="42495" b="14713"/>
          <a:stretch/>
        </p:blipFill>
        <p:spPr>
          <a:xfrm>
            <a:off x="6245033" y="15658"/>
            <a:ext cx="4390655" cy="60127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ángulo 27"/>
          <p:cNvSpPr/>
          <p:nvPr/>
        </p:nvSpPr>
        <p:spPr>
          <a:xfrm>
            <a:off x="8774641" y="1"/>
            <a:ext cx="2163734" cy="845809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ash"/>
          </a:ln>
        </p:spPr>
        <p:txBody>
          <a:bodyPr wrap="none">
            <a:spAutoFit/>
          </a:bodyPr>
          <a:lstStyle/>
          <a:p>
            <a:pPr algn="ctr"/>
            <a:r>
              <a:rPr lang="es-ES" sz="1632" dirty="0">
                <a:solidFill>
                  <a:schemeClr val="dk1"/>
                </a:solidFill>
              </a:rPr>
              <a:t>POLIGONO ACTUAL </a:t>
            </a:r>
          </a:p>
          <a:p>
            <a:pPr algn="ctr"/>
            <a:r>
              <a:rPr lang="es-EC" sz="1632" dirty="0">
                <a:solidFill>
                  <a:schemeClr val="dk1"/>
                </a:solidFill>
              </a:rPr>
              <a:t>ÁREA = </a:t>
            </a:r>
            <a:r>
              <a:rPr lang="es-EC" sz="1632" dirty="0" smtClean="0">
                <a:solidFill>
                  <a:schemeClr val="dk1"/>
                </a:solidFill>
              </a:rPr>
              <a:t>448.545,21 </a:t>
            </a:r>
            <a:r>
              <a:rPr lang="es-EC" sz="1632" dirty="0">
                <a:solidFill>
                  <a:schemeClr val="dk1"/>
                </a:solidFill>
              </a:rPr>
              <a:t>m2 </a:t>
            </a:r>
            <a:endParaRPr lang="es-ES" sz="1632" b="1" dirty="0">
              <a:solidFill>
                <a:srgbClr val="C00000"/>
              </a:solidFill>
            </a:endParaRPr>
          </a:p>
          <a:p>
            <a:pPr algn="ctr"/>
            <a:endParaRPr lang="es-EC" sz="1632" b="1" dirty="0">
              <a:solidFill>
                <a:srgbClr val="C00000"/>
              </a:solidFill>
            </a:endParaRPr>
          </a:p>
        </p:txBody>
      </p:sp>
      <p:cxnSp>
        <p:nvCxnSpPr>
          <p:cNvPr id="33" name="Conector angular 32"/>
          <p:cNvCxnSpPr>
            <a:endCxn id="15" idx="2"/>
          </p:cNvCxnSpPr>
          <p:nvPr/>
        </p:nvCxnSpPr>
        <p:spPr>
          <a:xfrm rot="5400000" flipH="1" flipV="1">
            <a:off x="4005240" y="1258224"/>
            <a:ext cx="1551569" cy="748233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Forma libre 8"/>
          <p:cNvSpPr/>
          <p:nvPr/>
        </p:nvSpPr>
        <p:spPr>
          <a:xfrm>
            <a:off x="9015413" y="2509838"/>
            <a:ext cx="123825" cy="109537"/>
          </a:xfrm>
          <a:custGeom>
            <a:avLst/>
            <a:gdLst>
              <a:gd name="connsiteX0" fmla="*/ 47625 w 123825"/>
              <a:gd name="connsiteY0" fmla="*/ 109537 h 109537"/>
              <a:gd name="connsiteX1" fmla="*/ 123825 w 123825"/>
              <a:gd name="connsiteY1" fmla="*/ 104775 h 109537"/>
              <a:gd name="connsiteX2" fmla="*/ 119062 w 123825"/>
              <a:gd name="connsiteY2" fmla="*/ 4762 h 109537"/>
              <a:gd name="connsiteX3" fmla="*/ 61912 w 123825"/>
              <a:gd name="connsiteY3" fmla="*/ 0 h 109537"/>
              <a:gd name="connsiteX4" fmla="*/ 0 w 123825"/>
              <a:gd name="connsiteY4" fmla="*/ 14287 h 109537"/>
              <a:gd name="connsiteX5" fmla="*/ 47625 w 123825"/>
              <a:gd name="connsiteY5" fmla="*/ 109537 h 10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825" h="109537">
                <a:moveTo>
                  <a:pt x="47625" y="109537"/>
                </a:moveTo>
                <a:lnTo>
                  <a:pt x="123825" y="104775"/>
                </a:lnTo>
                <a:lnTo>
                  <a:pt x="119062" y="4762"/>
                </a:lnTo>
                <a:lnTo>
                  <a:pt x="61912" y="0"/>
                </a:lnTo>
                <a:lnTo>
                  <a:pt x="0" y="14287"/>
                </a:lnTo>
                <a:lnTo>
                  <a:pt x="47625" y="10953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orma libre 9"/>
          <p:cNvSpPr/>
          <p:nvPr/>
        </p:nvSpPr>
        <p:spPr>
          <a:xfrm>
            <a:off x="8801100" y="2309813"/>
            <a:ext cx="100013" cy="152400"/>
          </a:xfrm>
          <a:custGeom>
            <a:avLst/>
            <a:gdLst>
              <a:gd name="connsiteX0" fmla="*/ 0 w 100013"/>
              <a:gd name="connsiteY0" fmla="*/ 0 h 152400"/>
              <a:gd name="connsiteX1" fmla="*/ 0 w 100013"/>
              <a:gd name="connsiteY1" fmla="*/ 152400 h 152400"/>
              <a:gd name="connsiteX2" fmla="*/ 95250 w 100013"/>
              <a:gd name="connsiteY2" fmla="*/ 152400 h 152400"/>
              <a:gd name="connsiteX3" fmla="*/ 100013 w 100013"/>
              <a:gd name="connsiteY3" fmla="*/ 57150 h 152400"/>
              <a:gd name="connsiteX4" fmla="*/ 52388 w 100013"/>
              <a:gd name="connsiteY4" fmla="*/ 4762 h 152400"/>
              <a:gd name="connsiteX5" fmla="*/ 0 w 100013"/>
              <a:gd name="connsiteY5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3" h="152400">
                <a:moveTo>
                  <a:pt x="0" y="0"/>
                </a:moveTo>
                <a:lnTo>
                  <a:pt x="0" y="152400"/>
                </a:lnTo>
                <a:lnTo>
                  <a:pt x="95250" y="152400"/>
                </a:lnTo>
                <a:lnTo>
                  <a:pt x="100013" y="57150"/>
                </a:lnTo>
                <a:lnTo>
                  <a:pt x="52388" y="47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2" name="Conector angular 11"/>
          <p:cNvCxnSpPr>
            <a:endCxn id="35" idx="1"/>
          </p:cNvCxnSpPr>
          <p:nvPr/>
        </p:nvCxnSpPr>
        <p:spPr>
          <a:xfrm flipV="1">
            <a:off x="8976049" y="1493222"/>
            <a:ext cx="1333926" cy="876754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10581580" y="1721855"/>
            <a:ext cx="1250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LOTE EPMAPS</a:t>
            </a:r>
            <a:endParaRPr lang="es-EC" sz="1200" dirty="0"/>
          </a:p>
        </p:txBody>
      </p:sp>
      <p:sp>
        <p:nvSpPr>
          <p:cNvPr id="25" name="Forma libre 24"/>
          <p:cNvSpPr/>
          <p:nvPr/>
        </p:nvSpPr>
        <p:spPr>
          <a:xfrm>
            <a:off x="10522698" y="1767799"/>
            <a:ext cx="100013" cy="152400"/>
          </a:xfrm>
          <a:custGeom>
            <a:avLst/>
            <a:gdLst>
              <a:gd name="connsiteX0" fmla="*/ 0 w 100013"/>
              <a:gd name="connsiteY0" fmla="*/ 0 h 152400"/>
              <a:gd name="connsiteX1" fmla="*/ 0 w 100013"/>
              <a:gd name="connsiteY1" fmla="*/ 152400 h 152400"/>
              <a:gd name="connsiteX2" fmla="*/ 95250 w 100013"/>
              <a:gd name="connsiteY2" fmla="*/ 152400 h 152400"/>
              <a:gd name="connsiteX3" fmla="*/ 100013 w 100013"/>
              <a:gd name="connsiteY3" fmla="*/ 57150 h 152400"/>
              <a:gd name="connsiteX4" fmla="*/ 52388 w 100013"/>
              <a:gd name="connsiteY4" fmla="*/ 4762 h 152400"/>
              <a:gd name="connsiteX5" fmla="*/ 0 w 100013"/>
              <a:gd name="connsiteY5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3" h="152400">
                <a:moveTo>
                  <a:pt x="0" y="0"/>
                </a:moveTo>
                <a:lnTo>
                  <a:pt x="0" y="152400"/>
                </a:lnTo>
                <a:lnTo>
                  <a:pt x="95250" y="152400"/>
                </a:lnTo>
                <a:lnTo>
                  <a:pt x="100013" y="57150"/>
                </a:lnTo>
                <a:lnTo>
                  <a:pt x="52388" y="47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Flecha derecha 31"/>
          <p:cNvSpPr/>
          <p:nvPr/>
        </p:nvSpPr>
        <p:spPr>
          <a:xfrm>
            <a:off x="8420100" y="277595"/>
            <a:ext cx="319088" cy="2081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83BC2E4-A719-43A6-A2BD-A250056CC358}"/>
              </a:ext>
            </a:extLst>
          </p:cNvPr>
          <p:cNvSpPr/>
          <p:nvPr/>
        </p:nvSpPr>
        <p:spPr>
          <a:xfrm>
            <a:off x="10353675" y="2170509"/>
            <a:ext cx="1838325" cy="8002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es-ES" sz="1000" b="1" dirty="0" smtClean="0">
              <a:solidFill>
                <a:srgbClr val="05238B"/>
              </a:solidFill>
              <a:ea typeface="Calibri"/>
              <a:cs typeface="Times New Roman"/>
            </a:endParaRPr>
          </a:p>
          <a:p>
            <a:pPr algn="just"/>
            <a:r>
              <a:rPr lang="es-ES" sz="900" b="1" dirty="0" smtClean="0"/>
              <a:t>PRESCRIPCIÓN </a:t>
            </a:r>
            <a:r>
              <a:rPr lang="es-ES" sz="900" b="1" dirty="0"/>
              <a:t>ADQUISITIVA DE </a:t>
            </a:r>
            <a:r>
              <a:rPr lang="es-ES" sz="900" b="1" dirty="0" smtClean="0"/>
              <a:t>DOMINIO. Superficie: </a:t>
            </a:r>
            <a:r>
              <a:rPr lang="es-ES" sz="900" dirty="0" smtClean="0"/>
              <a:t>403 m2</a:t>
            </a:r>
            <a:endParaRPr lang="es-ES" sz="900" dirty="0"/>
          </a:p>
          <a:p>
            <a:pPr algn="just"/>
            <a:endParaRPr lang="es-ES" b="1" dirty="0">
              <a:solidFill>
                <a:srgbClr val="05238B"/>
              </a:solidFill>
              <a:ea typeface="Calibri"/>
              <a:cs typeface="Times New Roman"/>
            </a:endParaRPr>
          </a:p>
        </p:txBody>
      </p:sp>
      <p:sp>
        <p:nvSpPr>
          <p:cNvPr id="26" name="Forma libre 25"/>
          <p:cNvSpPr/>
          <p:nvPr/>
        </p:nvSpPr>
        <p:spPr>
          <a:xfrm>
            <a:off x="10448879" y="2785531"/>
            <a:ext cx="123825" cy="109537"/>
          </a:xfrm>
          <a:custGeom>
            <a:avLst/>
            <a:gdLst>
              <a:gd name="connsiteX0" fmla="*/ 47625 w 123825"/>
              <a:gd name="connsiteY0" fmla="*/ 109537 h 109537"/>
              <a:gd name="connsiteX1" fmla="*/ 123825 w 123825"/>
              <a:gd name="connsiteY1" fmla="*/ 104775 h 109537"/>
              <a:gd name="connsiteX2" fmla="*/ 119062 w 123825"/>
              <a:gd name="connsiteY2" fmla="*/ 4762 h 109537"/>
              <a:gd name="connsiteX3" fmla="*/ 61912 w 123825"/>
              <a:gd name="connsiteY3" fmla="*/ 0 h 109537"/>
              <a:gd name="connsiteX4" fmla="*/ 0 w 123825"/>
              <a:gd name="connsiteY4" fmla="*/ 14287 h 109537"/>
              <a:gd name="connsiteX5" fmla="*/ 47625 w 123825"/>
              <a:gd name="connsiteY5" fmla="*/ 109537 h 10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825" h="109537">
                <a:moveTo>
                  <a:pt x="47625" y="109537"/>
                </a:moveTo>
                <a:lnTo>
                  <a:pt x="123825" y="104775"/>
                </a:lnTo>
                <a:lnTo>
                  <a:pt x="119062" y="4762"/>
                </a:lnTo>
                <a:lnTo>
                  <a:pt x="61912" y="0"/>
                </a:lnTo>
                <a:lnTo>
                  <a:pt x="0" y="14287"/>
                </a:lnTo>
                <a:lnTo>
                  <a:pt x="47625" y="10953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CuadroTexto 30"/>
          <p:cNvSpPr txBox="1"/>
          <p:nvPr/>
        </p:nvSpPr>
        <p:spPr>
          <a:xfrm>
            <a:off x="10541312" y="2709386"/>
            <a:ext cx="1463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LOTE PRESCRIPCIÓN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83BC2E4-A719-43A6-A2BD-A250056CC358}"/>
              </a:ext>
            </a:extLst>
          </p:cNvPr>
          <p:cNvSpPr/>
          <p:nvPr/>
        </p:nvSpPr>
        <p:spPr>
          <a:xfrm>
            <a:off x="10309975" y="1239306"/>
            <a:ext cx="1882025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s-ES" sz="900" b="1" dirty="0" smtClean="0"/>
              <a:t>EXPROPIACIÓN EMPRESA PÚBLICA METROPOLITANA DE AGUA POTABLE Superficie</a:t>
            </a:r>
            <a:r>
              <a:rPr lang="es-ES" sz="900" dirty="0" smtClean="0"/>
              <a:t>: 580,13 m2.</a:t>
            </a:r>
            <a:endParaRPr lang="es-ES" sz="900" b="1" dirty="0" smtClean="0">
              <a:solidFill>
                <a:srgbClr val="05238B"/>
              </a:solidFill>
              <a:ea typeface="Calibri"/>
              <a:cs typeface="Times New Roman"/>
            </a:endParaRPr>
          </a:p>
        </p:txBody>
      </p:sp>
      <p:cxnSp>
        <p:nvCxnSpPr>
          <p:cNvPr id="29" name="Conector angular 28"/>
          <p:cNvCxnSpPr/>
          <p:nvPr/>
        </p:nvCxnSpPr>
        <p:spPr>
          <a:xfrm flipV="1">
            <a:off x="9210040" y="2507691"/>
            <a:ext cx="1156170" cy="113829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7184571" y="9797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7735078" y="606490"/>
            <a:ext cx="46653" cy="9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H="1">
            <a:off x="7432068" y="485775"/>
            <a:ext cx="1008292" cy="49393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2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88" y="0"/>
            <a:ext cx="5225627" cy="68183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8902" y="277595"/>
            <a:ext cx="2844544" cy="119482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defRPr/>
            </a:pPr>
            <a:endParaRPr lang="en-US" sz="952" b="1" dirty="0">
              <a:latin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9740B7A-055A-4707-BCD2-522F9121DA94}"/>
              </a:ext>
            </a:extLst>
          </p:cNvPr>
          <p:cNvGrpSpPr/>
          <p:nvPr/>
        </p:nvGrpSpPr>
        <p:grpSpPr>
          <a:xfrm>
            <a:off x="2096280" y="5992326"/>
            <a:ext cx="8514055" cy="865674"/>
            <a:chOff x="430307" y="5429913"/>
            <a:chExt cx="11635799" cy="1372114"/>
          </a:xfrm>
        </p:grpSpPr>
        <p:pic>
          <p:nvPicPr>
            <p:cNvPr id="5" name="Google Shape;92;p1">
              <a:extLst>
                <a:ext uri="{FF2B5EF4-FFF2-40B4-BE49-F238E27FC236}">
                  <a16:creationId xmlns:a16="http://schemas.microsoft.com/office/drawing/2014/main" id="{03BDE5D7-D585-4F03-BDAB-7B4C305E91F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49608F3-7F3C-4D44-85AE-FDA9BBDB41AF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68365"/>
              <a:chOff x="2918005" y="5429913"/>
              <a:chExt cx="9148101" cy="1268365"/>
            </a:xfrm>
          </p:grpSpPr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E86623E9-7FF6-4BAF-B35C-3277A169265C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318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45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997" spc="27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D0CA5C4B-E9E1-44D9-97F8-4B85A75FB6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394332"/>
              </p:ext>
            </p:extLst>
          </p:nvPr>
        </p:nvGraphicFramePr>
        <p:xfrm>
          <a:off x="360187" y="1165795"/>
          <a:ext cx="3472186" cy="49623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72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770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kern="1200" dirty="0" smtClean="0"/>
                        <a:t>Oficio s/n de fecha 10 de enero de 2022, suscrito por la Dra. </a:t>
                      </a:r>
                      <a:r>
                        <a:rPr lang="es-ES" sz="1300" kern="1200" dirty="0" err="1" smtClean="0"/>
                        <a:t>Marlyn</a:t>
                      </a:r>
                      <a:r>
                        <a:rPr lang="es-ES" sz="1300" kern="1200" dirty="0" smtClean="0"/>
                        <a:t> Mosquera, presidenta del Comité Pro mejoras “Unidad Nacional” </a:t>
                      </a:r>
                      <a:endParaRPr lang="es-EC" sz="1300" kern="1200" dirty="0" smtClean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9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kern="1200" dirty="0" smtClean="0"/>
                        <a:t>Oficio s/n sin fecha, suscrito por el señor Guillermo </a:t>
                      </a:r>
                      <a:r>
                        <a:rPr lang="es-ES" sz="1300" kern="1200" dirty="0" err="1" smtClean="0"/>
                        <a:t>Collaguazo</a:t>
                      </a:r>
                      <a:r>
                        <a:rPr lang="es-ES" sz="1300" kern="1200" dirty="0" smtClean="0"/>
                        <a:t>, presidente Comité </a:t>
                      </a:r>
                      <a:r>
                        <a:rPr lang="es-ES" sz="1300" kern="1200" dirty="0" err="1" smtClean="0"/>
                        <a:t>Promejoras</a:t>
                      </a:r>
                      <a:r>
                        <a:rPr lang="es-ES" sz="1300" kern="1200" dirty="0" smtClean="0"/>
                        <a:t> del barrio “Bicentenario” </a:t>
                      </a:r>
                      <a:endParaRPr lang="es-EC" sz="1300" kern="1200" dirty="0" smtClean="0"/>
                    </a:p>
                    <a:p>
                      <a:pPr algn="just"/>
                      <a:endParaRPr lang="es-E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70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kern="1200" dirty="0" smtClean="0"/>
                        <a:t>Oficio s/n de fecha 10 de enero de 2022, suscrito por la señora Blanca Bedoya, presidenta del Comité Pro mejoras del Barrio “Tajamar” </a:t>
                      </a:r>
                      <a:endParaRPr lang="es-EC" sz="1300" kern="1200" dirty="0" smtClean="0"/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C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737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kern="1200" dirty="0" smtClean="0"/>
                        <a:t>Oficio NRO. CPBVHB-01 de fecha 11 de enero de 2020, suscrito por la señora Isabel Escobar, presidenta del Comité </a:t>
                      </a:r>
                      <a:r>
                        <a:rPr lang="es-ES" sz="1300" kern="1200" dirty="0" err="1" smtClean="0"/>
                        <a:t>Promejoras</a:t>
                      </a:r>
                      <a:r>
                        <a:rPr lang="es-ES" sz="1300" kern="1200" dirty="0" smtClean="0"/>
                        <a:t> del Barrio Valle Hermoso de El Bosque </a:t>
                      </a:r>
                    </a:p>
                    <a:p>
                      <a:pPr algn="just"/>
                      <a:endParaRPr lang="es-EC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737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300" kern="1200" dirty="0" smtClean="0"/>
                        <a:t>Oficio No. 400-11-01-2022-CPBE de fecha 11 de enero de 2022, suscrito por el Lic. Alfonso Mina, presidente del Comité Pro mejoras del barrio Ecuador </a:t>
                      </a:r>
                      <a:endParaRPr lang="es-EC" sz="1300" kern="1200" dirty="0" smtClean="0"/>
                    </a:p>
                    <a:p>
                      <a:pPr marL="171450" indent="-171450" algn="just">
                        <a:buFontTx/>
                        <a:buChar char="-"/>
                      </a:pPr>
                      <a:endParaRPr lang="es-EC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218"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s-EC" sz="1300" dirty="0" smtClean="0"/>
                        <a:t>D</a:t>
                      </a:r>
                      <a:r>
                        <a:rPr lang="es-ES" sz="1300" dirty="0" smtClean="0"/>
                        <a:t>ANDO COMO RESULTADO UN TOTAL DE 58 NUEVOS LOTES</a:t>
                      </a:r>
                      <a:endParaRPr lang="es-EC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541469"/>
                  </a:ext>
                </a:extLst>
              </a:tr>
            </a:tbl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319668" y="612625"/>
            <a:ext cx="3731305" cy="4832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27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REQUERIMIENTOS DE LOS POSESIONARIOS </a:t>
            </a:r>
            <a:r>
              <a:rPr lang="es-EC" sz="127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REDISTRIBUCIÓN DE LOTES - GAD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3916559" y="187729"/>
            <a:ext cx="5369118" cy="5804597"/>
            <a:chOff x="6316600" y="187729"/>
            <a:chExt cx="5369118" cy="580459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5"/>
            <a:srcRect l="35795" t="14388" r="36701" b="14201"/>
            <a:stretch/>
          </p:blipFill>
          <p:spPr>
            <a:xfrm>
              <a:off x="6316600" y="187729"/>
              <a:ext cx="3974381" cy="5804597"/>
            </a:xfrm>
            <a:prstGeom prst="rect">
              <a:avLst/>
            </a:prstGeom>
          </p:spPr>
        </p:pic>
        <p:sp>
          <p:nvSpPr>
            <p:cNvPr id="9" name="Elipse 8"/>
            <p:cNvSpPr/>
            <p:nvPr/>
          </p:nvSpPr>
          <p:spPr>
            <a:xfrm>
              <a:off x="8790899" y="413266"/>
              <a:ext cx="195680" cy="23135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632"/>
            </a:p>
          </p:txBody>
        </p:sp>
        <p:sp>
          <p:nvSpPr>
            <p:cNvPr id="13" name="Elipse 12"/>
            <p:cNvSpPr/>
            <p:nvPr/>
          </p:nvSpPr>
          <p:spPr>
            <a:xfrm>
              <a:off x="8789069" y="786873"/>
              <a:ext cx="195680" cy="231353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632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9058530" y="391458"/>
              <a:ext cx="1227327" cy="259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088" dirty="0"/>
                <a:t>CABIDA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9058530" y="792626"/>
              <a:ext cx="2627188" cy="259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088" dirty="0"/>
                <a:t>REDISTRIBUCION DE LOTES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8902" y="277595"/>
            <a:ext cx="2844544" cy="119482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defRPr/>
            </a:pPr>
            <a:endParaRPr lang="en-US" sz="952" b="1" dirty="0">
              <a:latin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9740B7A-055A-4707-BCD2-522F9121DA94}"/>
              </a:ext>
            </a:extLst>
          </p:cNvPr>
          <p:cNvGrpSpPr/>
          <p:nvPr/>
        </p:nvGrpSpPr>
        <p:grpSpPr>
          <a:xfrm>
            <a:off x="2096280" y="5992326"/>
            <a:ext cx="8514055" cy="865674"/>
            <a:chOff x="430307" y="5429913"/>
            <a:chExt cx="11635799" cy="1372114"/>
          </a:xfrm>
        </p:grpSpPr>
        <p:pic>
          <p:nvPicPr>
            <p:cNvPr id="5" name="Google Shape;92;p1">
              <a:extLst>
                <a:ext uri="{FF2B5EF4-FFF2-40B4-BE49-F238E27FC236}">
                  <a16:creationId xmlns:a16="http://schemas.microsoft.com/office/drawing/2014/main" id="{03BDE5D7-D585-4F03-BDAB-7B4C305E91F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49608F3-7F3C-4D44-85AE-FDA9BBDB41AF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68365"/>
              <a:chOff x="2918005" y="5429913"/>
              <a:chExt cx="9148101" cy="1268365"/>
            </a:xfrm>
          </p:grpSpPr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E86623E9-7FF6-4BAF-B35C-3277A169265C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318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45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997" spc="27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D0CA5C4B-E9E1-44D9-97F8-4B85A75FB6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sp>
        <p:nvSpPr>
          <p:cNvPr id="20" name="CuadroTexto 19"/>
          <p:cNvSpPr txBox="1"/>
          <p:nvPr/>
        </p:nvSpPr>
        <p:spPr>
          <a:xfrm>
            <a:off x="319668" y="612625"/>
            <a:ext cx="3731305" cy="2877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27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ACCIDENTES GEOGRÁFICOS</a:t>
            </a:r>
            <a:endParaRPr lang="es-EC" sz="127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9682" t="21025" r="49204" b="10819"/>
          <a:stretch/>
        </p:blipFill>
        <p:spPr>
          <a:xfrm>
            <a:off x="319668" y="1006344"/>
            <a:ext cx="5449854" cy="508192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575" r="2890"/>
          <a:stretch/>
        </p:blipFill>
        <p:spPr>
          <a:xfrm>
            <a:off x="5995897" y="537173"/>
            <a:ext cx="3399905" cy="55511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/>
          <a:srcRect l="41591" t="25930" r="20033" b="35159"/>
          <a:stretch/>
        </p:blipFill>
        <p:spPr>
          <a:xfrm>
            <a:off x="9237205" y="397077"/>
            <a:ext cx="2746259" cy="156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6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C9E2A4D-8934-4043-905D-11F24A98CE87}"/>
              </a:ext>
            </a:extLst>
          </p:cNvPr>
          <p:cNvSpPr txBox="1"/>
          <p:nvPr/>
        </p:nvSpPr>
        <p:spPr>
          <a:xfrm>
            <a:off x="998493" y="1305492"/>
            <a:ext cx="1046325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0070C0"/>
                </a:solidFill>
              </a:rPr>
              <a:t>PROYECTO-REFORMA</a:t>
            </a:r>
            <a:endParaRPr lang="es-ES" sz="4000" b="1" dirty="0">
              <a:solidFill>
                <a:srgbClr val="0070C0"/>
              </a:solidFill>
            </a:endParaRPr>
          </a:p>
          <a:p>
            <a:pPr algn="ctr"/>
            <a:r>
              <a:rPr lang="es-E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S" sz="3200" b="1" dirty="0" smtClean="0">
                <a:solidFill>
                  <a:srgbClr val="0070C0"/>
                </a:solidFill>
              </a:rPr>
              <a:t>REGULARIZACIÓN </a:t>
            </a:r>
            <a:r>
              <a:rPr lang="es-ES" sz="3200" b="1" dirty="0">
                <a:solidFill>
                  <a:srgbClr val="0070C0"/>
                </a:solidFill>
              </a:rPr>
              <a:t>DEL ASENTAMIENTO HUMANO DE HECHO Y CONSOLIDADO DE INTERÉS SOCIAL DENOMINADO </a:t>
            </a:r>
          </a:p>
          <a:p>
            <a:pPr algn="ctr"/>
            <a:endParaRPr lang="es-ES" sz="3200" b="1" dirty="0">
              <a:solidFill>
                <a:srgbClr val="0070C0"/>
              </a:solidFill>
            </a:endParaRPr>
          </a:p>
          <a:p>
            <a:pPr algn="ctr"/>
            <a:r>
              <a:rPr lang="es-E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LOTE ATRES-SEIS (A 3-6) “EL BOSQUE” DE LA HACIENDA TAJAMAR</a:t>
            </a:r>
            <a:endParaRPr lang="es-E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03C0A0A6-6861-4E0D-9A16-78C860A0ABC8}"/>
              </a:ext>
            </a:extLst>
          </p:cNvPr>
          <p:cNvSpPr txBox="1"/>
          <p:nvPr/>
        </p:nvSpPr>
        <p:spPr>
          <a:xfrm>
            <a:off x="2924949" y="648465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7" name="Google Shape;92;p1">
            <a:extLst>
              <a:ext uri="{FF2B5EF4-FFF2-40B4-BE49-F238E27FC236}">
                <a16:creationId xmlns:a16="http://schemas.microsoft.com/office/drawing/2014/main" id="{9539E0DB-D402-455D-BC88-EB955CCB09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6755" b="-179016"/>
          <a:stretch/>
        </p:blipFill>
        <p:spPr>
          <a:xfrm>
            <a:off x="415053" y="6523063"/>
            <a:ext cx="8874196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CA5C4B-E9E1-44D9-97F8-4B85A75FB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461750" y="6047497"/>
            <a:ext cx="733516" cy="8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480655" y="56673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21" name="CuadroTexto 24"/>
          <p:cNvSpPr txBox="1"/>
          <p:nvPr/>
        </p:nvSpPr>
        <p:spPr>
          <a:xfrm>
            <a:off x="0" y="395991"/>
            <a:ext cx="368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C00000"/>
                </a:solidFill>
              </a:rPr>
              <a:t>INFORMACIÓN DEL ASENTAMIENTO</a:t>
            </a:r>
          </a:p>
        </p:txBody>
      </p:sp>
      <p:pic>
        <p:nvPicPr>
          <p:cNvPr id="19" name="Picture 2" descr="C:\Users\mejaram\Desktop\NOR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883" y="355342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382828" y="6568944"/>
            <a:ext cx="11635799" cy="422263"/>
            <a:chOff x="430307" y="6379764"/>
            <a:chExt cx="11635799" cy="422263"/>
          </a:xfrm>
        </p:grpSpPr>
        <p:pic>
          <p:nvPicPr>
            <p:cNvPr id="20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A457016A-50EC-4769-BA1A-CE449779B61D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6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       #</a:t>
              </a: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RegulaTu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16" name="14 Tabla">
            <a:extLst>
              <a:ext uri="{FF2B5EF4-FFF2-40B4-BE49-F238E27FC236}">
                <a16:creationId xmlns:a16="http://schemas.microsoft.com/office/drawing/2014/main" id="{33397A3D-A130-485C-A000-B784BA8F0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992824"/>
              </p:ext>
            </p:extLst>
          </p:nvPr>
        </p:nvGraphicFramePr>
        <p:xfrm>
          <a:off x="115402" y="908320"/>
          <a:ext cx="7507369" cy="502134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106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82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32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5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20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402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89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00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</a:t>
                      </a: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ASENTAMIENTO ACTUALES:</a:t>
                      </a: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</a:t>
                      </a:r>
                      <a:r>
                        <a:rPr kumimoji="0" lang="es-ES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ANTERIOR: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ORD. 106-2020-AHC</a:t>
                      </a:r>
                    </a:p>
                    <a:p>
                      <a:pPr marL="0" algn="l" defTabSz="914400" rtl="0" eaLnBrk="1" latinLnBrk="0" hangingPunct="1"/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s-EC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AÑOS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 ACTUAL: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68,65%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 ANTERIOR: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ORD. 106-2020-AHC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69,41%</a:t>
                      </a:r>
                      <a:endParaRPr kumimoji="0" lang="es-EC" sz="10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911462"/>
                  </a:ext>
                </a:extLst>
              </a:tr>
              <a:tr h="600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</a:t>
                      </a: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ACTUALES:</a:t>
                      </a: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1078</a:t>
                      </a: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 ANTERIOR: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ORD. 106-2020-AHC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0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1010</a:t>
                      </a: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</a:t>
                      </a: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BENEFICIADA ACTUAL: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4312 </a:t>
                      </a:r>
                      <a:r>
                        <a:rPr kumimoji="0" lang="es-ES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PERSONAS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BENEFICIADA ANTERIOR: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ORD. 106-2020-AHC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3764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PERSONAS</a:t>
                      </a: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015066"/>
                  </a:ext>
                </a:extLst>
              </a:tr>
              <a:tr h="437913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REGULACIÓN SEGÚN </a:t>
                      </a:r>
                      <a:r>
                        <a:rPr kumimoji="0" lang="es-EC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 DE REGULACIÓN METROPOLITANA – ACTUAL:</a:t>
                      </a:r>
                      <a:endParaRPr kumimoji="0" lang="es-ES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9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ACTUAL: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D3(D203-80)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A31(PQ)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69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MÍNIMO: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m2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m2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9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(D) Sobre línea de fábrica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(A) Aislada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7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(RU2) Residencial Urbano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(PE/CPN) Protección Ecológica/Conservación del Patrimonio Natural</a:t>
                      </a:r>
                      <a:endParaRPr kumimoji="0" lang="es-ES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7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 / (SRU) Suelo Rural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575" r="2890"/>
          <a:stretch/>
        </p:blipFill>
        <p:spPr>
          <a:xfrm>
            <a:off x="8199983" y="857441"/>
            <a:ext cx="3246900" cy="530128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56187" y="5574343"/>
            <a:ext cx="1135813" cy="12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6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8491</TotalTime>
  <Words>2787</Words>
  <Application>Microsoft Office PowerPoint</Application>
  <PresentationFormat>Panorámica</PresentationFormat>
  <Paragraphs>1411</Paragraphs>
  <Slides>20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Bambino-Bold</vt:lpstr>
      <vt:lpstr>Calibri</vt:lpstr>
      <vt:lpstr>Calibri Light</vt:lpstr>
      <vt:lpstr>Century Gothic</vt:lpstr>
      <vt:lpstr>Times New Roman</vt:lpstr>
      <vt:lpstr>Tema de Office</vt:lpstr>
      <vt:lpstr>Presentación de PowerPoint</vt:lpstr>
      <vt:lpstr>LOTE A TRES - SEIS (A 3-6)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Maria del Cisne Lopez Cabrera</cp:lastModifiedBy>
  <cp:revision>660</cp:revision>
  <cp:lastPrinted>2022-04-06T12:33:11Z</cp:lastPrinted>
  <dcterms:created xsi:type="dcterms:W3CDTF">2019-05-28T19:57:24Z</dcterms:created>
  <dcterms:modified xsi:type="dcterms:W3CDTF">2022-04-11T22:25:07Z</dcterms:modified>
</cp:coreProperties>
</file>