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  <p:sldId id="289" r:id="rId9"/>
    <p:sldId id="290" r:id="rId10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B9BD5"/>
    <a:srgbClr val="FF0000"/>
    <a:srgbClr val="000000"/>
    <a:srgbClr val="FFE6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5/4/2022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3.jp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20254"/>
              </p:ext>
            </p:extLst>
          </p:nvPr>
        </p:nvGraphicFramePr>
        <p:xfrm>
          <a:off x="6159388" y="5417479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</a:t>
                      </a: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 </a:t>
                      </a:r>
                      <a:r>
                        <a:rPr kumimoji="0" lang="es-ES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06243"/>
              </p:ext>
            </p:extLst>
          </p:nvPr>
        </p:nvGraphicFramePr>
        <p:xfrm>
          <a:off x="347156" y="1190663"/>
          <a:ext cx="5656171" cy="29241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 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RU1)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Residencial Urbano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67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 I-0028-EAH-AT-DMGR-2021, Fecha 30/06/2021</a:t>
                      </a: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“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“Comité Pro Mejoras del barrio San Pablo en general presenta un </a:t>
                      </a:r>
                      <a:r>
                        <a:rPr kumimoji="0" lang="es-EC" sz="8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:a16="http://schemas.microsoft.com/office/drawing/2014/main" xmlns="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1759"/>
              </p:ext>
            </p:extLst>
          </p:nvPr>
        </p:nvGraphicFramePr>
        <p:xfrm>
          <a:off x="350877" y="4237764"/>
          <a:ext cx="5652450" cy="23269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7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69"/>
                <a:gridCol w="610383">
                  <a:extLst>
                    <a:ext uri="{9D8B030D-6E8A-4147-A177-3AD203B41FA5}">
                      <a16:colId xmlns:a16="http://schemas.microsoft.com/office/drawing/2014/main" xmlns="" val="2775105047"/>
                    </a:ext>
                  </a:extLst>
                </a:gridCol>
                <a:gridCol w="387073"/>
                <a:gridCol w="598603">
                  <a:extLst>
                    <a:ext uri="{9D8B030D-6E8A-4147-A177-3AD203B41FA5}">
                      <a16:colId xmlns:a16="http://schemas.microsoft.com/office/drawing/2014/main" xmlns="" val="3265392561"/>
                    </a:ext>
                  </a:extLst>
                </a:gridCol>
                <a:gridCol w="1122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22.220,02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69,88%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QUEBRADA RELLENA EN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137,65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90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VERDES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A.V.1A: 900,17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3.322,35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10,45%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A.V.1B: 79,31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A.V.2A: 2.247,29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A.V.2B: 95,58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MUNICIPALES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A.M.1: 223,96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610,72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1,92%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A.M.2: 386,76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DE VÍAS Y PASAJES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5.507,31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17,32%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31.798,05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t="13186" r="9159" b="9221"/>
          <a:stretch/>
        </p:blipFill>
        <p:spPr>
          <a:xfrm>
            <a:off x="6159388" y="3645725"/>
            <a:ext cx="2889609" cy="162691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388" y="1190663"/>
            <a:ext cx="2895830" cy="234127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/>
          <a:srcRect r="3905"/>
          <a:stretch/>
        </p:blipFill>
        <p:spPr>
          <a:xfrm>
            <a:off x="9154628" y="3645725"/>
            <a:ext cx="2673195" cy="21849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l="46119" t="39650" r="33378" b="28134"/>
          <a:stretch/>
        </p:blipFill>
        <p:spPr>
          <a:xfrm>
            <a:off x="9148136" y="1158438"/>
            <a:ext cx="2655938" cy="2356658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PARQUE “LA PRADERA”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30 m.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0252" t="38190" r="23812" b="25771"/>
          <a:stretch/>
        </p:blipFill>
        <p:spPr>
          <a:xfrm>
            <a:off x="726808" y="1787964"/>
            <a:ext cx="7712469" cy="43677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2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94322" y="209358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VIA Y PASAJES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3477254" y="1687253"/>
            <a:ext cx="7373843" cy="4114630"/>
          </a:xfrm>
          <a:prstGeom prst="rect">
            <a:avLst/>
          </a:prstGeom>
        </p:spPr>
      </p:pic>
      <p:sp>
        <p:nvSpPr>
          <p:cNvPr id="22" name="Forma libre 21"/>
          <p:cNvSpPr/>
          <p:nvPr/>
        </p:nvSpPr>
        <p:spPr>
          <a:xfrm>
            <a:off x="4037484" y="1753623"/>
            <a:ext cx="6431109" cy="3896627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9" name="Forma libre 28"/>
          <p:cNvSpPr/>
          <p:nvPr/>
        </p:nvSpPr>
        <p:spPr>
          <a:xfrm>
            <a:off x="8063679" y="3725993"/>
            <a:ext cx="1764089" cy="1027191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9236693" y="1899517"/>
            <a:ext cx="535926" cy="1574282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4140614" y="1788751"/>
            <a:ext cx="6191017" cy="2023656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865045" y="3439988"/>
            <a:ext cx="996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089013" y="2623209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4810249" y="2567013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7335469" y="2725326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581925" y="2716147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20" name="Forma libre 19"/>
          <p:cNvSpPr/>
          <p:nvPr/>
        </p:nvSpPr>
        <p:spPr>
          <a:xfrm>
            <a:off x="8687403" y="1707459"/>
            <a:ext cx="1741759" cy="3498404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22 Rectángulo"/>
          <p:cNvSpPr/>
          <p:nvPr/>
        </p:nvSpPr>
        <p:spPr>
          <a:xfrm>
            <a:off x="307029" y="2982580"/>
            <a:ext cx="504825" cy="228600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CuadroTexto 16"/>
          <p:cNvSpPr txBox="1"/>
          <p:nvPr/>
        </p:nvSpPr>
        <p:spPr>
          <a:xfrm>
            <a:off x="801016" y="29511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QUEBRADA RELLENA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31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rupo 31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3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4362383" y="1424656"/>
            <a:ext cx="7373843" cy="4114630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49633"/>
              </p:ext>
            </p:extLst>
          </p:nvPr>
        </p:nvGraphicFramePr>
        <p:xfrm>
          <a:off x="4115706" y="5640377"/>
          <a:ext cx="1441450" cy="6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orma libre 20"/>
          <p:cNvSpPr/>
          <p:nvPr/>
        </p:nvSpPr>
        <p:spPr>
          <a:xfrm>
            <a:off x="4934488" y="1491026"/>
            <a:ext cx="6431109" cy="3896627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5" name="Forma libre 24"/>
          <p:cNvSpPr/>
          <p:nvPr/>
        </p:nvSpPr>
        <p:spPr>
          <a:xfrm>
            <a:off x="8948808" y="3463396"/>
            <a:ext cx="1764089" cy="1027191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 25"/>
          <p:cNvSpPr/>
          <p:nvPr/>
        </p:nvSpPr>
        <p:spPr>
          <a:xfrm>
            <a:off x="10121822" y="1636920"/>
            <a:ext cx="535926" cy="1574282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 26"/>
          <p:cNvSpPr/>
          <p:nvPr/>
        </p:nvSpPr>
        <p:spPr>
          <a:xfrm>
            <a:off x="5557156" y="2824683"/>
            <a:ext cx="524761" cy="279128"/>
          </a:xfrm>
          <a:custGeom>
            <a:avLst/>
            <a:gdLst>
              <a:gd name="connsiteX0" fmla="*/ 0 w 447675"/>
              <a:gd name="connsiteY0" fmla="*/ 0 h 238125"/>
              <a:gd name="connsiteX1" fmla="*/ 447675 w 447675"/>
              <a:gd name="connsiteY1" fmla="*/ 19050 h 238125"/>
              <a:gd name="connsiteX2" fmla="*/ 438150 w 447675"/>
              <a:gd name="connsiteY2" fmla="*/ 209550 h 238125"/>
              <a:gd name="connsiteX3" fmla="*/ 428625 w 447675"/>
              <a:gd name="connsiteY3" fmla="*/ 228600 h 238125"/>
              <a:gd name="connsiteX4" fmla="*/ 428625 w 447675"/>
              <a:gd name="connsiteY4" fmla="*/ 228600 h 238125"/>
              <a:gd name="connsiteX5" fmla="*/ 9525 w 447675"/>
              <a:gd name="connsiteY5" fmla="*/ 238125 h 238125"/>
              <a:gd name="connsiteX6" fmla="*/ 0 w 447675"/>
              <a:gd name="connsiteY6" fmla="*/ 228600 h 238125"/>
              <a:gd name="connsiteX7" fmla="*/ 0 w 447675"/>
              <a:gd name="connsiteY7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675" h="238125">
                <a:moveTo>
                  <a:pt x="0" y="0"/>
                </a:moveTo>
                <a:lnTo>
                  <a:pt x="447675" y="19050"/>
                </a:lnTo>
                <a:lnTo>
                  <a:pt x="438150" y="209550"/>
                </a:lnTo>
                <a:lnTo>
                  <a:pt x="428625" y="228600"/>
                </a:lnTo>
                <a:lnTo>
                  <a:pt x="428625" y="228600"/>
                </a:lnTo>
                <a:lnTo>
                  <a:pt x="9525" y="238125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6308514" y="2843028"/>
            <a:ext cx="1034636" cy="282850"/>
          </a:xfrm>
          <a:custGeom>
            <a:avLst/>
            <a:gdLst>
              <a:gd name="connsiteX0" fmla="*/ 0 w 882650"/>
              <a:gd name="connsiteY0" fmla="*/ 0 h 241300"/>
              <a:gd name="connsiteX1" fmla="*/ 882650 w 882650"/>
              <a:gd name="connsiteY1" fmla="*/ 31750 h 241300"/>
              <a:gd name="connsiteX2" fmla="*/ 876300 w 882650"/>
              <a:gd name="connsiteY2" fmla="*/ 209550 h 241300"/>
              <a:gd name="connsiteX3" fmla="*/ 863600 w 882650"/>
              <a:gd name="connsiteY3" fmla="*/ 228600 h 241300"/>
              <a:gd name="connsiteX4" fmla="*/ 806450 w 882650"/>
              <a:gd name="connsiteY4" fmla="*/ 241300 h 241300"/>
              <a:gd name="connsiteX5" fmla="*/ 44450 w 882650"/>
              <a:gd name="connsiteY5" fmla="*/ 222250 h 241300"/>
              <a:gd name="connsiteX6" fmla="*/ 19050 w 882650"/>
              <a:gd name="connsiteY6" fmla="*/ 215900 h 241300"/>
              <a:gd name="connsiteX7" fmla="*/ 6350 w 882650"/>
              <a:gd name="connsiteY7" fmla="*/ 184150 h 241300"/>
              <a:gd name="connsiteX8" fmla="*/ 0 w 88265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650" h="241300">
                <a:moveTo>
                  <a:pt x="0" y="0"/>
                </a:moveTo>
                <a:lnTo>
                  <a:pt x="882650" y="31750"/>
                </a:lnTo>
                <a:lnTo>
                  <a:pt x="876300" y="209550"/>
                </a:lnTo>
                <a:lnTo>
                  <a:pt x="863600" y="228600"/>
                </a:lnTo>
                <a:lnTo>
                  <a:pt x="806450" y="241300"/>
                </a:lnTo>
                <a:lnTo>
                  <a:pt x="44450" y="222250"/>
                </a:lnTo>
                <a:lnTo>
                  <a:pt x="19050" y="215900"/>
                </a:lnTo>
                <a:lnTo>
                  <a:pt x="6350" y="1841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 28"/>
          <p:cNvSpPr/>
          <p:nvPr/>
        </p:nvSpPr>
        <p:spPr>
          <a:xfrm>
            <a:off x="7565055" y="2877360"/>
            <a:ext cx="513595" cy="275406"/>
          </a:xfrm>
          <a:custGeom>
            <a:avLst/>
            <a:gdLst>
              <a:gd name="connsiteX0" fmla="*/ 438150 w 438150"/>
              <a:gd name="connsiteY0" fmla="*/ 19050 h 234950"/>
              <a:gd name="connsiteX1" fmla="*/ 438150 w 438150"/>
              <a:gd name="connsiteY1" fmla="*/ 234950 h 234950"/>
              <a:gd name="connsiteX2" fmla="*/ 44450 w 438150"/>
              <a:gd name="connsiteY2" fmla="*/ 222250 h 234950"/>
              <a:gd name="connsiteX3" fmla="*/ 12700 w 438150"/>
              <a:gd name="connsiteY3" fmla="*/ 203200 h 234950"/>
              <a:gd name="connsiteX4" fmla="*/ 0 w 438150"/>
              <a:gd name="connsiteY4" fmla="*/ 171450 h 234950"/>
              <a:gd name="connsiteX5" fmla="*/ 19050 w 438150"/>
              <a:gd name="connsiteY5" fmla="*/ 0 h 234950"/>
              <a:gd name="connsiteX6" fmla="*/ 438150 w 438150"/>
              <a:gd name="connsiteY6" fmla="*/ 190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234950">
                <a:moveTo>
                  <a:pt x="438150" y="19050"/>
                </a:moveTo>
                <a:lnTo>
                  <a:pt x="438150" y="234950"/>
                </a:lnTo>
                <a:lnTo>
                  <a:pt x="44450" y="222250"/>
                </a:lnTo>
                <a:lnTo>
                  <a:pt x="12700" y="203200"/>
                </a:lnTo>
                <a:lnTo>
                  <a:pt x="0" y="171450"/>
                </a:lnTo>
                <a:lnTo>
                  <a:pt x="19050" y="0"/>
                </a:lnTo>
                <a:lnTo>
                  <a:pt x="438150" y="1905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8118285" y="1881502"/>
            <a:ext cx="521038" cy="275406"/>
          </a:xfrm>
          <a:custGeom>
            <a:avLst/>
            <a:gdLst>
              <a:gd name="connsiteX0" fmla="*/ 6350 w 444500"/>
              <a:gd name="connsiteY0" fmla="*/ 0 h 234950"/>
              <a:gd name="connsiteX1" fmla="*/ 400050 w 444500"/>
              <a:gd name="connsiteY1" fmla="*/ 19050 h 234950"/>
              <a:gd name="connsiteX2" fmla="*/ 425450 w 444500"/>
              <a:gd name="connsiteY2" fmla="*/ 44450 h 234950"/>
              <a:gd name="connsiteX3" fmla="*/ 444500 w 444500"/>
              <a:gd name="connsiteY3" fmla="*/ 88900 h 234950"/>
              <a:gd name="connsiteX4" fmla="*/ 444500 w 444500"/>
              <a:gd name="connsiteY4" fmla="*/ 107950 h 234950"/>
              <a:gd name="connsiteX5" fmla="*/ 431800 w 444500"/>
              <a:gd name="connsiteY5" fmla="*/ 234950 h 234950"/>
              <a:gd name="connsiteX6" fmla="*/ 0 w 444500"/>
              <a:gd name="connsiteY6" fmla="*/ 222250 h 234950"/>
              <a:gd name="connsiteX7" fmla="*/ 6350 w 444500"/>
              <a:gd name="connsiteY7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34950">
                <a:moveTo>
                  <a:pt x="6350" y="0"/>
                </a:moveTo>
                <a:lnTo>
                  <a:pt x="400050" y="19050"/>
                </a:lnTo>
                <a:lnTo>
                  <a:pt x="425450" y="44450"/>
                </a:lnTo>
                <a:lnTo>
                  <a:pt x="444500" y="88900"/>
                </a:lnTo>
                <a:lnTo>
                  <a:pt x="444500" y="107950"/>
                </a:lnTo>
                <a:lnTo>
                  <a:pt x="431800" y="234950"/>
                </a:lnTo>
                <a:lnTo>
                  <a:pt x="0" y="22225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 30"/>
          <p:cNvSpPr/>
          <p:nvPr/>
        </p:nvSpPr>
        <p:spPr>
          <a:xfrm>
            <a:off x="8860092" y="1934478"/>
            <a:ext cx="513596" cy="267963"/>
          </a:xfrm>
          <a:custGeom>
            <a:avLst/>
            <a:gdLst>
              <a:gd name="connsiteX0" fmla="*/ 431800 w 438150"/>
              <a:gd name="connsiteY0" fmla="*/ 6350 h 228600"/>
              <a:gd name="connsiteX1" fmla="*/ 438150 w 438150"/>
              <a:gd name="connsiteY1" fmla="*/ 228600 h 228600"/>
              <a:gd name="connsiteX2" fmla="*/ 0 w 438150"/>
              <a:gd name="connsiteY2" fmla="*/ 215900 h 228600"/>
              <a:gd name="connsiteX3" fmla="*/ 0 w 438150"/>
              <a:gd name="connsiteY3" fmla="*/ 82550 h 228600"/>
              <a:gd name="connsiteX4" fmla="*/ 12700 w 438150"/>
              <a:gd name="connsiteY4" fmla="*/ 57150 h 228600"/>
              <a:gd name="connsiteX5" fmla="*/ 38100 w 438150"/>
              <a:gd name="connsiteY5" fmla="*/ 12700 h 228600"/>
              <a:gd name="connsiteX6" fmla="*/ 57150 w 438150"/>
              <a:gd name="connsiteY6" fmla="*/ 0 h 228600"/>
              <a:gd name="connsiteX7" fmla="*/ 431800 w 438150"/>
              <a:gd name="connsiteY7" fmla="*/ 635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" h="228600">
                <a:moveTo>
                  <a:pt x="431800" y="6350"/>
                </a:moveTo>
                <a:lnTo>
                  <a:pt x="438150" y="228600"/>
                </a:lnTo>
                <a:lnTo>
                  <a:pt x="0" y="215900"/>
                </a:lnTo>
                <a:lnTo>
                  <a:pt x="0" y="82550"/>
                </a:lnTo>
                <a:lnTo>
                  <a:pt x="12700" y="57150"/>
                </a:lnTo>
                <a:lnTo>
                  <a:pt x="38100" y="12700"/>
                </a:lnTo>
                <a:lnTo>
                  <a:pt x="57150" y="0"/>
                </a:lnTo>
                <a:lnTo>
                  <a:pt x="431800" y="635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8079675" y="2900590"/>
            <a:ext cx="521039" cy="282850"/>
          </a:xfrm>
          <a:custGeom>
            <a:avLst/>
            <a:gdLst>
              <a:gd name="connsiteX0" fmla="*/ 12700 w 444500"/>
              <a:gd name="connsiteY0" fmla="*/ 0 h 241300"/>
              <a:gd name="connsiteX1" fmla="*/ 438150 w 444500"/>
              <a:gd name="connsiteY1" fmla="*/ 19050 h 241300"/>
              <a:gd name="connsiteX2" fmla="*/ 444500 w 444500"/>
              <a:gd name="connsiteY2" fmla="*/ 184150 h 241300"/>
              <a:gd name="connsiteX3" fmla="*/ 431800 w 444500"/>
              <a:gd name="connsiteY3" fmla="*/ 222250 h 241300"/>
              <a:gd name="connsiteX4" fmla="*/ 381000 w 444500"/>
              <a:gd name="connsiteY4" fmla="*/ 241300 h 241300"/>
              <a:gd name="connsiteX5" fmla="*/ 330200 w 444500"/>
              <a:gd name="connsiteY5" fmla="*/ 234950 h 241300"/>
              <a:gd name="connsiteX6" fmla="*/ 0 w 444500"/>
              <a:gd name="connsiteY6" fmla="*/ 215900 h 241300"/>
              <a:gd name="connsiteX7" fmla="*/ 12700 w 444500"/>
              <a:gd name="connsiteY7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41300">
                <a:moveTo>
                  <a:pt x="12700" y="0"/>
                </a:moveTo>
                <a:lnTo>
                  <a:pt x="438150" y="19050"/>
                </a:lnTo>
                <a:lnTo>
                  <a:pt x="444500" y="184150"/>
                </a:lnTo>
                <a:lnTo>
                  <a:pt x="431800" y="222250"/>
                </a:lnTo>
                <a:lnTo>
                  <a:pt x="381000" y="241300"/>
                </a:lnTo>
                <a:lnTo>
                  <a:pt x="330200" y="234950"/>
                </a:lnTo>
                <a:lnTo>
                  <a:pt x="0" y="215900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orma libre 32"/>
          <p:cNvSpPr/>
          <p:nvPr/>
        </p:nvSpPr>
        <p:spPr>
          <a:xfrm>
            <a:off x="8834265" y="2913860"/>
            <a:ext cx="1027190" cy="275406"/>
          </a:xfrm>
          <a:custGeom>
            <a:avLst/>
            <a:gdLst>
              <a:gd name="connsiteX0" fmla="*/ 6350 w 876300"/>
              <a:gd name="connsiteY0" fmla="*/ 0 h 234950"/>
              <a:gd name="connsiteX1" fmla="*/ 876300 w 876300"/>
              <a:gd name="connsiteY1" fmla="*/ 19050 h 234950"/>
              <a:gd name="connsiteX2" fmla="*/ 869950 w 876300"/>
              <a:gd name="connsiteY2" fmla="*/ 196850 h 234950"/>
              <a:gd name="connsiteX3" fmla="*/ 850900 w 876300"/>
              <a:gd name="connsiteY3" fmla="*/ 222250 h 234950"/>
              <a:gd name="connsiteX4" fmla="*/ 850900 w 876300"/>
              <a:gd name="connsiteY4" fmla="*/ 222250 h 234950"/>
              <a:gd name="connsiteX5" fmla="*/ 787400 w 876300"/>
              <a:gd name="connsiteY5" fmla="*/ 234950 h 234950"/>
              <a:gd name="connsiteX6" fmla="*/ 38100 w 876300"/>
              <a:gd name="connsiteY6" fmla="*/ 209550 h 234950"/>
              <a:gd name="connsiteX7" fmla="*/ 12700 w 876300"/>
              <a:gd name="connsiteY7" fmla="*/ 184150 h 234950"/>
              <a:gd name="connsiteX8" fmla="*/ 0 w 876300"/>
              <a:gd name="connsiteY8" fmla="*/ 152400 h 234950"/>
              <a:gd name="connsiteX9" fmla="*/ 6350 w 876300"/>
              <a:gd name="connsiteY9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234950">
                <a:moveTo>
                  <a:pt x="6350" y="0"/>
                </a:moveTo>
                <a:lnTo>
                  <a:pt x="876300" y="19050"/>
                </a:lnTo>
                <a:lnTo>
                  <a:pt x="869950" y="196850"/>
                </a:lnTo>
                <a:lnTo>
                  <a:pt x="850900" y="222250"/>
                </a:lnTo>
                <a:lnTo>
                  <a:pt x="850900" y="222250"/>
                </a:lnTo>
                <a:lnTo>
                  <a:pt x="787400" y="234950"/>
                </a:lnTo>
                <a:lnTo>
                  <a:pt x="38100" y="209550"/>
                </a:lnTo>
                <a:lnTo>
                  <a:pt x="12700" y="184150"/>
                </a:lnTo>
                <a:lnTo>
                  <a:pt x="0" y="15240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orma libre 33"/>
          <p:cNvSpPr/>
          <p:nvPr/>
        </p:nvSpPr>
        <p:spPr>
          <a:xfrm>
            <a:off x="9377150" y="1917943"/>
            <a:ext cx="521039" cy="267963"/>
          </a:xfrm>
          <a:custGeom>
            <a:avLst/>
            <a:gdLst>
              <a:gd name="connsiteX0" fmla="*/ 0 w 444500"/>
              <a:gd name="connsiteY0" fmla="*/ 0 h 228600"/>
              <a:gd name="connsiteX1" fmla="*/ 393700 w 444500"/>
              <a:gd name="connsiteY1" fmla="*/ 12700 h 228600"/>
              <a:gd name="connsiteX2" fmla="*/ 393700 w 444500"/>
              <a:gd name="connsiteY2" fmla="*/ 12700 h 228600"/>
              <a:gd name="connsiteX3" fmla="*/ 438150 w 444500"/>
              <a:gd name="connsiteY3" fmla="*/ 76200 h 228600"/>
              <a:gd name="connsiteX4" fmla="*/ 438150 w 444500"/>
              <a:gd name="connsiteY4" fmla="*/ 107950 h 228600"/>
              <a:gd name="connsiteX5" fmla="*/ 444500 w 444500"/>
              <a:gd name="connsiteY5" fmla="*/ 228600 h 228600"/>
              <a:gd name="connsiteX6" fmla="*/ 0 w 444500"/>
              <a:gd name="connsiteY6" fmla="*/ 222250 h 228600"/>
              <a:gd name="connsiteX7" fmla="*/ 0 w 444500"/>
              <a:gd name="connsiteY7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28600">
                <a:moveTo>
                  <a:pt x="0" y="0"/>
                </a:moveTo>
                <a:lnTo>
                  <a:pt x="393700" y="12700"/>
                </a:lnTo>
                <a:lnTo>
                  <a:pt x="393700" y="12700"/>
                </a:lnTo>
                <a:lnTo>
                  <a:pt x="438150" y="76200"/>
                </a:lnTo>
                <a:lnTo>
                  <a:pt x="438150" y="107950"/>
                </a:lnTo>
                <a:lnTo>
                  <a:pt x="444500" y="22860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orma libre 34"/>
          <p:cNvSpPr/>
          <p:nvPr/>
        </p:nvSpPr>
        <p:spPr>
          <a:xfrm>
            <a:off x="5025743" y="1526154"/>
            <a:ext cx="6191017" cy="2023656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5667536" y="2856432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6482976" y="2857063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6936673" y="287581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232015" y="189096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7697969" y="2894837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235863" y="2908542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988694" y="192997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9502578" y="1925896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992639" y="2926098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9472145" y="2941956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5661969" y="2831997"/>
            <a:ext cx="181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7</a:t>
            </a:r>
            <a:endParaRPr lang="es-EC" sz="9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428434" y="2841644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18</a:t>
            </a:r>
            <a:endParaRPr lang="es-EC" sz="90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877269" y="2848491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19</a:t>
            </a:r>
            <a:endParaRPr lang="es-EC" sz="90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641409" y="2879418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25</a:t>
            </a:r>
            <a:endParaRPr lang="es-EC" sz="9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184160" y="2888592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36</a:t>
            </a:r>
            <a:endParaRPr lang="es-EC" sz="9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181590" y="1875550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28</a:t>
            </a:r>
            <a:endParaRPr lang="es-EC" sz="90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942350" y="1917943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29</a:t>
            </a:r>
            <a:endParaRPr lang="es-EC" sz="9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951290" y="2910679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37</a:t>
            </a:r>
            <a:endParaRPr lang="es-EC" sz="9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9426351" y="2929697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43</a:t>
            </a:r>
            <a:endParaRPr lang="es-EC" sz="9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9464447" y="1909361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3</a:t>
            </a:r>
            <a:r>
              <a:rPr lang="es-ES" sz="900" dirty="0" smtClean="0"/>
              <a:t>9</a:t>
            </a:r>
            <a:endParaRPr lang="es-EC" sz="9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750174" y="3177391"/>
            <a:ext cx="996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974142" y="2360612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5695378" y="2304416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220598" y="2462729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9467054" y="2453550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61" name="Forma libre 60"/>
          <p:cNvSpPr/>
          <p:nvPr/>
        </p:nvSpPr>
        <p:spPr>
          <a:xfrm>
            <a:off x="9572532" y="1444862"/>
            <a:ext cx="1741759" cy="3498404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94705"/>
              </p:ext>
            </p:extLst>
          </p:nvPr>
        </p:nvGraphicFramePr>
        <p:xfrm>
          <a:off x="420290" y="1404602"/>
          <a:ext cx="1729144" cy="4853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23"/>
                <a:gridCol w="1104421"/>
              </a:tblGrid>
              <a:tr h="18668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LOTE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 AREA BRUTA (m²)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u="none" strike="noStrike" dirty="0" smtClean="0">
                          <a:effectLst/>
                        </a:rPr>
                        <a:t>  1256,66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200,28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200,26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200,77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200,77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201,15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199,65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230,72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230,70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230,66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43643"/>
              </p:ext>
            </p:extLst>
          </p:nvPr>
        </p:nvGraphicFramePr>
        <p:xfrm>
          <a:off x="2301834" y="1404602"/>
          <a:ext cx="1729144" cy="485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23"/>
                <a:gridCol w="1104421"/>
              </a:tblGrid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207,95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207,94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196,46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196,50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36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199,19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207,69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39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196,41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43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247,98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219,25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223,17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227,07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464,34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878,52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10.337,86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" name="CuadroTexto 6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66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rupo 66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68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9" name="Imagen 6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5797546" y="1559005"/>
            <a:ext cx="6290649" cy="351020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RU1) </a:t>
            </a:r>
            <a:r>
              <a:rPr lang="es-ES" sz="1200" dirty="0"/>
              <a:t>Residencial Urbano </a:t>
            </a:r>
            <a:r>
              <a:rPr lang="es-ES" sz="1200" dirty="0" smtClean="0"/>
              <a:t>1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44" name="Forma libre 43"/>
          <p:cNvSpPr/>
          <p:nvPr/>
        </p:nvSpPr>
        <p:spPr>
          <a:xfrm>
            <a:off x="6310277" y="1625375"/>
            <a:ext cx="5486400" cy="3324225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5" name="Forma libre 44"/>
          <p:cNvSpPr/>
          <p:nvPr/>
        </p:nvSpPr>
        <p:spPr>
          <a:xfrm>
            <a:off x="9710702" y="3311300"/>
            <a:ext cx="1504950" cy="876300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Forma libre 45"/>
          <p:cNvSpPr/>
          <p:nvPr/>
        </p:nvSpPr>
        <p:spPr>
          <a:xfrm>
            <a:off x="10701302" y="1758725"/>
            <a:ext cx="457200" cy="1343025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6366741" y="1660503"/>
            <a:ext cx="5281575" cy="1726387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984750" y="3042397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023566" y="226204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940410" y="2246558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9096259" y="2305042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10176606" y="239219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37" name="Forma libre 36"/>
          <p:cNvSpPr/>
          <p:nvPr/>
        </p:nvSpPr>
        <p:spPr>
          <a:xfrm>
            <a:off x="10225052" y="1552350"/>
            <a:ext cx="1485900" cy="2984500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6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Imagen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26935" r="25569" b="14241"/>
          <a:stretch>
            <a:fillRect/>
          </a:stretch>
        </p:blipFill>
        <p:spPr bwMode="auto">
          <a:xfrm>
            <a:off x="481210" y="1559005"/>
            <a:ext cx="51339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CuadroTexto 80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5797546" y="1559005"/>
            <a:ext cx="6290649" cy="351020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6310277" y="1625375"/>
            <a:ext cx="5486400" cy="3324225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5" name="Forma libre 44"/>
          <p:cNvSpPr/>
          <p:nvPr/>
        </p:nvSpPr>
        <p:spPr>
          <a:xfrm>
            <a:off x="9710702" y="3311300"/>
            <a:ext cx="1504950" cy="876300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Forma libre 45"/>
          <p:cNvSpPr/>
          <p:nvPr/>
        </p:nvSpPr>
        <p:spPr>
          <a:xfrm>
            <a:off x="10701302" y="1758725"/>
            <a:ext cx="457200" cy="1343025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6366741" y="1660503"/>
            <a:ext cx="5281575" cy="1726387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984750" y="3042397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023566" y="226204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940410" y="2246558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9096259" y="2305042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10176606" y="239219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37" name="Forma libre 36"/>
          <p:cNvSpPr/>
          <p:nvPr/>
        </p:nvSpPr>
        <p:spPr>
          <a:xfrm>
            <a:off x="10225052" y="1552350"/>
            <a:ext cx="1485900" cy="2984500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CuadroTexto 80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6" name="Elipse 5"/>
          <p:cNvSpPr/>
          <p:nvPr/>
        </p:nvSpPr>
        <p:spPr>
          <a:xfrm>
            <a:off x="7088586" y="1282244"/>
            <a:ext cx="615142" cy="631816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Elipse 32"/>
          <p:cNvSpPr/>
          <p:nvPr/>
        </p:nvSpPr>
        <p:spPr>
          <a:xfrm>
            <a:off x="8179978" y="1309467"/>
            <a:ext cx="615142" cy="631816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134631" y="972495"/>
            <a:ext cx="569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>
                <a:solidFill>
                  <a:srgbClr val="C00000"/>
                </a:solidFill>
              </a:rPr>
              <a:t>FOTO 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207227" y="993063"/>
            <a:ext cx="569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>
                <a:solidFill>
                  <a:srgbClr val="C00000"/>
                </a:solidFill>
              </a:rPr>
              <a:t>FOTO </a:t>
            </a:r>
            <a:r>
              <a:rPr lang="es-ES_tradnl" sz="900" b="1" dirty="0" smtClean="0">
                <a:solidFill>
                  <a:srgbClr val="C00000"/>
                </a:solidFill>
              </a:rPr>
              <a:t>2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38" name="CuadroTexto 7"/>
          <p:cNvSpPr txBox="1"/>
          <p:nvPr/>
        </p:nvSpPr>
        <p:spPr>
          <a:xfrm>
            <a:off x="1623584" y="977728"/>
            <a:ext cx="98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FOTO 1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39" name="CuadroTexto 7"/>
          <p:cNvSpPr txBox="1"/>
          <p:nvPr/>
        </p:nvSpPr>
        <p:spPr>
          <a:xfrm>
            <a:off x="1623584" y="3694517"/>
            <a:ext cx="98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FOTO 2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21" y="1444683"/>
            <a:ext cx="1683014" cy="2244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21" y="4068900"/>
            <a:ext cx="1789166" cy="23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5868009" y="2021584"/>
            <a:ext cx="6314098" cy="352328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6404497" y="2082549"/>
            <a:ext cx="5486400" cy="3324225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10338322" y="2082549"/>
            <a:ext cx="1485900" cy="2984500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CuadroTexto 80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38" name="CuadroTexto 7"/>
          <p:cNvSpPr txBox="1"/>
          <p:nvPr/>
        </p:nvSpPr>
        <p:spPr>
          <a:xfrm>
            <a:off x="124691" y="977728"/>
            <a:ext cx="864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INFORME TECNICO DE ACCIDENTES GEOGRÁFICOS – 01 de Abril 2022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18537" t="13650" r="18789" b="6928"/>
          <a:stretch/>
        </p:blipFill>
        <p:spPr>
          <a:xfrm>
            <a:off x="75251" y="1569027"/>
            <a:ext cx="5792758" cy="412925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1496291" y="3701831"/>
            <a:ext cx="565265" cy="412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9820968" y="3514472"/>
            <a:ext cx="1086908" cy="521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bre 14"/>
          <p:cNvSpPr/>
          <p:nvPr/>
        </p:nvSpPr>
        <p:spPr>
          <a:xfrm>
            <a:off x="10133215" y="2177935"/>
            <a:ext cx="490450" cy="939338"/>
          </a:xfrm>
          <a:custGeom>
            <a:avLst/>
            <a:gdLst>
              <a:gd name="connsiteX0" fmla="*/ 16625 w 490450"/>
              <a:gd name="connsiteY0" fmla="*/ 0 h 939338"/>
              <a:gd name="connsiteX1" fmla="*/ 0 w 490450"/>
              <a:gd name="connsiteY1" fmla="*/ 939338 h 939338"/>
              <a:gd name="connsiteX2" fmla="*/ 457200 w 490450"/>
              <a:gd name="connsiteY2" fmla="*/ 922712 h 939338"/>
              <a:gd name="connsiteX3" fmla="*/ 482138 w 490450"/>
              <a:gd name="connsiteY3" fmla="*/ 382385 h 939338"/>
              <a:gd name="connsiteX4" fmla="*/ 448887 w 490450"/>
              <a:gd name="connsiteY4" fmla="*/ 349134 h 939338"/>
              <a:gd name="connsiteX5" fmla="*/ 423949 w 490450"/>
              <a:gd name="connsiteY5" fmla="*/ 282632 h 939338"/>
              <a:gd name="connsiteX6" fmla="*/ 382385 w 490450"/>
              <a:gd name="connsiteY6" fmla="*/ 207818 h 939338"/>
              <a:gd name="connsiteX7" fmla="*/ 423949 w 490450"/>
              <a:gd name="connsiteY7" fmla="*/ 83127 h 939338"/>
              <a:gd name="connsiteX8" fmla="*/ 482138 w 490450"/>
              <a:gd name="connsiteY8" fmla="*/ 41563 h 939338"/>
              <a:gd name="connsiteX9" fmla="*/ 490450 w 490450"/>
              <a:gd name="connsiteY9" fmla="*/ 16625 h 939338"/>
              <a:gd name="connsiteX10" fmla="*/ 16625 w 490450"/>
              <a:gd name="connsiteY10" fmla="*/ 0 h 93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50" h="939338">
                <a:moveTo>
                  <a:pt x="16625" y="0"/>
                </a:moveTo>
                <a:lnTo>
                  <a:pt x="0" y="939338"/>
                </a:lnTo>
                <a:lnTo>
                  <a:pt x="457200" y="922712"/>
                </a:lnTo>
                <a:lnTo>
                  <a:pt x="482138" y="382385"/>
                </a:lnTo>
                <a:lnTo>
                  <a:pt x="448887" y="349134"/>
                </a:lnTo>
                <a:lnTo>
                  <a:pt x="423949" y="282632"/>
                </a:lnTo>
                <a:lnTo>
                  <a:pt x="382385" y="207818"/>
                </a:lnTo>
                <a:lnTo>
                  <a:pt x="423949" y="83127"/>
                </a:lnTo>
                <a:lnTo>
                  <a:pt x="482138" y="41563"/>
                </a:lnTo>
                <a:lnTo>
                  <a:pt x="490450" y="16625"/>
                </a:lnTo>
                <a:lnTo>
                  <a:pt x="16625" y="0"/>
                </a:lnTo>
                <a:close/>
              </a:path>
            </a:pathLst>
          </a:custGeom>
          <a:solidFill>
            <a:srgbClr val="5B9BD5">
              <a:alpha val="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 15"/>
          <p:cNvSpPr/>
          <p:nvPr/>
        </p:nvSpPr>
        <p:spPr>
          <a:xfrm>
            <a:off x="11296996" y="3823855"/>
            <a:ext cx="598517" cy="847898"/>
          </a:xfrm>
          <a:custGeom>
            <a:avLst/>
            <a:gdLst>
              <a:gd name="connsiteX0" fmla="*/ 0 w 598517"/>
              <a:gd name="connsiteY0" fmla="*/ 0 h 847898"/>
              <a:gd name="connsiteX1" fmla="*/ 457200 w 598517"/>
              <a:gd name="connsiteY1" fmla="*/ 24938 h 847898"/>
              <a:gd name="connsiteX2" fmla="*/ 465513 w 598517"/>
              <a:gd name="connsiteY2" fmla="*/ 349134 h 847898"/>
              <a:gd name="connsiteX3" fmla="*/ 598517 w 598517"/>
              <a:gd name="connsiteY3" fmla="*/ 814647 h 847898"/>
              <a:gd name="connsiteX4" fmla="*/ 0 w 598517"/>
              <a:gd name="connsiteY4" fmla="*/ 847898 h 847898"/>
              <a:gd name="connsiteX5" fmla="*/ 0 w 598517"/>
              <a:gd name="connsiteY5" fmla="*/ 0 h 84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17" h="847898">
                <a:moveTo>
                  <a:pt x="0" y="0"/>
                </a:moveTo>
                <a:lnTo>
                  <a:pt x="457200" y="24938"/>
                </a:lnTo>
                <a:lnTo>
                  <a:pt x="465513" y="349134"/>
                </a:lnTo>
                <a:lnTo>
                  <a:pt x="598517" y="814647"/>
                </a:lnTo>
                <a:lnTo>
                  <a:pt x="0" y="847898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CuadroTexto 40"/>
          <p:cNvSpPr txBox="1"/>
          <p:nvPr/>
        </p:nvSpPr>
        <p:spPr>
          <a:xfrm>
            <a:off x="8390420" y="3897658"/>
            <a:ext cx="167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1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Quebrada Rellena</a:t>
            </a:r>
          </a:p>
          <a:p>
            <a:pPr algn="ctr">
              <a:defRPr/>
            </a:pPr>
            <a:r>
              <a:rPr lang="es-EC" sz="1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Afectados 5 lotes: 38,39,40,41 y 49</a:t>
            </a:r>
            <a:endParaRPr lang="es-ES" sz="12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776</Words>
  <Application>Microsoft Office PowerPoint</Application>
  <PresentationFormat>Panorámica</PresentationFormat>
  <Paragraphs>268</Paragraphs>
  <Slides>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535</cp:revision>
  <cp:lastPrinted>2020-01-15T03:23:02Z</cp:lastPrinted>
  <dcterms:created xsi:type="dcterms:W3CDTF">2019-05-28T19:57:24Z</dcterms:created>
  <dcterms:modified xsi:type="dcterms:W3CDTF">2022-04-06T00:07:18Z</dcterms:modified>
</cp:coreProperties>
</file>