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88" r:id="rId2"/>
    <p:sldId id="284" r:id="rId3"/>
    <p:sldId id="279" r:id="rId4"/>
    <p:sldId id="285" r:id="rId5"/>
    <p:sldId id="287" r:id="rId6"/>
    <p:sldId id="286" r:id="rId7"/>
    <p:sldId id="278" r:id="rId8"/>
    <p:sldId id="289" r:id="rId9"/>
  </p:sldIdLst>
  <p:sldSz cx="12192000" cy="6858000"/>
  <p:notesSz cx="9926638" cy="6858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B9BD5"/>
    <a:srgbClr val="000000"/>
    <a:srgbClr val="FFE699"/>
    <a:srgbClr val="92D05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591" autoAdjust="0"/>
    <p:restoredTop sz="99811" autoAdjust="0"/>
  </p:normalViewPr>
  <p:slideViewPr>
    <p:cSldViewPr snapToGrid="0" snapToObjects="1">
      <p:cViewPr varScale="1">
        <p:scale>
          <a:sx n="115" d="100"/>
          <a:sy n="115" d="100"/>
        </p:scale>
        <p:origin x="1098" y="96"/>
      </p:cViewPr>
      <p:guideLst>
        <p:guide orient="horz" pos="2160"/>
        <p:guide pos="3840"/>
      </p:guideLst>
    </p:cSldViewPr>
  </p:slideViewPr>
  <p:notesTextViewPr>
    <p:cViewPr>
      <p:scale>
        <a:sx n="1" d="1"/>
        <a:sy n="1" d="1"/>
      </p:scale>
      <p:origin x="0" y="0"/>
    </p:cViewPr>
  </p:notesTextViewPr>
  <p:sorterViewPr>
    <p:cViewPr>
      <p:scale>
        <a:sx n="200" d="100"/>
        <a:sy n="200" d="100"/>
      </p:scale>
      <p:origin x="0" y="4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302625"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5621696" y="0"/>
            <a:ext cx="4302625" cy="342900"/>
          </a:xfrm>
          <a:prstGeom prst="rect">
            <a:avLst/>
          </a:prstGeom>
        </p:spPr>
        <p:txBody>
          <a:bodyPr vert="horz" lIns="91440" tIns="45720" rIns="91440" bIns="45720" rtlCol="0"/>
          <a:lstStyle>
            <a:lvl1pPr algn="r">
              <a:defRPr sz="1200"/>
            </a:lvl1pPr>
          </a:lstStyle>
          <a:p>
            <a:fld id="{B76A6821-8AE0-4BB4-B0EF-E3E0A0B590D4}" type="datetimeFigureOut">
              <a:rPr lang="es-ES" smtClean="0"/>
              <a:t>11/02/2022</a:t>
            </a:fld>
            <a:endParaRPr lang="es-ES"/>
          </a:p>
        </p:txBody>
      </p:sp>
      <p:sp>
        <p:nvSpPr>
          <p:cNvPr id="4" name="3 Marcador de pie de página"/>
          <p:cNvSpPr>
            <a:spLocks noGrp="1"/>
          </p:cNvSpPr>
          <p:nvPr>
            <p:ph type="ftr" sz="quarter" idx="2"/>
          </p:nvPr>
        </p:nvSpPr>
        <p:spPr>
          <a:xfrm>
            <a:off x="1" y="6513999"/>
            <a:ext cx="4302625" cy="3429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5621696" y="6513999"/>
            <a:ext cx="4302625" cy="342900"/>
          </a:xfrm>
          <a:prstGeom prst="rect">
            <a:avLst/>
          </a:prstGeom>
        </p:spPr>
        <p:txBody>
          <a:bodyPr vert="horz" lIns="91440" tIns="45720" rIns="91440" bIns="45720" rtlCol="0" anchor="b"/>
          <a:lstStyle>
            <a:lvl1pPr algn="r">
              <a:defRPr sz="1200"/>
            </a:lvl1pPr>
          </a:lstStyle>
          <a:p>
            <a:fld id="{28A2DEBC-392A-429A-9CBC-2E386B4A24E6}" type="slidenum">
              <a:rPr lang="es-ES" smtClean="0"/>
              <a:t>‹Nº›</a:t>
            </a:fld>
            <a:endParaRPr lang="es-ES"/>
          </a:p>
        </p:txBody>
      </p:sp>
    </p:spTree>
    <p:extLst>
      <p:ext uri="{BB962C8B-B14F-4D97-AF65-F5344CB8AC3E}">
        <p14:creationId xmlns:p14="http://schemas.microsoft.com/office/powerpoint/2010/main" val="778955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3"/>
            <a:ext cx="4302625" cy="343284"/>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5621696" y="3"/>
            <a:ext cx="4302625" cy="343284"/>
          </a:xfrm>
          <a:prstGeom prst="rect">
            <a:avLst/>
          </a:prstGeom>
        </p:spPr>
        <p:txBody>
          <a:bodyPr vert="horz" lIns="91440" tIns="45720" rIns="91440" bIns="45720" rtlCol="0"/>
          <a:lstStyle>
            <a:lvl1pPr algn="r">
              <a:defRPr sz="1200"/>
            </a:lvl1pPr>
          </a:lstStyle>
          <a:p>
            <a:fld id="{14631ABE-E3E5-46AA-B6F6-7545B409E363}" type="datetimeFigureOut">
              <a:rPr lang="es-EC" smtClean="0"/>
              <a:t>11/2/2022</a:t>
            </a:fld>
            <a:endParaRPr lang="es-EC"/>
          </a:p>
        </p:txBody>
      </p:sp>
      <p:sp>
        <p:nvSpPr>
          <p:cNvPr id="4" name="3 Marcador de imagen de diapositiva"/>
          <p:cNvSpPr>
            <a:spLocks noGrp="1" noRot="1" noChangeAspect="1"/>
          </p:cNvSpPr>
          <p:nvPr>
            <p:ph type="sldImg" idx="2"/>
          </p:nvPr>
        </p:nvSpPr>
        <p:spPr>
          <a:xfrm>
            <a:off x="2676525" y="514350"/>
            <a:ext cx="4573588" cy="257175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992204" y="3257360"/>
            <a:ext cx="7942237" cy="308626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1" y="6513622"/>
            <a:ext cx="4302625" cy="343283"/>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5621696" y="6513622"/>
            <a:ext cx="4302625" cy="343283"/>
          </a:xfrm>
          <a:prstGeom prst="rect">
            <a:avLst/>
          </a:prstGeom>
        </p:spPr>
        <p:txBody>
          <a:bodyPr vert="horz" lIns="91440" tIns="45720" rIns="91440" bIns="45720" rtlCol="0" anchor="b"/>
          <a:lstStyle>
            <a:lvl1pPr algn="r">
              <a:defRPr sz="1200"/>
            </a:lvl1pPr>
          </a:lstStyle>
          <a:p>
            <a:fld id="{10D78ABF-3C4A-4BF0-BF7E-67B9225E39CC}" type="slidenum">
              <a:rPr lang="es-EC" smtClean="0"/>
              <a:t>‹Nº›</a:t>
            </a:fld>
            <a:endParaRPr lang="es-EC"/>
          </a:p>
        </p:txBody>
      </p:sp>
    </p:spTree>
    <p:extLst>
      <p:ext uri="{BB962C8B-B14F-4D97-AF65-F5344CB8AC3E}">
        <p14:creationId xmlns:p14="http://schemas.microsoft.com/office/powerpoint/2010/main" val="363965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2B125BA-B589-40D5-B9A3-BA6203A226DD}" type="slidenum">
              <a:rPr lang="es-EC" smtClean="0"/>
              <a:t>3</a:t>
            </a:fld>
            <a:endParaRPr lang="es-EC"/>
          </a:p>
        </p:txBody>
      </p:sp>
    </p:spTree>
    <p:extLst>
      <p:ext uri="{BB962C8B-B14F-4D97-AF65-F5344CB8AC3E}">
        <p14:creationId xmlns:p14="http://schemas.microsoft.com/office/powerpoint/2010/main" val="2056208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Clic para editar título</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951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8029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53267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Clic para editar título</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35179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2067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Clic para editar título</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045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68046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70604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49698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E38E9CB-C5E4-D447-87EB-F9BE3040ECD0}" type="datetimeFigureOut">
              <a:rPr lang="es-ES_tradnl" smtClean="0"/>
              <a:t>11/02/2022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5925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8E9CB-C5E4-D447-87EB-F9BE3040ECD0}" type="datetimeFigureOut">
              <a:rPr lang="es-ES_tradnl" smtClean="0"/>
              <a:t>11/02/2022</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825F-3E91-9148-B63E-ED6A1E11E9D3}" type="slidenum">
              <a:rPr lang="es-ES_tradnl" smtClean="0"/>
              <a:t>‹Nº›</a:t>
            </a:fld>
            <a:endParaRPr lang="es-ES_tradnl"/>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oleObject" Target="../embeddings/oleObject1.bin"/><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xmlns="" id="{58AAECAC-E284-4218-BEC8-4ABDD2CA6B55}"/>
              </a:ext>
            </a:extLst>
          </p:cNvPr>
          <p:cNvGrpSpPr>
            <a:grpSpLocks noChangeAspect="1"/>
          </p:cNvGrpSpPr>
          <p:nvPr/>
        </p:nvGrpSpPr>
        <p:grpSpPr bwMode="auto">
          <a:xfrm>
            <a:off x="764930" y="602063"/>
            <a:ext cx="5656496" cy="5653874"/>
            <a:chOff x="1367" y="0"/>
            <a:chExt cx="4321" cy="4319"/>
          </a:xfrm>
          <a:solidFill>
            <a:schemeClr val="bg1">
              <a:lumMod val="95000"/>
            </a:schemeClr>
          </a:solidFill>
        </p:grpSpPr>
        <p:sp>
          <p:nvSpPr>
            <p:cNvPr id="5" name="Freeform 5">
              <a:extLst>
                <a:ext uri="{FF2B5EF4-FFF2-40B4-BE49-F238E27FC236}">
                  <a16:creationId xmlns:a16="http://schemas.microsoft.com/office/drawing/2014/main" xmlns="" id="{26B8AD19-0AD6-4DA2-84BA-39F4FE956B5D}"/>
                </a:ext>
              </a:extLst>
            </p:cNvPr>
            <p:cNvSpPr>
              <a:spLocks noEditPoints="1"/>
            </p:cNvSpPr>
            <p:nvPr/>
          </p:nvSpPr>
          <p:spPr bwMode="auto">
            <a:xfrm>
              <a:off x="1367" y="0"/>
              <a:ext cx="4321" cy="4319"/>
            </a:xfrm>
            <a:custGeom>
              <a:avLst/>
              <a:gdLst>
                <a:gd name="T0" fmla="*/ 3121 w 3279"/>
                <a:gd name="T1" fmla="*/ 1265 h 3278"/>
                <a:gd name="T2" fmla="*/ 2995 w 3279"/>
                <a:gd name="T3" fmla="*/ 1296 h 3278"/>
                <a:gd name="T4" fmla="*/ 3038 w 3279"/>
                <a:gd name="T5" fmla="*/ 1639 h 3278"/>
                <a:gd name="T6" fmla="*/ 1640 w 3279"/>
                <a:gd name="T7" fmla="*/ 3037 h 3278"/>
                <a:gd name="T8" fmla="*/ 1636 w 3279"/>
                <a:gd name="T9" fmla="*/ 3037 h 3278"/>
                <a:gd name="T10" fmla="*/ 1636 w 3279"/>
                <a:gd name="T11" fmla="*/ 3167 h 3278"/>
                <a:gd name="T12" fmla="*/ 1640 w 3279"/>
                <a:gd name="T13" fmla="*/ 3167 h 3278"/>
                <a:gd name="T14" fmla="*/ 3168 w 3279"/>
                <a:gd name="T15" fmla="*/ 1639 h 3278"/>
                <a:gd name="T16" fmla="*/ 3121 w 3279"/>
                <a:gd name="T17" fmla="*/ 1265 h 3278"/>
                <a:gd name="T18" fmla="*/ 3229 w 3279"/>
                <a:gd name="T19" fmla="*/ 1238 h 3278"/>
                <a:gd name="T20" fmla="*/ 3138 w 3279"/>
                <a:gd name="T21" fmla="*/ 1261 h 3278"/>
                <a:gd name="T22" fmla="*/ 3185 w 3279"/>
                <a:gd name="T23" fmla="*/ 1639 h 3278"/>
                <a:gd name="T24" fmla="*/ 1640 w 3279"/>
                <a:gd name="T25" fmla="*/ 3184 h 3278"/>
                <a:gd name="T26" fmla="*/ 1636 w 3279"/>
                <a:gd name="T27" fmla="*/ 3184 h 3278"/>
                <a:gd name="T28" fmla="*/ 1636 w 3279"/>
                <a:gd name="T29" fmla="*/ 3278 h 3278"/>
                <a:gd name="T30" fmla="*/ 1640 w 3279"/>
                <a:gd name="T31" fmla="*/ 3278 h 3278"/>
                <a:gd name="T32" fmla="*/ 3279 w 3279"/>
                <a:gd name="T33" fmla="*/ 1639 h 3278"/>
                <a:gd name="T34" fmla="*/ 3229 w 3279"/>
                <a:gd name="T35" fmla="*/ 1238 h 3278"/>
                <a:gd name="T36" fmla="*/ 1640 w 3279"/>
                <a:gd name="T37" fmla="*/ 111 h 3278"/>
                <a:gd name="T38" fmla="*/ 111 w 3279"/>
                <a:gd name="T39" fmla="*/ 1639 h 3278"/>
                <a:gd name="T40" fmla="*/ 157 w 3279"/>
                <a:gd name="T41" fmla="*/ 2011 h 3278"/>
                <a:gd name="T42" fmla="*/ 283 w 3279"/>
                <a:gd name="T43" fmla="*/ 1980 h 3278"/>
                <a:gd name="T44" fmla="*/ 241 w 3279"/>
                <a:gd name="T45" fmla="*/ 1639 h 3278"/>
                <a:gd name="T46" fmla="*/ 1640 w 3279"/>
                <a:gd name="T47" fmla="*/ 241 h 3278"/>
                <a:gd name="T48" fmla="*/ 1641 w 3279"/>
                <a:gd name="T49" fmla="*/ 241 h 3278"/>
                <a:gd name="T50" fmla="*/ 1641 w 3279"/>
                <a:gd name="T51" fmla="*/ 111 h 3278"/>
                <a:gd name="T52" fmla="*/ 1640 w 3279"/>
                <a:gd name="T53" fmla="*/ 111 h 3278"/>
                <a:gd name="T54" fmla="*/ 1641 w 3279"/>
                <a:gd name="T55" fmla="*/ 0 h 3278"/>
                <a:gd name="T56" fmla="*/ 1640 w 3279"/>
                <a:gd name="T57" fmla="*/ 0 h 3278"/>
                <a:gd name="T58" fmla="*/ 0 w 3279"/>
                <a:gd name="T59" fmla="*/ 1639 h 3278"/>
                <a:gd name="T60" fmla="*/ 49 w 3279"/>
                <a:gd name="T61" fmla="*/ 2039 h 3278"/>
                <a:gd name="T62" fmla="*/ 141 w 3279"/>
                <a:gd name="T63" fmla="*/ 2016 h 3278"/>
                <a:gd name="T64" fmla="*/ 94 w 3279"/>
                <a:gd name="T65" fmla="*/ 1639 h 3278"/>
                <a:gd name="T66" fmla="*/ 1640 w 3279"/>
                <a:gd name="T67" fmla="*/ 94 h 3278"/>
                <a:gd name="T68" fmla="*/ 1641 w 3279"/>
                <a:gd name="T69" fmla="*/ 94 h 3278"/>
                <a:gd name="T70" fmla="*/ 1641 w 3279"/>
                <a:gd name="T71" fmla="*/ 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79" h="3278">
                  <a:moveTo>
                    <a:pt x="3121" y="1265"/>
                  </a:moveTo>
                  <a:cubicBezTo>
                    <a:pt x="2995" y="1296"/>
                    <a:pt x="2995" y="1296"/>
                    <a:pt x="2995" y="1296"/>
                  </a:cubicBezTo>
                  <a:cubicBezTo>
                    <a:pt x="3024" y="1408"/>
                    <a:pt x="3038" y="1523"/>
                    <a:pt x="3038" y="1639"/>
                  </a:cubicBezTo>
                  <a:cubicBezTo>
                    <a:pt x="3038" y="2410"/>
                    <a:pt x="2410" y="3037"/>
                    <a:pt x="1640" y="3037"/>
                  </a:cubicBezTo>
                  <a:cubicBezTo>
                    <a:pt x="1636" y="3037"/>
                    <a:pt x="1636" y="3037"/>
                    <a:pt x="1636" y="3037"/>
                  </a:cubicBezTo>
                  <a:cubicBezTo>
                    <a:pt x="1636" y="3167"/>
                    <a:pt x="1636" y="3167"/>
                    <a:pt x="1636" y="3167"/>
                  </a:cubicBezTo>
                  <a:cubicBezTo>
                    <a:pt x="1637" y="3167"/>
                    <a:pt x="1638" y="3167"/>
                    <a:pt x="1640" y="3167"/>
                  </a:cubicBezTo>
                  <a:cubicBezTo>
                    <a:pt x="2482" y="3167"/>
                    <a:pt x="3168" y="2482"/>
                    <a:pt x="3168" y="1639"/>
                  </a:cubicBezTo>
                  <a:cubicBezTo>
                    <a:pt x="3168" y="1510"/>
                    <a:pt x="3151" y="1385"/>
                    <a:pt x="3121" y="1265"/>
                  </a:cubicBezTo>
                  <a:moveTo>
                    <a:pt x="3229" y="1238"/>
                  </a:moveTo>
                  <a:cubicBezTo>
                    <a:pt x="3138" y="1261"/>
                    <a:pt x="3138" y="1261"/>
                    <a:pt x="3138" y="1261"/>
                  </a:cubicBezTo>
                  <a:cubicBezTo>
                    <a:pt x="3168" y="1382"/>
                    <a:pt x="3185" y="1508"/>
                    <a:pt x="3185" y="1639"/>
                  </a:cubicBezTo>
                  <a:cubicBezTo>
                    <a:pt x="3185" y="2491"/>
                    <a:pt x="2492" y="3184"/>
                    <a:pt x="1640" y="3184"/>
                  </a:cubicBezTo>
                  <a:cubicBezTo>
                    <a:pt x="1638" y="3184"/>
                    <a:pt x="1637" y="3184"/>
                    <a:pt x="1636" y="3184"/>
                  </a:cubicBezTo>
                  <a:cubicBezTo>
                    <a:pt x="1636" y="3278"/>
                    <a:pt x="1636" y="3278"/>
                    <a:pt x="1636" y="3278"/>
                  </a:cubicBezTo>
                  <a:cubicBezTo>
                    <a:pt x="1640" y="3278"/>
                    <a:pt x="1640" y="3278"/>
                    <a:pt x="1640" y="3278"/>
                  </a:cubicBezTo>
                  <a:cubicBezTo>
                    <a:pt x="2543" y="3278"/>
                    <a:pt x="3279" y="2543"/>
                    <a:pt x="3279" y="1639"/>
                  </a:cubicBezTo>
                  <a:cubicBezTo>
                    <a:pt x="3279" y="1503"/>
                    <a:pt x="3262" y="1368"/>
                    <a:pt x="3229" y="1238"/>
                  </a:cubicBezTo>
                  <a:moveTo>
                    <a:pt x="1640" y="111"/>
                  </a:moveTo>
                  <a:cubicBezTo>
                    <a:pt x="797" y="111"/>
                    <a:pt x="111" y="796"/>
                    <a:pt x="111" y="1639"/>
                  </a:cubicBezTo>
                  <a:cubicBezTo>
                    <a:pt x="111" y="1767"/>
                    <a:pt x="127" y="1892"/>
                    <a:pt x="157" y="2011"/>
                  </a:cubicBezTo>
                  <a:cubicBezTo>
                    <a:pt x="283" y="1980"/>
                    <a:pt x="283" y="1980"/>
                    <a:pt x="283" y="1980"/>
                  </a:cubicBezTo>
                  <a:cubicBezTo>
                    <a:pt x="255" y="1869"/>
                    <a:pt x="241" y="1754"/>
                    <a:pt x="241" y="1639"/>
                  </a:cubicBezTo>
                  <a:cubicBezTo>
                    <a:pt x="241" y="868"/>
                    <a:pt x="869" y="241"/>
                    <a:pt x="1640" y="241"/>
                  </a:cubicBezTo>
                  <a:cubicBezTo>
                    <a:pt x="1641" y="241"/>
                    <a:pt x="1641" y="241"/>
                    <a:pt x="1641" y="241"/>
                  </a:cubicBezTo>
                  <a:cubicBezTo>
                    <a:pt x="1641" y="111"/>
                    <a:pt x="1641" y="111"/>
                    <a:pt x="1641" y="111"/>
                  </a:cubicBezTo>
                  <a:cubicBezTo>
                    <a:pt x="1641" y="111"/>
                    <a:pt x="1640" y="111"/>
                    <a:pt x="1640" y="111"/>
                  </a:cubicBezTo>
                  <a:moveTo>
                    <a:pt x="1641" y="0"/>
                  </a:moveTo>
                  <a:cubicBezTo>
                    <a:pt x="1640" y="0"/>
                    <a:pt x="1640" y="0"/>
                    <a:pt x="1640" y="0"/>
                  </a:cubicBezTo>
                  <a:cubicBezTo>
                    <a:pt x="736" y="0"/>
                    <a:pt x="0" y="735"/>
                    <a:pt x="0" y="1639"/>
                  </a:cubicBezTo>
                  <a:cubicBezTo>
                    <a:pt x="0" y="1774"/>
                    <a:pt x="17" y="1909"/>
                    <a:pt x="49" y="2039"/>
                  </a:cubicBezTo>
                  <a:cubicBezTo>
                    <a:pt x="141" y="2016"/>
                    <a:pt x="141" y="2016"/>
                    <a:pt x="141" y="2016"/>
                  </a:cubicBezTo>
                  <a:cubicBezTo>
                    <a:pt x="110" y="1895"/>
                    <a:pt x="94" y="1769"/>
                    <a:pt x="94" y="1639"/>
                  </a:cubicBezTo>
                  <a:cubicBezTo>
                    <a:pt x="94" y="787"/>
                    <a:pt x="787" y="94"/>
                    <a:pt x="1640" y="94"/>
                  </a:cubicBezTo>
                  <a:cubicBezTo>
                    <a:pt x="1640" y="94"/>
                    <a:pt x="1641" y="94"/>
                    <a:pt x="1641" y="94"/>
                  </a:cubicBezTo>
                  <a:cubicBezTo>
                    <a:pt x="1641" y="0"/>
                    <a:pt x="1641" y="0"/>
                    <a:pt x="16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xmlns="" id="{5986A9B3-D57B-48A2-9F79-CCA4B1BDDAAA}"/>
                </a:ext>
              </a:extLst>
            </p:cNvPr>
            <p:cNvSpPr>
              <a:spLocks noEditPoints="1"/>
            </p:cNvSpPr>
            <p:nvPr/>
          </p:nvSpPr>
          <p:spPr bwMode="auto">
            <a:xfrm>
              <a:off x="1920" y="532"/>
              <a:ext cx="3307" cy="3236"/>
            </a:xfrm>
            <a:custGeom>
              <a:avLst/>
              <a:gdLst>
                <a:gd name="T0" fmla="*/ 2045 w 2510"/>
                <a:gd name="T1" fmla="*/ 2111 h 2456"/>
                <a:gd name="T2" fmla="*/ 1221 w 2510"/>
                <a:gd name="T3" fmla="*/ 2438 h 2456"/>
                <a:gd name="T4" fmla="*/ 617 w 2510"/>
                <a:gd name="T5" fmla="*/ 2276 h 2456"/>
                <a:gd name="T6" fmla="*/ 609 w 2510"/>
                <a:gd name="T7" fmla="*/ 2291 h 2456"/>
                <a:gd name="T8" fmla="*/ 1221 w 2510"/>
                <a:gd name="T9" fmla="*/ 2456 h 2456"/>
                <a:gd name="T10" fmla="*/ 1969 w 2510"/>
                <a:gd name="T11" fmla="*/ 2200 h 2456"/>
                <a:gd name="T12" fmla="*/ 2011 w 2510"/>
                <a:gd name="T13" fmla="*/ 2253 h 2456"/>
                <a:gd name="T14" fmla="*/ 2104 w 2510"/>
                <a:gd name="T15" fmla="*/ 2174 h 2456"/>
                <a:gd name="T16" fmla="*/ 2045 w 2510"/>
                <a:gd name="T17" fmla="*/ 2111 h 2456"/>
                <a:gd name="T18" fmla="*/ 611 w 2510"/>
                <a:gd name="T19" fmla="*/ 177 h 2456"/>
                <a:gd name="T20" fmla="*/ 0 w 2510"/>
                <a:gd name="T21" fmla="*/ 1235 h 2456"/>
                <a:gd name="T22" fmla="*/ 32 w 2510"/>
                <a:gd name="T23" fmla="*/ 1516 h 2456"/>
                <a:gd name="T24" fmla="*/ 49 w 2510"/>
                <a:gd name="T25" fmla="*/ 1512 h 2456"/>
                <a:gd name="T26" fmla="*/ 17 w 2510"/>
                <a:gd name="T27" fmla="*/ 1235 h 2456"/>
                <a:gd name="T28" fmla="*/ 620 w 2510"/>
                <a:gd name="T29" fmla="*/ 192 h 2456"/>
                <a:gd name="T30" fmla="*/ 611 w 2510"/>
                <a:gd name="T31" fmla="*/ 177 h 2456"/>
                <a:gd name="T32" fmla="*/ 1590 w 2510"/>
                <a:gd name="T33" fmla="*/ 0 h 2456"/>
                <a:gd name="T34" fmla="*/ 1566 w 2510"/>
                <a:gd name="T35" fmla="*/ 82 h 2456"/>
                <a:gd name="T36" fmla="*/ 2424 w 2510"/>
                <a:gd name="T37" fmla="*/ 1235 h 2456"/>
                <a:gd name="T38" fmla="*/ 2424 w 2510"/>
                <a:gd name="T39" fmla="*/ 1238 h 2456"/>
                <a:gd name="T40" fmla="*/ 2510 w 2510"/>
                <a:gd name="T41" fmla="*/ 1238 h 2456"/>
                <a:gd name="T42" fmla="*/ 2510 w 2510"/>
                <a:gd name="T43" fmla="*/ 1235 h 2456"/>
                <a:gd name="T44" fmla="*/ 2509 w 2510"/>
                <a:gd name="T45" fmla="*/ 1202 h 2456"/>
                <a:gd name="T46" fmla="*/ 2441 w 2510"/>
                <a:gd name="T47" fmla="*/ 1203 h 2456"/>
                <a:gd name="T48" fmla="*/ 2074 w 2510"/>
                <a:gd name="T49" fmla="*/ 361 h 2456"/>
                <a:gd name="T50" fmla="*/ 2121 w 2510"/>
                <a:gd name="T51" fmla="*/ 313 h 2456"/>
                <a:gd name="T52" fmla="*/ 1590 w 2510"/>
                <a:gd name="T53" fmla="*/ 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10" h="2456">
                  <a:moveTo>
                    <a:pt x="2045" y="2111"/>
                  </a:moveTo>
                  <a:cubicBezTo>
                    <a:pt x="1821" y="2322"/>
                    <a:pt x="1528" y="2438"/>
                    <a:pt x="1221" y="2438"/>
                  </a:cubicBezTo>
                  <a:cubicBezTo>
                    <a:pt x="1008" y="2438"/>
                    <a:pt x="800" y="2382"/>
                    <a:pt x="617" y="2276"/>
                  </a:cubicBezTo>
                  <a:cubicBezTo>
                    <a:pt x="609" y="2291"/>
                    <a:pt x="609" y="2291"/>
                    <a:pt x="609" y="2291"/>
                  </a:cubicBezTo>
                  <a:cubicBezTo>
                    <a:pt x="789" y="2396"/>
                    <a:pt x="998" y="2456"/>
                    <a:pt x="1221" y="2456"/>
                  </a:cubicBezTo>
                  <a:cubicBezTo>
                    <a:pt x="1494" y="2456"/>
                    <a:pt x="1753" y="2367"/>
                    <a:pt x="1969" y="2200"/>
                  </a:cubicBezTo>
                  <a:cubicBezTo>
                    <a:pt x="2011" y="2253"/>
                    <a:pt x="2011" y="2253"/>
                    <a:pt x="2011" y="2253"/>
                  </a:cubicBezTo>
                  <a:cubicBezTo>
                    <a:pt x="2043" y="2229"/>
                    <a:pt x="2074" y="2202"/>
                    <a:pt x="2104" y="2174"/>
                  </a:cubicBezTo>
                  <a:cubicBezTo>
                    <a:pt x="2045" y="2111"/>
                    <a:pt x="2045" y="2111"/>
                    <a:pt x="2045" y="2111"/>
                  </a:cubicBezTo>
                  <a:moveTo>
                    <a:pt x="611" y="177"/>
                  </a:moveTo>
                  <a:cubicBezTo>
                    <a:pt x="246" y="389"/>
                    <a:pt x="0" y="784"/>
                    <a:pt x="0" y="1235"/>
                  </a:cubicBezTo>
                  <a:cubicBezTo>
                    <a:pt x="0" y="1332"/>
                    <a:pt x="11" y="1426"/>
                    <a:pt x="32" y="1516"/>
                  </a:cubicBezTo>
                  <a:cubicBezTo>
                    <a:pt x="49" y="1512"/>
                    <a:pt x="49" y="1512"/>
                    <a:pt x="49" y="1512"/>
                  </a:cubicBezTo>
                  <a:cubicBezTo>
                    <a:pt x="28" y="1422"/>
                    <a:pt x="17" y="1328"/>
                    <a:pt x="17" y="1235"/>
                  </a:cubicBezTo>
                  <a:cubicBezTo>
                    <a:pt x="17" y="806"/>
                    <a:pt x="248" y="407"/>
                    <a:pt x="620" y="192"/>
                  </a:cubicBezTo>
                  <a:cubicBezTo>
                    <a:pt x="611" y="177"/>
                    <a:pt x="611" y="177"/>
                    <a:pt x="611" y="177"/>
                  </a:cubicBezTo>
                  <a:moveTo>
                    <a:pt x="1590" y="0"/>
                  </a:moveTo>
                  <a:cubicBezTo>
                    <a:pt x="1566" y="82"/>
                    <a:pt x="1566" y="82"/>
                    <a:pt x="1566" y="82"/>
                  </a:cubicBezTo>
                  <a:cubicBezTo>
                    <a:pt x="2071" y="233"/>
                    <a:pt x="2424" y="707"/>
                    <a:pt x="2424" y="1235"/>
                  </a:cubicBezTo>
                  <a:cubicBezTo>
                    <a:pt x="2424" y="1238"/>
                    <a:pt x="2424" y="1238"/>
                    <a:pt x="2424" y="1238"/>
                  </a:cubicBezTo>
                  <a:cubicBezTo>
                    <a:pt x="2510" y="1238"/>
                    <a:pt x="2510" y="1238"/>
                    <a:pt x="2510" y="1238"/>
                  </a:cubicBezTo>
                  <a:cubicBezTo>
                    <a:pt x="2510" y="1235"/>
                    <a:pt x="2510" y="1235"/>
                    <a:pt x="2510" y="1235"/>
                  </a:cubicBezTo>
                  <a:cubicBezTo>
                    <a:pt x="2510" y="1224"/>
                    <a:pt x="2510" y="1213"/>
                    <a:pt x="2509" y="1202"/>
                  </a:cubicBezTo>
                  <a:cubicBezTo>
                    <a:pt x="2441" y="1203"/>
                    <a:pt x="2441" y="1203"/>
                    <a:pt x="2441" y="1203"/>
                  </a:cubicBezTo>
                  <a:cubicBezTo>
                    <a:pt x="2433" y="884"/>
                    <a:pt x="2302" y="585"/>
                    <a:pt x="2074" y="361"/>
                  </a:cubicBezTo>
                  <a:cubicBezTo>
                    <a:pt x="2121" y="313"/>
                    <a:pt x="2121" y="313"/>
                    <a:pt x="2121" y="313"/>
                  </a:cubicBezTo>
                  <a:cubicBezTo>
                    <a:pt x="1972" y="168"/>
                    <a:pt x="1789" y="59"/>
                    <a:pt x="15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xmlns="" id="{92C75230-2FE9-483F-B359-EF8CAD105CEA}"/>
                </a:ext>
              </a:extLst>
            </p:cNvPr>
            <p:cNvSpPr>
              <a:spLocks noEditPoints="1"/>
            </p:cNvSpPr>
            <p:nvPr/>
          </p:nvSpPr>
          <p:spPr bwMode="auto">
            <a:xfrm>
              <a:off x="1553" y="124"/>
              <a:ext cx="3949" cy="4071"/>
            </a:xfrm>
            <a:custGeom>
              <a:avLst/>
              <a:gdLst>
                <a:gd name="T0" fmla="*/ 16 w 2997"/>
                <a:gd name="T1" fmla="*/ 1917 h 3090"/>
                <a:gd name="T2" fmla="*/ 0 w 2997"/>
                <a:gd name="T3" fmla="*/ 1922 h 3090"/>
                <a:gd name="T4" fmla="*/ 1495 w 2997"/>
                <a:gd name="T5" fmla="*/ 3090 h 3090"/>
                <a:gd name="T6" fmla="*/ 1495 w 2997"/>
                <a:gd name="T7" fmla="*/ 3073 h 3090"/>
                <a:gd name="T8" fmla="*/ 16 w 2997"/>
                <a:gd name="T9" fmla="*/ 1917 h 3090"/>
                <a:gd name="T10" fmla="*/ 1500 w 2997"/>
                <a:gd name="T11" fmla="*/ 0 h 3090"/>
                <a:gd name="T12" fmla="*/ 1500 w 2997"/>
                <a:gd name="T13" fmla="*/ 17 h 3090"/>
                <a:gd name="T14" fmla="*/ 2980 w 2997"/>
                <a:gd name="T15" fmla="*/ 1171 h 3090"/>
                <a:gd name="T16" fmla="*/ 2997 w 2997"/>
                <a:gd name="T17" fmla="*/ 1167 h 3090"/>
                <a:gd name="T18" fmla="*/ 1500 w 2997"/>
                <a:gd name="T19"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7" h="3090">
                  <a:moveTo>
                    <a:pt x="16" y="1917"/>
                  </a:moveTo>
                  <a:cubicBezTo>
                    <a:pt x="0" y="1922"/>
                    <a:pt x="0" y="1922"/>
                    <a:pt x="0" y="1922"/>
                  </a:cubicBezTo>
                  <a:cubicBezTo>
                    <a:pt x="168" y="2591"/>
                    <a:pt x="774" y="3089"/>
                    <a:pt x="1495" y="3090"/>
                  </a:cubicBezTo>
                  <a:cubicBezTo>
                    <a:pt x="1495" y="3073"/>
                    <a:pt x="1495" y="3073"/>
                    <a:pt x="1495" y="3073"/>
                  </a:cubicBezTo>
                  <a:cubicBezTo>
                    <a:pt x="783" y="3071"/>
                    <a:pt x="183" y="2580"/>
                    <a:pt x="16" y="1917"/>
                  </a:cubicBezTo>
                  <a:moveTo>
                    <a:pt x="1500" y="0"/>
                  </a:moveTo>
                  <a:cubicBezTo>
                    <a:pt x="1500" y="17"/>
                    <a:pt x="1500" y="17"/>
                    <a:pt x="1500" y="17"/>
                  </a:cubicBezTo>
                  <a:cubicBezTo>
                    <a:pt x="2213" y="18"/>
                    <a:pt x="2813" y="509"/>
                    <a:pt x="2980" y="1171"/>
                  </a:cubicBezTo>
                  <a:cubicBezTo>
                    <a:pt x="2997" y="1167"/>
                    <a:pt x="2997" y="1167"/>
                    <a:pt x="2997" y="1167"/>
                  </a:cubicBezTo>
                  <a:cubicBezTo>
                    <a:pt x="2828" y="497"/>
                    <a:pt x="2221" y="1"/>
                    <a:pt x="150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a:extLst>
                <a:ext uri="{FF2B5EF4-FFF2-40B4-BE49-F238E27FC236}">
                  <a16:creationId xmlns:a16="http://schemas.microsoft.com/office/drawing/2014/main" xmlns="" id="{A9AF44A1-C26F-413C-92A3-E74E34F7BD0B}"/>
                </a:ext>
              </a:extLst>
            </p:cNvPr>
            <p:cNvSpPr>
              <a:spLocks noEditPoints="1"/>
            </p:cNvSpPr>
            <p:nvPr/>
          </p:nvSpPr>
          <p:spPr bwMode="auto">
            <a:xfrm>
              <a:off x="1491" y="124"/>
              <a:ext cx="4073" cy="4071"/>
            </a:xfrm>
            <a:custGeom>
              <a:avLst/>
              <a:gdLst>
                <a:gd name="T0" fmla="*/ 3044 w 3091"/>
                <a:gd name="T1" fmla="*/ 1167 h 3090"/>
                <a:gd name="T2" fmla="*/ 3027 w 3091"/>
                <a:gd name="T3" fmla="*/ 1171 h 3090"/>
                <a:gd name="T4" fmla="*/ 3074 w 3091"/>
                <a:gd name="T5" fmla="*/ 1545 h 3090"/>
                <a:gd name="T6" fmla="*/ 1546 w 3091"/>
                <a:gd name="T7" fmla="*/ 3073 h 3090"/>
                <a:gd name="T8" fmla="*/ 1542 w 3091"/>
                <a:gd name="T9" fmla="*/ 3073 h 3090"/>
                <a:gd name="T10" fmla="*/ 1542 w 3091"/>
                <a:gd name="T11" fmla="*/ 3090 h 3090"/>
                <a:gd name="T12" fmla="*/ 1546 w 3091"/>
                <a:gd name="T13" fmla="*/ 3090 h 3090"/>
                <a:gd name="T14" fmla="*/ 3091 w 3091"/>
                <a:gd name="T15" fmla="*/ 1545 h 3090"/>
                <a:gd name="T16" fmla="*/ 3044 w 3091"/>
                <a:gd name="T17" fmla="*/ 1167 h 3090"/>
                <a:gd name="T18" fmla="*/ 1546 w 3091"/>
                <a:gd name="T19" fmla="*/ 0 h 3090"/>
                <a:gd name="T20" fmla="*/ 0 w 3091"/>
                <a:gd name="T21" fmla="*/ 1545 h 3090"/>
                <a:gd name="T22" fmla="*/ 47 w 3091"/>
                <a:gd name="T23" fmla="*/ 1922 h 3090"/>
                <a:gd name="T24" fmla="*/ 63 w 3091"/>
                <a:gd name="T25" fmla="*/ 1917 h 3090"/>
                <a:gd name="T26" fmla="*/ 17 w 3091"/>
                <a:gd name="T27" fmla="*/ 1545 h 3090"/>
                <a:gd name="T28" fmla="*/ 1546 w 3091"/>
                <a:gd name="T29" fmla="*/ 17 h 3090"/>
                <a:gd name="T30" fmla="*/ 1547 w 3091"/>
                <a:gd name="T31" fmla="*/ 17 h 3090"/>
                <a:gd name="T32" fmla="*/ 1547 w 3091"/>
                <a:gd name="T33" fmla="*/ 0 h 3090"/>
                <a:gd name="T34" fmla="*/ 1546 w 3091"/>
                <a:gd name="T35"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91" h="3090">
                  <a:moveTo>
                    <a:pt x="3044" y="1167"/>
                  </a:moveTo>
                  <a:cubicBezTo>
                    <a:pt x="3027" y="1171"/>
                    <a:pt x="3027" y="1171"/>
                    <a:pt x="3027" y="1171"/>
                  </a:cubicBezTo>
                  <a:cubicBezTo>
                    <a:pt x="3057" y="1291"/>
                    <a:pt x="3074" y="1416"/>
                    <a:pt x="3074" y="1545"/>
                  </a:cubicBezTo>
                  <a:cubicBezTo>
                    <a:pt x="3074" y="2388"/>
                    <a:pt x="2388" y="3073"/>
                    <a:pt x="1546" y="3073"/>
                  </a:cubicBezTo>
                  <a:cubicBezTo>
                    <a:pt x="1544" y="3073"/>
                    <a:pt x="1543" y="3073"/>
                    <a:pt x="1542" y="3073"/>
                  </a:cubicBezTo>
                  <a:cubicBezTo>
                    <a:pt x="1542" y="3090"/>
                    <a:pt x="1542" y="3090"/>
                    <a:pt x="1542" y="3090"/>
                  </a:cubicBezTo>
                  <a:cubicBezTo>
                    <a:pt x="1543" y="3090"/>
                    <a:pt x="1544" y="3090"/>
                    <a:pt x="1546" y="3090"/>
                  </a:cubicBezTo>
                  <a:cubicBezTo>
                    <a:pt x="2398" y="3090"/>
                    <a:pt x="3091" y="2397"/>
                    <a:pt x="3091" y="1545"/>
                  </a:cubicBezTo>
                  <a:cubicBezTo>
                    <a:pt x="3091" y="1414"/>
                    <a:pt x="3074" y="1288"/>
                    <a:pt x="3044" y="1167"/>
                  </a:cubicBezTo>
                  <a:moveTo>
                    <a:pt x="1546" y="0"/>
                  </a:moveTo>
                  <a:cubicBezTo>
                    <a:pt x="693" y="0"/>
                    <a:pt x="0" y="693"/>
                    <a:pt x="0" y="1545"/>
                  </a:cubicBezTo>
                  <a:cubicBezTo>
                    <a:pt x="0" y="1675"/>
                    <a:pt x="16" y="1801"/>
                    <a:pt x="47" y="1922"/>
                  </a:cubicBezTo>
                  <a:cubicBezTo>
                    <a:pt x="63" y="1917"/>
                    <a:pt x="63" y="1917"/>
                    <a:pt x="63" y="1917"/>
                  </a:cubicBezTo>
                  <a:cubicBezTo>
                    <a:pt x="33" y="1798"/>
                    <a:pt x="17" y="1673"/>
                    <a:pt x="17" y="1545"/>
                  </a:cubicBezTo>
                  <a:cubicBezTo>
                    <a:pt x="17" y="702"/>
                    <a:pt x="703" y="17"/>
                    <a:pt x="1546" y="17"/>
                  </a:cubicBezTo>
                  <a:cubicBezTo>
                    <a:pt x="1546" y="17"/>
                    <a:pt x="1547" y="17"/>
                    <a:pt x="1547" y="17"/>
                  </a:cubicBezTo>
                  <a:cubicBezTo>
                    <a:pt x="1547" y="0"/>
                    <a:pt x="1547" y="0"/>
                    <a:pt x="1547" y="0"/>
                  </a:cubicBezTo>
                  <a:cubicBezTo>
                    <a:pt x="1547" y="0"/>
                    <a:pt x="1546" y="0"/>
                    <a:pt x="15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xmlns="" id="{56F02402-9351-4DC9-BF52-41326FC6DBDE}"/>
                </a:ext>
              </a:extLst>
            </p:cNvPr>
            <p:cNvSpPr>
              <a:spLocks noEditPoints="1"/>
            </p:cNvSpPr>
            <p:nvPr/>
          </p:nvSpPr>
          <p:spPr bwMode="auto">
            <a:xfrm>
              <a:off x="2130" y="762"/>
              <a:ext cx="2795" cy="2748"/>
            </a:xfrm>
            <a:custGeom>
              <a:avLst/>
              <a:gdLst>
                <a:gd name="T0" fmla="*/ 1330 w 2121"/>
                <a:gd name="T1" fmla="*/ 2070 h 2086"/>
                <a:gd name="T2" fmla="*/ 1572 w 2121"/>
                <a:gd name="T3" fmla="*/ 1990 h 2086"/>
                <a:gd name="T4" fmla="*/ 1533 w 2121"/>
                <a:gd name="T5" fmla="*/ 1921 h 2086"/>
                <a:gd name="T6" fmla="*/ 1325 w 2121"/>
                <a:gd name="T7" fmla="*/ 2051 h 2086"/>
                <a:gd name="T8" fmla="*/ 1533 w 2121"/>
                <a:gd name="T9" fmla="*/ 1921 h 2086"/>
                <a:gd name="T10" fmla="*/ 2037 w 2121"/>
                <a:gd name="T11" fmla="*/ 960 h 2086"/>
                <a:gd name="T12" fmla="*/ 1552 w 2121"/>
                <a:gd name="T13" fmla="*/ 1910 h 2086"/>
                <a:gd name="T14" fmla="*/ 2086 w 2121"/>
                <a:gd name="T15" fmla="*/ 1061 h 2086"/>
                <a:gd name="T16" fmla="*/ 2116 w 2121"/>
                <a:gd name="T17" fmla="*/ 952 h 2086"/>
                <a:gd name="T18" fmla="*/ 2105 w 2121"/>
                <a:gd name="T19" fmla="*/ 1061 h 2086"/>
                <a:gd name="T20" fmla="*/ 1591 w 2121"/>
                <a:gd name="T21" fmla="*/ 1980 h 2086"/>
                <a:gd name="T22" fmla="*/ 2121 w 2121"/>
                <a:gd name="T23" fmla="*/ 1061 h 2086"/>
                <a:gd name="T24" fmla="*/ 43 w 2121"/>
                <a:gd name="T25" fmla="*/ 934 h 2086"/>
                <a:gd name="T26" fmla="*/ 510 w 2121"/>
                <a:gd name="T27" fmla="*/ 1926 h 2086"/>
                <a:gd name="T28" fmla="*/ 79 w 2121"/>
                <a:gd name="T29" fmla="*/ 1061 h 2086"/>
                <a:gd name="T30" fmla="*/ 43 w 2121"/>
                <a:gd name="T31" fmla="*/ 934 h 2086"/>
                <a:gd name="T32" fmla="*/ 0 w 2121"/>
                <a:gd name="T33" fmla="*/ 1061 h 2086"/>
                <a:gd name="T34" fmla="*/ 491 w 2121"/>
                <a:gd name="T35" fmla="*/ 1956 h 2086"/>
                <a:gd name="T36" fmla="*/ 16 w 2121"/>
                <a:gd name="T37" fmla="*/ 1061 h 2086"/>
                <a:gd name="T38" fmla="*/ 8 w 2121"/>
                <a:gd name="T39" fmla="*/ 930 h 2086"/>
                <a:gd name="T40" fmla="*/ 46 w 2121"/>
                <a:gd name="T41" fmla="*/ 913 h 2086"/>
                <a:gd name="T42" fmla="*/ 491 w 2121"/>
                <a:gd name="T43" fmla="*/ 262 h 2086"/>
                <a:gd name="T44" fmla="*/ 445 w 2121"/>
                <a:gd name="T45" fmla="*/ 196 h 2086"/>
                <a:gd name="T46" fmla="*/ 11 w 2121"/>
                <a:gd name="T47" fmla="*/ 908 h 2086"/>
                <a:gd name="T48" fmla="*/ 455 w 2121"/>
                <a:gd name="T49" fmla="*/ 211 h 2086"/>
                <a:gd name="T50" fmla="*/ 1061 w 2121"/>
                <a:gd name="T51" fmla="*/ 36 h 2086"/>
                <a:gd name="T52" fmla="*/ 509 w 2121"/>
                <a:gd name="T53" fmla="*/ 249 h 2086"/>
                <a:gd name="T54" fmla="*/ 1747 w 2121"/>
                <a:gd name="T55" fmla="*/ 360 h 2086"/>
                <a:gd name="T56" fmla="*/ 1061 w 2121"/>
                <a:gd name="T57" fmla="*/ 36 h 2086"/>
                <a:gd name="T58" fmla="*/ 463 w 2121"/>
                <a:gd name="T59" fmla="*/ 184 h 2086"/>
                <a:gd name="T60" fmla="*/ 1061 w 2121"/>
                <a:gd name="T61" fmla="*/ 17 h 2086"/>
                <a:gd name="T62" fmla="*/ 1804 w 2121"/>
                <a:gd name="T63" fmla="*/ 304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1" h="2086">
                  <a:moveTo>
                    <a:pt x="1564" y="1975"/>
                  </a:moveTo>
                  <a:cubicBezTo>
                    <a:pt x="1491" y="2016"/>
                    <a:pt x="1413" y="2048"/>
                    <a:pt x="1330" y="2070"/>
                  </a:cubicBezTo>
                  <a:cubicBezTo>
                    <a:pt x="1334" y="2086"/>
                    <a:pt x="1334" y="2086"/>
                    <a:pt x="1334" y="2086"/>
                  </a:cubicBezTo>
                  <a:cubicBezTo>
                    <a:pt x="1418" y="2064"/>
                    <a:pt x="1497" y="2032"/>
                    <a:pt x="1572" y="1990"/>
                  </a:cubicBezTo>
                  <a:cubicBezTo>
                    <a:pt x="1564" y="1975"/>
                    <a:pt x="1564" y="1975"/>
                    <a:pt x="1564" y="1975"/>
                  </a:cubicBezTo>
                  <a:moveTo>
                    <a:pt x="1533" y="1921"/>
                  </a:moveTo>
                  <a:cubicBezTo>
                    <a:pt x="1465" y="1959"/>
                    <a:pt x="1391" y="1989"/>
                    <a:pt x="1314" y="2010"/>
                  </a:cubicBezTo>
                  <a:cubicBezTo>
                    <a:pt x="1325" y="2051"/>
                    <a:pt x="1325" y="2051"/>
                    <a:pt x="1325" y="2051"/>
                  </a:cubicBezTo>
                  <a:cubicBezTo>
                    <a:pt x="1406" y="2030"/>
                    <a:pt x="1483" y="1999"/>
                    <a:pt x="1555" y="1959"/>
                  </a:cubicBezTo>
                  <a:cubicBezTo>
                    <a:pt x="1533" y="1921"/>
                    <a:pt x="1533" y="1921"/>
                    <a:pt x="1533" y="1921"/>
                  </a:cubicBezTo>
                  <a:moveTo>
                    <a:pt x="2080" y="956"/>
                  </a:moveTo>
                  <a:cubicBezTo>
                    <a:pt x="2037" y="960"/>
                    <a:pt x="2037" y="960"/>
                    <a:pt x="2037" y="960"/>
                  </a:cubicBezTo>
                  <a:cubicBezTo>
                    <a:pt x="2041" y="993"/>
                    <a:pt x="2042" y="1027"/>
                    <a:pt x="2042" y="1061"/>
                  </a:cubicBezTo>
                  <a:cubicBezTo>
                    <a:pt x="2042" y="1423"/>
                    <a:pt x="1845" y="1740"/>
                    <a:pt x="1552" y="1910"/>
                  </a:cubicBezTo>
                  <a:cubicBezTo>
                    <a:pt x="1574" y="1948"/>
                    <a:pt x="1574" y="1948"/>
                    <a:pt x="1574" y="1948"/>
                  </a:cubicBezTo>
                  <a:cubicBezTo>
                    <a:pt x="1880" y="1771"/>
                    <a:pt x="2086" y="1439"/>
                    <a:pt x="2086" y="1061"/>
                  </a:cubicBezTo>
                  <a:cubicBezTo>
                    <a:pt x="2086" y="1026"/>
                    <a:pt x="2084" y="990"/>
                    <a:pt x="2080" y="956"/>
                  </a:cubicBezTo>
                  <a:moveTo>
                    <a:pt x="2116" y="952"/>
                  </a:moveTo>
                  <a:cubicBezTo>
                    <a:pt x="2099" y="954"/>
                    <a:pt x="2099" y="954"/>
                    <a:pt x="2099" y="954"/>
                  </a:cubicBezTo>
                  <a:cubicBezTo>
                    <a:pt x="2103" y="989"/>
                    <a:pt x="2105" y="1025"/>
                    <a:pt x="2105" y="1061"/>
                  </a:cubicBezTo>
                  <a:cubicBezTo>
                    <a:pt x="2105" y="1447"/>
                    <a:pt x="1895" y="1784"/>
                    <a:pt x="1583" y="1965"/>
                  </a:cubicBezTo>
                  <a:cubicBezTo>
                    <a:pt x="1591" y="1980"/>
                    <a:pt x="1591" y="1980"/>
                    <a:pt x="1591" y="1980"/>
                  </a:cubicBezTo>
                  <a:cubicBezTo>
                    <a:pt x="1671" y="1933"/>
                    <a:pt x="1745" y="1877"/>
                    <a:pt x="1811" y="1811"/>
                  </a:cubicBezTo>
                  <a:cubicBezTo>
                    <a:pt x="2011" y="1611"/>
                    <a:pt x="2121" y="1344"/>
                    <a:pt x="2121" y="1061"/>
                  </a:cubicBezTo>
                  <a:cubicBezTo>
                    <a:pt x="2121" y="1025"/>
                    <a:pt x="2120" y="988"/>
                    <a:pt x="2116" y="952"/>
                  </a:cubicBezTo>
                  <a:moveTo>
                    <a:pt x="43" y="934"/>
                  </a:moveTo>
                  <a:cubicBezTo>
                    <a:pt x="38" y="976"/>
                    <a:pt x="35" y="1018"/>
                    <a:pt x="35" y="1061"/>
                  </a:cubicBezTo>
                  <a:cubicBezTo>
                    <a:pt x="35" y="1424"/>
                    <a:pt x="225" y="1743"/>
                    <a:pt x="510" y="1926"/>
                  </a:cubicBezTo>
                  <a:cubicBezTo>
                    <a:pt x="534" y="1889"/>
                    <a:pt x="534" y="1889"/>
                    <a:pt x="534" y="1889"/>
                  </a:cubicBezTo>
                  <a:cubicBezTo>
                    <a:pt x="260" y="1715"/>
                    <a:pt x="79" y="1409"/>
                    <a:pt x="79" y="1061"/>
                  </a:cubicBezTo>
                  <a:cubicBezTo>
                    <a:pt x="79" y="1020"/>
                    <a:pt x="81" y="980"/>
                    <a:pt x="86" y="940"/>
                  </a:cubicBezTo>
                  <a:cubicBezTo>
                    <a:pt x="43" y="934"/>
                    <a:pt x="43" y="934"/>
                    <a:pt x="43" y="934"/>
                  </a:cubicBezTo>
                  <a:moveTo>
                    <a:pt x="8" y="930"/>
                  </a:moveTo>
                  <a:cubicBezTo>
                    <a:pt x="2" y="973"/>
                    <a:pt x="0" y="1017"/>
                    <a:pt x="0" y="1061"/>
                  </a:cubicBezTo>
                  <a:cubicBezTo>
                    <a:pt x="0" y="1344"/>
                    <a:pt x="110" y="1611"/>
                    <a:pt x="310" y="1811"/>
                  </a:cubicBezTo>
                  <a:cubicBezTo>
                    <a:pt x="365" y="1866"/>
                    <a:pt x="426" y="1915"/>
                    <a:pt x="491" y="1956"/>
                  </a:cubicBezTo>
                  <a:cubicBezTo>
                    <a:pt x="500" y="1942"/>
                    <a:pt x="500" y="1942"/>
                    <a:pt x="500" y="1942"/>
                  </a:cubicBezTo>
                  <a:cubicBezTo>
                    <a:pt x="209" y="1756"/>
                    <a:pt x="16" y="1431"/>
                    <a:pt x="16" y="1061"/>
                  </a:cubicBezTo>
                  <a:cubicBezTo>
                    <a:pt x="16" y="1017"/>
                    <a:pt x="19" y="974"/>
                    <a:pt x="24" y="932"/>
                  </a:cubicBezTo>
                  <a:cubicBezTo>
                    <a:pt x="8" y="930"/>
                    <a:pt x="8" y="930"/>
                    <a:pt x="8" y="930"/>
                  </a:cubicBezTo>
                  <a:moveTo>
                    <a:pt x="466" y="226"/>
                  </a:moveTo>
                  <a:cubicBezTo>
                    <a:pt x="244" y="385"/>
                    <a:pt x="87" y="631"/>
                    <a:pt x="46" y="913"/>
                  </a:cubicBezTo>
                  <a:cubicBezTo>
                    <a:pt x="89" y="919"/>
                    <a:pt x="89" y="919"/>
                    <a:pt x="89" y="919"/>
                  </a:cubicBezTo>
                  <a:cubicBezTo>
                    <a:pt x="128" y="649"/>
                    <a:pt x="278" y="414"/>
                    <a:pt x="491" y="262"/>
                  </a:cubicBezTo>
                  <a:cubicBezTo>
                    <a:pt x="466" y="226"/>
                    <a:pt x="466" y="226"/>
                    <a:pt x="466" y="226"/>
                  </a:cubicBezTo>
                  <a:moveTo>
                    <a:pt x="445" y="196"/>
                  </a:moveTo>
                  <a:cubicBezTo>
                    <a:pt x="398" y="230"/>
                    <a:pt x="353" y="269"/>
                    <a:pt x="310" y="311"/>
                  </a:cubicBezTo>
                  <a:cubicBezTo>
                    <a:pt x="147" y="475"/>
                    <a:pt x="43" y="683"/>
                    <a:pt x="11" y="908"/>
                  </a:cubicBezTo>
                  <a:cubicBezTo>
                    <a:pt x="27" y="910"/>
                    <a:pt x="27" y="910"/>
                    <a:pt x="27" y="910"/>
                  </a:cubicBezTo>
                  <a:cubicBezTo>
                    <a:pt x="69" y="623"/>
                    <a:pt x="229" y="372"/>
                    <a:pt x="455" y="211"/>
                  </a:cubicBezTo>
                  <a:cubicBezTo>
                    <a:pt x="445" y="196"/>
                    <a:pt x="445" y="196"/>
                    <a:pt x="445" y="196"/>
                  </a:cubicBezTo>
                  <a:moveTo>
                    <a:pt x="1061" y="36"/>
                  </a:moveTo>
                  <a:cubicBezTo>
                    <a:pt x="847" y="36"/>
                    <a:pt x="648" y="101"/>
                    <a:pt x="484" y="214"/>
                  </a:cubicBezTo>
                  <a:cubicBezTo>
                    <a:pt x="509" y="249"/>
                    <a:pt x="509" y="249"/>
                    <a:pt x="509" y="249"/>
                  </a:cubicBezTo>
                  <a:cubicBezTo>
                    <a:pt x="666" y="142"/>
                    <a:pt x="856" y="79"/>
                    <a:pt x="1061" y="79"/>
                  </a:cubicBezTo>
                  <a:cubicBezTo>
                    <a:pt x="1328" y="79"/>
                    <a:pt x="1570" y="186"/>
                    <a:pt x="1747" y="360"/>
                  </a:cubicBezTo>
                  <a:cubicBezTo>
                    <a:pt x="1778" y="329"/>
                    <a:pt x="1778" y="329"/>
                    <a:pt x="1778" y="329"/>
                  </a:cubicBezTo>
                  <a:cubicBezTo>
                    <a:pt x="1593" y="148"/>
                    <a:pt x="1340" y="36"/>
                    <a:pt x="1061" y="36"/>
                  </a:cubicBezTo>
                  <a:moveTo>
                    <a:pt x="1061" y="0"/>
                  </a:moveTo>
                  <a:cubicBezTo>
                    <a:pt x="844" y="0"/>
                    <a:pt x="638" y="64"/>
                    <a:pt x="463" y="184"/>
                  </a:cubicBezTo>
                  <a:cubicBezTo>
                    <a:pt x="473" y="198"/>
                    <a:pt x="473" y="198"/>
                    <a:pt x="473" y="198"/>
                  </a:cubicBezTo>
                  <a:cubicBezTo>
                    <a:pt x="641" y="84"/>
                    <a:pt x="843" y="17"/>
                    <a:pt x="1061" y="17"/>
                  </a:cubicBezTo>
                  <a:cubicBezTo>
                    <a:pt x="1345" y="17"/>
                    <a:pt x="1603" y="131"/>
                    <a:pt x="1791" y="316"/>
                  </a:cubicBezTo>
                  <a:cubicBezTo>
                    <a:pt x="1804" y="304"/>
                    <a:pt x="1804" y="304"/>
                    <a:pt x="1804" y="304"/>
                  </a:cubicBezTo>
                  <a:cubicBezTo>
                    <a:pt x="1604" y="108"/>
                    <a:pt x="1341" y="0"/>
                    <a:pt x="10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xmlns="" id="{15B44EFE-ADA5-46CC-A87D-705C35A1D2C6}"/>
                </a:ext>
              </a:extLst>
            </p:cNvPr>
            <p:cNvSpPr>
              <a:spLocks/>
            </p:cNvSpPr>
            <p:nvPr/>
          </p:nvSpPr>
          <p:spPr bwMode="auto">
            <a:xfrm>
              <a:off x="1730" y="362"/>
              <a:ext cx="2900" cy="3594"/>
            </a:xfrm>
            <a:custGeom>
              <a:avLst/>
              <a:gdLst>
                <a:gd name="T0" fmla="*/ 1365 w 2201"/>
                <a:gd name="T1" fmla="*/ 0 h 2728"/>
                <a:gd name="T2" fmla="*/ 0 w 2201"/>
                <a:gd name="T3" fmla="*/ 1364 h 2728"/>
                <a:gd name="T4" fmla="*/ 1365 w 2201"/>
                <a:gd name="T5" fmla="*/ 2728 h 2728"/>
                <a:gd name="T6" fmla="*/ 2201 w 2201"/>
                <a:gd name="T7" fmla="*/ 2442 h 2728"/>
                <a:gd name="T8" fmla="*/ 2155 w 2201"/>
                <a:gd name="T9" fmla="*/ 2382 h 2728"/>
                <a:gd name="T10" fmla="*/ 1365 w 2201"/>
                <a:gd name="T11" fmla="*/ 2653 h 2728"/>
                <a:gd name="T12" fmla="*/ 718 w 2201"/>
                <a:gd name="T13" fmla="*/ 2480 h 2728"/>
                <a:gd name="T14" fmla="*/ 753 w 2201"/>
                <a:gd name="T15" fmla="*/ 2420 h 2728"/>
                <a:gd name="T16" fmla="*/ 176 w 2201"/>
                <a:gd name="T17" fmla="*/ 1645 h 2728"/>
                <a:gd name="T18" fmla="*/ 110 w 2201"/>
                <a:gd name="T19" fmla="*/ 1660 h 2728"/>
                <a:gd name="T20" fmla="*/ 75 w 2201"/>
                <a:gd name="T21" fmla="*/ 1364 h 2728"/>
                <a:gd name="T22" fmla="*/ 721 w 2201"/>
                <a:gd name="T23" fmla="*/ 247 h 2728"/>
                <a:gd name="T24" fmla="*/ 755 w 2201"/>
                <a:gd name="T25" fmla="*/ 306 h 2728"/>
                <a:gd name="T26" fmla="*/ 1365 w 2201"/>
                <a:gd name="T27" fmla="*/ 143 h 2728"/>
                <a:gd name="T28" fmla="*/ 1367 w 2201"/>
                <a:gd name="T29" fmla="*/ 143 h 2728"/>
                <a:gd name="T30" fmla="*/ 1367 w 2201"/>
                <a:gd name="T31" fmla="*/ 0 h 2728"/>
                <a:gd name="T32" fmla="*/ 1365 w 2201"/>
                <a:gd name="T33" fmla="*/ 0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1" h="2728">
                  <a:moveTo>
                    <a:pt x="1365" y="0"/>
                  </a:moveTo>
                  <a:cubicBezTo>
                    <a:pt x="612" y="0"/>
                    <a:pt x="0" y="612"/>
                    <a:pt x="0" y="1364"/>
                  </a:cubicBezTo>
                  <a:cubicBezTo>
                    <a:pt x="0" y="2116"/>
                    <a:pt x="612" y="2728"/>
                    <a:pt x="1365" y="2728"/>
                  </a:cubicBezTo>
                  <a:cubicBezTo>
                    <a:pt x="1671" y="2728"/>
                    <a:pt x="1960" y="2629"/>
                    <a:pt x="2201" y="2442"/>
                  </a:cubicBezTo>
                  <a:cubicBezTo>
                    <a:pt x="2155" y="2382"/>
                    <a:pt x="2155" y="2382"/>
                    <a:pt x="2155" y="2382"/>
                  </a:cubicBezTo>
                  <a:cubicBezTo>
                    <a:pt x="1930" y="2558"/>
                    <a:pt x="1653" y="2653"/>
                    <a:pt x="1365" y="2653"/>
                  </a:cubicBezTo>
                  <a:cubicBezTo>
                    <a:pt x="1137" y="2653"/>
                    <a:pt x="914" y="2593"/>
                    <a:pt x="718" y="2480"/>
                  </a:cubicBezTo>
                  <a:cubicBezTo>
                    <a:pt x="753" y="2420"/>
                    <a:pt x="753" y="2420"/>
                    <a:pt x="753" y="2420"/>
                  </a:cubicBezTo>
                  <a:cubicBezTo>
                    <a:pt x="467" y="2254"/>
                    <a:pt x="254" y="1975"/>
                    <a:pt x="176" y="1645"/>
                  </a:cubicBezTo>
                  <a:cubicBezTo>
                    <a:pt x="110" y="1660"/>
                    <a:pt x="110" y="1660"/>
                    <a:pt x="110" y="1660"/>
                  </a:cubicBezTo>
                  <a:cubicBezTo>
                    <a:pt x="87" y="1564"/>
                    <a:pt x="75" y="1464"/>
                    <a:pt x="75" y="1364"/>
                  </a:cubicBezTo>
                  <a:cubicBezTo>
                    <a:pt x="75" y="905"/>
                    <a:pt x="323" y="477"/>
                    <a:pt x="721" y="247"/>
                  </a:cubicBezTo>
                  <a:cubicBezTo>
                    <a:pt x="755" y="306"/>
                    <a:pt x="755" y="306"/>
                    <a:pt x="755" y="306"/>
                  </a:cubicBezTo>
                  <a:cubicBezTo>
                    <a:pt x="934" y="203"/>
                    <a:pt x="1143" y="143"/>
                    <a:pt x="1365" y="143"/>
                  </a:cubicBezTo>
                  <a:cubicBezTo>
                    <a:pt x="1367" y="143"/>
                    <a:pt x="1367" y="143"/>
                    <a:pt x="1367" y="143"/>
                  </a:cubicBezTo>
                  <a:cubicBezTo>
                    <a:pt x="1367" y="0"/>
                    <a:pt x="1367" y="0"/>
                    <a:pt x="1367" y="0"/>
                  </a:cubicBezTo>
                  <a:cubicBezTo>
                    <a:pt x="1365" y="0"/>
                    <a:pt x="1365" y="0"/>
                    <a:pt x="13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xmlns="" id="{F6C02E33-0B1F-4224-B01F-C4CD72BB075A}"/>
                </a:ext>
              </a:extLst>
            </p:cNvPr>
            <p:cNvSpPr>
              <a:spLocks noEditPoints="1"/>
            </p:cNvSpPr>
            <p:nvPr/>
          </p:nvSpPr>
          <p:spPr bwMode="auto">
            <a:xfrm>
              <a:off x="1829" y="688"/>
              <a:ext cx="2740" cy="3170"/>
            </a:xfrm>
            <a:custGeom>
              <a:avLst/>
              <a:gdLst>
                <a:gd name="T0" fmla="*/ 2038 w 2080"/>
                <a:gd name="T1" fmla="*/ 2082 h 2406"/>
                <a:gd name="T2" fmla="*/ 1290 w 2080"/>
                <a:gd name="T3" fmla="*/ 2338 h 2406"/>
                <a:gd name="T4" fmla="*/ 678 w 2080"/>
                <a:gd name="T5" fmla="*/ 2173 h 2406"/>
                <a:gd name="T6" fmla="*/ 643 w 2080"/>
                <a:gd name="T7" fmla="*/ 2233 h 2406"/>
                <a:gd name="T8" fmla="*/ 1290 w 2080"/>
                <a:gd name="T9" fmla="*/ 2406 h 2406"/>
                <a:gd name="T10" fmla="*/ 2080 w 2080"/>
                <a:gd name="T11" fmla="*/ 2135 h 2406"/>
                <a:gd name="T12" fmla="*/ 2038 w 2080"/>
                <a:gd name="T13" fmla="*/ 2082 h 2406"/>
                <a:gd name="T14" fmla="*/ 646 w 2080"/>
                <a:gd name="T15" fmla="*/ 0 h 2406"/>
                <a:gd name="T16" fmla="*/ 0 w 2080"/>
                <a:gd name="T17" fmla="*/ 1117 h 2406"/>
                <a:gd name="T18" fmla="*/ 35 w 2080"/>
                <a:gd name="T19" fmla="*/ 1413 h 2406"/>
                <a:gd name="T20" fmla="*/ 101 w 2080"/>
                <a:gd name="T21" fmla="*/ 1398 h 2406"/>
                <a:gd name="T22" fmla="*/ 69 w 2080"/>
                <a:gd name="T23" fmla="*/ 1117 h 2406"/>
                <a:gd name="T24" fmla="*/ 680 w 2080"/>
                <a:gd name="T25" fmla="*/ 59 h 2406"/>
                <a:gd name="T26" fmla="*/ 646 w 2080"/>
                <a:gd name="T27" fmla="*/ 0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0" h="2406">
                  <a:moveTo>
                    <a:pt x="2038" y="2082"/>
                  </a:moveTo>
                  <a:cubicBezTo>
                    <a:pt x="1822" y="2249"/>
                    <a:pt x="1563" y="2338"/>
                    <a:pt x="1290" y="2338"/>
                  </a:cubicBezTo>
                  <a:cubicBezTo>
                    <a:pt x="1067" y="2338"/>
                    <a:pt x="858" y="2278"/>
                    <a:pt x="678" y="2173"/>
                  </a:cubicBezTo>
                  <a:cubicBezTo>
                    <a:pt x="643" y="2233"/>
                    <a:pt x="643" y="2233"/>
                    <a:pt x="643" y="2233"/>
                  </a:cubicBezTo>
                  <a:cubicBezTo>
                    <a:pt x="839" y="2346"/>
                    <a:pt x="1062" y="2406"/>
                    <a:pt x="1290" y="2406"/>
                  </a:cubicBezTo>
                  <a:cubicBezTo>
                    <a:pt x="1578" y="2406"/>
                    <a:pt x="1855" y="2311"/>
                    <a:pt x="2080" y="2135"/>
                  </a:cubicBezTo>
                  <a:cubicBezTo>
                    <a:pt x="2038" y="2082"/>
                    <a:pt x="2038" y="2082"/>
                    <a:pt x="2038" y="2082"/>
                  </a:cubicBezTo>
                  <a:moveTo>
                    <a:pt x="646" y="0"/>
                  </a:moveTo>
                  <a:cubicBezTo>
                    <a:pt x="248" y="230"/>
                    <a:pt x="0" y="658"/>
                    <a:pt x="0" y="1117"/>
                  </a:cubicBezTo>
                  <a:cubicBezTo>
                    <a:pt x="0" y="1217"/>
                    <a:pt x="12" y="1317"/>
                    <a:pt x="35" y="1413"/>
                  </a:cubicBezTo>
                  <a:cubicBezTo>
                    <a:pt x="101" y="1398"/>
                    <a:pt x="101" y="1398"/>
                    <a:pt x="101" y="1398"/>
                  </a:cubicBezTo>
                  <a:cubicBezTo>
                    <a:pt x="80" y="1308"/>
                    <a:pt x="69" y="1214"/>
                    <a:pt x="69" y="1117"/>
                  </a:cubicBezTo>
                  <a:cubicBezTo>
                    <a:pt x="69" y="666"/>
                    <a:pt x="315" y="271"/>
                    <a:pt x="680" y="59"/>
                  </a:cubicBezTo>
                  <a:cubicBezTo>
                    <a:pt x="646" y="0"/>
                    <a:pt x="646" y="0"/>
                    <a:pt x="6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xmlns="" id="{9063AD62-229B-4A24-B226-06A45CBD4245}"/>
                </a:ext>
              </a:extLst>
            </p:cNvPr>
            <p:cNvSpPr>
              <a:spLocks/>
            </p:cNvSpPr>
            <p:nvPr/>
          </p:nvSpPr>
          <p:spPr bwMode="auto">
            <a:xfrm>
              <a:off x="4714" y="874"/>
              <a:ext cx="612" cy="1242"/>
            </a:xfrm>
            <a:custGeom>
              <a:avLst/>
              <a:gdLst>
                <a:gd name="T0" fmla="*/ 53 w 464"/>
                <a:gd name="T1" fmla="*/ 0 h 943"/>
                <a:gd name="T2" fmla="*/ 0 w 464"/>
                <a:gd name="T3" fmla="*/ 54 h 943"/>
                <a:gd name="T4" fmla="*/ 128 w 464"/>
                <a:gd name="T5" fmla="*/ 199 h 943"/>
                <a:gd name="T6" fmla="*/ 388 w 464"/>
                <a:gd name="T7" fmla="*/ 943 h 943"/>
                <a:gd name="T8" fmla="*/ 464 w 464"/>
                <a:gd name="T9" fmla="*/ 941 h 943"/>
                <a:gd name="T10" fmla="*/ 53 w 464"/>
                <a:gd name="T11" fmla="*/ 0 h 943"/>
              </a:gdLst>
              <a:ahLst/>
              <a:cxnLst>
                <a:cxn ang="0">
                  <a:pos x="T0" y="T1"/>
                </a:cxn>
                <a:cxn ang="0">
                  <a:pos x="T2" y="T3"/>
                </a:cxn>
                <a:cxn ang="0">
                  <a:pos x="T4" y="T5"/>
                </a:cxn>
                <a:cxn ang="0">
                  <a:pos x="T6" y="T7"/>
                </a:cxn>
                <a:cxn ang="0">
                  <a:pos x="T8" y="T9"/>
                </a:cxn>
                <a:cxn ang="0">
                  <a:pos x="T10" y="T11"/>
                </a:cxn>
              </a:cxnLst>
              <a:rect l="0" t="0" r="r" b="b"/>
              <a:pathLst>
                <a:path w="464" h="943">
                  <a:moveTo>
                    <a:pt x="53" y="0"/>
                  </a:moveTo>
                  <a:cubicBezTo>
                    <a:pt x="0" y="54"/>
                    <a:pt x="0" y="54"/>
                    <a:pt x="0" y="54"/>
                  </a:cubicBezTo>
                  <a:cubicBezTo>
                    <a:pt x="46" y="99"/>
                    <a:pt x="89" y="147"/>
                    <a:pt x="128" y="199"/>
                  </a:cubicBezTo>
                  <a:cubicBezTo>
                    <a:pt x="292" y="415"/>
                    <a:pt x="381" y="672"/>
                    <a:pt x="388" y="943"/>
                  </a:cubicBezTo>
                  <a:cubicBezTo>
                    <a:pt x="464" y="941"/>
                    <a:pt x="464" y="941"/>
                    <a:pt x="464" y="941"/>
                  </a:cubicBezTo>
                  <a:cubicBezTo>
                    <a:pt x="454" y="584"/>
                    <a:pt x="309" y="250"/>
                    <a:pt x="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xmlns="" id="{1306C49C-EB3D-40BF-863D-169FEE792B43}"/>
                </a:ext>
              </a:extLst>
            </p:cNvPr>
            <p:cNvSpPr>
              <a:spLocks/>
            </p:cNvSpPr>
            <p:nvPr/>
          </p:nvSpPr>
          <p:spPr bwMode="auto">
            <a:xfrm>
              <a:off x="4653" y="945"/>
              <a:ext cx="573" cy="1172"/>
            </a:xfrm>
            <a:custGeom>
              <a:avLst/>
              <a:gdLst>
                <a:gd name="T0" fmla="*/ 47 w 435"/>
                <a:gd name="T1" fmla="*/ 0 h 890"/>
                <a:gd name="T2" fmla="*/ 0 w 435"/>
                <a:gd name="T3" fmla="*/ 48 h 890"/>
                <a:gd name="T4" fmla="*/ 367 w 435"/>
                <a:gd name="T5" fmla="*/ 890 h 890"/>
                <a:gd name="T6" fmla="*/ 435 w 435"/>
                <a:gd name="T7" fmla="*/ 889 h 890"/>
                <a:gd name="T8" fmla="*/ 175 w 435"/>
                <a:gd name="T9" fmla="*/ 145 h 890"/>
                <a:gd name="T10" fmla="*/ 47 w 435"/>
                <a:gd name="T11" fmla="*/ 0 h 890"/>
              </a:gdLst>
              <a:ahLst/>
              <a:cxnLst>
                <a:cxn ang="0">
                  <a:pos x="T0" y="T1"/>
                </a:cxn>
                <a:cxn ang="0">
                  <a:pos x="T2" y="T3"/>
                </a:cxn>
                <a:cxn ang="0">
                  <a:pos x="T4" y="T5"/>
                </a:cxn>
                <a:cxn ang="0">
                  <a:pos x="T6" y="T7"/>
                </a:cxn>
                <a:cxn ang="0">
                  <a:pos x="T8" y="T9"/>
                </a:cxn>
                <a:cxn ang="0">
                  <a:pos x="T10" y="T11"/>
                </a:cxn>
              </a:cxnLst>
              <a:rect l="0" t="0" r="r" b="b"/>
              <a:pathLst>
                <a:path w="435" h="890">
                  <a:moveTo>
                    <a:pt x="47" y="0"/>
                  </a:moveTo>
                  <a:cubicBezTo>
                    <a:pt x="0" y="48"/>
                    <a:pt x="0" y="48"/>
                    <a:pt x="0" y="48"/>
                  </a:cubicBezTo>
                  <a:cubicBezTo>
                    <a:pt x="228" y="272"/>
                    <a:pt x="359" y="571"/>
                    <a:pt x="367" y="890"/>
                  </a:cubicBezTo>
                  <a:cubicBezTo>
                    <a:pt x="435" y="889"/>
                    <a:pt x="435" y="889"/>
                    <a:pt x="435" y="889"/>
                  </a:cubicBezTo>
                  <a:cubicBezTo>
                    <a:pt x="428" y="618"/>
                    <a:pt x="339" y="361"/>
                    <a:pt x="175" y="145"/>
                  </a:cubicBezTo>
                  <a:cubicBezTo>
                    <a:pt x="136" y="93"/>
                    <a:pt x="93" y="45"/>
                    <a:pt x="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xmlns="" id="{8DB3087D-CA2E-443B-97B4-4875066ED3F4}"/>
                </a:ext>
              </a:extLst>
            </p:cNvPr>
            <p:cNvSpPr>
              <a:spLocks noEditPoints="1"/>
            </p:cNvSpPr>
            <p:nvPr/>
          </p:nvSpPr>
          <p:spPr bwMode="auto">
            <a:xfrm>
              <a:off x="2657" y="656"/>
              <a:ext cx="1944" cy="762"/>
            </a:xfrm>
            <a:custGeom>
              <a:avLst/>
              <a:gdLst>
                <a:gd name="T0" fmla="*/ 1278 w 1475"/>
                <a:gd name="T1" fmla="*/ 510 h 578"/>
                <a:gd name="T2" fmla="*/ 1225 w 1475"/>
                <a:gd name="T3" fmla="*/ 563 h 578"/>
                <a:gd name="T4" fmla="*/ 1240 w 1475"/>
                <a:gd name="T5" fmla="*/ 578 h 578"/>
                <a:gd name="T6" fmla="*/ 1293 w 1475"/>
                <a:gd name="T7" fmla="*/ 525 h 578"/>
                <a:gd name="T8" fmla="*/ 1278 w 1475"/>
                <a:gd name="T9" fmla="*/ 510 h 578"/>
                <a:gd name="T10" fmla="*/ 1386 w 1475"/>
                <a:gd name="T11" fmla="*/ 417 h 578"/>
                <a:gd name="T12" fmla="*/ 1355 w 1475"/>
                <a:gd name="T13" fmla="*/ 448 h 578"/>
                <a:gd name="T14" fmla="*/ 1363 w 1475"/>
                <a:gd name="T15" fmla="*/ 455 h 578"/>
                <a:gd name="T16" fmla="*/ 1393 w 1475"/>
                <a:gd name="T17" fmla="*/ 425 h 578"/>
                <a:gd name="T18" fmla="*/ 1386 w 1475"/>
                <a:gd name="T19" fmla="*/ 417 h 578"/>
                <a:gd name="T20" fmla="*/ 463 w 1475"/>
                <a:gd name="T21" fmla="*/ 358 h 578"/>
                <a:gd name="T22" fmla="*/ 208 w 1475"/>
                <a:gd name="T23" fmla="*/ 472 h 578"/>
                <a:gd name="T24" fmla="*/ 165 w 1475"/>
                <a:gd name="T25" fmla="*/ 410 h 578"/>
                <a:gd name="T26" fmla="*/ 147 w 1475"/>
                <a:gd name="T27" fmla="*/ 423 h 578"/>
                <a:gd name="T28" fmla="*/ 203 w 1475"/>
                <a:gd name="T29" fmla="*/ 502 h 578"/>
                <a:gd name="T30" fmla="*/ 212 w 1475"/>
                <a:gd name="T31" fmla="*/ 496 h 578"/>
                <a:gd name="T32" fmla="*/ 468 w 1475"/>
                <a:gd name="T33" fmla="*/ 379 h 578"/>
                <a:gd name="T34" fmla="*/ 463 w 1475"/>
                <a:gd name="T35" fmla="*/ 358 h 578"/>
                <a:gd name="T36" fmla="*/ 661 w 1475"/>
                <a:gd name="T37" fmla="*/ 0 h 578"/>
                <a:gd name="T38" fmla="*/ 0 w 1475"/>
                <a:gd name="T39" fmla="*/ 211 h 578"/>
                <a:gd name="T40" fmla="*/ 45 w 1475"/>
                <a:gd name="T41" fmla="*/ 276 h 578"/>
                <a:gd name="T42" fmla="*/ 63 w 1475"/>
                <a:gd name="T43" fmla="*/ 264 h 578"/>
                <a:gd name="T44" fmla="*/ 28 w 1475"/>
                <a:gd name="T45" fmla="*/ 214 h 578"/>
                <a:gd name="T46" fmla="*/ 661 w 1475"/>
                <a:gd name="T47" fmla="*/ 19 h 578"/>
                <a:gd name="T48" fmla="*/ 1447 w 1475"/>
                <a:gd name="T49" fmla="*/ 340 h 578"/>
                <a:gd name="T50" fmla="*/ 1404 w 1475"/>
                <a:gd name="T51" fmla="*/ 384 h 578"/>
                <a:gd name="T52" fmla="*/ 1411 w 1475"/>
                <a:gd name="T53" fmla="*/ 391 h 578"/>
                <a:gd name="T54" fmla="*/ 1411 w 1475"/>
                <a:gd name="T55" fmla="*/ 392 h 578"/>
                <a:gd name="T56" fmla="*/ 1399 w 1475"/>
                <a:gd name="T57" fmla="*/ 404 h 578"/>
                <a:gd name="T58" fmla="*/ 1407 w 1475"/>
                <a:gd name="T59" fmla="*/ 411 h 578"/>
                <a:gd name="T60" fmla="*/ 1475 w 1475"/>
                <a:gd name="T61" fmla="*/ 343 h 578"/>
                <a:gd name="T62" fmla="*/ 661 w 1475"/>
                <a:gd name="T63"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5" h="578">
                  <a:moveTo>
                    <a:pt x="1278" y="510"/>
                  </a:moveTo>
                  <a:cubicBezTo>
                    <a:pt x="1225" y="563"/>
                    <a:pt x="1225" y="563"/>
                    <a:pt x="1225" y="563"/>
                  </a:cubicBezTo>
                  <a:cubicBezTo>
                    <a:pt x="1230" y="568"/>
                    <a:pt x="1235" y="573"/>
                    <a:pt x="1240" y="578"/>
                  </a:cubicBezTo>
                  <a:cubicBezTo>
                    <a:pt x="1293" y="525"/>
                    <a:pt x="1293" y="525"/>
                    <a:pt x="1293" y="525"/>
                  </a:cubicBezTo>
                  <a:cubicBezTo>
                    <a:pt x="1288" y="520"/>
                    <a:pt x="1283" y="515"/>
                    <a:pt x="1278" y="510"/>
                  </a:cubicBezTo>
                  <a:moveTo>
                    <a:pt x="1386" y="417"/>
                  </a:moveTo>
                  <a:cubicBezTo>
                    <a:pt x="1355" y="448"/>
                    <a:pt x="1355" y="448"/>
                    <a:pt x="1355" y="448"/>
                  </a:cubicBezTo>
                  <a:cubicBezTo>
                    <a:pt x="1358" y="450"/>
                    <a:pt x="1360" y="453"/>
                    <a:pt x="1363" y="455"/>
                  </a:cubicBezTo>
                  <a:cubicBezTo>
                    <a:pt x="1393" y="425"/>
                    <a:pt x="1393" y="425"/>
                    <a:pt x="1393" y="425"/>
                  </a:cubicBezTo>
                  <a:cubicBezTo>
                    <a:pt x="1391" y="422"/>
                    <a:pt x="1388" y="420"/>
                    <a:pt x="1386" y="417"/>
                  </a:cubicBezTo>
                  <a:moveTo>
                    <a:pt x="463" y="358"/>
                  </a:moveTo>
                  <a:cubicBezTo>
                    <a:pt x="372" y="381"/>
                    <a:pt x="286" y="419"/>
                    <a:pt x="208" y="472"/>
                  </a:cubicBezTo>
                  <a:cubicBezTo>
                    <a:pt x="165" y="410"/>
                    <a:pt x="165" y="410"/>
                    <a:pt x="165" y="410"/>
                  </a:cubicBezTo>
                  <a:cubicBezTo>
                    <a:pt x="159" y="414"/>
                    <a:pt x="153" y="418"/>
                    <a:pt x="147" y="423"/>
                  </a:cubicBezTo>
                  <a:cubicBezTo>
                    <a:pt x="203" y="502"/>
                    <a:pt x="203" y="502"/>
                    <a:pt x="203" y="502"/>
                  </a:cubicBezTo>
                  <a:cubicBezTo>
                    <a:pt x="212" y="496"/>
                    <a:pt x="212" y="496"/>
                    <a:pt x="212" y="496"/>
                  </a:cubicBezTo>
                  <a:cubicBezTo>
                    <a:pt x="290" y="441"/>
                    <a:pt x="377" y="402"/>
                    <a:pt x="468" y="379"/>
                  </a:cubicBezTo>
                  <a:cubicBezTo>
                    <a:pt x="463" y="358"/>
                    <a:pt x="463" y="358"/>
                    <a:pt x="463" y="358"/>
                  </a:cubicBezTo>
                  <a:moveTo>
                    <a:pt x="661" y="0"/>
                  </a:moveTo>
                  <a:cubicBezTo>
                    <a:pt x="415" y="0"/>
                    <a:pt x="187" y="78"/>
                    <a:pt x="0" y="211"/>
                  </a:cubicBezTo>
                  <a:cubicBezTo>
                    <a:pt x="45" y="276"/>
                    <a:pt x="45" y="276"/>
                    <a:pt x="45" y="276"/>
                  </a:cubicBezTo>
                  <a:cubicBezTo>
                    <a:pt x="51" y="272"/>
                    <a:pt x="57" y="268"/>
                    <a:pt x="63" y="264"/>
                  </a:cubicBezTo>
                  <a:cubicBezTo>
                    <a:pt x="28" y="214"/>
                    <a:pt x="28" y="214"/>
                    <a:pt x="28" y="214"/>
                  </a:cubicBezTo>
                  <a:cubicBezTo>
                    <a:pt x="215" y="86"/>
                    <a:pt x="433" y="19"/>
                    <a:pt x="661" y="19"/>
                  </a:cubicBezTo>
                  <a:cubicBezTo>
                    <a:pt x="957" y="19"/>
                    <a:pt x="1236" y="133"/>
                    <a:pt x="1447" y="340"/>
                  </a:cubicBezTo>
                  <a:cubicBezTo>
                    <a:pt x="1404" y="384"/>
                    <a:pt x="1404" y="384"/>
                    <a:pt x="1404" y="384"/>
                  </a:cubicBezTo>
                  <a:cubicBezTo>
                    <a:pt x="1406" y="386"/>
                    <a:pt x="1408" y="388"/>
                    <a:pt x="1411" y="391"/>
                  </a:cubicBezTo>
                  <a:cubicBezTo>
                    <a:pt x="1411" y="392"/>
                    <a:pt x="1411" y="392"/>
                    <a:pt x="1411" y="392"/>
                  </a:cubicBezTo>
                  <a:cubicBezTo>
                    <a:pt x="1399" y="404"/>
                    <a:pt x="1399" y="404"/>
                    <a:pt x="1399" y="404"/>
                  </a:cubicBezTo>
                  <a:cubicBezTo>
                    <a:pt x="1402" y="406"/>
                    <a:pt x="1404" y="409"/>
                    <a:pt x="1407" y="411"/>
                  </a:cubicBezTo>
                  <a:cubicBezTo>
                    <a:pt x="1475" y="343"/>
                    <a:pt x="1475" y="343"/>
                    <a:pt x="1475" y="343"/>
                  </a:cubicBezTo>
                  <a:cubicBezTo>
                    <a:pt x="1268" y="132"/>
                    <a:pt x="979" y="0"/>
                    <a:pt x="6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xmlns="" id="{7EB80D90-EBD4-4D7C-863C-8EE490E5F83D}"/>
                </a:ext>
              </a:extLst>
            </p:cNvPr>
            <p:cNvSpPr>
              <a:spLocks noEditPoints="1"/>
            </p:cNvSpPr>
            <p:nvPr/>
          </p:nvSpPr>
          <p:spPr bwMode="auto">
            <a:xfrm>
              <a:off x="2717" y="1004"/>
              <a:ext cx="1800" cy="242"/>
            </a:xfrm>
            <a:custGeom>
              <a:avLst/>
              <a:gdLst>
                <a:gd name="T0" fmla="*/ 1333 w 1366"/>
                <a:gd name="T1" fmla="*/ 145 h 184"/>
                <a:gd name="T2" fmla="*/ 1302 w 1366"/>
                <a:gd name="T3" fmla="*/ 176 h 184"/>
                <a:gd name="T4" fmla="*/ 1310 w 1366"/>
                <a:gd name="T5" fmla="*/ 184 h 184"/>
                <a:gd name="T6" fmla="*/ 1341 w 1366"/>
                <a:gd name="T7" fmla="*/ 153 h 184"/>
                <a:gd name="T8" fmla="*/ 1333 w 1366"/>
                <a:gd name="T9" fmla="*/ 145 h 184"/>
                <a:gd name="T10" fmla="*/ 1359 w 1366"/>
                <a:gd name="T11" fmla="*/ 120 h 184"/>
                <a:gd name="T12" fmla="*/ 1346 w 1366"/>
                <a:gd name="T13" fmla="*/ 132 h 184"/>
                <a:gd name="T14" fmla="*/ 1354 w 1366"/>
                <a:gd name="T15" fmla="*/ 140 h 184"/>
                <a:gd name="T16" fmla="*/ 1366 w 1366"/>
                <a:gd name="T17" fmla="*/ 128 h 184"/>
                <a:gd name="T18" fmla="*/ 1366 w 1366"/>
                <a:gd name="T19" fmla="*/ 127 h 184"/>
                <a:gd name="T20" fmla="*/ 1359 w 1366"/>
                <a:gd name="T21" fmla="*/ 120 h 184"/>
                <a:gd name="T22" fmla="*/ 39 w 1366"/>
                <a:gd name="T23" fmla="*/ 30 h 184"/>
                <a:gd name="T24" fmla="*/ 21 w 1366"/>
                <a:gd name="T25" fmla="*/ 42 h 184"/>
                <a:gd name="T26" fmla="*/ 46 w 1366"/>
                <a:gd name="T27" fmla="*/ 78 h 184"/>
                <a:gd name="T28" fmla="*/ 64 w 1366"/>
                <a:gd name="T29" fmla="*/ 65 h 184"/>
                <a:gd name="T30" fmla="*/ 39 w 1366"/>
                <a:gd name="T31" fmla="*/ 30 h 184"/>
                <a:gd name="T32" fmla="*/ 18 w 1366"/>
                <a:gd name="T33" fmla="*/ 0 h 184"/>
                <a:gd name="T34" fmla="*/ 0 w 1366"/>
                <a:gd name="T35" fmla="*/ 12 h 184"/>
                <a:gd name="T36" fmla="*/ 10 w 1366"/>
                <a:gd name="T37" fmla="*/ 27 h 184"/>
                <a:gd name="T38" fmla="*/ 28 w 1366"/>
                <a:gd name="T39" fmla="*/ 14 h 184"/>
                <a:gd name="T40" fmla="*/ 18 w 1366"/>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6" h="184">
                  <a:moveTo>
                    <a:pt x="1333" y="145"/>
                  </a:moveTo>
                  <a:cubicBezTo>
                    <a:pt x="1302" y="176"/>
                    <a:pt x="1302" y="176"/>
                    <a:pt x="1302" y="176"/>
                  </a:cubicBezTo>
                  <a:cubicBezTo>
                    <a:pt x="1305" y="179"/>
                    <a:pt x="1308" y="181"/>
                    <a:pt x="1310" y="184"/>
                  </a:cubicBezTo>
                  <a:cubicBezTo>
                    <a:pt x="1341" y="153"/>
                    <a:pt x="1341" y="153"/>
                    <a:pt x="1341" y="153"/>
                  </a:cubicBezTo>
                  <a:cubicBezTo>
                    <a:pt x="1338" y="151"/>
                    <a:pt x="1336" y="148"/>
                    <a:pt x="1333" y="145"/>
                  </a:cubicBezTo>
                  <a:moveTo>
                    <a:pt x="1359" y="120"/>
                  </a:moveTo>
                  <a:cubicBezTo>
                    <a:pt x="1346" y="132"/>
                    <a:pt x="1346" y="132"/>
                    <a:pt x="1346" y="132"/>
                  </a:cubicBezTo>
                  <a:cubicBezTo>
                    <a:pt x="1349" y="135"/>
                    <a:pt x="1352" y="137"/>
                    <a:pt x="1354" y="140"/>
                  </a:cubicBezTo>
                  <a:cubicBezTo>
                    <a:pt x="1366" y="128"/>
                    <a:pt x="1366" y="128"/>
                    <a:pt x="1366" y="128"/>
                  </a:cubicBezTo>
                  <a:cubicBezTo>
                    <a:pt x="1366" y="127"/>
                    <a:pt x="1366" y="127"/>
                    <a:pt x="1366" y="127"/>
                  </a:cubicBezTo>
                  <a:cubicBezTo>
                    <a:pt x="1363" y="124"/>
                    <a:pt x="1361" y="122"/>
                    <a:pt x="1359" y="120"/>
                  </a:cubicBezTo>
                  <a:moveTo>
                    <a:pt x="39" y="30"/>
                  </a:moveTo>
                  <a:cubicBezTo>
                    <a:pt x="33" y="34"/>
                    <a:pt x="27" y="38"/>
                    <a:pt x="21" y="42"/>
                  </a:cubicBezTo>
                  <a:cubicBezTo>
                    <a:pt x="46" y="78"/>
                    <a:pt x="46" y="78"/>
                    <a:pt x="46" y="78"/>
                  </a:cubicBezTo>
                  <a:cubicBezTo>
                    <a:pt x="52" y="74"/>
                    <a:pt x="58" y="69"/>
                    <a:pt x="64" y="65"/>
                  </a:cubicBezTo>
                  <a:cubicBezTo>
                    <a:pt x="39" y="30"/>
                    <a:pt x="39" y="30"/>
                    <a:pt x="39" y="30"/>
                  </a:cubicBezTo>
                  <a:moveTo>
                    <a:pt x="18" y="0"/>
                  </a:moveTo>
                  <a:cubicBezTo>
                    <a:pt x="12" y="4"/>
                    <a:pt x="6" y="8"/>
                    <a:pt x="0" y="12"/>
                  </a:cubicBezTo>
                  <a:cubicBezTo>
                    <a:pt x="10" y="27"/>
                    <a:pt x="10" y="27"/>
                    <a:pt x="10" y="27"/>
                  </a:cubicBezTo>
                  <a:cubicBezTo>
                    <a:pt x="16" y="22"/>
                    <a:pt x="22" y="18"/>
                    <a:pt x="28" y="14"/>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a:extLst>
                <a:ext uri="{FF2B5EF4-FFF2-40B4-BE49-F238E27FC236}">
                  <a16:creationId xmlns:a16="http://schemas.microsoft.com/office/drawing/2014/main" xmlns="" id="{D993F9B5-99F7-41C2-9640-81B3F78EFA7C}"/>
                </a:ext>
              </a:extLst>
            </p:cNvPr>
            <p:cNvSpPr>
              <a:spLocks noEditPoints="1"/>
            </p:cNvSpPr>
            <p:nvPr/>
          </p:nvSpPr>
          <p:spPr bwMode="auto">
            <a:xfrm>
              <a:off x="4025" y="1652"/>
              <a:ext cx="1006" cy="1824"/>
            </a:xfrm>
            <a:custGeom>
              <a:avLst/>
              <a:gdLst>
                <a:gd name="T0" fmla="*/ 453 w 763"/>
                <a:gd name="T1" fmla="*/ 84 h 1384"/>
                <a:gd name="T2" fmla="*/ 382 w 763"/>
                <a:gd name="T3" fmla="*/ 109 h 1384"/>
                <a:gd name="T4" fmla="*/ 431 w 763"/>
                <a:gd name="T5" fmla="*/ 385 h 1384"/>
                <a:gd name="T6" fmla="*/ 431 w 763"/>
                <a:gd name="T7" fmla="*/ 387 h 1384"/>
                <a:gd name="T8" fmla="*/ 409 w 763"/>
                <a:gd name="T9" fmla="*/ 387 h 1384"/>
                <a:gd name="T10" fmla="*/ 179 w 763"/>
                <a:gd name="T11" fmla="*/ 943 h 1384"/>
                <a:gd name="T12" fmla="*/ 10 w 763"/>
                <a:gd name="T13" fmla="*/ 1072 h 1384"/>
                <a:gd name="T14" fmla="*/ 0 w 763"/>
                <a:gd name="T15" fmla="*/ 1077 h 1384"/>
                <a:gd name="T16" fmla="*/ 47 w 763"/>
                <a:gd name="T17" fmla="*/ 1159 h 1384"/>
                <a:gd name="T18" fmla="*/ 66 w 763"/>
                <a:gd name="T19" fmla="*/ 1149 h 1384"/>
                <a:gd name="T20" fmla="*/ 30 w 763"/>
                <a:gd name="T21" fmla="*/ 1085 h 1384"/>
                <a:gd name="T22" fmla="*/ 194 w 763"/>
                <a:gd name="T23" fmla="*/ 958 h 1384"/>
                <a:gd name="T24" fmla="*/ 431 w 763"/>
                <a:gd name="T25" fmla="*/ 386 h 1384"/>
                <a:gd name="T26" fmla="*/ 390 w 763"/>
                <a:gd name="T27" fmla="*/ 130 h 1384"/>
                <a:gd name="T28" fmla="*/ 460 w 763"/>
                <a:gd name="T29" fmla="*/ 105 h 1384"/>
                <a:gd name="T30" fmla="*/ 453 w 763"/>
                <a:gd name="T31" fmla="*/ 84 h 1384"/>
                <a:gd name="T32" fmla="*/ 587 w 763"/>
                <a:gd name="T33" fmla="*/ 38 h 1384"/>
                <a:gd name="T34" fmla="*/ 546 w 763"/>
                <a:gd name="T35" fmla="*/ 52 h 1384"/>
                <a:gd name="T36" fmla="*/ 553 w 763"/>
                <a:gd name="T37" fmla="*/ 72 h 1384"/>
                <a:gd name="T38" fmla="*/ 594 w 763"/>
                <a:gd name="T39" fmla="*/ 58 h 1384"/>
                <a:gd name="T40" fmla="*/ 587 w 763"/>
                <a:gd name="T41" fmla="*/ 38 h 1384"/>
                <a:gd name="T42" fmla="*/ 696 w 763"/>
                <a:gd name="T43" fmla="*/ 0 h 1384"/>
                <a:gd name="T44" fmla="*/ 605 w 763"/>
                <a:gd name="T45" fmla="*/ 31 h 1384"/>
                <a:gd name="T46" fmla="*/ 612 w 763"/>
                <a:gd name="T47" fmla="*/ 52 h 1384"/>
                <a:gd name="T48" fmla="*/ 687 w 763"/>
                <a:gd name="T49" fmla="*/ 26 h 1384"/>
                <a:gd name="T50" fmla="*/ 746 w 763"/>
                <a:gd name="T51" fmla="*/ 386 h 1384"/>
                <a:gd name="T52" fmla="*/ 417 w 763"/>
                <a:gd name="T53" fmla="*/ 1181 h 1384"/>
                <a:gd name="T54" fmla="*/ 185 w 763"/>
                <a:gd name="T55" fmla="*/ 1359 h 1384"/>
                <a:gd name="T56" fmla="*/ 153 w 763"/>
                <a:gd name="T57" fmla="*/ 1304 h 1384"/>
                <a:gd name="T58" fmla="*/ 134 w 763"/>
                <a:gd name="T59" fmla="*/ 1314 h 1384"/>
                <a:gd name="T60" fmla="*/ 174 w 763"/>
                <a:gd name="T61" fmla="*/ 1384 h 1384"/>
                <a:gd name="T62" fmla="*/ 763 w 763"/>
                <a:gd name="T63" fmla="*/ 385 h 1384"/>
                <a:gd name="T64" fmla="*/ 696 w 763"/>
                <a:gd name="T65" fmla="*/ 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3" h="1384">
                  <a:moveTo>
                    <a:pt x="453" y="84"/>
                  </a:moveTo>
                  <a:cubicBezTo>
                    <a:pt x="382" y="109"/>
                    <a:pt x="382" y="109"/>
                    <a:pt x="382" y="109"/>
                  </a:cubicBezTo>
                  <a:cubicBezTo>
                    <a:pt x="413" y="195"/>
                    <a:pt x="431" y="288"/>
                    <a:pt x="431" y="385"/>
                  </a:cubicBezTo>
                  <a:cubicBezTo>
                    <a:pt x="431" y="387"/>
                    <a:pt x="431" y="387"/>
                    <a:pt x="431" y="387"/>
                  </a:cubicBezTo>
                  <a:cubicBezTo>
                    <a:pt x="409" y="387"/>
                    <a:pt x="409" y="387"/>
                    <a:pt x="409" y="387"/>
                  </a:cubicBezTo>
                  <a:cubicBezTo>
                    <a:pt x="409" y="597"/>
                    <a:pt x="327" y="794"/>
                    <a:pt x="179" y="943"/>
                  </a:cubicBezTo>
                  <a:cubicBezTo>
                    <a:pt x="128" y="993"/>
                    <a:pt x="71" y="1037"/>
                    <a:pt x="10" y="1072"/>
                  </a:cubicBezTo>
                  <a:cubicBezTo>
                    <a:pt x="0" y="1077"/>
                    <a:pt x="0" y="1077"/>
                    <a:pt x="0" y="1077"/>
                  </a:cubicBezTo>
                  <a:cubicBezTo>
                    <a:pt x="47" y="1159"/>
                    <a:pt x="47" y="1159"/>
                    <a:pt x="47" y="1159"/>
                  </a:cubicBezTo>
                  <a:cubicBezTo>
                    <a:pt x="53" y="1156"/>
                    <a:pt x="59" y="1152"/>
                    <a:pt x="66" y="1149"/>
                  </a:cubicBezTo>
                  <a:cubicBezTo>
                    <a:pt x="30" y="1085"/>
                    <a:pt x="30" y="1085"/>
                    <a:pt x="30" y="1085"/>
                  </a:cubicBezTo>
                  <a:cubicBezTo>
                    <a:pt x="89" y="1050"/>
                    <a:pt x="145" y="1008"/>
                    <a:pt x="194" y="958"/>
                  </a:cubicBezTo>
                  <a:cubicBezTo>
                    <a:pt x="347" y="805"/>
                    <a:pt x="431" y="602"/>
                    <a:pt x="431" y="386"/>
                  </a:cubicBezTo>
                  <a:cubicBezTo>
                    <a:pt x="431" y="299"/>
                    <a:pt x="417" y="212"/>
                    <a:pt x="390" y="130"/>
                  </a:cubicBezTo>
                  <a:cubicBezTo>
                    <a:pt x="460" y="105"/>
                    <a:pt x="460" y="105"/>
                    <a:pt x="460" y="105"/>
                  </a:cubicBezTo>
                  <a:cubicBezTo>
                    <a:pt x="458" y="98"/>
                    <a:pt x="455" y="91"/>
                    <a:pt x="453" y="84"/>
                  </a:cubicBezTo>
                  <a:moveTo>
                    <a:pt x="587" y="38"/>
                  </a:moveTo>
                  <a:cubicBezTo>
                    <a:pt x="546" y="52"/>
                    <a:pt x="546" y="52"/>
                    <a:pt x="546" y="52"/>
                  </a:cubicBezTo>
                  <a:cubicBezTo>
                    <a:pt x="549" y="59"/>
                    <a:pt x="551" y="66"/>
                    <a:pt x="553" y="72"/>
                  </a:cubicBezTo>
                  <a:cubicBezTo>
                    <a:pt x="594" y="58"/>
                    <a:pt x="594" y="58"/>
                    <a:pt x="594" y="58"/>
                  </a:cubicBezTo>
                  <a:cubicBezTo>
                    <a:pt x="592" y="51"/>
                    <a:pt x="590" y="44"/>
                    <a:pt x="587" y="38"/>
                  </a:cubicBezTo>
                  <a:moveTo>
                    <a:pt x="696" y="0"/>
                  </a:moveTo>
                  <a:cubicBezTo>
                    <a:pt x="605" y="31"/>
                    <a:pt x="605" y="31"/>
                    <a:pt x="605" y="31"/>
                  </a:cubicBezTo>
                  <a:cubicBezTo>
                    <a:pt x="608" y="38"/>
                    <a:pt x="610" y="45"/>
                    <a:pt x="612" y="52"/>
                  </a:cubicBezTo>
                  <a:cubicBezTo>
                    <a:pt x="687" y="26"/>
                    <a:pt x="687" y="26"/>
                    <a:pt x="687" y="26"/>
                  </a:cubicBezTo>
                  <a:cubicBezTo>
                    <a:pt x="726" y="142"/>
                    <a:pt x="746" y="263"/>
                    <a:pt x="746" y="386"/>
                  </a:cubicBezTo>
                  <a:cubicBezTo>
                    <a:pt x="746" y="686"/>
                    <a:pt x="629" y="968"/>
                    <a:pt x="417" y="1181"/>
                  </a:cubicBezTo>
                  <a:cubicBezTo>
                    <a:pt x="347" y="1250"/>
                    <a:pt x="269" y="1310"/>
                    <a:pt x="185" y="1359"/>
                  </a:cubicBezTo>
                  <a:cubicBezTo>
                    <a:pt x="153" y="1304"/>
                    <a:pt x="153" y="1304"/>
                    <a:pt x="153" y="1304"/>
                  </a:cubicBezTo>
                  <a:cubicBezTo>
                    <a:pt x="147" y="1307"/>
                    <a:pt x="141" y="1311"/>
                    <a:pt x="134" y="1314"/>
                  </a:cubicBezTo>
                  <a:cubicBezTo>
                    <a:pt x="174" y="1384"/>
                    <a:pt x="174" y="1384"/>
                    <a:pt x="174" y="1384"/>
                  </a:cubicBezTo>
                  <a:cubicBezTo>
                    <a:pt x="525" y="1189"/>
                    <a:pt x="763" y="814"/>
                    <a:pt x="763" y="385"/>
                  </a:cubicBezTo>
                  <a:cubicBezTo>
                    <a:pt x="763" y="250"/>
                    <a:pt x="740" y="120"/>
                    <a:pt x="6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a:extLst>
                <a:ext uri="{FF2B5EF4-FFF2-40B4-BE49-F238E27FC236}">
                  <a16:creationId xmlns:a16="http://schemas.microsoft.com/office/drawing/2014/main" xmlns="" id="{FF8E50B6-7195-4AB8-9C77-D3179B856060}"/>
                </a:ext>
              </a:extLst>
            </p:cNvPr>
            <p:cNvSpPr>
              <a:spLocks noEditPoints="1"/>
            </p:cNvSpPr>
            <p:nvPr/>
          </p:nvSpPr>
          <p:spPr bwMode="auto">
            <a:xfrm>
              <a:off x="4150" y="3278"/>
              <a:ext cx="77" cy="105"/>
            </a:xfrm>
            <a:custGeom>
              <a:avLst/>
              <a:gdLst>
                <a:gd name="T0" fmla="*/ 50 w 58"/>
                <a:gd name="T1" fmla="*/ 55 h 80"/>
                <a:gd name="T2" fmla="*/ 31 w 58"/>
                <a:gd name="T3" fmla="*/ 65 h 80"/>
                <a:gd name="T4" fmla="*/ 39 w 58"/>
                <a:gd name="T5" fmla="*/ 80 h 80"/>
                <a:gd name="T6" fmla="*/ 58 w 58"/>
                <a:gd name="T7" fmla="*/ 70 h 80"/>
                <a:gd name="T8" fmla="*/ 50 w 58"/>
                <a:gd name="T9" fmla="*/ 55 h 80"/>
                <a:gd name="T10" fmla="*/ 19 w 58"/>
                <a:gd name="T11" fmla="*/ 0 h 80"/>
                <a:gd name="T12" fmla="*/ 0 w 58"/>
                <a:gd name="T13" fmla="*/ 11 h 80"/>
                <a:gd name="T14" fmla="*/ 22 w 58"/>
                <a:gd name="T15" fmla="*/ 49 h 80"/>
                <a:gd name="T16" fmla="*/ 41 w 58"/>
                <a:gd name="T17" fmla="*/ 38 h 80"/>
                <a:gd name="T18" fmla="*/ 19 w 58"/>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80">
                  <a:moveTo>
                    <a:pt x="50" y="55"/>
                  </a:moveTo>
                  <a:cubicBezTo>
                    <a:pt x="44" y="58"/>
                    <a:pt x="37" y="62"/>
                    <a:pt x="31" y="65"/>
                  </a:cubicBezTo>
                  <a:cubicBezTo>
                    <a:pt x="39" y="80"/>
                    <a:pt x="39" y="80"/>
                    <a:pt x="39" y="80"/>
                  </a:cubicBezTo>
                  <a:cubicBezTo>
                    <a:pt x="46" y="77"/>
                    <a:pt x="52" y="73"/>
                    <a:pt x="58" y="70"/>
                  </a:cubicBezTo>
                  <a:cubicBezTo>
                    <a:pt x="50" y="55"/>
                    <a:pt x="50" y="55"/>
                    <a:pt x="50" y="55"/>
                  </a:cubicBezTo>
                  <a:moveTo>
                    <a:pt x="19" y="0"/>
                  </a:moveTo>
                  <a:cubicBezTo>
                    <a:pt x="13" y="4"/>
                    <a:pt x="7" y="8"/>
                    <a:pt x="0" y="11"/>
                  </a:cubicBezTo>
                  <a:cubicBezTo>
                    <a:pt x="22" y="49"/>
                    <a:pt x="22" y="49"/>
                    <a:pt x="22" y="49"/>
                  </a:cubicBezTo>
                  <a:cubicBezTo>
                    <a:pt x="28" y="45"/>
                    <a:pt x="34" y="42"/>
                    <a:pt x="41" y="38"/>
                  </a:cubicBezTo>
                  <a:cubicBezTo>
                    <a:pt x="19" y="0"/>
                    <a:pt x="19"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a:extLst>
                <a:ext uri="{FF2B5EF4-FFF2-40B4-BE49-F238E27FC236}">
                  <a16:creationId xmlns:a16="http://schemas.microsoft.com/office/drawing/2014/main" xmlns="" id="{B6638E6F-6BCB-4360-A0FF-4A4C36489918}"/>
                </a:ext>
              </a:extLst>
            </p:cNvPr>
            <p:cNvSpPr>
              <a:spLocks noEditPoints="1"/>
            </p:cNvSpPr>
            <p:nvPr/>
          </p:nvSpPr>
          <p:spPr bwMode="auto">
            <a:xfrm>
              <a:off x="2025" y="1943"/>
              <a:ext cx="1189" cy="1651"/>
            </a:xfrm>
            <a:custGeom>
              <a:avLst/>
              <a:gdLst>
                <a:gd name="T0" fmla="*/ 828 w 902"/>
                <a:gd name="T1" fmla="*/ 1095 h 1253"/>
                <a:gd name="T2" fmla="*/ 814 w 902"/>
                <a:gd name="T3" fmla="*/ 1136 h 1253"/>
                <a:gd name="T4" fmla="*/ 835 w 902"/>
                <a:gd name="T5" fmla="*/ 1143 h 1253"/>
                <a:gd name="T6" fmla="*/ 848 w 902"/>
                <a:gd name="T7" fmla="*/ 1101 h 1253"/>
                <a:gd name="T8" fmla="*/ 828 w 902"/>
                <a:gd name="T9" fmla="*/ 1095 h 1253"/>
                <a:gd name="T10" fmla="*/ 267 w 902"/>
                <a:gd name="T11" fmla="*/ 35 h 1253"/>
                <a:gd name="T12" fmla="*/ 264 w 902"/>
                <a:gd name="T13" fmla="*/ 57 h 1253"/>
                <a:gd name="T14" fmla="*/ 338 w 902"/>
                <a:gd name="T15" fmla="*/ 67 h 1253"/>
                <a:gd name="T16" fmla="*/ 332 w 902"/>
                <a:gd name="T17" fmla="*/ 165 h 1253"/>
                <a:gd name="T18" fmla="*/ 569 w 902"/>
                <a:gd name="T19" fmla="*/ 737 h 1253"/>
                <a:gd name="T20" fmla="*/ 881 w 902"/>
                <a:gd name="T21" fmla="*/ 931 h 1253"/>
                <a:gd name="T22" fmla="*/ 858 w 902"/>
                <a:gd name="T23" fmla="*/ 1001 h 1253"/>
                <a:gd name="T24" fmla="*/ 879 w 902"/>
                <a:gd name="T25" fmla="*/ 1007 h 1253"/>
                <a:gd name="T26" fmla="*/ 902 w 902"/>
                <a:gd name="T27" fmla="*/ 936 h 1253"/>
                <a:gd name="T28" fmla="*/ 332 w 902"/>
                <a:gd name="T29" fmla="*/ 164 h 1253"/>
                <a:gd name="T30" fmla="*/ 332 w 902"/>
                <a:gd name="T31" fmla="*/ 163 h 1253"/>
                <a:gd name="T32" fmla="*/ 354 w 902"/>
                <a:gd name="T33" fmla="*/ 163 h 1253"/>
                <a:gd name="T34" fmla="*/ 361 w 902"/>
                <a:gd name="T35" fmla="*/ 59 h 1253"/>
                <a:gd name="T36" fmla="*/ 362 w 902"/>
                <a:gd name="T37" fmla="*/ 48 h 1253"/>
                <a:gd name="T38" fmla="*/ 267 w 902"/>
                <a:gd name="T39" fmla="*/ 35 h 1253"/>
                <a:gd name="T40" fmla="*/ 11 w 902"/>
                <a:gd name="T41" fmla="*/ 0 h 1253"/>
                <a:gd name="T42" fmla="*/ 0 w 902"/>
                <a:gd name="T43" fmla="*/ 164 h 1253"/>
                <a:gd name="T44" fmla="*/ 799 w 902"/>
                <a:gd name="T45" fmla="*/ 1253 h 1253"/>
                <a:gd name="T46" fmla="*/ 829 w 902"/>
                <a:gd name="T47" fmla="*/ 1161 h 1253"/>
                <a:gd name="T48" fmla="*/ 809 w 902"/>
                <a:gd name="T49" fmla="*/ 1154 h 1253"/>
                <a:gd name="T50" fmla="*/ 784 w 902"/>
                <a:gd name="T51" fmla="*/ 1231 h 1253"/>
                <a:gd name="T52" fmla="*/ 346 w 902"/>
                <a:gd name="T53" fmla="*/ 960 h 1253"/>
                <a:gd name="T54" fmla="*/ 17 w 902"/>
                <a:gd name="T55" fmla="*/ 165 h 1253"/>
                <a:gd name="T56" fmla="*/ 26 w 902"/>
                <a:gd name="T57" fmla="*/ 24 h 1253"/>
                <a:gd name="T58" fmla="*/ 88 w 902"/>
                <a:gd name="T59" fmla="*/ 33 h 1253"/>
                <a:gd name="T60" fmla="*/ 91 w 902"/>
                <a:gd name="T61" fmla="*/ 11 h 1253"/>
                <a:gd name="T62" fmla="*/ 11 w 902"/>
                <a:gd name="T63"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2" h="1253">
                  <a:moveTo>
                    <a:pt x="828" y="1095"/>
                  </a:moveTo>
                  <a:cubicBezTo>
                    <a:pt x="814" y="1136"/>
                    <a:pt x="814" y="1136"/>
                    <a:pt x="814" y="1136"/>
                  </a:cubicBezTo>
                  <a:cubicBezTo>
                    <a:pt x="821" y="1138"/>
                    <a:pt x="828" y="1141"/>
                    <a:pt x="835" y="1143"/>
                  </a:cubicBezTo>
                  <a:cubicBezTo>
                    <a:pt x="848" y="1101"/>
                    <a:pt x="848" y="1101"/>
                    <a:pt x="848" y="1101"/>
                  </a:cubicBezTo>
                  <a:cubicBezTo>
                    <a:pt x="841" y="1099"/>
                    <a:pt x="835" y="1097"/>
                    <a:pt x="828" y="1095"/>
                  </a:cubicBezTo>
                  <a:moveTo>
                    <a:pt x="267" y="35"/>
                  </a:moveTo>
                  <a:cubicBezTo>
                    <a:pt x="266" y="42"/>
                    <a:pt x="265" y="49"/>
                    <a:pt x="264" y="57"/>
                  </a:cubicBezTo>
                  <a:cubicBezTo>
                    <a:pt x="338" y="67"/>
                    <a:pt x="338" y="67"/>
                    <a:pt x="338" y="67"/>
                  </a:cubicBezTo>
                  <a:cubicBezTo>
                    <a:pt x="334" y="99"/>
                    <a:pt x="332" y="132"/>
                    <a:pt x="332" y="165"/>
                  </a:cubicBezTo>
                  <a:cubicBezTo>
                    <a:pt x="332" y="381"/>
                    <a:pt x="416" y="584"/>
                    <a:pt x="569" y="737"/>
                  </a:cubicBezTo>
                  <a:cubicBezTo>
                    <a:pt x="658" y="826"/>
                    <a:pt x="763" y="891"/>
                    <a:pt x="881" y="931"/>
                  </a:cubicBezTo>
                  <a:cubicBezTo>
                    <a:pt x="858" y="1001"/>
                    <a:pt x="858" y="1001"/>
                    <a:pt x="858" y="1001"/>
                  </a:cubicBezTo>
                  <a:cubicBezTo>
                    <a:pt x="865" y="1003"/>
                    <a:pt x="872" y="1005"/>
                    <a:pt x="879" y="1007"/>
                  </a:cubicBezTo>
                  <a:cubicBezTo>
                    <a:pt x="902" y="936"/>
                    <a:pt x="902" y="936"/>
                    <a:pt x="902" y="936"/>
                  </a:cubicBezTo>
                  <a:cubicBezTo>
                    <a:pt x="572" y="834"/>
                    <a:pt x="332" y="526"/>
                    <a:pt x="332" y="164"/>
                  </a:cubicBezTo>
                  <a:cubicBezTo>
                    <a:pt x="332" y="163"/>
                    <a:pt x="332" y="163"/>
                    <a:pt x="332" y="163"/>
                  </a:cubicBezTo>
                  <a:cubicBezTo>
                    <a:pt x="354" y="163"/>
                    <a:pt x="354" y="163"/>
                    <a:pt x="354" y="163"/>
                  </a:cubicBezTo>
                  <a:cubicBezTo>
                    <a:pt x="354" y="128"/>
                    <a:pt x="356" y="93"/>
                    <a:pt x="361" y="59"/>
                  </a:cubicBezTo>
                  <a:cubicBezTo>
                    <a:pt x="362" y="48"/>
                    <a:pt x="362" y="48"/>
                    <a:pt x="362" y="48"/>
                  </a:cubicBezTo>
                  <a:cubicBezTo>
                    <a:pt x="267" y="35"/>
                    <a:pt x="267" y="35"/>
                    <a:pt x="267" y="35"/>
                  </a:cubicBezTo>
                  <a:moveTo>
                    <a:pt x="11" y="0"/>
                  </a:moveTo>
                  <a:cubicBezTo>
                    <a:pt x="4" y="54"/>
                    <a:pt x="0" y="108"/>
                    <a:pt x="0" y="164"/>
                  </a:cubicBezTo>
                  <a:cubicBezTo>
                    <a:pt x="0" y="674"/>
                    <a:pt x="337" y="1107"/>
                    <a:pt x="799" y="1253"/>
                  </a:cubicBezTo>
                  <a:cubicBezTo>
                    <a:pt x="829" y="1161"/>
                    <a:pt x="829" y="1161"/>
                    <a:pt x="829" y="1161"/>
                  </a:cubicBezTo>
                  <a:cubicBezTo>
                    <a:pt x="822" y="1159"/>
                    <a:pt x="815" y="1156"/>
                    <a:pt x="809" y="1154"/>
                  </a:cubicBezTo>
                  <a:cubicBezTo>
                    <a:pt x="784" y="1231"/>
                    <a:pt x="784" y="1231"/>
                    <a:pt x="784" y="1231"/>
                  </a:cubicBezTo>
                  <a:cubicBezTo>
                    <a:pt x="620" y="1176"/>
                    <a:pt x="469" y="1082"/>
                    <a:pt x="346" y="960"/>
                  </a:cubicBezTo>
                  <a:cubicBezTo>
                    <a:pt x="134" y="747"/>
                    <a:pt x="17" y="465"/>
                    <a:pt x="17" y="165"/>
                  </a:cubicBezTo>
                  <a:cubicBezTo>
                    <a:pt x="17" y="118"/>
                    <a:pt x="20" y="71"/>
                    <a:pt x="26" y="24"/>
                  </a:cubicBezTo>
                  <a:cubicBezTo>
                    <a:pt x="88" y="33"/>
                    <a:pt x="88" y="33"/>
                    <a:pt x="88" y="33"/>
                  </a:cubicBezTo>
                  <a:cubicBezTo>
                    <a:pt x="89" y="25"/>
                    <a:pt x="89" y="18"/>
                    <a:pt x="91" y="11"/>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9">
              <a:extLst>
                <a:ext uri="{FF2B5EF4-FFF2-40B4-BE49-F238E27FC236}">
                  <a16:creationId xmlns:a16="http://schemas.microsoft.com/office/drawing/2014/main" xmlns="" id="{F2321563-E21F-4A60-A825-868F1B132622}"/>
                </a:ext>
              </a:extLst>
            </p:cNvPr>
            <p:cNvSpPr>
              <a:spLocks noEditPoints="1"/>
            </p:cNvSpPr>
            <p:nvPr/>
          </p:nvSpPr>
          <p:spPr bwMode="auto">
            <a:xfrm>
              <a:off x="2141" y="1958"/>
              <a:ext cx="107" cy="42"/>
            </a:xfrm>
            <a:custGeom>
              <a:avLst/>
              <a:gdLst>
                <a:gd name="T0" fmla="*/ 38 w 81"/>
                <a:gd name="T1" fmla="*/ 5 h 32"/>
                <a:gd name="T2" fmla="*/ 35 w 81"/>
                <a:gd name="T3" fmla="*/ 26 h 32"/>
                <a:gd name="T4" fmla="*/ 78 w 81"/>
                <a:gd name="T5" fmla="*/ 32 h 32"/>
                <a:gd name="T6" fmla="*/ 81 w 81"/>
                <a:gd name="T7" fmla="*/ 11 h 32"/>
                <a:gd name="T8" fmla="*/ 38 w 81"/>
                <a:gd name="T9" fmla="*/ 5 h 32"/>
                <a:gd name="T10" fmla="*/ 3 w 81"/>
                <a:gd name="T11" fmla="*/ 0 h 32"/>
                <a:gd name="T12" fmla="*/ 0 w 81"/>
                <a:gd name="T13" fmla="*/ 22 h 32"/>
                <a:gd name="T14" fmla="*/ 16 w 81"/>
                <a:gd name="T15" fmla="*/ 24 h 32"/>
                <a:gd name="T16" fmla="*/ 19 w 81"/>
                <a:gd name="T17" fmla="*/ 2 h 32"/>
                <a:gd name="T18" fmla="*/ 3 w 81"/>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2">
                  <a:moveTo>
                    <a:pt x="38" y="5"/>
                  </a:moveTo>
                  <a:cubicBezTo>
                    <a:pt x="37" y="12"/>
                    <a:pt x="36" y="19"/>
                    <a:pt x="35" y="26"/>
                  </a:cubicBezTo>
                  <a:cubicBezTo>
                    <a:pt x="78" y="32"/>
                    <a:pt x="78" y="32"/>
                    <a:pt x="78" y="32"/>
                  </a:cubicBezTo>
                  <a:cubicBezTo>
                    <a:pt x="79" y="25"/>
                    <a:pt x="80" y="18"/>
                    <a:pt x="81" y="11"/>
                  </a:cubicBezTo>
                  <a:cubicBezTo>
                    <a:pt x="38" y="5"/>
                    <a:pt x="38" y="5"/>
                    <a:pt x="38" y="5"/>
                  </a:cubicBezTo>
                  <a:moveTo>
                    <a:pt x="3" y="0"/>
                  </a:moveTo>
                  <a:cubicBezTo>
                    <a:pt x="1" y="7"/>
                    <a:pt x="1" y="14"/>
                    <a:pt x="0" y="22"/>
                  </a:cubicBezTo>
                  <a:cubicBezTo>
                    <a:pt x="16" y="24"/>
                    <a:pt x="16" y="24"/>
                    <a:pt x="16" y="24"/>
                  </a:cubicBezTo>
                  <a:cubicBezTo>
                    <a:pt x="17" y="17"/>
                    <a:pt x="18" y="10"/>
                    <a:pt x="19" y="2"/>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0">
              <a:extLst>
                <a:ext uri="{FF2B5EF4-FFF2-40B4-BE49-F238E27FC236}">
                  <a16:creationId xmlns:a16="http://schemas.microsoft.com/office/drawing/2014/main" xmlns="" id="{3FF7FBE3-A8E1-4C11-BAD2-CF183569EBEC}"/>
                </a:ext>
              </a:extLst>
            </p:cNvPr>
            <p:cNvSpPr>
              <a:spLocks noEditPoints="1"/>
            </p:cNvSpPr>
            <p:nvPr/>
          </p:nvSpPr>
          <p:spPr bwMode="auto">
            <a:xfrm>
              <a:off x="2277" y="909"/>
              <a:ext cx="2538" cy="2544"/>
            </a:xfrm>
            <a:custGeom>
              <a:avLst/>
              <a:gdLst>
                <a:gd name="T0" fmla="*/ 1374 w 1926"/>
                <a:gd name="T1" fmla="*/ 1723 h 1931"/>
                <a:gd name="T2" fmla="*/ 950 w 1926"/>
                <a:gd name="T3" fmla="*/ 1832 h 1931"/>
                <a:gd name="T4" fmla="*/ 688 w 1926"/>
                <a:gd name="T5" fmla="*/ 1792 h 1931"/>
                <a:gd name="T6" fmla="*/ 657 w 1926"/>
                <a:gd name="T7" fmla="*/ 1886 h 1931"/>
                <a:gd name="T8" fmla="*/ 950 w 1926"/>
                <a:gd name="T9" fmla="*/ 1931 h 1931"/>
                <a:gd name="T10" fmla="*/ 1203 w 1926"/>
                <a:gd name="T11" fmla="*/ 1898 h 1931"/>
                <a:gd name="T12" fmla="*/ 1195 w 1926"/>
                <a:gd name="T13" fmla="*/ 1866 h 1931"/>
                <a:gd name="T14" fmla="*/ 1407 w 1926"/>
                <a:gd name="T15" fmla="*/ 1781 h 1931"/>
                <a:gd name="T16" fmla="*/ 1374 w 1926"/>
                <a:gd name="T17" fmla="*/ 1723 h 1931"/>
                <a:gd name="T18" fmla="*/ 7 w 1926"/>
                <a:gd name="T19" fmla="*/ 833 h 1931"/>
                <a:gd name="T20" fmla="*/ 0 w 1926"/>
                <a:gd name="T21" fmla="*/ 949 h 1931"/>
                <a:gd name="T22" fmla="*/ 278 w 1926"/>
                <a:gd name="T23" fmla="*/ 1620 h 1931"/>
                <a:gd name="T24" fmla="*/ 440 w 1926"/>
                <a:gd name="T25" fmla="*/ 1750 h 1931"/>
                <a:gd name="T26" fmla="*/ 423 w 1926"/>
                <a:gd name="T27" fmla="*/ 1777 h 1931"/>
                <a:gd name="T28" fmla="*/ 637 w 1926"/>
                <a:gd name="T29" fmla="*/ 1880 h 1931"/>
                <a:gd name="T30" fmla="*/ 667 w 1926"/>
                <a:gd name="T31" fmla="*/ 1786 h 1931"/>
                <a:gd name="T32" fmla="*/ 66 w 1926"/>
                <a:gd name="T33" fmla="*/ 949 h 1931"/>
                <a:gd name="T34" fmla="*/ 73 w 1926"/>
                <a:gd name="T35" fmla="*/ 842 h 1931"/>
                <a:gd name="T36" fmla="*/ 7 w 1926"/>
                <a:gd name="T37" fmla="*/ 833 h 1931"/>
                <a:gd name="T38" fmla="*/ 1880 w 1926"/>
                <a:gd name="T39" fmla="*/ 636 h 1931"/>
                <a:gd name="T40" fmla="*/ 1787 w 1926"/>
                <a:gd name="T41" fmla="*/ 669 h 1931"/>
                <a:gd name="T42" fmla="*/ 1833 w 1926"/>
                <a:gd name="T43" fmla="*/ 949 h 1931"/>
                <a:gd name="T44" fmla="*/ 1393 w 1926"/>
                <a:gd name="T45" fmla="*/ 1713 h 1931"/>
                <a:gd name="T46" fmla="*/ 1425 w 1926"/>
                <a:gd name="T47" fmla="*/ 1770 h 1931"/>
                <a:gd name="T48" fmla="*/ 1621 w 1926"/>
                <a:gd name="T49" fmla="*/ 1620 h 1931"/>
                <a:gd name="T50" fmla="*/ 1899 w 1926"/>
                <a:gd name="T51" fmla="*/ 949 h 1931"/>
                <a:gd name="T52" fmla="*/ 1894 w 1926"/>
                <a:gd name="T53" fmla="*/ 852 h 1931"/>
                <a:gd name="T54" fmla="*/ 1926 w 1926"/>
                <a:gd name="T55" fmla="*/ 848 h 1931"/>
                <a:gd name="T56" fmla="*/ 1880 w 1926"/>
                <a:gd name="T57" fmla="*/ 636 h 1931"/>
                <a:gd name="T58" fmla="*/ 1652 w 1926"/>
                <a:gd name="T59" fmla="*/ 263 h 1931"/>
                <a:gd name="T60" fmla="*/ 1582 w 1926"/>
                <a:gd name="T61" fmla="*/ 333 h 1931"/>
                <a:gd name="T62" fmla="*/ 1780 w 1926"/>
                <a:gd name="T63" fmla="*/ 648 h 1931"/>
                <a:gd name="T64" fmla="*/ 1873 w 1926"/>
                <a:gd name="T65" fmla="*/ 616 h 1931"/>
                <a:gd name="T66" fmla="*/ 1652 w 1926"/>
                <a:gd name="T67" fmla="*/ 263 h 1931"/>
                <a:gd name="T68" fmla="*/ 398 w 1926"/>
                <a:gd name="T69" fmla="*/ 176 h 1931"/>
                <a:gd name="T70" fmla="*/ 278 w 1926"/>
                <a:gd name="T71" fmla="*/ 278 h 1931"/>
                <a:gd name="T72" fmla="*/ 10 w 1926"/>
                <a:gd name="T73" fmla="*/ 811 h 1931"/>
                <a:gd name="T74" fmla="*/ 76 w 1926"/>
                <a:gd name="T75" fmla="*/ 820 h 1931"/>
                <a:gd name="T76" fmla="*/ 436 w 1926"/>
                <a:gd name="T77" fmla="*/ 231 h 1931"/>
                <a:gd name="T78" fmla="*/ 398 w 1926"/>
                <a:gd name="T79" fmla="*/ 176 h 1931"/>
                <a:gd name="T80" fmla="*/ 950 w 1926"/>
                <a:gd name="T81" fmla="*/ 0 h 1931"/>
                <a:gd name="T82" fmla="*/ 416 w 1926"/>
                <a:gd name="T83" fmla="*/ 163 h 1931"/>
                <a:gd name="T84" fmla="*/ 454 w 1926"/>
                <a:gd name="T85" fmla="*/ 218 h 1931"/>
                <a:gd name="T86" fmla="*/ 950 w 1926"/>
                <a:gd name="T87" fmla="*/ 66 h 1931"/>
                <a:gd name="T88" fmla="*/ 1567 w 1926"/>
                <a:gd name="T89" fmla="*/ 318 h 1931"/>
                <a:gd name="T90" fmla="*/ 1614 w 1926"/>
                <a:gd name="T91" fmla="*/ 271 h 1931"/>
                <a:gd name="T92" fmla="*/ 950 w 1926"/>
                <a:gd name="T93" fmla="*/ 0 h 1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6" h="1931">
                  <a:moveTo>
                    <a:pt x="1374" y="1723"/>
                  </a:moveTo>
                  <a:cubicBezTo>
                    <a:pt x="1248" y="1793"/>
                    <a:pt x="1103" y="1832"/>
                    <a:pt x="950" y="1832"/>
                  </a:cubicBezTo>
                  <a:cubicBezTo>
                    <a:pt x="858" y="1832"/>
                    <a:pt x="771" y="1818"/>
                    <a:pt x="688" y="1792"/>
                  </a:cubicBezTo>
                  <a:cubicBezTo>
                    <a:pt x="657" y="1886"/>
                    <a:pt x="657" y="1886"/>
                    <a:pt x="657" y="1886"/>
                  </a:cubicBezTo>
                  <a:cubicBezTo>
                    <a:pt x="750" y="1915"/>
                    <a:pt x="848" y="1931"/>
                    <a:pt x="950" y="1931"/>
                  </a:cubicBezTo>
                  <a:cubicBezTo>
                    <a:pt x="1037" y="1931"/>
                    <a:pt x="1122" y="1919"/>
                    <a:pt x="1203" y="1898"/>
                  </a:cubicBezTo>
                  <a:cubicBezTo>
                    <a:pt x="1195" y="1866"/>
                    <a:pt x="1195" y="1866"/>
                    <a:pt x="1195" y="1866"/>
                  </a:cubicBezTo>
                  <a:cubicBezTo>
                    <a:pt x="1269" y="1847"/>
                    <a:pt x="1340" y="1818"/>
                    <a:pt x="1407" y="1781"/>
                  </a:cubicBezTo>
                  <a:cubicBezTo>
                    <a:pt x="1374" y="1723"/>
                    <a:pt x="1374" y="1723"/>
                    <a:pt x="1374" y="1723"/>
                  </a:cubicBezTo>
                  <a:moveTo>
                    <a:pt x="7" y="833"/>
                  </a:moveTo>
                  <a:cubicBezTo>
                    <a:pt x="3" y="871"/>
                    <a:pt x="0" y="910"/>
                    <a:pt x="0" y="949"/>
                  </a:cubicBezTo>
                  <a:cubicBezTo>
                    <a:pt x="0" y="1203"/>
                    <a:pt x="99" y="1441"/>
                    <a:pt x="278" y="1620"/>
                  </a:cubicBezTo>
                  <a:cubicBezTo>
                    <a:pt x="327" y="1669"/>
                    <a:pt x="382" y="1713"/>
                    <a:pt x="440" y="1750"/>
                  </a:cubicBezTo>
                  <a:cubicBezTo>
                    <a:pt x="423" y="1777"/>
                    <a:pt x="423" y="1777"/>
                    <a:pt x="423" y="1777"/>
                  </a:cubicBezTo>
                  <a:cubicBezTo>
                    <a:pt x="489" y="1819"/>
                    <a:pt x="561" y="1854"/>
                    <a:pt x="637" y="1880"/>
                  </a:cubicBezTo>
                  <a:cubicBezTo>
                    <a:pt x="667" y="1786"/>
                    <a:pt x="667" y="1786"/>
                    <a:pt x="667" y="1786"/>
                  </a:cubicBezTo>
                  <a:cubicBezTo>
                    <a:pt x="318" y="1668"/>
                    <a:pt x="66" y="1337"/>
                    <a:pt x="66" y="949"/>
                  </a:cubicBezTo>
                  <a:cubicBezTo>
                    <a:pt x="66" y="913"/>
                    <a:pt x="69" y="877"/>
                    <a:pt x="73" y="842"/>
                  </a:cubicBezTo>
                  <a:cubicBezTo>
                    <a:pt x="7" y="833"/>
                    <a:pt x="7" y="833"/>
                    <a:pt x="7" y="833"/>
                  </a:cubicBezTo>
                  <a:moveTo>
                    <a:pt x="1880" y="636"/>
                  </a:moveTo>
                  <a:cubicBezTo>
                    <a:pt x="1787" y="669"/>
                    <a:pt x="1787" y="669"/>
                    <a:pt x="1787" y="669"/>
                  </a:cubicBezTo>
                  <a:cubicBezTo>
                    <a:pt x="1817" y="757"/>
                    <a:pt x="1833" y="851"/>
                    <a:pt x="1833" y="949"/>
                  </a:cubicBezTo>
                  <a:cubicBezTo>
                    <a:pt x="1833" y="1275"/>
                    <a:pt x="1656" y="1559"/>
                    <a:pt x="1393" y="1713"/>
                  </a:cubicBezTo>
                  <a:cubicBezTo>
                    <a:pt x="1425" y="1770"/>
                    <a:pt x="1425" y="1770"/>
                    <a:pt x="1425" y="1770"/>
                  </a:cubicBezTo>
                  <a:cubicBezTo>
                    <a:pt x="1496" y="1729"/>
                    <a:pt x="1562" y="1679"/>
                    <a:pt x="1621" y="1620"/>
                  </a:cubicBezTo>
                  <a:cubicBezTo>
                    <a:pt x="1800" y="1441"/>
                    <a:pt x="1899" y="1203"/>
                    <a:pt x="1899" y="949"/>
                  </a:cubicBezTo>
                  <a:cubicBezTo>
                    <a:pt x="1899" y="917"/>
                    <a:pt x="1897" y="884"/>
                    <a:pt x="1894" y="852"/>
                  </a:cubicBezTo>
                  <a:cubicBezTo>
                    <a:pt x="1926" y="848"/>
                    <a:pt x="1926" y="848"/>
                    <a:pt x="1926" y="848"/>
                  </a:cubicBezTo>
                  <a:cubicBezTo>
                    <a:pt x="1919" y="775"/>
                    <a:pt x="1903" y="704"/>
                    <a:pt x="1880" y="636"/>
                  </a:cubicBezTo>
                  <a:moveTo>
                    <a:pt x="1652" y="263"/>
                  </a:moveTo>
                  <a:cubicBezTo>
                    <a:pt x="1582" y="333"/>
                    <a:pt x="1582" y="333"/>
                    <a:pt x="1582" y="333"/>
                  </a:cubicBezTo>
                  <a:cubicBezTo>
                    <a:pt x="1669" y="422"/>
                    <a:pt x="1737" y="529"/>
                    <a:pt x="1780" y="648"/>
                  </a:cubicBezTo>
                  <a:cubicBezTo>
                    <a:pt x="1873" y="616"/>
                    <a:pt x="1873" y="616"/>
                    <a:pt x="1873" y="616"/>
                  </a:cubicBezTo>
                  <a:cubicBezTo>
                    <a:pt x="1825" y="483"/>
                    <a:pt x="1749" y="363"/>
                    <a:pt x="1652" y="263"/>
                  </a:cubicBezTo>
                  <a:moveTo>
                    <a:pt x="398" y="176"/>
                  </a:moveTo>
                  <a:cubicBezTo>
                    <a:pt x="356" y="206"/>
                    <a:pt x="316" y="240"/>
                    <a:pt x="278" y="278"/>
                  </a:cubicBezTo>
                  <a:cubicBezTo>
                    <a:pt x="132" y="424"/>
                    <a:pt x="39" y="610"/>
                    <a:pt x="10" y="811"/>
                  </a:cubicBezTo>
                  <a:cubicBezTo>
                    <a:pt x="76" y="820"/>
                    <a:pt x="76" y="820"/>
                    <a:pt x="76" y="820"/>
                  </a:cubicBezTo>
                  <a:cubicBezTo>
                    <a:pt x="111" y="578"/>
                    <a:pt x="246" y="367"/>
                    <a:pt x="436" y="231"/>
                  </a:cubicBezTo>
                  <a:cubicBezTo>
                    <a:pt x="398" y="176"/>
                    <a:pt x="398" y="176"/>
                    <a:pt x="398" y="176"/>
                  </a:cubicBezTo>
                  <a:moveTo>
                    <a:pt x="950" y="0"/>
                  </a:moveTo>
                  <a:cubicBezTo>
                    <a:pt x="756" y="0"/>
                    <a:pt x="572" y="57"/>
                    <a:pt x="416" y="163"/>
                  </a:cubicBezTo>
                  <a:cubicBezTo>
                    <a:pt x="454" y="218"/>
                    <a:pt x="454" y="218"/>
                    <a:pt x="454" y="218"/>
                  </a:cubicBezTo>
                  <a:cubicBezTo>
                    <a:pt x="595" y="122"/>
                    <a:pt x="766" y="66"/>
                    <a:pt x="950" y="66"/>
                  </a:cubicBezTo>
                  <a:cubicBezTo>
                    <a:pt x="1189" y="66"/>
                    <a:pt x="1407" y="162"/>
                    <a:pt x="1567" y="318"/>
                  </a:cubicBezTo>
                  <a:cubicBezTo>
                    <a:pt x="1614" y="271"/>
                    <a:pt x="1614" y="271"/>
                    <a:pt x="1614" y="271"/>
                  </a:cubicBezTo>
                  <a:cubicBezTo>
                    <a:pt x="1435" y="96"/>
                    <a:pt x="1200" y="0"/>
                    <a:pt x="9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21">
              <a:extLst>
                <a:ext uri="{FF2B5EF4-FFF2-40B4-BE49-F238E27FC236}">
                  <a16:creationId xmlns:a16="http://schemas.microsoft.com/office/drawing/2014/main" xmlns="" id="{D48BBD77-AFE5-49B8-8E27-16ACE7EFFC05}"/>
                </a:ext>
              </a:extLst>
            </p:cNvPr>
            <p:cNvSpPr>
              <a:spLocks noEditPoints="1"/>
            </p:cNvSpPr>
            <p:nvPr/>
          </p:nvSpPr>
          <p:spPr bwMode="auto">
            <a:xfrm>
              <a:off x="2234" y="866"/>
              <a:ext cx="2587" cy="2544"/>
            </a:xfrm>
            <a:custGeom>
              <a:avLst/>
              <a:gdLst>
                <a:gd name="T0" fmla="*/ 1439 w 1963"/>
                <a:gd name="T1" fmla="*/ 1814 h 1931"/>
                <a:gd name="T2" fmla="*/ 1227 w 1963"/>
                <a:gd name="T3" fmla="*/ 1899 h 1931"/>
                <a:gd name="T4" fmla="*/ 1235 w 1963"/>
                <a:gd name="T5" fmla="*/ 1931 h 1931"/>
                <a:gd name="T6" fmla="*/ 1454 w 1963"/>
                <a:gd name="T7" fmla="*/ 1842 h 1931"/>
                <a:gd name="T8" fmla="*/ 1439 w 1963"/>
                <a:gd name="T9" fmla="*/ 1814 h 1931"/>
                <a:gd name="T10" fmla="*/ 1958 w 1963"/>
                <a:gd name="T11" fmla="*/ 881 h 1931"/>
                <a:gd name="T12" fmla="*/ 1926 w 1963"/>
                <a:gd name="T13" fmla="*/ 885 h 1931"/>
                <a:gd name="T14" fmla="*/ 1931 w 1963"/>
                <a:gd name="T15" fmla="*/ 982 h 1931"/>
                <a:gd name="T16" fmla="*/ 1653 w 1963"/>
                <a:gd name="T17" fmla="*/ 1653 h 1931"/>
                <a:gd name="T18" fmla="*/ 1457 w 1963"/>
                <a:gd name="T19" fmla="*/ 1803 h 1931"/>
                <a:gd name="T20" fmla="*/ 1473 w 1963"/>
                <a:gd name="T21" fmla="*/ 1831 h 1931"/>
                <a:gd name="T22" fmla="*/ 1963 w 1963"/>
                <a:gd name="T23" fmla="*/ 982 h 1931"/>
                <a:gd name="T24" fmla="*/ 1958 w 1963"/>
                <a:gd name="T25" fmla="*/ 881 h 1931"/>
                <a:gd name="T26" fmla="*/ 7 w 1963"/>
                <a:gd name="T27" fmla="*/ 861 h 1931"/>
                <a:gd name="T28" fmla="*/ 0 w 1963"/>
                <a:gd name="T29" fmla="*/ 982 h 1931"/>
                <a:gd name="T30" fmla="*/ 455 w 1963"/>
                <a:gd name="T31" fmla="*/ 1810 h 1931"/>
                <a:gd name="T32" fmla="*/ 472 w 1963"/>
                <a:gd name="T33" fmla="*/ 1783 h 1931"/>
                <a:gd name="T34" fmla="*/ 310 w 1963"/>
                <a:gd name="T35" fmla="*/ 1653 h 1931"/>
                <a:gd name="T36" fmla="*/ 32 w 1963"/>
                <a:gd name="T37" fmla="*/ 982 h 1931"/>
                <a:gd name="T38" fmla="*/ 39 w 1963"/>
                <a:gd name="T39" fmla="*/ 866 h 1931"/>
                <a:gd name="T40" fmla="*/ 7 w 1963"/>
                <a:gd name="T41" fmla="*/ 861 h 1931"/>
                <a:gd name="T42" fmla="*/ 412 w 1963"/>
                <a:gd name="T43" fmla="*/ 183 h 1931"/>
                <a:gd name="T44" fmla="*/ 10 w 1963"/>
                <a:gd name="T45" fmla="*/ 840 h 1931"/>
                <a:gd name="T46" fmla="*/ 42 w 1963"/>
                <a:gd name="T47" fmla="*/ 844 h 1931"/>
                <a:gd name="T48" fmla="*/ 310 w 1963"/>
                <a:gd name="T49" fmla="*/ 311 h 1931"/>
                <a:gd name="T50" fmla="*/ 430 w 1963"/>
                <a:gd name="T51" fmla="*/ 209 h 1931"/>
                <a:gd name="T52" fmla="*/ 412 w 1963"/>
                <a:gd name="T53" fmla="*/ 183 h 1931"/>
                <a:gd name="T54" fmla="*/ 982 w 1963"/>
                <a:gd name="T55" fmla="*/ 0 h 1931"/>
                <a:gd name="T56" fmla="*/ 430 w 1963"/>
                <a:gd name="T57" fmla="*/ 170 h 1931"/>
                <a:gd name="T58" fmla="*/ 448 w 1963"/>
                <a:gd name="T59" fmla="*/ 196 h 1931"/>
                <a:gd name="T60" fmla="*/ 982 w 1963"/>
                <a:gd name="T61" fmla="*/ 33 h 1931"/>
                <a:gd name="T62" fmla="*/ 1646 w 1963"/>
                <a:gd name="T63" fmla="*/ 304 h 1931"/>
                <a:gd name="T64" fmla="*/ 1668 w 1963"/>
                <a:gd name="T65" fmla="*/ 281 h 1931"/>
                <a:gd name="T66" fmla="*/ 982 w 1963"/>
                <a:gd name="T67" fmla="*/ 0 h 1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3" h="1931">
                  <a:moveTo>
                    <a:pt x="1439" y="1814"/>
                  </a:moveTo>
                  <a:cubicBezTo>
                    <a:pt x="1372" y="1851"/>
                    <a:pt x="1301" y="1880"/>
                    <a:pt x="1227" y="1899"/>
                  </a:cubicBezTo>
                  <a:cubicBezTo>
                    <a:pt x="1235" y="1931"/>
                    <a:pt x="1235" y="1931"/>
                    <a:pt x="1235" y="1931"/>
                  </a:cubicBezTo>
                  <a:cubicBezTo>
                    <a:pt x="1312" y="1910"/>
                    <a:pt x="1386" y="1880"/>
                    <a:pt x="1454" y="1842"/>
                  </a:cubicBezTo>
                  <a:cubicBezTo>
                    <a:pt x="1439" y="1814"/>
                    <a:pt x="1439" y="1814"/>
                    <a:pt x="1439" y="1814"/>
                  </a:cubicBezTo>
                  <a:moveTo>
                    <a:pt x="1958" y="881"/>
                  </a:moveTo>
                  <a:cubicBezTo>
                    <a:pt x="1926" y="885"/>
                    <a:pt x="1926" y="885"/>
                    <a:pt x="1926" y="885"/>
                  </a:cubicBezTo>
                  <a:cubicBezTo>
                    <a:pt x="1929" y="917"/>
                    <a:pt x="1931" y="950"/>
                    <a:pt x="1931" y="982"/>
                  </a:cubicBezTo>
                  <a:cubicBezTo>
                    <a:pt x="1931" y="1236"/>
                    <a:pt x="1832" y="1474"/>
                    <a:pt x="1653" y="1653"/>
                  </a:cubicBezTo>
                  <a:cubicBezTo>
                    <a:pt x="1594" y="1712"/>
                    <a:pt x="1528" y="1762"/>
                    <a:pt x="1457" y="1803"/>
                  </a:cubicBezTo>
                  <a:cubicBezTo>
                    <a:pt x="1473" y="1831"/>
                    <a:pt x="1473" y="1831"/>
                    <a:pt x="1473" y="1831"/>
                  </a:cubicBezTo>
                  <a:cubicBezTo>
                    <a:pt x="1766" y="1661"/>
                    <a:pt x="1963" y="1344"/>
                    <a:pt x="1963" y="982"/>
                  </a:cubicBezTo>
                  <a:cubicBezTo>
                    <a:pt x="1963" y="948"/>
                    <a:pt x="1962" y="914"/>
                    <a:pt x="1958" y="881"/>
                  </a:cubicBezTo>
                  <a:moveTo>
                    <a:pt x="7" y="861"/>
                  </a:moveTo>
                  <a:cubicBezTo>
                    <a:pt x="2" y="901"/>
                    <a:pt x="0" y="941"/>
                    <a:pt x="0" y="982"/>
                  </a:cubicBezTo>
                  <a:cubicBezTo>
                    <a:pt x="0" y="1330"/>
                    <a:pt x="181" y="1636"/>
                    <a:pt x="455" y="1810"/>
                  </a:cubicBezTo>
                  <a:cubicBezTo>
                    <a:pt x="472" y="1783"/>
                    <a:pt x="472" y="1783"/>
                    <a:pt x="472" y="1783"/>
                  </a:cubicBezTo>
                  <a:cubicBezTo>
                    <a:pt x="414" y="1746"/>
                    <a:pt x="359" y="1702"/>
                    <a:pt x="310" y="1653"/>
                  </a:cubicBezTo>
                  <a:cubicBezTo>
                    <a:pt x="131" y="1474"/>
                    <a:pt x="32" y="1236"/>
                    <a:pt x="32" y="982"/>
                  </a:cubicBezTo>
                  <a:cubicBezTo>
                    <a:pt x="32" y="943"/>
                    <a:pt x="35" y="904"/>
                    <a:pt x="39" y="866"/>
                  </a:cubicBezTo>
                  <a:cubicBezTo>
                    <a:pt x="7" y="861"/>
                    <a:pt x="7" y="861"/>
                    <a:pt x="7" y="861"/>
                  </a:cubicBezTo>
                  <a:moveTo>
                    <a:pt x="412" y="183"/>
                  </a:moveTo>
                  <a:cubicBezTo>
                    <a:pt x="199" y="335"/>
                    <a:pt x="49" y="570"/>
                    <a:pt x="10" y="840"/>
                  </a:cubicBezTo>
                  <a:cubicBezTo>
                    <a:pt x="42" y="844"/>
                    <a:pt x="42" y="844"/>
                    <a:pt x="42" y="844"/>
                  </a:cubicBezTo>
                  <a:cubicBezTo>
                    <a:pt x="71" y="643"/>
                    <a:pt x="164" y="457"/>
                    <a:pt x="310" y="311"/>
                  </a:cubicBezTo>
                  <a:cubicBezTo>
                    <a:pt x="348" y="273"/>
                    <a:pt x="388" y="239"/>
                    <a:pt x="430" y="209"/>
                  </a:cubicBezTo>
                  <a:cubicBezTo>
                    <a:pt x="412" y="183"/>
                    <a:pt x="412" y="183"/>
                    <a:pt x="412" y="183"/>
                  </a:cubicBezTo>
                  <a:moveTo>
                    <a:pt x="982" y="0"/>
                  </a:moveTo>
                  <a:cubicBezTo>
                    <a:pt x="777" y="0"/>
                    <a:pt x="587" y="63"/>
                    <a:pt x="430" y="170"/>
                  </a:cubicBezTo>
                  <a:cubicBezTo>
                    <a:pt x="448" y="196"/>
                    <a:pt x="448" y="196"/>
                    <a:pt x="448" y="196"/>
                  </a:cubicBezTo>
                  <a:cubicBezTo>
                    <a:pt x="604" y="90"/>
                    <a:pt x="788" y="33"/>
                    <a:pt x="982" y="33"/>
                  </a:cubicBezTo>
                  <a:cubicBezTo>
                    <a:pt x="1232" y="33"/>
                    <a:pt x="1467" y="129"/>
                    <a:pt x="1646" y="304"/>
                  </a:cubicBezTo>
                  <a:cubicBezTo>
                    <a:pt x="1668" y="281"/>
                    <a:pt x="1668" y="281"/>
                    <a:pt x="1668" y="281"/>
                  </a:cubicBezTo>
                  <a:cubicBezTo>
                    <a:pt x="1491" y="107"/>
                    <a:pt x="1249" y="0"/>
                    <a:pt x="9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2">
              <a:extLst>
                <a:ext uri="{FF2B5EF4-FFF2-40B4-BE49-F238E27FC236}">
                  <a16:creationId xmlns:a16="http://schemas.microsoft.com/office/drawing/2014/main" xmlns="" id="{685B6EA3-3A1E-4B3A-8F8B-F9E84E7FAC19}"/>
                </a:ext>
              </a:extLst>
            </p:cNvPr>
            <p:cNvSpPr>
              <a:spLocks noEditPoints="1"/>
            </p:cNvSpPr>
            <p:nvPr/>
          </p:nvSpPr>
          <p:spPr bwMode="auto">
            <a:xfrm>
              <a:off x="2801" y="1124"/>
              <a:ext cx="1653" cy="224"/>
            </a:xfrm>
            <a:custGeom>
              <a:avLst/>
              <a:gdLst>
                <a:gd name="T0" fmla="*/ 1246 w 1254"/>
                <a:gd name="T1" fmla="*/ 93 h 170"/>
                <a:gd name="T2" fmla="*/ 1224 w 1254"/>
                <a:gd name="T3" fmla="*/ 115 h 170"/>
                <a:gd name="T4" fmla="*/ 1223 w 1254"/>
                <a:gd name="T5" fmla="*/ 115 h 170"/>
                <a:gd name="T6" fmla="*/ 1216 w 1254"/>
                <a:gd name="T7" fmla="*/ 108 h 170"/>
                <a:gd name="T8" fmla="*/ 1169 w 1254"/>
                <a:gd name="T9" fmla="*/ 155 h 170"/>
                <a:gd name="T10" fmla="*/ 1184 w 1254"/>
                <a:gd name="T11" fmla="*/ 170 h 170"/>
                <a:gd name="T12" fmla="*/ 1254 w 1254"/>
                <a:gd name="T13" fmla="*/ 100 h 170"/>
                <a:gd name="T14" fmla="*/ 1246 w 1254"/>
                <a:gd name="T15" fmla="*/ 93 h 170"/>
                <a:gd name="T16" fmla="*/ 18 w 1254"/>
                <a:gd name="T17" fmla="*/ 0 h 170"/>
                <a:gd name="T18" fmla="*/ 0 w 1254"/>
                <a:gd name="T19" fmla="*/ 13 h 170"/>
                <a:gd name="T20" fmla="*/ 38 w 1254"/>
                <a:gd name="T21" fmla="*/ 68 h 170"/>
                <a:gd name="T22" fmla="*/ 56 w 1254"/>
                <a:gd name="T23" fmla="*/ 55 h 170"/>
                <a:gd name="T24" fmla="*/ 18 w 1254"/>
                <a:gd name="T2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4" h="170">
                  <a:moveTo>
                    <a:pt x="1246" y="93"/>
                  </a:moveTo>
                  <a:cubicBezTo>
                    <a:pt x="1224" y="115"/>
                    <a:pt x="1224" y="115"/>
                    <a:pt x="1224" y="115"/>
                  </a:cubicBezTo>
                  <a:cubicBezTo>
                    <a:pt x="1223" y="115"/>
                    <a:pt x="1223" y="115"/>
                    <a:pt x="1223" y="115"/>
                  </a:cubicBezTo>
                  <a:cubicBezTo>
                    <a:pt x="1220" y="112"/>
                    <a:pt x="1218" y="110"/>
                    <a:pt x="1216" y="108"/>
                  </a:cubicBezTo>
                  <a:cubicBezTo>
                    <a:pt x="1169" y="155"/>
                    <a:pt x="1169" y="155"/>
                    <a:pt x="1169" y="155"/>
                  </a:cubicBezTo>
                  <a:cubicBezTo>
                    <a:pt x="1174" y="160"/>
                    <a:pt x="1179" y="165"/>
                    <a:pt x="1184" y="170"/>
                  </a:cubicBezTo>
                  <a:cubicBezTo>
                    <a:pt x="1254" y="100"/>
                    <a:pt x="1254" y="100"/>
                    <a:pt x="1254" y="100"/>
                  </a:cubicBezTo>
                  <a:cubicBezTo>
                    <a:pt x="1251" y="98"/>
                    <a:pt x="1249" y="95"/>
                    <a:pt x="1246" y="93"/>
                  </a:cubicBezTo>
                  <a:moveTo>
                    <a:pt x="18" y="0"/>
                  </a:moveTo>
                  <a:cubicBezTo>
                    <a:pt x="12" y="5"/>
                    <a:pt x="6" y="9"/>
                    <a:pt x="0" y="13"/>
                  </a:cubicBezTo>
                  <a:cubicBezTo>
                    <a:pt x="38" y="68"/>
                    <a:pt x="38" y="68"/>
                    <a:pt x="38" y="68"/>
                  </a:cubicBezTo>
                  <a:cubicBezTo>
                    <a:pt x="44" y="63"/>
                    <a:pt x="50" y="59"/>
                    <a:pt x="56" y="55"/>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3">
              <a:extLst>
                <a:ext uri="{FF2B5EF4-FFF2-40B4-BE49-F238E27FC236}">
                  <a16:creationId xmlns:a16="http://schemas.microsoft.com/office/drawing/2014/main" xmlns="" id="{C81F8A06-84FC-423F-85F4-4D3C9436D683}"/>
                </a:ext>
              </a:extLst>
            </p:cNvPr>
            <p:cNvSpPr>
              <a:spLocks noEditPoints="1"/>
            </p:cNvSpPr>
            <p:nvPr/>
          </p:nvSpPr>
          <p:spPr bwMode="auto">
            <a:xfrm>
              <a:off x="2777" y="1090"/>
              <a:ext cx="1666" cy="185"/>
            </a:xfrm>
            <a:custGeom>
              <a:avLst/>
              <a:gdLst>
                <a:gd name="T0" fmla="*/ 1256 w 1264"/>
                <a:gd name="T1" fmla="*/ 111 h 141"/>
                <a:gd name="T2" fmla="*/ 1234 w 1264"/>
                <a:gd name="T3" fmla="*/ 134 h 141"/>
                <a:gd name="T4" fmla="*/ 1241 w 1264"/>
                <a:gd name="T5" fmla="*/ 141 h 141"/>
                <a:gd name="T6" fmla="*/ 1242 w 1264"/>
                <a:gd name="T7" fmla="*/ 141 h 141"/>
                <a:gd name="T8" fmla="*/ 1264 w 1264"/>
                <a:gd name="T9" fmla="*/ 119 h 141"/>
                <a:gd name="T10" fmla="*/ 1256 w 1264"/>
                <a:gd name="T11" fmla="*/ 111 h 141"/>
                <a:gd name="T12" fmla="*/ 18 w 1264"/>
                <a:gd name="T13" fmla="*/ 0 h 141"/>
                <a:gd name="T14" fmla="*/ 0 w 1264"/>
                <a:gd name="T15" fmla="*/ 13 h 141"/>
                <a:gd name="T16" fmla="*/ 18 w 1264"/>
                <a:gd name="T17" fmla="*/ 39 h 141"/>
                <a:gd name="T18" fmla="*/ 36 w 1264"/>
                <a:gd name="T19" fmla="*/ 26 h 141"/>
                <a:gd name="T20" fmla="*/ 18 w 1264"/>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4" h="141">
                  <a:moveTo>
                    <a:pt x="1256" y="111"/>
                  </a:moveTo>
                  <a:cubicBezTo>
                    <a:pt x="1234" y="134"/>
                    <a:pt x="1234" y="134"/>
                    <a:pt x="1234" y="134"/>
                  </a:cubicBezTo>
                  <a:cubicBezTo>
                    <a:pt x="1236" y="136"/>
                    <a:pt x="1238" y="138"/>
                    <a:pt x="1241" y="141"/>
                  </a:cubicBezTo>
                  <a:cubicBezTo>
                    <a:pt x="1242" y="141"/>
                    <a:pt x="1242" y="141"/>
                    <a:pt x="1242" y="141"/>
                  </a:cubicBezTo>
                  <a:cubicBezTo>
                    <a:pt x="1264" y="119"/>
                    <a:pt x="1264" y="119"/>
                    <a:pt x="1264" y="119"/>
                  </a:cubicBezTo>
                  <a:cubicBezTo>
                    <a:pt x="1262" y="116"/>
                    <a:pt x="1259" y="114"/>
                    <a:pt x="1256" y="111"/>
                  </a:cubicBezTo>
                  <a:moveTo>
                    <a:pt x="18" y="0"/>
                  </a:moveTo>
                  <a:cubicBezTo>
                    <a:pt x="12" y="4"/>
                    <a:pt x="6" y="9"/>
                    <a:pt x="0" y="13"/>
                  </a:cubicBezTo>
                  <a:cubicBezTo>
                    <a:pt x="18" y="39"/>
                    <a:pt x="18" y="39"/>
                    <a:pt x="18" y="39"/>
                  </a:cubicBezTo>
                  <a:cubicBezTo>
                    <a:pt x="24" y="35"/>
                    <a:pt x="30" y="31"/>
                    <a:pt x="36" y="26"/>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4">
              <a:extLst>
                <a:ext uri="{FF2B5EF4-FFF2-40B4-BE49-F238E27FC236}">
                  <a16:creationId xmlns:a16="http://schemas.microsoft.com/office/drawing/2014/main" xmlns="" id="{1DBF3FC5-34E8-4F85-A09E-44CAE8E3AFD0}"/>
                </a:ext>
              </a:extLst>
            </p:cNvPr>
            <p:cNvSpPr>
              <a:spLocks noEditPoints="1"/>
            </p:cNvSpPr>
            <p:nvPr/>
          </p:nvSpPr>
          <p:spPr bwMode="auto">
            <a:xfrm>
              <a:off x="4087" y="1721"/>
              <a:ext cx="667" cy="1534"/>
            </a:xfrm>
            <a:custGeom>
              <a:avLst/>
              <a:gdLst>
                <a:gd name="T0" fmla="*/ 19 w 506"/>
                <a:gd name="T1" fmla="*/ 1097 h 1165"/>
                <a:gd name="T2" fmla="*/ 0 w 506"/>
                <a:gd name="T3" fmla="*/ 1107 h 1165"/>
                <a:gd name="T4" fmla="*/ 33 w 506"/>
                <a:gd name="T5" fmla="*/ 1165 h 1165"/>
                <a:gd name="T6" fmla="*/ 51 w 506"/>
                <a:gd name="T7" fmla="*/ 1154 h 1165"/>
                <a:gd name="T8" fmla="*/ 19 w 506"/>
                <a:gd name="T9" fmla="*/ 1097 h 1165"/>
                <a:gd name="T10" fmla="*/ 499 w 506"/>
                <a:gd name="T11" fmla="*/ 0 h 1165"/>
                <a:gd name="T12" fmla="*/ 406 w 506"/>
                <a:gd name="T13" fmla="*/ 32 h 1165"/>
                <a:gd name="T14" fmla="*/ 413 w 506"/>
                <a:gd name="T15" fmla="*/ 53 h 1165"/>
                <a:gd name="T16" fmla="*/ 506 w 506"/>
                <a:gd name="T17" fmla="*/ 20 h 1165"/>
                <a:gd name="T18" fmla="*/ 499 w 506"/>
                <a:gd name="T19"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1165">
                  <a:moveTo>
                    <a:pt x="19" y="1097"/>
                  </a:moveTo>
                  <a:cubicBezTo>
                    <a:pt x="12" y="1100"/>
                    <a:pt x="6" y="1104"/>
                    <a:pt x="0" y="1107"/>
                  </a:cubicBezTo>
                  <a:cubicBezTo>
                    <a:pt x="33" y="1165"/>
                    <a:pt x="33" y="1165"/>
                    <a:pt x="33" y="1165"/>
                  </a:cubicBezTo>
                  <a:cubicBezTo>
                    <a:pt x="39" y="1162"/>
                    <a:pt x="45" y="1158"/>
                    <a:pt x="51" y="1154"/>
                  </a:cubicBezTo>
                  <a:cubicBezTo>
                    <a:pt x="19" y="1097"/>
                    <a:pt x="19" y="1097"/>
                    <a:pt x="19" y="1097"/>
                  </a:cubicBezTo>
                  <a:moveTo>
                    <a:pt x="499" y="0"/>
                  </a:moveTo>
                  <a:cubicBezTo>
                    <a:pt x="406" y="32"/>
                    <a:pt x="406" y="32"/>
                    <a:pt x="406" y="32"/>
                  </a:cubicBezTo>
                  <a:cubicBezTo>
                    <a:pt x="408" y="39"/>
                    <a:pt x="411" y="46"/>
                    <a:pt x="413" y="53"/>
                  </a:cubicBezTo>
                  <a:cubicBezTo>
                    <a:pt x="506" y="20"/>
                    <a:pt x="506" y="20"/>
                    <a:pt x="506" y="20"/>
                  </a:cubicBezTo>
                  <a:cubicBezTo>
                    <a:pt x="504" y="14"/>
                    <a:pt x="502" y="7"/>
                    <a:pt x="49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5">
              <a:extLst>
                <a:ext uri="{FF2B5EF4-FFF2-40B4-BE49-F238E27FC236}">
                  <a16:creationId xmlns:a16="http://schemas.microsoft.com/office/drawing/2014/main" xmlns="" id="{C0A22EE0-55E5-4639-9B7A-C94DB52F05DF}"/>
                </a:ext>
              </a:extLst>
            </p:cNvPr>
            <p:cNvSpPr>
              <a:spLocks/>
            </p:cNvSpPr>
            <p:nvPr/>
          </p:nvSpPr>
          <p:spPr bwMode="auto">
            <a:xfrm>
              <a:off x="4131" y="3241"/>
              <a:ext cx="44" cy="51"/>
            </a:xfrm>
            <a:custGeom>
              <a:avLst/>
              <a:gdLst>
                <a:gd name="T0" fmla="*/ 18 w 34"/>
                <a:gd name="T1" fmla="*/ 0 h 39"/>
                <a:gd name="T2" fmla="*/ 0 w 34"/>
                <a:gd name="T3" fmla="*/ 11 h 39"/>
                <a:gd name="T4" fmla="*/ 15 w 34"/>
                <a:gd name="T5" fmla="*/ 39 h 39"/>
                <a:gd name="T6" fmla="*/ 34 w 34"/>
                <a:gd name="T7" fmla="*/ 28 h 39"/>
                <a:gd name="T8" fmla="*/ 18 w 34"/>
                <a:gd name="T9" fmla="*/ 0 h 39"/>
              </a:gdLst>
              <a:ahLst/>
              <a:cxnLst>
                <a:cxn ang="0">
                  <a:pos x="T0" y="T1"/>
                </a:cxn>
                <a:cxn ang="0">
                  <a:pos x="T2" y="T3"/>
                </a:cxn>
                <a:cxn ang="0">
                  <a:pos x="T4" y="T5"/>
                </a:cxn>
                <a:cxn ang="0">
                  <a:pos x="T6" y="T7"/>
                </a:cxn>
                <a:cxn ang="0">
                  <a:pos x="T8" y="T9"/>
                </a:cxn>
              </a:cxnLst>
              <a:rect l="0" t="0" r="r" b="b"/>
              <a:pathLst>
                <a:path w="34" h="39">
                  <a:moveTo>
                    <a:pt x="18" y="0"/>
                  </a:moveTo>
                  <a:cubicBezTo>
                    <a:pt x="12" y="4"/>
                    <a:pt x="6" y="8"/>
                    <a:pt x="0" y="11"/>
                  </a:cubicBezTo>
                  <a:cubicBezTo>
                    <a:pt x="15" y="39"/>
                    <a:pt x="15" y="39"/>
                    <a:pt x="15" y="39"/>
                  </a:cubicBezTo>
                  <a:cubicBezTo>
                    <a:pt x="22" y="36"/>
                    <a:pt x="28" y="32"/>
                    <a:pt x="34" y="28"/>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6">
              <a:extLst>
                <a:ext uri="{FF2B5EF4-FFF2-40B4-BE49-F238E27FC236}">
                  <a16:creationId xmlns:a16="http://schemas.microsoft.com/office/drawing/2014/main" xmlns="" id="{B0378B47-947A-4172-B779-FEB50E84A7A0}"/>
                </a:ext>
              </a:extLst>
            </p:cNvPr>
            <p:cNvSpPr>
              <a:spLocks noEditPoints="1"/>
            </p:cNvSpPr>
            <p:nvPr/>
          </p:nvSpPr>
          <p:spPr bwMode="auto">
            <a:xfrm>
              <a:off x="2286" y="1978"/>
              <a:ext cx="897" cy="1416"/>
            </a:xfrm>
            <a:custGeom>
              <a:avLst/>
              <a:gdLst>
                <a:gd name="T0" fmla="*/ 660 w 681"/>
                <a:gd name="T1" fmla="*/ 975 h 1075"/>
                <a:gd name="T2" fmla="*/ 630 w 681"/>
                <a:gd name="T3" fmla="*/ 1069 h 1075"/>
                <a:gd name="T4" fmla="*/ 650 w 681"/>
                <a:gd name="T5" fmla="*/ 1075 h 1075"/>
                <a:gd name="T6" fmla="*/ 681 w 681"/>
                <a:gd name="T7" fmla="*/ 981 h 1075"/>
                <a:gd name="T8" fmla="*/ 660 w 681"/>
                <a:gd name="T9" fmla="*/ 975 h 1075"/>
                <a:gd name="T10" fmla="*/ 3 w 681"/>
                <a:gd name="T11" fmla="*/ 0 h 1075"/>
                <a:gd name="T12" fmla="*/ 0 w 681"/>
                <a:gd name="T13" fmla="*/ 22 h 1075"/>
                <a:gd name="T14" fmla="*/ 66 w 681"/>
                <a:gd name="T15" fmla="*/ 31 h 1075"/>
                <a:gd name="T16" fmla="*/ 69 w 681"/>
                <a:gd name="T17" fmla="*/ 9 h 1075"/>
                <a:gd name="T18" fmla="*/ 3 w 681"/>
                <a:gd name="T19" fmla="*/ 0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1" h="1075">
                  <a:moveTo>
                    <a:pt x="660" y="975"/>
                  </a:moveTo>
                  <a:cubicBezTo>
                    <a:pt x="630" y="1069"/>
                    <a:pt x="630" y="1069"/>
                    <a:pt x="630" y="1069"/>
                  </a:cubicBezTo>
                  <a:cubicBezTo>
                    <a:pt x="637" y="1071"/>
                    <a:pt x="643" y="1073"/>
                    <a:pt x="650" y="1075"/>
                  </a:cubicBezTo>
                  <a:cubicBezTo>
                    <a:pt x="681" y="981"/>
                    <a:pt x="681" y="981"/>
                    <a:pt x="681" y="981"/>
                  </a:cubicBezTo>
                  <a:cubicBezTo>
                    <a:pt x="674" y="979"/>
                    <a:pt x="667" y="977"/>
                    <a:pt x="660" y="975"/>
                  </a:cubicBezTo>
                  <a:moveTo>
                    <a:pt x="3" y="0"/>
                  </a:moveTo>
                  <a:cubicBezTo>
                    <a:pt x="2" y="7"/>
                    <a:pt x="1" y="14"/>
                    <a:pt x="0" y="22"/>
                  </a:cubicBezTo>
                  <a:cubicBezTo>
                    <a:pt x="66" y="31"/>
                    <a:pt x="66" y="31"/>
                    <a:pt x="66" y="31"/>
                  </a:cubicBezTo>
                  <a:cubicBezTo>
                    <a:pt x="67" y="23"/>
                    <a:pt x="68" y="16"/>
                    <a:pt x="69" y="9"/>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7">
              <a:extLst>
                <a:ext uri="{FF2B5EF4-FFF2-40B4-BE49-F238E27FC236}">
                  <a16:creationId xmlns:a16="http://schemas.microsoft.com/office/drawing/2014/main" xmlns="" id="{379DA4E0-8932-45AD-BF69-9817680D692B}"/>
                </a:ext>
              </a:extLst>
            </p:cNvPr>
            <p:cNvSpPr>
              <a:spLocks/>
            </p:cNvSpPr>
            <p:nvPr/>
          </p:nvSpPr>
          <p:spPr bwMode="auto">
            <a:xfrm>
              <a:off x="2244" y="1972"/>
              <a:ext cx="46" cy="35"/>
            </a:xfrm>
            <a:custGeom>
              <a:avLst/>
              <a:gdLst>
                <a:gd name="T0" fmla="*/ 3 w 35"/>
                <a:gd name="T1" fmla="*/ 0 h 26"/>
                <a:gd name="T2" fmla="*/ 0 w 35"/>
                <a:gd name="T3" fmla="*/ 21 h 26"/>
                <a:gd name="T4" fmla="*/ 32 w 35"/>
                <a:gd name="T5" fmla="*/ 26 h 26"/>
                <a:gd name="T6" fmla="*/ 35 w 35"/>
                <a:gd name="T7" fmla="*/ 4 h 26"/>
                <a:gd name="T8" fmla="*/ 3 w 35"/>
                <a:gd name="T9" fmla="*/ 0 h 26"/>
              </a:gdLst>
              <a:ahLst/>
              <a:cxnLst>
                <a:cxn ang="0">
                  <a:pos x="T0" y="T1"/>
                </a:cxn>
                <a:cxn ang="0">
                  <a:pos x="T2" y="T3"/>
                </a:cxn>
                <a:cxn ang="0">
                  <a:pos x="T4" y="T5"/>
                </a:cxn>
                <a:cxn ang="0">
                  <a:pos x="T6" y="T7"/>
                </a:cxn>
                <a:cxn ang="0">
                  <a:pos x="T8" y="T9"/>
                </a:cxn>
              </a:cxnLst>
              <a:rect l="0" t="0" r="r" b="b"/>
              <a:pathLst>
                <a:path w="35" h="26">
                  <a:moveTo>
                    <a:pt x="3" y="0"/>
                  </a:moveTo>
                  <a:cubicBezTo>
                    <a:pt x="2" y="7"/>
                    <a:pt x="1" y="14"/>
                    <a:pt x="0" y="21"/>
                  </a:cubicBezTo>
                  <a:cubicBezTo>
                    <a:pt x="32" y="26"/>
                    <a:pt x="32" y="26"/>
                    <a:pt x="32" y="26"/>
                  </a:cubicBezTo>
                  <a:cubicBezTo>
                    <a:pt x="33" y="18"/>
                    <a:pt x="34" y="11"/>
                    <a:pt x="35" y="4"/>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8">
              <a:extLst>
                <a:ext uri="{FF2B5EF4-FFF2-40B4-BE49-F238E27FC236}">
                  <a16:creationId xmlns:a16="http://schemas.microsoft.com/office/drawing/2014/main" xmlns="" id="{D2651776-07DD-4BC1-9EFE-EC6F156CCCBB}"/>
                </a:ext>
              </a:extLst>
            </p:cNvPr>
            <p:cNvSpPr>
              <a:spLocks noEditPoints="1"/>
            </p:cNvSpPr>
            <p:nvPr/>
          </p:nvSpPr>
          <p:spPr bwMode="auto">
            <a:xfrm>
              <a:off x="2000" y="631"/>
              <a:ext cx="3056" cy="3057"/>
            </a:xfrm>
            <a:custGeom>
              <a:avLst/>
              <a:gdLst>
                <a:gd name="T0" fmla="*/ 499 w 2319"/>
                <a:gd name="T1" fmla="*/ 230 h 2320"/>
                <a:gd name="T2" fmla="*/ 497 w 2319"/>
                <a:gd name="T3" fmla="*/ 227 h 2320"/>
                <a:gd name="T4" fmla="*/ 506 w 2319"/>
                <a:gd name="T5" fmla="*/ 221 h 2320"/>
                <a:gd name="T6" fmla="*/ 1160 w 2319"/>
                <a:gd name="T7" fmla="*/ 16 h 2320"/>
                <a:gd name="T8" fmla="*/ 1969 w 2319"/>
                <a:gd name="T9" fmla="*/ 352 h 2320"/>
                <a:gd name="T10" fmla="*/ 1977 w 2319"/>
                <a:gd name="T11" fmla="*/ 359 h 2320"/>
                <a:gd name="T12" fmla="*/ 1974 w 2319"/>
                <a:gd name="T13" fmla="*/ 362 h 2320"/>
                <a:gd name="T14" fmla="*/ 2233 w 2319"/>
                <a:gd name="T15" fmla="*/ 775 h 2320"/>
                <a:gd name="T16" fmla="*/ 2237 w 2319"/>
                <a:gd name="T17" fmla="*/ 773 h 2320"/>
                <a:gd name="T18" fmla="*/ 2241 w 2319"/>
                <a:gd name="T19" fmla="*/ 783 h 2320"/>
                <a:gd name="T20" fmla="*/ 2305 w 2319"/>
                <a:gd name="T21" fmla="*/ 1161 h 2320"/>
                <a:gd name="T22" fmla="*/ 1969 w 2319"/>
                <a:gd name="T23" fmla="*/ 1971 h 2320"/>
                <a:gd name="T24" fmla="*/ 1723 w 2319"/>
                <a:gd name="T25" fmla="*/ 2158 h 2320"/>
                <a:gd name="T26" fmla="*/ 1714 w 2319"/>
                <a:gd name="T27" fmla="*/ 2164 h 2320"/>
                <a:gd name="T28" fmla="*/ 1711 w 2319"/>
                <a:gd name="T29" fmla="*/ 2159 h 2320"/>
                <a:gd name="T30" fmla="*/ 1160 w 2319"/>
                <a:gd name="T31" fmla="*/ 2301 h 2320"/>
                <a:gd name="T32" fmla="*/ 818 w 2319"/>
                <a:gd name="T33" fmla="*/ 2249 h 2320"/>
                <a:gd name="T34" fmla="*/ 817 w 2319"/>
                <a:gd name="T35" fmla="*/ 2254 h 2320"/>
                <a:gd name="T36" fmla="*/ 806 w 2319"/>
                <a:gd name="T37" fmla="*/ 2251 h 2320"/>
                <a:gd name="T38" fmla="*/ 350 w 2319"/>
                <a:gd name="T39" fmla="*/ 1971 h 2320"/>
                <a:gd name="T40" fmla="*/ 14 w 2319"/>
                <a:gd name="T41" fmla="*/ 1161 h 2320"/>
                <a:gd name="T42" fmla="*/ 25 w 2319"/>
                <a:gd name="T43" fmla="*/ 1007 h 2320"/>
                <a:gd name="T44" fmla="*/ 26 w 2319"/>
                <a:gd name="T45" fmla="*/ 996 h 2320"/>
                <a:gd name="T46" fmla="*/ 30 w 2319"/>
                <a:gd name="T47" fmla="*/ 996 h 2320"/>
                <a:gd name="T48" fmla="*/ 499 w 2319"/>
                <a:gd name="T49" fmla="*/ 230 h 2320"/>
                <a:gd name="T50" fmla="*/ 1160 w 2319"/>
                <a:gd name="T51" fmla="*/ 0 h 2320"/>
                <a:gd name="T52" fmla="*/ 0 w 2319"/>
                <a:gd name="T53" fmla="*/ 1160 h 2320"/>
                <a:gd name="T54" fmla="*/ 1160 w 2319"/>
                <a:gd name="T55" fmla="*/ 2320 h 2320"/>
                <a:gd name="T56" fmla="*/ 2319 w 2319"/>
                <a:gd name="T57" fmla="*/ 1160 h 2320"/>
                <a:gd name="T58" fmla="*/ 1160 w 2319"/>
                <a:gd name="T59" fmla="*/ 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19" h="2320">
                  <a:moveTo>
                    <a:pt x="499" y="230"/>
                  </a:moveTo>
                  <a:cubicBezTo>
                    <a:pt x="497" y="227"/>
                    <a:pt x="497" y="227"/>
                    <a:pt x="497" y="227"/>
                  </a:cubicBezTo>
                  <a:cubicBezTo>
                    <a:pt x="506" y="221"/>
                    <a:pt x="506" y="221"/>
                    <a:pt x="506" y="221"/>
                  </a:cubicBezTo>
                  <a:cubicBezTo>
                    <a:pt x="698" y="87"/>
                    <a:pt x="924" y="16"/>
                    <a:pt x="1160" y="16"/>
                  </a:cubicBezTo>
                  <a:cubicBezTo>
                    <a:pt x="1465" y="16"/>
                    <a:pt x="1753" y="135"/>
                    <a:pt x="1969" y="352"/>
                  </a:cubicBezTo>
                  <a:cubicBezTo>
                    <a:pt x="1977" y="359"/>
                    <a:pt x="1977" y="359"/>
                    <a:pt x="1977" y="359"/>
                  </a:cubicBezTo>
                  <a:cubicBezTo>
                    <a:pt x="1974" y="362"/>
                    <a:pt x="1974" y="362"/>
                    <a:pt x="1974" y="362"/>
                  </a:cubicBezTo>
                  <a:cubicBezTo>
                    <a:pt x="2088" y="478"/>
                    <a:pt x="2177" y="619"/>
                    <a:pt x="2233" y="775"/>
                  </a:cubicBezTo>
                  <a:cubicBezTo>
                    <a:pt x="2237" y="773"/>
                    <a:pt x="2237" y="773"/>
                    <a:pt x="2237" y="773"/>
                  </a:cubicBezTo>
                  <a:cubicBezTo>
                    <a:pt x="2241" y="783"/>
                    <a:pt x="2241" y="783"/>
                    <a:pt x="2241" y="783"/>
                  </a:cubicBezTo>
                  <a:cubicBezTo>
                    <a:pt x="2283" y="905"/>
                    <a:pt x="2305" y="1032"/>
                    <a:pt x="2305" y="1161"/>
                  </a:cubicBezTo>
                  <a:cubicBezTo>
                    <a:pt x="2305" y="1467"/>
                    <a:pt x="2185" y="1755"/>
                    <a:pt x="1969" y="1971"/>
                  </a:cubicBezTo>
                  <a:cubicBezTo>
                    <a:pt x="1896" y="2044"/>
                    <a:pt x="1813" y="2108"/>
                    <a:pt x="1723" y="2158"/>
                  </a:cubicBezTo>
                  <a:cubicBezTo>
                    <a:pt x="1714" y="2164"/>
                    <a:pt x="1714" y="2164"/>
                    <a:pt x="1714" y="2164"/>
                  </a:cubicBezTo>
                  <a:cubicBezTo>
                    <a:pt x="1711" y="2159"/>
                    <a:pt x="1711" y="2159"/>
                    <a:pt x="1711" y="2159"/>
                  </a:cubicBezTo>
                  <a:cubicBezTo>
                    <a:pt x="1547" y="2249"/>
                    <a:pt x="1359" y="2301"/>
                    <a:pt x="1160" y="2301"/>
                  </a:cubicBezTo>
                  <a:cubicBezTo>
                    <a:pt x="1041" y="2301"/>
                    <a:pt x="926" y="2282"/>
                    <a:pt x="818" y="2249"/>
                  </a:cubicBezTo>
                  <a:cubicBezTo>
                    <a:pt x="817" y="2254"/>
                    <a:pt x="817" y="2254"/>
                    <a:pt x="817" y="2254"/>
                  </a:cubicBezTo>
                  <a:cubicBezTo>
                    <a:pt x="806" y="2251"/>
                    <a:pt x="806" y="2251"/>
                    <a:pt x="806" y="2251"/>
                  </a:cubicBezTo>
                  <a:cubicBezTo>
                    <a:pt x="635" y="2195"/>
                    <a:pt x="478" y="2099"/>
                    <a:pt x="350" y="1971"/>
                  </a:cubicBezTo>
                  <a:cubicBezTo>
                    <a:pt x="134" y="1755"/>
                    <a:pt x="14" y="1467"/>
                    <a:pt x="14" y="1161"/>
                  </a:cubicBezTo>
                  <a:cubicBezTo>
                    <a:pt x="15" y="1110"/>
                    <a:pt x="18" y="1058"/>
                    <a:pt x="25" y="1007"/>
                  </a:cubicBezTo>
                  <a:cubicBezTo>
                    <a:pt x="26" y="996"/>
                    <a:pt x="26" y="996"/>
                    <a:pt x="26" y="996"/>
                  </a:cubicBezTo>
                  <a:cubicBezTo>
                    <a:pt x="30" y="996"/>
                    <a:pt x="30" y="996"/>
                    <a:pt x="30" y="996"/>
                  </a:cubicBezTo>
                  <a:cubicBezTo>
                    <a:pt x="76" y="681"/>
                    <a:pt x="251" y="407"/>
                    <a:pt x="499" y="230"/>
                  </a:cubicBezTo>
                  <a:moveTo>
                    <a:pt x="1160" y="0"/>
                  </a:moveTo>
                  <a:cubicBezTo>
                    <a:pt x="520" y="0"/>
                    <a:pt x="0" y="520"/>
                    <a:pt x="0" y="1160"/>
                  </a:cubicBezTo>
                  <a:cubicBezTo>
                    <a:pt x="0" y="1799"/>
                    <a:pt x="520" y="2320"/>
                    <a:pt x="1160" y="2320"/>
                  </a:cubicBezTo>
                  <a:cubicBezTo>
                    <a:pt x="1799" y="2320"/>
                    <a:pt x="2319" y="1799"/>
                    <a:pt x="2319" y="1160"/>
                  </a:cubicBezTo>
                  <a:cubicBezTo>
                    <a:pt x="2319" y="520"/>
                    <a:pt x="1799" y="0"/>
                    <a:pt x="1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9">
              <a:extLst>
                <a:ext uri="{FF2B5EF4-FFF2-40B4-BE49-F238E27FC236}">
                  <a16:creationId xmlns:a16="http://schemas.microsoft.com/office/drawing/2014/main" xmlns="" id="{313EE069-DF35-478A-8FAE-DE598285BDE5}"/>
                </a:ext>
              </a:extLst>
            </p:cNvPr>
            <p:cNvSpPr>
              <a:spLocks noEditPoints="1"/>
            </p:cNvSpPr>
            <p:nvPr/>
          </p:nvSpPr>
          <p:spPr bwMode="auto">
            <a:xfrm>
              <a:off x="2018" y="652"/>
              <a:ext cx="3019" cy="2949"/>
            </a:xfrm>
            <a:custGeom>
              <a:avLst/>
              <a:gdLst>
                <a:gd name="T0" fmla="*/ 12 w 2291"/>
                <a:gd name="T1" fmla="*/ 980 h 2238"/>
                <a:gd name="T2" fmla="*/ 11 w 2291"/>
                <a:gd name="T3" fmla="*/ 991 h 2238"/>
                <a:gd name="T4" fmla="*/ 0 w 2291"/>
                <a:gd name="T5" fmla="*/ 1145 h 2238"/>
                <a:gd name="T6" fmla="*/ 336 w 2291"/>
                <a:gd name="T7" fmla="*/ 1955 h 2238"/>
                <a:gd name="T8" fmla="*/ 792 w 2291"/>
                <a:gd name="T9" fmla="*/ 2235 h 2238"/>
                <a:gd name="T10" fmla="*/ 803 w 2291"/>
                <a:gd name="T11" fmla="*/ 2238 h 2238"/>
                <a:gd name="T12" fmla="*/ 804 w 2291"/>
                <a:gd name="T13" fmla="*/ 2233 h 2238"/>
                <a:gd name="T14" fmla="*/ 5 w 2291"/>
                <a:gd name="T15" fmla="*/ 1144 h 2238"/>
                <a:gd name="T16" fmla="*/ 16 w 2291"/>
                <a:gd name="T17" fmla="*/ 980 h 2238"/>
                <a:gd name="T18" fmla="*/ 12 w 2291"/>
                <a:gd name="T19" fmla="*/ 980 h 2238"/>
                <a:gd name="T20" fmla="*/ 2223 w 2291"/>
                <a:gd name="T21" fmla="*/ 757 h 2238"/>
                <a:gd name="T22" fmla="*/ 2219 w 2291"/>
                <a:gd name="T23" fmla="*/ 759 h 2238"/>
                <a:gd name="T24" fmla="*/ 2286 w 2291"/>
                <a:gd name="T25" fmla="*/ 1144 h 2238"/>
                <a:gd name="T26" fmla="*/ 1697 w 2291"/>
                <a:gd name="T27" fmla="*/ 2143 h 2238"/>
                <a:gd name="T28" fmla="*/ 1700 w 2291"/>
                <a:gd name="T29" fmla="*/ 2148 h 2238"/>
                <a:gd name="T30" fmla="*/ 1709 w 2291"/>
                <a:gd name="T31" fmla="*/ 2142 h 2238"/>
                <a:gd name="T32" fmla="*/ 1955 w 2291"/>
                <a:gd name="T33" fmla="*/ 1955 h 2238"/>
                <a:gd name="T34" fmla="*/ 2291 w 2291"/>
                <a:gd name="T35" fmla="*/ 1145 h 2238"/>
                <a:gd name="T36" fmla="*/ 2227 w 2291"/>
                <a:gd name="T37" fmla="*/ 767 h 2238"/>
                <a:gd name="T38" fmla="*/ 2223 w 2291"/>
                <a:gd name="T39" fmla="*/ 757 h 2238"/>
                <a:gd name="T40" fmla="*/ 1146 w 2291"/>
                <a:gd name="T41" fmla="*/ 0 h 2238"/>
                <a:gd name="T42" fmla="*/ 492 w 2291"/>
                <a:gd name="T43" fmla="*/ 205 h 2238"/>
                <a:gd name="T44" fmla="*/ 483 w 2291"/>
                <a:gd name="T45" fmla="*/ 211 h 2238"/>
                <a:gd name="T46" fmla="*/ 485 w 2291"/>
                <a:gd name="T47" fmla="*/ 214 h 2238"/>
                <a:gd name="T48" fmla="*/ 1146 w 2291"/>
                <a:gd name="T49" fmla="*/ 3 h 2238"/>
                <a:gd name="T50" fmla="*/ 1960 w 2291"/>
                <a:gd name="T51" fmla="*/ 346 h 2238"/>
                <a:gd name="T52" fmla="*/ 1963 w 2291"/>
                <a:gd name="T53" fmla="*/ 343 h 2238"/>
                <a:gd name="T54" fmla="*/ 1955 w 2291"/>
                <a:gd name="T55" fmla="*/ 336 h 2238"/>
                <a:gd name="T56" fmla="*/ 1146 w 2291"/>
                <a:gd name="T57" fmla="*/ 0 h 2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91" h="2238">
                  <a:moveTo>
                    <a:pt x="12" y="980"/>
                  </a:moveTo>
                  <a:cubicBezTo>
                    <a:pt x="11" y="991"/>
                    <a:pt x="11" y="991"/>
                    <a:pt x="11" y="991"/>
                  </a:cubicBezTo>
                  <a:cubicBezTo>
                    <a:pt x="4" y="1042"/>
                    <a:pt x="1" y="1094"/>
                    <a:pt x="0" y="1145"/>
                  </a:cubicBezTo>
                  <a:cubicBezTo>
                    <a:pt x="0" y="1451"/>
                    <a:pt x="120" y="1739"/>
                    <a:pt x="336" y="1955"/>
                  </a:cubicBezTo>
                  <a:cubicBezTo>
                    <a:pt x="464" y="2083"/>
                    <a:pt x="621" y="2179"/>
                    <a:pt x="792" y="2235"/>
                  </a:cubicBezTo>
                  <a:cubicBezTo>
                    <a:pt x="803" y="2238"/>
                    <a:pt x="803" y="2238"/>
                    <a:pt x="803" y="2238"/>
                  </a:cubicBezTo>
                  <a:cubicBezTo>
                    <a:pt x="804" y="2233"/>
                    <a:pt x="804" y="2233"/>
                    <a:pt x="804" y="2233"/>
                  </a:cubicBezTo>
                  <a:cubicBezTo>
                    <a:pt x="342" y="2087"/>
                    <a:pt x="5" y="1654"/>
                    <a:pt x="5" y="1144"/>
                  </a:cubicBezTo>
                  <a:cubicBezTo>
                    <a:pt x="5" y="1088"/>
                    <a:pt x="9" y="1034"/>
                    <a:pt x="16" y="980"/>
                  </a:cubicBezTo>
                  <a:cubicBezTo>
                    <a:pt x="12" y="980"/>
                    <a:pt x="12" y="980"/>
                    <a:pt x="12" y="980"/>
                  </a:cubicBezTo>
                  <a:moveTo>
                    <a:pt x="2223" y="757"/>
                  </a:moveTo>
                  <a:cubicBezTo>
                    <a:pt x="2219" y="759"/>
                    <a:pt x="2219" y="759"/>
                    <a:pt x="2219" y="759"/>
                  </a:cubicBezTo>
                  <a:cubicBezTo>
                    <a:pt x="2263" y="879"/>
                    <a:pt x="2286" y="1009"/>
                    <a:pt x="2286" y="1144"/>
                  </a:cubicBezTo>
                  <a:cubicBezTo>
                    <a:pt x="2286" y="1573"/>
                    <a:pt x="2048" y="1948"/>
                    <a:pt x="1697" y="2143"/>
                  </a:cubicBezTo>
                  <a:cubicBezTo>
                    <a:pt x="1700" y="2148"/>
                    <a:pt x="1700" y="2148"/>
                    <a:pt x="1700" y="2148"/>
                  </a:cubicBezTo>
                  <a:cubicBezTo>
                    <a:pt x="1709" y="2142"/>
                    <a:pt x="1709" y="2142"/>
                    <a:pt x="1709" y="2142"/>
                  </a:cubicBezTo>
                  <a:cubicBezTo>
                    <a:pt x="1799" y="2092"/>
                    <a:pt x="1882" y="2028"/>
                    <a:pt x="1955" y="1955"/>
                  </a:cubicBezTo>
                  <a:cubicBezTo>
                    <a:pt x="2171" y="1739"/>
                    <a:pt x="2291" y="1451"/>
                    <a:pt x="2291" y="1145"/>
                  </a:cubicBezTo>
                  <a:cubicBezTo>
                    <a:pt x="2291" y="1016"/>
                    <a:pt x="2269" y="889"/>
                    <a:pt x="2227" y="767"/>
                  </a:cubicBezTo>
                  <a:cubicBezTo>
                    <a:pt x="2223" y="757"/>
                    <a:pt x="2223" y="757"/>
                    <a:pt x="2223" y="757"/>
                  </a:cubicBezTo>
                  <a:moveTo>
                    <a:pt x="1146" y="0"/>
                  </a:moveTo>
                  <a:cubicBezTo>
                    <a:pt x="910" y="0"/>
                    <a:pt x="684" y="71"/>
                    <a:pt x="492" y="205"/>
                  </a:cubicBezTo>
                  <a:cubicBezTo>
                    <a:pt x="483" y="211"/>
                    <a:pt x="483" y="211"/>
                    <a:pt x="483" y="211"/>
                  </a:cubicBezTo>
                  <a:cubicBezTo>
                    <a:pt x="485" y="214"/>
                    <a:pt x="485" y="214"/>
                    <a:pt x="485" y="214"/>
                  </a:cubicBezTo>
                  <a:cubicBezTo>
                    <a:pt x="672" y="81"/>
                    <a:pt x="900" y="3"/>
                    <a:pt x="1146" y="3"/>
                  </a:cubicBezTo>
                  <a:cubicBezTo>
                    <a:pt x="1464" y="3"/>
                    <a:pt x="1753" y="135"/>
                    <a:pt x="1960" y="346"/>
                  </a:cubicBezTo>
                  <a:cubicBezTo>
                    <a:pt x="1963" y="343"/>
                    <a:pt x="1963" y="343"/>
                    <a:pt x="1963" y="343"/>
                  </a:cubicBezTo>
                  <a:cubicBezTo>
                    <a:pt x="1955" y="336"/>
                    <a:pt x="1955" y="336"/>
                    <a:pt x="1955" y="336"/>
                  </a:cubicBezTo>
                  <a:cubicBezTo>
                    <a:pt x="1739" y="119"/>
                    <a:pt x="1451" y="0"/>
                    <a:pt x="11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0">
              <a:extLst>
                <a:ext uri="{FF2B5EF4-FFF2-40B4-BE49-F238E27FC236}">
                  <a16:creationId xmlns:a16="http://schemas.microsoft.com/office/drawing/2014/main" xmlns="" id="{313B65AC-3E6C-4AB6-A14F-BD21F303634F}"/>
                </a:ext>
              </a:extLst>
            </p:cNvPr>
            <p:cNvSpPr>
              <a:spLocks noEditPoints="1"/>
            </p:cNvSpPr>
            <p:nvPr/>
          </p:nvSpPr>
          <p:spPr bwMode="auto">
            <a:xfrm>
              <a:off x="2789" y="1198"/>
              <a:ext cx="2107" cy="2337"/>
            </a:xfrm>
            <a:custGeom>
              <a:avLst/>
              <a:gdLst>
                <a:gd name="T0" fmla="*/ 255 w 1599"/>
                <a:gd name="T1" fmla="*/ 1709 h 1774"/>
                <a:gd name="T2" fmla="*/ 249 w 1599"/>
                <a:gd name="T3" fmla="*/ 1727 h 1774"/>
                <a:gd name="T4" fmla="*/ 561 w 1599"/>
                <a:gd name="T5" fmla="*/ 1774 h 1774"/>
                <a:gd name="T6" fmla="*/ 830 w 1599"/>
                <a:gd name="T7" fmla="*/ 1739 h 1774"/>
                <a:gd name="T8" fmla="*/ 825 w 1599"/>
                <a:gd name="T9" fmla="*/ 1720 h 1774"/>
                <a:gd name="T10" fmla="*/ 561 w 1599"/>
                <a:gd name="T11" fmla="*/ 1755 h 1774"/>
                <a:gd name="T12" fmla="*/ 255 w 1599"/>
                <a:gd name="T13" fmla="*/ 1709 h 1774"/>
                <a:gd name="T14" fmla="*/ 10 w 1599"/>
                <a:gd name="T15" fmla="*/ 1595 h 1774"/>
                <a:gd name="T16" fmla="*/ 0 w 1599"/>
                <a:gd name="T17" fmla="*/ 1611 h 1774"/>
                <a:gd name="T18" fmla="*/ 229 w 1599"/>
                <a:gd name="T19" fmla="*/ 1720 h 1774"/>
                <a:gd name="T20" fmla="*/ 234 w 1599"/>
                <a:gd name="T21" fmla="*/ 1702 h 1774"/>
                <a:gd name="T22" fmla="*/ 10 w 1599"/>
                <a:gd name="T23" fmla="*/ 1595 h 1774"/>
                <a:gd name="T24" fmla="*/ 1550 w 1599"/>
                <a:gd name="T25" fmla="*/ 397 h 1774"/>
                <a:gd name="T26" fmla="*/ 1532 w 1599"/>
                <a:gd name="T27" fmla="*/ 403 h 1774"/>
                <a:gd name="T28" fmla="*/ 1580 w 1599"/>
                <a:gd name="T29" fmla="*/ 625 h 1774"/>
                <a:gd name="T30" fmla="*/ 1599 w 1599"/>
                <a:gd name="T31" fmla="*/ 623 h 1774"/>
                <a:gd name="T32" fmla="*/ 1550 w 1599"/>
                <a:gd name="T33" fmla="*/ 397 h 1774"/>
                <a:gd name="T34" fmla="*/ 1307 w 1599"/>
                <a:gd name="T35" fmla="*/ 0 h 1774"/>
                <a:gd name="T36" fmla="*/ 1293 w 1599"/>
                <a:gd name="T37" fmla="*/ 14 h 1774"/>
                <a:gd name="T38" fmla="*/ 1525 w 1599"/>
                <a:gd name="T39" fmla="*/ 383 h 1774"/>
                <a:gd name="T40" fmla="*/ 1543 w 1599"/>
                <a:gd name="T41" fmla="*/ 376 h 1774"/>
                <a:gd name="T42" fmla="*/ 1307 w 1599"/>
                <a:gd name="T43" fmla="*/ 0 h 1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9" h="1774">
                  <a:moveTo>
                    <a:pt x="255" y="1709"/>
                  </a:moveTo>
                  <a:cubicBezTo>
                    <a:pt x="249" y="1727"/>
                    <a:pt x="249" y="1727"/>
                    <a:pt x="249" y="1727"/>
                  </a:cubicBezTo>
                  <a:cubicBezTo>
                    <a:pt x="348" y="1758"/>
                    <a:pt x="452" y="1774"/>
                    <a:pt x="561" y="1774"/>
                  </a:cubicBezTo>
                  <a:cubicBezTo>
                    <a:pt x="654" y="1774"/>
                    <a:pt x="744" y="1762"/>
                    <a:pt x="830" y="1739"/>
                  </a:cubicBezTo>
                  <a:cubicBezTo>
                    <a:pt x="825" y="1720"/>
                    <a:pt x="825" y="1720"/>
                    <a:pt x="825" y="1720"/>
                  </a:cubicBezTo>
                  <a:cubicBezTo>
                    <a:pt x="741" y="1743"/>
                    <a:pt x="652" y="1755"/>
                    <a:pt x="561" y="1755"/>
                  </a:cubicBezTo>
                  <a:cubicBezTo>
                    <a:pt x="454" y="1755"/>
                    <a:pt x="352" y="1739"/>
                    <a:pt x="255" y="1709"/>
                  </a:cubicBezTo>
                  <a:moveTo>
                    <a:pt x="10" y="1595"/>
                  </a:moveTo>
                  <a:cubicBezTo>
                    <a:pt x="0" y="1611"/>
                    <a:pt x="0" y="1611"/>
                    <a:pt x="0" y="1611"/>
                  </a:cubicBezTo>
                  <a:cubicBezTo>
                    <a:pt x="71" y="1656"/>
                    <a:pt x="147" y="1693"/>
                    <a:pt x="229" y="1720"/>
                  </a:cubicBezTo>
                  <a:cubicBezTo>
                    <a:pt x="234" y="1702"/>
                    <a:pt x="234" y="1702"/>
                    <a:pt x="234" y="1702"/>
                  </a:cubicBezTo>
                  <a:cubicBezTo>
                    <a:pt x="155" y="1675"/>
                    <a:pt x="80" y="1639"/>
                    <a:pt x="10" y="1595"/>
                  </a:cubicBezTo>
                  <a:moveTo>
                    <a:pt x="1550" y="397"/>
                  </a:moveTo>
                  <a:cubicBezTo>
                    <a:pt x="1532" y="403"/>
                    <a:pt x="1532" y="403"/>
                    <a:pt x="1532" y="403"/>
                  </a:cubicBezTo>
                  <a:cubicBezTo>
                    <a:pt x="1556" y="474"/>
                    <a:pt x="1573" y="548"/>
                    <a:pt x="1580" y="625"/>
                  </a:cubicBezTo>
                  <a:cubicBezTo>
                    <a:pt x="1599" y="623"/>
                    <a:pt x="1599" y="623"/>
                    <a:pt x="1599" y="623"/>
                  </a:cubicBezTo>
                  <a:cubicBezTo>
                    <a:pt x="1591" y="545"/>
                    <a:pt x="1575" y="469"/>
                    <a:pt x="1550" y="397"/>
                  </a:cubicBezTo>
                  <a:moveTo>
                    <a:pt x="1307" y="0"/>
                  </a:moveTo>
                  <a:cubicBezTo>
                    <a:pt x="1293" y="14"/>
                    <a:pt x="1293" y="14"/>
                    <a:pt x="1293" y="14"/>
                  </a:cubicBezTo>
                  <a:cubicBezTo>
                    <a:pt x="1395" y="118"/>
                    <a:pt x="1475" y="243"/>
                    <a:pt x="1525" y="383"/>
                  </a:cubicBezTo>
                  <a:cubicBezTo>
                    <a:pt x="1543" y="376"/>
                    <a:pt x="1543" y="376"/>
                    <a:pt x="1543" y="376"/>
                  </a:cubicBezTo>
                  <a:cubicBezTo>
                    <a:pt x="1492" y="234"/>
                    <a:pt x="1410" y="106"/>
                    <a:pt x="130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1">
              <a:extLst>
                <a:ext uri="{FF2B5EF4-FFF2-40B4-BE49-F238E27FC236}">
                  <a16:creationId xmlns:a16="http://schemas.microsoft.com/office/drawing/2014/main" xmlns="" id="{158C5533-963F-481B-B460-A95F9D367883}"/>
                </a:ext>
              </a:extLst>
            </p:cNvPr>
            <p:cNvSpPr>
              <a:spLocks noEditPoints="1"/>
            </p:cNvSpPr>
            <p:nvPr/>
          </p:nvSpPr>
          <p:spPr bwMode="auto">
            <a:xfrm>
              <a:off x="2151" y="784"/>
              <a:ext cx="2753" cy="2705"/>
            </a:xfrm>
            <a:custGeom>
              <a:avLst/>
              <a:gdLst>
                <a:gd name="T0" fmla="*/ 1539 w 2089"/>
                <a:gd name="T1" fmla="*/ 1942 h 2053"/>
                <a:gd name="T2" fmla="*/ 1309 w 2089"/>
                <a:gd name="T3" fmla="*/ 2034 h 2053"/>
                <a:gd name="T4" fmla="*/ 1314 w 2089"/>
                <a:gd name="T5" fmla="*/ 2053 h 2053"/>
                <a:gd name="T6" fmla="*/ 1548 w 2089"/>
                <a:gd name="T7" fmla="*/ 1958 h 2053"/>
                <a:gd name="T8" fmla="*/ 1539 w 2089"/>
                <a:gd name="T9" fmla="*/ 1942 h 2053"/>
                <a:gd name="T10" fmla="*/ 2083 w 2089"/>
                <a:gd name="T11" fmla="*/ 937 h 2053"/>
                <a:gd name="T12" fmla="*/ 2064 w 2089"/>
                <a:gd name="T13" fmla="*/ 939 h 2053"/>
                <a:gd name="T14" fmla="*/ 2070 w 2089"/>
                <a:gd name="T15" fmla="*/ 1044 h 2053"/>
                <a:gd name="T16" fmla="*/ 1558 w 2089"/>
                <a:gd name="T17" fmla="*/ 1931 h 2053"/>
                <a:gd name="T18" fmla="*/ 1567 w 2089"/>
                <a:gd name="T19" fmla="*/ 1948 h 2053"/>
                <a:gd name="T20" fmla="*/ 2089 w 2089"/>
                <a:gd name="T21" fmla="*/ 1044 h 2053"/>
                <a:gd name="T22" fmla="*/ 2083 w 2089"/>
                <a:gd name="T23" fmla="*/ 937 h 2053"/>
                <a:gd name="T24" fmla="*/ 8 w 2089"/>
                <a:gd name="T25" fmla="*/ 915 h 2053"/>
                <a:gd name="T26" fmla="*/ 0 w 2089"/>
                <a:gd name="T27" fmla="*/ 1044 h 2053"/>
                <a:gd name="T28" fmla="*/ 484 w 2089"/>
                <a:gd name="T29" fmla="*/ 1925 h 2053"/>
                <a:gd name="T30" fmla="*/ 494 w 2089"/>
                <a:gd name="T31" fmla="*/ 1909 h 2053"/>
                <a:gd name="T32" fmla="*/ 19 w 2089"/>
                <a:gd name="T33" fmla="*/ 1044 h 2053"/>
                <a:gd name="T34" fmla="*/ 27 w 2089"/>
                <a:gd name="T35" fmla="*/ 917 h 2053"/>
                <a:gd name="T36" fmla="*/ 8 w 2089"/>
                <a:gd name="T37" fmla="*/ 915 h 2053"/>
                <a:gd name="T38" fmla="*/ 439 w 2089"/>
                <a:gd name="T39" fmla="*/ 194 h 2053"/>
                <a:gd name="T40" fmla="*/ 11 w 2089"/>
                <a:gd name="T41" fmla="*/ 893 h 2053"/>
                <a:gd name="T42" fmla="*/ 30 w 2089"/>
                <a:gd name="T43" fmla="*/ 896 h 2053"/>
                <a:gd name="T44" fmla="*/ 450 w 2089"/>
                <a:gd name="T45" fmla="*/ 209 h 2053"/>
                <a:gd name="T46" fmla="*/ 439 w 2089"/>
                <a:gd name="T47" fmla="*/ 194 h 2053"/>
                <a:gd name="T48" fmla="*/ 1045 w 2089"/>
                <a:gd name="T49" fmla="*/ 0 h 2053"/>
                <a:gd name="T50" fmla="*/ 457 w 2089"/>
                <a:gd name="T51" fmla="*/ 181 h 2053"/>
                <a:gd name="T52" fmla="*/ 468 w 2089"/>
                <a:gd name="T53" fmla="*/ 197 h 2053"/>
                <a:gd name="T54" fmla="*/ 1045 w 2089"/>
                <a:gd name="T55" fmla="*/ 19 h 2053"/>
                <a:gd name="T56" fmla="*/ 1762 w 2089"/>
                <a:gd name="T57" fmla="*/ 312 h 2053"/>
                <a:gd name="T58" fmla="*/ 1775 w 2089"/>
                <a:gd name="T59" fmla="*/ 299 h 2053"/>
                <a:gd name="T60" fmla="*/ 1045 w 2089"/>
                <a:gd name="T61" fmla="*/ 0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9" h="2053">
                  <a:moveTo>
                    <a:pt x="1539" y="1942"/>
                  </a:moveTo>
                  <a:cubicBezTo>
                    <a:pt x="1467" y="1982"/>
                    <a:pt x="1390" y="2013"/>
                    <a:pt x="1309" y="2034"/>
                  </a:cubicBezTo>
                  <a:cubicBezTo>
                    <a:pt x="1314" y="2053"/>
                    <a:pt x="1314" y="2053"/>
                    <a:pt x="1314" y="2053"/>
                  </a:cubicBezTo>
                  <a:cubicBezTo>
                    <a:pt x="1397" y="2031"/>
                    <a:pt x="1475" y="1999"/>
                    <a:pt x="1548" y="1958"/>
                  </a:cubicBezTo>
                  <a:cubicBezTo>
                    <a:pt x="1539" y="1942"/>
                    <a:pt x="1539" y="1942"/>
                    <a:pt x="1539" y="1942"/>
                  </a:cubicBezTo>
                  <a:moveTo>
                    <a:pt x="2083" y="937"/>
                  </a:moveTo>
                  <a:cubicBezTo>
                    <a:pt x="2064" y="939"/>
                    <a:pt x="2064" y="939"/>
                    <a:pt x="2064" y="939"/>
                  </a:cubicBezTo>
                  <a:cubicBezTo>
                    <a:pt x="2068" y="973"/>
                    <a:pt x="2070" y="1009"/>
                    <a:pt x="2070" y="1044"/>
                  </a:cubicBezTo>
                  <a:cubicBezTo>
                    <a:pt x="2070" y="1422"/>
                    <a:pt x="1864" y="1754"/>
                    <a:pt x="1558" y="1931"/>
                  </a:cubicBezTo>
                  <a:cubicBezTo>
                    <a:pt x="1567" y="1948"/>
                    <a:pt x="1567" y="1948"/>
                    <a:pt x="1567" y="1948"/>
                  </a:cubicBezTo>
                  <a:cubicBezTo>
                    <a:pt x="1879" y="1767"/>
                    <a:pt x="2089" y="1430"/>
                    <a:pt x="2089" y="1044"/>
                  </a:cubicBezTo>
                  <a:cubicBezTo>
                    <a:pt x="2089" y="1008"/>
                    <a:pt x="2087" y="972"/>
                    <a:pt x="2083" y="937"/>
                  </a:cubicBezTo>
                  <a:moveTo>
                    <a:pt x="8" y="915"/>
                  </a:moveTo>
                  <a:cubicBezTo>
                    <a:pt x="3" y="957"/>
                    <a:pt x="0" y="1000"/>
                    <a:pt x="0" y="1044"/>
                  </a:cubicBezTo>
                  <a:cubicBezTo>
                    <a:pt x="0" y="1414"/>
                    <a:pt x="193" y="1739"/>
                    <a:pt x="484" y="1925"/>
                  </a:cubicBezTo>
                  <a:cubicBezTo>
                    <a:pt x="494" y="1909"/>
                    <a:pt x="494" y="1909"/>
                    <a:pt x="494" y="1909"/>
                  </a:cubicBezTo>
                  <a:cubicBezTo>
                    <a:pt x="209" y="1726"/>
                    <a:pt x="19" y="1407"/>
                    <a:pt x="19" y="1044"/>
                  </a:cubicBezTo>
                  <a:cubicBezTo>
                    <a:pt x="19" y="1001"/>
                    <a:pt x="22" y="959"/>
                    <a:pt x="27" y="917"/>
                  </a:cubicBezTo>
                  <a:cubicBezTo>
                    <a:pt x="8" y="915"/>
                    <a:pt x="8" y="915"/>
                    <a:pt x="8" y="915"/>
                  </a:cubicBezTo>
                  <a:moveTo>
                    <a:pt x="439" y="194"/>
                  </a:moveTo>
                  <a:cubicBezTo>
                    <a:pt x="213" y="355"/>
                    <a:pt x="53" y="606"/>
                    <a:pt x="11" y="893"/>
                  </a:cubicBezTo>
                  <a:cubicBezTo>
                    <a:pt x="30" y="896"/>
                    <a:pt x="30" y="896"/>
                    <a:pt x="30" y="896"/>
                  </a:cubicBezTo>
                  <a:cubicBezTo>
                    <a:pt x="71" y="614"/>
                    <a:pt x="228" y="368"/>
                    <a:pt x="450" y="209"/>
                  </a:cubicBezTo>
                  <a:cubicBezTo>
                    <a:pt x="439" y="194"/>
                    <a:pt x="439" y="194"/>
                    <a:pt x="439" y="194"/>
                  </a:cubicBezTo>
                  <a:moveTo>
                    <a:pt x="1045" y="0"/>
                  </a:moveTo>
                  <a:cubicBezTo>
                    <a:pt x="827" y="0"/>
                    <a:pt x="625" y="67"/>
                    <a:pt x="457" y="181"/>
                  </a:cubicBezTo>
                  <a:cubicBezTo>
                    <a:pt x="468" y="197"/>
                    <a:pt x="468" y="197"/>
                    <a:pt x="468" y="197"/>
                  </a:cubicBezTo>
                  <a:cubicBezTo>
                    <a:pt x="632" y="84"/>
                    <a:pt x="831" y="19"/>
                    <a:pt x="1045" y="19"/>
                  </a:cubicBezTo>
                  <a:cubicBezTo>
                    <a:pt x="1324" y="19"/>
                    <a:pt x="1577" y="131"/>
                    <a:pt x="1762" y="312"/>
                  </a:cubicBezTo>
                  <a:cubicBezTo>
                    <a:pt x="1775" y="299"/>
                    <a:pt x="1775" y="299"/>
                    <a:pt x="1775" y="299"/>
                  </a:cubicBezTo>
                  <a:cubicBezTo>
                    <a:pt x="1587" y="114"/>
                    <a:pt x="1329" y="0"/>
                    <a:pt x="10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2">
              <a:extLst>
                <a:ext uri="{FF2B5EF4-FFF2-40B4-BE49-F238E27FC236}">
                  <a16:creationId xmlns:a16="http://schemas.microsoft.com/office/drawing/2014/main" xmlns="" id="{DCA15D15-43E2-4AA6-A78E-9FF87C0B38E2}"/>
                </a:ext>
              </a:extLst>
            </p:cNvPr>
            <p:cNvSpPr>
              <a:spLocks/>
            </p:cNvSpPr>
            <p:nvPr/>
          </p:nvSpPr>
          <p:spPr bwMode="auto">
            <a:xfrm>
              <a:off x="4484" y="1188"/>
              <a:ext cx="28" cy="28"/>
            </a:xfrm>
            <a:custGeom>
              <a:avLst/>
              <a:gdLst>
                <a:gd name="T0" fmla="*/ 13 w 21"/>
                <a:gd name="T1" fmla="*/ 0 h 21"/>
                <a:gd name="T2" fmla="*/ 0 w 21"/>
                <a:gd name="T3" fmla="*/ 13 h 21"/>
                <a:gd name="T4" fmla="*/ 7 w 21"/>
                <a:gd name="T5" fmla="*/ 21 h 21"/>
                <a:gd name="T6" fmla="*/ 21 w 21"/>
                <a:gd name="T7" fmla="*/ 7 h 21"/>
                <a:gd name="T8" fmla="*/ 13 w 21"/>
                <a:gd name="T9" fmla="*/ 0 h 21"/>
              </a:gdLst>
              <a:ahLst/>
              <a:cxnLst>
                <a:cxn ang="0">
                  <a:pos x="T0" y="T1"/>
                </a:cxn>
                <a:cxn ang="0">
                  <a:pos x="T2" y="T3"/>
                </a:cxn>
                <a:cxn ang="0">
                  <a:pos x="T4" y="T5"/>
                </a:cxn>
                <a:cxn ang="0">
                  <a:pos x="T6" y="T7"/>
                </a:cxn>
                <a:cxn ang="0">
                  <a:pos x="T8" y="T9"/>
                </a:cxn>
              </a:cxnLst>
              <a:rect l="0" t="0" r="r" b="b"/>
              <a:pathLst>
                <a:path w="21" h="21">
                  <a:moveTo>
                    <a:pt x="13" y="0"/>
                  </a:moveTo>
                  <a:cubicBezTo>
                    <a:pt x="0" y="13"/>
                    <a:pt x="0" y="13"/>
                    <a:pt x="0" y="13"/>
                  </a:cubicBezTo>
                  <a:cubicBezTo>
                    <a:pt x="2" y="16"/>
                    <a:pt x="5" y="18"/>
                    <a:pt x="7" y="21"/>
                  </a:cubicBezTo>
                  <a:cubicBezTo>
                    <a:pt x="21" y="7"/>
                    <a:pt x="21" y="7"/>
                    <a:pt x="21" y="7"/>
                  </a:cubicBezTo>
                  <a:cubicBezTo>
                    <a:pt x="18" y="5"/>
                    <a:pt x="16" y="2"/>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3">
              <a:extLst>
                <a:ext uri="{FF2B5EF4-FFF2-40B4-BE49-F238E27FC236}">
                  <a16:creationId xmlns:a16="http://schemas.microsoft.com/office/drawing/2014/main" xmlns="" id="{71DEF093-B8E9-45A5-9D82-83901702601D}"/>
                </a:ext>
              </a:extLst>
            </p:cNvPr>
            <p:cNvSpPr>
              <a:spLocks noEditPoints="1"/>
            </p:cNvSpPr>
            <p:nvPr/>
          </p:nvSpPr>
          <p:spPr bwMode="auto">
            <a:xfrm>
              <a:off x="2730" y="1022"/>
              <a:ext cx="1771" cy="184"/>
            </a:xfrm>
            <a:custGeom>
              <a:avLst/>
              <a:gdLst>
                <a:gd name="T0" fmla="*/ 1336 w 1344"/>
                <a:gd name="T1" fmla="*/ 118 h 139"/>
                <a:gd name="T2" fmla="*/ 1323 w 1344"/>
                <a:gd name="T3" fmla="*/ 131 h 139"/>
                <a:gd name="T4" fmla="*/ 1331 w 1344"/>
                <a:gd name="T5" fmla="*/ 139 h 139"/>
                <a:gd name="T6" fmla="*/ 1344 w 1344"/>
                <a:gd name="T7" fmla="*/ 126 h 139"/>
                <a:gd name="T8" fmla="*/ 1336 w 1344"/>
                <a:gd name="T9" fmla="*/ 118 h 139"/>
                <a:gd name="T10" fmla="*/ 18 w 1344"/>
                <a:gd name="T11" fmla="*/ 0 h 139"/>
                <a:gd name="T12" fmla="*/ 0 w 1344"/>
                <a:gd name="T13" fmla="*/ 13 h 139"/>
                <a:gd name="T14" fmla="*/ 11 w 1344"/>
                <a:gd name="T15" fmla="*/ 28 h 139"/>
                <a:gd name="T16" fmla="*/ 29 w 1344"/>
                <a:gd name="T17" fmla="*/ 16 h 139"/>
                <a:gd name="T18" fmla="*/ 18 w 1344"/>
                <a:gd name="T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4" h="139">
                  <a:moveTo>
                    <a:pt x="1336" y="118"/>
                  </a:moveTo>
                  <a:cubicBezTo>
                    <a:pt x="1323" y="131"/>
                    <a:pt x="1323" y="131"/>
                    <a:pt x="1323" y="131"/>
                  </a:cubicBezTo>
                  <a:cubicBezTo>
                    <a:pt x="1326" y="134"/>
                    <a:pt x="1328" y="137"/>
                    <a:pt x="1331" y="139"/>
                  </a:cubicBezTo>
                  <a:cubicBezTo>
                    <a:pt x="1344" y="126"/>
                    <a:pt x="1344" y="126"/>
                    <a:pt x="1344" y="126"/>
                  </a:cubicBezTo>
                  <a:cubicBezTo>
                    <a:pt x="1342" y="123"/>
                    <a:pt x="1339" y="121"/>
                    <a:pt x="1336" y="118"/>
                  </a:cubicBezTo>
                  <a:moveTo>
                    <a:pt x="18" y="0"/>
                  </a:moveTo>
                  <a:cubicBezTo>
                    <a:pt x="12" y="4"/>
                    <a:pt x="6" y="8"/>
                    <a:pt x="0" y="13"/>
                  </a:cubicBezTo>
                  <a:cubicBezTo>
                    <a:pt x="11" y="28"/>
                    <a:pt x="11" y="28"/>
                    <a:pt x="11" y="28"/>
                  </a:cubicBezTo>
                  <a:cubicBezTo>
                    <a:pt x="17" y="24"/>
                    <a:pt x="23" y="20"/>
                    <a:pt x="29" y="16"/>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4">
              <a:extLst>
                <a:ext uri="{FF2B5EF4-FFF2-40B4-BE49-F238E27FC236}">
                  <a16:creationId xmlns:a16="http://schemas.microsoft.com/office/drawing/2014/main" xmlns="" id="{546B2F35-F19B-4085-AADE-4E712316F446}"/>
                </a:ext>
              </a:extLst>
            </p:cNvPr>
            <p:cNvSpPr>
              <a:spLocks/>
            </p:cNvSpPr>
            <p:nvPr/>
          </p:nvSpPr>
          <p:spPr bwMode="auto">
            <a:xfrm>
              <a:off x="4799" y="1693"/>
              <a:ext cx="33" cy="36"/>
            </a:xfrm>
            <a:custGeom>
              <a:avLst/>
              <a:gdLst>
                <a:gd name="T0" fmla="*/ 18 w 25"/>
                <a:gd name="T1" fmla="*/ 0 h 27"/>
                <a:gd name="T2" fmla="*/ 0 w 25"/>
                <a:gd name="T3" fmla="*/ 7 h 27"/>
                <a:gd name="T4" fmla="*/ 7 w 25"/>
                <a:gd name="T5" fmla="*/ 27 h 27"/>
                <a:gd name="T6" fmla="*/ 25 w 25"/>
                <a:gd name="T7" fmla="*/ 21 h 27"/>
                <a:gd name="T8" fmla="*/ 18 w 25"/>
                <a:gd name="T9" fmla="*/ 0 h 27"/>
              </a:gdLst>
              <a:ahLst/>
              <a:cxnLst>
                <a:cxn ang="0">
                  <a:pos x="T0" y="T1"/>
                </a:cxn>
                <a:cxn ang="0">
                  <a:pos x="T2" y="T3"/>
                </a:cxn>
                <a:cxn ang="0">
                  <a:pos x="T4" y="T5"/>
                </a:cxn>
                <a:cxn ang="0">
                  <a:pos x="T6" y="T7"/>
                </a:cxn>
                <a:cxn ang="0">
                  <a:pos x="T8" y="T9"/>
                </a:cxn>
              </a:cxnLst>
              <a:rect l="0" t="0" r="r" b="b"/>
              <a:pathLst>
                <a:path w="25" h="27">
                  <a:moveTo>
                    <a:pt x="18" y="0"/>
                  </a:moveTo>
                  <a:cubicBezTo>
                    <a:pt x="0" y="7"/>
                    <a:pt x="0" y="7"/>
                    <a:pt x="0" y="7"/>
                  </a:cubicBezTo>
                  <a:cubicBezTo>
                    <a:pt x="3" y="13"/>
                    <a:pt x="5" y="20"/>
                    <a:pt x="7" y="27"/>
                  </a:cubicBezTo>
                  <a:cubicBezTo>
                    <a:pt x="25" y="21"/>
                    <a:pt x="25" y="21"/>
                    <a:pt x="25" y="21"/>
                  </a:cubicBezTo>
                  <a:cubicBezTo>
                    <a:pt x="23" y="14"/>
                    <a:pt x="21" y="7"/>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5">
              <a:extLst>
                <a:ext uri="{FF2B5EF4-FFF2-40B4-BE49-F238E27FC236}">
                  <a16:creationId xmlns:a16="http://schemas.microsoft.com/office/drawing/2014/main" xmlns="" id="{30477E39-CB8B-491D-9647-BF5EA206EF6D}"/>
                </a:ext>
              </a:extLst>
            </p:cNvPr>
            <p:cNvSpPr>
              <a:spLocks/>
            </p:cNvSpPr>
            <p:nvPr/>
          </p:nvSpPr>
          <p:spPr bwMode="auto">
            <a:xfrm>
              <a:off x="4179" y="3328"/>
              <a:ext cx="37" cy="36"/>
            </a:xfrm>
            <a:custGeom>
              <a:avLst/>
              <a:gdLst>
                <a:gd name="T0" fmla="*/ 19 w 28"/>
                <a:gd name="T1" fmla="*/ 0 h 27"/>
                <a:gd name="T2" fmla="*/ 0 w 28"/>
                <a:gd name="T3" fmla="*/ 11 h 27"/>
                <a:gd name="T4" fmla="*/ 9 w 28"/>
                <a:gd name="T5" fmla="*/ 27 h 27"/>
                <a:gd name="T6" fmla="*/ 28 w 28"/>
                <a:gd name="T7" fmla="*/ 17 h 27"/>
                <a:gd name="T8" fmla="*/ 19 w 28"/>
                <a:gd name="T9" fmla="*/ 0 h 27"/>
              </a:gdLst>
              <a:ahLst/>
              <a:cxnLst>
                <a:cxn ang="0">
                  <a:pos x="T0" y="T1"/>
                </a:cxn>
                <a:cxn ang="0">
                  <a:pos x="T2" y="T3"/>
                </a:cxn>
                <a:cxn ang="0">
                  <a:pos x="T4" y="T5"/>
                </a:cxn>
                <a:cxn ang="0">
                  <a:pos x="T6" y="T7"/>
                </a:cxn>
                <a:cxn ang="0">
                  <a:pos x="T8" y="T9"/>
                </a:cxn>
              </a:cxnLst>
              <a:rect l="0" t="0" r="r" b="b"/>
              <a:pathLst>
                <a:path w="28" h="27">
                  <a:moveTo>
                    <a:pt x="19" y="0"/>
                  </a:moveTo>
                  <a:cubicBezTo>
                    <a:pt x="12" y="4"/>
                    <a:pt x="6" y="7"/>
                    <a:pt x="0" y="11"/>
                  </a:cubicBezTo>
                  <a:cubicBezTo>
                    <a:pt x="9" y="27"/>
                    <a:pt x="9" y="27"/>
                    <a:pt x="9" y="27"/>
                  </a:cubicBezTo>
                  <a:cubicBezTo>
                    <a:pt x="15" y="24"/>
                    <a:pt x="22" y="20"/>
                    <a:pt x="28" y="17"/>
                  </a:cubicBezTo>
                  <a:cubicBezTo>
                    <a:pt x="19" y="0"/>
                    <a:pt x="19"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6">
              <a:extLst>
                <a:ext uri="{FF2B5EF4-FFF2-40B4-BE49-F238E27FC236}">
                  <a16:creationId xmlns:a16="http://schemas.microsoft.com/office/drawing/2014/main" xmlns="" id="{817B950A-1C7C-444A-92F6-CCFCD272842F}"/>
                </a:ext>
              </a:extLst>
            </p:cNvPr>
            <p:cNvSpPr>
              <a:spLocks/>
            </p:cNvSpPr>
            <p:nvPr/>
          </p:nvSpPr>
          <p:spPr bwMode="auto">
            <a:xfrm>
              <a:off x="3091" y="3440"/>
              <a:ext cx="34" cy="33"/>
            </a:xfrm>
            <a:custGeom>
              <a:avLst/>
              <a:gdLst>
                <a:gd name="T0" fmla="*/ 5 w 26"/>
                <a:gd name="T1" fmla="*/ 0 h 25"/>
                <a:gd name="T2" fmla="*/ 0 w 26"/>
                <a:gd name="T3" fmla="*/ 18 h 25"/>
                <a:gd name="T4" fmla="*/ 20 w 26"/>
                <a:gd name="T5" fmla="*/ 25 h 25"/>
                <a:gd name="T6" fmla="*/ 26 w 26"/>
                <a:gd name="T7" fmla="*/ 7 h 25"/>
                <a:gd name="T8" fmla="*/ 5 w 26"/>
                <a:gd name="T9" fmla="*/ 0 h 25"/>
              </a:gdLst>
              <a:ahLst/>
              <a:cxnLst>
                <a:cxn ang="0">
                  <a:pos x="T0" y="T1"/>
                </a:cxn>
                <a:cxn ang="0">
                  <a:pos x="T2" y="T3"/>
                </a:cxn>
                <a:cxn ang="0">
                  <a:pos x="T4" y="T5"/>
                </a:cxn>
                <a:cxn ang="0">
                  <a:pos x="T6" y="T7"/>
                </a:cxn>
                <a:cxn ang="0">
                  <a:pos x="T8" y="T9"/>
                </a:cxn>
              </a:cxnLst>
              <a:rect l="0" t="0" r="r" b="b"/>
              <a:pathLst>
                <a:path w="26" h="25">
                  <a:moveTo>
                    <a:pt x="5" y="0"/>
                  </a:moveTo>
                  <a:cubicBezTo>
                    <a:pt x="0" y="18"/>
                    <a:pt x="0" y="18"/>
                    <a:pt x="0" y="18"/>
                  </a:cubicBezTo>
                  <a:cubicBezTo>
                    <a:pt x="6" y="20"/>
                    <a:pt x="13" y="23"/>
                    <a:pt x="20" y="25"/>
                  </a:cubicBezTo>
                  <a:cubicBezTo>
                    <a:pt x="26" y="7"/>
                    <a:pt x="26" y="7"/>
                    <a:pt x="26" y="7"/>
                  </a:cubicBezTo>
                  <a:cubicBezTo>
                    <a:pt x="19" y="5"/>
                    <a:pt x="12" y="2"/>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7">
              <a:extLst>
                <a:ext uri="{FF2B5EF4-FFF2-40B4-BE49-F238E27FC236}">
                  <a16:creationId xmlns:a16="http://schemas.microsoft.com/office/drawing/2014/main" xmlns="" id="{9290950C-5753-4B2A-A918-C563D42B58B4}"/>
                </a:ext>
              </a:extLst>
            </p:cNvPr>
            <p:cNvSpPr>
              <a:spLocks/>
            </p:cNvSpPr>
            <p:nvPr/>
          </p:nvSpPr>
          <p:spPr bwMode="auto">
            <a:xfrm>
              <a:off x="2162" y="1960"/>
              <a:ext cx="29" cy="32"/>
            </a:xfrm>
            <a:custGeom>
              <a:avLst/>
              <a:gdLst>
                <a:gd name="T0" fmla="*/ 3 w 22"/>
                <a:gd name="T1" fmla="*/ 0 h 24"/>
                <a:gd name="T2" fmla="*/ 0 w 22"/>
                <a:gd name="T3" fmla="*/ 22 h 24"/>
                <a:gd name="T4" fmla="*/ 19 w 22"/>
                <a:gd name="T5" fmla="*/ 24 h 24"/>
                <a:gd name="T6" fmla="*/ 22 w 22"/>
                <a:gd name="T7" fmla="*/ 3 h 24"/>
                <a:gd name="T8" fmla="*/ 3 w 22"/>
                <a:gd name="T9" fmla="*/ 0 h 24"/>
              </a:gdLst>
              <a:ahLst/>
              <a:cxnLst>
                <a:cxn ang="0">
                  <a:pos x="T0" y="T1"/>
                </a:cxn>
                <a:cxn ang="0">
                  <a:pos x="T2" y="T3"/>
                </a:cxn>
                <a:cxn ang="0">
                  <a:pos x="T4" y="T5"/>
                </a:cxn>
                <a:cxn ang="0">
                  <a:pos x="T6" y="T7"/>
                </a:cxn>
                <a:cxn ang="0">
                  <a:pos x="T8" y="T9"/>
                </a:cxn>
              </a:cxnLst>
              <a:rect l="0" t="0" r="r" b="b"/>
              <a:pathLst>
                <a:path w="22" h="24">
                  <a:moveTo>
                    <a:pt x="3" y="0"/>
                  </a:moveTo>
                  <a:cubicBezTo>
                    <a:pt x="2" y="8"/>
                    <a:pt x="1" y="15"/>
                    <a:pt x="0" y="22"/>
                  </a:cubicBezTo>
                  <a:cubicBezTo>
                    <a:pt x="19" y="24"/>
                    <a:pt x="19" y="24"/>
                    <a:pt x="19" y="24"/>
                  </a:cubicBezTo>
                  <a:cubicBezTo>
                    <a:pt x="20" y="17"/>
                    <a:pt x="21" y="10"/>
                    <a:pt x="22" y="3"/>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8">
              <a:extLst>
                <a:ext uri="{FF2B5EF4-FFF2-40B4-BE49-F238E27FC236}">
                  <a16:creationId xmlns:a16="http://schemas.microsoft.com/office/drawing/2014/main" xmlns="" id="{925427B8-DAED-4C56-B143-72395AE28C9A}"/>
                </a:ext>
              </a:extLst>
            </p:cNvPr>
            <p:cNvSpPr>
              <a:spLocks/>
            </p:cNvSpPr>
            <p:nvPr/>
          </p:nvSpPr>
          <p:spPr bwMode="auto">
            <a:xfrm>
              <a:off x="3528" y="1420"/>
              <a:ext cx="248" cy="44"/>
            </a:xfrm>
            <a:custGeom>
              <a:avLst/>
              <a:gdLst>
                <a:gd name="T0" fmla="*/ 0 w 188"/>
                <a:gd name="T1" fmla="*/ 0 h 33"/>
                <a:gd name="T2" fmla="*/ 0 w 188"/>
                <a:gd name="T3" fmla="*/ 0 h 33"/>
                <a:gd name="T4" fmla="*/ 0 w 188"/>
                <a:gd name="T5" fmla="*/ 0 h 33"/>
                <a:gd name="T6" fmla="*/ 188 w 188"/>
                <a:gd name="T7" fmla="*/ 33 h 33"/>
                <a:gd name="T8" fmla="*/ 188 w 188"/>
                <a:gd name="T9" fmla="*/ 33 h 33"/>
                <a:gd name="T10" fmla="*/ 0 w 188"/>
                <a:gd name="T11" fmla="*/ 0 h 33"/>
              </a:gdLst>
              <a:ahLst/>
              <a:cxnLst>
                <a:cxn ang="0">
                  <a:pos x="T0" y="T1"/>
                </a:cxn>
                <a:cxn ang="0">
                  <a:pos x="T2" y="T3"/>
                </a:cxn>
                <a:cxn ang="0">
                  <a:pos x="T4" y="T5"/>
                </a:cxn>
                <a:cxn ang="0">
                  <a:pos x="T6" y="T7"/>
                </a:cxn>
                <a:cxn ang="0">
                  <a:pos x="T8" y="T9"/>
                </a:cxn>
                <a:cxn ang="0">
                  <a:pos x="T10" y="T11"/>
                </a:cxn>
              </a:cxnLst>
              <a:rect l="0" t="0" r="r" b="b"/>
              <a:pathLst>
                <a:path w="188" h="33">
                  <a:moveTo>
                    <a:pt x="0" y="0"/>
                  </a:moveTo>
                  <a:cubicBezTo>
                    <a:pt x="0" y="0"/>
                    <a:pt x="0" y="0"/>
                    <a:pt x="0" y="0"/>
                  </a:cubicBezTo>
                  <a:cubicBezTo>
                    <a:pt x="0" y="0"/>
                    <a:pt x="0" y="0"/>
                    <a:pt x="0" y="0"/>
                  </a:cubicBezTo>
                  <a:cubicBezTo>
                    <a:pt x="65" y="0"/>
                    <a:pt x="129" y="12"/>
                    <a:pt x="188" y="33"/>
                  </a:cubicBezTo>
                  <a:cubicBezTo>
                    <a:pt x="188" y="33"/>
                    <a:pt x="188" y="33"/>
                    <a:pt x="188" y="33"/>
                  </a:cubicBezTo>
                  <a:cubicBezTo>
                    <a:pt x="129" y="12"/>
                    <a:pt x="65"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9">
              <a:extLst>
                <a:ext uri="{FF2B5EF4-FFF2-40B4-BE49-F238E27FC236}">
                  <a16:creationId xmlns:a16="http://schemas.microsoft.com/office/drawing/2014/main" xmlns="" id="{C50A5A62-6E65-43D0-A027-014B1FB180EB}"/>
                </a:ext>
              </a:extLst>
            </p:cNvPr>
            <p:cNvSpPr>
              <a:spLocks/>
            </p:cNvSpPr>
            <p:nvPr/>
          </p:nvSpPr>
          <p:spPr bwMode="auto">
            <a:xfrm>
              <a:off x="3855" y="2727"/>
              <a:ext cx="145" cy="95"/>
            </a:xfrm>
            <a:custGeom>
              <a:avLst/>
              <a:gdLst>
                <a:gd name="T0" fmla="*/ 110 w 110"/>
                <a:gd name="T1" fmla="*/ 0 h 72"/>
                <a:gd name="T2" fmla="*/ 0 w 110"/>
                <a:gd name="T3" fmla="*/ 72 h 72"/>
                <a:gd name="T4" fmla="*/ 110 w 110"/>
                <a:gd name="T5" fmla="*/ 0 h 72"/>
                <a:gd name="T6" fmla="*/ 110 w 110"/>
                <a:gd name="T7" fmla="*/ 0 h 72"/>
              </a:gdLst>
              <a:ahLst/>
              <a:cxnLst>
                <a:cxn ang="0">
                  <a:pos x="T0" y="T1"/>
                </a:cxn>
                <a:cxn ang="0">
                  <a:pos x="T2" y="T3"/>
                </a:cxn>
                <a:cxn ang="0">
                  <a:pos x="T4" y="T5"/>
                </a:cxn>
                <a:cxn ang="0">
                  <a:pos x="T6" y="T7"/>
                </a:cxn>
              </a:cxnLst>
              <a:rect l="0" t="0" r="r" b="b"/>
              <a:pathLst>
                <a:path w="110" h="72">
                  <a:moveTo>
                    <a:pt x="110" y="0"/>
                  </a:moveTo>
                  <a:cubicBezTo>
                    <a:pt x="76" y="28"/>
                    <a:pt x="40" y="52"/>
                    <a:pt x="0" y="72"/>
                  </a:cubicBezTo>
                  <a:cubicBezTo>
                    <a:pt x="40" y="52"/>
                    <a:pt x="76" y="28"/>
                    <a:pt x="110" y="0"/>
                  </a:cubicBezTo>
                  <a:cubicBezTo>
                    <a:pt x="110" y="0"/>
                    <a:pt x="110" y="0"/>
                    <a:pt x="1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41">
              <a:extLst>
                <a:ext uri="{FF2B5EF4-FFF2-40B4-BE49-F238E27FC236}">
                  <a16:creationId xmlns:a16="http://schemas.microsoft.com/office/drawing/2014/main" xmlns="" id="{41C1A397-C2B9-4029-8A66-61E04A445921}"/>
                </a:ext>
              </a:extLst>
            </p:cNvPr>
            <p:cNvSpPr>
              <a:spLocks noEditPoints="1"/>
            </p:cNvSpPr>
            <p:nvPr/>
          </p:nvSpPr>
          <p:spPr bwMode="auto">
            <a:xfrm>
              <a:off x="3268" y="1095"/>
              <a:ext cx="1296" cy="1067"/>
            </a:xfrm>
            <a:custGeom>
              <a:avLst/>
              <a:gdLst>
                <a:gd name="T0" fmla="*/ 198 w 984"/>
                <a:gd name="T1" fmla="*/ 22 h 810"/>
                <a:gd name="T2" fmla="*/ 5 w 984"/>
                <a:gd name="T3" fmla="*/ 46 h 810"/>
                <a:gd name="T4" fmla="*/ 29 w 984"/>
                <a:gd name="T5" fmla="*/ 140 h 810"/>
                <a:gd name="T6" fmla="*/ 198 w 984"/>
                <a:gd name="T7" fmla="*/ 119 h 810"/>
                <a:gd name="T8" fmla="*/ 887 w 984"/>
                <a:gd name="T9" fmla="*/ 808 h 810"/>
                <a:gd name="T10" fmla="*/ 887 w 984"/>
                <a:gd name="T11" fmla="*/ 810 h 810"/>
                <a:gd name="T12" fmla="*/ 984 w 984"/>
                <a:gd name="T13" fmla="*/ 810 h 810"/>
                <a:gd name="T14" fmla="*/ 984 w 984"/>
                <a:gd name="T15" fmla="*/ 809 h 810"/>
                <a:gd name="T16" fmla="*/ 940 w 984"/>
                <a:gd name="T17" fmla="*/ 549 h 810"/>
                <a:gd name="T18" fmla="*/ 937 w 984"/>
                <a:gd name="T19" fmla="*/ 539 h 810"/>
                <a:gd name="T20" fmla="*/ 957 w 984"/>
                <a:gd name="T21" fmla="*/ 532 h 810"/>
                <a:gd name="T22" fmla="*/ 777 w 984"/>
                <a:gd name="T23" fmla="*/ 245 h 810"/>
                <a:gd name="T24" fmla="*/ 762 w 984"/>
                <a:gd name="T25" fmla="*/ 261 h 810"/>
                <a:gd name="T26" fmla="*/ 754 w 984"/>
                <a:gd name="T27" fmla="*/ 253 h 810"/>
                <a:gd name="T28" fmla="*/ 198 w 984"/>
                <a:gd name="T29" fmla="*/ 22 h 810"/>
                <a:gd name="T30" fmla="*/ 198 w 984"/>
                <a:gd name="T31" fmla="*/ 0 h 810"/>
                <a:gd name="T32" fmla="*/ 0 w 984"/>
                <a:gd name="T33" fmla="*/ 24 h 810"/>
                <a:gd name="T34" fmla="*/ 0 w 984"/>
                <a:gd name="T35" fmla="*/ 25 h 810"/>
                <a:gd name="T36" fmla="*/ 198 w 984"/>
                <a:gd name="T37" fmla="*/ 1 h 810"/>
                <a:gd name="T38" fmla="*/ 762 w 984"/>
                <a:gd name="T39" fmla="*/ 230 h 810"/>
                <a:gd name="T40" fmla="*/ 762 w 984"/>
                <a:gd name="T41" fmla="*/ 230 h 810"/>
                <a:gd name="T42" fmla="*/ 198 w 984"/>
                <a:gd name="T43"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4" h="810">
                  <a:moveTo>
                    <a:pt x="198" y="22"/>
                  </a:moveTo>
                  <a:cubicBezTo>
                    <a:pt x="132" y="22"/>
                    <a:pt x="67" y="30"/>
                    <a:pt x="5" y="46"/>
                  </a:cubicBezTo>
                  <a:cubicBezTo>
                    <a:pt x="29" y="140"/>
                    <a:pt x="29" y="140"/>
                    <a:pt x="29" y="140"/>
                  </a:cubicBezTo>
                  <a:cubicBezTo>
                    <a:pt x="84" y="126"/>
                    <a:pt x="140" y="119"/>
                    <a:pt x="198" y="119"/>
                  </a:cubicBezTo>
                  <a:cubicBezTo>
                    <a:pt x="578" y="119"/>
                    <a:pt x="887" y="428"/>
                    <a:pt x="887" y="808"/>
                  </a:cubicBezTo>
                  <a:cubicBezTo>
                    <a:pt x="887" y="810"/>
                    <a:pt x="887" y="810"/>
                    <a:pt x="887" y="810"/>
                  </a:cubicBezTo>
                  <a:cubicBezTo>
                    <a:pt x="984" y="810"/>
                    <a:pt x="984" y="810"/>
                    <a:pt x="984" y="810"/>
                  </a:cubicBezTo>
                  <a:cubicBezTo>
                    <a:pt x="984" y="810"/>
                    <a:pt x="984" y="809"/>
                    <a:pt x="984" y="809"/>
                  </a:cubicBezTo>
                  <a:cubicBezTo>
                    <a:pt x="984" y="720"/>
                    <a:pt x="970" y="633"/>
                    <a:pt x="940" y="549"/>
                  </a:cubicBezTo>
                  <a:cubicBezTo>
                    <a:pt x="937" y="539"/>
                    <a:pt x="937" y="539"/>
                    <a:pt x="937" y="539"/>
                  </a:cubicBezTo>
                  <a:cubicBezTo>
                    <a:pt x="957" y="532"/>
                    <a:pt x="957" y="532"/>
                    <a:pt x="957" y="532"/>
                  </a:cubicBezTo>
                  <a:cubicBezTo>
                    <a:pt x="918" y="424"/>
                    <a:pt x="856" y="326"/>
                    <a:pt x="777" y="245"/>
                  </a:cubicBezTo>
                  <a:cubicBezTo>
                    <a:pt x="762" y="261"/>
                    <a:pt x="762" y="261"/>
                    <a:pt x="762" y="261"/>
                  </a:cubicBezTo>
                  <a:cubicBezTo>
                    <a:pt x="754" y="253"/>
                    <a:pt x="754" y="253"/>
                    <a:pt x="754" y="253"/>
                  </a:cubicBezTo>
                  <a:cubicBezTo>
                    <a:pt x="605" y="104"/>
                    <a:pt x="408" y="22"/>
                    <a:pt x="198" y="22"/>
                  </a:cubicBezTo>
                  <a:moveTo>
                    <a:pt x="198" y="0"/>
                  </a:moveTo>
                  <a:cubicBezTo>
                    <a:pt x="131" y="0"/>
                    <a:pt x="64" y="8"/>
                    <a:pt x="0" y="24"/>
                  </a:cubicBezTo>
                  <a:cubicBezTo>
                    <a:pt x="0" y="25"/>
                    <a:pt x="0" y="25"/>
                    <a:pt x="0" y="25"/>
                  </a:cubicBezTo>
                  <a:cubicBezTo>
                    <a:pt x="64" y="9"/>
                    <a:pt x="130" y="1"/>
                    <a:pt x="198" y="1"/>
                  </a:cubicBezTo>
                  <a:cubicBezTo>
                    <a:pt x="410" y="1"/>
                    <a:pt x="610" y="82"/>
                    <a:pt x="762" y="230"/>
                  </a:cubicBezTo>
                  <a:cubicBezTo>
                    <a:pt x="762" y="230"/>
                    <a:pt x="762" y="230"/>
                    <a:pt x="762" y="230"/>
                  </a:cubicBezTo>
                  <a:cubicBezTo>
                    <a:pt x="616" y="88"/>
                    <a:pt x="417" y="0"/>
                    <a:pt x="1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2">
              <a:extLst>
                <a:ext uri="{FF2B5EF4-FFF2-40B4-BE49-F238E27FC236}">
                  <a16:creationId xmlns:a16="http://schemas.microsoft.com/office/drawing/2014/main" xmlns="" id="{44B091D9-FBFB-4180-B5DB-8CA6C9317C15}"/>
                </a:ext>
              </a:extLst>
            </p:cNvPr>
            <p:cNvSpPr>
              <a:spLocks noEditPoints="1"/>
            </p:cNvSpPr>
            <p:nvPr/>
          </p:nvSpPr>
          <p:spPr bwMode="auto">
            <a:xfrm>
              <a:off x="3268" y="1096"/>
              <a:ext cx="1325" cy="1066"/>
            </a:xfrm>
            <a:custGeom>
              <a:avLst/>
              <a:gdLst>
                <a:gd name="T0" fmla="*/ 957 w 1006"/>
                <a:gd name="T1" fmla="*/ 531 h 809"/>
                <a:gd name="T2" fmla="*/ 937 w 1006"/>
                <a:gd name="T3" fmla="*/ 538 h 809"/>
                <a:gd name="T4" fmla="*/ 940 w 1006"/>
                <a:gd name="T5" fmla="*/ 548 h 809"/>
                <a:gd name="T6" fmla="*/ 984 w 1006"/>
                <a:gd name="T7" fmla="*/ 808 h 809"/>
                <a:gd name="T8" fmla="*/ 984 w 1006"/>
                <a:gd name="T9" fmla="*/ 809 h 809"/>
                <a:gd name="T10" fmla="*/ 1006 w 1006"/>
                <a:gd name="T11" fmla="*/ 809 h 809"/>
                <a:gd name="T12" fmla="*/ 1006 w 1006"/>
                <a:gd name="T13" fmla="*/ 807 h 809"/>
                <a:gd name="T14" fmla="*/ 957 w 1006"/>
                <a:gd name="T15" fmla="*/ 531 h 809"/>
                <a:gd name="T16" fmla="*/ 198 w 1006"/>
                <a:gd name="T17" fmla="*/ 0 h 809"/>
                <a:gd name="T18" fmla="*/ 0 w 1006"/>
                <a:gd name="T19" fmla="*/ 24 h 809"/>
                <a:gd name="T20" fmla="*/ 5 w 1006"/>
                <a:gd name="T21" fmla="*/ 45 h 809"/>
                <a:gd name="T22" fmla="*/ 198 w 1006"/>
                <a:gd name="T23" fmla="*/ 21 h 809"/>
                <a:gd name="T24" fmla="*/ 754 w 1006"/>
                <a:gd name="T25" fmla="*/ 252 h 809"/>
                <a:gd name="T26" fmla="*/ 762 w 1006"/>
                <a:gd name="T27" fmla="*/ 260 h 809"/>
                <a:gd name="T28" fmla="*/ 777 w 1006"/>
                <a:gd name="T29" fmla="*/ 244 h 809"/>
                <a:gd name="T30" fmla="*/ 762 w 1006"/>
                <a:gd name="T31" fmla="*/ 229 h 809"/>
                <a:gd name="T32" fmla="*/ 762 w 1006"/>
                <a:gd name="T33" fmla="*/ 229 h 809"/>
                <a:gd name="T34" fmla="*/ 198 w 1006"/>
                <a:gd name="T35"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6" h="809">
                  <a:moveTo>
                    <a:pt x="957" y="531"/>
                  </a:moveTo>
                  <a:cubicBezTo>
                    <a:pt x="937" y="538"/>
                    <a:pt x="937" y="538"/>
                    <a:pt x="937" y="538"/>
                  </a:cubicBezTo>
                  <a:cubicBezTo>
                    <a:pt x="940" y="548"/>
                    <a:pt x="940" y="548"/>
                    <a:pt x="940" y="548"/>
                  </a:cubicBezTo>
                  <a:cubicBezTo>
                    <a:pt x="970" y="632"/>
                    <a:pt x="984" y="719"/>
                    <a:pt x="984" y="808"/>
                  </a:cubicBezTo>
                  <a:cubicBezTo>
                    <a:pt x="984" y="808"/>
                    <a:pt x="984" y="809"/>
                    <a:pt x="984" y="809"/>
                  </a:cubicBezTo>
                  <a:cubicBezTo>
                    <a:pt x="1006" y="809"/>
                    <a:pt x="1006" y="809"/>
                    <a:pt x="1006" y="809"/>
                  </a:cubicBezTo>
                  <a:cubicBezTo>
                    <a:pt x="1006" y="807"/>
                    <a:pt x="1006" y="807"/>
                    <a:pt x="1006" y="807"/>
                  </a:cubicBezTo>
                  <a:cubicBezTo>
                    <a:pt x="1006" y="710"/>
                    <a:pt x="988" y="617"/>
                    <a:pt x="957" y="531"/>
                  </a:cubicBezTo>
                  <a:moveTo>
                    <a:pt x="198" y="0"/>
                  </a:moveTo>
                  <a:cubicBezTo>
                    <a:pt x="130" y="0"/>
                    <a:pt x="64" y="8"/>
                    <a:pt x="0" y="24"/>
                  </a:cubicBezTo>
                  <a:cubicBezTo>
                    <a:pt x="5" y="45"/>
                    <a:pt x="5" y="45"/>
                    <a:pt x="5" y="45"/>
                  </a:cubicBezTo>
                  <a:cubicBezTo>
                    <a:pt x="67" y="29"/>
                    <a:pt x="132" y="21"/>
                    <a:pt x="198" y="21"/>
                  </a:cubicBezTo>
                  <a:cubicBezTo>
                    <a:pt x="408" y="21"/>
                    <a:pt x="605" y="103"/>
                    <a:pt x="754" y="252"/>
                  </a:cubicBezTo>
                  <a:cubicBezTo>
                    <a:pt x="762" y="260"/>
                    <a:pt x="762" y="260"/>
                    <a:pt x="762" y="260"/>
                  </a:cubicBezTo>
                  <a:cubicBezTo>
                    <a:pt x="777" y="244"/>
                    <a:pt x="777" y="244"/>
                    <a:pt x="777" y="244"/>
                  </a:cubicBezTo>
                  <a:cubicBezTo>
                    <a:pt x="772" y="239"/>
                    <a:pt x="767" y="234"/>
                    <a:pt x="762" y="229"/>
                  </a:cubicBezTo>
                  <a:cubicBezTo>
                    <a:pt x="762" y="229"/>
                    <a:pt x="762" y="229"/>
                    <a:pt x="762" y="229"/>
                  </a:cubicBezTo>
                  <a:cubicBezTo>
                    <a:pt x="610" y="81"/>
                    <a:pt x="410" y="0"/>
                    <a:pt x="1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3">
              <a:extLst>
                <a:ext uri="{FF2B5EF4-FFF2-40B4-BE49-F238E27FC236}">
                  <a16:creationId xmlns:a16="http://schemas.microsoft.com/office/drawing/2014/main" xmlns="" id="{F0167FB2-5DE4-46C8-B953-8E10728A4427}"/>
                </a:ext>
              </a:extLst>
            </p:cNvPr>
            <p:cNvSpPr>
              <a:spLocks/>
            </p:cNvSpPr>
            <p:nvPr/>
          </p:nvSpPr>
          <p:spPr bwMode="auto">
            <a:xfrm>
              <a:off x="2491" y="2158"/>
              <a:ext cx="1296" cy="1066"/>
            </a:xfrm>
            <a:custGeom>
              <a:avLst/>
              <a:gdLst>
                <a:gd name="T0" fmla="*/ 97 w 983"/>
                <a:gd name="T1" fmla="*/ 0 h 809"/>
                <a:gd name="T2" fmla="*/ 0 w 983"/>
                <a:gd name="T3" fmla="*/ 0 h 809"/>
                <a:gd name="T4" fmla="*/ 0 w 983"/>
                <a:gd name="T5" fmla="*/ 2 h 809"/>
                <a:gd name="T6" fmla="*/ 230 w 983"/>
                <a:gd name="T7" fmla="*/ 559 h 809"/>
                <a:gd name="T8" fmla="*/ 544 w 983"/>
                <a:gd name="T9" fmla="*/ 751 h 809"/>
                <a:gd name="T10" fmla="*/ 554 w 983"/>
                <a:gd name="T11" fmla="*/ 754 h 809"/>
                <a:gd name="T12" fmla="*/ 548 w 983"/>
                <a:gd name="T13" fmla="*/ 773 h 809"/>
                <a:gd name="T14" fmla="*/ 787 w 983"/>
                <a:gd name="T15" fmla="*/ 809 h 809"/>
                <a:gd name="T16" fmla="*/ 983 w 983"/>
                <a:gd name="T17" fmla="*/ 785 h 809"/>
                <a:gd name="T18" fmla="*/ 955 w 983"/>
                <a:gd name="T19" fmla="*/ 670 h 809"/>
                <a:gd name="T20" fmla="*/ 787 w 983"/>
                <a:gd name="T21" fmla="*/ 690 h 809"/>
                <a:gd name="T22" fmla="*/ 97 w 983"/>
                <a:gd name="T23" fmla="*/ 1 h 809"/>
                <a:gd name="T24" fmla="*/ 97 w 983"/>
                <a:gd name="T25"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3" h="809">
                  <a:moveTo>
                    <a:pt x="97" y="0"/>
                  </a:moveTo>
                  <a:cubicBezTo>
                    <a:pt x="0" y="0"/>
                    <a:pt x="0" y="0"/>
                    <a:pt x="0" y="0"/>
                  </a:cubicBezTo>
                  <a:cubicBezTo>
                    <a:pt x="0" y="1"/>
                    <a:pt x="0" y="2"/>
                    <a:pt x="0" y="2"/>
                  </a:cubicBezTo>
                  <a:cubicBezTo>
                    <a:pt x="0" y="212"/>
                    <a:pt x="81" y="410"/>
                    <a:pt x="230" y="559"/>
                  </a:cubicBezTo>
                  <a:cubicBezTo>
                    <a:pt x="319" y="648"/>
                    <a:pt x="425" y="712"/>
                    <a:pt x="544" y="751"/>
                  </a:cubicBezTo>
                  <a:cubicBezTo>
                    <a:pt x="554" y="754"/>
                    <a:pt x="554" y="754"/>
                    <a:pt x="554" y="754"/>
                  </a:cubicBezTo>
                  <a:cubicBezTo>
                    <a:pt x="548" y="773"/>
                    <a:pt x="548" y="773"/>
                    <a:pt x="548" y="773"/>
                  </a:cubicBezTo>
                  <a:cubicBezTo>
                    <a:pt x="623" y="796"/>
                    <a:pt x="703" y="809"/>
                    <a:pt x="787" y="809"/>
                  </a:cubicBezTo>
                  <a:cubicBezTo>
                    <a:pt x="853" y="809"/>
                    <a:pt x="919" y="801"/>
                    <a:pt x="983" y="785"/>
                  </a:cubicBezTo>
                  <a:cubicBezTo>
                    <a:pt x="955" y="670"/>
                    <a:pt x="955" y="670"/>
                    <a:pt x="955" y="670"/>
                  </a:cubicBezTo>
                  <a:cubicBezTo>
                    <a:pt x="900" y="683"/>
                    <a:pt x="843" y="690"/>
                    <a:pt x="787" y="690"/>
                  </a:cubicBezTo>
                  <a:cubicBezTo>
                    <a:pt x="406" y="690"/>
                    <a:pt x="97" y="381"/>
                    <a:pt x="97" y="1"/>
                  </a:cubicBezTo>
                  <a:cubicBezTo>
                    <a:pt x="97" y="0"/>
                    <a:pt x="97" y="0"/>
                    <a:pt x="9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44">
              <a:extLst>
                <a:ext uri="{FF2B5EF4-FFF2-40B4-BE49-F238E27FC236}">
                  <a16:creationId xmlns:a16="http://schemas.microsoft.com/office/drawing/2014/main" xmlns="" id="{DFBEDFB1-9B70-43A5-93D4-3BEC2239F417}"/>
                </a:ext>
              </a:extLst>
            </p:cNvPr>
            <p:cNvSpPr>
              <a:spLocks/>
            </p:cNvSpPr>
            <p:nvPr/>
          </p:nvSpPr>
          <p:spPr bwMode="auto">
            <a:xfrm>
              <a:off x="2462" y="2158"/>
              <a:ext cx="759" cy="1018"/>
            </a:xfrm>
            <a:custGeom>
              <a:avLst/>
              <a:gdLst>
                <a:gd name="T0" fmla="*/ 22 w 576"/>
                <a:gd name="T1" fmla="*/ 0 h 773"/>
                <a:gd name="T2" fmla="*/ 0 w 576"/>
                <a:gd name="T3" fmla="*/ 0 h 773"/>
                <a:gd name="T4" fmla="*/ 0 w 576"/>
                <a:gd name="T5" fmla="*/ 1 h 773"/>
                <a:gd name="T6" fmla="*/ 570 w 576"/>
                <a:gd name="T7" fmla="*/ 773 h 773"/>
                <a:gd name="T8" fmla="*/ 576 w 576"/>
                <a:gd name="T9" fmla="*/ 754 h 773"/>
                <a:gd name="T10" fmla="*/ 566 w 576"/>
                <a:gd name="T11" fmla="*/ 751 h 773"/>
                <a:gd name="T12" fmla="*/ 252 w 576"/>
                <a:gd name="T13" fmla="*/ 559 h 773"/>
                <a:gd name="T14" fmla="*/ 22 w 576"/>
                <a:gd name="T15" fmla="*/ 2 h 773"/>
                <a:gd name="T16" fmla="*/ 22 w 576"/>
                <a:gd name="T17"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 h="773">
                  <a:moveTo>
                    <a:pt x="22" y="0"/>
                  </a:moveTo>
                  <a:cubicBezTo>
                    <a:pt x="0" y="0"/>
                    <a:pt x="0" y="0"/>
                    <a:pt x="0" y="0"/>
                  </a:cubicBezTo>
                  <a:cubicBezTo>
                    <a:pt x="0" y="1"/>
                    <a:pt x="0" y="1"/>
                    <a:pt x="0" y="1"/>
                  </a:cubicBezTo>
                  <a:cubicBezTo>
                    <a:pt x="0" y="363"/>
                    <a:pt x="240" y="671"/>
                    <a:pt x="570" y="773"/>
                  </a:cubicBezTo>
                  <a:cubicBezTo>
                    <a:pt x="576" y="754"/>
                    <a:pt x="576" y="754"/>
                    <a:pt x="576" y="754"/>
                  </a:cubicBezTo>
                  <a:cubicBezTo>
                    <a:pt x="566" y="751"/>
                    <a:pt x="566" y="751"/>
                    <a:pt x="566" y="751"/>
                  </a:cubicBezTo>
                  <a:cubicBezTo>
                    <a:pt x="447" y="712"/>
                    <a:pt x="341" y="648"/>
                    <a:pt x="252" y="559"/>
                  </a:cubicBezTo>
                  <a:cubicBezTo>
                    <a:pt x="103" y="410"/>
                    <a:pt x="22" y="212"/>
                    <a:pt x="22" y="2"/>
                  </a:cubicBezTo>
                  <a:cubicBezTo>
                    <a:pt x="22" y="2"/>
                    <a:pt x="22" y="1"/>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5">
              <a:extLst>
                <a:ext uri="{FF2B5EF4-FFF2-40B4-BE49-F238E27FC236}">
                  <a16:creationId xmlns:a16="http://schemas.microsoft.com/office/drawing/2014/main" xmlns="" id="{1D188D44-1827-483D-8C7C-5AAAD077A7E5}"/>
                </a:ext>
              </a:extLst>
            </p:cNvPr>
            <p:cNvSpPr>
              <a:spLocks/>
            </p:cNvSpPr>
            <p:nvPr/>
          </p:nvSpPr>
          <p:spPr bwMode="auto">
            <a:xfrm>
              <a:off x="3776" y="1385"/>
              <a:ext cx="575" cy="1407"/>
            </a:xfrm>
            <a:custGeom>
              <a:avLst/>
              <a:gdLst>
                <a:gd name="T0" fmla="*/ 21 w 436"/>
                <a:gd name="T1" fmla="*/ 0 h 1068"/>
                <a:gd name="T2" fmla="*/ 0 w 436"/>
                <a:gd name="T3" fmla="*/ 60 h 1068"/>
                <a:gd name="T4" fmla="*/ 372 w 436"/>
                <a:gd name="T5" fmla="*/ 586 h 1068"/>
                <a:gd name="T6" fmla="*/ 372 w 436"/>
                <a:gd name="T7" fmla="*/ 588 h 1068"/>
                <a:gd name="T8" fmla="*/ 372 w 436"/>
                <a:gd name="T9" fmla="*/ 588 h 1068"/>
                <a:gd name="T10" fmla="*/ 372 w 436"/>
                <a:gd name="T11" fmla="*/ 588 h 1068"/>
                <a:gd name="T12" fmla="*/ 372 w 436"/>
                <a:gd name="T13" fmla="*/ 590 h 1068"/>
                <a:gd name="T14" fmla="*/ 170 w 436"/>
                <a:gd name="T15" fmla="*/ 1019 h 1068"/>
                <a:gd name="T16" fmla="*/ 211 w 436"/>
                <a:gd name="T17" fmla="*/ 1068 h 1068"/>
                <a:gd name="T18" fmla="*/ 436 w 436"/>
                <a:gd name="T19" fmla="*/ 588 h 1068"/>
                <a:gd name="T20" fmla="*/ 21 w 436"/>
                <a:gd name="T21" fmla="*/ 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1068">
                  <a:moveTo>
                    <a:pt x="21" y="0"/>
                  </a:moveTo>
                  <a:cubicBezTo>
                    <a:pt x="0" y="60"/>
                    <a:pt x="0" y="60"/>
                    <a:pt x="0" y="60"/>
                  </a:cubicBezTo>
                  <a:cubicBezTo>
                    <a:pt x="216" y="137"/>
                    <a:pt x="372" y="344"/>
                    <a:pt x="372" y="586"/>
                  </a:cubicBezTo>
                  <a:cubicBezTo>
                    <a:pt x="372" y="588"/>
                    <a:pt x="372" y="588"/>
                    <a:pt x="372" y="588"/>
                  </a:cubicBezTo>
                  <a:cubicBezTo>
                    <a:pt x="372" y="588"/>
                    <a:pt x="372" y="588"/>
                    <a:pt x="372" y="588"/>
                  </a:cubicBezTo>
                  <a:cubicBezTo>
                    <a:pt x="372" y="588"/>
                    <a:pt x="372" y="588"/>
                    <a:pt x="372" y="588"/>
                  </a:cubicBezTo>
                  <a:cubicBezTo>
                    <a:pt x="372" y="590"/>
                    <a:pt x="372" y="590"/>
                    <a:pt x="372" y="590"/>
                  </a:cubicBezTo>
                  <a:cubicBezTo>
                    <a:pt x="372" y="762"/>
                    <a:pt x="293" y="916"/>
                    <a:pt x="170" y="1019"/>
                  </a:cubicBezTo>
                  <a:cubicBezTo>
                    <a:pt x="211" y="1068"/>
                    <a:pt x="211" y="1068"/>
                    <a:pt x="211" y="1068"/>
                  </a:cubicBezTo>
                  <a:cubicBezTo>
                    <a:pt x="354" y="948"/>
                    <a:pt x="436" y="774"/>
                    <a:pt x="436" y="588"/>
                  </a:cubicBezTo>
                  <a:cubicBezTo>
                    <a:pt x="436" y="325"/>
                    <a:pt x="269" y="89"/>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6">
              <a:extLst>
                <a:ext uri="{FF2B5EF4-FFF2-40B4-BE49-F238E27FC236}">
                  <a16:creationId xmlns:a16="http://schemas.microsoft.com/office/drawing/2014/main" xmlns="" id="{48154DF8-97D8-4BC7-99CF-B89F9F60D3E1}"/>
                </a:ext>
              </a:extLst>
            </p:cNvPr>
            <p:cNvSpPr>
              <a:spLocks/>
            </p:cNvSpPr>
            <p:nvPr/>
          </p:nvSpPr>
          <p:spPr bwMode="auto">
            <a:xfrm>
              <a:off x="3776" y="1464"/>
              <a:ext cx="490" cy="695"/>
            </a:xfrm>
            <a:custGeom>
              <a:avLst/>
              <a:gdLst>
                <a:gd name="T0" fmla="*/ 0 w 372"/>
                <a:gd name="T1" fmla="*/ 0 h 528"/>
                <a:gd name="T2" fmla="*/ 0 w 372"/>
                <a:gd name="T3" fmla="*/ 0 h 528"/>
                <a:gd name="T4" fmla="*/ 372 w 372"/>
                <a:gd name="T5" fmla="*/ 528 h 528"/>
                <a:gd name="T6" fmla="*/ 372 w 372"/>
                <a:gd name="T7" fmla="*/ 526 h 528"/>
                <a:gd name="T8" fmla="*/ 0 w 372"/>
                <a:gd name="T9" fmla="*/ 0 h 528"/>
              </a:gdLst>
              <a:ahLst/>
              <a:cxnLst>
                <a:cxn ang="0">
                  <a:pos x="T0" y="T1"/>
                </a:cxn>
                <a:cxn ang="0">
                  <a:pos x="T2" y="T3"/>
                </a:cxn>
                <a:cxn ang="0">
                  <a:pos x="T4" y="T5"/>
                </a:cxn>
                <a:cxn ang="0">
                  <a:pos x="T6" y="T7"/>
                </a:cxn>
                <a:cxn ang="0">
                  <a:pos x="T8" y="T9"/>
                </a:cxn>
              </a:cxnLst>
              <a:rect l="0" t="0" r="r" b="b"/>
              <a:pathLst>
                <a:path w="372" h="528">
                  <a:moveTo>
                    <a:pt x="0" y="0"/>
                  </a:moveTo>
                  <a:cubicBezTo>
                    <a:pt x="0" y="0"/>
                    <a:pt x="0" y="0"/>
                    <a:pt x="0" y="0"/>
                  </a:cubicBezTo>
                  <a:cubicBezTo>
                    <a:pt x="217" y="77"/>
                    <a:pt x="372" y="285"/>
                    <a:pt x="372" y="528"/>
                  </a:cubicBezTo>
                  <a:cubicBezTo>
                    <a:pt x="372" y="526"/>
                    <a:pt x="372" y="526"/>
                    <a:pt x="372" y="526"/>
                  </a:cubicBezTo>
                  <a:cubicBezTo>
                    <a:pt x="372" y="284"/>
                    <a:pt x="216" y="77"/>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7">
              <a:extLst>
                <a:ext uri="{FF2B5EF4-FFF2-40B4-BE49-F238E27FC236}">
                  <a16:creationId xmlns:a16="http://schemas.microsoft.com/office/drawing/2014/main" xmlns="" id="{45E8A32E-8264-4049-92CC-614F261E58B3}"/>
                </a:ext>
              </a:extLst>
            </p:cNvPr>
            <p:cNvSpPr>
              <a:spLocks/>
            </p:cNvSpPr>
            <p:nvPr/>
          </p:nvSpPr>
          <p:spPr bwMode="auto">
            <a:xfrm>
              <a:off x="4000" y="2159"/>
              <a:ext cx="266" cy="568"/>
            </a:xfrm>
            <a:custGeom>
              <a:avLst/>
              <a:gdLst>
                <a:gd name="T0" fmla="*/ 202 w 202"/>
                <a:gd name="T1" fmla="*/ 0 h 431"/>
                <a:gd name="T2" fmla="*/ 0 w 202"/>
                <a:gd name="T3" fmla="*/ 431 h 431"/>
                <a:gd name="T4" fmla="*/ 0 w 202"/>
                <a:gd name="T5" fmla="*/ 431 h 431"/>
                <a:gd name="T6" fmla="*/ 202 w 202"/>
                <a:gd name="T7" fmla="*/ 2 h 431"/>
                <a:gd name="T8" fmla="*/ 202 w 202"/>
                <a:gd name="T9" fmla="*/ 0 h 431"/>
                <a:gd name="T10" fmla="*/ 202 w 202"/>
                <a:gd name="T11" fmla="*/ 0 h 431"/>
                <a:gd name="T12" fmla="*/ 202 w 202"/>
                <a:gd name="T13" fmla="*/ 0 h 431"/>
              </a:gdLst>
              <a:ahLst/>
              <a:cxnLst>
                <a:cxn ang="0">
                  <a:pos x="T0" y="T1"/>
                </a:cxn>
                <a:cxn ang="0">
                  <a:pos x="T2" y="T3"/>
                </a:cxn>
                <a:cxn ang="0">
                  <a:pos x="T4" y="T5"/>
                </a:cxn>
                <a:cxn ang="0">
                  <a:pos x="T6" y="T7"/>
                </a:cxn>
                <a:cxn ang="0">
                  <a:pos x="T8" y="T9"/>
                </a:cxn>
                <a:cxn ang="0">
                  <a:pos x="T10" y="T11"/>
                </a:cxn>
                <a:cxn ang="0">
                  <a:pos x="T12" y="T13"/>
                </a:cxn>
              </a:cxnLst>
              <a:rect l="0" t="0" r="r" b="b"/>
              <a:pathLst>
                <a:path w="202" h="431">
                  <a:moveTo>
                    <a:pt x="202" y="0"/>
                  </a:moveTo>
                  <a:cubicBezTo>
                    <a:pt x="202" y="173"/>
                    <a:pt x="124" y="328"/>
                    <a:pt x="0" y="431"/>
                  </a:cubicBezTo>
                  <a:cubicBezTo>
                    <a:pt x="0" y="431"/>
                    <a:pt x="0" y="431"/>
                    <a:pt x="0" y="431"/>
                  </a:cubicBezTo>
                  <a:cubicBezTo>
                    <a:pt x="123" y="328"/>
                    <a:pt x="202" y="174"/>
                    <a:pt x="202" y="2"/>
                  </a:cubicBezTo>
                  <a:cubicBezTo>
                    <a:pt x="202" y="0"/>
                    <a:pt x="202" y="0"/>
                    <a:pt x="202" y="0"/>
                  </a:cubicBezTo>
                  <a:cubicBezTo>
                    <a:pt x="202" y="0"/>
                    <a:pt x="202" y="0"/>
                    <a:pt x="202" y="0"/>
                  </a:cubicBezTo>
                  <a:cubicBezTo>
                    <a:pt x="202" y="0"/>
                    <a:pt x="202" y="0"/>
                    <a:pt x="2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9">
              <a:extLst>
                <a:ext uri="{FF2B5EF4-FFF2-40B4-BE49-F238E27FC236}">
                  <a16:creationId xmlns:a16="http://schemas.microsoft.com/office/drawing/2014/main" xmlns="" id="{13D1A5FC-4014-42DB-8FD1-C38C58C57A37}"/>
                </a:ext>
              </a:extLst>
            </p:cNvPr>
            <p:cNvSpPr>
              <a:spLocks/>
            </p:cNvSpPr>
            <p:nvPr/>
          </p:nvSpPr>
          <p:spPr bwMode="auto">
            <a:xfrm>
              <a:off x="2705" y="1810"/>
              <a:ext cx="303" cy="933"/>
            </a:xfrm>
            <a:custGeom>
              <a:avLst/>
              <a:gdLst>
                <a:gd name="T0" fmla="*/ 59 w 230"/>
                <a:gd name="T1" fmla="*/ 0 h 708"/>
                <a:gd name="T2" fmla="*/ 0 w 230"/>
                <a:gd name="T3" fmla="*/ 265 h 708"/>
                <a:gd name="T4" fmla="*/ 185 w 230"/>
                <a:gd name="T5" fmla="*/ 708 h 708"/>
                <a:gd name="T6" fmla="*/ 230 w 230"/>
                <a:gd name="T7" fmla="*/ 663 h 708"/>
                <a:gd name="T8" fmla="*/ 207 w 230"/>
                <a:gd name="T9" fmla="*/ 639 h 708"/>
                <a:gd name="T10" fmla="*/ 207 w 230"/>
                <a:gd name="T11" fmla="*/ 639 h 708"/>
                <a:gd name="T12" fmla="*/ 64 w 230"/>
                <a:gd name="T13" fmla="*/ 265 h 708"/>
                <a:gd name="T14" fmla="*/ 64 w 230"/>
                <a:gd name="T15" fmla="*/ 265 h 708"/>
                <a:gd name="T16" fmla="*/ 64 w 230"/>
                <a:gd name="T17" fmla="*/ 265 h 708"/>
                <a:gd name="T18" fmla="*/ 64 w 230"/>
                <a:gd name="T19" fmla="*/ 265 h 708"/>
                <a:gd name="T20" fmla="*/ 64 w 230"/>
                <a:gd name="T21" fmla="*/ 265 h 708"/>
                <a:gd name="T22" fmla="*/ 117 w 230"/>
                <a:gd name="T23" fmla="*/ 27 h 708"/>
                <a:gd name="T24" fmla="*/ 59 w 230"/>
                <a:gd name="T25"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 h="708">
                  <a:moveTo>
                    <a:pt x="59" y="0"/>
                  </a:moveTo>
                  <a:cubicBezTo>
                    <a:pt x="20" y="83"/>
                    <a:pt x="0" y="172"/>
                    <a:pt x="0" y="265"/>
                  </a:cubicBezTo>
                  <a:cubicBezTo>
                    <a:pt x="0" y="433"/>
                    <a:pt x="66" y="590"/>
                    <a:pt x="185" y="708"/>
                  </a:cubicBezTo>
                  <a:cubicBezTo>
                    <a:pt x="230" y="663"/>
                    <a:pt x="230" y="663"/>
                    <a:pt x="230" y="663"/>
                  </a:cubicBezTo>
                  <a:cubicBezTo>
                    <a:pt x="222" y="655"/>
                    <a:pt x="214" y="647"/>
                    <a:pt x="207" y="639"/>
                  </a:cubicBezTo>
                  <a:cubicBezTo>
                    <a:pt x="207" y="639"/>
                    <a:pt x="207" y="639"/>
                    <a:pt x="207" y="639"/>
                  </a:cubicBezTo>
                  <a:cubicBezTo>
                    <a:pt x="118" y="540"/>
                    <a:pt x="64" y="409"/>
                    <a:pt x="64" y="265"/>
                  </a:cubicBezTo>
                  <a:cubicBezTo>
                    <a:pt x="64" y="265"/>
                    <a:pt x="64" y="265"/>
                    <a:pt x="64" y="265"/>
                  </a:cubicBezTo>
                  <a:cubicBezTo>
                    <a:pt x="64" y="265"/>
                    <a:pt x="64" y="265"/>
                    <a:pt x="64" y="265"/>
                  </a:cubicBezTo>
                  <a:cubicBezTo>
                    <a:pt x="64" y="265"/>
                    <a:pt x="64" y="265"/>
                    <a:pt x="64" y="265"/>
                  </a:cubicBezTo>
                  <a:cubicBezTo>
                    <a:pt x="64" y="265"/>
                    <a:pt x="64" y="265"/>
                    <a:pt x="64" y="265"/>
                  </a:cubicBezTo>
                  <a:cubicBezTo>
                    <a:pt x="64" y="180"/>
                    <a:pt x="83" y="99"/>
                    <a:pt x="117" y="27"/>
                  </a:cubicBezTo>
                  <a:cubicBezTo>
                    <a:pt x="59" y="0"/>
                    <a:pt x="59" y="0"/>
                    <a:pt x="5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50">
              <a:extLst>
                <a:ext uri="{FF2B5EF4-FFF2-40B4-BE49-F238E27FC236}">
                  <a16:creationId xmlns:a16="http://schemas.microsoft.com/office/drawing/2014/main" xmlns="" id="{ED5F3EDA-852A-49A4-B1DC-86B117F69F91}"/>
                </a:ext>
              </a:extLst>
            </p:cNvPr>
            <p:cNvSpPr>
              <a:spLocks/>
            </p:cNvSpPr>
            <p:nvPr/>
          </p:nvSpPr>
          <p:spPr bwMode="auto">
            <a:xfrm>
              <a:off x="2789" y="2159"/>
              <a:ext cx="189" cy="493"/>
            </a:xfrm>
            <a:custGeom>
              <a:avLst/>
              <a:gdLst>
                <a:gd name="T0" fmla="*/ 0 w 143"/>
                <a:gd name="T1" fmla="*/ 0 h 374"/>
                <a:gd name="T2" fmla="*/ 0 w 143"/>
                <a:gd name="T3" fmla="*/ 0 h 374"/>
                <a:gd name="T4" fmla="*/ 143 w 143"/>
                <a:gd name="T5" fmla="*/ 374 h 374"/>
                <a:gd name="T6" fmla="*/ 0 w 143"/>
                <a:gd name="T7" fmla="*/ 0 h 374"/>
              </a:gdLst>
              <a:ahLst/>
              <a:cxnLst>
                <a:cxn ang="0">
                  <a:pos x="T0" y="T1"/>
                </a:cxn>
                <a:cxn ang="0">
                  <a:pos x="T2" y="T3"/>
                </a:cxn>
                <a:cxn ang="0">
                  <a:pos x="T4" y="T5"/>
                </a:cxn>
                <a:cxn ang="0">
                  <a:pos x="T6" y="T7"/>
                </a:cxn>
              </a:cxnLst>
              <a:rect l="0" t="0" r="r" b="b"/>
              <a:pathLst>
                <a:path w="143" h="374">
                  <a:moveTo>
                    <a:pt x="0" y="0"/>
                  </a:moveTo>
                  <a:cubicBezTo>
                    <a:pt x="0" y="0"/>
                    <a:pt x="0" y="0"/>
                    <a:pt x="0" y="0"/>
                  </a:cubicBezTo>
                  <a:cubicBezTo>
                    <a:pt x="0" y="144"/>
                    <a:pt x="54" y="275"/>
                    <a:pt x="143" y="374"/>
                  </a:cubicBezTo>
                  <a:cubicBezTo>
                    <a:pt x="54" y="275"/>
                    <a:pt x="0" y="14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9" name="TextBox 56">
            <a:extLst>
              <a:ext uri="{FF2B5EF4-FFF2-40B4-BE49-F238E27FC236}">
                <a16:creationId xmlns:a16="http://schemas.microsoft.com/office/drawing/2014/main" xmlns="" id="{0BE7C73D-B11E-4CA5-9D2D-79CBC5602683}"/>
              </a:ext>
            </a:extLst>
          </p:cNvPr>
          <p:cNvSpPr txBox="1"/>
          <p:nvPr/>
        </p:nvSpPr>
        <p:spPr>
          <a:xfrm>
            <a:off x="6458080" y="1947513"/>
            <a:ext cx="5347233" cy="1077218"/>
          </a:xfrm>
          <a:prstGeom prst="rect">
            <a:avLst/>
          </a:prstGeom>
          <a:noFill/>
        </p:spPr>
        <p:txBody>
          <a:bodyPr wrap="square" rtlCol="0">
            <a:spAutoFit/>
          </a:bodyPr>
          <a:lstStyle/>
          <a:p>
            <a:pPr algn="ctr" defTabSz="685800" eaLnBrk="0" fontAlgn="base" hangingPunct="0">
              <a:spcBef>
                <a:spcPct val="0"/>
              </a:spcBef>
              <a:spcAft>
                <a:spcPct val="0"/>
              </a:spcAft>
            </a:pPr>
            <a:endParaRPr lang="es-EC" altLang="es-EC" sz="3200" b="1" dirty="0">
              <a:solidFill>
                <a:srgbClr val="0070C0"/>
              </a:solidFill>
              <a:latin typeface="Prequel Demo" panose="00000500000000000000" pitchFamily="2" charset="0"/>
            </a:endParaRPr>
          </a:p>
          <a:p>
            <a:pPr algn="ctr" defTabSz="685800" eaLnBrk="0" fontAlgn="base" hangingPunct="0">
              <a:spcBef>
                <a:spcPct val="0"/>
              </a:spcBef>
              <a:spcAft>
                <a:spcPct val="0"/>
              </a:spcAft>
            </a:pPr>
            <a:endParaRPr lang="es-EC" altLang="es-EC" sz="3200" b="1" dirty="0">
              <a:solidFill>
                <a:srgbClr val="0070C0"/>
              </a:solidFill>
              <a:latin typeface="Prequel Demo" panose="00000500000000000000" pitchFamily="2" charset="0"/>
            </a:endParaRPr>
          </a:p>
        </p:txBody>
      </p:sp>
      <p:sp>
        <p:nvSpPr>
          <p:cNvPr id="51" name="TextBox 19">
            <a:extLst>
              <a:ext uri="{FF2B5EF4-FFF2-40B4-BE49-F238E27FC236}">
                <a16:creationId xmlns:a16="http://schemas.microsoft.com/office/drawing/2014/main" xmlns="" id="{6F18E3FC-7B18-4171-BCD5-D6F344C9481C}"/>
              </a:ext>
            </a:extLst>
          </p:cNvPr>
          <p:cNvSpPr txBox="1"/>
          <p:nvPr/>
        </p:nvSpPr>
        <p:spPr>
          <a:xfrm>
            <a:off x="6789275" y="2640966"/>
            <a:ext cx="4943651" cy="997196"/>
          </a:xfrm>
          <a:prstGeom prst="rect">
            <a:avLst/>
          </a:prstGeom>
          <a:noFill/>
        </p:spPr>
        <p:txBody>
          <a:bodyPr wrap="square" lIns="0" tIns="0" rIns="0" bIns="0" rtlCol="0">
            <a:spAutoFit/>
          </a:bodyPr>
          <a:lstStyle/>
          <a:p>
            <a:pPr>
              <a:lnSpc>
                <a:spcPct val="90000"/>
              </a:lnSpc>
            </a:pPr>
            <a:r>
              <a:rPr lang="es-EC" sz="3600" b="1" dirty="0">
                <a:solidFill>
                  <a:schemeClr val="accent1">
                    <a:lumMod val="75000"/>
                  </a:schemeClr>
                </a:solidFill>
                <a:latin typeface="Bambino-Bold" panose="00000800000000000000" pitchFamily="2" charset="0"/>
              </a:rPr>
              <a:t>Unidad Especial</a:t>
            </a:r>
          </a:p>
          <a:p>
            <a:pPr>
              <a:lnSpc>
                <a:spcPct val="90000"/>
              </a:lnSpc>
            </a:pPr>
            <a:r>
              <a:rPr lang="es-EC" sz="3600" b="1" spc="30" dirty="0">
                <a:solidFill>
                  <a:schemeClr val="accent1">
                    <a:lumMod val="75000"/>
                  </a:schemeClr>
                </a:solidFill>
                <a:latin typeface="Bambino-Bold" panose="00000800000000000000" pitchFamily="2" charset="0"/>
              </a:rPr>
              <a:t>Regula Tu Barrio</a:t>
            </a:r>
            <a:endParaRPr lang="en-US" sz="2400" spc="30" dirty="0">
              <a:solidFill>
                <a:schemeClr val="accent1">
                  <a:lumMod val="75000"/>
                </a:schemeClr>
              </a:solidFill>
              <a:latin typeface="Bambino-Bold" panose="00000800000000000000" pitchFamily="2" charset="0"/>
            </a:endParaRPr>
          </a:p>
        </p:txBody>
      </p:sp>
      <p:grpSp>
        <p:nvGrpSpPr>
          <p:cNvPr id="52" name="Grupo 51">
            <a:extLst>
              <a:ext uri="{FF2B5EF4-FFF2-40B4-BE49-F238E27FC236}">
                <a16:creationId xmlns:a16="http://schemas.microsoft.com/office/drawing/2014/main" xmlns="" id="{E9740B7A-055A-4707-BCD2-522F9121DA94}"/>
              </a:ext>
            </a:extLst>
          </p:cNvPr>
          <p:cNvGrpSpPr/>
          <p:nvPr/>
        </p:nvGrpSpPr>
        <p:grpSpPr>
          <a:xfrm>
            <a:off x="430307" y="5429913"/>
            <a:ext cx="11635799" cy="1372114"/>
            <a:chOff x="430307" y="5429913"/>
            <a:chExt cx="11635799" cy="1372114"/>
          </a:xfrm>
        </p:grpSpPr>
        <p:pic>
          <p:nvPicPr>
            <p:cNvPr id="53" name="Google Shape;92;p1">
              <a:extLst>
                <a:ext uri="{FF2B5EF4-FFF2-40B4-BE49-F238E27FC236}">
                  <a16:creationId xmlns:a16="http://schemas.microsoft.com/office/drawing/2014/main" xmlns="" id="{03BDE5D7-D585-4F03-BDAB-7B4C305E91F5}"/>
                </a:ext>
              </a:extLst>
            </p:cNvPr>
            <p:cNvPicPr preferRelativeResize="0"/>
            <p:nvPr/>
          </p:nvPicPr>
          <p:blipFill rotWithShape="1">
            <a:blip r:embed="rId2">
              <a:alphaModFix/>
            </a:blip>
            <a:srcRect r="16755" b="-179016"/>
            <a:stretch/>
          </p:blipFill>
          <p:spPr>
            <a:xfrm>
              <a:off x="430307" y="6467090"/>
              <a:ext cx="6056554" cy="334937"/>
            </a:xfrm>
            <a:prstGeom prst="rect">
              <a:avLst/>
            </a:prstGeom>
            <a:noFill/>
            <a:ln>
              <a:noFill/>
            </a:ln>
          </p:spPr>
        </p:pic>
        <p:grpSp>
          <p:nvGrpSpPr>
            <p:cNvPr id="54" name="Grupo 53">
              <a:extLst>
                <a:ext uri="{FF2B5EF4-FFF2-40B4-BE49-F238E27FC236}">
                  <a16:creationId xmlns:a16="http://schemas.microsoft.com/office/drawing/2014/main" xmlns="" id="{849608F3-7F3C-4D44-85AE-FDA9BBDB41AF}"/>
                </a:ext>
              </a:extLst>
            </p:cNvPr>
            <p:cNvGrpSpPr/>
            <p:nvPr/>
          </p:nvGrpSpPr>
          <p:grpSpPr>
            <a:xfrm>
              <a:off x="2918005" y="5429913"/>
              <a:ext cx="9148101" cy="1249395"/>
              <a:chOff x="2918005" y="5429913"/>
              <a:chExt cx="9148101" cy="1249395"/>
            </a:xfrm>
          </p:grpSpPr>
          <p:sp>
            <p:nvSpPr>
              <p:cNvPr id="55" name="TextBox 19">
                <a:extLst>
                  <a:ext uri="{FF2B5EF4-FFF2-40B4-BE49-F238E27FC236}">
                    <a16:creationId xmlns:a16="http://schemas.microsoft.com/office/drawing/2014/main" xmlns="" id="{E86623E9-7FF6-4BAF-B35C-3277A169265C}"/>
                  </a:ext>
                </a:extLst>
              </p:cNvPr>
              <p:cNvSpPr txBox="1"/>
              <p:nvPr/>
            </p:nvSpPr>
            <p:spPr>
              <a:xfrm>
                <a:off x="2918005" y="637976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#RegulaTu Barrio</a:t>
                </a:r>
                <a:endParaRPr lang="en-US" sz="1100" spc="30" dirty="0">
                  <a:solidFill>
                    <a:srgbClr val="C00000"/>
                  </a:solidFill>
                </a:endParaRPr>
              </a:p>
            </p:txBody>
          </p:sp>
          <p:pic>
            <p:nvPicPr>
              <p:cNvPr id="56" name="Imagen 55">
                <a:extLst>
                  <a:ext uri="{FF2B5EF4-FFF2-40B4-BE49-F238E27FC236}">
                    <a16:creationId xmlns:a16="http://schemas.microsoft.com/office/drawing/2014/main" xmlns="" id="{D0CA5C4B-E9E1-44D9-97F8-4B85A75FB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0715634" y="5429913"/>
                <a:ext cx="1135813" cy="1249395"/>
              </a:xfrm>
              <a:prstGeom prst="rect">
                <a:avLst/>
              </a:prstGeom>
            </p:spPr>
          </p:pic>
        </p:grpSp>
      </p:grpSp>
      <p:pic>
        <p:nvPicPr>
          <p:cNvPr id="57" name="Marcador de posición de imagen 59">
            <a:extLst>
              <a:ext uri="{FF2B5EF4-FFF2-40B4-BE49-F238E27FC236}">
                <a16:creationId xmlns:a16="http://schemas.microsoft.com/office/drawing/2014/main" xmlns="" id="{C7E084A5-859A-4288-B589-8F10BB365592}"/>
              </a:ext>
            </a:extLst>
          </p:cNvPr>
          <p:cNvPicPr>
            <a:picLocks noChangeAspect="1"/>
          </p:cNvPicPr>
          <p:nvPr/>
        </p:nvPicPr>
        <p:blipFill rotWithShape="1">
          <a:blip r:embed="rId4">
            <a:extLst>
              <a:ext uri="{28A0092B-C50C-407E-A947-70E740481C1C}">
                <a14:useLocalDpi xmlns:a14="http://schemas.microsoft.com/office/drawing/2010/main" val="0"/>
              </a:ext>
            </a:extLst>
          </a:blip>
          <a:srcRect l="38182" t="1841" r="27694" b="1474"/>
          <a:stretch/>
        </p:blipFill>
        <p:spPr>
          <a:xfrm>
            <a:off x="1763752" y="1599574"/>
            <a:ext cx="3653375" cy="36374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0395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144672" y="705940"/>
            <a:ext cx="10317078" cy="5386090"/>
          </a:xfrm>
          <a:prstGeom prst="rect">
            <a:avLst/>
          </a:prstGeom>
          <a:noFill/>
        </p:spPr>
        <p:txBody>
          <a:bodyPr wrap="square" rtlCol="0">
            <a:spAutoFit/>
          </a:bodyPr>
          <a:lstStyle/>
          <a:p>
            <a:pPr algn="ctr"/>
            <a:r>
              <a:rPr lang="es-ES" sz="4800" b="1" dirty="0">
                <a:solidFill>
                  <a:srgbClr val="0070C0"/>
                </a:solidFill>
              </a:rPr>
              <a:t>ASENTAMIENTO HUMANO DE HECHO Y CONSOLIDADO DE INTERÉS SOCIAL DENOMINADO: </a:t>
            </a:r>
          </a:p>
          <a:p>
            <a:pPr algn="ctr"/>
            <a:r>
              <a:rPr lang="es-ES" sz="4800" b="1" dirty="0">
                <a:solidFill>
                  <a:srgbClr val="0070C0"/>
                </a:solidFill>
              </a:rPr>
              <a:t>COMITÉ PRO MEJORAS </a:t>
            </a:r>
            <a:endParaRPr lang="es-ES" sz="4800" b="1" dirty="0" smtClean="0">
              <a:solidFill>
                <a:srgbClr val="0070C0"/>
              </a:solidFill>
            </a:endParaRPr>
          </a:p>
          <a:p>
            <a:pPr algn="ctr"/>
            <a:r>
              <a:rPr lang="es-ES" sz="4800" b="1" dirty="0" smtClean="0">
                <a:solidFill>
                  <a:srgbClr val="0070C0"/>
                </a:solidFill>
              </a:rPr>
              <a:t>“</a:t>
            </a:r>
            <a:r>
              <a:rPr lang="es-ES" sz="4800" b="1" dirty="0">
                <a:solidFill>
                  <a:srgbClr val="0070C0"/>
                </a:solidFill>
              </a:rPr>
              <a:t>LOS EUCALIPTOS DE CALDERÓN”</a:t>
            </a:r>
          </a:p>
          <a:p>
            <a:pPr algn="ctr"/>
            <a:endParaRPr lang="es-ES_tradnl" sz="2800" b="1" dirty="0">
              <a:solidFill>
                <a:srgbClr val="C00000"/>
              </a:solidFill>
            </a:endParaRPr>
          </a:p>
          <a:p>
            <a:pPr algn="ctr"/>
            <a:r>
              <a:rPr lang="es-ES_tradnl" sz="2800" b="1" dirty="0">
                <a:solidFill>
                  <a:srgbClr val="C00000"/>
                </a:solidFill>
              </a:rPr>
              <a:t>PRIORIZACIÓN GRUPO 3- POSICIÓN 2</a:t>
            </a:r>
            <a:endParaRPr lang="es-EC" sz="2800" b="1" dirty="0">
              <a:solidFill>
                <a:srgbClr val="C00000"/>
              </a:solidFill>
            </a:endParaRPr>
          </a:p>
          <a:p>
            <a:pPr algn="ctr"/>
            <a:endParaRPr lang="es-ES_tradnl" sz="4800" b="1" dirty="0">
              <a:solidFill>
                <a:srgbClr val="0070C0"/>
              </a:solidFill>
            </a:endParaRPr>
          </a:p>
        </p:txBody>
      </p:sp>
      <p:sp>
        <p:nvSpPr>
          <p:cNvPr id="5" name="TextBox 19">
            <a:extLst>
              <a:ext uri="{FF2B5EF4-FFF2-40B4-BE49-F238E27FC236}">
                <a16:creationId xmlns:a16="http://schemas.microsoft.com/office/drawing/2014/main" xmlns="" id="{03C0A0A6-6861-4E0D-9A16-78C860A0ABC8}"/>
              </a:ext>
            </a:extLst>
          </p:cNvPr>
          <p:cNvSpPr txBox="1"/>
          <p:nvPr/>
        </p:nvSpPr>
        <p:spPr>
          <a:xfrm>
            <a:off x="2924949" y="648465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8" name="Google Shape;92;p1">
            <a:extLst>
              <a:ext uri="{FF2B5EF4-FFF2-40B4-BE49-F238E27FC236}">
                <a16:creationId xmlns:a16="http://schemas.microsoft.com/office/drawing/2014/main" xmlns="" id="{9539E0DB-D402-455D-BC88-EB955CCB09EE}"/>
              </a:ext>
            </a:extLst>
          </p:cNvPr>
          <p:cNvPicPr preferRelativeResize="0"/>
          <p:nvPr/>
        </p:nvPicPr>
        <p:blipFill rotWithShape="1">
          <a:blip r:embed="rId2">
            <a:alphaModFix/>
          </a:blip>
          <a:srcRect r="16755" b="-179016"/>
          <a:stretch/>
        </p:blipFill>
        <p:spPr>
          <a:xfrm>
            <a:off x="415053" y="6523063"/>
            <a:ext cx="8874196" cy="334937"/>
          </a:xfrm>
          <a:prstGeom prst="rect">
            <a:avLst/>
          </a:prstGeom>
          <a:noFill/>
          <a:ln>
            <a:noFill/>
          </a:ln>
        </p:spPr>
      </p:pic>
      <p:pic>
        <p:nvPicPr>
          <p:cNvPr id="9" name="Imagen 8">
            <a:extLst>
              <a:ext uri="{FF2B5EF4-FFF2-40B4-BE49-F238E27FC236}">
                <a16:creationId xmlns:a16="http://schemas.microsoft.com/office/drawing/2014/main" xmlns="" id="{D0CA5C4B-E9E1-44D9-97F8-4B85A75FB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37" t="9819" r="17272" b="14181"/>
          <a:stretch/>
        </p:blipFill>
        <p:spPr>
          <a:xfrm>
            <a:off x="11461750" y="6047497"/>
            <a:ext cx="733516" cy="806869"/>
          </a:xfrm>
          <a:prstGeom prst="rect">
            <a:avLst/>
          </a:prstGeom>
        </p:spPr>
      </p:pic>
    </p:spTree>
    <p:extLst>
      <p:ext uri="{BB962C8B-B14F-4D97-AF65-F5344CB8AC3E}">
        <p14:creationId xmlns:p14="http://schemas.microsoft.com/office/powerpoint/2010/main" val="183575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769257" y="9618"/>
            <a:ext cx="10813143"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INTERÉS SOCIAL DENOMINADO: </a:t>
            </a:r>
          </a:p>
          <a:p>
            <a:pPr algn="ctr"/>
            <a:r>
              <a:rPr lang="es-ES" sz="1600" b="1" dirty="0">
                <a:solidFill>
                  <a:srgbClr val="0070C0"/>
                </a:solidFill>
              </a:rPr>
              <a:t>COMITÉ PRO-MEJORAS “LOS EUCALIPTOS DE CALDERÓN”</a:t>
            </a:r>
          </a:p>
        </p:txBody>
      </p:sp>
      <p:sp>
        <p:nvSpPr>
          <p:cNvPr id="8" name="CuadroTexto 7"/>
          <p:cNvSpPr txBox="1"/>
          <p:nvPr/>
        </p:nvSpPr>
        <p:spPr>
          <a:xfrm>
            <a:off x="2905559" y="523065"/>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CALDERÓN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CALDERÓN</a:t>
            </a:r>
          </a:p>
        </p:txBody>
      </p:sp>
      <p:graphicFrame>
        <p:nvGraphicFramePr>
          <p:cNvPr id="18" name="18 Tabla"/>
          <p:cNvGraphicFramePr>
            <a:graphicFrameLocks noGrp="1"/>
          </p:cNvGraphicFramePr>
          <p:nvPr>
            <p:extLst>
              <p:ext uri="{D42A27DB-BD31-4B8C-83A1-F6EECF244321}">
                <p14:modId xmlns:p14="http://schemas.microsoft.com/office/powerpoint/2010/main" val="702473025"/>
              </p:ext>
            </p:extLst>
          </p:nvPr>
        </p:nvGraphicFramePr>
        <p:xfrm>
          <a:off x="6377754" y="5332664"/>
          <a:ext cx="2862022" cy="1280659"/>
        </p:xfrm>
        <a:graphic>
          <a:graphicData uri="http://schemas.openxmlformats.org/drawingml/2006/table">
            <a:tbl>
              <a:tblPr firstRow="1" bandRow="1">
                <a:tableStyleId>{BDBED569-4797-4DF1-A0F4-6AAB3CD982D8}</a:tableStyleId>
              </a:tblPr>
              <a:tblGrid>
                <a:gridCol w="987769">
                  <a:extLst>
                    <a:ext uri="{9D8B030D-6E8A-4147-A177-3AD203B41FA5}">
                      <a16:colId xmlns:a16="http://schemas.microsoft.com/office/drawing/2014/main" xmlns="" val="20000"/>
                    </a:ext>
                  </a:extLst>
                </a:gridCol>
                <a:gridCol w="529585">
                  <a:extLst>
                    <a:ext uri="{9D8B030D-6E8A-4147-A177-3AD203B41FA5}">
                      <a16:colId xmlns:a16="http://schemas.microsoft.com/office/drawing/2014/main" xmlns="" val="20001"/>
                    </a:ext>
                  </a:extLst>
                </a:gridCol>
                <a:gridCol w="793644">
                  <a:extLst>
                    <a:ext uri="{9D8B030D-6E8A-4147-A177-3AD203B41FA5}">
                      <a16:colId xmlns:a16="http://schemas.microsoft.com/office/drawing/2014/main" xmlns="" val="20002"/>
                    </a:ext>
                  </a:extLst>
                </a:gridCol>
                <a:gridCol w="551024">
                  <a:extLst>
                    <a:ext uri="{9D8B030D-6E8A-4147-A177-3AD203B41FA5}">
                      <a16:colId xmlns:a16="http://schemas.microsoft.com/office/drawing/2014/main" xmlns="" val="20003"/>
                    </a:ext>
                  </a:extLst>
                </a:gridCol>
              </a:tblGrid>
              <a:tr h="41264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800" u="none" strike="noStrike" kern="1200" cap="none" normalizeH="0" baseline="0" dirty="0">
                          <a:ln>
                            <a:noFill/>
                          </a:ln>
                          <a:solidFill>
                            <a:srgbClr val="002060"/>
                          </a:solidFill>
                          <a:effectLst/>
                          <a:latin typeface="+mn-lt"/>
                          <a:ea typeface="+mn-ea"/>
                          <a:cs typeface="+mn-cs"/>
                        </a:rPr>
                        <a:t>Obras Civiles %  Ejecutadas:</a:t>
                      </a:r>
                    </a:p>
                  </a:txBody>
                  <a:tcPr marL="91445" marR="91445" marT="45750" marB="45750" anchor="ctr"/>
                </a:tc>
                <a:tc hMerge="1">
                  <a:txBody>
                    <a:bodyPr/>
                    <a:lstStyle/>
                    <a:p>
                      <a:endParaRPr lang="es-ES"/>
                    </a:p>
                  </a:txBody>
                  <a:tcPr/>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800" u="none" strike="noStrike" kern="1200" cap="none" normalizeH="0" baseline="0" dirty="0">
                          <a:ln>
                            <a:noFill/>
                          </a:ln>
                          <a:solidFill>
                            <a:srgbClr val="002060"/>
                          </a:solidFill>
                          <a:effectLst/>
                          <a:latin typeface="+mn-lt"/>
                          <a:ea typeface="+mn-ea"/>
                          <a:cs typeface="+mn-cs"/>
                        </a:rPr>
                        <a:t>Obras Infraestructura %  Ejecutadas:</a:t>
                      </a:r>
                    </a:p>
                  </a:txBody>
                  <a:tcPr marL="91445" marR="91445" marT="45750" marB="45750" anchor="ctr"/>
                </a:tc>
                <a:tc hMerge="1">
                  <a:txBody>
                    <a:bodyPr/>
                    <a:lstStyle/>
                    <a:p>
                      <a:endParaRPr lang="es-ES"/>
                    </a:p>
                  </a:txBody>
                  <a:tcPr/>
                </a:tc>
                <a:extLst>
                  <a:ext uri="{0D108BD9-81ED-4DB2-BD59-A6C34878D82A}">
                    <a16:rowId xmlns:a16="http://schemas.microsoft.com/office/drawing/2014/main" xmlns="" val="10000"/>
                  </a:ext>
                </a:extLst>
              </a:tr>
              <a:tr h="3026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C" sz="800" u="none" strike="noStrike" kern="1200" cap="none" normalizeH="0" baseline="0" dirty="0">
                          <a:ln>
                            <a:noFill/>
                          </a:ln>
                          <a:solidFill>
                            <a:srgbClr val="002060"/>
                          </a:solidFill>
                          <a:effectLst/>
                          <a:latin typeface="+mn-lt"/>
                          <a:ea typeface="+mn-ea"/>
                          <a:cs typeface="+mn-cs"/>
                        </a:rPr>
                        <a:t>Agua Potable</a:t>
                      </a:r>
                    </a:p>
                  </a:txBody>
                  <a:tcPr marL="91445" marR="91445" marT="45750" marB="4575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s-EC" sz="800" u="none" strike="noStrike" kern="1200" cap="none" normalizeH="0" baseline="0" dirty="0">
                          <a:ln>
                            <a:noFill/>
                          </a:ln>
                          <a:solidFill>
                            <a:srgbClr val="002060"/>
                          </a:solidFill>
                          <a:effectLst/>
                          <a:latin typeface="+mn-lt"/>
                          <a:ea typeface="+mn-ea"/>
                          <a:cs typeface="+mn-cs"/>
                        </a:rPr>
                        <a:t>100 %</a:t>
                      </a:r>
                    </a:p>
                  </a:txBody>
                  <a:tcPr marL="91445" marR="91445" marT="45750" marB="45750" anchor="ctr"/>
                </a:tc>
                <a:tc>
                  <a:txBody>
                    <a:bodyPr/>
                    <a:lstStyle/>
                    <a:p>
                      <a:pPr algn="l"/>
                      <a:r>
                        <a:rPr kumimoji="0" lang="es-EC" sz="800" u="none" strike="noStrike" kern="1200" cap="none" normalizeH="0" baseline="0" dirty="0">
                          <a:ln>
                            <a:noFill/>
                          </a:ln>
                          <a:solidFill>
                            <a:srgbClr val="002060"/>
                          </a:solidFill>
                          <a:effectLst/>
                          <a:latin typeface="+mn-lt"/>
                          <a:ea typeface="+mn-ea"/>
                          <a:cs typeface="+mn-cs"/>
                        </a:rPr>
                        <a:t>Calzada</a:t>
                      </a:r>
                    </a:p>
                  </a:txBody>
                  <a:tcPr marL="91445" marR="91445" marT="45750" marB="4575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s-ES" sz="800" u="none" strike="noStrike" kern="1200" cap="none" normalizeH="0" baseline="0" dirty="0">
                          <a:ln>
                            <a:noFill/>
                          </a:ln>
                          <a:solidFill>
                            <a:srgbClr val="002060"/>
                          </a:solidFill>
                          <a:effectLst/>
                          <a:latin typeface="+mn-lt"/>
                          <a:ea typeface="+mn-ea"/>
                          <a:cs typeface="+mn-cs"/>
                        </a:rPr>
                        <a:t>0%</a:t>
                      </a:r>
                    </a:p>
                  </a:txBody>
                  <a:tcPr marL="91445" marR="91445" marT="45750" marB="45750" anchor="ctr"/>
                </a:tc>
                <a:extLst>
                  <a:ext uri="{0D108BD9-81ED-4DB2-BD59-A6C34878D82A}">
                    <a16:rowId xmlns:a16="http://schemas.microsoft.com/office/drawing/2014/main" xmlns="" val="10001"/>
                  </a:ext>
                </a:extLst>
              </a:tr>
              <a:tr h="262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800" u="none" strike="noStrike" kern="1200" cap="none" normalizeH="0" baseline="0" dirty="0">
                          <a:ln>
                            <a:noFill/>
                          </a:ln>
                          <a:solidFill>
                            <a:srgbClr val="002060"/>
                          </a:solidFill>
                          <a:effectLst/>
                          <a:latin typeface="+mn-lt"/>
                          <a:ea typeface="+mn-ea"/>
                          <a:cs typeface="+mn-cs"/>
                        </a:rPr>
                        <a:t>Alcantarillado</a:t>
                      </a:r>
                    </a:p>
                  </a:txBody>
                  <a:tcPr marL="68585" marR="68585" marT="0" marB="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s-EC" sz="800" u="none" strike="noStrike" kern="1200" cap="none" normalizeH="0" baseline="0" dirty="0">
                          <a:ln>
                            <a:noFill/>
                          </a:ln>
                          <a:solidFill>
                            <a:srgbClr val="002060"/>
                          </a:solidFill>
                          <a:effectLst/>
                          <a:latin typeface="+mn-lt"/>
                          <a:ea typeface="+mn-ea"/>
                          <a:cs typeface="+mn-cs"/>
                        </a:rPr>
                        <a:t>12,50 %</a:t>
                      </a:r>
                    </a:p>
                  </a:txBody>
                  <a:tcPr marL="68585" marR="68585"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800" u="none" strike="noStrike" kern="1200" cap="none" normalizeH="0" baseline="0" dirty="0">
                          <a:ln>
                            <a:noFill/>
                          </a:ln>
                          <a:solidFill>
                            <a:srgbClr val="002060"/>
                          </a:solidFill>
                          <a:effectLst/>
                          <a:latin typeface="+mn-lt"/>
                          <a:ea typeface="+mn-ea"/>
                          <a:cs typeface="+mn-cs"/>
                        </a:rPr>
                        <a:t>Aceras</a:t>
                      </a:r>
                    </a:p>
                  </a:txBody>
                  <a:tcPr marL="91445" marR="91445" marT="45750" marB="4575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060"/>
                          </a:solidFill>
                          <a:effectLst/>
                          <a:uLnTx/>
                          <a:uFillTx/>
                          <a:latin typeface="Calibri"/>
                          <a:ea typeface="+mn-ea"/>
                          <a:cs typeface="+mn-cs"/>
                        </a:rPr>
                        <a:t>32,50%</a:t>
                      </a:r>
                    </a:p>
                  </a:txBody>
                  <a:tcPr marL="91445" marR="91445" marT="45750" marB="45750" anchor="ctr"/>
                </a:tc>
                <a:extLst>
                  <a:ext uri="{0D108BD9-81ED-4DB2-BD59-A6C34878D82A}">
                    <a16:rowId xmlns:a16="http://schemas.microsoft.com/office/drawing/2014/main" xmlns="" val="10002"/>
                  </a:ext>
                </a:extLst>
              </a:tr>
              <a:tr h="302621">
                <a:tc>
                  <a:txBody>
                    <a:bodyPr/>
                    <a:lstStyle/>
                    <a:p>
                      <a:pPr algn="l"/>
                      <a:r>
                        <a:rPr kumimoji="0" lang="es-ES" sz="800" u="none" strike="noStrike" kern="1200" cap="none" normalizeH="0" baseline="0" dirty="0">
                          <a:ln>
                            <a:noFill/>
                          </a:ln>
                          <a:solidFill>
                            <a:srgbClr val="002060"/>
                          </a:solidFill>
                          <a:effectLst/>
                          <a:latin typeface="+mn-lt"/>
                          <a:ea typeface="+mn-ea"/>
                          <a:cs typeface="+mn-cs"/>
                        </a:rPr>
                        <a:t>Energía Eléctrica</a:t>
                      </a:r>
                      <a:endParaRPr kumimoji="0" lang="es-EC" sz="800" u="none" strike="noStrike" kern="1200" cap="none" normalizeH="0" baseline="0" dirty="0">
                        <a:ln>
                          <a:noFill/>
                        </a:ln>
                        <a:solidFill>
                          <a:srgbClr val="002060"/>
                        </a:solidFill>
                        <a:effectLst/>
                        <a:latin typeface="+mn-lt"/>
                        <a:ea typeface="+mn-ea"/>
                        <a:cs typeface="+mn-cs"/>
                      </a:endParaRPr>
                    </a:p>
                  </a:txBody>
                  <a:tcPr marL="91445" marR="91445" marT="45750" marB="4575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es-EC" sz="800" u="none" strike="noStrike" kern="1200" cap="none" normalizeH="0" baseline="0" dirty="0">
                          <a:ln>
                            <a:noFill/>
                          </a:ln>
                          <a:solidFill>
                            <a:srgbClr val="002060"/>
                          </a:solidFill>
                          <a:effectLst/>
                          <a:latin typeface="+mn-lt"/>
                          <a:ea typeface="+mn-ea"/>
                          <a:cs typeface="+mn-cs"/>
                        </a:rPr>
                        <a:t>100%</a:t>
                      </a:r>
                    </a:p>
                  </a:txBody>
                  <a:tcPr marL="91445" marR="91445" marT="45750" marB="4575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800" u="none" strike="noStrike" kern="1200" cap="none" normalizeH="0" baseline="0" dirty="0">
                          <a:ln>
                            <a:noFill/>
                          </a:ln>
                          <a:solidFill>
                            <a:srgbClr val="002060"/>
                          </a:solidFill>
                          <a:effectLst/>
                          <a:latin typeface="+mn-lt"/>
                          <a:ea typeface="+mn-ea"/>
                          <a:cs typeface="+mn-cs"/>
                        </a:rPr>
                        <a:t>Bordillos</a:t>
                      </a:r>
                    </a:p>
                  </a:txBody>
                  <a:tcPr marL="91445" marR="91445" marT="45750" marB="4575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002060"/>
                          </a:solidFill>
                          <a:effectLst/>
                          <a:uLnTx/>
                          <a:uFillTx/>
                          <a:latin typeface="Calibri"/>
                          <a:ea typeface="+mn-ea"/>
                          <a:cs typeface="+mn-cs"/>
                        </a:rPr>
                        <a:t> 96,50%</a:t>
                      </a:r>
                      <a:endParaRPr kumimoji="0" lang="es-ES" sz="800" b="0" i="0" u="none" strike="noStrike" kern="1200" cap="none" spc="0" normalizeH="0" baseline="0" noProof="0" dirty="0">
                        <a:ln>
                          <a:noFill/>
                        </a:ln>
                        <a:solidFill>
                          <a:srgbClr val="002060"/>
                        </a:solidFill>
                        <a:effectLst/>
                        <a:uLnTx/>
                        <a:uFillTx/>
                        <a:latin typeface="+mn-lt"/>
                        <a:ea typeface="+mn-ea"/>
                        <a:cs typeface="+mn-cs"/>
                      </a:endParaRPr>
                    </a:p>
                  </a:txBody>
                  <a:tcPr marL="91445" marR="91445" marT="45750" marB="45750" anchor="ctr"/>
                </a:tc>
                <a:extLst>
                  <a:ext uri="{0D108BD9-81ED-4DB2-BD59-A6C34878D82A}">
                    <a16:rowId xmlns:a16="http://schemas.microsoft.com/office/drawing/2014/main" xmlns="" val="10003"/>
                  </a:ext>
                </a:extLst>
              </a:tr>
            </a:tbl>
          </a:graphicData>
        </a:graphic>
      </p:graphicFrame>
      <p:sp>
        <p:nvSpPr>
          <p:cNvPr id="21" name="CuadroTexto 24"/>
          <p:cNvSpPr txBox="1"/>
          <p:nvPr/>
        </p:nvSpPr>
        <p:spPr>
          <a:xfrm>
            <a:off x="252562" y="789106"/>
            <a:ext cx="8761990" cy="369332"/>
          </a:xfrm>
          <a:prstGeom prst="rect">
            <a:avLst/>
          </a:prstGeom>
          <a:noFill/>
        </p:spPr>
        <p:txBody>
          <a:bodyPr wrap="square" rtlCol="0">
            <a:spAutoFit/>
          </a:bodyPr>
          <a:lstStyle/>
          <a:p>
            <a:r>
              <a:rPr lang="es-ES_tradnl" b="1" dirty="0">
                <a:solidFill>
                  <a:srgbClr val="C00000"/>
                </a:solidFill>
              </a:rPr>
              <a:t>INFORMACIÓN DEL ASENTAMIENTO – PRIORIZACIÓN GRUPO 3 – POSICIÓN 2</a:t>
            </a:r>
          </a:p>
        </p:txBody>
      </p:sp>
      <p:graphicFrame>
        <p:nvGraphicFramePr>
          <p:cNvPr id="22" name="14 Tabla"/>
          <p:cNvGraphicFramePr>
            <a:graphicFrameLocks noGrp="1"/>
          </p:cNvGraphicFramePr>
          <p:nvPr>
            <p:extLst>
              <p:ext uri="{D42A27DB-BD31-4B8C-83A1-F6EECF244321}">
                <p14:modId xmlns:p14="http://schemas.microsoft.com/office/powerpoint/2010/main" val="1104048369"/>
              </p:ext>
            </p:extLst>
          </p:nvPr>
        </p:nvGraphicFramePr>
        <p:xfrm>
          <a:off x="109404" y="1149719"/>
          <a:ext cx="6159816" cy="5381415"/>
        </p:xfrm>
        <a:graphic>
          <a:graphicData uri="http://schemas.openxmlformats.org/drawingml/2006/table">
            <a:tbl>
              <a:tblPr>
                <a:tableStyleId>{22838BEF-8BB2-4498-84A7-C5851F593DF1}</a:tableStyleId>
              </a:tblPr>
              <a:tblGrid>
                <a:gridCol w="893867">
                  <a:extLst>
                    <a:ext uri="{9D8B030D-6E8A-4147-A177-3AD203B41FA5}">
                      <a16:colId xmlns:a16="http://schemas.microsoft.com/office/drawing/2014/main" xmlns="" val="20000"/>
                    </a:ext>
                  </a:extLst>
                </a:gridCol>
                <a:gridCol w="448501">
                  <a:extLst>
                    <a:ext uri="{9D8B030D-6E8A-4147-A177-3AD203B41FA5}">
                      <a16:colId xmlns:a16="http://schemas.microsoft.com/office/drawing/2014/main" xmlns="" val="3975923078"/>
                    </a:ext>
                  </a:extLst>
                </a:gridCol>
                <a:gridCol w="445366">
                  <a:extLst>
                    <a:ext uri="{9D8B030D-6E8A-4147-A177-3AD203B41FA5}">
                      <a16:colId xmlns:a16="http://schemas.microsoft.com/office/drawing/2014/main" xmlns="" val="20001"/>
                    </a:ext>
                  </a:extLst>
                </a:gridCol>
                <a:gridCol w="1685569">
                  <a:extLst>
                    <a:ext uri="{9D8B030D-6E8A-4147-A177-3AD203B41FA5}">
                      <a16:colId xmlns:a16="http://schemas.microsoft.com/office/drawing/2014/main" xmlns="" val="20002"/>
                    </a:ext>
                  </a:extLst>
                </a:gridCol>
                <a:gridCol w="1013407">
                  <a:extLst>
                    <a:ext uri="{9D8B030D-6E8A-4147-A177-3AD203B41FA5}">
                      <a16:colId xmlns:a16="http://schemas.microsoft.com/office/drawing/2014/main" xmlns="" val="20003"/>
                    </a:ext>
                  </a:extLst>
                </a:gridCol>
                <a:gridCol w="1673106">
                  <a:extLst>
                    <a:ext uri="{9D8B030D-6E8A-4147-A177-3AD203B41FA5}">
                      <a16:colId xmlns:a16="http://schemas.microsoft.com/office/drawing/2014/main" xmlns="" val="20004"/>
                    </a:ext>
                  </a:extLst>
                </a:gridCol>
              </a:tblGrid>
              <a:tr h="590602">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800" u="none" strike="noStrike" kern="1200" cap="none" normalizeH="0" baseline="0" dirty="0">
                          <a:ln>
                            <a:noFill/>
                          </a:ln>
                          <a:solidFill>
                            <a:srgbClr val="002060"/>
                          </a:solidFill>
                          <a:effectLst/>
                          <a:latin typeface="+mn-lt"/>
                          <a:ea typeface="+mn-ea"/>
                          <a:cs typeface="+mn-cs"/>
                        </a:rPr>
                        <a:t>AÑOS DE ASENTAMIENTO  (ACTUAL):</a:t>
                      </a:r>
                      <a:endParaRPr kumimoji="0" lang="es-ES" sz="800" u="none" strike="noStrike" kern="1200" cap="none" normalizeH="0" baseline="0" dirty="0">
                        <a:ln>
                          <a:noFill/>
                        </a:ln>
                        <a:solidFill>
                          <a:srgbClr val="002060"/>
                        </a:solidFill>
                        <a:effectLst/>
                        <a:latin typeface="+mn-lt"/>
                        <a:ea typeface="+mn-ea"/>
                        <a:cs typeface="+mn-cs"/>
                      </a:endParaRPr>
                    </a:p>
                  </a:txBody>
                  <a:tcPr marL="68564" marR="68564" marT="0" marB="0" anchor="ctr" horzOverflow="overflow">
                    <a:solidFill>
                      <a:schemeClr val="bg1"/>
                    </a:solidFill>
                  </a:tcPr>
                </a:tc>
                <a:tc hMerge="1">
                  <a:txBody>
                    <a:bodyPr/>
                    <a:lstStyle/>
                    <a:p>
                      <a:endParaRPr lang="es-EC"/>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800" u="none" strike="noStrike" kern="1200" cap="none" normalizeH="0" baseline="0" dirty="0" smtClean="0">
                          <a:ln>
                            <a:noFill/>
                          </a:ln>
                          <a:solidFill>
                            <a:srgbClr val="002060"/>
                          </a:solidFill>
                          <a:effectLst/>
                          <a:latin typeface="+mn-lt"/>
                          <a:ea typeface="+mn-ea"/>
                          <a:cs typeface="+mn-cs"/>
                        </a:rPr>
                        <a:t>21</a:t>
                      </a:r>
                      <a:endParaRPr kumimoji="0" lang="es-EC" sz="800" u="none" strike="noStrike" kern="1200" cap="none" normalizeH="0" baseline="0" dirty="0">
                        <a:ln>
                          <a:noFill/>
                        </a:ln>
                        <a:solidFill>
                          <a:srgbClr val="002060"/>
                        </a:solidFill>
                        <a:effectLst/>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800" u="none" strike="noStrike" kern="1200" cap="none" normalizeH="0" baseline="0" dirty="0">
                          <a:ln>
                            <a:noFill/>
                          </a:ln>
                          <a:solidFill>
                            <a:srgbClr val="002060"/>
                          </a:solidFill>
                          <a:effectLst/>
                          <a:latin typeface="+mn-lt"/>
                          <a:ea typeface="+mn-ea"/>
                          <a:cs typeface="+mn-cs"/>
                        </a:rPr>
                        <a:t>Años</a:t>
                      </a: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u="none" strike="noStrike" kern="1200" cap="none" normalizeH="0" baseline="0" dirty="0">
                          <a:ln>
                            <a:noFill/>
                          </a:ln>
                          <a:solidFill>
                            <a:srgbClr val="002060"/>
                          </a:solidFill>
                          <a:effectLst/>
                          <a:latin typeface="+mn-lt"/>
                          <a:ea typeface="+mn-ea"/>
                          <a:cs typeface="+mn-cs"/>
                        </a:rPr>
                        <a:t>CONSOLIDACIÓN ACTUAL:</a:t>
                      </a:r>
                    </a:p>
                  </a:txBody>
                  <a:tcPr marL="91419" marR="91419" marT="45711" marB="45711"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800" u="none" strike="noStrike" kern="1200" cap="none" normalizeH="0" baseline="0" dirty="0">
                          <a:ln>
                            <a:noFill/>
                          </a:ln>
                          <a:solidFill>
                            <a:srgbClr val="002060"/>
                          </a:solidFill>
                          <a:effectLst/>
                          <a:latin typeface="+mn-lt"/>
                          <a:ea typeface="+mn-ea"/>
                          <a:cs typeface="+mn-cs"/>
                        </a:rPr>
                        <a:t>53,31%</a:t>
                      </a:r>
                    </a:p>
                  </a:txBody>
                  <a:tcPr marL="91419" marR="91419" marT="45711" marB="45711" anchor="ctr" horzOverflow="overflow"/>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0000"/>
                  </a:ext>
                </a:extLst>
              </a:tr>
              <a:tr h="1879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u="none" strike="noStrike" kern="1200" cap="none" normalizeH="0" baseline="0" dirty="0">
                          <a:ln>
                            <a:noFill/>
                          </a:ln>
                          <a:solidFill>
                            <a:srgbClr val="002060"/>
                          </a:solidFill>
                          <a:effectLst/>
                          <a:latin typeface="+mn-lt"/>
                          <a:ea typeface="+mn-ea"/>
                          <a:cs typeface="+mn-cs"/>
                        </a:rPr>
                        <a:t>NÚMERO DE LOTES:</a:t>
                      </a:r>
                    </a:p>
                  </a:txBody>
                  <a:tcPr marL="68564" marR="68564" marT="0" marB="0" anchor="ctr" horzOverflow="overflow">
                    <a:solidFill>
                      <a:schemeClr val="bg1"/>
                    </a:solidFill>
                  </a:tcPr>
                </a:tc>
                <a:tc hMerge="1">
                  <a:txBody>
                    <a:bodyPr/>
                    <a:lstStyle/>
                    <a:p>
                      <a:endParaRPr lang="es-EC"/>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u="none" strike="noStrike" kern="1200" cap="none" normalizeH="0" baseline="0" dirty="0">
                          <a:ln>
                            <a:noFill/>
                          </a:ln>
                          <a:solidFill>
                            <a:srgbClr val="002060"/>
                          </a:solidFill>
                          <a:effectLst/>
                          <a:latin typeface="+mn-lt"/>
                          <a:ea typeface="+mn-ea"/>
                          <a:cs typeface="+mn-cs"/>
                        </a:rPr>
                        <a:t>317</a:t>
                      </a: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u="none" strike="noStrike" kern="1200" cap="none" normalizeH="0" baseline="0" dirty="0">
                          <a:ln>
                            <a:noFill/>
                          </a:ln>
                          <a:solidFill>
                            <a:srgbClr val="002060"/>
                          </a:solidFill>
                          <a:effectLst/>
                          <a:latin typeface="+mn-lt"/>
                          <a:ea typeface="+mn-ea"/>
                          <a:cs typeface="+mn-cs"/>
                        </a:rPr>
                        <a:t>POBLACIÓN  BENEFICIADA:</a:t>
                      </a:r>
                    </a:p>
                  </a:txBody>
                  <a:tcPr marL="91419" marR="91419" marT="45711" marB="45711" anchor="ctr" horzOverflow="overflow">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sz="800" u="none" strike="noStrike" kern="1200" cap="none" normalizeH="0" baseline="0" dirty="0">
                          <a:ln>
                            <a:noFill/>
                          </a:ln>
                          <a:solidFill>
                            <a:srgbClr val="002060"/>
                          </a:solidFill>
                          <a:effectLst/>
                          <a:latin typeface="+mn-lt"/>
                          <a:ea typeface="+mn-ea"/>
                          <a:cs typeface="+mn-cs"/>
                        </a:rPr>
                        <a:t>1.268 Hab. </a:t>
                      </a: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chemeClr val="bg1"/>
                    </a:solidFill>
                  </a:tcPr>
                </a:tc>
                <a:extLst>
                  <a:ext uri="{0D108BD9-81ED-4DB2-BD59-A6C34878D82A}">
                    <a16:rowId xmlns:a16="http://schemas.microsoft.com/office/drawing/2014/main" xmlns="" val="10002"/>
                  </a:ext>
                </a:extLst>
              </a:tr>
              <a:tr h="187913">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u="none" strike="noStrike" kern="1200" cap="none" normalizeH="0" baseline="0" dirty="0">
                          <a:ln>
                            <a:noFill/>
                          </a:ln>
                          <a:solidFill>
                            <a:srgbClr val="002060"/>
                          </a:solidFill>
                          <a:effectLst/>
                          <a:latin typeface="+mn-lt"/>
                          <a:ea typeface="+mn-ea"/>
                          <a:cs typeface="+mn-cs"/>
                        </a:rPr>
                        <a:t>ZONIFICACIÓN ACTUAL:</a:t>
                      </a: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tc hMerge="1">
                  <a:txBody>
                    <a:bodyPr/>
                    <a:lstStyle/>
                    <a:p>
                      <a:endParaRPr lang="es-EC"/>
                    </a:p>
                  </a:txBody>
                  <a:tcPr/>
                </a:tc>
                <a:tc hMerge="1">
                  <a:txBody>
                    <a:bodyPr/>
                    <a:lstStyle/>
                    <a:p>
                      <a:endParaRPr lang="es-EC"/>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800" u="none" strike="noStrike" kern="1200" cap="none" normalizeH="0" baseline="0" dirty="0" smtClean="0">
                          <a:ln>
                            <a:noFill/>
                          </a:ln>
                          <a:solidFill>
                            <a:srgbClr val="002060"/>
                          </a:solidFill>
                          <a:effectLst/>
                          <a:latin typeface="+mn-lt"/>
                          <a:ea typeface="+mn-ea"/>
                          <a:cs typeface="+mn-cs"/>
                        </a:rPr>
                        <a:t>D3(D203-80) / A7(A50002-1</a:t>
                      </a:r>
                      <a:r>
                        <a:rPr kumimoji="0" lang="es-ES" sz="800" u="none" strike="noStrike" kern="1200" cap="none" normalizeH="0" baseline="0" dirty="0">
                          <a:ln>
                            <a:noFill/>
                          </a:ln>
                          <a:solidFill>
                            <a:srgbClr val="002060"/>
                          </a:solidFill>
                          <a:effectLst/>
                          <a:latin typeface="+mn-lt"/>
                          <a:ea typeface="+mn-ea"/>
                          <a:cs typeface="+mn-cs"/>
                        </a:rPr>
                        <a:t>) </a:t>
                      </a: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tc hMerge="1">
                  <a:txBody>
                    <a:bodyPr/>
                    <a:lstStyle/>
                    <a:p>
                      <a:endParaRPr lang="es-EC"/>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0003"/>
                  </a:ext>
                </a:extLst>
              </a:tr>
              <a:tr h="187913">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800" u="none" strike="noStrike" kern="1200" cap="none" normalizeH="0" baseline="0" dirty="0">
                          <a:ln>
                            <a:noFill/>
                          </a:ln>
                          <a:solidFill>
                            <a:srgbClr val="002060"/>
                          </a:solidFill>
                          <a:effectLst/>
                          <a:latin typeface="+mn-lt"/>
                          <a:ea typeface="+mn-ea"/>
                          <a:cs typeface="+mn-cs"/>
                        </a:rPr>
                        <a:t>LOTE MÍNIMO:</a:t>
                      </a:r>
                    </a:p>
                  </a:txBody>
                  <a:tcPr marL="68564" marR="68564" marT="0" marB="0" anchor="ctr" horzOverflow="overflow">
                    <a:solidFill>
                      <a:schemeClr val="bg1"/>
                    </a:solidFill>
                  </a:tcPr>
                </a:tc>
                <a:tc hMerge="1">
                  <a:txBody>
                    <a:bodyPr/>
                    <a:lstStyle/>
                    <a:p>
                      <a:endParaRPr lang="es-EC"/>
                    </a:p>
                  </a:txBody>
                  <a:tcPr/>
                </a:tc>
                <a:tc hMerge="1">
                  <a:txBody>
                    <a:bodyPr/>
                    <a:lstStyle/>
                    <a:p>
                      <a:endParaRPr lang="es-EC"/>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800" u="none" strike="noStrike" kern="1200" cap="none" normalizeH="0" baseline="0" dirty="0" smtClean="0">
                          <a:ln>
                            <a:noFill/>
                          </a:ln>
                          <a:solidFill>
                            <a:srgbClr val="002060"/>
                          </a:solidFill>
                          <a:effectLst/>
                          <a:latin typeface="+mn-lt"/>
                          <a:ea typeface="+mn-ea"/>
                          <a:cs typeface="+mn-cs"/>
                        </a:rPr>
                        <a:t>200 m2 / 50000 </a:t>
                      </a:r>
                      <a:r>
                        <a:rPr kumimoji="0" lang="es-ES" sz="800" u="none" strike="noStrike" kern="1200" cap="none" normalizeH="0" baseline="0" dirty="0">
                          <a:ln>
                            <a:noFill/>
                          </a:ln>
                          <a:solidFill>
                            <a:srgbClr val="002060"/>
                          </a:solidFill>
                          <a:effectLst/>
                          <a:latin typeface="+mn-lt"/>
                          <a:ea typeface="+mn-ea"/>
                          <a:cs typeface="+mn-cs"/>
                        </a:rPr>
                        <a:t>m2 </a:t>
                      </a:r>
                    </a:p>
                  </a:txBody>
                  <a:tcPr marL="91419" marR="91419" marT="45711" marB="45711" anchor="ctr" horzOverflow="overflow">
                    <a:solidFill>
                      <a:schemeClr val="bg1"/>
                    </a:solidFill>
                  </a:tcPr>
                </a:tc>
                <a:tc hMerge="1">
                  <a:txBody>
                    <a:bodyPr/>
                    <a:lstStyle/>
                    <a:p>
                      <a:endParaRPr lang="es-EC"/>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chemeClr val="bg1"/>
                    </a:solidFill>
                  </a:tcPr>
                </a:tc>
                <a:extLst>
                  <a:ext uri="{0D108BD9-81ED-4DB2-BD59-A6C34878D82A}">
                    <a16:rowId xmlns:a16="http://schemas.microsoft.com/office/drawing/2014/main" xmlns="" val="10004"/>
                  </a:ext>
                </a:extLst>
              </a:tr>
              <a:tr h="295301">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800" u="none" strike="noStrike" kern="1200" cap="none" normalizeH="0" baseline="0" dirty="0">
                          <a:ln>
                            <a:noFill/>
                          </a:ln>
                          <a:solidFill>
                            <a:srgbClr val="002060"/>
                          </a:solidFill>
                          <a:effectLst/>
                          <a:latin typeface="+mn-lt"/>
                          <a:ea typeface="+mn-ea"/>
                          <a:cs typeface="+mn-cs"/>
                        </a:rPr>
                        <a:t>FORMA DE OCUPACIÓN DEL SUELO:</a:t>
                      </a:r>
                    </a:p>
                  </a:txBody>
                  <a:tcPr marL="91419" marR="91419" marT="45711" marB="45711" anchor="ctr" horzOverflow="overflow">
                    <a:solidFill>
                      <a:srgbClr val="DAE3F3"/>
                    </a:solidFill>
                  </a:tcPr>
                </a:tc>
                <a:tc hMerge="1">
                  <a:txBody>
                    <a:bodyPr/>
                    <a:lstStyle/>
                    <a:p>
                      <a:endParaRPr lang="es-EC"/>
                    </a:p>
                  </a:txBody>
                  <a:tcPr/>
                </a:tc>
                <a:tc hMerge="1">
                  <a:txBody>
                    <a:bodyPr/>
                    <a:lstStyle/>
                    <a:p>
                      <a:endParaRPr lang="es-EC"/>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800" u="none" strike="noStrike" kern="1200" cap="none" normalizeH="0" baseline="0" dirty="0" smtClean="0">
                          <a:ln>
                            <a:noFill/>
                          </a:ln>
                          <a:solidFill>
                            <a:srgbClr val="002060"/>
                          </a:solidFill>
                          <a:effectLst/>
                          <a:latin typeface="+mn-lt"/>
                          <a:ea typeface="+mn-ea"/>
                          <a:cs typeface="+mn-cs"/>
                        </a:rPr>
                        <a:t>(D) Sobre línea de fábrica / (A</a:t>
                      </a:r>
                      <a:r>
                        <a:rPr kumimoji="0" lang="es-ES" sz="800" u="none" strike="noStrike" kern="1200" cap="none" normalizeH="0" baseline="0" dirty="0">
                          <a:ln>
                            <a:noFill/>
                          </a:ln>
                          <a:solidFill>
                            <a:srgbClr val="002060"/>
                          </a:solidFill>
                          <a:effectLst/>
                          <a:latin typeface="+mn-lt"/>
                          <a:ea typeface="+mn-ea"/>
                          <a:cs typeface="+mn-cs"/>
                        </a:rPr>
                        <a:t>) Aislada</a:t>
                      </a: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DAE3F3"/>
                    </a:solidFill>
                  </a:tcPr>
                </a:tc>
                <a:tc hMerge="1">
                  <a:txBody>
                    <a:bodyPr/>
                    <a:lstStyle/>
                    <a:p>
                      <a:endParaRPr lang="es-EC"/>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DAE3F3"/>
                    </a:solidFill>
                  </a:tcPr>
                </a:tc>
                <a:extLst>
                  <a:ext uri="{0D108BD9-81ED-4DB2-BD59-A6C34878D82A}">
                    <a16:rowId xmlns:a16="http://schemas.microsoft.com/office/drawing/2014/main" xmlns="" val="10005"/>
                  </a:ext>
                </a:extLst>
              </a:tr>
              <a:tr h="187913">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800" u="none" strike="noStrike" kern="1200" cap="none" normalizeH="0" baseline="0" dirty="0">
                          <a:ln>
                            <a:noFill/>
                          </a:ln>
                          <a:solidFill>
                            <a:srgbClr val="002060"/>
                          </a:solidFill>
                          <a:effectLst/>
                          <a:latin typeface="+mn-lt"/>
                          <a:ea typeface="+mn-ea"/>
                          <a:cs typeface="+mn-cs"/>
                        </a:rPr>
                        <a:t>USO PRINCIPAL:</a:t>
                      </a:r>
                    </a:p>
                  </a:txBody>
                  <a:tcPr marL="91419" marR="91419" marT="45711" marB="45711" anchor="ctr" horzOverflow="overflow">
                    <a:noFill/>
                  </a:tcPr>
                </a:tc>
                <a:tc hMerge="1">
                  <a:txBody>
                    <a:bodyPr/>
                    <a:lstStyle/>
                    <a:p>
                      <a:endParaRPr lang="es-EC"/>
                    </a:p>
                  </a:txBody>
                  <a:tcPr/>
                </a:tc>
                <a:tc hMerge="1">
                  <a:txBody>
                    <a:bodyPr/>
                    <a:lstStyle/>
                    <a:p>
                      <a:endParaRPr lang="es-EC"/>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800" u="none" strike="noStrike" kern="1200" cap="none" normalizeH="0" baseline="0" dirty="0" smtClean="0">
                          <a:ln>
                            <a:noFill/>
                          </a:ln>
                          <a:solidFill>
                            <a:srgbClr val="002060"/>
                          </a:solidFill>
                          <a:effectLst/>
                          <a:latin typeface="+mn-lt"/>
                          <a:ea typeface="+mn-ea"/>
                          <a:cs typeface="+mn-cs"/>
                        </a:rPr>
                        <a:t>(Ru2) Residencial Urbano 2 / (</a:t>
                      </a:r>
                      <a:r>
                        <a:rPr kumimoji="0" lang="es-ES" sz="800" u="none" strike="noStrike" kern="1200" cap="none" normalizeH="0" baseline="0" dirty="0">
                          <a:ln>
                            <a:noFill/>
                          </a:ln>
                          <a:solidFill>
                            <a:srgbClr val="002060"/>
                          </a:solidFill>
                          <a:effectLst/>
                          <a:latin typeface="+mn-lt"/>
                          <a:ea typeface="+mn-ea"/>
                          <a:cs typeface="+mn-cs"/>
                        </a:rPr>
                        <a:t>PE/CPN) Protección Ecológica / Conservación del Patrimonio Natural</a:t>
                      </a: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FFFFFF"/>
                    </a:solidFill>
                  </a:tcPr>
                </a:tc>
                <a:tc hMerge="1">
                  <a:txBody>
                    <a:bodyPr/>
                    <a:lstStyle/>
                    <a:p>
                      <a:endParaRPr lang="es-EC"/>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FFFFFF"/>
                    </a:solidFill>
                  </a:tcPr>
                </a:tc>
                <a:extLst>
                  <a:ext uri="{0D108BD9-81ED-4DB2-BD59-A6C34878D82A}">
                    <a16:rowId xmlns:a16="http://schemas.microsoft.com/office/drawing/2014/main" xmlns="" val="10006"/>
                  </a:ext>
                </a:extLst>
              </a:tr>
              <a:tr h="187913">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800" u="none" strike="noStrike" kern="1200" cap="none" normalizeH="0" baseline="0" dirty="0">
                          <a:ln>
                            <a:noFill/>
                          </a:ln>
                          <a:solidFill>
                            <a:srgbClr val="002060"/>
                          </a:solidFill>
                          <a:effectLst/>
                          <a:latin typeface="+mn-lt"/>
                          <a:ea typeface="+mn-ea"/>
                          <a:cs typeface="+mn-cs"/>
                        </a:rPr>
                        <a:t>CLASIFICACIÓN DEL SUELO:</a:t>
                      </a:r>
                    </a:p>
                  </a:txBody>
                  <a:tcPr marL="91419" marR="91419" marT="45711" marB="45711" anchor="ctr" horzOverflow="overflow"/>
                </a:tc>
                <a:tc hMerge="1">
                  <a:txBody>
                    <a:bodyPr/>
                    <a:lstStyle/>
                    <a:p>
                      <a:endParaRPr lang="es-EC"/>
                    </a:p>
                  </a:txBody>
                  <a:tcPr/>
                </a:tc>
                <a:tc hMerge="1">
                  <a:txBody>
                    <a:bodyPr/>
                    <a:lstStyle/>
                    <a:p>
                      <a:endParaRPr lang="es-EC"/>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800" u="none" strike="noStrike" kern="1200" cap="none" normalizeH="0" baseline="0" dirty="0" smtClean="0">
                          <a:ln>
                            <a:noFill/>
                          </a:ln>
                          <a:solidFill>
                            <a:srgbClr val="002060"/>
                          </a:solidFill>
                          <a:effectLst/>
                          <a:latin typeface="+mn-lt"/>
                          <a:ea typeface="+mn-ea"/>
                          <a:cs typeface="+mn-cs"/>
                        </a:rPr>
                        <a:t>(SU) Suelo Urbano / (SRU</a:t>
                      </a:r>
                      <a:r>
                        <a:rPr kumimoji="0" lang="es-ES" sz="800" u="none" strike="noStrike" kern="1200" cap="none" normalizeH="0" baseline="0" dirty="0">
                          <a:ln>
                            <a:noFill/>
                          </a:ln>
                          <a:solidFill>
                            <a:srgbClr val="002060"/>
                          </a:solidFill>
                          <a:effectLst/>
                          <a:latin typeface="+mn-lt"/>
                          <a:ea typeface="+mn-ea"/>
                          <a:cs typeface="+mn-cs"/>
                        </a:rPr>
                        <a:t>) Suelo Rural</a:t>
                      </a:r>
                    </a:p>
                  </a:txBody>
                  <a:tcPr marL="91419" marR="91419" marT="45711" marB="45711" anchor="ctr" horzOverflow="overflow"/>
                </a:tc>
                <a:tc hMerge="1">
                  <a:txBody>
                    <a:bodyPr/>
                    <a:lstStyle/>
                    <a:p>
                      <a:endParaRPr lang="es-EC"/>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0007"/>
                  </a:ext>
                </a:extLst>
              </a:tr>
              <a:tr h="126179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800" u="none" strike="noStrike" kern="1200" cap="none" normalizeH="0" baseline="0" dirty="0">
                          <a:ln>
                            <a:noFill/>
                          </a:ln>
                          <a:solidFill>
                            <a:srgbClr val="002060"/>
                          </a:solidFill>
                          <a:effectLst/>
                          <a:latin typeface="+mn-lt"/>
                          <a:ea typeface="+mn-ea"/>
                          <a:cs typeface="+mn-cs"/>
                        </a:rPr>
                        <a:t>INFORMES DE RIESGOS:</a:t>
                      </a:r>
                    </a:p>
                  </a:txBody>
                  <a:tcPr marL="91419" marR="91419" marT="45711" marB="45711" anchor="ctr" horzOverflow="overflow">
                    <a:solidFill>
                      <a:schemeClr val="bg1"/>
                    </a:solidFill>
                  </a:tcPr>
                </a:tc>
                <a:tc gridSpan="5">
                  <a:txBody>
                    <a:bodyPr/>
                    <a:lstStyle/>
                    <a:p>
                      <a:pPr marL="171450" indent="-171450" algn="just">
                        <a:buFont typeface="Arial" panose="020B0604020202020204" pitchFamily="34" charset="0"/>
                        <a:buChar char="•"/>
                      </a:pPr>
                      <a:r>
                        <a:rPr lang="es-EC" sz="800" b="1" u="none" strike="noStrike" kern="1200" baseline="0" dirty="0">
                          <a:solidFill>
                            <a:schemeClr val="accent5">
                              <a:lumMod val="50000"/>
                            </a:schemeClr>
                          </a:solidFill>
                        </a:rPr>
                        <a:t>Oficio Nro. GADDMQ-SGSG-DMGR-2020-0025-OF de 14 de enero de 2020:</a:t>
                      </a:r>
                      <a:r>
                        <a:rPr lang="es-EC" sz="800" kern="1200" dirty="0">
                          <a:solidFill>
                            <a:schemeClr val="accent5">
                              <a:lumMod val="50000"/>
                            </a:schemeClr>
                          </a:solidFill>
                          <a:effectLst/>
                        </a:rPr>
                        <a:t> </a:t>
                      </a:r>
                      <a:r>
                        <a:rPr lang="es-EC" sz="800" i="1" kern="1200" dirty="0">
                          <a:solidFill>
                            <a:schemeClr val="accent5">
                              <a:lumMod val="50000"/>
                            </a:schemeClr>
                          </a:solidFill>
                          <a:effectLst/>
                        </a:rPr>
                        <a:t>Considerando que la calificación del riesgo frente a movimientos en masa es aquella que debe ser considerada en los procesos de legalización o regularización de la tenencia de tierra, la Dirección Metropolitana de Gestión de Riesgos se rectifica en la descripción de la calificación de riesgos indicando que el AHHYC “Los Eucaliptos de Calderón” en general presenta un </a:t>
                      </a:r>
                      <a:r>
                        <a:rPr lang="es-EC" sz="800" b="1" i="1" kern="1200" dirty="0">
                          <a:solidFill>
                            <a:schemeClr val="accent5">
                              <a:lumMod val="50000"/>
                            </a:schemeClr>
                          </a:solidFill>
                          <a:effectLst/>
                        </a:rPr>
                        <a:t>Riesgo Moderado Mitigable </a:t>
                      </a:r>
                      <a:r>
                        <a:rPr lang="es-EC" sz="800" i="1" kern="1200" dirty="0">
                          <a:solidFill>
                            <a:schemeClr val="accent5">
                              <a:lumMod val="50000"/>
                            </a:schemeClr>
                          </a:solidFill>
                          <a:effectLst/>
                        </a:rPr>
                        <a:t>para la mayoría de los lotes a excepción de los lotes 121, 176, 177, 178, 179, 180, 182, 184, 194, 198, 201, 206, 207, 209, 211, 217, 219, 226, 227, 228, 230, 233, 234, 236, 238, 239, 240, 241, 244, 247, 248, 253, 255, 258, 260, 263, 268, 269, 270, 272, 274, 276, 278, 280, 282, 284, 285, 286, 288, 290, 294, 301, 302, 303, 304, 305, 306, 307, 308, 309, 310, 311, 312, 314, 315, 316 y casa comunal que por sus condiciones presentan un nivel de </a:t>
                      </a:r>
                      <a:r>
                        <a:rPr lang="es-EC" sz="800" b="1" i="1" kern="1200" dirty="0">
                          <a:solidFill>
                            <a:schemeClr val="accent5">
                              <a:lumMod val="50000"/>
                            </a:schemeClr>
                          </a:solidFill>
                          <a:effectLst/>
                        </a:rPr>
                        <a:t>Riesgo Alto Mitigable</a:t>
                      </a:r>
                      <a:r>
                        <a:rPr lang="es-EC" sz="800" i="1" kern="1200" dirty="0">
                          <a:solidFill>
                            <a:schemeClr val="accent5">
                              <a:lumMod val="50000"/>
                            </a:schemeClr>
                          </a:solidFill>
                          <a:effectLst/>
                        </a:rPr>
                        <a:t>; y de los lotes 181, 183, 185, 199, 200, 221, 231, 235, 237, 245, 246, 250, 251, 252, 273, 275, 277, 292, 296, 298, 299, 300, 317 que por sus condiciones propias o de sus predios colindantes presentan un </a:t>
                      </a:r>
                      <a:r>
                        <a:rPr lang="es-EC" sz="800" b="1" i="1" kern="1200" dirty="0">
                          <a:solidFill>
                            <a:schemeClr val="accent5">
                              <a:lumMod val="50000"/>
                            </a:schemeClr>
                          </a:solidFill>
                          <a:effectLst/>
                        </a:rPr>
                        <a:t>Riesgo Muy Alto Mitigable.</a:t>
                      </a:r>
                      <a:endParaRPr lang="es-EC" sz="800" b="1" i="1" kern="1200" dirty="0">
                        <a:solidFill>
                          <a:schemeClr val="accent5">
                            <a:lumMod val="50000"/>
                          </a:schemeClr>
                        </a:solidFill>
                        <a:effectLst/>
                        <a:latin typeface="Calibri" panose="020F0502020204030204" pitchFamily="34" charset="0"/>
                        <a:ea typeface="+mn-ea"/>
                        <a:cs typeface="Times New Roman" panose="02020603050405020304" pitchFamily="18" charset="0"/>
                      </a:endParaRPr>
                    </a:p>
                  </a:txBody>
                  <a:tcPr marL="91419" marR="91419" marT="45711" marB="45711" anchor="ctr" horzOverflow="overflow">
                    <a:solidFill>
                      <a:schemeClr val="bg1"/>
                    </a:solidFill>
                  </a:tcPr>
                </a:tc>
                <a:tc hMerge="1">
                  <a:txBody>
                    <a:bodyPr/>
                    <a:lstStyle/>
                    <a:p>
                      <a:endParaRPr lang="es-ES"/>
                    </a:p>
                  </a:txBody>
                  <a:tcPr/>
                </a:tc>
                <a:tc hMerge="1">
                  <a:txBody>
                    <a:bodyPr/>
                    <a:lstStyle/>
                    <a:p>
                      <a:pPr marL="171450" indent="-171450" algn="just">
                        <a:buFont typeface="Arial" panose="020B0604020202020204" pitchFamily="34" charset="0"/>
                        <a:buChar char="•"/>
                      </a:pPr>
                      <a:endParaRPr lang="es-EC" sz="800" b="1" i="1" kern="1200" dirty="0">
                        <a:solidFill>
                          <a:schemeClr val="accent5">
                            <a:lumMod val="50000"/>
                          </a:schemeClr>
                        </a:solidFill>
                        <a:effectLst/>
                        <a:latin typeface="Calibri" panose="020F0502020204030204" pitchFamily="34" charset="0"/>
                        <a:ea typeface="+mn-ea"/>
                        <a:cs typeface="Times New Roman" panose="02020603050405020304" pitchFamily="18" charset="0"/>
                      </a:endParaRPr>
                    </a:p>
                  </a:txBody>
                  <a:tcPr marL="91419" marR="91419" marT="45711" marB="45711" anchor="ctr" horzOverflow="overflow">
                    <a:solidFill>
                      <a:schemeClr val="bg1"/>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8"/>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700" u="none" strike="noStrike" kern="1200" cap="none" normalizeH="0" baseline="0" dirty="0">
                          <a:ln>
                            <a:noFill/>
                          </a:ln>
                          <a:solidFill>
                            <a:srgbClr val="002060"/>
                          </a:solidFill>
                          <a:effectLst/>
                          <a:latin typeface="+mn-lt"/>
                          <a:ea typeface="+mn-ea"/>
                          <a:cs typeface="+mn-cs"/>
                        </a:rPr>
                        <a:t>Área Útil de Lotes:</a:t>
                      </a:r>
                      <a:endParaRPr kumimoji="0" lang="es-EC" sz="7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700" u="none" strike="noStrike" kern="1200" cap="none" normalizeH="0" baseline="0" dirty="0" smtClean="0">
                          <a:ln>
                            <a:noFill/>
                          </a:ln>
                          <a:solidFill>
                            <a:srgbClr val="002060"/>
                          </a:solidFill>
                          <a:effectLst/>
                          <a:latin typeface="+mn-lt"/>
                          <a:ea typeface="+mn-ea"/>
                          <a:cs typeface="+mn-cs"/>
                        </a:rPr>
                        <a:t>72.700,88</a:t>
                      </a:r>
                      <a:endParaRPr kumimoji="0" lang="es-EC" sz="700" u="none" strike="noStrike" kern="1200" cap="none" normalizeH="0" baseline="0" dirty="0">
                        <a:ln>
                          <a:noFill/>
                        </a:ln>
                        <a:solidFill>
                          <a:srgbClr val="002060"/>
                        </a:solidFill>
                        <a:effectLst/>
                        <a:latin typeface="+mn-lt"/>
                        <a:ea typeface="+mn-ea"/>
                        <a:cs typeface="+mn-cs"/>
                      </a:endParaRPr>
                    </a:p>
                  </a:txBody>
                  <a:tcPr marL="68567" marR="68567" marT="0" marB="0" anchor="ctr">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700" u="none" strike="noStrike" kern="1200" cap="none" normalizeH="0" baseline="0" dirty="0">
                          <a:ln>
                            <a:noFill/>
                          </a:ln>
                          <a:solidFill>
                            <a:srgbClr val="002060"/>
                          </a:solidFill>
                          <a:effectLst/>
                          <a:latin typeface="+mn-lt"/>
                          <a:ea typeface="+mn-ea"/>
                          <a:cs typeface="+mn-cs"/>
                        </a:rPr>
                        <a:t>m2</a:t>
                      </a:r>
                      <a:endParaRPr kumimoji="0" lang="es-EC" sz="7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E9F1F5"/>
                    </a:solidFill>
                  </a:tcPr>
                </a:tc>
                <a:tc row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800" u="none" strike="noStrike" kern="1200" cap="none" normalizeH="0" baseline="0" dirty="0">
                          <a:ln>
                            <a:noFill/>
                          </a:ln>
                          <a:solidFill>
                            <a:srgbClr val="002060"/>
                          </a:solidFill>
                          <a:effectLst/>
                          <a:latin typeface="+mn-lt"/>
                          <a:ea typeface="+mn-ea"/>
                          <a:cs typeface="+mn-cs"/>
                        </a:rPr>
                        <a:t>Derechos y Acciones</a:t>
                      </a:r>
                    </a:p>
                  </a:txBody>
                  <a:tcPr marL="91419" marR="91419" marT="45711" marB="45711" anchor="ctr" horzOverflow="overflow"/>
                </a:tc>
                <a:extLst>
                  <a:ext uri="{0D108BD9-81ED-4DB2-BD59-A6C34878D82A}">
                    <a16:rowId xmlns:a16="http://schemas.microsoft.com/office/drawing/2014/main" xmlns="" val="10009"/>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700" u="none" strike="noStrike" kern="1200" cap="none" normalizeH="0" baseline="0" dirty="0">
                          <a:ln>
                            <a:noFill/>
                          </a:ln>
                          <a:solidFill>
                            <a:srgbClr val="002060"/>
                          </a:solidFill>
                          <a:effectLst/>
                          <a:latin typeface="+mn-lt"/>
                          <a:ea typeface="+mn-ea"/>
                          <a:cs typeface="+mn-cs"/>
                        </a:rPr>
                        <a:t>Área de faja de protección de lotes:</a:t>
                      </a:r>
                      <a:endParaRPr kumimoji="0" lang="es-EC" sz="7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1.902,16</a:t>
                      </a:r>
                    </a:p>
                  </a:txBody>
                  <a:tcPr marL="68567" marR="68567" marT="0" marB="0" anchor="ctr">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m2</a:t>
                      </a: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0010"/>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700" u="none" strike="noStrike" kern="1200" cap="none" normalizeH="0" baseline="0" dirty="0">
                          <a:ln>
                            <a:noFill/>
                          </a:ln>
                          <a:solidFill>
                            <a:srgbClr val="002060"/>
                          </a:solidFill>
                          <a:effectLst/>
                          <a:latin typeface="+mn-lt"/>
                          <a:ea typeface="+mn-ea"/>
                          <a:cs typeface="+mn-cs"/>
                        </a:rPr>
                        <a:t>Área Comunal:</a:t>
                      </a:r>
                      <a:endParaRPr kumimoji="0" lang="es-EC" sz="7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7.210,13</a:t>
                      </a:r>
                    </a:p>
                  </a:txBody>
                  <a:tcPr marL="68567" marR="68567" marT="0" marB="0" anchor="ctr">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m2</a:t>
                      </a: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0011"/>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700" u="none" strike="noStrike" kern="1200" cap="none" normalizeH="0" baseline="0" dirty="0">
                          <a:ln>
                            <a:noFill/>
                          </a:ln>
                          <a:solidFill>
                            <a:srgbClr val="002060"/>
                          </a:solidFill>
                          <a:effectLst/>
                          <a:latin typeface="+mn-lt"/>
                          <a:ea typeface="+mn-ea"/>
                          <a:cs typeface="+mn-cs"/>
                        </a:rPr>
                        <a:t>Áreas Verdes:</a:t>
                      </a: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       5.267,16 </a:t>
                      </a:r>
                    </a:p>
                  </a:txBody>
                  <a:tcPr marL="44450" marR="44450" marT="0" marB="0" anchor="b">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700" u="none" strike="noStrike" kern="1200" cap="none" normalizeH="0" baseline="0" dirty="0">
                          <a:ln>
                            <a:noFill/>
                          </a:ln>
                          <a:solidFill>
                            <a:srgbClr val="002060"/>
                          </a:solidFill>
                          <a:effectLst/>
                          <a:latin typeface="+mn-lt"/>
                          <a:ea typeface="+mn-ea"/>
                          <a:cs typeface="+mn-cs"/>
                        </a:rPr>
                        <a:t>m2</a:t>
                      </a:r>
                      <a:endParaRPr kumimoji="0" lang="es-EC" sz="7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690825165"/>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700" u="none" strike="noStrike" kern="1200" cap="none" normalizeH="0" baseline="0" dirty="0">
                          <a:ln>
                            <a:noFill/>
                          </a:ln>
                          <a:solidFill>
                            <a:srgbClr val="002060"/>
                          </a:solidFill>
                          <a:effectLst/>
                          <a:latin typeface="+mn-lt"/>
                          <a:ea typeface="+mn-ea"/>
                          <a:cs typeface="+mn-cs"/>
                        </a:rPr>
                        <a:t>Área de vías y pasajes:</a:t>
                      </a: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     26.566,76 </a:t>
                      </a:r>
                    </a:p>
                  </a:txBody>
                  <a:tcPr marL="44450" marR="44450" marT="0" marB="0" anchor="b">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m2</a:t>
                      </a: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100740816"/>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700" u="none" strike="noStrike" kern="1200" cap="none" normalizeH="0" baseline="0" dirty="0">
                          <a:ln>
                            <a:noFill/>
                          </a:ln>
                          <a:solidFill>
                            <a:srgbClr val="002060"/>
                          </a:solidFill>
                          <a:effectLst/>
                          <a:latin typeface="+mn-lt"/>
                          <a:ea typeface="+mn-ea"/>
                          <a:cs typeface="+mn-cs"/>
                        </a:rPr>
                        <a:t>Áreas Municipales:</a:t>
                      </a: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     32.356,85 </a:t>
                      </a:r>
                    </a:p>
                  </a:txBody>
                  <a:tcPr marL="44450" marR="44450" marT="0" marB="0" anchor="b">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m2</a:t>
                      </a: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863021544"/>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700" u="none" strike="noStrike" kern="1200" cap="none" normalizeH="0" baseline="0" dirty="0">
                          <a:ln>
                            <a:noFill/>
                          </a:ln>
                          <a:solidFill>
                            <a:srgbClr val="002060"/>
                          </a:solidFill>
                          <a:effectLst/>
                          <a:latin typeface="+mn-lt"/>
                          <a:ea typeface="+mn-ea"/>
                          <a:cs typeface="+mn-cs"/>
                        </a:rPr>
                        <a:t>Área de Quebradas:</a:t>
                      </a: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     65.471,50 </a:t>
                      </a:r>
                    </a:p>
                  </a:txBody>
                  <a:tcPr marL="44450" marR="44450" marT="0" marB="0" anchor="b">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700" u="none" strike="noStrike" kern="1200" cap="none" normalizeH="0" baseline="0" dirty="0">
                          <a:ln>
                            <a:noFill/>
                          </a:ln>
                          <a:solidFill>
                            <a:srgbClr val="002060"/>
                          </a:solidFill>
                          <a:effectLst/>
                          <a:latin typeface="+mn-lt"/>
                          <a:ea typeface="+mn-ea"/>
                          <a:cs typeface="+mn-cs"/>
                        </a:rPr>
                        <a:t>m2</a:t>
                      </a:r>
                      <a:endParaRPr kumimoji="0" lang="es-EC" sz="7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3534221037"/>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700" u="none" strike="noStrike" kern="1200" cap="none" normalizeH="0" baseline="0" dirty="0">
                          <a:ln>
                            <a:noFill/>
                          </a:ln>
                          <a:solidFill>
                            <a:srgbClr val="002060"/>
                          </a:solidFill>
                          <a:effectLst/>
                          <a:latin typeface="+mn-lt"/>
                          <a:ea typeface="+mn-ea"/>
                          <a:cs typeface="+mn-cs"/>
                        </a:rPr>
                        <a:t>Protección de Quebradas:</a:t>
                      </a: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     54.125,64 </a:t>
                      </a:r>
                    </a:p>
                  </a:txBody>
                  <a:tcPr marL="44450" marR="44450" marT="0" marB="0" anchor="b">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m2</a:t>
                      </a: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522689065"/>
                  </a:ext>
                </a:extLst>
              </a:tr>
              <a:tr h="1744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700" u="none" strike="noStrike" kern="1200" cap="none" normalizeH="0" baseline="0" dirty="0">
                          <a:ln>
                            <a:noFill/>
                          </a:ln>
                          <a:solidFill>
                            <a:srgbClr val="002060"/>
                          </a:solidFill>
                          <a:effectLst/>
                          <a:latin typeface="+mn-lt"/>
                          <a:ea typeface="+mn-ea"/>
                          <a:cs typeface="+mn-cs"/>
                        </a:rPr>
                        <a:t>Afectación vial:</a:t>
                      </a:r>
                    </a:p>
                  </a:txBody>
                  <a:tcPr marL="91419" marR="91419" marT="45711" marB="45711" anchor="ctr" horzOverflow="overflow">
                    <a:solidFill>
                      <a:srgbClr val="E9F1F5"/>
                    </a:solidFill>
                  </a:tcPr>
                </a:tc>
                <a:tc hMerge="1">
                  <a:txBody>
                    <a:bodyPr/>
                    <a:lstStyle/>
                    <a:p>
                      <a:endParaRPr lang="es-EC"/>
                    </a:p>
                  </a:txBody>
                  <a:tcPr/>
                </a:tc>
                <a:tc hMerge="1">
                  <a:txBody>
                    <a:bodyPr/>
                    <a:lstStyle/>
                    <a:p>
                      <a:endParaRPr lang="es-EC"/>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           140,44 </a:t>
                      </a:r>
                    </a:p>
                  </a:txBody>
                  <a:tcPr marL="44450" marR="44450" marT="0" marB="0" anchor="b">
                    <a:solidFill>
                      <a:srgbClr val="E9F1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m2</a:t>
                      </a:r>
                    </a:p>
                  </a:txBody>
                  <a:tcPr marL="91419" marR="91419" marT="45711" marB="45711" anchor="ctr" horzOverflow="overflow">
                    <a:solidFill>
                      <a:srgbClr val="E9F1F5"/>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712258526"/>
                  </a:ext>
                </a:extLst>
              </a:tr>
              <a:tr h="295301">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s-ES" sz="700" b="1" u="none" strike="noStrike" kern="1200" cap="none" normalizeH="0" baseline="0" dirty="0">
                          <a:ln>
                            <a:noFill/>
                          </a:ln>
                          <a:solidFill>
                            <a:srgbClr val="002060"/>
                          </a:solidFill>
                          <a:effectLst/>
                          <a:latin typeface="+mn-lt"/>
                          <a:ea typeface="+mn-ea"/>
                          <a:cs typeface="+mn-cs"/>
                        </a:rPr>
                        <a:t>Área bruta del terreno(Área Total)</a:t>
                      </a:r>
                    </a:p>
                  </a:txBody>
                  <a:tcPr marL="91419" marR="91419" marT="45711" marB="45711" anchor="ctr" horzOverflow="overflow">
                    <a:solidFill>
                      <a:schemeClr val="bg1"/>
                    </a:solidFill>
                  </a:tcPr>
                </a:tc>
                <a:tc hMerge="1">
                  <a:txBody>
                    <a:bodyPr/>
                    <a:lstStyle/>
                    <a:p>
                      <a:endParaRPr lang="es-EC"/>
                    </a:p>
                  </a:txBody>
                  <a:tcPr/>
                </a:tc>
                <a:tc hMerge="1">
                  <a:txBody>
                    <a:bodyPr/>
                    <a:lstStyle/>
                    <a:p>
                      <a:endParaRPr lang="es-ES"/>
                    </a:p>
                  </a:txBody>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700" u="none" strike="noStrike" kern="1200" cap="none" normalizeH="0" baseline="0" dirty="0">
                          <a:ln>
                            <a:noFill/>
                          </a:ln>
                          <a:solidFill>
                            <a:srgbClr val="002060"/>
                          </a:solidFill>
                          <a:effectLst/>
                          <a:latin typeface="+mn-lt"/>
                          <a:ea typeface="+mn-ea"/>
                          <a:cs typeface="+mn-cs"/>
                        </a:rPr>
                        <a:t>265.741,52 </a:t>
                      </a:r>
                    </a:p>
                  </a:txBody>
                  <a:tcPr marL="44450" marR="44450" marT="0" marB="0" anchor="b">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s-ES" sz="700" u="none" strike="noStrike" kern="1200" cap="none" normalizeH="0" baseline="0" dirty="0">
                          <a:ln>
                            <a:noFill/>
                          </a:ln>
                          <a:solidFill>
                            <a:srgbClr val="002060"/>
                          </a:solidFill>
                          <a:effectLst/>
                          <a:latin typeface="+mn-lt"/>
                          <a:ea typeface="+mn-ea"/>
                          <a:cs typeface="+mn-cs"/>
                        </a:rPr>
                        <a:t>m2</a:t>
                      </a:r>
                      <a:endParaRPr kumimoji="0" lang="es-EC" sz="7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800" u="none" strike="noStrike" kern="1200" cap="none" normalizeH="0" baseline="0" dirty="0">
                          <a:ln>
                            <a:noFill/>
                          </a:ln>
                          <a:solidFill>
                            <a:srgbClr val="002060"/>
                          </a:solidFill>
                          <a:effectLst/>
                          <a:latin typeface="+mn-lt"/>
                          <a:ea typeface="+mn-ea"/>
                          <a:cs typeface="+mn-cs"/>
                        </a:rPr>
                        <a:t>UERB-AZCA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C" sz="800" u="none" strike="noStrike" kern="1200" cap="none" normalizeH="0" baseline="0" dirty="0">
                        <a:ln>
                          <a:noFill/>
                        </a:ln>
                        <a:solidFill>
                          <a:srgbClr val="002060"/>
                        </a:solidFill>
                        <a:effectLst/>
                        <a:latin typeface="+mn-lt"/>
                        <a:ea typeface="+mn-ea"/>
                        <a:cs typeface="+mn-cs"/>
                      </a:endParaRPr>
                    </a:p>
                  </a:txBody>
                  <a:tcPr marL="91419" marR="91419" marT="45711" marB="45711" anchor="ctr" horzOverflow="overflow"/>
                </a:tc>
                <a:extLst>
                  <a:ext uri="{0D108BD9-81ED-4DB2-BD59-A6C34878D82A}">
                    <a16:rowId xmlns:a16="http://schemas.microsoft.com/office/drawing/2014/main" xmlns="" val="10012"/>
                  </a:ext>
                </a:extLst>
              </a:tr>
            </a:tbl>
          </a:graphicData>
        </a:graphic>
      </p:graphicFrame>
      <p:pic>
        <p:nvPicPr>
          <p:cNvPr id="19" name="Picture 2" descr="C:\Users\mejaram\Desktop\NOR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2295" y="746257"/>
            <a:ext cx="390915" cy="39091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05C9317C-BBC1-41C8-8E6D-F73176AF846F}"/>
              </a:ext>
            </a:extLst>
          </p:cNvPr>
          <p:cNvPicPr>
            <a:picLocks noChangeAspect="1"/>
          </p:cNvPicPr>
          <p:nvPr/>
        </p:nvPicPr>
        <p:blipFill rotWithShape="1">
          <a:blip r:embed="rId4"/>
          <a:srcRect l="14328" t="36212" r="56008" b="25979"/>
          <a:stretch/>
        </p:blipFill>
        <p:spPr>
          <a:xfrm>
            <a:off x="9257715" y="1188047"/>
            <a:ext cx="2854335" cy="2045412"/>
          </a:xfrm>
          <a:prstGeom prst="rect">
            <a:avLst/>
          </a:prstGeom>
        </p:spPr>
      </p:pic>
      <p:pic>
        <p:nvPicPr>
          <p:cNvPr id="10" name="Imagen 9">
            <a:extLst>
              <a:ext uri="{FF2B5EF4-FFF2-40B4-BE49-F238E27FC236}">
                <a16:creationId xmlns:a16="http://schemas.microsoft.com/office/drawing/2014/main" xmlns="" id="{ABFEC0CC-7F18-4120-AFEA-22B927397B3D}"/>
              </a:ext>
            </a:extLst>
          </p:cNvPr>
          <p:cNvPicPr>
            <a:picLocks noChangeAspect="1"/>
          </p:cNvPicPr>
          <p:nvPr/>
        </p:nvPicPr>
        <p:blipFill rotWithShape="1">
          <a:blip r:embed="rId5"/>
          <a:srcRect l="31984" t="22137" r="15597" b="13017"/>
          <a:stretch/>
        </p:blipFill>
        <p:spPr>
          <a:xfrm>
            <a:off x="9257715" y="3284334"/>
            <a:ext cx="2846870" cy="1980090"/>
          </a:xfrm>
          <a:prstGeom prst="rect">
            <a:avLst/>
          </a:prstGeom>
        </p:spPr>
      </p:pic>
      <p:pic>
        <p:nvPicPr>
          <p:cNvPr id="11" name="Imagen 10">
            <a:extLst>
              <a:ext uri="{FF2B5EF4-FFF2-40B4-BE49-F238E27FC236}">
                <a16:creationId xmlns:a16="http://schemas.microsoft.com/office/drawing/2014/main" xmlns="" id="{E8B99532-2637-46D5-8A70-5B98E47BCA4B}"/>
              </a:ext>
            </a:extLst>
          </p:cNvPr>
          <p:cNvPicPr>
            <a:picLocks noChangeAspect="1"/>
          </p:cNvPicPr>
          <p:nvPr/>
        </p:nvPicPr>
        <p:blipFill rotWithShape="1">
          <a:blip r:embed="rId6"/>
          <a:srcRect l="38843" t="16876" r="9553" b="14995"/>
          <a:stretch/>
        </p:blipFill>
        <p:spPr>
          <a:xfrm>
            <a:off x="6377686" y="1158438"/>
            <a:ext cx="2801017" cy="2079090"/>
          </a:xfrm>
          <a:prstGeom prst="rect">
            <a:avLst/>
          </a:prstGeom>
        </p:spPr>
      </p:pic>
      <p:pic>
        <p:nvPicPr>
          <p:cNvPr id="13" name="Imagen 12">
            <a:extLst>
              <a:ext uri="{FF2B5EF4-FFF2-40B4-BE49-F238E27FC236}">
                <a16:creationId xmlns:a16="http://schemas.microsoft.com/office/drawing/2014/main" xmlns="" id="{D4E24827-9B56-4642-9D24-E1C9FDB29821}"/>
              </a:ext>
            </a:extLst>
          </p:cNvPr>
          <p:cNvPicPr>
            <a:picLocks noChangeAspect="1"/>
          </p:cNvPicPr>
          <p:nvPr/>
        </p:nvPicPr>
        <p:blipFill rotWithShape="1">
          <a:blip r:embed="rId7"/>
          <a:srcRect l="52087" t="38017" r="12315" b="17224"/>
          <a:stretch/>
        </p:blipFill>
        <p:spPr>
          <a:xfrm>
            <a:off x="6377754" y="3284334"/>
            <a:ext cx="2801018" cy="1980090"/>
          </a:xfrm>
          <a:prstGeom prst="rect">
            <a:avLst/>
          </a:prstGeom>
        </p:spPr>
      </p:pic>
      <p:sp>
        <p:nvSpPr>
          <p:cNvPr id="14" name="TextBox 19">
            <a:extLst>
              <a:ext uri="{FF2B5EF4-FFF2-40B4-BE49-F238E27FC236}">
                <a16:creationId xmlns:a16="http://schemas.microsoft.com/office/drawing/2014/main" xmlns="" id="{03C0A0A6-6861-4E0D-9A16-78C860A0ABC8}"/>
              </a:ext>
            </a:extLst>
          </p:cNvPr>
          <p:cNvSpPr txBox="1"/>
          <p:nvPr/>
        </p:nvSpPr>
        <p:spPr>
          <a:xfrm>
            <a:off x="2924949" y="6629936"/>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15" name="Google Shape;92;p1">
            <a:extLst>
              <a:ext uri="{FF2B5EF4-FFF2-40B4-BE49-F238E27FC236}">
                <a16:creationId xmlns:a16="http://schemas.microsoft.com/office/drawing/2014/main" xmlns="" id="{9539E0DB-D402-455D-BC88-EB955CCB09EE}"/>
              </a:ext>
            </a:extLst>
          </p:cNvPr>
          <p:cNvPicPr preferRelativeResize="0"/>
          <p:nvPr/>
        </p:nvPicPr>
        <p:blipFill rotWithShape="1">
          <a:blip r:embed="rId8">
            <a:alphaModFix/>
          </a:blip>
          <a:srcRect r="16755" b="-179016"/>
          <a:stretch/>
        </p:blipFill>
        <p:spPr>
          <a:xfrm>
            <a:off x="380869" y="6685437"/>
            <a:ext cx="8874196" cy="334937"/>
          </a:xfrm>
          <a:prstGeom prst="rect">
            <a:avLst/>
          </a:prstGeom>
          <a:noFill/>
          <a:ln>
            <a:noFill/>
          </a:ln>
        </p:spPr>
      </p:pic>
      <p:pic>
        <p:nvPicPr>
          <p:cNvPr id="16" name="Imagen 15">
            <a:extLst>
              <a:ext uri="{FF2B5EF4-FFF2-40B4-BE49-F238E27FC236}">
                <a16:creationId xmlns:a16="http://schemas.microsoft.com/office/drawing/2014/main" xmlns="" id="{D0CA5C4B-E9E1-44D9-97F8-4B85A75FB6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637" t="9819" r="17272" b="14181"/>
          <a:stretch/>
        </p:blipFill>
        <p:spPr>
          <a:xfrm>
            <a:off x="11461750" y="6047497"/>
            <a:ext cx="733516" cy="806869"/>
          </a:xfrm>
          <a:prstGeom prst="rect">
            <a:avLst/>
          </a:prstGeom>
        </p:spPr>
      </p:pic>
    </p:spTree>
    <p:extLst>
      <p:ext uri="{BB962C8B-B14F-4D97-AF65-F5344CB8AC3E}">
        <p14:creationId xmlns:p14="http://schemas.microsoft.com/office/powerpoint/2010/main" val="434163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24"/>
          <p:cNvSpPr txBox="1"/>
          <p:nvPr/>
        </p:nvSpPr>
        <p:spPr>
          <a:xfrm>
            <a:off x="349181" y="964071"/>
            <a:ext cx="5845049" cy="400110"/>
          </a:xfrm>
          <a:prstGeom prst="rect">
            <a:avLst/>
          </a:prstGeom>
          <a:noFill/>
        </p:spPr>
        <p:txBody>
          <a:bodyPr wrap="square" rtlCol="0">
            <a:spAutoFit/>
          </a:bodyPr>
          <a:lstStyle/>
          <a:p>
            <a:r>
              <a:rPr lang="es-ES_tradnl" sz="2000" b="1" dirty="0">
                <a:solidFill>
                  <a:srgbClr val="C00000"/>
                </a:solidFill>
              </a:rPr>
              <a:t>ÁREAS VERDES CERCANAS AL ASENTAMIENTO</a:t>
            </a:r>
          </a:p>
        </p:txBody>
      </p:sp>
      <p:sp>
        <p:nvSpPr>
          <p:cNvPr id="16" name="15 Rectángulo"/>
          <p:cNvSpPr/>
          <p:nvPr/>
        </p:nvSpPr>
        <p:spPr>
          <a:xfrm>
            <a:off x="9335069" y="1419367"/>
            <a:ext cx="450376" cy="272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p:cNvSpPr/>
          <p:nvPr/>
        </p:nvSpPr>
        <p:spPr>
          <a:xfrm>
            <a:off x="9335069" y="1844722"/>
            <a:ext cx="450376" cy="272955"/>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cxnSp>
        <p:nvCxnSpPr>
          <p:cNvPr id="23" name="22 Conector recto de flecha"/>
          <p:cNvCxnSpPr/>
          <p:nvPr/>
        </p:nvCxnSpPr>
        <p:spPr>
          <a:xfrm>
            <a:off x="9335069" y="2331129"/>
            <a:ext cx="450376"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CuadroTexto 16"/>
          <p:cNvSpPr txBox="1"/>
          <p:nvPr/>
        </p:nvSpPr>
        <p:spPr>
          <a:xfrm>
            <a:off x="9789701" y="1424414"/>
            <a:ext cx="1790365" cy="261610"/>
          </a:xfrm>
          <a:prstGeom prst="rect">
            <a:avLst/>
          </a:prstGeom>
          <a:noFill/>
        </p:spPr>
        <p:txBody>
          <a:bodyPr wrap="square" rtlCol="0">
            <a:spAutoFit/>
          </a:bodyPr>
          <a:lstStyle/>
          <a:p>
            <a:pPr>
              <a:defRPr/>
            </a:pPr>
            <a:r>
              <a:rPr lang="es-ES" sz="1100" b="1" dirty="0">
                <a:solidFill>
                  <a:srgbClr val="80B8E0"/>
                </a:solidFill>
                <a:latin typeface="Calibri" pitchFamily="34" charset="0"/>
                <a:cs typeface="Arial" charset="0"/>
              </a:rPr>
              <a:t>ASENTAMIENTO</a:t>
            </a:r>
          </a:p>
        </p:txBody>
      </p:sp>
      <p:sp>
        <p:nvSpPr>
          <p:cNvPr id="27" name="CuadroTexto 16"/>
          <p:cNvSpPr txBox="1"/>
          <p:nvPr/>
        </p:nvSpPr>
        <p:spPr>
          <a:xfrm>
            <a:off x="9785444" y="1758544"/>
            <a:ext cx="1790365" cy="415498"/>
          </a:xfrm>
          <a:prstGeom prst="rect">
            <a:avLst/>
          </a:prstGeom>
          <a:noFill/>
        </p:spPr>
        <p:txBody>
          <a:bodyPr wrap="square" rtlCol="0">
            <a:spAutoFit/>
          </a:bodyPr>
          <a:lstStyle/>
          <a:p>
            <a:pPr>
              <a:defRPr/>
            </a:pPr>
            <a:r>
              <a:rPr lang="es-ES" sz="1050" b="1" dirty="0">
                <a:solidFill>
                  <a:srgbClr val="80B8E0"/>
                </a:solidFill>
                <a:latin typeface="Calibri" pitchFamily="34" charset="0"/>
                <a:cs typeface="Arial" charset="0"/>
              </a:rPr>
              <a:t>ESTADIO BELLAVISTA DE CALDERÓN</a:t>
            </a:r>
          </a:p>
        </p:txBody>
      </p:sp>
      <p:sp>
        <p:nvSpPr>
          <p:cNvPr id="28" name="CuadroTexto 16"/>
          <p:cNvSpPr txBox="1"/>
          <p:nvPr/>
        </p:nvSpPr>
        <p:spPr>
          <a:xfrm>
            <a:off x="9785445" y="2225717"/>
            <a:ext cx="1790365" cy="253916"/>
          </a:xfrm>
          <a:prstGeom prst="rect">
            <a:avLst/>
          </a:prstGeom>
          <a:noFill/>
        </p:spPr>
        <p:txBody>
          <a:bodyPr wrap="square" rtlCol="0">
            <a:spAutoFit/>
          </a:bodyPr>
          <a:lstStyle/>
          <a:p>
            <a:pPr>
              <a:defRPr/>
            </a:pPr>
            <a:r>
              <a:rPr lang="es-ES" sz="1050" b="1" dirty="0">
                <a:solidFill>
                  <a:srgbClr val="80B8E0"/>
                </a:solidFill>
                <a:latin typeface="Calibri" pitchFamily="34" charset="0"/>
                <a:cs typeface="Arial" charset="0"/>
              </a:rPr>
              <a:t>DISTANCIA 3 Km.</a:t>
            </a:r>
          </a:p>
        </p:txBody>
      </p:sp>
      <p:sp>
        <p:nvSpPr>
          <p:cNvPr id="32" name="31 CuadroTexto"/>
          <p:cNvSpPr txBox="1"/>
          <p:nvPr/>
        </p:nvSpPr>
        <p:spPr>
          <a:xfrm>
            <a:off x="8718732" y="5742971"/>
            <a:ext cx="182880" cy="338554"/>
          </a:xfrm>
          <a:prstGeom prst="rect">
            <a:avLst/>
          </a:prstGeom>
          <a:noFill/>
        </p:spPr>
        <p:txBody>
          <a:bodyPr wrap="square" rtlCol="0">
            <a:spAutoFit/>
          </a:bodyPr>
          <a:lstStyle/>
          <a:p>
            <a:r>
              <a:rPr lang="es-EC" sz="1600" dirty="0">
                <a:solidFill>
                  <a:schemeClr val="bg1"/>
                </a:solidFill>
              </a:rPr>
              <a:t>E</a:t>
            </a:r>
          </a:p>
        </p:txBody>
      </p:sp>
      <p:sp>
        <p:nvSpPr>
          <p:cNvPr id="17" name="16 CuadroTexto"/>
          <p:cNvSpPr txBox="1"/>
          <p:nvPr/>
        </p:nvSpPr>
        <p:spPr>
          <a:xfrm rot="2162206">
            <a:off x="6744660" y="5548573"/>
            <a:ext cx="513282" cy="261610"/>
          </a:xfrm>
          <a:prstGeom prst="rect">
            <a:avLst/>
          </a:prstGeom>
          <a:noFill/>
        </p:spPr>
        <p:txBody>
          <a:bodyPr wrap="none" rtlCol="0">
            <a:spAutoFit/>
          </a:bodyPr>
          <a:lstStyle/>
          <a:p>
            <a:r>
              <a:rPr lang="es-EC" sz="1050" dirty="0">
                <a:solidFill>
                  <a:schemeClr val="bg1"/>
                </a:solidFill>
              </a:rPr>
              <a:t>200m</a:t>
            </a:r>
          </a:p>
        </p:txBody>
      </p:sp>
      <p:sp>
        <p:nvSpPr>
          <p:cNvPr id="22" name="CuadroTexto 7"/>
          <p:cNvSpPr txBox="1"/>
          <p:nvPr/>
        </p:nvSpPr>
        <p:spPr>
          <a:xfrm>
            <a:off x="2905559" y="487440"/>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CALDERÓN </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CALDERÓN</a:t>
            </a:r>
          </a:p>
        </p:txBody>
      </p:sp>
      <p:pic>
        <p:nvPicPr>
          <p:cNvPr id="31" name="Picture 2" descr="C:\Users\mejaram\Desktop\NOR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256" y="1028451"/>
            <a:ext cx="390916" cy="39091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8941EC2D-7BB1-49F2-93A7-B02E43055271}"/>
              </a:ext>
            </a:extLst>
          </p:cNvPr>
          <p:cNvPicPr>
            <a:picLocks noChangeAspect="1"/>
          </p:cNvPicPr>
          <p:nvPr/>
        </p:nvPicPr>
        <p:blipFill rotWithShape="1">
          <a:blip r:embed="rId3"/>
          <a:srcRect l="24627" t="20683" r="12362" b="13424"/>
          <a:stretch/>
        </p:blipFill>
        <p:spPr>
          <a:xfrm>
            <a:off x="514649" y="1476447"/>
            <a:ext cx="8550736" cy="5027310"/>
          </a:xfrm>
          <a:prstGeom prst="rect">
            <a:avLst/>
          </a:prstGeom>
        </p:spPr>
      </p:pic>
      <p:sp>
        <p:nvSpPr>
          <p:cNvPr id="3" name="Forma libre: forma 2">
            <a:extLst>
              <a:ext uri="{FF2B5EF4-FFF2-40B4-BE49-F238E27FC236}">
                <a16:creationId xmlns:a16="http://schemas.microsoft.com/office/drawing/2014/main" xmlns="" id="{E105D66D-0358-4A52-B809-CB9AB5FF6052}"/>
              </a:ext>
            </a:extLst>
          </p:cNvPr>
          <p:cNvSpPr/>
          <p:nvPr/>
        </p:nvSpPr>
        <p:spPr>
          <a:xfrm>
            <a:off x="4352925" y="1533525"/>
            <a:ext cx="200025" cy="228600"/>
          </a:xfrm>
          <a:custGeom>
            <a:avLst/>
            <a:gdLst>
              <a:gd name="connsiteX0" fmla="*/ 28575 w 200025"/>
              <a:gd name="connsiteY0" fmla="*/ 0 h 228600"/>
              <a:gd name="connsiteX1" fmla="*/ 200025 w 200025"/>
              <a:gd name="connsiteY1" fmla="*/ 28575 h 228600"/>
              <a:gd name="connsiteX2" fmla="*/ 200025 w 200025"/>
              <a:gd name="connsiteY2" fmla="*/ 228600 h 228600"/>
              <a:gd name="connsiteX3" fmla="*/ 0 w 200025"/>
              <a:gd name="connsiteY3" fmla="*/ 209550 h 228600"/>
              <a:gd name="connsiteX4" fmla="*/ 28575 w 200025"/>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228600">
                <a:moveTo>
                  <a:pt x="28575" y="0"/>
                </a:moveTo>
                <a:lnTo>
                  <a:pt x="200025" y="28575"/>
                </a:lnTo>
                <a:lnTo>
                  <a:pt x="200025" y="228600"/>
                </a:lnTo>
                <a:lnTo>
                  <a:pt x="0" y="209550"/>
                </a:lnTo>
                <a:lnTo>
                  <a:pt x="28575" y="0"/>
                </a:lnTo>
                <a:close/>
              </a:path>
            </a:pathLst>
          </a:cu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sp>
        <p:nvSpPr>
          <p:cNvPr id="6" name="Forma libre: forma 5">
            <a:extLst>
              <a:ext uri="{FF2B5EF4-FFF2-40B4-BE49-F238E27FC236}">
                <a16:creationId xmlns:a16="http://schemas.microsoft.com/office/drawing/2014/main" xmlns="" id="{9E26B384-91C3-4B5D-BE50-CABEBD62A1BA}"/>
              </a:ext>
            </a:extLst>
          </p:cNvPr>
          <p:cNvSpPr/>
          <p:nvPr/>
        </p:nvSpPr>
        <p:spPr>
          <a:xfrm>
            <a:off x="5497033" y="5475767"/>
            <a:ext cx="1297172" cy="967563"/>
          </a:xfrm>
          <a:custGeom>
            <a:avLst/>
            <a:gdLst>
              <a:gd name="connsiteX0" fmla="*/ 1297172 w 1297172"/>
              <a:gd name="connsiteY0" fmla="*/ 733647 h 967563"/>
              <a:gd name="connsiteX1" fmla="*/ 1031358 w 1297172"/>
              <a:gd name="connsiteY1" fmla="*/ 404038 h 967563"/>
              <a:gd name="connsiteX2" fmla="*/ 829339 w 1297172"/>
              <a:gd name="connsiteY2" fmla="*/ 191386 h 967563"/>
              <a:gd name="connsiteX3" fmla="*/ 659218 w 1297172"/>
              <a:gd name="connsiteY3" fmla="*/ 106326 h 967563"/>
              <a:gd name="connsiteX4" fmla="*/ 393404 w 1297172"/>
              <a:gd name="connsiteY4" fmla="*/ 0 h 967563"/>
              <a:gd name="connsiteX5" fmla="*/ 372139 w 1297172"/>
              <a:gd name="connsiteY5" fmla="*/ 74428 h 967563"/>
              <a:gd name="connsiteX6" fmla="*/ 159488 w 1297172"/>
              <a:gd name="connsiteY6" fmla="*/ 21266 h 967563"/>
              <a:gd name="connsiteX7" fmla="*/ 106325 w 1297172"/>
              <a:gd name="connsiteY7" fmla="*/ 170121 h 967563"/>
              <a:gd name="connsiteX8" fmla="*/ 31897 w 1297172"/>
              <a:gd name="connsiteY8" fmla="*/ 159489 h 967563"/>
              <a:gd name="connsiteX9" fmla="*/ 0 w 1297172"/>
              <a:gd name="connsiteY9" fmla="*/ 276447 h 967563"/>
              <a:gd name="connsiteX10" fmla="*/ 276446 w 1297172"/>
              <a:gd name="connsiteY10" fmla="*/ 372140 h 967563"/>
              <a:gd name="connsiteX11" fmla="*/ 159488 w 1297172"/>
              <a:gd name="connsiteY11" fmla="*/ 552893 h 967563"/>
              <a:gd name="connsiteX12" fmla="*/ 244548 w 1297172"/>
              <a:gd name="connsiteY12" fmla="*/ 574159 h 967563"/>
              <a:gd name="connsiteX13" fmla="*/ 95693 w 1297172"/>
              <a:gd name="connsiteY13" fmla="*/ 765545 h 967563"/>
              <a:gd name="connsiteX14" fmla="*/ 244548 w 1297172"/>
              <a:gd name="connsiteY14" fmla="*/ 839973 h 967563"/>
              <a:gd name="connsiteX15" fmla="*/ 669851 w 1297172"/>
              <a:gd name="connsiteY15" fmla="*/ 967563 h 967563"/>
              <a:gd name="connsiteX16" fmla="*/ 978195 w 1297172"/>
              <a:gd name="connsiteY16" fmla="*/ 935666 h 967563"/>
              <a:gd name="connsiteX17" fmla="*/ 1233376 w 1297172"/>
              <a:gd name="connsiteY17" fmla="*/ 850605 h 967563"/>
              <a:gd name="connsiteX18" fmla="*/ 1297172 w 1297172"/>
              <a:gd name="connsiteY18" fmla="*/ 733647 h 9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7172" h="967563">
                <a:moveTo>
                  <a:pt x="1297172" y="733647"/>
                </a:moveTo>
                <a:lnTo>
                  <a:pt x="1031358" y="404038"/>
                </a:lnTo>
                <a:lnTo>
                  <a:pt x="829339" y="191386"/>
                </a:lnTo>
                <a:lnTo>
                  <a:pt x="659218" y="106326"/>
                </a:lnTo>
                <a:lnTo>
                  <a:pt x="393404" y="0"/>
                </a:lnTo>
                <a:lnTo>
                  <a:pt x="372139" y="74428"/>
                </a:lnTo>
                <a:lnTo>
                  <a:pt x="159488" y="21266"/>
                </a:lnTo>
                <a:lnTo>
                  <a:pt x="106325" y="170121"/>
                </a:lnTo>
                <a:lnTo>
                  <a:pt x="31897" y="159489"/>
                </a:lnTo>
                <a:lnTo>
                  <a:pt x="0" y="276447"/>
                </a:lnTo>
                <a:lnTo>
                  <a:pt x="276446" y="372140"/>
                </a:lnTo>
                <a:lnTo>
                  <a:pt x="159488" y="552893"/>
                </a:lnTo>
                <a:lnTo>
                  <a:pt x="244548" y="574159"/>
                </a:lnTo>
                <a:lnTo>
                  <a:pt x="95693" y="765545"/>
                </a:lnTo>
                <a:lnTo>
                  <a:pt x="244548" y="839973"/>
                </a:lnTo>
                <a:lnTo>
                  <a:pt x="669851" y="967563"/>
                </a:lnTo>
                <a:lnTo>
                  <a:pt x="978195" y="935666"/>
                </a:lnTo>
                <a:lnTo>
                  <a:pt x="1233376" y="850605"/>
                </a:lnTo>
                <a:lnTo>
                  <a:pt x="1297172" y="733647"/>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orma libre: forma 9">
            <a:extLst>
              <a:ext uri="{FF2B5EF4-FFF2-40B4-BE49-F238E27FC236}">
                <a16:creationId xmlns:a16="http://schemas.microsoft.com/office/drawing/2014/main" xmlns="" id="{E3C01F13-DD91-4265-B796-8B826EDBEF61}"/>
              </a:ext>
            </a:extLst>
          </p:cNvPr>
          <p:cNvSpPr/>
          <p:nvPr/>
        </p:nvSpPr>
        <p:spPr>
          <a:xfrm>
            <a:off x="4316819" y="1786270"/>
            <a:ext cx="1818167" cy="3700130"/>
          </a:xfrm>
          <a:custGeom>
            <a:avLst/>
            <a:gdLst>
              <a:gd name="connsiteX0" fmla="*/ 244548 w 1818167"/>
              <a:gd name="connsiteY0" fmla="*/ 0 h 3700130"/>
              <a:gd name="connsiteX1" fmla="*/ 754911 w 1818167"/>
              <a:gd name="connsiteY1" fmla="*/ 10632 h 3700130"/>
              <a:gd name="connsiteX2" fmla="*/ 202018 w 1818167"/>
              <a:gd name="connsiteY2" fmla="*/ 1467293 h 3700130"/>
              <a:gd name="connsiteX3" fmla="*/ 0 w 1818167"/>
              <a:gd name="connsiteY3" fmla="*/ 2413590 h 3700130"/>
              <a:gd name="connsiteX4" fmla="*/ 1818167 w 1818167"/>
              <a:gd name="connsiteY4" fmla="*/ 3157870 h 3700130"/>
              <a:gd name="connsiteX5" fmla="*/ 1584251 w 1818167"/>
              <a:gd name="connsiteY5" fmla="*/ 3700130 h 37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8167" h="3700130">
                <a:moveTo>
                  <a:pt x="244548" y="0"/>
                </a:moveTo>
                <a:lnTo>
                  <a:pt x="754911" y="10632"/>
                </a:lnTo>
                <a:lnTo>
                  <a:pt x="202018" y="1467293"/>
                </a:lnTo>
                <a:lnTo>
                  <a:pt x="0" y="2413590"/>
                </a:lnTo>
                <a:lnTo>
                  <a:pt x="1818167" y="3157870"/>
                </a:lnTo>
                <a:lnTo>
                  <a:pt x="1584251" y="3700130"/>
                </a:lnTo>
              </a:path>
            </a:pathLst>
          </a:custGeom>
          <a:ln>
            <a:tailEnd type="arrow"/>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sp>
        <p:nvSpPr>
          <p:cNvPr id="11" name="CuadroTexto 10">
            <a:extLst>
              <a:ext uri="{FF2B5EF4-FFF2-40B4-BE49-F238E27FC236}">
                <a16:creationId xmlns:a16="http://schemas.microsoft.com/office/drawing/2014/main" xmlns="" id="{C354FAF5-1E18-429E-8EB5-A4BE6C245109}"/>
              </a:ext>
            </a:extLst>
          </p:cNvPr>
          <p:cNvSpPr txBox="1"/>
          <p:nvPr/>
        </p:nvSpPr>
        <p:spPr>
          <a:xfrm>
            <a:off x="769257" y="9618"/>
            <a:ext cx="10813143"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INTERÉS SOCIAL DENOMINADO: </a:t>
            </a:r>
          </a:p>
          <a:p>
            <a:pPr algn="ctr"/>
            <a:r>
              <a:rPr lang="es-ES" sz="1600" b="1" dirty="0">
                <a:solidFill>
                  <a:srgbClr val="0070C0"/>
                </a:solidFill>
              </a:rPr>
              <a:t>COMITÉ PRO-MEJORAS “LOS EUCALIPTOS DE CALDERÓN”</a:t>
            </a:r>
          </a:p>
        </p:txBody>
      </p:sp>
      <p:pic>
        <p:nvPicPr>
          <p:cNvPr id="26" name="Imagen 25">
            <a:extLst>
              <a:ext uri="{FF2B5EF4-FFF2-40B4-BE49-F238E27FC236}">
                <a16:creationId xmlns:a16="http://schemas.microsoft.com/office/drawing/2014/main" xmlns="" id="{D0CA5C4B-E9E1-44D9-97F8-4B85A75FB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7" t="9819" r="17272" b="14181"/>
          <a:stretch/>
        </p:blipFill>
        <p:spPr>
          <a:xfrm>
            <a:off x="11461750" y="6047497"/>
            <a:ext cx="733516" cy="806869"/>
          </a:xfrm>
          <a:prstGeom prst="rect">
            <a:avLst/>
          </a:prstGeom>
        </p:spPr>
      </p:pic>
      <p:sp>
        <p:nvSpPr>
          <p:cNvPr id="29" name="TextBox 19">
            <a:extLst>
              <a:ext uri="{FF2B5EF4-FFF2-40B4-BE49-F238E27FC236}">
                <a16:creationId xmlns:a16="http://schemas.microsoft.com/office/drawing/2014/main" xmlns="" id="{03C0A0A6-6861-4E0D-9A16-78C860A0ABC8}"/>
              </a:ext>
            </a:extLst>
          </p:cNvPr>
          <p:cNvSpPr txBox="1"/>
          <p:nvPr/>
        </p:nvSpPr>
        <p:spPr>
          <a:xfrm>
            <a:off x="2832807" y="663010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30" name="Google Shape;92;p1">
            <a:extLst>
              <a:ext uri="{FF2B5EF4-FFF2-40B4-BE49-F238E27FC236}">
                <a16:creationId xmlns:a16="http://schemas.microsoft.com/office/drawing/2014/main" xmlns="" id="{9539E0DB-D402-455D-BC88-EB955CCB09EE}"/>
              </a:ext>
            </a:extLst>
          </p:cNvPr>
          <p:cNvPicPr preferRelativeResize="0"/>
          <p:nvPr/>
        </p:nvPicPr>
        <p:blipFill rotWithShape="1">
          <a:blip r:embed="rId5">
            <a:alphaModFix/>
          </a:blip>
          <a:srcRect r="16755" b="-179016"/>
          <a:stretch/>
        </p:blipFill>
        <p:spPr>
          <a:xfrm>
            <a:off x="191189" y="6690531"/>
            <a:ext cx="8874196" cy="334937"/>
          </a:xfrm>
          <a:prstGeom prst="rect">
            <a:avLst/>
          </a:prstGeom>
          <a:noFill/>
          <a:ln>
            <a:noFill/>
          </a:ln>
        </p:spPr>
      </p:pic>
      <p:sp>
        <p:nvSpPr>
          <p:cNvPr id="4" name="Elipse 3"/>
          <p:cNvSpPr/>
          <p:nvPr/>
        </p:nvSpPr>
        <p:spPr>
          <a:xfrm>
            <a:off x="5760720" y="6176356"/>
            <a:ext cx="49876"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Elipse 23"/>
          <p:cNvSpPr/>
          <p:nvPr/>
        </p:nvSpPr>
        <p:spPr>
          <a:xfrm>
            <a:off x="6081986" y="5908609"/>
            <a:ext cx="53000" cy="7195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Elipse 32"/>
          <p:cNvSpPr/>
          <p:nvPr/>
        </p:nvSpPr>
        <p:spPr>
          <a:xfrm>
            <a:off x="6109856" y="5734658"/>
            <a:ext cx="125939" cy="1336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Elipse 35"/>
          <p:cNvSpPr/>
          <p:nvPr/>
        </p:nvSpPr>
        <p:spPr>
          <a:xfrm>
            <a:off x="5879868" y="6129246"/>
            <a:ext cx="49876"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Elipse 36"/>
          <p:cNvSpPr/>
          <p:nvPr/>
        </p:nvSpPr>
        <p:spPr>
          <a:xfrm>
            <a:off x="5979624" y="6071060"/>
            <a:ext cx="49876" cy="4571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Elipse 37"/>
          <p:cNvSpPr/>
          <p:nvPr/>
        </p:nvSpPr>
        <p:spPr>
          <a:xfrm>
            <a:off x="9335069" y="2671316"/>
            <a:ext cx="382510" cy="3508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16"/>
          <p:cNvSpPr txBox="1"/>
          <p:nvPr/>
        </p:nvSpPr>
        <p:spPr>
          <a:xfrm>
            <a:off x="9792035" y="2745235"/>
            <a:ext cx="1790365" cy="253916"/>
          </a:xfrm>
          <a:prstGeom prst="rect">
            <a:avLst/>
          </a:prstGeom>
          <a:noFill/>
        </p:spPr>
        <p:txBody>
          <a:bodyPr wrap="square" rtlCol="0">
            <a:spAutoFit/>
          </a:bodyPr>
          <a:lstStyle/>
          <a:p>
            <a:pPr>
              <a:defRPr/>
            </a:pPr>
            <a:r>
              <a:rPr lang="es-ES" sz="1050" b="1" dirty="0" smtClean="0">
                <a:solidFill>
                  <a:srgbClr val="80B8E0"/>
                </a:solidFill>
                <a:latin typeface="Calibri" pitchFamily="34" charset="0"/>
                <a:cs typeface="Arial" charset="0"/>
              </a:rPr>
              <a:t>ÁREAS VERDES</a:t>
            </a:r>
            <a:endParaRPr lang="es-ES" sz="1050" b="1" dirty="0">
              <a:solidFill>
                <a:srgbClr val="80B8E0"/>
              </a:solidFill>
              <a:latin typeface="Calibri" pitchFamily="34" charset="0"/>
              <a:cs typeface="Arial" charset="0"/>
            </a:endParaRPr>
          </a:p>
        </p:txBody>
      </p:sp>
    </p:spTree>
    <p:extLst>
      <p:ext uri="{BB962C8B-B14F-4D97-AF65-F5344CB8AC3E}">
        <p14:creationId xmlns:p14="http://schemas.microsoft.com/office/powerpoint/2010/main" val="3673981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905559" y="523065"/>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CALDERÓN</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CALDERÓN</a:t>
            </a:r>
          </a:p>
        </p:txBody>
      </p:sp>
      <p:sp>
        <p:nvSpPr>
          <p:cNvPr id="9" name="CuadroTexto 7"/>
          <p:cNvSpPr txBox="1"/>
          <p:nvPr/>
        </p:nvSpPr>
        <p:spPr>
          <a:xfrm>
            <a:off x="350876" y="1016345"/>
            <a:ext cx="3916323" cy="461665"/>
          </a:xfrm>
          <a:prstGeom prst="rect">
            <a:avLst/>
          </a:prstGeom>
          <a:noFill/>
        </p:spPr>
        <p:txBody>
          <a:bodyPr wrap="square" rtlCol="0">
            <a:spAutoFit/>
          </a:bodyPr>
          <a:lstStyle/>
          <a:p>
            <a:r>
              <a:rPr lang="es-ES_tradnl" sz="2400" b="1" dirty="0">
                <a:solidFill>
                  <a:srgbClr val="C00000"/>
                </a:solidFill>
              </a:rPr>
              <a:t>CAMBIO DE  ZONIFICACIÓN</a:t>
            </a:r>
          </a:p>
        </p:txBody>
      </p:sp>
      <p:pic>
        <p:nvPicPr>
          <p:cNvPr id="17" name="Picture 2" descr="C:\Users\mejaram\Desktop\NOR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1128" y="1410040"/>
            <a:ext cx="342563" cy="34256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xmlns="" id="{B2E25A62-E714-48C5-A719-0DDF02F2DD38}"/>
              </a:ext>
            </a:extLst>
          </p:cNvPr>
          <p:cNvSpPr txBox="1"/>
          <p:nvPr/>
        </p:nvSpPr>
        <p:spPr>
          <a:xfrm>
            <a:off x="769257" y="9618"/>
            <a:ext cx="10813143"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INTERÉS SOCIAL DENOMINADO: </a:t>
            </a:r>
          </a:p>
          <a:p>
            <a:pPr algn="ctr"/>
            <a:r>
              <a:rPr lang="es-ES" sz="1600" b="1" dirty="0">
                <a:solidFill>
                  <a:srgbClr val="0070C0"/>
                </a:solidFill>
              </a:rPr>
              <a:t>COMITÉ PRO-MEJORAS “LOS EUCALIPTOS DE CALDERÓN”</a:t>
            </a:r>
          </a:p>
        </p:txBody>
      </p:sp>
      <p:graphicFrame>
        <p:nvGraphicFramePr>
          <p:cNvPr id="6" name="Tabla 5">
            <a:extLst>
              <a:ext uri="{FF2B5EF4-FFF2-40B4-BE49-F238E27FC236}">
                <a16:creationId xmlns:a16="http://schemas.microsoft.com/office/drawing/2014/main" xmlns="" id="{0E15548B-2265-4411-A952-DA2C061BC737}"/>
              </a:ext>
            </a:extLst>
          </p:cNvPr>
          <p:cNvGraphicFramePr>
            <a:graphicFrameLocks noGrp="1"/>
          </p:cNvGraphicFramePr>
          <p:nvPr>
            <p:extLst>
              <p:ext uri="{D42A27DB-BD31-4B8C-83A1-F6EECF244321}">
                <p14:modId xmlns:p14="http://schemas.microsoft.com/office/powerpoint/2010/main" val="3918664582"/>
              </p:ext>
            </p:extLst>
          </p:nvPr>
        </p:nvGraphicFramePr>
        <p:xfrm>
          <a:off x="250129" y="1581321"/>
          <a:ext cx="5872714" cy="4748144"/>
        </p:xfrm>
        <a:graphic>
          <a:graphicData uri="http://schemas.openxmlformats.org/drawingml/2006/table">
            <a:tbl>
              <a:tblPr firstRow="1" firstCol="1" bandRow="1"/>
              <a:tblGrid>
                <a:gridCol w="1236793">
                  <a:extLst>
                    <a:ext uri="{9D8B030D-6E8A-4147-A177-3AD203B41FA5}">
                      <a16:colId xmlns:a16="http://schemas.microsoft.com/office/drawing/2014/main" xmlns="" val="2024983737"/>
                    </a:ext>
                  </a:extLst>
                </a:gridCol>
                <a:gridCol w="668256">
                  <a:extLst>
                    <a:ext uri="{9D8B030D-6E8A-4147-A177-3AD203B41FA5}">
                      <a16:colId xmlns:a16="http://schemas.microsoft.com/office/drawing/2014/main" xmlns="" val="3685593159"/>
                    </a:ext>
                  </a:extLst>
                </a:gridCol>
                <a:gridCol w="1414130">
                  <a:extLst>
                    <a:ext uri="{9D8B030D-6E8A-4147-A177-3AD203B41FA5}">
                      <a16:colId xmlns:a16="http://schemas.microsoft.com/office/drawing/2014/main" xmlns="" val="1400093360"/>
                    </a:ext>
                  </a:extLst>
                </a:gridCol>
                <a:gridCol w="2553535">
                  <a:extLst>
                    <a:ext uri="{9D8B030D-6E8A-4147-A177-3AD203B41FA5}">
                      <a16:colId xmlns:a16="http://schemas.microsoft.com/office/drawing/2014/main" xmlns="" val="1893798766"/>
                    </a:ext>
                  </a:extLst>
                </a:gridCol>
              </a:tblGrid>
              <a:tr h="163943">
                <a:tc>
                  <a:txBody>
                    <a:bodyPr/>
                    <a:lstStyle/>
                    <a:p>
                      <a:pPr algn="just">
                        <a:lnSpc>
                          <a:spcPct val="115000"/>
                        </a:lnSpc>
                        <a:spcAft>
                          <a:spcPts val="1000"/>
                        </a:spcAft>
                      </a:pPr>
                      <a:r>
                        <a:rPr lang="es-ES" sz="900" b="1" dirty="0">
                          <a:effectLst/>
                          <a:latin typeface="Arial" panose="020B0604020202020204" pitchFamily="34" charset="0"/>
                          <a:ea typeface="Times New Roman" panose="02020603050405020304" pitchFamily="18" charset="0"/>
                          <a:cs typeface="Times New Roman" panose="02020603050405020304" pitchFamily="18" charset="0"/>
                        </a:rPr>
                        <a:t>No. De Predio:</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C" sz="900">
                          <a:effectLst/>
                          <a:latin typeface="Arial" panose="020B0604020202020204" pitchFamily="34" charset="0"/>
                          <a:ea typeface="Times New Roman" panose="02020603050405020304" pitchFamily="18" charset="0"/>
                          <a:cs typeface="Times New Roman" panose="02020603050405020304" pitchFamily="18" charset="0"/>
                        </a:rPr>
                        <a:t>5009663</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059199953"/>
                  </a:ext>
                </a:extLst>
              </a:tr>
              <a:tr h="163943">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Clave Catastral:</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C" sz="900">
                          <a:effectLst/>
                          <a:latin typeface="Arial" panose="020B0604020202020204" pitchFamily="34" charset="0"/>
                          <a:ea typeface="Times New Roman" panose="02020603050405020304" pitchFamily="18" charset="0"/>
                          <a:cs typeface="Times New Roman" panose="02020603050405020304" pitchFamily="18" charset="0"/>
                        </a:rPr>
                        <a:t>13619 02 002</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824878956"/>
                  </a:ext>
                </a:extLst>
              </a:tr>
              <a:tr h="163943">
                <a:tc gridSpan="4">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REGULACION SEGÚN IRM.</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491997794"/>
                  </a:ext>
                </a:extLst>
              </a:tr>
              <a:tr h="103184">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Zonificación:</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900" dirty="0" smtClean="0">
                          <a:effectLst/>
                          <a:latin typeface="Arial" panose="020B0604020202020204" pitchFamily="34" charset="0"/>
                          <a:ea typeface="Times New Roman" panose="02020603050405020304" pitchFamily="18" charset="0"/>
                          <a:cs typeface="Times New Roman" panose="02020603050405020304" pitchFamily="18" charset="0"/>
                        </a:rPr>
                        <a:t>D3(D203-80) / A7(A50002-1</a:t>
                      </a:r>
                      <a:r>
                        <a:rPr lang="es-ES" sz="900" dirty="0">
                          <a:effectLst/>
                          <a:latin typeface="Arial" panose="020B0604020202020204" pitchFamily="34" charset="0"/>
                          <a:ea typeface="Times New Roman" panose="02020603050405020304" pitchFamily="18" charset="0"/>
                          <a:cs typeface="Times New Roman" panose="02020603050405020304" pitchFamily="18" charset="0"/>
                        </a:rPr>
                        <a:t>)</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2382570634"/>
                  </a:ext>
                </a:extLst>
              </a:tr>
              <a:tr h="103184">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Lote mínimo: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900" dirty="0" smtClean="0">
                          <a:effectLst/>
                          <a:latin typeface="Arial" panose="020B0604020202020204" pitchFamily="34" charset="0"/>
                          <a:ea typeface="Times New Roman" panose="02020603050405020304" pitchFamily="18" charset="0"/>
                          <a:cs typeface="Times New Roman" panose="02020603050405020304" pitchFamily="18" charset="0"/>
                        </a:rPr>
                        <a:t>200 m2 / 50000 </a:t>
                      </a:r>
                      <a:r>
                        <a:rPr lang="es-ES" sz="900" dirty="0">
                          <a:effectLst/>
                          <a:latin typeface="Arial" panose="020B0604020202020204" pitchFamily="34" charset="0"/>
                          <a:ea typeface="Times New Roman" panose="02020603050405020304" pitchFamily="18" charset="0"/>
                          <a:cs typeface="Times New Roman" panose="02020603050405020304" pitchFamily="18" charset="0"/>
                        </a:rPr>
                        <a:t>m2</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420098104"/>
                  </a:ext>
                </a:extLst>
              </a:tr>
              <a:tr h="323761">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Forma de Ocupación del suelo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900" dirty="0" smtClean="0">
                          <a:effectLst/>
                          <a:latin typeface="Arial" panose="020B0604020202020204" pitchFamily="34" charset="0"/>
                          <a:ea typeface="Times New Roman" panose="02020603050405020304" pitchFamily="18" charset="0"/>
                          <a:cs typeface="Times New Roman" panose="02020603050405020304" pitchFamily="18" charset="0"/>
                        </a:rPr>
                        <a:t>(D)</a:t>
                      </a:r>
                      <a:r>
                        <a:rPr lang="es-ES" sz="900" baseline="0" dirty="0" smtClean="0">
                          <a:effectLst/>
                          <a:latin typeface="Arial" panose="020B0604020202020204" pitchFamily="34" charset="0"/>
                          <a:ea typeface="Times New Roman" panose="02020603050405020304" pitchFamily="18" charset="0"/>
                          <a:cs typeface="Times New Roman" panose="02020603050405020304" pitchFamily="18" charset="0"/>
                        </a:rPr>
                        <a:t> Sobre línea de fábrica /</a:t>
                      </a:r>
                      <a:r>
                        <a:rPr lang="es-ES" sz="9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ES" sz="900" dirty="0">
                          <a:effectLst/>
                          <a:latin typeface="Arial" panose="020B0604020202020204" pitchFamily="34" charset="0"/>
                          <a:ea typeface="Times New Roman" panose="02020603050405020304" pitchFamily="18" charset="0"/>
                          <a:cs typeface="Times New Roman" panose="02020603050405020304" pitchFamily="18" charset="0"/>
                        </a:rPr>
                        <a:t>(A) Aislada</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2052785639"/>
                  </a:ext>
                </a:extLst>
              </a:tr>
              <a:tr h="213472">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Uso principal del suelo: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9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900" dirty="0" smtClean="0">
                          <a:effectLst/>
                          <a:latin typeface="Arial" panose="020B0604020202020204" pitchFamily="34" charset="0"/>
                          <a:ea typeface="Times New Roman" panose="02020603050405020304" pitchFamily="18" charset="0"/>
                          <a:cs typeface="Times New Roman" panose="02020603050405020304" pitchFamily="18" charset="0"/>
                        </a:rPr>
                        <a:t>(RU2) Residencial Urbano 2 / (PE/CPN</a:t>
                      </a:r>
                      <a:r>
                        <a:rPr lang="es-ES" sz="900" dirty="0">
                          <a:effectLst/>
                          <a:latin typeface="Arial" panose="020B0604020202020204" pitchFamily="34" charset="0"/>
                          <a:ea typeface="Times New Roman" panose="02020603050405020304" pitchFamily="18" charset="0"/>
                          <a:cs typeface="Times New Roman" panose="02020603050405020304" pitchFamily="18" charset="0"/>
                        </a:rPr>
                        <a:t>) Protección Ecológica/Conservación del Patrimonio Natural</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3347520318"/>
                  </a:ext>
                </a:extLst>
              </a:tr>
              <a:tr h="522848">
                <a:tc rowSpan="4">
                  <a:txBody>
                    <a:bodyPr/>
                    <a:lstStyle/>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Cambio de Zonificación:</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APLICA  </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(SI – NO)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Zonificación:                      </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D3(D203-80</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Lotes</a:t>
                      </a:r>
                      <a:r>
                        <a:rPr lang="es-ES" sz="900" b="1"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del </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 </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317 </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A7(A50002-1</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áreas </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verdes, áreas municipales,</a:t>
                      </a:r>
                      <a:r>
                        <a:rPr lang="es-ES" sz="900" b="1"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área de </a:t>
                      </a:r>
                      <a:r>
                        <a:rPr lang="es-ES" sz="900" b="1"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protección</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3855117756"/>
                  </a:ext>
                </a:extLst>
              </a:tr>
              <a:tr h="302271">
                <a:tc vMerge="1">
                  <a:txBody>
                    <a:bodyPr/>
                    <a:lstStyle/>
                    <a:p>
                      <a:endParaRPr lang="es-EC"/>
                    </a:p>
                  </a:txBody>
                  <a:tcPr/>
                </a:tc>
                <a:tc rowSpan="3">
                  <a:txBody>
                    <a:bodyPr/>
                    <a:lstStyle/>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Lote mínimo:                     </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 m2</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50000 m2</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2488564966"/>
                  </a:ext>
                </a:extLst>
              </a:tr>
              <a:tr h="522848">
                <a:tc vMerge="1">
                  <a:txBody>
                    <a:bodyPr/>
                    <a:lstStyle/>
                    <a:p>
                      <a:endParaRPr lang="es-EC"/>
                    </a:p>
                  </a:txBody>
                  <a:tcPr/>
                </a:tc>
                <a:tc vMerge="1">
                  <a:txBody>
                    <a:bodyPr/>
                    <a:lstStyle/>
                    <a:p>
                      <a:endParaRPr lang="es-EC"/>
                    </a:p>
                  </a:txBody>
                  <a:tcPr/>
                </a:tc>
                <a:tc>
                  <a:txBody>
                    <a:bodyPr/>
                    <a:lstStyle/>
                    <a:p>
                      <a:pPr algn="just">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Formas de Ocupación:    </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(D)Sobre línea de fábrica</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Aislada</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244494156"/>
                  </a:ext>
                </a:extLst>
              </a:tr>
              <a:tr h="1184577">
                <a:tc vMerge="1">
                  <a:txBody>
                    <a:bodyPr/>
                    <a:lstStyle/>
                    <a:p>
                      <a:endParaRPr lang="es-EC"/>
                    </a:p>
                  </a:txBody>
                  <a:tcPr/>
                </a:tc>
                <a:tc vMerge="1">
                  <a:txBody>
                    <a:bodyPr/>
                    <a:lstStyle/>
                    <a:p>
                      <a:endParaRPr lang="es-EC"/>
                    </a:p>
                  </a:txBody>
                  <a:tcPr/>
                </a:tc>
                <a:tc>
                  <a:txBody>
                    <a:bodyPr/>
                    <a:lstStyle/>
                    <a:p>
                      <a:pPr algn="just">
                        <a:lnSpc>
                          <a:spcPct val="115000"/>
                        </a:lnSpc>
                        <a:spcAft>
                          <a:spcPts val="1000"/>
                        </a:spcAft>
                      </a:pPr>
                      <a:r>
                        <a:rPr lang="es-E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Uso principal del suelo: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RU2</a:t>
                      </a: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Residencial </a:t>
                      </a:r>
                      <a:r>
                        <a:rPr lang="es-ES" sz="900" b="1"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Urbano </a:t>
                      </a: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s-ES" sz="9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(PE/CPN) Protección Ecológica/Conservación del Patrimonio Natural</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2599003449"/>
                  </a:ext>
                </a:extLst>
              </a:tr>
              <a:tr h="323761">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Cambio Clasificación del Suelo: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NO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900" b="1">
                          <a:effectLst/>
                          <a:latin typeface="Arial" panose="020B0604020202020204" pitchFamily="34" charset="0"/>
                          <a:ea typeface="Times New Roman" panose="02020603050405020304" pitchFamily="18" charset="0"/>
                          <a:cs typeface="Times New Roman" panose="02020603050405020304" pitchFamily="18" charset="0"/>
                        </a:rPr>
                        <a:t>Clasificación de Suelo:</a:t>
                      </a:r>
                      <a:endParaRPr lang="es-EC"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S" sz="900" b="1" dirty="0" smtClean="0">
                          <a:effectLst/>
                          <a:latin typeface="Arial" panose="020B0604020202020204" pitchFamily="34" charset="0"/>
                          <a:ea typeface="Times New Roman" panose="02020603050405020304" pitchFamily="18" charset="0"/>
                          <a:cs typeface="Times New Roman" panose="02020603050405020304" pitchFamily="18" charset="0"/>
                        </a:rPr>
                        <a:t>(SU) Suelo Urbano / (SRU</a:t>
                      </a:r>
                      <a:r>
                        <a:rPr lang="es-ES" sz="900" b="1" dirty="0">
                          <a:effectLst/>
                          <a:latin typeface="Arial" panose="020B0604020202020204" pitchFamily="34" charset="0"/>
                          <a:ea typeface="Times New Roman" panose="02020603050405020304" pitchFamily="18" charset="0"/>
                          <a:cs typeface="Times New Roman" panose="02020603050405020304" pitchFamily="18" charset="0"/>
                        </a:rPr>
                        <a:t>) Suelo Rural</a:t>
                      </a:r>
                      <a:endParaRPr lang="es-EC"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1019" marR="610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4935908"/>
                  </a:ext>
                </a:extLst>
              </a:tr>
            </a:tbl>
          </a:graphicData>
        </a:graphic>
      </p:graphicFrame>
      <p:pic>
        <p:nvPicPr>
          <p:cNvPr id="7" name="Imagen 6">
            <a:extLst>
              <a:ext uri="{FF2B5EF4-FFF2-40B4-BE49-F238E27FC236}">
                <a16:creationId xmlns:a16="http://schemas.microsoft.com/office/drawing/2014/main" xmlns="" id="{0F357CE7-0B82-4735-8689-8BD110C0AAE2}"/>
              </a:ext>
            </a:extLst>
          </p:cNvPr>
          <p:cNvPicPr>
            <a:picLocks noChangeAspect="1"/>
          </p:cNvPicPr>
          <p:nvPr/>
        </p:nvPicPr>
        <p:blipFill rotWithShape="1">
          <a:blip r:embed="rId3"/>
          <a:srcRect l="53198" t="20546" r="2878" b="11166"/>
          <a:stretch/>
        </p:blipFill>
        <p:spPr>
          <a:xfrm>
            <a:off x="6485860" y="1410040"/>
            <a:ext cx="5355264" cy="4680950"/>
          </a:xfrm>
          <a:prstGeom prst="rect">
            <a:avLst/>
          </a:prstGeom>
        </p:spPr>
      </p:pic>
      <p:pic>
        <p:nvPicPr>
          <p:cNvPr id="13" name="Picture 2" descr="C:\Users\mejaram\Desktop\NORTE.png">
            <a:extLst>
              <a:ext uri="{FF2B5EF4-FFF2-40B4-BE49-F238E27FC236}">
                <a16:creationId xmlns:a16="http://schemas.microsoft.com/office/drawing/2014/main" xmlns="" id="{5AFFAC03-3F39-4FF9-86B8-5B249A5EC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6815" y="1196482"/>
            <a:ext cx="371170" cy="37117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de flecha 9"/>
          <p:cNvCxnSpPr/>
          <p:nvPr/>
        </p:nvCxnSpPr>
        <p:spPr>
          <a:xfrm flipV="1">
            <a:off x="7581900" y="1382067"/>
            <a:ext cx="34396" cy="6848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endCxn id="7" idx="0"/>
          </p:cNvCxnSpPr>
          <p:nvPr/>
        </p:nvCxnSpPr>
        <p:spPr>
          <a:xfrm flipV="1">
            <a:off x="8973215" y="1410040"/>
            <a:ext cx="190277" cy="37406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6739892" y="873647"/>
            <a:ext cx="1752809" cy="879728"/>
          </a:xfrm>
          <a:prstGeom prst="rect">
            <a:avLst/>
          </a:prstGeom>
          <a:noFill/>
        </p:spPr>
        <p:txBody>
          <a:bodyPr wrap="square" rtlCol="0">
            <a:spAutoFit/>
          </a:bodyPr>
          <a:lstStyle/>
          <a:p>
            <a:pPr algn="just">
              <a:lnSpc>
                <a:spcPct val="115000"/>
              </a:lnSpc>
              <a:spcAft>
                <a:spcPts val="1000"/>
              </a:spcAft>
            </a:pPr>
            <a:r>
              <a:rPr lang="es-ES" sz="8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D3(D203-80</a:t>
            </a:r>
            <a:r>
              <a:rPr lang="es-ES" sz="8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15000"/>
              </a:lnSpc>
              <a:spcAft>
                <a:spcPts val="1000"/>
              </a:spcAft>
            </a:pPr>
            <a:r>
              <a:rPr lang="es-ES" sz="8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(RU2) Residencial Urbano 2</a:t>
            </a:r>
            <a:endParaRPr lang="es-EC" sz="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endParaRPr lang="es-EC" sz="1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CuadroTexto 17"/>
          <p:cNvSpPr txBox="1"/>
          <p:nvPr/>
        </p:nvSpPr>
        <p:spPr>
          <a:xfrm>
            <a:off x="8855749" y="807951"/>
            <a:ext cx="2781275" cy="1021305"/>
          </a:xfrm>
          <a:prstGeom prst="rect">
            <a:avLst/>
          </a:prstGeom>
          <a:noFill/>
        </p:spPr>
        <p:txBody>
          <a:bodyPr wrap="square" rtlCol="0">
            <a:spAutoFit/>
          </a:bodyPr>
          <a:lstStyle/>
          <a:p>
            <a:pPr algn="just">
              <a:lnSpc>
                <a:spcPct val="115000"/>
              </a:lnSpc>
              <a:spcAft>
                <a:spcPts val="1000"/>
              </a:spcAft>
            </a:pPr>
            <a:r>
              <a:rPr lang="es-ES" sz="8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A7(A50002-1</a:t>
            </a:r>
            <a:r>
              <a:rPr lang="es-ES" sz="8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15000"/>
              </a:lnSpc>
              <a:spcAft>
                <a:spcPts val="1000"/>
              </a:spcAft>
            </a:pPr>
            <a:r>
              <a:rPr lang="es-ES" sz="8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a:t>
            </a:r>
            <a:r>
              <a:rPr lang="es-ES" sz="8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PE/CPN) Protección Ecológica/Conservación del Patrimonio Natural</a:t>
            </a:r>
            <a:endParaRPr lang="es-EC" sz="8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endParaRPr lang="es-EC" sz="1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Rectángulo 19"/>
          <p:cNvSpPr/>
          <p:nvPr/>
        </p:nvSpPr>
        <p:spPr>
          <a:xfrm>
            <a:off x="6122843" y="5549593"/>
            <a:ext cx="4769254" cy="1061829"/>
          </a:xfrm>
          <a:prstGeom prst="rect">
            <a:avLst/>
          </a:prstGeom>
        </p:spPr>
        <p:txBody>
          <a:bodyPr wrap="none">
            <a:spAutoFit/>
          </a:bodyPr>
          <a:lstStyle/>
          <a:p>
            <a:r>
              <a:rPr lang="es-ES" sz="900" dirty="0" smtClean="0">
                <a:latin typeface="Arial" panose="020B0604020202020204" pitchFamily="34" charset="0"/>
                <a:ea typeface="Times New Roman" panose="02020603050405020304" pitchFamily="18" charset="0"/>
                <a:cs typeface="Times New Roman" panose="02020603050405020304" pitchFamily="18" charset="0"/>
              </a:rPr>
              <a:t> Memorando Nro. STHV-DMPPS-2020-0344-M, 25 agosto de 2020.</a:t>
            </a:r>
          </a:p>
          <a:p>
            <a:r>
              <a:rPr lang="es-ES" sz="900" dirty="0" smtClean="0">
                <a:latin typeface="Arial" panose="020B0604020202020204" pitchFamily="34" charset="0"/>
                <a:ea typeface="Times New Roman" panose="02020603050405020304" pitchFamily="18" charset="0"/>
                <a:cs typeface="Times New Roman" panose="02020603050405020304" pitchFamily="18" charset="0"/>
              </a:rPr>
              <a:t>- </a:t>
            </a:r>
            <a:r>
              <a:rPr lang="es-ES" sz="900" dirty="0">
                <a:latin typeface="Arial" panose="020B0604020202020204" pitchFamily="34" charset="0"/>
                <a:ea typeface="Times New Roman" panose="02020603050405020304" pitchFamily="18" charset="0"/>
                <a:cs typeface="Times New Roman" panose="02020603050405020304" pitchFamily="18" charset="0"/>
              </a:rPr>
              <a:t>Para los lotes del lado occidental a la Av. Atahualpa desde el lote No.1 al 93 se ratifica</a:t>
            </a:r>
          </a:p>
          <a:p>
            <a:r>
              <a:rPr lang="es-ES" sz="900" dirty="0">
                <a:latin typeface="Arial" panose="020B0604020202020204" pitchFamily="34" charset="0"/>
                <a:ea typeface="Times New Roman" panose="02020603050405020304" pitchFamily="18" charset="0"/>
                <a:cs typeface="Times New Roman" panose="02020603050405020304" pitchFamily="18" charset="0"/>
              </a:rPr>
              <a:t>la clasificación de suelo en urbano, el uso de suelo en Residencial Urbano 2 y la zona en</a:t>
            </a:r>
          </a:p>
          <a:p>
            <a:r>
              <a:rPr lang="es-ES" sz="900" dirty="0">
                <a:latin typeface="Arial" panose="020B0604020202020204" pitchFamily="34" charset="0"/>
                <a:ea typeface="Times New Roman" panose="02020603050405020304" pitchFamily="18" charset="0"/>
                <a:cs typeface="Times New Roman" panose="02020603050405020304" pitchFamily="18" charset="0"/>
              </a:rPr>
              <a:t>D3 (203-80) conforme PUOS vigente. </a:t>
            </a:r>
          </a:p>
          <a:p>
            <a:r>
              <a:rPr lang="es-ES" sz="900" dirty="0">
                <a:latin typeface="Arial" panose="020B0604020202020204" pitchFamily="34" charset="0"/>
                <a:ea typeface="Times New Roman" panose="02020603050405020304" pitchFamily="18" charset="0"/>
                <a:cs typeface="Times New Roman" panose="02020603050405020304" pitchFamily="18" charset="0"/>
              </a:rPr>
              <a:t>-</a:t>
            </a:r>
            <a:r>
              <a:rPr lang="es-ES" sz="900" dirty="0" smtClean="0">
                <a:latin typeface="Arial" panose="020B0604020202020204" pitchFamily="34" charset="0"/>
                <a:ea typeface="Times New Roman" panose="02020603050405020304" pitchFamily="18" charset="0"/>
                <a:cs typeface="Times New Roman" panose="02020603050405020304" pitchFamily="18" charset="0"/>
              </a:rPr>
              <a:t> </a:t>
            </a:r>
            <a:r>
              <a:rPr lang="es-ES" sz="900" dirty="0">
                <a:latin typeface="Arial" panose="020B0604020202020204" pitchFamily="34" charset="0"/>
                <a:ea typeface="Times New Roman" panose="02020603050405020304" pitchFamily="18" charset="0"/>
                <a:cs typeface="Times New Roman" panose="02020603050405020304" pitchFamily="18" charset="0"/>
              </a:rPr>
              <a:t>Para los lotes que se localizan al lado oriental a la Av. Atahualpa desde los lotes No. 94</a:t>
            </a:r>
          </a:p>
          <a:p>
            <a:r>
              <a:rPr lang="es-ES" sz="900" dirty="0">
                <a:latin typeface="Arial" panose="020B0604020202020204" pitchFamily="34" charset="0"/>
                <a:ea typeface="Times New Roman" panose="02020603050405020304" pitchFamily="18" charset="0"/>
                <a:cs typeface="Times New Roman" panose="02020603050405020304" pitchFamily="18" charset="0"/>
              </a:rPr>
              <a:t>al lote 317 se sugiere mantener la clasificación de suelo, el uso del suelo y zona en: rural,</a:t>
            </a:r>
          </a:p>
          <a:p>
            <a:r>
              <a:rPr lang="es-ES" sz="900" dirty="0">
                <a:latin typeface="Arial" panose="020B0604020202020204" pitchFamily="34" charset="0"/>
                <a:ea typeface="Times New Roman" panose="02020603050405020304" pitchFamily="18" charset="0"/>
                <a:cs typeface="Times New Roman" panose="02020603050405020304" pitchFamily="18" charset="0"/>
              </a:rPr>
              <a:t>PE/CPN y A7 (A50002-1). </a:t>
            </a:r>
          </a:p>
        </p:txBody>
      </p:sp>
      <p:pic>
        <p:nvPicPr>
          <p:cNvPr id="22" name="Imagen 21">
            <a:extLst>
              <a:ext uri="{FF2B5EF4-FFF2-40B4-BE49-F238E27FC236}">
                <a16:creationId xmlns:a16="http://schemas.microsoft.com/office/drawing/2014/main" xmlns="" id="{D0CA5C4B-E9E1-44D9-97F8-4B85A75FB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7" t="9819" r="17272" b="14181"/>
          <a:stretch/>
        </p:blipFill>
        <p:spPr>
          <a:xfrm>
            <a:off x="11461750" y="6047497"/>
            <a:ext cx="733516" cy="806869"/>
          </a:xfrm>
          <a:prstGeom prst="rect">
            <a:avLst/>
          </a:prstGeom>
        </p:spPr>
      </p:pic>
      <p:sp>
        <p:nvSpPr>
          <p:cNvPr id="23" name="TextBox 19">
            <a:extLst>
              <a:ext uri="{FF2B5EF4-FFF2-40B4-BE49-F238E27FC236}">
                <a16:creationId xmlns:a16="http://schemas.microsoft.com/office/drawing/2014/main" xmlns="" id="{03C0A0A6-6861-4E0D-9A16-78C860A0ABC8}"/>
              </a:ext>
            </a:extLst>
          </p:cNvPr>
          <p:cNvSpPr txBox="1"/>
          <p:nvPr/>
        </p:nvSpPr>
        <p:spPr>
          <a:xfrm>
            <a:off x="2846612" y="6611422"/>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4" name="Google Shape;92;p1">
            <a:extLst>
              <a:ext uri="{FF2B5EF4-FFF2-40B4-BE49-F238E27FC236}">
                <a16:creationId xmlns:a16="http://schemas.microsoft.com/office/drawing/2014/main" xmlns="" id="{9539E0DB-D402-455D-BC88-EB955CCB09EE}"/>
              </a:ext>
            </a:extLst>
          </p:cNvPr>
          <p:cNvPicPr preferRelativeResize="0"/>
          <p:nvPr/>
        </p:nvPicPr>
        <p:blipFill rotWithShape="1">
          <a:blip r:embed="rId5">
            <a:alphaModFix/>
          </a:blip>
          <a:srcRect r="16755" b="-179016"/>
          <a:stretch/>
        </p:blipFill>
        <p:spPr>
          <a:xfrm>
            <a:off x="302532" y="6666923"/>
            <a:ext cx="8874196" cy="334937"/>
          </a:xfrm>
          <a:prstGeom prst="rect">
            <a:avLst/>
          </a:prstGeom>
          <a:noFill/>
          <a:ln>
            <a:noFill/>
          </a:ln>
        </p:spPr>
      </p:pic>
      <p:sp>
        <p:nvSpPr>
          <p:cNvPr id="3" name="Forma libre 2"/>
          <p:cNvSpPr/>
          <p:nvPr/>
        </p:nvSpPr>
        <p:spPr>
          <a:xfrm>
            <a:off x="6651321" y="2004164"/>
            <a:ext cx="1390389" cy="1503124"/>
          </a:xfrm>
          <a:custGeom>
            <a:avLst/>
            <a:gdLst>
              <a:gd name="connsiteX0" fmla="*/ 1390389 w 1390389"/>
              <a:gd name="connsiteY0" fmla="*/ 338203 h 1503124"/>
              <a:gd name="connsiteX1" fmla="*/ 851769 w 1390389"/>
              <a:gd name="connsiteY1" fmla="*/ 1503124 h 1503124"/>
              <a:gd name="connsiteX2" fmla="*/ 626301 w 1390389"/>
              <a:gd name="connsiteY2" fmla="*/ 1365337 h 1503124"/>
              <a:gd name="connsiteX3" fmla="*/ 676405 w 1390389"/>
              <a:gd name="connsiteY3" fmla="*/ 1215025 h 1503124"/>
              <a:gd name="connsiteX4" fmla="*/ 0 w 1390389"/>
              <a:gd name="connsiteY4" fmla="*/ 889348 h 1503124"/>
              <a:gd name="connsiteX5" fmla="*/ 162838 w 1390389"/>
              <a:gd name="connsiteY5" fmla="*/ 588724 h 1503124"/>
              <a:gd name="connsiteX6" fmla="*/ 313150 w 1390389"/>
              <a:gd name="connsiteY6" fmla="*/ 638828 h 1503124"/>
              <a:gd name="connsiteX7" fmla="*/ 576197 w 1390389"/>
              <a:gd name="connsiteY7" fmla="*/ 0 h 1503124"/>
              <a:gd name="connsiteX8" fmla="*/ 1390389 w 1390389"/>
              <a:gd name="connsiteY8" fmla="*/ 338203 h 150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389" h="1503124">
                <a:moveTo>
                  <a:pt x="1390389" y="338203"/>
                </a:moveTo>
                <a:lnTo>
                  <a:pt x="851769" y="1503124"/>
                </a:lnTo>
                <a:lnTo>
                  <a:pt x="626301" y="1365337"/>
                </a:lnTo>
                <a:lnTo>
                  <a:pt x="676405" y="1215025"/>
                </a:lnTo>
                <a:lnTo>
                  <a:pt x="0" y="889348"/>
                </a:lnTo>
                <a:lnTo>
                  <a:pt x="162838" y="588724"/>
                </a:lnTo>
                <a:lnTo>
                  <a:pt x="313150" y="638828"/>
                </a:lnTo>
                <a:lnTo>
                  <a:pt x="576197" y="0"/>
                </a:lnTo>
                <a:lnTo>
                  <a:pt x="1390389" y="338203"/>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Forma libre 3"/>
          <p:cNvSpPr/>
          <p:nvPr/>
        </p:nvSpPr>
        <p:spPr>
          <a:xfrm>
            <a:off x="7137400" y="1587500"/>
            <a:ext cx="4394200" cy="4343400"/>
          </a:xfrm>
          <a:custGeom>
            <a:avLst/>
            <a:gdLst>
              <a:gd name="connsiteX0" fmla="*/ 1181100 w 4394200"/>
              <a:gd name="connsiteY0" fmla="*/ 0 h 4343400"/>
              <a:gd name="connsiteX1" fmla="*/ 901700 w 4394200"/>
              <a:gd name="connsiteY1" fmla="*/ 774700 h 4343400"/>
              <a:gd name="connsiteX2" fmla="*/ 419100 w 4394200"/>
              <a:gd name="connsiteY2" fmla="*/ 1816100 h 4343400"/>
              <a:gd name="connsiteX3" fmla="*/ 508000 w 4394200"/>
              <a:gd name="connsiteY3" fmla="*/ 1854200 h 4343400"/>
              <a:gd name="connsiteX4" fmla="*/ 0 w 4394200"/>
              <a:gd name="connsiteY4" fmla="*/ 2717800 h 4343400"/>
              <a:gd name="connsiteX5" fmla="*/ 406400 w 4394200"/>
              <a:gd name="connsiteY5" fmla="*/ 3073400 h 4343400"/>
              <a:gd name="connsiteX6" fmla="*/ 774700 w 4394200"/>
              <a:gd name="connsiteY6" fmla="*/ 3441700 h 4343400"/>
              <a:gd name="connsiteX7" fmla="*/ 952500 w 4394200"/>
              <a:gd name="connsiteY7" fmla="*/ 3810000 h 4343400"/>
              <a:gd name="connsiteX8" fmla="*/ 1028700 w 4394200"/>
              <a:gd name="connsiteY8" fmla="*/ 3860800 h 4343400"/>
              <a:gd name="connsiteX9" fmla="*/ 1092200 w 4394200"/>
              <a:gd name="connsiteY9" fmla="*/ 3898900 h 4343400"/>
              <a:gd name="connsiteX10" fmla="*/ 1346200 w 4394200"/>
              <a:gd name="connsiteY10" fmla="*/ 4076700 h 4343400"/>
              <a:gd name="connsiteX11" fmla="*/ 1435100 w 4394200"/>
              <a:gd name="connsiteY11" fmla="*/ 4343400 h 4343400"/>
              <a:gd name="connsiteX12" fmla="*/ 2108200 w 4394200"/>
              <a:gd name="connsiteY12" fmla="*/ 3759200 h 4343400"/>
              <a:gd name="connsiteX13" fmla="*/ 2540000 w 4394200"/>
              <a:gd name="connsiteY13" fmla="*/ 3378200 h 4343400"/>
              <a:gd name="connsiteX14" fmla="*/ 2540000 w 4394200"/>
              <a:gd name="connsiteY14" fmla="*/ 3327400 h 4343400"/>
              <a:gd name="connsiteX15" fmla="*/ 2590800 w 4394200"/>
              <a:gd name="connsiteY15" fmla="*/ 3289300 h 4343400"/>
              <a:gd name="connsiteX16" fmla="*/ 2743200 w 4394200"/>
              <a:gd name="connsiteY16" fmla="*/ 3289300 h 4343400"/>
              <a:gd name="connsiteX17" fmla="*/ 3263900 w 4394200"/>
              <a:gd name="connsiteY17" fmla="*/ 3048000 h 4343400"/>
              <a:gd name="connsiteX18" fmla="*/ 3352800 w 4394200"/>
              <a:gd name="connsiteY18" fmla="*/ 2997200 h 4343400"/>
              <a:gd name="connsiteX19" fmla="*/ 3365500 w 4394200"/>
              <a:gd name="connsiteY19" fmla="*/ 2921000 h 4343400"/>
              <a:gd name="connsiteX20" fmla="*/ 3492500 w 4394200"/>
              <a:gd name="connsiteY20" fmla="*/ 2971800 h 4343400"/>
              <a:gd name="connsiteX21" fmla="*/ 3581400 w 4394200"/>
              <a:gd name="connsiteY21" fmla="*/ 3086100 h 4343400"/>
              <a:gd name="connsiteX22" fmla="*/ 3581400 w 4394200"/>
              <a:gd name="connsiteY22" fmla="*/ 3200400 h 4343400"/>
              <a:gd name="connsiteX23" fmla="*/ 3657600 w 4394200"/>
              <a:gd name="connsiteY23" fmla="*/ 3314700 h 4343400"/>
              <a:gd name="connsiteX24" fmla="*/ 3810000 w 4394200"/>
              <a:gd name="connsiteY24" fmla="*/ 3327400 h 4343400"/>
              <a:gd name="connsiteX25" fmla="*/ 3975100 w 4394200"/>
              <a:gd name="connsiteY25" fmla="*/ 3200400 h 4343400"/>
              <a:gd name="connsiteX26" fmla="*/ 4114800 w 4394200"/>
              <a:gd name="connsiteY26" fmla="*/ 3086100 h 4343400"/>
              <a:gd name="connsiteX27" fmla="*/ 4216400 w 4394200"/>
              <a:gd name="connsiteY27" fmla="*/ 2984500 h 4343400"/>
              <a:gd name="connsiteX28" fmla="*/ 4267200 w 4394200"/>
              <a:gd name="connsiteY28" fmla="*/ 2946400 h 4343400"/>
              <a:gd name="connsiteX29" fmla="*/ 4267200 w 4394200"/>
              <a:gd name="connsiteY29" fmla="*/ 2679700 h 4343400"/>
              <a:gd name="connsiteX30" fmla="*/ 4267200 w 4394200"/>
              <a:gd name="connsiteY30" fmla="*/ 2514600 h 4343400"/>
              <a:gd name="connsiteX31" fmla="*/ 4305300 w 4394200"/>
              <a:gd name="connsiteY31" fmla="*/ 2438400 h 4343400"/>
              <a:gd name="connsiteX32" fmla="*/ 4368800 w 4394200"/>
              <a:gd name="connsiteY32" fmla="*/ 2311400 h 4343400"/>
              <a:gd name="connsiteX33" fmla="*/ 4394200 w 4394200"/>
              <a:gd name="connsiteY33" fmla="*/ 2260600 h 4343400"/>
              <a:gd name="connsiteX34" fmla="*/ 4279900 w 4394200"/>
              <a:gd name="connsiteY34" fmla="*/ 2235200 h 4343400"/>
              <a:gd name="connsiteX35" fmla="*/ 3797300 w 4394200"/>
              <a:gd name="connsiteY35" fmla="*/ 1739900 h 4343400"/>
              <a:gd name="connsiteX36" fmla="*/ 3302000 w 4394200"/>
              <a:gd name="connsiteY36" fmla="*/ 1244600 h 4343400"/>
              <a:gd name="connsiteX37" fmla="*/ 2971800 w 4394200"/>
              <a:gd name="connsiteY37" fmla="*/ 889000 h 4343400"/>
              <a:gd name="connsiteX38" fmla="*/ 2387600 w 4394200"/>
              <a:gd name="connsiteY38" fmla="*/ 533400 h 4343400"/>
              <a:gd name="connsiteX39" fmla="*/ 1803400 w 4394200"/>
              <a:gd name="connsiteY39" fmla="*/ 228600 h 4343400"/>
              <a:gd name="connsiteX40" fmla="*/ 1612900 w 4394200"/>
              <a:gd name="connsiteY40" fmla="*/ 101600 h 4343400"/>
              <a:gd name="connsiteX41" fmla="*/ 1295400 w 4394200"/>
              <a:gd name="connsiteY41" fmla="*/ 12700 h 4343400"/>
              <a:gd name="connsiteX42" fmla="*/ 1181100 w 4394200"/>
              <a:gd name="connsiteY42"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394200" h="4343400">
                <a:moveTo>
                  <a:pt x="1181100" y="0"/>
                </a:moveTo>
                <a:lnTo>
                  <a:pt x="901700" y="774700"/>
                </a:lnTo>
                <a:lnTo>
                  <a:pt x="419100" y="1816100"/>
                </a:lnTo>
                <a:lnTo>
                  <a:pt x="508000" y="1854200"/>
                </a:lnTo>
                <a:lnTo>
                  <a:pt x="0" y="2717800"/>
                </a:lnTo>
                <a:lnTo>
                  <a:pt x="406400" y="3073400"/>
                </a:lnTo>
                <a:lnTo>
                  <a:pt x="774700" y="3441700"/>
                </a:lnTo>
                <a:lnTo>
                  <a:pt x="952500" y="3810000"/>
                </a:lnTo>
                <a:lnTo>
                  <a:pt x="1028700" y="3860800"/>
                </a:lnTo>
                <a:lnTo>
                  <a:pt x="1092200" y="3898900"/>
                </a:lnTo>
                <a:lnTo>
                  <a:pt x="1346200" y="4076700"/>
                </a:lnTo>
                <a:lnTo>
                  <a:pt x="1435100" y="4343400"/>
                </a:lnTo>
                <a:lnTo>
                  <a:pt x="2108200" y="3759200"/>
                </a:lnTo>
                <a:lnTo>
                  <a:pt x="2540000" y="3378200"/>
                </a:lnTo>
                <a:lnTo>
                  <a:pt x="2540000" y="3327400"/>
                </a:lnTo>
                <a:lnTo>
                  <a:pt x="2590800" y="3289300"/>
                </a:lnTo>
                <a:lnTo>
                  <a:pt x="2743200" y="3289300"/>
                </a:lnTo>
                <a:lnTo>
                  <a:pt x="3263900" y="3048000"/>
                </a:lnTo>
                <a:lnTo>
                  <a:pt x="3352800" y="2997200"/>
                </a:lnTo>
                <a:lnTo>
                  <a:pt x="3365500" y="2921000"/>
                </a:lnTo>
                <a:lnTo>
                  <a:pt x="3492500" y="2971800"/>
                </a:lnTo>
                <a:lnTo>
                  <a:pt x="3581400" y="3086100"/>
                </a:lnTo>
                <a:lnTo>
                  <a:pt x="3581400" y="3200400"/>
                </a:lnTo>
                <a:lnTo>
                  <a:pt x="3657600" y="3314700"/>
                </a:lnTo>
                <a:lnTo>
                  <a:pt x="3810000" y="3327400"/>
                </a:lnTo>
                <a:lnTo>
                  <a:pt x="3975100" y="3200400"/>
                </a:lnTo>
                <a:lnTo>
                  <a:pt x="4114800" y="3086100"/>
                </a:lnTo>
                <a:lnTo>
                  <a:pt x="4216400" y="2984500"/>
                </a:lnTo>
                <a:lnTo>
                  <a:pt x="4267200" y="2946400"/>
                </a:lnTo>
                <a:lnTo>
                  <a:pt x="4267200" y="2679700"/>
                </a:lnTo>
                <a:lnTo>
                  <a:pt x="4267200" y="2514600"/>
                </a:lnTo>
                <a:lnTo>
                  <a:pt x="4305300" y="2438400"/>
                </a:lnTo>
                <a:lnTo>
                  <a:pt x="4368800" y="2311400"/>
                </a:lnTo>
                <a:lnTo>
                  <a:pt x="4394200" y="2260600"/>
                </a:lnTo>
                <a:lnTo>
                  <a:pt x="4279900" y="2235200"/>
                </a:lnTo>
                <a:lnTo>
                  <a:pt x="3797300" y="1739900"/>
                </a:lnTo>
                <a:lnTo>
                  <a:pt x="3302000" y="1244600"/>
                </a:lnTo>
                <a:lnTo>
                  <a:pt x="2971800" y="889000"/>
                </a:lnTo>
                <a:lnTo>
                  <a:pt x="2387600" y="533400"/>
                </a:lnTo>
                <a:lnTo>
                  <a:pt x="1803400" y="228600"/>
                </a:lnTo>
                <a:lnTo>
                  <a:pt x="1612900" y="101600"/>
                </a:lnTo>
                <a:lnTo>
                  <a:pt x="1295400" y="12700"/>
                </a:lnTo>
                <a:lnTo>
                  <a:pt x="1181100" y="0"/>
                </a:lnTo>
                <a:close/>
              </a:path>
            </a:pathLst>
          </a:custGeom>
          <a:solidFill>
            <a:schemeClr val="accent4">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83745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429F1FFD-1203-44B9-9E45-7AFE5CFD21D3}"/>
              </a:ext>
            </a:extLst>
          </p:cNvPr>
          <p:cNvPicPr>
            <a:picLocks noChangeAspect="1"/>
          </p:cNvPicPr>
          <p:nvPr/>
        </p:nvPicPr>
        <p:blipFill rotWithShape="1">
          <a:blip r:embed="rId2"/>
          <a:srcRect l="53198" t="20546" r="2878" b="11166"/>
          <a:stretch/>
        </p:blipFill>
        <p:spPr>
          <a:xfrm>
            <a:off x="4142943" y="1509248"/>
            <a:ext cx="5713438" cy="4994024"/>
          </a:xfrm>
          <a:prstGeom prst="rect">
            <a:avLst/>
          </a:prstGeom>
        </p:spPr>
      </p:pic>
      <p:sp>
        <p:nvSpPr>
          <p:cNvPr id="11" name="CuadroTexto 7"/>
          <p:cNvSpPr txBox="1"/>
          <p:nvPr/>
        </p:nvSpPr>
        <p:spPr>
          <a:xfrm>
            <a:off x="287383" y="985761"/>
            <a:ext cx="3883648" cy="461665"/>
          </a:xfrm>
          <a:prstGeom prst="rect">
            <a:avLst/>
          </a:prstGeom>
          <a:noFill/>
        </p:spPr>
        <p:txBody>
          <a:bodyPr wrap="square" rtlCol="0">
            <a:spAutoFit/>
          </a:bodyPr>
          <a:lstStyle/>
          <a:p>
            <a:r>
              <a:rPr lang="es-ES_tradnl" sz="2400" b="1" dirty="0">
                <a:solidFill>
                  <a:srgbClr val="C00000"/>
                </a:solidFill>
              </a:rPr>
              <a:t>PLANO DEL ASENTAMIENTO</a:t>
            </a:r>
          </a:p>
        </p:txBody>
      </p:sp>
      <p:sp>
        <p:nvSpPr>
          <p:cNvPr id="12" name="11 Rectángulo"/>
          <p:cNvSpPr/>
          <p:nvPr/>
        </p:nvSpPr>
        <p:spPr>
          <a:xfrm>
            <a:off x="294054" y="2163776"/>
            <a:ext cx="504825" cy="228600"/>
          </a:xfrm>
          <a:prstGeom prst="rect">
            <a:avLst/>
          </a:prstGeom>
          <a:noFill/>
          <a:ln w="29845">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5" name="14 Rectángulo"/>
          <p:cNvSpPr/>
          <p:nvPr/>
        </p:nvSpPr>
        <p:spPr>
          <a:xfrm>
            <a:off x="294052" y="3478254"/>
            <a:ext cx="504825" cy="228600"/>
          </a:xfrm>
          <a:prstGeom prst="rect">
            <a:avLst/>
          </a:prstGeom>
          <a:solidFill>
            <a:srgbClr val="7030A0">
              <a:alpha val="5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9" name="CuadroTexto 16"/>
          <p:cNvSpPr txBox="1"/>
          <p:nvPr/>
        </p:nvSpPr>
        <p:spPr>
          <a:xfrm>
            <a:off x="807345" y="2137898"/>
            <a:ext cx="1790365" cy="276999"/>
          </a:xfrm>
          <a:prstGeom prst="rect">
            <a:avLst/>
          </a:prstGeom>
          <a:noFill/>
        </p:spPr>
        <p:txBody>
          <a:bodyPr wrap="square" rtlCol="0">
            <a:spAutoFit/>
          </a:bodyPr>
          <a:lstStyle/>
          <a:p>
            <a:pPr>
              <a:defRPr/>
            </a:pPr>
            <a:r>
              <a:rPr lang="es-ES" sz="1200" b="1" dirty="0">
                <a:solidFill>
                  <a:srgbClr val="80B8E0"/>
                </a:solidFill>
                <a:latin typeface="Calibri" pitchFamily="34" charset="0"/>
                <a:cs typeface="Arial" charset="0"/>
              </a:rPr>
              <a:t>MACRO-LOTE </a:t>
            </a:r>
          </a:p>
        </p:txBody>
      </p:sp>
      <p:sp>
        <p:nvSpPr>
          <p:cNvPr id="21" name="CuadroTexto 16"/>
          <p:cNvSpPr txBox="1"/>
          <p:nvPr/>
        </p:nvSpPr>
        <p:spPr>
          <a:xfrm>
            <a:off x="781467" y="3375220"/>
            <a:ext cx="2895483" cy="461665"/>
          </a:xfrm>
          <a:prstGeom prst="rect">
            <a:avLst/>
          </a:prstGeom>
          <a:noFill/>
        </p:spPr>
        <p:txBody>
          <a:bodyPr wrap="square" rtlCol="0">
            <a:spAutoFit/>
          </a:bodyPr>
          <a:lstStyle/>
          <a:p>
            <a:pPr>
              <a:defRPr/>
            </a:pPr>
            <a:r>
              <a:rPr lang="es-ES" sz="1200" b="1" dirty="0">
                <a:solidFill>
                  <a:srgbClr val="80B8E0"/>
                </a:solidFill>
                <a:latin typeface="Calibri" pitchFamily="34" charset="0"/>
                <a:cs typeface="Arial" charset="0"/>
              </a:rPr>
              <a:t>AREAS MUNICIPALES – QUEBRADAS- FAJAS DE PROTECCIÓN</a:t>
            </a:r>
          </a:p>
        </p:txBody>
      </p:sp>
      <p:sp>
        <p:nvSpPr>
          <p:cNvPr id="25" name="CuadroTexto 7"/>
          <p:cNvSpPr txBox="1"/>
          <p:nvPr/>
        </p:nvSpPr>
        <p:spPr>
          <a:xfrm>
            <a:off x="2905559" y="523065"/>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CALDERÓN</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CALDERÓN</a:t>
            </a:r>
          </a:p>
        </p:txBody>
      </p:sp>
      <p:sp>
        <p:nvSpPr>
          <p:cNvPr id="23" name="22 Rectángulo"/>
          <p:cNvSpPr/>
          <p:nvPr/>
        </p:nvSpPr>
        <p:spPr>
          <a:xfrm>
            <a:off x="294051" y="2557165"/>
            <a:ext cx="504825" cy="228600"/>
          </a:xfrm>
          <a:prstGeom prst="rect">
            <a:avLst/>
          </a:prstGeom>
          <a:solidFill>
            <a:schemeClr val="accent6">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26" name="CuadroTexto 16"/>
          <p:cNvSpPr txBox="1"/>
          <p:nvPr/>
        </p:nvSpPr>
        <p:spPr>
          <a:xfrm>
            <a:off x="781466" y="2525381"/>
            <a:ext cx="2895483" cy="276999"/>
          </a:xfrm>
          <a:prstGeom prst="rect">
            <a:avLst/>
          </a:prstGeom>
          <a:noFill/>
        </p:spPr>
        <p:txBody>
          <a:bodyPr wrap="square" rtlCol="0">
            <a:spAutoFit/>
          </a:bodyPr>
          <a:lstStyle/>
          <a:p>
            <a:pPr>
              <a:defRPr/>
            </a:pPr>
            <a:r>
              <a:rPr lang="es-ES" sz="1200" b="1" dirty="0" smtClean="0">
                <a:solidFill>
                  <a:srgbClr val="80B8E0"/>
                </a:solidFill>
                <a:latin typeface="Calibri" pitchFamily="34" charset="0"/>
                <a:cs typeface="Arial" charset="0"/>
              </a:rPr>
              <a:t>AREAS VERDES</a:t>
            </a:r>
            <a:endParaRPr lang="es-ES" sz="1200" b="1" dirty="0">
              <a:solidFill>
                <a:srgbClr val="80B8E0"/>
              </a:solidFill>
              <a:latin typeface="Calibri" pitchFamily="34" charset="0"/>
              <a:cs typeface="Arial" charset="0"/>
            </a:endParaRPr>
          </a:p>
        </p:txBody>
      </p:sp>
      <p:sp>
        <p:nvSpPr>
          <p:cNvPr id="29" name="28 Rectángulo"/>
          <p:cNvSpPr/>
          <p:nvPr/>
        </p:nvSpPr>
        <p:spPr>
          <a:xfrm>
            <a:off x="294054" y="3023348"/>
            <a:ext cx="504825" cy="228600"/>
          </a:xfrm>
          <a:prstGeom prst="rect">
            <a:avLst/>
          </a:prstGeom>
          <a:solidFill>
            <a:schemeClr val="accent2">
              <a:alpha val="61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C"/>
          </a:p>
        </p:txBody>
      </p:sp>
      <p:sp>
        <p:nvSpPr>
          <p:cNvPr id="30" name="CuadroTexto 16"/>
          <p:cNvSpPr txBox="1"/>
          <p:nvPr/>
        </p:nvSpPr>
        <p:spPr>
          <a:xfrm>
            <a:off x="781469" y="2991564"/>
            <a:ext cx="2895483" cy="276999"/>
          </a:xfrm>
          <a:prstGeom prst="rect">
            <a:avLst/>
          </a:prstGeom>
          <a:noFill/>
        </p:spPr>
        <p:txBody>
          <a:bodyPr wrap="square" rtlCol="0">
            <a:spAutoFit/>
          </a:bodyPr>
          <a:lstStyle/>
          <a:p>
            <a:pPr>
              <a:defRPr/>
            </a:pPr>
            <a:r>
              <a:rPr lang="es-ES" sz="1200" b="1" dirty="0">
                <a:solidFill>
                  <a:srgbClr val="80B8E0"/>
                </a:solidFill>
                <a:latin typeface="Calibri" pitchFamily="34" charset="0"/>
                <a:cs typeface="Arial" charset="0"/>
              </a:rPr>
              <a:t>VIAS Y PASAJES INTERNOS</a:t>
            </a:r>
          </a:p>
        </p:txBody>
      </p:sp>
      <p:pic>
        <p:nvPicPr>
          <p:cNvPr id="9218" name="Picture 2" descr="C:\Users\mejaram\Desktop\NOR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1528" y="1196332"/>
            <a:ext cx="625833" cy="625833"/>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769257" y="9618"/>
            <a:ext cx="10813143"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INTERÉS SOCIAL DENOMINADO: </a:t>
            </a:r>
          </a:p>
          <a:p>
            <a:pPr algn="ctr"/>
            <a:r>
              <a:rPr lang="es-ES" sz="1600" b="1" dirty="0">
                <a:solidFill>
                  <a:srgbClr val="0070C0"/>
                </a:solidFill>
              </a:rPr>
              <a:t>COMITÉ PRO-MEJORAS “LOS EUCALIPTOS DE CALDERÓN”</a:t>
            </a:r>
          </a:p>
        </p:txBody>
      </p:sp>
      <p:sp>
        <p:nvSpPr>
          <p:cNvPr id="24" name="TextBox 19">
            <a:extLst>
              <a:ext uri="{FF2B5EF4-FFF2-40B4-BE49-F238E27FC236}">
                <a16:creationId xmlns:a16="http://schemas.microsoft.com/office/drawing/2014/main" xmlns="" id="{03C0A0A6-6861-4E0D-9A16-78C860A0ABC8}"/>
              </a:ext>
            </a:extLst>
          </p:cNvPr>
          <p:cNvSpPr txBox="1"/>
          <p:nvPr/>
        </p:nvSpPr>
        <p:spPr>
          <a:xfrm>
            <a:off x="2752607" y="6585782"/>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27" name="Google Shape;92;p1">
            <a:extLst>
              <a:ext uri="{FF2B5EF4-FFF2-40B4-BE49-F238E27FC236}">
                <a16:creationId xmlns:a16="http://schemas.microsoft.com/office/drawing/2014/main" xmlns="" id="{9539E0DB-D402-455D-BC88-EB955CCB09EE}"/>
              </a:ext>
            </a:extLst>
          </p:cNvPr>
          <p:cNvPicPr preferRelativeResize="0"/>
          <p:nvPr/>
        </p:nvPicPr>
        <p:blipFill rotWithShape="1">
          <a:blip r:embed="rId4">
            <a:alphaModFix/>
          </a:blip>
          <a:srcRect r="16755" b="-179016"/>
          <a:stretch/>
        </p:blipFill>
        <p:spPr>
          <a:xfrm>
            <a:off x="208527" y="6641283"/>
            <a:ext cx="8874196" cy="334937"/>
          </a:xfrm>
          <a:prstGeom prst="rect">
            <a:avLst/>
          </a:prstGeom>
          <a:noFill/>
          <a:ln>
            <a:noFill/>
          </a:ln>
        </p:spPr>
      </p:pic>
      <p:pic>
        <p:nvPicPr>
          <p:cNvPr id="28" name="Imagen 27">
            <a:extLst>
              <a:ext uri="{FF2B5EF4-FFF2-40B4-BE49-F238E27FC236}">
                <a16:creationId xmlns:a16="http://schemas.microsoft.com/office/drawing/2014/main" xmlns="" id="{D0CA5C4B-E9E1-44D9-97F8-4B85A75FB6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637" t="9819" r="17272" b="14181"/>
          <a:stretch/>
        </p:blipFill>
        <p:spPr>
          <a:xfrm>
            <a:off x="11460326" y="6037527"/>
            <a:ext cx="733516" cy="806869"/>
          </a:xfrm>
          <a:prstGeom prst="rect">
            <a:avLst/>
          </a:prstGeom>
        </p:spPr>
      </p:pic>
    </p:spTree>
    <p:extLst>
      <p:ext uri="{BB962C8B-B14F-4D97-AF65-F5344CB8AC3E}">
        <p14:creationId xmlns:p14="http://schemas.microsoft.com/office/powerpoint/2010/main" val="444670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2B0C279-2354-407F-9E0C-25CEF4104BC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4710" t="7534" r="19708" b="2091"/>
          <a:stretch/>
        </p:blipFill>
        <p:spPr>
          <a:xfrm>
            <a:off x="4826433" y="1141371"/>
            <a:ext cx="6237717" cy="5278068"/>
          </a:xfrm>
          <a:prstGeom prst="rect">
            <a:avLst/>
          </a:prstGeom>
        </p:spPr>
      </p:pic>
      <p:sp>
        <p:nvSpPr>
          <p:cNvPr id="19" name="CuadroTexto 7"/>
          <p:cNvSpPr txBox="1"/>
          <p:nvPr/>
        </p:nvSpPr>
        <p:spPr>
          <a:xfrm>
            <a:off x="197219" y="920402"/>
            <a:ext cx="4847739" cy="461665"/>
          </a:xfrm>
          <a:prstGeom prst="rect">
            <a:avLst/>
          </a:prstGeom>
          <a:noFill/>
        </p:spPr>
        <p:txBody>
          <a:bodyPr wrap="square" rtlCol="0">
            <a:spAutoFit/>
          </a:bodyPr>
          <a:lstStyle/>
          <a:p>
            <a:r>
              <a:rPr lang="es-ES_tradnl" sz="2400" b="1" dirty="0">
                <a:solidFill>
                  <a:srgbClr val="C00000"/>
                </a:solidFill>
              </a:rPr>
              <a:t>SI EXISTEN LOTES POR EXCEPCIÓN</a:t>
            </a:r>
          </a:p>
        </p:txBody>
      </p:sp>
      <p:graphicFrame>
        <p:nvGraphicFramePr>
          <p:cNvPr id="23" name="Tabla 9"/>
          <p:cNvGraphicFramePr>
            <a:graphicFrameLocks noGrp="1"/>
          </p:cNvGraphicFramePr>
          <p:nvPr>
            <p:extLst>
              <p:ext uri="{D42A27DB-BD31-4B8C-83A1-F6EECF244321}">
                <p14:modId xmlns:p14="http://schemas.microsoft.com/office/powerpoint/2010/main" val="1876946536"/>
              </p:ext>
            </p:extLst>
          </p:nvPr>
        </p:nvGraphicFramePr>
        <p:xfrm>
          <a:off x="2747886" y="2752385"/>
          <a:ext cx="1441450" cy="736888"/>
        </p:xfrm>
        <a:graphic>
          <a:graphicData uri="http://schemas.openxmlformats.org/drawingml/2006/table">
            <a:tbl>
              <a:tblPr firstRow="1" bandRow="1">
                <a:tableStyleId>{5C22544A-7EE6-4342-B048-85BDC9FD1C3A}</a:tableStyleId>
              </a:tblPr>
              <a:tblGrid>
                <a:gridCol w="595719">
                  <a:extLst>
                    <a:ext uri="{9D8B030D-6E8A-4147-A177-3AD203B41FA5}">
                      <a16:colId xmlns:a16="http://schemas.microsoft.com/office/drawing/2014/main" xmlns="" val="20000"/>
                    </a:ext>
                  </a:extLst>
                </a:gridCol>
                <a:gridCol w="845731">
                  <a:extLst>
                    <a:ext uri="{9D8B030D-6E8A-4147-A177-3AD203B41FA5}">
                      <a16:colId xmlns:a16="http://schemas.microsoft.com/office/drawing/2014/main" xmlns="" val="20001"/>
                    </a:ext>
                  </a:extLst>
                </a:gridCol>
              </a:tblGrid>
              <a:tr h="116957">
                <a:tc gridSpan="2">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C" sz="1000" u="none" strike="noStrike" kern="1200" cap="none" normalizeH="0" baseline="0" dirty="0">
                          <a:ln>
                            <a:noFill/>
                          </a:ln>
                          <a:solidFill>
                            <a:srgbClr val="002060"/>
                          </a:solidFill>
                          <a:effectLst/>
                          <a:latin typeface="+mn-lt"/>
                          <a:ea typeface="+mn-ea"/>
                          <a:cs typeface="+mn-cs"/>
                        </a:rPr>
                        <a:t>LEYENDA</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chemeClr val="tx1"/>
                        </a:solidFill>
                        <a:effectLst/>
                        <a:latin typeface="+mn-lt"/>
                        <a:ea typeface="+mn-ea"/>
                        <a:cs typeface="+mn-cs"/>
                      </a:endParaRPr>
                    </a:p>
                  </a:txBody>
                  <a:tcPr marL="89551" marR="89551" marT="0" marB="0">
                    <a:lnT w="12700" cap="flat" cmpd="sng" algn="ctr">
                      <a:solidFill>
                        <a:srgbClr val="68B8EA"/>
                      </a:solidFill>
                      <a:prstDash val="solid"/>
                      <a:round/>
                      <a:headEnd type="none" w="med" len="med"/>
                      <a:tailEnd type="none" w="med" len="med"/>
                    </a:lnT>
                    <a:solidFill>
                      <a:srgbClr val="E9F1F5"/>
                    </a:solidFill>
                  </a:tcPr>
                </a:tc>
                <a:extLst>
                  <a:ext uri="{0D108BD9-81ED-4DB2-BD59-A6C34878D82A}">
                    <a16:rowId xmlns:a16="http://schemas.microsoft.com/office/drawing/2014/main" xmlns="" val="10000"/>
                  </a:ext>
                </a:extLst>
              </a:tr>
              <a:tr h="571915">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s-EC" sz="2000" b="1" u="none" strike="noStrike" kern="1200" cap="none" normalizeH="0" baseline="0" dirty="0">
                          <a:ln>
                            <a:noFill/>
                          </a:ln>
                          <a:solidFill>
                            <a:schemeClr val="tx1"/>
                          </a:solidFill>
                          <a:effectLst/>
                          <a:latin typeface="+mn-lt"/>
                          <a:ea typeface="+mn-ea"/>
                          <a:cs typeface="+mn-cs"/>
                        </a:rPr>
                        <a:t>87</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000" u="none" strike="noStrike" kern="1200" cap="none" normalizeH="0" baseline="0" dirty="0">
                        <a:ln>
                          <a:noFill/>
                        </a:ln>
                        <a:solidFill>
                          <a:srgbClr val="002060"/>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000" u="none" strike="noStrike" kern="1200" cap="none" normalizeH="0" baseline="0" dirty="0">
                          <a:ln>
                            <a:noFill/>
                          </a:ln>
                          <a:solidFill>
                            <a:srgbClr val="002060"/>
                          </a:solidFill>
                          <a:effectLst/>
                          <a:latin typeface="+mn-lt"/>
                          <a:ea typeface="+mn-ea"/>
                          <a:cs typeface="+mn-cs"/>
                        </a:rPr>
                        <a:t>LOTES POR EXCEPCIÓN </a:t>
                      </a:r>
                    </a:p>
                  </a:txBody>
                  <a:tcPr marL="89631" marR="8963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1F5"/>
                    </a:solidFill>
                  </a:tcPr>
                </a:tc>
                <a:extLst>
                  <a:ext uri="{0D108BD9-81ED-4DB2-BD59-A6C34878D82A}">
                    <a16:rowId xmlns:a16="http://schemas.microsoft.com/office/drawing/2014/main" xmlns="" val="10001"/>
                  </a:ext>
                </a:extLst>
              </a:tr>
            </a:tbl>
          </a:graphicData>
        </a:graphic>
      </p:graphicFrame>
      <p:sp>
        <p:nvSpPr>
          <p:cNvPr id="13" name="CuadroTexto 7"/>
          <p:cNvSpPr txBox="1"/>
          <p:nvPr/>
        </p:nvSpPr>
        <p:spPr>
          <a:xfrm>
            <a:off x="2905559" y="523065"/>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CALDERÓN</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CALDERÓN</a:t>
            </a:r>
          </a:p>
        </p:txBody>
      </p:sp>
      <p:pic>
        <p:nvPicPr>
          <p:cNvPr id="58" name="Picture 2" descr="C:\Users\mejaram\Desktop\NOR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2537" y="920236"/>
            <a:ext cx="371170" cy="3711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a 4">
            <a:extLst>
              <a:ext uri="{FF2B5EF4-FFF2-40B4-BE49-F238E27FC236}">
                <a16:creationId xmlns:a16="http://schemas.microsoft.com/office/drawing/2014/main" xmlns="" id="{87DE7137-92CE-425A-9BB6-2620351FD0CA}"/>
              </a:ext>
            </a:extLst>
          </p:cNvPr>
          <p:cNvGraphicFramePr>
            <a:graphicFrameLocks noGrp="1"/>
          </p:cNvGraphicFramePr>
          <p:nvPr>
            <p:extLst>
              <p:ext uri="{D42A27DB-BD31-4B8C-83A1-F6EECF244321}">
                <p14:modId xmlns:p14="http://schemas.microsoft.com/office/powerpoint/2010/main" val="863527093"/>
              </p:ext>
            </p:extLst>
          </p:nvPr>
        </p:nvGraphicFramePr>
        <p:xfrm>
          <a:off x="537463" y="1551045"/>
          <a:ext cx="938812" cy="2402688"/>
        </p:xfrm>
        <a:graphic>
          <a:graphicData uri="http://schemas.openxmlformats.org/drawingml/2006/table">
            <a:tbl>
              <a:tblPr firstRow="1" firstCol="1" bandRow="1"/>
              <a:tblGrid>
                <a:gridCol w="247599">
                  <a:extLst>
                    <a:ext uri="{9D8B030D-6E8A-4147-A177-3AD203B41FA5}">
                      <a16:colId xmlns:a16="http://schemas.microsoft.com/office/drawing/2014/main" xmlns="" val="234963391"/>
                    </a:ext>
                  </a:extLst>
                </a:gridCol>
                <a:gridCol w="691213">
                  <a:extLst>
                    <a:ext uri="{9D8B030D-6E8A-4147-A177-3AD203B41FA5}">
                      <a16:colId xmlns:a16="http://schemas.microsoft.com/office/drawing/2014/main" xmlns="" val="1206695422"/>
                    </a:ext>
                  </a:extLst>
                </a:gridCol>
              </a:tblGrid>
              <a:tr h="89383">
                <a:tc>
                  <a:txBody>
                    <a:bodyPr/>
                    <a:lstStyle/>
                    <a:p>
                      <a:pPr algn="just">
                        <a:lnSpc>
                          <a:spcPct val="115000"/>
                        </a:lnSpc>
                        <a:spcAft>
                          <a:spcPts val="1000"/>
                        </a:spcAft>
                      </a:pPr>
                      <a:r>
                        <a:rPr lang="es-EC" sz="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Nº</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AREA TOTAL</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2530845"/>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198,63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5348947"/>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192,44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46468318"/>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199,81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59070908"/>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192,17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20697582"/>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188,89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3210519"/>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174,82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03554633"/>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174,02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06427069"/>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198,64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848805433"/>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182,94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85065516"/>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183,07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67606786"/>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195,87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732366802"/>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198,31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76541368"/>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188,89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00362016"/>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193,44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57312482"/>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189,73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61577881"/>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179,99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60722353"/>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196,46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824602122"/>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194,91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09445312"/>
                  </a:ext>
                </a:extLst>
              </a:tr>
              <a:tr h="121277">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196,60 </a:t>
                      </a:r>
                      <a:endParaRPr lang="es-EC"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08" marR="3610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66178124"/>
                  </a:ext>
                </a:extLst>
              </a:tr>
            </a:tbl>
          </a:graphicData>
        </a:graphic>
      </p:graphicFrame>
      <p:graphicFrame>
        <p:nvGraphicFramePr>
          <p:cNvPr id="8" name="Tabla 7">
            <a:extLst>
              <a:ext uri="{FF2B5EF4-FFF2-40B4-BE49-F238E27FC236}">
                <a16:creationId xmlns:a16="http://schemas.microsoft.com/office/drawing/2014/main" xmlns="" id="{E7618E1F-5BE6-4715-A536-027362B4145B}"/>
              </a:ext>
            </a:extLst>
          </p:cNvPr>
          <p:cNvGraphicFramePr>
            <a:graphicFrameLocks noGrp="1"/>
          </p:cNvGraphicFramePr>
          <p:nvPr>
            <p:extLst>
              <p:ext uri="{D42A27DB-BD31-4B8C-83A1-F6EECF244321}">
                <p14:modId xmlns:p14="http://schemas.microsoft.com/office/powerpoint/2010/main" val="6229238"/>
              </p:ext>
            </p:extLst>
          </p:nvPr>
        </p:nvGraphicFramePr>
        <p:xfrm>
          <a:off x="537463" y="3953731"/>
          <a:ext cx="938812" cy="2377000"/>
        </p:xfrm>
        <a:graphic>
          <a:graphicData uri="http://schemas.openxmlformats.org/drawingml/2006/table">
            <a:tbl>
              <a:tblPr firstRow="1" firstCol="1" bandRow="1"/>
              <a:tblGrid>
                <a:gridCol w="247599">
                  <a:extLst>
                    <a:ext uri="{9D8B030D-6E8A-4147-A177-3AD203B41FA5}">
                      <a16:colId xmlns:a16="http://schemas.microsoft.com/office/drawing/2014/main" xmlns="" val="1712934707"/>
                    </a:ext>
                  </a:extLst>
                </a:gridCol>
                <a:gridCol w="691213">
                  <a:extLst>
                    <a:ext uri="{9D8B030D-6E8A-4147-A177-3AD203B41FA5}">
                      <a16:colId xmlns:a16="http://schemas.microsoft.com/office/drawing/2014/main" xmlns="" val="2467963433"/>
                    </a:ext>
                  </a:extLst>
                </a:gridCol>
              </a:tblGrid>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189,83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84060533"/>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187,96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19889019"/>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199,51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8668183"/>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182,89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73243594"/>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199,87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79907098"/>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64</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190,17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780456375"/>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189,07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59485262"/>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191,70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11041514"/>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190,61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13900035"/>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199,82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449623141"/>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175,45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58101993"/>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182,54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11702705"/>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74</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191,37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82594038"/>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197,65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39400240"/>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192,94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49479439"/>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192,60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93276324"/>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197,06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44208241"/>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183,98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69340258"/>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185,38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96076872"/>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s-EC" sz="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190,10 </a:t>
                      </a:r>
                      <a:endParaRPr lang="es-EC"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80280673"/>
                  </a:ext>
                </a:extLst>
              </a:tr>
            </a:tbl>
          </a:graphicData>
        </a:graphic>
      </p:graphicFrame>
      <p:graphicFrame>
        <p:nvGraphicFramePr>
          <p:cNvPr id="9" name="Tabla 8">
            <a:extLst>
              <a:ext uri="{FF2B5EF4-FFF2-40B4-BE49-F238E27FC236}">
                <a16:creationId xmlns:a16="http://schemas.microsoft.com/office/drawing/2014/main" xmlns="" id="{DBA08FDC-2DDB-49D9-AC5D-B2B5CEFAEF92}"/>
              </a:ext>
            </a:extLst>
          </p:cNvPr>
          <p:cNvGraphicFramePr>
            <a:graphicFrameLocks noGrp="1"/>
          </p:cNvGraphicFramePr>
          <p:nvPr>
            <p:extLst>
              <p:ext uri="{D42A27DB-BD31-4B8C-83A1-F6EECF244321}">
                <p14:modId xmlns:p14="http://schemas.microsoft.com/office/powerpoint/2010/main" val="738044933"/>
              </p:ext>
            </p:extLst>
          </p:nvPr>
        </p:nvGraphicFramePr>
        <p:xfrm>
          <a:off x="1648847" y="1551045"/>
          <a:ext cx="926467" cy="2402680"/>
        </p:xfrm>
        <a:graphic>
          <a:graphicData uri="http://schemas.openxmlformats.org/drawingml/2006/table">
            <a:tbl>
              <a:tblPr firstRow="1" firstCol="1" bandRow="1"/>
              <a:tblGrid>
                <a:gridCol w="244343">
                  <a:extLst>
                    <a:ext uri="{9D8B030D-6E8A-4147-A177-3AD203B41FA5}">
                      <a16:colId xmlns:a16="http://schemas.microsoft.com/office/drawing/2014/main" xmlns="" val="3281286415"/>
                    </a:ext>
                  </a:extLst>
                </a:gridCol>
                <a:gridCol w="682124">
                  <a:extLst>
                    <a:ext uri="{9D8B030D-6E8A-4147-A177-3AD203B41FA5}">
                      <a16:colId xmlns:a16="http://schemas.microsoft.com/office/drawing/2014/main" xmlns="" val="3878510598"/>
                    </a:ext>
                  </a:extLst>
                </a:gridCol>
              </a:tblGrid>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188,67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13664877"/>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189,84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87248496"/>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187,39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707876717"/>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182,28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64934191"/>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197,47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75283179"/>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191,74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42368115"/>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198,17 </a:t>
                      </a:r>
                      <a:endParaRPr lang="es-EC"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76214963"/>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99</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194,31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266150192"/>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197,03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32697631"/>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197,81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96451670"/>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199,91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36053968"/>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194,78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79205632"/>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105</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193,74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78657289"/>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195,24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55316252"/>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195,39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640732360"/>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191,44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56646874"/>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186,69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73958857"/>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196,48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7042230"/>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115</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192,49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429712876"/>
                  </a:ext>
                </a:extLst>
              </a:tr>
              <a:tr h="120134">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180,04 </a:t>
                      </a:r>
                      <a:endParaRPr lang="es-EC"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38848016"/>
                  </a:ext>
                </a:extLst>
              </a:tr>
            </a:tbl>
          </a:graphicData>
        </a:graphic>
      </p:graphicFrame>
      <p:graphicFrame>
        <p:nvGraphicFramePr>
          <p:cNvPr id="11" name="Tabla 10">
            <a:extLst>
              <a:ext uri="{FF2B5EF4-FFF2-40B4-BE49-F238E27FC236}">
                <a16:creationId xmlns:a16="http://schemas.microsoft.com/office/drawing/2014/main" xmlns="" id="{AD57AD8D-0EA9-40A6-96C1-7BB36045A032}"/>
              </a:ext>
            </a:extLst>
          </p:cNvPr>
          <p:cNvGraphicFramePr>
            <a:graphicFrameLocks noGrp="1"/>
          </p:cNvGraphicFramePr>
          <p:nvPr>
            <p:extLst>
              <p:ext uri="{D42A27DB-BD31-4B8C-83A1-F6EECF244321}">
                <p14:modId xmlns:p14="http://schemas.microsoft.com/office/powerpoint/2010/main" val="3924773272"/>
              </p:ext>
            </p:extLst>
          </p:nvPr>
        </p:nvGraphicFramePr>
        <p:xfrm>
          <a:off x="1648846" y="3951695"/>
          <a:ext cx="926467" cy="2377000"/>
        </p:xfrm>
        <a:graphic>
          <a:graphicData uri="http://schemas.openxmlformats.org/drawingml/2006/table">
            <a:tbl>
              <a:tblPr firstRow="1" firstCol="1" bandRow="1"/>
              <a:tblGrid>
                <a:gridCol w="244343">
                  <a:extLst>
                    <a:ext uri="{9D8B030D-6E8A-4147-A177-3AD203B41FA5}">
                      <a16:colId xmlns:a16="http://schemas.microsoft.com/office/drawing/2014/main" xmlns="" val="3243585601"/>
                    </a:ext>
                  </a:extLst>
                </a:gridCol>
                <a:gridCol w="682124">
                  <a:extLst>
                    <a:ext uri="{9D8B030D-6E8A-4147-A177-3AD203B41FA5}">
                      <a16:colId xmlns:a16="http://schemas.microsoft.com/office/drawing/2014/main" xmlns="" val="3108821847"/>
                    </a:ext>
                  </a:extLst>
                </a:gridCol>
              </a:tblGrid>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193,77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49553262"/>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178,99 </a:t>
                      </a:r>
                      <a:endParaRPr lang="es-EC"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245985609"/>
                  </a:ext>
                </a:extLst>
              </a:tr>
              <a:tr h="118850">
                <a:tc>
                  <a:txBody>
                    <a:bodyPr/>
                    <a:lstStyle/>
                    <a:p>
                      <a:pPr algn="just">
                        <a:lnSpc>
                          <a:spcPct val="115000"/>
                        </a:lnSpc>
                        <a:spcAft>
                          <a:spcPts val="1000"/>
                        </a:spcAft>
                      </a:pPr>
                      <a:r>
                        <a:rPr lang="es-EC" sz="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119</a:t>
                      </a:r>
                      <a:endParaRPr lang="es-EC"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192,69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21916148"/>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180,96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63114757"/>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194,19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32078422"/>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180,25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71367138"/>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123</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193,70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47693139"/>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124</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185,92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778903887"/>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125</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192,71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584199733"/>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126</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185,38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6525729"/>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192,48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977253104"/>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187,37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15068285"/>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129</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193,77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513070262"/>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187,43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734829142"/>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131</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192,79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50083644"/>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132</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189,26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2868749"/>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137</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199,00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12072580"/>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138</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197,85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80679107"/>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140</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196,62 </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320168115"/>
                  </a:ext>
                </a:extLst>
              </a:tr>
              <a:tr h="118850">
                <a:tc>
                  <a:txBody>
                    <a:bodyPr/>
                    <a:lstStyle/>
                    <a:p>
                      <a:pPr algn="just">
                        <a:lnSpc>
                          <a:spcPct val="115000"/>
                        </a:lnSpc>
                        <a:spcAft>
                          <a:spcPts val="1000"/>
                        </a:spcAft>
                      </a:pPr>
                      <a:r>
                        <a:rPr lang="es-EC" sz="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144</a:t>
                      </a:r>
                      <a:endParaRPr lang="es-EC"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181,27 </a:t>
                      </a:r>
                      <a:endParaRPr lang="es-EC"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5633" marR="3563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500698204"/>
                  </a:ext>
                </a:extLst>
              </a:tr>
            </a:tbl>
          </a:graphicData>
        </a:graphic>
      </p:graphicFrame>
      <p:graphicFrame>
        <p:nvGraphicFramePr>
          <p:cNvPr id="12" name="Tabla 11">
            <a:extLst>
              <a:ext uri="{FF2B5EF4-FFF2-40B4-BE49-F238E27FC236}">
                <a16:creationId xmlns:a16="http://schemas.microsoft.com/office/drawing/2014/main" xmlns="" id="{B89ABBAE-CDD9-45E1-8CA0-B2A915CD74BE}"/>
              </a:ext>
            </a:extLst>
          </p:cNvPr>
          <p:cNvGraphicFramePr>
            <a:graphicFrameLocks noGrp="1"/>
          </p:cNvGraphicFramePr>
          <p:nvPr>
            <p:extLst>
              <p:ext uri="{D42A27DB-BD31-4B8C-83A1-F6EECF244321}">
                <p14:modId xmlns:p14="http://schemas.microsoft.com/office/powerpoint/2010/main" val="923205985"/>
              </p:ext>
            </p:extLst>
          </p:nvPr>
        </p:nvGraphicFramePr>
        <p:xfrm>
          <a:off x="2747886" y="1555521"/>
          <a:ext cx="1155700" cy="769624"/>
        </p:xfrm>
        <a:graphic>
          <a:graphicData uri="http://schemas.openxmlformats.org/drawingml/2006/table">
            <a:tbl>
              <a:tblPr firstRow="1" firstCol="1" bandRow="1"/>
              <a:tblGrid>
                <a:gridCol w="304800">
                  <a:extLst>
                    <a:ext uri="{9D8B030D-6E8A-4147-A177-3AD203B41FA5}">
                      <a16:colId xmlns:a16="http://schemas.microsoft.com/office/drawing/2014/main" xmlns="" val="1562952452"/>
                    </a:ext>
                  </a:extLst>
                </a:gridCol>
                <a:gridCol w="850900">
                  <a:extLst>
                    <a:ext uri="{9D8B030D-6E8A-4147-A177-3AD203B41FA5}">
                      <a16:colId xmlns:a16="http://schemas.microsoft.com/office/drawing/2014/main" xmlns="" val="2488604570"/>
                    </a:ext>
                  </a:extLst>
                </a:gridCol>
              </a:tblGrid>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148</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196,07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80829241"/>
                  </a:ext>
                </a:extLst>
              </a:tr>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196,56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17301136"/>
                  </a:ext>
                </a:extLst>
              </a:tr>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152</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196,90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270912583"/>
                  </a:ext>
                </a:extLst>
              </a:tr>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154</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197,02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274878061"/>
                  </a:ext>
                </a:extLst>
              </a:tr>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165</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191,98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0256615"/>
                  </a:ext>
                </a:extLst>
              </a:tr>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167</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187,96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9214288"/>
                  </a:ext>
                </a:extLst>
              </a:tr>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168</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199,84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8673478"/>
                  </a:ext>
                </a:extLst>
              </a:tr>
              <a:tr h="89712">
                <a:tc>
                  <a:txBody>
                    <a:bodyPr/>
                    <a:lstStyle/>
                    <a:p>
                      <a:pPr algn="just">
                        <a:lnSpc>
                          <a:spcPct val="115000"/>
                        </a:lnSpc>
                        <a:spcAft>
                          <a:spcPts val="1000"/>
                        </a:spcAft>
                      </a:pPr>
                      <a:r>
                        <a:rPr lang="es-EC" sz="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197,20 </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7554135"/>
                  </a:ext>
                </a:extLst>
              </a:tr>
            </a:tbl>
          </a:graphicData>
        </a:graphic>
      </p:graphicFrame>
      <p:sp>
        <p:nvSpPr>
          <p:cNvPr id="15" name="CuadroTexto 14"/>
          <p:cNvSpPr txBox="1"/>
          <p:nvPr/>
        </p:nvSpPr>
        <p:spPr>
          <a:xfrm>
            <a:off x="769257" y="9618"/>
            <a:ext cx="10813143"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INTERÉS SOCIAL DENOMINADO: </a:t>
            </a:r>
          </a:p>
          <a:p>
            <a:pPr algn="ctr"/>
            <a:r>
              <a:rPr lang="es-ES" sz="1600" b="1" dirty="0">
                <a:solidFill>
                  <a:srgbClr val="0070C0"/>
                </a:solidFill>
              </a:rPr>
              <a:t>COMITÉ PRO-MEJORAS “LOS EUCALIPTOS DE CALDERÓN”</a:t>
            </a:r>
          </a:p>
        </p:txBody>
      </p:sp>
      <p:sp>
        <p:nvSpPr>
          <p:cNvPr id="16" name="TextBox 19">
            <a:extLst>
              <a:ext uri="{FF2B5EF4-FFF2-40B4-BE49-F238E27FC236}">
                <a16:creationId xmlns:a16="http://schemas.microsoft.com/office/drawing/2014/main" xmlns="" id="{03C0A0A6-6861-4E0D-9A16-78C860A0ABC8}"/>
              </a:ext>
            </a:extLst>
          </p:cNvPr>
          <p:cNvSpPr txBox="1"/>
          <p:nvPr/>
        </p:nvSpPr>
        <p:spPr>
          <a:xfrm>
            <a:off x="2924949" y="648465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17" name="Google Shape;92;p1">
            <a:extLst>
              <a:ext uri="{FF2B5EF4-FFF2-40B4-BE49-F238E27FC236}">
                <a16:creationId xmlns:a16="http://schemas.microsoft.com/office/drawing/2014/main" xmlns="" id="{9539E0DB-D402-455D-BC88-EB955CCB09EE}"/>
              </a:ext>
            </a:extLst>
          </p:cNvPr>
          <p:cNvPicPr preferRelativeResize="0"/>
          <p:nvPr/>
        </p:nvPicPr>
        <p:blipFill rotWithShape="1">
          <a:blip r:embed="rId5">
            <a:alphaModFix/>
          </a:blip>
          <a:srcRect r="16755" b="-179016"/>
          <a:stretch/>
        </p:blipFill>
        <p:spPr>
          <a:xfrm>
            <a:off x="415053" y="6523063"/>
            <a:ext cx="8874196" cy="334937"/>
          </a:xfrm>
          <a:prstGeom prst="rect">
            <a:avLst/>
          </a:prstGeom>
          <a:noFill/>
          <a:ln>
            <a:noFill/>
          </a:ln>
        </p:spPr>
      </p:pic>
      <p:pic>
        <p:nvPicPr>
          <p:cNvPr id="18" name="Imagen 17">
            <a:extLst>
              <a:ext uri="{FF2B5EF4-FFF2-40B4-BE49-F238E27FC236}">
                <a16:creationId xmlns:a16="http://schemas.microsoft.com/office/drawing/2014/main" xmlns="" id="{D0CA5C4B-E9E1-44D9-97F8-4B85A75FB6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637" t="9819" r="17272" b="14181"/>
          <a:stretch/>
        </p:blipFill>
        <p:spPr>
          <a:xfrm>
            <a:off x="11461750" y="6047497"/>
            <a:ext cx="733516" cy="806869"/>
          </a:xfrm>
          <a:prstGeom prst="rect">
            <a:avLst/>
          </a:prstGeom>
        </p:spPr>
      </p:pic>
    </p:spTree>
    <p:extLst>
      <p:ext uri="{BB962C8B-B14F-4D97-AF65-F5344CB8AC3E}">
        <p14:creationId xmlns:p14="http://schemas.microsoft.com/office/powerpoint/2010/main" val="1587307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7"/>
          <p:cNvSpPr txBox="1"/>
          <p:nvPr/>
        </p:nvSpPr>
        <p:spPr>
          <a:xfrm>
            <a:off x="2905559" y="523065"/>
            <a:ext cx="5486296" cy="276999"/>
          </a:xfrm>
          <a:prstGeom prst="rect">
            <a:avLst/>
          </a:prstGeom>
          <a:noFill/>
        </p:spPr>
        <p:txBody>
          <a:bodyPr wrap="square" rtlCol="0">
            <a:spAutoFit/>
          </a:bodyPr>
          <a:lstStyle/>
          <a:p>
            <a:pPr algn="ctr">
              <a:defRPr/>
            </a:pPr>
            <a:r>
              <a:rPr lang="es-ES" sz="1200" b="1" dirty="0">
                <a:solidFill>
                  <a:srgbClr val="80B8E0"/>
                </a:solidFill>
                <a:latin typeface="Calibri" pitchFamily="34" charset="0"/>
                <a:cs typeface="Arial" charset="0"/>
              </a:rPr>
              <a:t>ADMINISTRACIÓN  ZONAL:  CALDERÓN</a:t>
            </a:r>
            <a:r>
              <a:rPr lang="en-US" sz="1200" b="1" dirty="0">
                <a:solidFill>
                  <a:srgbClr val="80B8E0"/>
                </a:solidFill>
                <a:latin typeface="Calibri" pitchFamily="34" charset="0"/>
                <a:cs typeface="Arial" charset="0"/>
              </a:rPr>
              <a:t>-  </a:t>
            </a:r>
            <a:r>
              <a:rPr lang="es-ES" sz="1200" b="1" dirty="0">
                <a:solidFill>
                  <a:srgbClr val="80B8E0"/>
                </a:solidFill>
                <a:latin typeface="Calibri" pitchFamily="34" charset="0"/>
                <a:cs typeface="Arial" charset="0"/>
              </a:rPr>
              <a:t>PARROQUIA:  CALDERÓN</a:t>
            </a:r>
          </a:p>
        </p:txBody>
      </p:sp>
      <p:sp>
        <p:nvSpPr>
          <p:cNvPr id="5" name="CuadroTexto 4"/>
          <p:cNvSpPr txBox="1"/>
          <p:nvPr/>
        </p:nvSpPr>
        <p:spPr>
          <a:xfrm>
            <a:off x="769257" y="9618"/>
            <a:ext cx="10813143" cy="584775"/>
          </a:xfrm>
          <a:prstGeom prst="rect">
            <a:avLst/>
          </a:prstGeom>
          <a:noFill/>
          <a:ln>
            <a:noFill/>
          </a:ln>
        </p:spPr>
        <p:txBody>
          <a:bodyPr wrap="square" rtlCol="0">
            <a:spAutoFit/>
          </a:bodyPr>
          <a:lstStyle/>
          <a:p>
            <a:pPr algn="ctr"/>
            <a:r>
              <a:rPr lang="es-ES" sz="1600" b="1" dirty="0">
                <a:solidFill>
                  <a:srgbClr val="0070C0"/>
                </a:solidFill>
              </a:rPr>
              <a:t>ASENTAMIENTO HUMANO DE HECHO Y CONSOLIDADO DE INTERÉS SOCIAL DENOMINADO: </a:t>
            </a:r>
          </a:p>
          <a:p>
            <a:pPr algn="ctr"/>
            <a:r>
              <a:rPr lang="es-ES" sz="1600" b="1" dirty="0">
                <a:solidFill>
                  <a:srgbClr val="0070C0"/>
                </a:solidFill>
              </a:rPr>
              <a:t>COMITÉ PRO-MEJORAS “LOS EUCALIPTOS DE CALDERÓN”</a:t>
            </a:r>
          </a:p>
        </p:txBody>
      </p:sp>
      <p:sp>
        <p:nvSpPr>
          <p:cNvPr id="6" name="TextBox 19">
            <a:extLst>
              <a:ext uri="{FF2B5EF4-FFF2-40B4-BE49-F238E27FC236}">
                <a16:creationId xmlns:a16="http://schemas.microsoft.com/office/drawing/2014/main" xmlns="" id="{03C0A0A6-6861-4E0D-9A16-78C860A0ABC8}"/>
              </a:ext>
            </a:extLst>
          </p:cNvPr>
          <p:cNvSpPr txBox="1"/>
          <p:nvPr/>
        </p:nvSpPr>
        <p:spPr>
          <a:xfrm>
            <a:off x="2924949" y="6484654"/>
            <a:ext cx="9148101" cy="221599"/>
          </a:xfrm>
          <a:prstGeom prst="rect">
            <a:avLst/>
          </a:prstGeom>
          <a:noFill/>
        </p:spPr>
        <p:txBody>
          <a:bodyPr wrap="square" lIns="0" tIns="0" rIns="0" bIns="0" rtlCol="0">
            <a:spAutoFit/>
          </a:bodyPr>
          <a:lstStyle/>
          <a:p>
            <a:pPr algn="ctr">
              <a:lnSpc>
                <a:spcPct val="90000"/>
              </a:lnSpc>
            </a:pPr>
            <a:r>
              <a:rPr lang="es-EC" sz="1600" dirty="0">
                <a:solidFill>
                  <a:srgbClr val="C00000"/>
                </a:solidFill>
                <a:latin typeface="Century Gothic" panose="020B0502020202020204" pitchFamily="34" charset="0"/>
              </a:rPr>
              <a:t>                                                                                                  #RegulaTu Barrio</a:t>
            </a:r>
            <a:endParaRPr lang="en-US" sz="1100" spc="30" dirty="0">
              <a:solidFill>
                <a:srgbClr val="C00000"/>
              </a:solidFill>
            </a:endParaRPr>
          </a:p>
        </p:txBody>
      </p:sp>
      <p:pic>
        <p:nvPicPr>
          <p:cNvPr id="7" name="Google Shape;92;p1">
            <a:extLst>
              <a:ext uri="{FF2B5EF4-FFF2-40B4-BE49-F238E27FC236}">
                <a16:creationId xmlns:a16="http://schemas.microsoft.com/office/drawing/2014/main" xmlns="" id="{9539E0DB-D402-455D-BC88-EB955CCB09EE}"/>
              </a:ext>
            </a:extLst>
          </p:cNvPr>
          <p:cNvPicPr preferRelativeResize="0"/>
          <p:nvPr/>
        </p:nvPicPr>
        <p:blipFill rotWithShape="1">
          <a:blip r:embed="rId3">
            <a:alphaModFix/>
          </a:blip>
          <a:srcRect r="16755" b="-179016"/>
          <a:stretch/>
        </p:blipFill>
        <p:spPr>
          <a:xfrm>
            <a:off x="415053" y="6523063"/>
            <a:ext cx="8874196" cy="334937"/>
          </a:xfrm>
          <a:prstGeom prst="rect">
            <a:avLst/>
          </a:prstGeom>
          <a:noFill/>
          <a:ln>
            <a:noFill/>
          </a:ln>
        </p:spPr>
      </p:pic>
      <p:pic>
        <p:nvPicPr>
          <p:cNvPr id="8" name="Imagen 7">
            <a:extLst>
              <a:ext uri="{FF2B5EF4-FFF2-40B4-BE49-F238E27FC236}">
                <a16:creationId xmlns:a16="http://schemas.microsoft.com/office/drawing/2014/main" xmlns="" id="{D0CA5C4B-E9E1-44D9-97F8-4B85A75FB6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7" t="9819" r="17272" b="14181"/>
          <a:stretch/>
        </p:blipFill>
        <p:spPr>
          <a:xfrm>
            <a:off x="11461750" y="6047497"/>
            <a:ext cx="733516" cy="806869"/>
          </a:xfrm>
          <a:prstGeom prst="rect">
            <a:avLst/>
          </a:prstGeom>
        </p:spPr>
      </p:pic>
      <p:sp>
        <p:nvSpPr>
          <p:cNvPr id="9" name="CuadroTexto 7"/>
          <p:cNvSpPr txBox="1"/>
          <p:nvPr/>
        </p:nvSpPr>
        <p:spPr>
          <a:xfrm>
            <a:off x="75805" y="1056579"/>
            <a:ext cx="10341555" cy="400110"/>
          </a:xfrm>
          <a:prstGeom prst="rect">
            <a:avLst/>
          </a:prstGeom>
          <a:noFill/>
        </p:spPr>
        <p:txBody>
          <a:bodyPr wrap="square" rtlCol="0">
            <a:spAutoFit/>
          </a:bodyPr>
          <a:lstStyle/>
          <a:p>
            <a:r>
              <a:rPr lang="es-ES_tradnl" sz="2000" b="1" dirty="0">
                <a:solidFill>
                  <a:srgbClr val="C00000"/>
                </a:solidFill>
              </a:rPr>
              <a:t>PLAN METROPOLITANO DE ORDENAMIENTO TERRITORIAL/ </a:t>
            </a:r>
            <a:r>
              <a:rPr lang="es-ES_tradnl" sz="2000" b="1" dirty="0" smtClean="0">
                <a:solidFill>
                  <a:srgbClr val="C00000"/>
                </a:solidFill>
              </a:rPr>
              <a:t>PMDOT</a:t>
            </a:r>
            <a:endParaRPr lang="es-ES_tradnl" sz="2000" b="1" dirty="0">
              <a:solidFill>
                <a:srgbClr val="C00000"/>
              </a:solidFill>
            </a:endParaRPr>
          </a:p>
        </p:txBody>
      </p:sp>
      <p:graphicFrame>
        <p:nvGraphicFramePr>
          <p:cNvPr id="10" name="Objeto 9">
            <a:extLst>
              <a:ext uri="{FF2B5EF4-FFF2-40B4-BE49-F238E27FC236}">
                <a16:creationId xmlns="" xmlns:a16="http://schemas.microsoft.com/office/drawing/2014/main" id="{633B411E-9F93-4403-9E91-F39AC0EBD879}"/>
              </a:ext>
            </a:extLst>
          </p:cNvPr>
          <p:cNvGraphicFramePr>
            <a:graphicFrameLocks noChangeAspect="1"/>
          </p:cNvGraphicFramePr>
          <p:nvPr>
            <p:extLst>
              <p:ext uri="{D42A27DB-BD31-4B8C-83A1-F6EECF244321}">
                <p14:modId xmlns:p14="http://schemas.microsoft.com/office/powerpoint/2010/main" val="2645334509"/>
              </p:ext>
            </p:extLst>
          </p:nvPr>
        </p:nvGraphicFramePr>
        <p:xfrm>
          <a:off x="3611183" y="5448996"/>
          <a:ext cx="2314575" cy="704850"/>
        </p:xfrm>
        <a:graphic>
          <a:graphicData uri="http://schemas.openxmlformats.org/presentationml/2006/ole">
            <mc:AlternateContent xmlns:mc="http://schemas.openxmlformats.org/markup-compatibility/2006">
              <mc:Choice xmlns:v="urn:schemas-microsoft-com:vml" Requires="v">
                <p:oleObj spid="_x0000_s1051" name="Imagen de mapa de bits" r:id="rId5" imgW="5544324" imgH="1638529" progId="Paint.Picture">
                  <p:embed/>
                </p:oleObj>
              </mc:Choice>
              <mc:Fallback>
                <p:oleObj name="Imagen de mapa de bits" r:id="rId5" imgW="5544324" imgH="163852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1183" y="5448996"/>
                        <a:ext cx="2314575"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Imagen 10"/>
          <p:cNvPicPr/>
          <p:nvPr/>
        </p:nvPicPr>
        <p:blipFill rotWithShape="1">
          <a:blip r:embed="rId7"/>
          <a:srcRect l="13846" t="10831" r="23184" b="5173"/>
          <a:stretch/>
        </p:blipFill>
        <p:spPr bwMode="auto">
          <a:xfrm>
            <a:off x="591641" y="1483677"/>
            <a:ext cx="4666615" cy="3890645"/>
          </a:xfrm>
          <a:prstGeom prst="rect">
            <a:avLst/>
          </a:prstGeom>
          <a:ln>
            <a:noFill/>
          </a:ln>
          <a:extLst>
            <a:ext uri="{53640926-AAD7-44D8-BBD7-CCE9431645EC}">
              <a14:shadowObscured xmlns:a14="http://schemas.microsoft.com/office/drawing/2010/main"/>
            </a:ext>
          </a:extLst>
        </p:spPr>
      </p:pic>
      <p:sp>
        <p:nvSpPr>
          <p:cNvPr id="12" name="Forma libre 11"/>
          <p:cNvSpPr/>
          <p:nvPr/>
        </p:nvSpPr>
        <p:spPr>
          <a:xfrm>
            <a:off x="2603500" y="3365500"/>
            <a:ext cx="863600" cy="838200"/>
          </a:xfrm>
          <a:custGeom>
            <a:avLst/>
            <a:gdLst>
              <a:gd name="connsiteX0" fmla="*/ 723900 w 863600"/>
              <a:gd name="connsiteY0" fmla="*/ 88900 h 838200"/>
              <a:gd name="connsiteX1" fmla="*/ 635000 w 863600"/>
              <a:gd name="connsiteY1" fmla="*/ 317500 h 838200"/>
              <a:gd name="connsiteX2" fmla="*/ 685800 w 863600"/>
              <a:gd name="connsiteY2" fmla="*/ 444500 h 838200"/>
              <a:gd name="connsiteX3" fmla="*/ 863600 w 863600"/>
              <a:gd name="connsiteY3" fmla="*/ 533400 h 838200"/>
              <a:gd name="connsiteX4" fmla="*/ 457200 w 863600"/>
              <a:gd name="connsiteY4" fmla="*/ 838200 h 838200"/>
              <a:gd name="connsiteX5" fmla="*/ 228600 w 863600"/>
              <a:gd name="connsiteY5" fmla="*/ 609600 h 838200"/>
              <a:gd name="connsiteX6" fmla="*/ 203200 w 863600"/>
              <a:gd name="connsiteY6" fmla="*/ 571500 h 838200"/>
              <a:gd name="connsiteX7" fmla="*/ 0 w 863600"/>
              <a:gd name="connsiteY7" fmla="*/ 457200 h 838200"/>
              <a:gd name="connsiteX8" fmla="*/ 203200 w 863600"/>
              <a:gd name="connsiteY8" fmla="*/ 76200 h 838200"/>
              <a:gd name="connsiteX9" fmla="*/ 406400 w 863600"/>
              <a:gd name="connsiteY9" fmla="*/ 165100 h 838200"/>
              <a:gd name="connsiteX10" fmla="*/ 495300 w 863600"/>
              <a:gd name="connsiteY10" fmla="*/ 12700 h 838200"/>
              <a:gd name="connsiteX11" fmla="*/ 495300 w 863600"/>
              <a:gd name="connsiteY11" fmla="*/ 0 h 838200"/>
              <a:gd name="connsiteX12" fmla="*/ 723900 w 863600"/>
              <a:gd name="connsiteY12" fmla="*/ 889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3600" h="838200">
                <a:moveTo>
                  <a:pt x="723900" y="88900"/>
                </a:moveTo>
                <a:lnTo>
                  <a:pt x="635000" y="317500"/>
                </a:lnTo>
                <a:lnTo>
                  <a:pt x="685800" y="444500"/>
                </a:lnTo>
                <a:lnTo>
                  <a:pt x="863600" y="533400"/>
                </a:lnTo>
                <a:lnTo>
                  <a:pt x="457200" y="838200"/>
                </a:lnTo>
                <a:lnTo>
                  <a:pt x="228600" y="609600"/>
                </a:lnTo>
                <a:lnTo>
                  <a:pt x="203200" y="571500"/>
                </a:lnTo>
                <a:lnTo>
                  <a:pt x="0" y="457200"/>
                </a:lnTo>
                <a:lnTo>
                  <a:pt x="203200" y="76200"/>
                </a:lnTo>
                <a:lnTo>
                  <a:pt x="406400" y="165100"/>
                </a:lnTo>
                <a:lnTo>
                  <a:pt x="495300" y="12700"/>
                </a:lnTo>
                <a:lnTo>
                  <a:pt x="495300" y="0"/>
                </a:lnTo>
                <a:lnTo>
                  <a:pt x="723900" y="889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a:extLst>
              <a:ext uri="{FF2B5EF4-FFF2-40B4-BE49-F238E27FC236}">
                <a16:creationId xmlns:a16="http://schemas.microsoft.com/office/drawing/2014/main" xmlns="" id="{429F1FFD-1203-44B9-9E45-7AFE5CFD21D3}"/>
              </a:ext>
            </a:extLst>
          </p:cNvPr>
          <p:cNvPicPr>
            <a:picLocks noChangeAspect="1"/>
          </p:cNvPicPr>
          <p:nvPr/>
        </p:nvPicPr>
        <p:blipFill rotWithShape="1">
          <a:blip r:embed="rId8"/>
          <a:srcRect l="53198" t="20546" r="2878" b="11166"/>
          <a:stretch/>
        </p:blipFill>
        <p:spPr>
          <a:xfrm>
            <a:off x="6503870" y="1427377"/>
            <a:ext cx="5078530" cy="4439061"/>
          </a:xfrm>
          <a:prstGeom prst="rect">
            <a:avLst/>
          </a:prstGeom>
        </p:spPr>
      </p:pic>
    </p:spTree>
    <p:extLst>
      <p:ext uri="{BB962C8B-B14F-4D97-AF65-F5344CB8AC3E}">
        <p14:creationId xmlns:p14="http://schemas.microsoft.com/office/powerpoint/2010/main" val="3432654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6262</TotalTime>
  <Words>1339</Words>
  <Application>Microsoft Office PowerPoint</Application>
  <PresentationFormat>Panorámica</PresentationFormat>
  <Paragraphs>341</Paragraphs>
  <Slides>8</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8</vt:i4>
      </vt:variant>
    </vt:vector>
  </HeadingPairs>
  <TitlesOfParts>
    <vt:vector size="17" baseType="lpstr">
      <vt:lpstr>Arial</vt:lpstr>
      <vt:lpstr>Bambino-Bold</vt:lpstr>
      <vt:lpstr>Calibri</vt:lpstr>
      <vt:lpstr>Calibri Light</vt:lpstr>
      <vt:lpstr>Century Gothic</vt:lpstr>
      <vt:lpstr>Prequel Demo</vt:lpstr>
      <vt:lpstr>Times New Roman</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Nancy Gabriela Armas Portilla</cp:lastModifiedBy>
  <cp:revision>547</cp:revision>
  <cp:lastPrinted>2022-02-11T20:42:18Z</cp:lastPrinted>
  <dcterms:created xsi:type="dcterms:W3CDTF">2019-05-28T19:57:24Z</dcterms:created>
  <dcterms:modified xsi:type="dcterms:W3CDTF">2022-02-11T22:52:10Z</dcterms:modified>
</cp:coreProperties>
</file>