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62" r:id="rId3"/>
    <p:sldId id="281" r:id="rId4"/>
    <p:sldId id="313" r:id="rId5"/>
    <p:sldId id="280" r:id="rId6"/>
    <p:sldId id="314" r:id="rId7"/>
    <p:sldId id="317" r:id="rId8"/>
    <p:sldId id="315" r:id="rId9"/>
    <p:sldId id="316" r:id="rId10"/>
  </p:sldIdLst>
  <p:sldSz cx="12192000" cy="6858000"/>
  <p:notesSz cx="7010400" cy="92964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velyn Soledad Zurita Cajas" initials="ESZ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A9D18E"/>
    <a:srgbClr val="4C9BD3"/>
    <a:srgbClr val="80B8E0"/>
    <a:srgbClr val="DAE3F3"/>
    <a:srgbClr val="E9EBF5"/>
    <a:srgbClr val="B2D4EC"/>
    <a:srgbClr val="A6CDE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85" autoAdjust="0"/>
    <p:restoredTop sz="91119" autoAdjust="0"/>
  </p:normalViewPr>
  <p:slideViewPr>
    <p:cSldViewPr snapToGrid="0" snapToObjects="1">
      <p:cViewPr varScale="1">
        <p:scale>
          <a:sx n="74" d="100"/>
          <a:sy n="74" d="100"/>
        </p:scale>
        <p:origin x="678"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s-EC"/>
          </a:p>
        </p:txBody>
      </p:sp>
      <p:sp>
        <p:nvSpPr>
          <p:cNvPr id="3" name="Marcador de fecha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2BEC441D-8021-483A-9AD5-560B6496B9CD}" type="datetimeFigureOut">
              <a:rPr lang="es-EC" smtClean="0"/>
              <a:t>3/3/2021</a:t>
            </a:fld>
            <a:endParaRPr lang="es-EC"/>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7" rIns="93172" bIns="46587" rtlCol="0" anchor="ctr"/>
          <a:lstStyle/>
          <a:p>
            <a:endParaRPr lang="es-EC"/>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52B125BA-B589-40D5-B9A3-BA6203A226DD}" type="slidenum">
              <a:rPr lang="es-EC" smtClean="0"/>
              <a:t>‹Nº›</a:t>
            </a:fld>
            <a:endParaRPr lang="es-EC"/>
          </a:p>
        </p:txBody>
      </p:sp>
    </p:spTree>
    <p:extLst>
      <p:ext uri="{BB962C8B-B14F-4D97-AF65-F5344CB8AC3E}">
        <p14:creationId xmlns:p14="http://schemas.microsoft.com/office/powerpoint/2010/main" val="3353821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52B125BA-B589-40D5-B9A3-BA6203A226DD}" type="slidenum">
              <a:rPr lang="es-EC" smtClean="0"/>
              <a:t>2</a:t>
            </a:fld>
            <a:endParaRPr lang="es-EC"/>
          </a:p>
        </p:txBody>
      </p:sp>
    </p:spTree>
    <p:extLst>
      <p:ext uri="{BB962C8B-B14F-4D97-AF65-F5344CB8AC3E}">
        <p14:creationId xmlns:p14="http://schemas.microsoft.com/office/powerpoint/2010/main" val="682400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52B125BA-B589-40D5-B9A3-BA6203A226DD}" type="slidenum">
              <a:rPr lang="es-EC" smtClean="0"/>
              <a:t>4</a:t>
            </a:fld>
            <a:endParaRPr lang="es-EC"/>
          </a:p>
        </p:txBody>
      </p:sp>
    </p:spTree>
    <p:extLst>
      <p:ext uri="{BB962C8B-B14F-4D97-AF65-F5344CB8AC3E}">
        <p14:creationId xmlns:p14="http://schemas.microsoft.com/office/powerpoint/2010/main" val="1599289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52B125BA-B589-40D5-B9A3-BA6203A226DD}" type="slidenum">
              <a:rPr lang="es-EC" smtClean="0"/>
              <a:t>5</a:t>
            </a:fld>
            <a:endParaRPr lang="es-EC"/>
          </a:p>
        </p:txBody>
      </p:sp>
    </p:spTree>
    <p:extLst>
      <p:ext uri="{BB962C8B-B14F-4D97-AF65-F5344CB8AC3E}">
        <p14:creationId xmlns:p14="http://schemas.microsoft.com/office/powerpoint/2010/main" val="2858913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52B125BA-B589-40D5-B9A3-BA6203A226DD}" type="slidenum">
              <a:rPr lang="es-EC" smtClean="0"/>
              <a:t>6</a:t>
            </a:fld>
            <a:endParaRPr lang="es-EC"/>
          </a:p>
        </p:txBody>
      </p:sp>
    </p:spTree>
    <p:extLst>
      <p:ext uri="{BB962C8B-B14F-4D97-AF65-F5344CB8AC3E}">
        <p14:creationId xmlns:p14="http://schemas.microsoft.com/office/powerpoint/2010/main" val="1016359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52B125BA-B589-40D5-B9A3-BA6203A226DD}" type="slidenum">
              <a:rPr lang="es-EC" smtClean="0"/>
              <a:t>7</a:t>
            </a:fld>
            <a:endParaRPr lang="es-EC"/>
          </a:p>
        </p:txBody>
      </p:sp>
    </p:spTree>
    <p:extLst>
      <p:ext uri="{BB962C8B-B14F-4D97-AF65-F5344CB8AC3E}">
        <p14:creationId xmlns:p14="http://schemas.microsoft.com/office/powerpoint/2010/main" val="3808764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52B125BA-B589-40D5-B9A3-BA6203A226DD}" type="slidenum">
              <a:rPr lang="es-EC" smtClean="0"/>
              <a:t>8</a:t>
            </a:fld>
            <a:endParaRPr lang="es-EC"/>
          </a:p>
        </p:txBody>
      </p:sp>
    </p:spTree>
    <p:extLst>
      <p:ext uri="{BB962C8B-B14F-4D97-AF65-F5344CB8AC3E}">
        <p14:creationId xmlns:p14="http://schemas.microsoft.com/office/powerpoint/2010/main" val="1543973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52B125BA-B589-40D5-B9A3-BA6203A226DD}" type="slidenum">
              <a:rPr lang="es-EC" smtClean="0"/>
              <a:t>9</a:t>
            </a:fld>
            <a:endParaRPr lang="es-EC"/>
          </a:p>
        </p:txBody>
      </p:sp>
    </p:spTree>
    <p:extLst>
      <p:ext uri="{BB962C8B-B14F-4D97-AF65-F5344CB8AC3E}">
        <p14:creationId xmlns:p14="http://schemas.microsoft.com/office/powerpoint/2010/main" val="2891365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2E38E9CB-C5E4-D447-87EB-F9BE3040ECD0}" type="datetimeFigureOut">
              <a:rPr lang="es-ES_tradnl" smtClean="0"/>
              <a:t>03/03/2021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846930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2E38E9CB-C5E4-D447-87EB-F9BE3040ECD0}" type="datetimeFigureOut">
              <a:rPr lang="es-ES_tradnl" smtClean="0"/>
              <a:t>03/03/2021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359512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2E38E9CB-C5E4-D447-87EB-F9BE3040ECD0}" type="datetimeFigureOut">
              <a:rPr lang="es-ES_tradnl" smtClean="0"/>
              <a:t>03/03/2021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480298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2E38E9CB-C5E4-D447-87EB-F9BE3040ECD0}" type="datetimeFigureOut">
              <a:rPr lang="es-ES_tradnl" smtClean="0"/>
              <a:t>03/03/2021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532670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2E38E9CB-C5E4-D447-87EB-F9BE3040ECD0}" type="datetimeFigureOut">
              <a:rPr lang="es-ES_tradnl" smtClean="0"/>
              <a:t>03/03/2021</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351797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2E38E9CB-C5E4-D447-87EB-F9BE3040ECD0}" type="datetimeFigureOut">
              <a:rPr lang="es-ES_tradnl" smtClean="0"/>
              <a:t>03/03/2021</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492067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2E38E9CB-C5E4-D447-87EB-F9BE3040ECD0}" type="datetimeFigureOut">
              <a:rPr lang="es-ES_tradnl" smtClean="0"/>
              <a:t>03/03/2021</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504569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2E38E9CB-C5E4-D447-87EB-F9BE3040ECD0}" type="datetimeFigureOut">
              <a:rPr lang="es-ES_tradnl" smtClean="0"/>
              <a:t>03/03/2021</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680466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E38E9CB-C5E4-D447-87EB-F9BE3040ECD0}" type="datetimeFigureOut">
              <a:rPr lang="es-ES_tradnl" smtClean="0"/>
              <a:t>03/03/2021</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706043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E38E9CB-C5E4-D447-87EB-F9BE3040ECD0}" type="datetimeFigureOut">
              <a:rPr lang="es-ES_tradnl" smtClean="0"/>
              <a:t>03/03/2021</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496987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E38E9CB-C5E4-D447-87EB-F9BE3040ECD0}" type="datetimeFigureOut">
              <a:rPr lang="es-ES_tradnl" smtClean="0"/>
              <a:t>03/03/2021</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59259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8E9CB-C5E4-D447-87EB-F9BE3040ECD0}" type="datetimeFigureOut">
              <a:rPr lang="es-ES_tradnl" smtClean="0"/>
              <a:t>03/03/2021</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642" y="1583926"/>
            <a:ext cx="7391400" cy="3721100"/>
          </a:xfrm>
          <a:prstGeom prst="rect">
            <a:avLst/>
          </a:prstGeom>
        </p:spPr>
      </p:pic>
    </p:spTree>
    <p:extLst>
      <p:ext uri="{BB962C8B-B14F-4D97-AF65-F5344CB8AC3E}">
        <p14:creationId xmlns:p14="http://schemas.microsoft.com/office/powerpoint/2010/main" val="1681692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4884" y="6086890"/>
            <a:ext cx="1243123" cy="625833"/>
          </a:xfrm>
          <a:prstGeom prst="rect">
            <a:avLst/>
          </a:prstGeom>
        </p:spPr>
      </p:pic>
      <p:pic>
        <p:nvPicPr>
          <p:cNvPr id="6" name="Imagen 5"/>
          <p:cNvPicPr>
            <a:picLocks noChangeAspect="1"/>
          </p:cNvPicPr>
          <p:nvPr/>
        </p:nvPicPr>
        <p:blipFill rotWithShape="1">
          <a:blip r:embed="rId4"/>
          <a:srcRect t="2" r="16755" b="-179058"/>
          <a:stretch/>
        </p:blipFill>
        <p:spPr>
          <a:xfrm>
            <a:off x="350876" y="6419439"/>
            <a:ext cx="10092536" cy="446582"/>
          </a:xfrm>
          <a:prstGeom prst="rect">
            <a:avLst/>
          </a:prstGeom>
        </p:spPr>
      </p:pic>
      <p:sp>
        <p:nvSpPr>
          <p:cNvPr id="7" name="CuadroTexto 6"/>
          <p:cNvSpPr txBox="1"/>
          <p:nvPr/>
        </p:nvSpPr>
        <p:spPr>
          <a:xfrm>
            <a:off x="1163778" y="1410051"/>
            <a:ext cx="9641174" cy="4154984"/>
          </a:xfrm>
          <a:prstGeom prst="rect">
            <a:avLst/>
          </a:prstGeom>
          <a:noFill/>
        </p:spPr>
        <p:txBody>
          <a:bodyPr wrap="square" rtlCol="0">
            <a:spAutoFit/>
          </a:bodyPr>
          <a:lstStyle/>
          <a:p>
            <a:pPr algn="ctr"/>
            <a:r>
              <a:rPr lang="es-ES" sz="4000" b="1" dirty="0">
                <a:solidFill>
                  <a:srgbClr val="0070C0"/>
                </a:solidFill>
              </a:rPr>
              <a:t>ASENTAMIENTO HUMANO DE HECHO Y CONSOLIDADO DE INTERES SOCIAL DENOMINADO : </a:t>
            </a:r>
          </a:p>
          <a:p>
            <a:pPr algn="ctr"/>
            <a:r>
              <a:rPr lang="es-EC" sz="4000" b="1" dirty="0">
                <a:solidFill>
                  <a:srgbClr val="0070C0"/>
                </a:solidFill>
              </a:rPr>
              <a:t>COMITÉ PRO MEJORAS DEL BARRIO “PRADERAS DEL VALLE DE CONOCOTO”</a:t>
            </a:r>
          </a:p>
          <a:p>
            <a:pPr algn="ctr"/>
            <a:endParaRPr lang="es-ES" sz="4000" b="1" dirty="0">
              <a:solidFill>
                <a:srgbClr val="0070C0"/>
              </a:solidFill>
            </a:endParaRPr>
          </a:p>
          <a:p>
            <a:pPr algn="ctr"/>
            <a:r>
              <a:rPr lang="es-ES_tradnl" sz="2400" b="1" dirty="0">
                <a:solidFill>
                  <a:srgbClr val="C00000"/>
                </a:solidFill>
              </a:rPr>
              <a:t>PRIORIZACIÓN GRUPO 3 - POSICIÓN 06</a:t>
            </a:r>
            <a:endParaRPr lang="es-EC" sz="2400" b="1" dirty="0">
              <a:solidFill>
                <a:srgbClr val="FF0000"/>
              </a:solidFill>
            </a:endParaRPr>
          </a:p>
        </p:txBody>
      </p:sp>
    </p:spTree>
    <p:extLst>
      <p:ext uri="{BB962C8B-B14F-4D97-AF65-F5344CB8AC3E}">
        <p14:creationId xmlns:p14="http://schemas.microsoft.com/office/powerpoint/2010/main" val="1434651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4884" y="6225119"/>
            <a:ext cx="1243123" cy="625833"/>
          </a:xfrm>
          <a:prstGeom prst="rect">
            <a:avLst/>
          </a:prstGeom>
        </p:spPr>
      </p:pic>
      <p:pic>
        <p:nvPicPr>
          <p:cNvPr id="6" name="Imagen 5"/>
          <p:cNvPicPr>
            <a:picLocks noChangeAspect="1"/>
          </p:cNvPicPr>
          <p:nvPr/>
        </p:nvPicPr>
        <p:blipFill rotWithShape="1">
          <a:blip r:embed="rId3"/>
          <a:srcRect t="2" r="16755" b="-179058"/>
          <a:stretch/>
        </p:blipFill>
        <p:spPr>
          <a:xfrm>
            <a:off x="350876" y="6419439"/>
            <a:ext cx="10092536" cy="446582"/>
          </a:xfrm>
          <a:prstGeom prst="rect">
            <a:avLst/>
          </a:prstGeom>
        </p:spPr>
      </p:pic>
      <p:graphicFrame>
        <p:nvGraphicFramePr>
          <p:cNvPr id="23" name="18 Tabla"/>
          <p:cNvGraphicFramePr>
            <a:graphicFrameLocks noGrp="1"/>
          </p:cNvGraphicFramePr>
          <p:nvPr>
            <p:extLst>
              <p:ext uri="{D42A27DB-BD31-4B8C-83A1-F6EECF244321}">
                <p14:modId xmlns:p14="http://schemas.microsoft.com/office/powerpoint/2010/main" val="2880112267"/>
              </p:ext>
            </p:extLst>
          </p:nvPr>
        </p:nvGraphicFramePr>
        <p:xfrm>
          <a:off x="5377103" y="5417703"/>
          <a:ext cx="3719616" cy="979912"/>
        </p:xfrm>
        <a:graphic>
          <a:graphicData uri="http://schemas.openxmlformats.org/drawingml/2006/table">
            <a:tbl>
              <a:tblPr firstRow="1" bandRow="1">
                <a:tableStyleId>{BDBED569-4797-4DF1-A0F4-6AAB3CD982D8}</a:tableStyleId>
              </a:tblPr>
              <a:tblGrid>
                <a:gridCol w="1170816">
                  <a:extLst>
                    <a:ext uri="{9D8B030D-6E8A-4147-A177-3AD203B41FA5}">
                      <a16:colId xmlns:a16="http://schemas.microsoft.com/office/drawing/2014/main" xmlns="" val="20000"/>
                    </a:ext>
                  </a:extLst>
                </a:gridCol>
                <a:gridCol w="636570">
                  <a:extLst>
                    <a:ext uri="{9D8B030D-6E8A-4147-A177-3AD203B41FA5}">
                      <a16:colId xmlns:a16="http://schemas.microsoft.com/office/drawing/2014/main" xmlns="" val="20001"/>
                    </a:ext>
                  </a:extLst>
                </a:gridCol>
                <a:gridCol w="1156668">
                  <a:extLst>
                    <a:ext uri="{9D8B030D-6E8A-4147-A177-3AD203B41FA5}">
                      <a16:colId xmlns:a16="http://schemas.microsoft.com/office/drawing/2014/main" xmlns="" val="20002"/>
                    </a:ext>
                  </a:extLst>
                </a:gridCol>
                <a:gridCol w="755562">
                  <a:extLst>
                    <a:ext uri="{9D8B030D-6E8A-4147-A177-3AD203B41FA5}">
                      <a16:colId xmlns:a16="http://schemas.microsoft.com/office/drawing/2014/main" xmlns="" val="20003"/>
                    </a:ext>
                  </a:extLst>
                </a:gridCol>
              </a:tblGrid>
              <a:tr h="244978">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800" u="none" strike="noStrike" kern="1200" cap="none" normalizeH="0" baseline="0" dirty="0">
                          <a:ln>
                            <a:noFill/>
                          </a:ln>
                          <a:solidFill>
                            <a:srgbClr val="002060"/>
                          </a:solidFill>
                          <a:effectLst/>
                          <a:latin typeface="+mn-lt"/>
                          <a:ea typeface="+mn-ea"/>
                          <a:cs typeface="+mn-cs"/>
                        </a:rPr>
                        <a:t>Obras de Infraestructura  Existentes:</a:t>
                      </a:r>
                      <a:endParaRPr kumimoji="0" lang="es-EC" sz="800" u="none" strike="noStrike" kern="1200" cap="none" normalizeH="0" baseline="0" dirty="0">
                        <a:ln>
                          <a:noFill/>
                        </a:ln>
                        <a:solidFill>
                          <a:srgbClr val="002060"/>
                        </a:solidFill>
                        <a:effectLst/>
                        <a:latin typeface="+mn-lt"/>
                        <a:ea typeface="+mn-ea"/>
                        <a:cs typeface="+mn-cs"/>
                      </a:endParaRPr>
                    </a:p>
                  </a:txBody>
                  <a:tcPr marL="91445" marR="91445" marT="45750" marB="45750" anchor="ctr"/>
                </a:tc>
                <a:tc hMerge="1">
                  <a:txBody>
                    <a:bodyPr/>
                    <a:lstStyle/>
                    <a:p>
                      <a:endParaRPr lang="es-ES"/>
                    </a:p>
                  </a:txBody>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800" u="none" strike="noStrike" kern="1200" cap="none" normalizeH="0" baseline="0" dirty="0">
                          <a:ln>
                            <a:noFill/>
                          </a:ln>
                          <a:solidFill>
                            <a:srgbClr val="002060"/>
                          </a:solidFill>
                          <a:effectLst/>
                          <a:latin typeface="+mn-lt"/>
                          <a:ea typeface="+mn-ea"/>
                          <a:cs typeface="+mn-cs"/>
                        </a:rPr>
                        <a:t>Obras Civiles  Ejecutadas :</a:t>
                      </a:r>
                    </a:p>
                  </a:txBody>
                  <a:tcPr marL="91445" marR="91445" marT="45750" marB="45750" anchor="ctr"/>
                </a:tc>
                <a:tc hMerge="1">
                  <a:txBody>
                    <a:bodyPr/>
                    <a:lstStyle/>
                    <a:p>
                      <a:endParaRPr lang="es-ES"/>
                    </a:p>
                  </a:txBody>
                  <a:tcPr/>
                </a:tc>
                <a:extLst>
                  <a:ext uri="{0D108BD9-81ED-4DB2-BD59-A6C34878D82A}">
                    <a16:rowId xmlns:a16="http://schemas.microsoft.com/office/drawing/2014/main" xmlns="" val="10000"/>
                  </a:ext>
                </a:extLst>
              </a:tr>
              <a:tr h="244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C" sz="800" u="none" strike="noStrike" kern="1200" cap="none" normalizeH="0" baseline="0" dirty="0">
                          <a:ln>
                            <a:noFill/>
                          </a:ln>
                          <a:solidFill>
                            <a:srgbClr val="002060"/>
                          </a:solidFill>
                          <a:effectLst/>
                          <a:latin typeface="+mn-lt"/>
                          <a:ea typeface="+mn-ea"/>
                          <a:cs typeface="+mn-cs"/>
                        </a:rPr>
                        <a:t>Agua Potable</a:t>
                      </a:r>
                    </a:p>
                  </a:txBody>
                  <a:tcPr marL="91445" marR="91445" marT="45750" marB="4575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es-EC" sz="800" u="none" strike="noStrike" kern="1200" cap="none" normalizeH="0" baseline="0" dirty="0">
                          <a:ln>
                            <a:noFill/>
                          </a:ln>
                          <a:solidFill>
                            <a:srgbClr val="002060"/>
                          </a:solidFill>
                          <a:effectLst/>
                          <a:latin typeface="+mn-lt"/>
                          <a:ea typeface="+mn-ea"/>
                          <a:cs typeface="+mn-cs"/>
                        </a:rPr>
                        <a:t>30%</a:t>
                      </a:r>
                    </a:p>
                  </a:txBody>
                  <a:tcPr marL="91445" marR="91445" marT="45750" marB="45750" anchor="ctr"/>
                </a:tc>
                <a:tc>
                  <a:txBody>
                    <a:bodyPr/>
                    <a:lstStyle/>
                    <a:p>
                      <a:pPr algn="l"/>
                      <a:r>
                        <a:rPr kumimoji="0" lang="es-EC" sz="800" u="none" strike="noStrike" kern="1200" cap="none" normalizeH="0" baseline="0" dirty="0">
                          <a:ln>
                            <a:noFill/>
                          </a:ln>
                          <a:solidFill>
                            <a:srgbClr val="002060"/>
                          </a:solidFill>
                          <a:effectLst/>
                          <a:latin typeface="+mn-lt"/>
                          <a:ea typeface="+mn-ea"/>
                          <a:cs typeface="+mn-cs"/>
                        </a:rPr>
                        <a:t>Calzada</a:t>
                      </a:r>
                    </a:p>
                  </a:txBody>
                  <a:tcPr marL="91445" marR="91445" marT="45750" marB="4575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es-EC" sz="800" u="none" strike="noStrike" kern="1200" cap="none" normalizeH="0" baseline="0" dirty="0">
                          <a:ln>
                            <a:noFill/>
                          </a:ln>
                          <a:solidFill>
                            <a:srgbClr val="002060"/>
                          </a:solidFill>
                          <a:effectLst/>
                          <a:latin typeface="+mn-lt"/>
                          <a:ea typeface="+mn-ea"/>
                          <a:cs typeface="+mn-cs"/>
                        </a:rPr>
                        <a:t>0 %</a:t>
                      </a:r>
                    </a:p>
                  </a:txBody>
                  <a:tcPr marL="91445" marR="91445" marT="45750" marB="45750" anchor="ctr"/>
                </a:tc>
                <a:extLst>
                  <a:ext uri="{0D108BD9-81ED-4DB2-BD59-A6C34878D82A}">
                    <a16:rowId xmlns:a16="http://schemas.microsoft.com/office/drawing/2014/main" xmlns="" val="10001"/>
                  </a:ext>
                </a:extLst>
              </a:tr>
              <a:tr h="244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800" u="none" strike="noStrike" kern="1200" cap="none" normalizeH="0" baseline="0" dirty="0">
                          <a:ln>
                            <a:noFill/>
                          </a:ln>
                          <a:solidFill>
                            <a:srgbClr val="002060"/>
                          </a:solidFill>
                          <a:effectLst/>
                          <a:latin typeface="+mn-lt"/>
                          <a:ea typeface="+mn-ea"/>
                          <a:cs typeface="+mn-cs"/>
                        </a:rPr>
                        <a:t>Alcantarillado</a:t>
                      </a:r>
                    </a:p>
                  </a:txBody>
                  <a:tcPr marL="68585" marR="68585"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es-ES" sz="800" u="none" strike="noStrike" kern="1200" cap="none" normalizeH="0" baseline="0" dirty="0">
                          <a:ln>
                            <a:noFill/>
                          </a:ln>
                          <a:solidFill>
                            <a:srgbClr val="002060"/>
                          </a:solidFill>
                          <a:effectLst/>
                          <a:latin typeface="+mn-lt"/>
                          <a:ea typeface="+mn-ea"/>
                          <a:cs typeface="+mn-cs"/>
                        </a:rPr>
                        <a:t>0 %</a:t>
                      </a:r>
                    </a:p>
                  </a:txBody>
                  <a:tcPr marL="68585" marR="6858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800" u="none" strike="noStrike" kern="1200" cap="none" normalizeH="0" baseline="0" dirty="0">
                          <a:ln>
                            <a:noFill/>
                          </a:ln>
                          <a:solidFill>
                            <a:srgbClr val="002060"/>
                          </a:solidFill>
                          <a:effectLst/>
                          <a:latin typeface="+mn-lt"/>
                          <a:ea typeface="+mn-ea"/>
                          <a:cs typeface="+mn-cs"/>
                        </a:rPr>
                        <a:t>Aceras</a:t>
                      </a:r>
                    </a:p>
                  </a:txBody>
                  <a:tcPr marL="91445" marR="91445" marT="45750" marB="4575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es-EC" sz="800" u="none" strike="noStrike" kern="1200" cap="none" normalizeH="0" baseline="0" dirty="0">
                          <a:ln>
                            <a:noFill/>
                          </a:ln>
                          <a:solidFill>
                            <a:srgbClr val="002060"/>
                          </a:solidFill>
                          <a:effectLst/>
                          <a:latin typeface="+mn-lt"/>
                          <a:ea typeface="+mn-ea"/>
                          <a:cs typeface="+mn-cs"/>
                        </a:rPr>
                        <a:t>0 %</a:t>
                      </a:r>
                    </a:p>
                  </a:txBody>
                  <a:tcPr marL="68585" marR="68585" marT="0" marB="0" anchor="ctr"/>
                </a:tc>
                <a:extLst>
                  <a:ext uri="{0D108BD9-81ED-4DB2-BD59-A6C34878D82A}">
                    <a16:rowId xmlns:a16="http://schemas.microsoft.com/office/drawing/2014/main" xmlns="" val="10002"/>
                  </a:ext>
                </a:extLst>
              </a:tr>
              <a:tr h="244978">
                <a:tc>
                  <a:txBody>
                    <a:bodyPr/>
                    <a:lstStyle/>
                    <a:p>
                      <a:pPr algn="l"/>
                      <a:r>
                        <a:rPr kumimoji="0" lang="es-ES" sz="800" u="none" strike="noStrike" kern="1200" cap="none" normalizeH="0" baseline="0" dirty="0">
                          <a:ln>
                            <a:noFill/>
                          </a:ln>
                          <a:solidFill>
                            <a:srgbClr val="002060"/>
                          </a:solidFill>
                          <a:effectLst/>
                          <a:latin typeface="+mn-lt"/>
                          <a:ea typeface="+mn-ea"/>
                          <a:cs typeface="+mn-cs"/>
                        </a:rPr>
                        <a:t>Energía Eléctrica</a:t>
                      </a:r>
                      <a:endParaRPr kumimoji="0" lang="es-EC" sz="800" u="none" strike="noStrike" kern="1200" cap="none" normalizeH="0" baseline="0" dirty="0">
                        <a:ln>
                          <a:noFill/>
                        </a:ln>
                        <a:solidFill>
                          <a:srgbClr val="002060"/>
                        </a:solidFill>
                        <a:effectLst/>
                        <a:latin typeface="+mn-lt"/>
                        <a:ea typeface="+mn-ea"/>
                        <a:cs typeface="+mn-cs"/>
                      </a:endParaRPr>
                    </a:p>
                  </a:txBody>
                  <a:tcPr marL="91445" marR="91445" marT="45750" marB="45750" anchor="ctr"/>
                </a:tc>
                <a:tc>
                  <a:txBody>
                    <a:bodyPr/>
                    <a:lstStyle/>
                    <a:p>
                      <a:pPr algn="r"/>
                      <a:r>
                        <a:rPr kumimoji="0" lang="es-EC" sz="800" u="none" strike="noStrike" kern="1200" cap="none" normalizeH="0" baseline="0" dirty="0">
                          <a:ln>
                            <a:noFill/>
                          </a:ln>
                          <a:solidFill>
                            <a:srgbClr val="002060"/>
                          </a:solidFill>
                          <a:effectLst/>
                          <a:latin typeface="+mn-lt"/>
                          <a:ea typeface="+mn-ea"/>
                          <a:cs typeface="+mn-cs"/>
                        </a:rPr>
                        <a:t>30%</a:t>
                      </a:r>
                    </a:p>
                  </a:txBody>
                  <a:tcPr marL="91445" marR="91445" marT="45750" marB="4575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800" u="none" strike="noStrike" kern="1200" cap="none" normalizeH="0" baseline="0" dirty="0">
                          <a:ln>
                            <a:noFill/>
                          </a:ln>
                          <a:solidFill>
                            <a:srgbClr val="002060"/>
                          </a:solidFill>
                          <a:effectLst/>
                          <a:latin typeface="+mn-lt"/>
                          <a:ea typeface="+mn-ea"/>
                          <a:cs typeface="+mn-cs"/>
                        </a:rPr>
                        <a:t>Bordillos</a:t>
                      </a:r>
                    </a:p>
                  </a:txBody>
                  <a:tcPr marL="91445" marR="91445" marT="45750" marB="4575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es-EC" sz="800" u="none" strike="noStrike" kern="1200" cap="none" normalizeH="0" baseline="0" dirty="0">
                          <a:ln>
                            <a:noFill/>
                          </a:ln>
                          <a:solidFill>
                            <a:srgbClr val="002060"/>
                          </a:solidFill>
                          <a:effectLst/>
                          <a:latin typeface="+mn-lt"/>
                          <a:ea typeface="+mn-ea"/>
                          <a:cs typeface="+mn-cs"/>
                        </a:rPr>
                        <a:t>0 %</a:t>
                      </a:r>
                    </a:p>
                  </a:txBody>
                  <a:tcPr marL="91445" marR="91445" marT="45750" marB="45750" anchor="ctr"/>
                </a:tc>
                <a:extLst>
                  <a:ext uri="{0D108BD9-81ED-4DB2-BD59-A6C34878D82A}">
                    <a16:rowId xmlns:a16="http://schemas.microsoft.com/office/drawing/2014/main" xmlns="" val="10003"/>
                  </a:ext>
                </a:extLst>
              </a:tr>
            </a:tbl>
          </a:graphicData>
        </a:graphic>
      </p:graphicFrame>
      <p:sp>
        <p:nvSpPr>
          <p:cNvPr id="25" name="CuadroTexto 24"/>
          <p:cNvSpPr txBox="1"/>
          <p:nvPr/>
        </p:nvSpPr>
        <p:spPr>
          <a:xfrm>
            <a:off x="261195" y="651964"/>
            <a:ext cx="9403800" cy="461665"/>
          </a:xfrm>
          <a:prstGeom prst="rect">
            <a:avLst/>
          </a:prstGeom>
          <a:noFill/>
        </p:spPr>
        <p:txBody>
          <a:bodyPr wrap="square" rtlCol="0">
            <a:spAutoFit/>
          </a:bodyPr>
          <a:lstStyle/>
          <a:p>
            <a:r>
              <a:rPr lang="es-ES_tradnl" sz="2400" b="1" dirty="0">
                <a:solidFill>
                  <a:srgbClr val="C00000"/>
                </a:solidFill>
              </a:rPr>
              <a:t>INFORMACIÓN DEL ASENTAMIENTO </a:t>
            </a:r>
            <a:r>
              <a:rPr lang="es-ES_tradnl" b="1" dirty="0">
                <a:solidFill>
                  <a:srgbClr val="C00000"/>
                </a:solidFill>
              </a:rPr>
              <a:t>-PRIORIZACIÓN GRUPO 3- POSICIÓN 06</a:t>
            </a:r>
          </a:p>
        </p:txBody>
      </p:sp>
      <p:sp>
        <p:nvSpPr>
          <p:cNvPr id="35" name="CuadroTexto 34"/>
          <p:cNvSpPr txBox="1"/>
          <p:nvPr/>
        </p:nvSpPr>
        <p:spPr>
          <a:xfrm rot="16200000">
            <a:off x="11243043" y="4611101"/>
            <a:ext cx="894797" cy="215444"/>
          </a:xfrm>
          <a:prstGeom prst="rect">
            <a:avLst/>
          </a:prstGeom>
          <a:noFill/>
        </p:spPr>
        <p:txBody>
          <a:bodyPr wrap="none" rtlCol="0">
            <a:spAutoFit/>
          </a:bodyPr>
          <a:lstStyle/>
          <a:p>
            <a:r>
              <a:rPr lang="es-EC" sz="800" dirty="0">
                <a:solidFill>
                  <a:schemeClr val="bg1"/>
                </a:solidFill>
              </a:rPr>
              <a:t>DE LOS NOGALES</a:t>
            </a:r>
          </a:p>
        </p:txBody>
      </p:sp>
      <p:graphicFrame>
        <p:nvGraphicFramePr>
          <p:cNvPr id="36" name="14 Tabla"/>
          <p:cNvGraphicFramePr>
            <a:graphicFrameLocks noGrp="1"/>
          </p:cNvGraphicFramePr>
          <p:nvPr>
            <p:extLst>
              <p:ext uri="{D42A27DB-BD31-4B8C-83A1-F6EECF244321}">
                <p14:modId xmlns:p14="http://schemas.microsoft.com/office/powerpoint/2010/main" val="481109923"/>
              </p:ext>
            </p:extLst>
          </p:nvPr>
        </p:nvGraphicFramePr>
        <p:xfrm>
          <a:off x="127047" y="1135453"/>
          <a:ext cx="5156153" cy="4638271"/>
        </p:xfrm>
        <a:graphic>
          <a:graphicData uri="http://schemas.openxmlformats.org/drawingml/2006/table">
            <a:tbl>
              <a:tblPr>
                <a:tableStyleId>{22838BEF-8BB2-4498-84A7-C5851F593DF1}</a:tableStyleId>
              </a:tblPr>
              <a:tblGrid>
                <a:gridCol w="1701975">
                  <a:extLst>
                    <a:ext uri="{9D8B030D-6E8A-4147-A177-3AD203B41FA5}">
                      <a16:colId xmlns:a16="http://schemas.microsoft.com/office/drawing/2014/main" xmlns="" val="20000"/>
                    </a:ext>
                  </a:extLst>
                </a:gridCol>
                <a:gridCol w="446567">
                  <a:extLst>
                    <a:ext uri="{9D8B030D-6E8A-4147-A177-3AD203B41FA5}">
                      <a16:colId xmlns:a16="http://schemas.microsoft.com/office/drawing/2014/main" xmlns="" val="20001"/>
                    </a:ext>
                  </a:extLst>
                </a:gridCol>
                <a:gridCol w="1045897">
                  <a:extLst>
                    <a:ext uri="{9D8B030D-6E8A-4147-A177-3AD203B41FA5}">
                      <a16:colId xmlns:a16="http://schemas.microsoft.com/office/drawing/2014/main" xmlns="" val="20002"/>
                    </a:ext>
                  </a:extLst>
                </a:gridCol>
                <a:gridCol w="581583">
                  <a:extLst>
                    <a:ext uri="{9D8B030D-6E8A-4147-A177-3AD203B41FA5}">
                      <a16:colId xmlns:a16="http://schemas.microsoft.com/office/drawing/2014/main" xmlns="" val="20003"/>
                    </a:ext>
                  </a:extLst>
                </a:gridCol>
                <a:gridCol w="116819">
                  <a:extLst>
                    <a:ext uri="{9D8B030D-6E8A-4147-A177-3AD203B41FA5}">
                      <a16:colId xmlns:a16="http://schemas.microsoft.com/office/drawing/2014/main" xmlns="" val="20004"/>
                    </a:ext>
                  </a:extLst>
                </a:gridCol>
                <a:gridCol w="1263312">
                  <a:extLst>
                    <a:ext uri="{9D8B030D-6E8A-4147-A177-3AD203B41FA5}">
                      <a16:colId xmlns:a16="http://schemas.microsoft.com/office/drawing/2014/main" xmlns="" val="20005"/>
                    </a:ext>
                  </a:extLst>
                </a:gridCol>
              </a:tblGrid>
              <a:tr h="3036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900" b="1" u="none" strike="noStrike" kern="1200" cap="none" normalizeH="0" baseline="0" dirty="0">
                          <a:ln>
                            <a:noFill/>
                          </a:ln>
                          <a:solidFill>
                            <a:srgbClr val="002060"/>
                          </a:solidFill>
                          <a:effectLst/>
                          <a:latin typeface="+mn-lt"/>
                          <a:ea typeface="+mn-ea"/>
                          <a:cs typeface="+mn-cs"/>
                        </a:rPr>
                        <a:t>AÑOS DE ASENTAMIENTO (INICIO):</a:t>
                      </a:r>
                    </a:p>
                  </a:txBody>
                  <a:tcPr marL="91419" marR="91419" marT="45711" marB="45711" anchor="ct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800" u="none" strike="noStrike" kern="1200" cap="none" normalizeH="0" baseline="0" dirty="0">
                          <a:ln>
                            <a:noFill/>
                          </a:ln>
                          <a:solidFill>
                            <a:srgbClr val="002060"/>
                          </a:solidFill>
                          <a:effectLst/>
                          <a:latin typeface="+mn-lt"/>
                          <a:ea typeface="+mn-ea"/>
                          <a:cs typeface="+mn-cs"/>
                        </a:rPr>
                        <a:t>18 Años</a:t>
                      </a:r>
                    </a:p>
                  </a:txBody>
                  <a:tcPr marL="91419" marR="91419" marT="45711" marB="45711" anchor="ctr" horzOverflow="overflow">
                    <a:solidFill>
                      <a:schemeClr val="accent5">
                        <a:lumMod val="40000"/>
                        <a:lumOff val="60000"/>
                      </a:schemeClr>
                    </a:solidFill>
                  </a:tcPr>
                </a:tc>
                <a:tc rowSpan="2"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900" b="1" u="none" strike="noStrike" kern="1200" cap="none" normalizeH="0" baseline="0" dirty="0">
                          <a:ln>
                            <a:noFill/>
                          </a:ln>
                          <a:solidFill>
                            <a:srgbClr val="002060"/>
                          </a:solidFill>
                          <a:effectLst/>
                          <a:latin typeface="+mn-lt"/>
                          <a:ea typeface="+mn-ea"/>
                          <a:cs typeface="+mn-cs"/>
                        </a:rPr>
                        <a:t>CONSOLIDACIÓN:</a:t>
                      </a:r>
                      <a:endParaRPr kumimoji="0" lang="es-ES" sz="900" b="1"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chemeClr val="accent5">
                        <a:lumMod val="40000"/>
                        <a:lumOff val="60000"/>
                      </a:schemeClr>
                    </a:solidFill>
                  </a:tcPr>
                </a:tc>
                <a:tc rowSpan="2" hMerge="1">
                  <a:txBody>
                    <a:bodyPr/>
                    <a:lstStyle/>
                    <a:p>
                      <a:endParaRPr lang="es-EC"/>
                    </a:p>
                  </a:txBody>
                  <a:tcPr/>
                </a:tc>
                <a:tc rowSpan="2"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b="1" u="none" strike="noStrike" kern="1200" cap="none" normalizeH="0" baseline="0" dirty="0">
                          <a:ln>
                            <a:noFill/>
                          </a:ln>
                          <a:solidFill>
                            <a:srgbClr val="002060"/>
                          </a:solidFill>
                          <a:effectLst/>
                          <a:latin typeface="+mn-lt"/>
                          <a:ea typeface="+mn-ea"/>
                          <a:cs typeface="+mn-cs"/>
                        </a:rPr>
                        <a:t>34,95 %</a:t>
                      </a:r>
                    </a:p>
                  </a:txBody>
                  <a:tcPr marL="91419" marR="91419" marT="45711" marB="45711" anchor="ctr" horzOverflow="overflow">
                    <a:solidFill>
                      <a:schemeClr val="accent5">
                        <a:lumMod val="40000"/>
                        <a:lumOff val="60000"/>
                      </a:schemeClr>
                    </a:solidFill>
                  </a:tcPr>
                </a:tc>
                <a:tc rowSpan="2" hMerge="1">
                  <a:txBody>
                    <a:bodyPr/>
                    <a:lstStyle/>
                    <a:p>
                      <a:endParaRPr lang="es-ES" dirty="0"/>
                    </a:p>
                  </a:txBody>
                  <a:tcPr/>
                </a:tc>
                <a:extLst>
                  <a:ext uri="{0D108BD9-81ED-4DB2-BD59-A6C34878D82A}">
                    <a16:rowId xmlns:a16="http://schemas.microsoft.com/office/drawing/2014/main" xmlns="" val="10000"/>
                  </a:ext>
                </a:extLst>
              </a:tr>
              <a:tr h="29694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C" sz="900" b="1" u="none" strike="noStrike" kern="1200" cap="none" normalizeH="0" baseline="0" dirty="0">
                          <a:ln>
                            <a:noFill/>
                          </a:ln>
                          <a:solidFill>
                            <a:srgbClr val="002060"/>
                          </a:solidFill>
                          <a:effectLst/>
                          <a:latin typeface="+mn-lt"/>
                          <a:ea typeface="+mn-ea"/>
                          <a:cs typeface="+mn-cs"/>
                        </a:rPr>
                        <a:t>AÑOS DE ASENTAMIENTO (ACTUAL):</a:t>
                      </a:r>
                      <a:endParaRPr kumimoji="0" lang="es-ES" sz="900" b="1" u="none" strike="noStrike" kern="1200" cap="none" normalizeH="0" baseline="0" dirty="0">
                        <a:ln>
                          <a:noFill/>
                        </a:ln>
                        <a:solidFill>
                          <a:srgbClr val="002060"/>
                        </a:solidFill>
                        <a:effectLst/>
                        <a:latin typeface="+mn-lt"/>
                        <a:ea typeface="+mn-ea"/>
                        <a:cs typeface="+mn-cs"/>
                      </a:endParaRPr>
                    </a:p>
                  </a:txBody>
                  <a:tcPr marL="68564" marR="68564" marT="0" marB="0" anchor="ctr" horzOverflow="overflow">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C" sz="1000" b="1" u="none" strike="noStrike" kern="1200" cap="none" normalizeH="0" baseline="0" dirty="0">
                          <a:ln>
                            <a:noFill/>
                          </a:ln>
                          <a:solidFill>
                            <a:srgbClr val="002060"/>
                          </a:solidFill>
                          <a:effectLst/>
                          <a:latin typeface="+mn-lt"/>
                          <a:ea typeface="+mn-ea"/>
                          <a:cs typeface="+mn-cs"/>
                        </a:rPr>
                        <a:t>24 Años</a:t>
                      </a:r>
                      <a:endParaRPr kumimoji="0" lang="es-ES" sz="1000" b="1"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noFill/>
                  </a:tcPr>
                </a:tc>
                <a:tc gridSpan="2"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chemeClr val="bg1"/>
                    </a:solidFill>
                  </a:tcPr>
                </a:tc>
                <a:tc hMerge="1" vMerge="1">
                  <a:txBody>
                    <a:bodyPr/>
                    <a:lstStyle/>
                    <a:p>
                      <a:endParaRPr lang="es-EC"/>
                    </a:p>
                  </a:txBody>
                  <a:tcPr/>
                </a:tc>
                <a:tc gridSpan="2"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chemeClr val="bg1"/>
                    </a:solidFill>
                  </a:tcPr>
                </a:tc>
                <a:tc hMerge="1" vMerge="1">
                  <a:txBody>
                    <a:bodyPr/>
                    <a:lstStyle/>
                    <a:p>
                      <a:endParaRPr lang="es-EC"/>
                    </a:p>
                  </a:txBody>
                  <a:tcPr/>
                </a:tc>
                <a:extLst>
                  <a:ext uri="{0D108BD9-81ED-4DB2-BD59-A6C34878D82A}">
                    <a16:rowId xmlns:a16="http://schemas.microsoft.com/office/drawing/2014/main" xmlns="" val="10001"/>
                  </a:ext>
                </a:extLst>
              </a:tr>
              <a:tr h="2361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900" b="1" u="none" strike="noStrike" kern="1200" cap="none" normalizeH="0" baseline="0" dirty="0">
                          <a:ln>
                            <a:noFill/>
                          </a:ln>
                          <a:solidFill>
                            <a:srgbClr val="002060"/>
                          </a:solidFill>
                          <a:effectLst/>
                          <a:latin typeface="+mn-lt"/>
                          <a:ea typeface="+mn-ea"/>
                          <a:cs typeface="+mn-cs"/>
                        </a:rPr>
                        <a:t>NÚMERO DE LOTES:</a:t>
                      </a:r>
                    </a:p>
                  </a:txBody>
                  <a:tcPr marL="68564" marR="68564" marT="0" marB="0" anchor="ct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u="none" strike="noStrike" kern="1200" cap="none" normalizeH="0" baseline="0" dirty="0">
                          <a:ln>
                            <a:noFill/>
                          </a:ln>
                          <a:solidFill>
                            <a:srgbClr val="002060"/>
                          </a:solidFill>
                          <a:effectLst/>
                          <a:latin typeface="+mn-lt"/>
                          <a:ea typeface="+mn-ea"/>
                          <a:cs typeface="+mn-cs"/>
                        </a:rPr>
                        <a:t>123</a:t>
                      </a:r>
                      <a:endParaRPr kumimoji="0" lang="es-ES" sz="800" b="1"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chemeClr val="accent5">
                        <a:lumMod val="40000"/>
                        <a:lumOff val="60000"/>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900" b="1" u="none" strike="noStrike" kern="1200" cap="none" normalizeH="0" baseline="0" dirty="0">
                          <a:ln>
                            <a:noFill/>
                          </a:ln>
                          <a:solidFill>
                            <a:srgbClr val="002060"/>
                          </a:solidFill>
                          <a:effectLst/>
                          <a:latin typeface="+mn-lt"/>
                          <a:ea typeface="+mn-ea"/>
                          <a:cs typeface="+mn-cs"/>
                        </a:rPr>
                        <a:t>POBLACIÓN  BENEFICIADA:</a:t>
                      </a:r>
                    </a:p>
                  </a:txBody>
                  <a:tcPr marL="91419" marR="91419" marT="45711" marB="45711" anchor="ctr" horzOverflow="overflow">
                    <a:solidFill>
                      <a:schemeClr val="accent5">
                        <a:lumMod val="40000"/>
                        <a:lumOff val="60000"/>
                      </a:schemeClr>
                    </a:solidFill>
                  </a:tcPr>
                </a:tc>
                <a:tc hMerge="1">
                  <a:txBody>
                    <a:bodyPr/>
                    <a:lstStyle/>
                    <a:p>
                      <a:endParaRPr lang="es-EC"/>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b="1" u="none" strike="noStrike" kern="1200" cap="none" normalizeH="0" baseline="0" dirty="0">
                          <a:ln>
                            <a:noFill/>
                          </a:ln>
                          <a:solidFill>
                            <a:srgbClr val="002060"/>
                          </a:solidFill>
                          <a:effectLst/>
                          <a:latin typeface="+mn-lt"/>
                          <a:ea typeface="+mn-ea"/>
                          <a:cs typeface="+mn-cs"/>
                        </a:rPr>
                        <a:t>492 Hab. </a:t>
                      </a:r>
                      <a:endParaRPr kumimoji="0" lang="es-ES" sz="1000" b="1"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chemeClr val="accent5">
                        <a:lumMod val="40000"/>
                        <a:lumOff val="60000"/>
                      </a:schemeClr>
                    </a:solidFill>
                  </a:tcPr>
                </a:tc>
                <a:tc hMerge="1">
                  <a:txBody>
                    <a:bodyPr/>
                    <a:lstStyle/>
                    <a:p>
                      <a:endParaRPr lang="es-ES"/>
                    </a:p>
                  </a:txBody>
                  <a:tcPr/>
                </a:tc>
                <a:extLst>
                  <a:ext uri="{0D108BD9-81ED-4DB2-BD59-A6C34878D82A}">
                    <a16:rowId xmlns:a16="http://schemas.microsoft.com/office/drawing/2014/main" xmlns="" val="10002"/>
                  </a:ext>
                </a:extLst>
              </a:tr>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900" b="1" u="none" strike="noStrike" kern="1200" cap="none" normalizeH="0" baseline="0" dirty="0">
                          <a:ln>
                            <a:noFill/>
                          </a:ln>
                          <a:solidFill>
                            <a:srgbClr val="002060"/>
                          </a:solidFill>
                          <a:effectLst/>
                          <a:latin typeface="+mn-lt"/>
                          <a:ea typeface="+mn-ea"/>
                          <a:cs typeface="+mn-cs"/>
                        </a:rPr>
                        <a:t>ZONIFICACIÓN ACTUAL:</a:t>
                      </a:r>
                      <a:endParaRPr kumimoji="0" lang="es-EC" sz="900" b="1"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noFill/>
                  </a:tcPr>
                </a:tc>
                <a:tc hMerge="1">
                  <a:txBody>
                    <a:bodyPr/>
                    <a:lstStyle/>
                    <a:p>
                      <a:endParaRPr lang="es-EC"/>
                    </a:p>
                  </a:txBody>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C" sz="800" u="none" strike="noStrike" kern="1200" cap="none" normalizeH="0" baseline="0" dirty="0">
                          <a:ln>
                            <a:noFill/>
                          </a:ln>
                          <a:solidFill>
                            <a:srgbClr val="002060"/>
                          </a:solidFill>
                          <a:effectLst/>
                          <a:latin typeface="+mn-lt"/>
                          <a:ea typeface="+mn-ea"/>
                          <a:cs typeface="+mn-cs"/>
                        </a:rPr>
                        <a:t>A6 (A25002-1,5)  Y A4 (A5002-5)</a:t>
                      </a:r>
                    </a:p>
                  </a:txBody>
                  <a:tcPr marL="91419" marR="91419" marT="45711" marB="45711" anchor="ctr" horzOverflow="overflow">
                    <a:noFill/>
                  </a:tcPr>
                </a:tc>
                <a:tc hMerge="1">
                  <a:txBody>
                    <a:bodyPr/>
                    <a:lstStyle/>
                    <a:p>
                      <a:endParaRPr lang="es-EC"/>
                    </a:p>
                  </a:txBody>
                  <a:tcPr/>
                </a:tc>
                <a:tc hMerge="1">
                  <a:txBody>
                    <a:bodyPr/>
                    <a:lstStyle/>
                    <a:p>
                      <a:endParaRPr lang="es-EC"/>
                    </a:p>
                  </a:txBody>
                  <a:tcPr/>
                </a:tc>
                <a:tc hMerge="1">
                  <a:txBody>
                    <a:bodyPr/>
                    <a:lstStyle/>
                    <a:p>
                      <a:endParaRPr lang="es-ES"/>
                    </a:p>
                  </a:txBody>
                  <a:tcPr/>
                </a:tc>
                <a:extLst>
                  <a:ext uri="{0D108BD9-81ED-4DB2-BD59-A6C34878D82A}">
                    <a16:rowId xmlns:a16="http://schemas.microsoft.com/office/drawing/2014/main" xmlns="" val="10003"/>
                  </a:ext>
                </a:extLst>
              </a:tr>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900" b="1" u="none" strike="noStrike" kern="1200" cap="none" normalizeH="0" baseline="0" dirty="0">
                          <a:ln>
                            <a:noFill/>
                          </a:ln>
                          <a:solidFill>
                            <a:srgbClr val="002060"/>
                          </a:solidFill>
                          <a:effectLst/>
                          <a:latin typeface="+mn-lt"/>
                          <a:ea typeface="+mn-ea"/>
                          <a:cs typeface="+mn-cs"/>
                        </a:rPr>
                        <a:t>LOTE MÍNIMO:</a:t>
                      </a:r>
                    </a:p>
                  </a:txBody>
                  <a:tcPr marL="68564" marR="68564" marT="0" marB="0" anchor="ctr" horzOverflow="overflow">
                    <a:solidFill>
                      <a:schemeClr val="accent5">
                        <a:lumMod val="40000"/>
                        <a:lumOff val="60000"/>
                      </a:schemeClr>
                    </a:solidFill>
                  </a:tcPr>
                </a:tc>
                <a:tc hMerge="1">
                  <a:txBody>
                    <a:bodyPr/>
                    <a:lstStyle/>
                    <a:p>
                      <a:endParaRPr lang="es-EC"/>
                    </a:p>
                  </a:txBody>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800" u="none" strike="noStrike" kern="1200" cap="none" normalizeH="0" baseline="0" dirty="0">
                          <a:ln>
                            <a:noFill/>
                          </a:ln>
                          <a:solidFill>
                            <a:srgbClr val="002060"/>
                          </a:solidFill>
                          <a:effectLst/>
                          <a:latin typeface="+mn-lt"/>
                          <a:ea typeface="+mn-ea"/>
                          <a:cs typeface="+mn-cs"/>
                        </a:rPr>
                        <a:t>25000 m2 Y 5000m2</a:t>
                      </a:r>
                    </a:p>
                  </a:txBody>
                  <a:tcPr marL="91419" marR="91419" marT="45711" marB="45711" anchor="ctr" horzOverflow="overflow">
                    <a:solidFill>
                      <a:schemeClr val="accent5">
                        <a:lumMod val="40000"/>
                        <a:lumOff val="6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4"/>
                  </a:ext>
                </a:extLst>
              </a:tr>
              <a:tr h="14099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900" b="1" u="none" strike="noStrike" kern="1200" cap="none" normalizeH="0" baseline="0" dirty="0">
                          <a:ln>
                            <a:noFill/>
                          </a:ln>
                          <a:solidFill>
                            <a:srgbClr val="002060"/>
                          </a:solidFill>
                          <a:effectLst/>
                          <a:latin typeface="+mn-lt"/>
                          <a:ea typeface="+mn-ea"/>
                          <a:cs typeface="+mn-cs"/>
                        </a:rPr>
                        <a:t>FORMA DE OCUPACIÓN DEL SUELO:</a:t>
                      </a:r>
                    </a:p>
                  </a:txBody>
                  <a:tcPr marL="91419" marR="91419" marT="45711" marB="45711" anchor="ctr" horzOverflow="overflow">
                    <a:noFill/>
                  </a:tcPr>
                </a:tc>
                <a:tc hMerge="1">
                  <a:txBody>
                    <a:bodyPr/>
                    <a:lstStyle/>
                    <a:p>
                      <a:endParaRPr lang="es-EC"/>
                    </a:p>
                  </a:txBody>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C" sz="800" u="none" strike="noStrike" kern="1200" cap="none" normalizeH="0" baseline="0" dirty="0">
                          <a:ln>
                            <a:noFill/>
                          </a:ln>
                          <a:solidFill>
                            <a:srgbClr val="002060"/>
                          </a:solidFill>
                          <a:effectLst/>
                          <a:latin typeface="+mn-lt"/>
                          <a:ea typeface="+mn-ea"/>
                          <a:cs typeface="+mn-cs"/>
                        </a:rPr>
                        <a:t>(A) Aislada</a:t>
                      </a:r>
                    </a:p>
                  </a:txBody>
                  <a:tcPr marL="91419" marR="91419" marT="45711" marB="45711" anchor="ctr" horzOverflow="overflow">
                    <a:noFill/>
                  </a:tcPr>
                </a:tc>
                <a:tc hMerge="1">
                  <a:txBody>
                    <a:bodyPr/>
                    <a:lstStyle/>
                    <a:p>
                      <a:endParaRPr lang="es-EC"/>
                    </a:p>
                  </a:txBody>
                  <a:tcPr/>
                </a:tc>
                <a:tc hMerge="1">
                  <a:txBody>
                    <a:bodyPr/>
                    <a:lstStyle/>
                    <a:p>
                      <a:endParaRPr lang="es-EC"/>
                    </a:p>
                  </a:txBody>
                  <a:tcPr/>
                </a:tc>
                <a:tc hMerge="1">
                  <a:txBody>
                    <a:bodyPr/>
                    <a:lstStyle/>
                    <a:p>
                      <a:endParaRPr lang="es-ES"/>
                    </a:p>
                  </a:txBody>
                  <a:tcPr/>
                </a:tc>
                <a:extLst>
                  <a:ext uri="{0D108BD9-81ED-4DB2-BD59-A6C34878D82A}">
                    <a16:rowId xmlns:a16="http://schemas.microsoft.com/office/drawing/2014/main" xmlns="" val="10005"/>
                  </a:ext>
                </a:extLst>
              </a:tr>
              <a:tr h="209661">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900" b="1" u="none" strike="noStrike" kern="1200" cap="none" normalizeH="0" baseline="0" dirty="0">
                          <a:ln>
                            <a:noFill/>
                          </a:ln>
                          <a:solidFill>
                            <a:srgbClr val="002060"/>
                          </a:solidFill>
                          <a:effectLst/>
                          <a:latin typeface="+mn-lt"/>
                          <a:ea typeface="+mn-ea"/>
                          <a:cs typeface="+mn-cs"/>
                        </a:rPr>
                        <a:t>USO PRINCIPAL:</a:t>
                      </a:r>
                    </a:p>
                  </a:txBody>
                  <a:tcPr marL="91419" marR="91419" marT="45711" marB="45711" anchor="ctr" horzOverflow="overflow">
                    <a:solidFill>
                      <a:schemeClr val="accent5">
                        <a:lumMod val="40000"/>
                        <a:lumOff val="60000"/>
                      </a:schemeClr>
                    </a:solidFill>
                  </a:tcPr>
                </a:tc>
                <a:tc hMerge="1">
                  <a:txBody>
                    <a:bodyPr/>
                    <a:lstStyle/>
                    <a:p>
                      <a:endParaRPr lang="es-EC"/>
                    </a:p>
                  </a:txBody>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C" sz="800" u="none" strike="noStrike" kern="1200" cap="none" normalizeH="0" baseline="0" dirty="0">
                          <a:ln>
                            <a:noFill/>
                          </a:ln>
                          <a:solidFill>
                            <a:srgbClr val="002060"/>
                          </a:solidFill>
                          <a:effectLst/>
                          <a:latin typeface="+mn-lt"/>
                          <a:ea typeface="+mn-ea"/>
                          <a:cs typeface="+mn-cs"/>
                        </a:rPr>
                        <a:t>(PE) PROTECCIÓN ECOLOGICA / AREA NATURALES (RNR) RECURSO NATURAL RENOVABLE; (A31) PQ</a:t>
                      </a:r>
                    </a:p>
                  </a:txBody>
                  <a:tcPr marL="91419" marR="91419" marT="45711" marB="45711" anchor="ctr" horzOverflow="overflow">
                    <a:solidFill>
                      <a:schemeClr val="accent5">
                        <a:lumMod val="40000"/>
                        <a:lumOff val="60000"/>
                      </a:schemeClr>
                    </a:solidFill>
                  </a:tcPr>
                </a:tc>
                <a:tc hMerge="1">
                  <a:txBody>
                    <a:bodyPr/>
                    <a:lstStyle/>
                    <a:p>
                      <a:endParaRPr lang="es-EC"/>
                    </a:p>
                  </a:txBody>
                  <a:tcPr/>
                </a:tc>
                <a:tc hMerge="1">
                  <a:txBody>
                    <a:bodyPr/>
                    <a:lstStyle/>
                    <a:p>
                      <a:endParaRPr lang="es-EC"/>
                    </a:p>
                  </a:txBody>
                  <a:tcPr/>
                </a:tc>
                <a:tc hMerge="1">
                  <a:txBody>
                    <a:bodyPr/>
                    <a:lstStyle/>
                    <a:p>
                      <a:endParaRPr lang="es-ES"/>
                    </a:p>
                  </a:txBody>
                  <a:tcPr/>
                </a:tc>
                <a:extLst>
                  <a:ext uri="{0D108BD9-81ED-4DB2-BD59-A6C34878D82A}">
                    <a16:rowId xmlns:a16="http://schemas.microsoft.com/office/drawing/2014/main" xmlns="" val="10006"/>
                  </a:ext>
                </a:extLst>
              </a:tr>
              <a:tr h="19913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900" b="1" u="none" strike="noStrike" kern="1200" cap="none" normalizeH="0" baseline="0" dirty="0">
                          <a:ln>
                            <a:noFill/>
                          </a:ln>
                          <a:solidFill>
                            <a:srgbClr val="002060"/>
                          </a:solidFill>
                          <a:effectLst/>
                          <a:latin typeface="+mn-lt"/>
                          <a:ea typeface="+mn-ea"/>
                          <a:cs typeface="+mn-cs"/>
                        </a:rPr>
                        <a:t>CLASIFICACIÓN DEL SUELO:</a:t>
                      </a:r>
                    </a:p>
                  </a:txBody>
                  <a:tcPr marL="91419" marR="91419" marT="45711" marB="45711" anchor="ctr" horzOverflow="overflow">
                    <a:noFill/>
                  </a:tcPr>
                </a:tc>
                <a:tc hMerge="1">
                  <a:txBody>
                    <a:bodyPr/>
                    <a:lstStyle/>
                    <a:p>
                      <a:endParaRPr lang="es-EC"/>
                    </a:p>
                  </a:txBody>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C" sz="800" u="none" strike="noStrike" kern="1200" cap="none" normalizeH="0" baseline="0" dirty="0">
                          <a:ln>
                            <a:noFill/>
                          </a:ln>
                          <a:solidFill>
                            <a:srgbClr val="002060"/>
                          </a:solidFill>
                          <a:effectLst/>
                          <a:latin typeface="+mn-lt"/>
                          <a:ea typeface="+mn-ea"/>
                          <a:cs typeface="+mn-cs"/>
                        </a:rPr>
                        <a:t>(SRU) Suelo Rural</a:t>
                      </a:r>
                      <a:endParaRPr kumimoji="0" lang="es-ES"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noFill/>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7"/>
                  </a:ext>
                </a:extLst>
              </a:tr>
              <a:tr h="52980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900" b="1" u="none" strike="noStrike" kern="1200" cap="none" normalizeH="0" baseline="0" dirty="0">
                          <a:ln>
                            <a:noFill/>
                          </a:ln>
                          <a:solidFill>
                            <a:srgbClr val="FF0000"/>
                          </a:solidFill>
                          <a:effectLst/>
                          <a:latin typeface="+mn-lt"/>
                          <a:ea typeface="+mn-ea"/>
                          <a:cs typeface="+mn-cs"/>
                        </a:rPr>
                        <a:t>INFORMES DE RIESGOS:</a:t>
                      </a:r>
                    </a:p>
                  </a:txBody>
                  <a:tcPr marL="91419" marR="91419" marT="45711" marB="45711" anchor="ctr" horzOverflow="overflow">
                    <a:noFill/>
                  </a:tcPr>
                </a:tc>
                <a:tc hMerge="1">
                  <a:txBody>
                    <a:bodyPr/>
                    <a:lstStyle/>
                    <a:p>
                      <a:endParaRPr lang="es-ES"/>
                    </a:p>
                  </a:txBody>
                  <a:tcPr/>
                </a:tc>
                <a:tc gridSpan="4">
                  <a:txBody>
                    <a:bodyPr/>
                    <a:lstStyle/>
                    <a:p>
                      <a:pPr marL="0" indent="0" algn="just" rtl="0" eaLnBrk="1" fontAlgn="ctr" latinLnBrk="0" hangingPunct="1">
                        <a:spcBef>
                          <a:spcPts val="0"/>
                        </a:spcBef>
                        <a:spcAft>
                          <a:spcPts val="0"/>
                        </a:spcAft>
                        <a:buFont typeface="Arial" panose="020B0604020202020204" pitchFamily="34" charset="0"/>
                        <a:buNone/>
                      </a:pPr>
                      <a:r>
                        <a:rPr kumimoji="0" lang="es-ES" sz="1050" u="none" strike="noStrike" kern="1200" cap="none" normalizeH="0" baseline="0" dirty="0">
                          <a:ln>
                            <a:noFill/>
                          </a:ln>
                          <a:solidFill>
                            <a:srgbClr val="002060"/>
                          </a:solidFill>
                          <a:effectLst/>
                          <a:latin typeface="+mn-lt"/>
                          <a:ea typeface="+mn-ea"/>
                          <a:cs typeface="+mn-cs"/>
                        </a:rPr>
                        <a:t>No. 174-AT-DMGR-2016, de 24 de octubre de 2016, </a:t>
                      </a:r>
                      <a:r>
                        <a:rPr kumimoji="0" lang="es-EC" sz="1050" u="none" strike="noStrike" kern="1200" cap="none" normalizeH="0" baseline="0" dirty="0">
                          <a:ln>
                            <a:noFill/>
                          </a:ln>
                          <a:solidFill>
                            <a:srgbClr val="002060"/>
                          </a:solidFill>
                          <a:effectLst/>
                          <a:latin typeface="+mn-lt"/>
                          <a:ea typeface="+mn-ea"/>
                          <a:cs typeface="+mn-cs"/>
                        </a:rPr>
                        <a:t>califica al AHHYC “</a:t>
                      </a:r>
                      <a:r>
                        <a:rPr kumimoji="0" lang="es-ES" sz="1050" u="none" strike="noStrike" kern="1200" cap="none" normalizeH="0" baseline="0" dirty="0">
                          <a:ln>
                            <a:noFill/>
                          </a:ln>
                          <a:solidFill>
                            <a:srgbClr val="002060"/>
                          </a:solidFill>
                          <a:effectLst/>
                          <a:latin typeface="+mn-lt"/>
                          <a:ea typeface="+mn-ea"/>
                          <a:cs typeface="+mn-cs"/>
                        </a:rPr>
                        <a:t>Comité Pro Mejoras del  Barrio Praderas del Valle de Conocoto </a:t>
                      </a:r>
                      <a:r>
                        <a:rPr kumimoji="0" lang="es-EC" sz="1050" u="none" strike="noStrike" kern="1200" cap="none" normalizeH="0" baseline="0" dirty="0">
                          <a:ln>
                            <a:noFill/>
                          </a:ln>
                          <a:solidFill>
                            <a:srgbClr val="002060"/>
                          </a:solidFill>
                          <a:effectLst/>
                          <a:latin typeface="+mn-lt"/>
                          <a:ea typeface="+mn-ea"/>
                          <a:cs typeface="+mn-cs"/>
                        </a:rPr>
                        <a:t>” en general presenta un </a:t>
                      </a:r>
                      <a:r>
                        <a:rPr kumimoji="0" lang="es-EC" sz="1100" b="1" u="none" strike="noStrike" kern="1200" cap="none" normalizeH="0" baseline="0" dirty="0">
                          <a:ln>
                            <a:noFill/>
                          </a:ln>
                          <a:solidFill>
                            <a:srgbClr val="002060"/>
                          </a:solidFill>
                          <a:effectLst/>
                          <a:latin typeface="+mn-lt"/>
                          <a:ea typeface="+mn-ea"/>
                          <a:cs typeface="+mn-cs"/>
                        </a:rPr>
                        <a:t>Riesgo alto Mitigable </a:t>
                      </a:r>
                      <a:r>
                        <a:rPr kumimoji="0" lang="es-EC" sz="1050" u="none" strike="noStrike" kern="1200" cap="none" normalizeH="0" baseline="0" dirty="0">
                          <a:ln>
                            <a:noFill/>
                          </a:ln>
                          <a:solidFill>
                            <a:srgbClr val="002060"/>
                          </a:solidFill>
                          <a:effectLst/>
                          <a:latin typeface="+mn-lt"/>
                          <a:ea typeface="+mn-ea"/>
                          <a:cs typeface="+mn-cs"/>
                        </a:rPr>
                        <a:t>frente a movimientos de remoción en masa.</a:t>
                      </a:r>
                    </a:p>
                  </a:txBody>
                  <a:tcPr marL="91419" marR="91419" marT="45711" marB="45711" anchor="ctr" horzOverflow="overflow">
                    <a:solidFill>
                      <a:schemeClr val="accent4">
                        <a:lumMod val="20000"/>
                        <a:lumOff val="80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08"/>
                  </a:ext>
                </a:extLst>
              </a:tr>
              <a:tr h="0">
                <a:tc gridSpan="2">
                  <a:txBody>
                    <a:bodyPr/>
                    <a:lstStyle/>
                    <a:p>
                      <a:pPr algn="l">
                        <a:lnSpc>
                          <a:spcPct val="115000"/>
                        </a:lnSpc>
                        <a:spcAft>
                          <a:spcPts val="0"/>
                        </a:spcAft>
                      </a:pPr>
                      <a:r>
                        <a:rPr kumimoji="0" lang="es-ES" sz="900" b="1" u="none" strike="noStrike" kern="1200" cap="none" normalizeH="0" baseline="0" dirty="0">
                          <a:ln>
                            <a:noFill/>
                          </a:ln>
                          <a:solidFill>
                            <a:srgbClr val="002060"/>
                          </a:solidFill>
                          <a:effectLst/>
                          <a:latin typeface="+mn-lt"/>
                          <a:ea typeface="+mn-ea"/>
                          <a:cs typeface="+mn-cs"/>
                        </a:rPr>
                        <a:t>Área Útil de Lotes</a:t>
                      </a:r>
                      <a:endParaRPr kumimoji="0" lang="es-EC" sz="900" b="1" u="none" strike="noStrike" kern="1200" cap="none" normalizeH="0" baseline="0" dirty="0">
                        <a:ln>
                          <a:noFill/>
                        </a:ln>
                        <a:solidFill>
                          <a:srgbClr val="002060"/>
                        </a:solidFill>
                        <a:effectLst/>
                        <a:latin typeface="+mn-lt"/>
                        <a:ea typeface="+mn-ea"/>
                        <a:cs typeface="+mn-cs"/>
                      </a:endParaRPr>
                    </a:p>
                  </a:txBody>
                  <a:tcPr marL="68580" marR="68580" marT="0" marB="0" anchor="ctr">
                    <a:solidFill>
                      <a:schemeClr val="accent5">
                        <a:lumMod val="40000"/>
                        <a:lumOff val="60000"/>
                      </a:schemeClr>
                    </a:solidFill>
                  </a:tcPr>
                </a:tc>
                <a:tc hMerge="1">
                  <a:txBody>
                    <a:bodyPr/>
                    <a:lstStyle/>
                    <a:p>
                      <a:pPr algn="r">
                        <a:lnSpc>
                          <a:spcPct val="115000"/>
                        </a:lnSpc>
                        <a:spcAft>
                          <a:spcPts val="0"/>
                        </a:spcAft>
                      </a:pPr>
                      <a:endParaRPr kumimoji="0" lang="es-EC" sz="800" u="none" strike="noStrike" kern="1200" cap="none" normalizeH="0" baseline="0" dirty="0">
                        <a:ln>
                          <a:noFill/>
                        </a:ln>
                        <a:solidFill>
                          <a:srgbClr val="002060"/>
                        </a:solidFill>
                        <a:effectLst/>
                        <a:latin typeface="+mn-lt"/>
                        <a:ea typeface="+mn-ea"/>
                        <a:cs typeface="+mn-cs"/>
                      </a:endParaRPr>
                    </a:p>
                  </a:txBody>
                  <a:tcPr marL="68580" marR="68580" marT="0" marB="0" anchor="ctr"/>
                </a:tc>
                <a:tc>
                  <a:txBody>
                    <a:bodyPr/>
                    <a:lstStyle/>
                    <a:p>
                      <a:pPr algn="r">
                        <a:lnSpc>
                          <a:spcPct val="115000"/>
                        </a:lnSpc>
                        <a:spcAft>
                          <a:spcPts val="0"/>
                        </a:spcAft>
                      </a:pPr>
                      <a:r>
                        <a:rPr kumimoji="0" lang="es-ES" sz="800" u="none" strike="noStrike" kern="1200" cap="none" normalizeH="0" baseline="0" dirty="0">
                          <a:ln>
                            <a:noFill/>
                          </a:ln>
                          <a:solidFill>
                            <a:srgbClr val="002060"/>
                          </a:solidFill>
                          <a:effectLst/>
                          <a:latin typeface="+mn-lt"/>
                          <a:ea typeface="+mn-ea"/>
                          <a:cs typeface="+mn-cs"/>
                        </a:rPr>
                        <a:t>34.063,80</a:t>
                      </a:r>
                      <a:endParaRPr kumimoji="0" lang="es-EC" sz="800" u="none" strike="noStrike" kern="1200" cap="none" normalizeH="0" baseline="0" dirty="0">
                        <a:ln>
                          <a:noFill/>
                        </a:ln>
                        <a:solidFill>
                          <a:srgbClr val="002060"/>
                        </a:solidFill>
                        <a:effectLst/>
                        <a:latin typeface="+mn-lt"/>
                        <a:ea typeface="+mn-ea"/>
                        <a:cs typeface="+mn-cs"/>
                      </a:endParaRPr>
                    </a:p>
                  </a:txBody>
                  <a:tcPr marL="68580" marR="68580" marT="0" marB="0" anchor="ctr">
                    <a:solidFill>
                      <a:schemeClr val="accent5">
                        <a:lumMod val="40000"/>
                        <a:lumOff val="60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800" u="none" strike="noStrike" kern="1200" cap="none" normalizeH="0" baseline="0" dirty="0">
                          <a:ln>
                            <a:noFill/>
                          </a:ln>
                          <a:solidFill>
                            <a:srgbClr val="002060"/>
                          </a:solidFill>
                          <a:effectLst/>
                          <a:latin typeface="+mn-lt"/>
                          <a:ea typeface="+mn-ea"/>
                          <a:cs typeface="+mn-cs"/>
                        </a:rPr>
                        <a:t>m2</a:t>
                      </a:r>
                      <a:endParaRPr kumimoji="0" lang="es-EC"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chemeClr val="accent5">
                        <a:lumMod val="40000"/>
                        <a:lumOff val="60000"/>
                      </a:schemeClr>
                    </a:solidFill>
                  </a:tcPr>
                </a:tc>
                <a:tc hMerge="1">
                  <a:txBody>
                    <a:bodyPr/>
                    <a:lstStyle/>
                    <a:p>
                      <a:endParaRPr lang="es-EC"/>
                    </a:p>
                  </a:txBody>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u="none" strike="noStrike" kern="1200" cap="none" normalizeH="0" baseline="0" dirty="0">
                          <a:ln>
                            <a:noFill/>
                          </a:ln>
                          <a:solidFill>
                            <a:srgbClr val="002060"/>
                          </a:solidFill>
                          <a:effectLst/>
                          <a:latin typeface="+mn-lt"/>
                          <a:ea typeface="+mn-ea"/>
                          <a:cs typeface="+mn-cs"/>
                        </a:rPr>
                        <a:t>Derechos y Acciones</a:t>
                      </a:r>
                    </a:p>
                  </a:txBody>
                  <a:tcPr marL="91419" marR="91419" marT="45711" marB="45711" anchor="ctr" horzOverflow="overflow">
                    <a:noFill/>
                  </a:tcPr>
                </a:tc>
                <a:extLst>
                  <a:ext uri="{0D108BD9-81ED-4DB2-BD59-A6C34878D82A}">
                    <a16:rowId xmlns:a16="http://schemas.microsoft.com/office/drawing/2014/main" xmlns="" val="10009"/>
                  </a:ext>
                </a:extLst>
              </a:tr>
              <a:tr h="0">
                <a:tc gridSpan="2">
                  <a:txBody>
                    <a:bodyPr/>
                    <a:lstStyle/>
                    <a:p>
                      <a:pPr algn="l">
                        <a:lnSpc>
                          <a:spcPct val="115000"/>
                        </a:lnSpc>
                        <a:spcAft>
                          <a:spcPts val="0"/>
                        </a:spcAft>
                      </a:pPr>
                      <a:r>
                        <a:rPr kumimoji="0" lang="es-ES" sz="900" b="1" u="none" strike="noStrike" kern="1200" cap="none" normalizeH="0" baseline="0" dirty="0">
                          <a:ln>
                            <a:noFill/>
                          </a:ln>
                          <a:solidFill>
                            <a:srgbClr val="002060"/>
                          </a:solidFill>
                          <a:effectLst/>
                          <a:latin typeface="+mn-lt"/>
                          <a:ea typeface="+mn-ea"/>
                          <a:cs typeface="+mn-cs"/>
                        </a:rPr>
                        <a:t>Área de Vías y Pasajes</a:t>
                      </a:r>
                      <a:endParaRPr kumimoji="0" lang="es-EC" sz="900" b="1" u="none" strike="noStrike" kern="1200" cap="none" normalizeH="0" baseline="0" dirty="0">
                        <a:ln>
                          <a:noFill/>
                        </a:ln>
                        <a:solidFill>
                          <a:srgbClr val="002060"/>
                        </a:solidFill>
                        <a:effectLst/>
                        <a:latin typeface="+mn-lt"/>
                        <a:ea typeface="+mn-ea"/>
                        <a:cs typeface="+mn-cs"/>
                      </a:endParaRPr>
                    </a:p>
                  </a:txBody>
                  <a:tcPr marL="68580" marR="68580" marT="0" marB="0">
                    <a:noFill/>
                  </a:tcPr>
                </a:tc>
                <a:tc hMerge="1">
                  <a:txBody>
                    <a:bodyPr/>
                    <a:lstStyle/>
                    <a:p>
                      <a:pPr algn="r">
                        <a:lnSpc>
                          <a:spcPct val="115000"/>
                        </a:lnSpc>
                        <a:spcAft>
                          <a:spcPts val="0"/>
                        </a:spcAft>
                      </a:pPr>
                      <a:endParaRPr kumimoji="0" lang="es-EC" sz="800" u="none" strike="noStrike" kern="1200" cap="none" normalizeH="0" baseline="0" dirty="0">
                        <a:ln>
                          <a:noFill/>
                        </a:ln>
                        <a:solidFill>
                          <a:srgbClr val="002060"/>
                        </a:solidFill>
                        <a:effectLst/>
                        <a:latin typeface="+mn-lt"/>
                        <a:ea typeface="+mn-ea"/>
                        <a:cs typeface="+mn-cs"/>
                      </a:endParaRPr>
                    </a:p>
                  </a:txBody>
                  <a:tcPr marL="68580" marR="68580" marT="0" marB="0" anchor="ctr"/>
                </a:tc>
                <a:tc>
                  <a:txBody>
                    <a:bodyPr/>
                    <a:lstStyle/>
                    <a:p>
                      <a:pPr algn="r">
                        <a:lnSpc>
                          <a:spcPct val="115000"/>
                        </a:lnSpc>
                        <a:spcAft>
                          <a:spcPts val="0"/>
                        </a:spcAft>
                      </a:pPr>
                      <a:r>
                        <a:rPr kumimoji="0" lang="es-ES" sz="800" u="none" strike="noStrike" kern="1200" cap="none" normalizeH="0" baseline="0" dirty="0">
                          <a:ln>
                            <a:noFill/>
                          </a:ln>
                          <a:solidFill>
                            <a:srgbClr val="002060"/>
                          </a:solidFill>
                          <a:effectLst/>
                          <a:latin typeface="+mn-lt"/>
                          <a:ea typeface="+mn-ea"/>
                          <a:cs typeface="+mn-cs"/>
                        </a:rPr>
                        <a:t>13.733,92</a:t>
                      </a:r>
                      <a:endParaRPr kumimoji="0" lang="es-EC" sz="800" u="none" strike="noStrike" kern="1200" cap="none" normalizeH="0" baseline="0" dirty="0">
                        <a:ln>
                          <a:noFill/>
                        </a:ln>
                        <a:solidFill>
                          <a:srgbClr val="002060"/>
                        </a:solidFill>
                        <a:effectLst/>
                        <a:latin typeface="+mn-lt"/>
                        <a:ea typeface="+mn-ea"/>
                        <a:cs typeface="+mn-cs"/>
                      </a:endParaRPr>
                    </a:p>
                  </a:txBody>
                  <a:tcPr marL="68580" marR="68580" marT="0" marB="0" anchor="c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800" u="none" strike="noStrike" kern="1200" cap="none" normalizeH="0" baseline="0" dirty="0">
                          <a:ln>
                            <a:noFill/>
                          </a:ln>
                          <a:solidFill>
                            <a:srgbClr val="002060"/>
                          </a:solidFill>
                          <a:effectLst/>
                          <a:latin typeface="+mn-lt"/>
                          <a:ea typeface="+mn-ea"/>
                          <a:cs typeface="+mn-cs"/>
                        </a:rPr>
                        <a:t>m2</a:t>
                      </a:r>
                      <a:endParaRPr kumimoji="0" lang="es-EC"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noFill/>
                  </a:tcPr>
                </a:tc>
                <a:tc h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10010"/>
                  </a:ext>
                </a:extLst>
              </a:tr>
              <a:tr h="0">
                <a:tc gridSpan="2">
                  <a:txBody>
                    <a:bodyPr/>
                    <a:lstStyle/>
                    <a:p>
                      <a:pPr algn="l">
                        <a:lnSpc>
                          <a:spcPct val="115000"/>
                        </a:lnSpc>
                        <a:spcAft>
                          <a:spcPts val="0"/>
                        </a:spcAft>
                      </a:pPr>
                      <a:r>
                        <a:rPr kumimoji="0" lang="es-ES" sz="900" b="1" u="none" strike="noStrike" kern="1200" cap="none" normalizeH="0" baseline="0" dirty="0">
                          <a:ln>
                            <a:noFill/>
                          </a:ln>
                          <a:solidFill>
                            <a:srgbClr val="002060"/>
                          </a:solidFill>
                          <a:effectLst/>
                          <a:latin typeface="+mn-lt"/>
                          <a:ea typeface="+mn-ea"/>
                          <a:cs typeface="+mn-cs"/>
                        </a:rPr>
                        <a:t>Área Verde y Equipamiento Comunal </a:t>
                      </a:r>
                    </a:p>
                    <a:p>
                      <a:pPr algn="l">
                        <a:lnSpc>
                          <a:spcPct val="115000"/>
                        </a:lnSpc>
                        <a:spcAft>
                          <a:spcPts val="0"/>
                        </a:spcAft>
                      </a:pPr>
                      <a:r>
                        <a:rPr kumimoji="0" lang="es-ES" sz="900" b="1" u="none" strike="noStrike" kern="1200" cap="none" normalizeH="0" baseline="0" dirty="0">
                          <a:ln>
                            <a:noFill/>
                          </a:ln>
                          <a:solidFill>
                            <a:srgbClr val="002060"/>
                          </a:solidFill>
                          <a:effectLst/>
                          <a:latin typeface="+mn-lt"/>
                          <a:ea typeface="+mn-ea"/>
                          <a:cs typeface="+mn-cs"/>
                        </a:rPr>
                        <a:t>1, 2, 3, 4, 5, 6 y 7</a:t>
                      </a:r>
                      <a:endParaRPr kumimoji="0" lang="es-EC" sz="900" b="1" u="none" strike="noStrike" kern="1200" cap="none" normalizeH="0" baseline="0" dirty="0">
                        <a:ln>
                          <a:noFill/>
                        </a:ln>
                        <a:solidFill>
                          <a:srgbClr val="002060"/>
                        </a:solidFill>
                        <a:effectLst/>
                        <a:latin typeface="+mn-lt"/>
                        <a:ea typeface="+mn-ea"/>
                        <a:cs typeface="+mn-cs"/>
                      </a:endParaRPr>
                    </a:p>
                  </a:txBody>
                  <a:tcPr marL="68580" marR="68580" marT="0" marB="0">
                    <a:solidFill>
                      <a:schemeClr val="accent5">
                        <a:lumMod val="40000"/>
                        <a:lumOff val="60000"/>
                      </a:schemeClr>
                    </a:solidFill>
                  </a:tcPr>
                </a:tc>
                <a:tc hMerge="1">
                  <a:txBody>
                    <a:bodyPr/>
                    <a:lstStyle/>
                    <a:p>
                      <a:pPr algn="r">
                        <a:lnSpc>
                          <a:spcPct val="115000"/>
                        </a:lnSpc>
                        <a:spcAft>
                          <a:spcPts val="0"/>
                        </a:spcAft>
                      </a:pPr>
                      <a:endParaRPr kumimoji="0" lang="es-EC" sz="800" u="none" strike="noStrike" kern="1200" cap="none" normalizeH="0" baseline="0" dirty="0">
                        <a:ln>
                          <a:noFill/>
                        </a:ln>
                        <a:solidFill>
                          <a:srgbClr val="002060"/>
                        </a:solidFill>
                        <a:effectLst/>
                        <a:latin typeface="+mn-lt"/>
                        <a:ea typeface="+mn-ea"/>
                        <a:cs typeface="+mn-cs"/>
                      </a:endParaRPr>
                    </a:p>
                  </a:txBody>
                  <a:tcPr marL="68580" marR="68580" marT="0" marB="0" anchor="ctr"/>
                </a:tc>
                <a:tc>
                  <a:txBody>
                    <a:bodyPr/>
                    <a:lstStyle/>
                    <a:p>
                      <a:pPr algn="r">
                        <a:lnSpc>
                          <a:spcPct val="115000"/>
                        </a:lnSpc>
                        <a:spcAft>
                          <a:spcPts val="0"/>
                        </a:spcAft>
                      </a:pPr>
                      <a:r>
                        <a:rPr kumimoji="0" lang="es-EC" sz="800" u="none" strike="noStrike" kern="1200" cap="none" normalizeH="0" baseline="0" dirty="0">
                          <a:ln>
                            <a:noFill/>
                          </a:ln>
                          <a:solidFill>
                            <a:srgbClr val="002060"/>
                          </a:solidFill>
                          <a:effectLst/>
                          <a:latin typeface="+mn-lt"/>
                          <a:ea typeface="+mn-ea"/>
                          <a:cs typeface="+mn-cs"/>
                        </a:rPr>
                        <a:t>3.740,36</a:t>
                      </a:r>
                    </a:p>
                  </a:txBody>
                  <a:tcPr marL="68580" marR="68580" marT="0" marB="0" anchor="ctr">
                    <a:solidFill>
                      <a:schemeClr val="accent5">
                        <a:lumMod val="40000"/>
                        <a:lumOff val="60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800" u="none" strike="noStrike" kern="1200" cap="none" normalizeH="0" baseline="0" dirty="0">
                          <a:ln>
                            <a:noFill/>
                          </a:ln>
                          <a:solidFill>
                            <a:srgbClr val="002060"/>
                          </a:solidFill>
                          <a:effectLst/>
                          <a:latin typeface="+mn-lt"/>
                          <a:ea typeface="+mn-ea"/>
                          <a:cs typeface="+mn-cs"/>
                        </a:rPr>
                        <a:t>m2</a:t>
                      </a:r>
                      <a:endParaRPr kumimoji="0" lang="es-EC"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solidFill>
                      <a:schemeClr val="accent5">
                        <a:lumMod val="40000"/>
                        <a:lumOff val="60000"/>
                      </a:schemeClr>
                    </a:solidFill>
                  </a:tcPr>
                </a:tc>
                <a:tc h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10011"/>
                  </a:ext>
                </a:extLst>
              </a:tr>
              <a:tr h="329331">
                <a:tc gridSpan="2">
                  <a:txBody>
                    <a:bodyPr/>
                    <a:lstStyle/>
                    <a:p>
                      <a:pPr algn="l">
                        <a:lnSpc>
                          <a:spcPct val="115000"/>
                        </a:lnSpc>
                        <a:spcAft>
                          <a:spcPts val="0"/>
                        </a:spcAft>
                      </a:pPr>
                      <a:r>
                        <a:rPr kumimoji="0" lang="es-ES" sz="900" b="1" u="none" strike="noStrike" kern="1200" cap="none" normalizeH="0" baseline="0" dirty="0">
                          <a:ln>
                            <a:noFill/>
                          </a:ln>
                          <a:solidFill>
                            <a:srgbClr val="002060"/>
                          </a:solidFill>
                          <a:effectLst/>
                          <a:latin typeface="+mn-lt"/>
                          <a:ea typeface="+mn-ea"/>
                          <a:cs typeface="+mn-cs"/>
                        </a:rPr>
                        <a:t>Faja de Protección de Quebrada</a:t>
                      </a:r>
                    </a:p>
                    <a:p>
                      <a:pPr algn="l">
                        <a:lnSpc>
                          <a:spcPct val="115000"/>
                        </a:lnSpc>
                        <a:spcAft>
                          <a:spcPts val="0"/>
                        </a:spcAft>
                      </a:pPr>
                      <a:r>
                        <a:rPr kumimoji="0" lang="es-ES" sz="900" b="1" u="none" strike="noStrike" kern="1200" cap="none" normalizeH="0" baseline="0" dirty="0">
                          <a:ln>
                            <a:noFill/>
                          </a:ln>
                          <a:solidFill>
                            <a:srgbClr val="002060"/>
                          </a:solidFill>
                          <a:effectLst/>
                          <a:latin typeface="+mn-lt"/>
                          <a:ea typeface="+mn-ea"/>
                          <a:cs typeface="+mn-cs"/>
                        </a:rPr>
                        <a:t>(Área Municipal 1, 2 y 3)</a:t>
                      </a:r>
                      <a:endParaRPr kumimoji="0" lang="es-EC" sz="900" b="1" u="none" strike="noStrike" kern="1200" cap="none" normalizeH="0" baseline="0" dirty="0">
                        <a:ln>
                          <a:noFill/>
                        </a:ln>
                        <a:solidFill>
                          <a:srgbClr val="002060"/>
                        </a:solidFill>
                        <a:effectLst/>
                        <a:latin typeface="+mn-lt"/>
                        <a:ea typeface="+mn-ea"/>
                        <a:cs typeface="+mn-cs"/>
                      </a:endParaRPr>
                    </a:p>
                  </a:txBody>
                  <a:tcPr marL="68580" marR="68580" marT="0" marB="0">
                    <a:noFill/>
                  </a:tcPr>
                </a:tc>
                <a:tc hMerge="1">
                  <a:txBody>
                    <a:bodyPr/>
                    <a:lstStyle/>
                    <a:p>
                      <a:pPr algn="r">
                        <a:lnSpc>
                          <a:spcPct val="115000"/>
                        </a:lnSpc>
                        <a:spcAft>
                          <a:spcPts val="0"/>
                        </a:spcAft>
                      </a:pPr>
                      <a:endParaRPr kumimoji="0" lang="es-EC" sz="800" u="none" strike="noStrike" kern="1200" cap="none" normalizeH="0" baseline="0" dirty="0">
                        <a:ln>
                          <a:noFill/>
                        </a:ln>
                        <a:solidFill>
                          <a:srgbClr val="002060"/>
                        </a:solidFill>
                        <a:effectLst/>
                        <a:latin typeface="+mn-lt"/>
                        <a:ea typeface="+mn-ea"/>
                        <a:cs typeface="+mn-cs"/>
                      </a:endParaRPr>
                    </a:p>
                  </a:txBody>
                  <a:tcPr marL="68580" marR="68580" marT="0" marB="0" anchor="ctr"/>
                </a:tc>
                <a:tc>
                  <a:txBody>
                    <a:bodyPr/>
                    <a:lstStyle/>
                    <a:p>
                      <a:pPr algn="r">
                        <a:lnSpc>
                          <a:spcPct val="115000"/>
                        </a:lnSpc>
                        <a:spcAft>
                          <a:spcPts val="0"/>
                        </a:spcAft>
                      </a:pPr>
                      <a:r>
                        <a:rPr kumimoji="0" lang="es-ES" sz="800" u="none" strike="noStrike" kern="1200" cap="none" normalizeH="0" baseline="0" dirty="0">
                          <a:ln>
                            <a:noFill/>
                          </a:ln>
                          <a:solidFill>
                            <a:srgbClr val="002060"/>
                          </a:solidFill>
                          <a:effectLst/>
                          <a:latin typeface="+mn-lt"/>
                          <a:ea typeface="+mn-ea"/>
                          <a:cs typeface="+mn-cs"/>
                        </a:rPr>
                        <a:t>1.975,36</a:t>
                      </a:r>
                      <a:endParaRPr kumimoji="0" lang="es-EC" sz="800" u="none" strike="noStrike" kern="1200" cap="none" normalizeH="0" baseline="0" dirty="0">
                        <a:ln>
                          <a:noFill/>
                        </a:ln>
                        <a:solidFill>
                          <a:srgbClr val="002060"/>
                        </a:solidFill>
                        <a:effectLst/>
                        <a:latin typeface="+mn-lt"/>
                        <a:ea typeface="+mn-ea"/>
                        <a:cs typeface="+mn-cs"/>
                      </a:endParaRPr>
                    </a:p>
                  </a:txBody>
                  <a:tcPr marL="68580" marR="68580" marT="0" marB="0" anchor="c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800" u="none" strike="noStrike" kern="1200" cap="none" normalizeH="0" baseline="0" dirty="0">
                          <a:ln>
                            <a:noFill/>
                          </a:ln>
                          <a:solidFill>
                            <a:srgbClr val="002060"/>
                          </a:solidFill>
                          <a:effectLst/>
                          <a:latin typeface="+mn-lt"/>
                          <a:ea typeface="+mn-ea"/>
                          <a:cs typeface="+mn-cs"/>
                        </a:rPr>
                        <a:t>m2</a:t>
                      </a:r>
                      <a:endParaRPr kumimoji="0" lang="es-EC"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noFill/>
                  </a:tcPr>
                </a:tc>
                <a:tc hMerge="1">
                  <a:txBody>
                    <a:bodyPr/>
                    <a:lstStyle/>
                    <a:p>
                      <a:endParaRPr lang="es-EC"/>
                    </a:p>
                  </a:txBody>
                  <a:tcPr/>
                </a:tc>
                <a:tc vMerge="1">
                  <a:txBody>
                    <a:bodyPr/>
                    <a:lstStyle/>
                    <a:p>
                      <a:endParaRPr lang="es-EC"/>
                    </a:p>
                  </a:txBody>
                  <a:tcPr/>
                </a:tc>
                <a:extLst>
                  <a:ext uri="{0D108BD9-81ED-4DB2-BD59-A6C34878D82A}">
                    <a16:rowId xmlns:a16="http://schemas.microsoft.com/office/drawing/2014/main" xmlns="" val="10018"/>
                  </a:ext>
                </a:extLst>
              </a:tr>
              <a:tr h="145162">
                <a:tc gridSpan="2">
                  <a:txBody>
                    <a:bodyPr/>
                    <a:lstStyle/>
                    <a:p>
                      <a:pPr algn="l">
                        <a:lnSpc>
                          <a:spcPct val="115000"/>
                        </a:lnSpc>
                        <a:spcAft>
                          <a:spcPts val="0"/>
                        </a:spcAft>
                      </a:pPr>
                      <a:r>
                        <a:rPr kumimoji="0" lang="es-ES" sz="900" b="1" u="none" strike="noStrike" kern="1200" cap="none" normalizeH="0" baseline="0" dirty="0">
                          <a:ln>
                            <a:noFill/>
                          </a:ln>
                          <a:solidFill>
                            <a:srgbClr val="002060"/>
                          </a:solidFill>
                          <a:effectLst/>
                          <a:latin typeface="+mn-lt"/>
                          <a:ea typeface="+mn-ea"/>
                          <a:cs typeface="+mn-cs"/>
                        </a:rPr>
                        <a:t>Faja de Protección de Quebrada (Lotes)</a:t>
                      </a:r>
                      <a:endParaRPr kumimoji="0" lang="es-EC" sz="900" b="1" u="none" strike="noStrike" kern="1200" cap="none" normalizeH="0" baseline="0" dirty="0">
                        <a:ln>
                          <a:noFill/>
                        </a:ln>
                        <a:solidFill>
                          <a:srgbClr val="002060"/>
                        </a:solidFill>
                        <a:effectLst/>
                        <a:latin typeface="+mn-lt"/>
                        <a:ea typeface="+mn-ea"/>
                        <a:cs typeface="+mn-cs"/>
                      </a:endParaRPr>
                    </a:p>
                  </a:txBody>
                  <a:tcPr marL="68580" marR="68580" marT="0" marB="0">
                    <a:solidFill>
                      <a:schemeClr val="accent5">
                        <a:lumMod val="40000"/>
                        <a:lumOff val="60000"/>
                      </a:schemeClr>
                    </a:solidFill>
                  </a:tcPr>
                </a:tc>
                <a:tc hMerge="1">
                  <a:txBody>
                    <a:bodyPr/>
                    <a:lstStyle/>
                    <a:p>
                      <a:pPr algn="r">
                        <a:lnSpc>
                          <a:spcPct val="115000"/>
                        </a:lnSpc>
                        <a:spcAft>
                          <a:spcPts val="0"/>
                        </a:spcAft>
                      </a:pPr>
                      <a:endParaRPr kumimoji="0" lang="es-EC" sz="800" u="none" strike="noStrike" kern="1200" cap="none" normalizeH="0" baseline="0" dirty="0">
                        <a:ln>
                          <a:noFill/>
                        </a:ln>
                        <a:solidFill>
                          <a:srgbClr val="002060"/>
                        </a:solidFill>
                        <a:effectLst/>
                        <a:latin typeface="+mn-lt"/>
                        <a:ea typeface="+mn-ea"/>
                        <a:cs typeface="+mn-cs"/>
                      </a:endParaRPr>
                    </a:p>
                  </a:txBody>
                  <a:tcPr marL="68580" marR="68580" marT="0" marB="0" anchor="ctr"/>
                </a:tc>
                <a:tc>
                  <a:txBody>
                    <a:bodyPr/>
                    <a:lstStyle/>
                    <a:p>
                      <a:pPr algn="r">
                        <a:lnSpc>
                          <a:spcPct val="115000"/>
                        </a:lnSpc>
                        <a:spcAft>
                          <a:spcPts val="0"/>
                        </a:spcAft>
                      </a:pPr>
                      <a:r>
                        <a:rPr kumimoji="0" lang="es-ES" sz="800" u="none" strike="noStrike" kern="1200" cap="none" normalizeH="0" baseline="0" dirty="0">
                          <a:ln>
                            <a:noFill/>
                          </a:ln>
                          <a:solidFill>
                            <a:srgbClr val="002060"/>
                          </a:solidFill>
                          <a:effectLst/>
                          <a:latin typeface="+mn-lt"/>
                          <a:ea typeface="+mn-ea"/>
                          <a:cs typeface="+mn-cs"/>
                        </a:rPr>
                        <a:t>4.712,18</a:t>
                      </a:r>
                      <a:endParaRPr kumimoji="0" lang="es-EC" sz="800" u="none" strike="noStrike" kern="1200" cap="none" normalizeH="0" baseline="0" dirty="0">
                        <a:ln>
                          <a:noFill/>
                        </a:ln>
                        <a:solidFill>
                          <a:srgbClr val="002060"/>
                        </a:solidFill>
                        <a:effectLst/>
                        <a:latin typeface="+mn-lt"/>
                        <a:ea typeface="+mn-ea"/>
                        <a:cs typeface="+mn-cs"/>
                      </a:endParaRPr>
                    </a:p>
                  </a:txBody>
                  <a:tcPr marL="68580" marR="68580" marT="0" marB="0" anchor="ctr">
                    <a:solidFill>
                      <a:schemeClr val="accent5">
                        <a:lumMod val="40000"/>
                        <a:lumOff val="60000"/>
                      </a:schemeClr>
                    </a:solid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tab pos="2698750" algn="ctr"/>
                          <a:tab pos="5399088" algn="r"/>
                        </a:tabLst>
                      </a:pPr>
                      <a:r>
                        <a:rPr kumimoji="0" lang="es-ES" sz="800" u="none" strike="noStrike" kern="1200" cap="none" normalizeH="0" baseline="0" dirty="0">
                          <a:ln>
                            <a:noFill/>
                          </a:ln>
                          <a:solidFill>
                            <a:srgbClr val="002060"/>
                          </a:solidFill>
                          <a:effectLst/>
                          <a:latin typeface="+mn-lt"/>
                          <a:ea typeface="+mn-ea"/>
                          <a:cs typeface="+mn-cs"/>
                        </a:rPr>
                        <a:t>m2</a:t>
                      </a:r>
                    </a:p>
                  </a:txBody>
                  <a:tcPr marL="91419" marR="91419" marT="45711" marB="45711" anchor="ctr" horzOverflow="overflow">
                    <a:solidFill>
                      <a:schemeClr val="accent5">
                        <a:lumMod val="40000"/>
                        <a:lumOff val="60000"/>
                      </a:schemeClr>
                    </a:solidFill>
                  </a:tcPr>
                </a:tc>
                <a:tc hMerge="1">
                  <a:txBody>
                    <a:bodyPr/>
                    <a:lstStyle/>
                    <a:p>
                      <a:endParaRPr lang="es-EC"/>
                    </a:p>
                  </a:txBody>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C" sz="800" u="none" strike="noStrike" kern="1200" cap="none" normalizeH="0" baseline="0" dirty="0">
                        <a:ln>
                          <a:noFill/>
                        </a:ln>
                        <a:solidFill>
                          <a:srgbClr val="002060"/>
                        </a:solidFill>
                        <a:effectLst/>
                        <a:latin typeface="+mn-lt"/>
                        <a:ea typeface="+mn-ea"/>
                        <a:cs typeface="+mn-cs"/>
                      </a:endParaRPr>
                    </a:p>
                  </a:txBody>
                  <a:tcPr marL="91419" marR="91419" marT="45711" marB="45711" anchor="ctr" horzOverflow="overflow"/>
                </a:tc>
                <a:extLst>
                  <a:ext uri="{0D108BD9-81ED-4DB2-BD59-A6C34878D82A}">
                    <a16:rowId xmlns:a16="http://schemas.microsoft.com/office/drawing/2014/main" xmlns="" val="10021"/>
                  </a:ext>
                </a:extLst>
              </a:tr>
              <a:tr h="161005">
                <a:tc gridSpan="2">
                  <a:txBody>
                    <a:bodyPr/>
                    <a:lstStyle/>
                    <a:p>
                      <a:pPr algn="l">
                        <a:lnSpc>
                          <a:spcPct val="115000"/>
                        </a:lnSpc>
                        <a:spcAft>
                          <a:spcPts val="0"/>
                        </a:spcAft>
                      </a:pPr>
                      <a:r>
                        <a:rPr kumimoji="0" lang="es-ES" sz="900" b="1" u="none" strike="noStrike" kern="1200" cap="none" normalizeH="0" baseline="0" dirty="0">
                          <a:ln>
                            <a:noFill/>
                          </a:ln>
                          <a:solidFill>
                            <a:srgbClr val="002060"/>
                          </a:solidFill>
                          <a:effectLst/>
                          <a:latin typeface="+mn-lt"/>
                          <a:ea typeface="+mn-ea"/>
                          <a:cs typeface="+mn-cs"/>
                        </a:rPr>
                        <a:t>Área bruta del terreno(Área Total)</a:t>
                      </a:r>
                      <a:endParaRPr kumimoji="0" lang="es-EC" sz="900" b="1" u="none" strike="noStrike" kern="1200" cap="none" normalizeH="0" baseline="0" dirty="0">
                        <a:ln>
                          <a:noFill/>
                        </a:ln>
                        <a:solidFill>
                          <a:srgbClr val="002060"/>
                        </a:solidFill>
                        <a:effectLst/>
                        <a:latin typeface="+mn-lt"/>
                        <a:ea typeface="+mn-ea"/>
                        <a:cs typeface="+mn-cs"/>
                      </a:endParaRPr>
                    </a:p>
                  </a:txBody>
                  <a:tcPr marL="68580" marR="68580" marT="0" marB="0">
                    <a:noFill/>
                  </a:tcPr>
                </a:tc>
                <a:tc hMerge="1">
                  <a:txBody>
                    <a:bodyPr/>
                    <a:lstStyle/>
                    <a:p>
                      <a:pPr algn="r">
                        <a:lnSpc>
                          <a:spcPct val="115000"/>
                        </a:lnSpc>
                      </a:pPr>
                      <a:endParaRPr kumimoji="0" lang="es-EC" sz="800" u="none" strike="noStrike" kern="1200" cap="none" normalizeH="0" baseline="0" dirty="0">
                        <a:ln>
                          <a:noFill/>
                        </a:ln>
                        <a:solidFill>
                          <a:srgbClr val="002060"/>
                        </a:solidFill>
                        <a:effectLst/>
                        <a:latin typeface="+mn-lt"/>
                        <a:ea typeface="+mn-ea"/>
                        <a:cs typeface="+mn-cs"/>
                      </a:endParaRPr>
                    </a:p>
                  </a:txBody>
                  <a:tcPr marL="68580" marR="68580" marT="0" marB="0" anchor="ctr"/>
                </a:tc>
                <a:tc>
                  <a:txBody>
                    <a:bodyPr/>
                    <a:lstStyle/>
                    <a:p>
                      <a:pPr algn="r">
                        <a:lnSpc>
                          <a:spcPct val="115000"/>
                        </a:lnSpc>
                      </a:pPr>
                      <a:r>
                        <a:rPr kumimoji="0" lang="es-ES" sz="800" u="none" strike="noStrike" kern="1200" cap="none" normalizeH="0" baseline="0" dirty="0">
                          <a:ln>
                            <a:noFill/>
                          </a:ln>
                          <a:solidFill>
                            <a:srgbClr val="002060"/>
                          </a:solidFill>
                          <a:effectLst/>
                          <a:latin typeface="+mn-lt"/>
                          <a:ea typeface="+mn-ea"/>
                          <a:cs typeface="+mn-cs"/>
                        </a:rPr>
                        <a:t>58.303,35</a:t>
                      </a:r>
                      <a:endParaRPr kumimoji="0" lang="es-EC" sz="800" u="none" strike="noStrike" kern="1200" cap="none" normalizeH="0" baseline="0" dirty="0">
                        <a:ln>
                          <a:noFill/>
                        </a:ln>
                        <a:solidFill>
                          <a:srgbClr val="002060"/>
                        </a:solidFill>
                        <a:effectLst/>
                        <a:latin typeface="+mn-lt"/>
                        <a:ea typeface="+mn-ea"/>
                        <a:cs typeface="+mn-cs"/>
                      </a:endParaRPr>
                    </a:p>
                  </a:txBody>
                  <a:tcPr marL="68580" marR="68580" marT="0" marB="0" anchor="ctr">
                    <a:lnB w="19050" cap="flat" cmpd="sng" algn="ctr">
                      <a:solidFill>
                        <a:srgbClr val="5A8B25"/>
                      </a:solidFill>
                      <a:prstDash val="solid"/>
                      <a:round/>
                      <a:headEnd type="none" w="med" len="med"/>
                      <a:tailEnd type="none" w="med" len="med"/>
                    </a:lnB>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800" u="none" strike="noStrike" kern="1200" cap="none" normalizeH="0" baseline="0" dirty="0">
                          <a:ln>
                            <a:noFill/>
                          </a:ln>
                          <a:solidFill>
                            <a:srgbClr val="002060"/>
                          </a:solidFill>
                          <a:effectLst/>
                          <a:latin typeface="+mn-lt"/>
                          <a:ea typeface="+mn-ea"/>
                          <a:cs typeface="+mn-cs"/>
                        </a:rPr>
                        <a:t>m2</a:t>
                      </a:r>
                    </a:p>
                  </a:txBody>
                  <a:tcPr marL="91419" marR="91419" marT="45711" marB="45711" anchor="ctr" horzOverflow="overflow">
                    <a:noFill/>
                  </a:tcPr>
                </a:tc>
                <a:tc hMerge="1">
                  <a:txBody>
                    <a:bodyPr/>
                    <a:lstStyle/>
                    <a:p>
                      <a:endParaRPr lang="es-EC" dirty="0"/>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800" u="none" strike="noStrike" kern="1200" cap="none" normalizeH="0" baseline="0" dirty="0">
                          <a:ln>
                            <a:noFill/>
                          </a:ln>
                          <a:solidFill>
                            <a:srgbClr val="002060"/>
                          </a:solidFill>
                          <a:effectLst/>
                          <a:latin typeface="+mn-lt"/>
                          <a:ea typeface="+mn-ea"/>
                          <a:cs typeface="+mn-cs"/>
                        </a:rPr>
                        <a:t>UERB-OC</a:t>
                      </a:r>
                    </a:p>
                  </a:txBody>
                  <a:tcPr marL="91419" marR="91419" marT="45711" marB="45711" anchor="ctr" horzOverflow="overflow">
                    <a:noFill/>
                  </a:tcPr>
                </a:tc>
                <a:extLst>
                  <a:ext uri="{0D108BD9-81ED-4DB2-BD59-A6C34878D82A}">
                    <a16:rowId xmlns:a16="http://schemas.microsoft.com/office/drawing/2014/main" xmlns="" val="10022"/>
                  </a:ext>
                </a:extLst>
              </a:tr>
            </a:tbl>
          </a:graphicData>
        </a:graphic>
      </p:graphicFrame>
      <p:sp>
        <p:nvSpPr>
          <p:cNvPr id="10" name="CuadroTexto 6"/>
          <p:cNvSpPr txBox="1"/>
          <p:nvPr/>
        </p:nvSpPr>
        <p:spPr>
          <a:xfrm>
            <a:off x="1754454" y="39537"/>
            <a:ext cx="8796937"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a:t>
            </a:r>
            <a:r>
              <a:rPr lang="es-EC" sz="1600" b="1" dirty="0">
                <a:solidFill>
                  <a:srgbClr val="0070C0"/>
                </a:solidFill>
              </a:rPr>
              <a:t> </a:t>
            </a:r>
          </a:p>
          <a:p>
            <a:pPr algn="ctr"/>
            <a:r>
              <a:rPr lang="es-EC" sz="1600" b="1" dirty="0">
                <a:solidFill>
                  <a:srgbClr val="0070C0"/>
                </a:solidFill>
              </a:rPr>
              <a:t> COMITÉ PRO MEJORAS DEL BARRIO “PRADERAS DEL VALLE DE CONOCOTO”</a:t>
            </a:r>
          </a:p>
        </p:txBody>
      </p:sp>
      <p:sp>
        <p:nvSpPr>
          <p:cNvPr id="11" name="CuadroTexto 7"/>
          <p:cNvSpPr txBox="1"/>
          <p:nvPr/>
        </p:nvSpPr>
        <p:spPr>
          <a:xfrm>
            <a:off x="3409774" y="531909"/>
            <a:ext cx="5486296" cy="276999"/>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LOS CHILLOS </a:t>
            </a:r>
            <a:r>
              <a:rPr lang="en-US" sz="1200" b="1" dirty="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CONOCOTO</a:t>
            </a:r>
          </a:p>
        </p:txBody>
      </p:sp>
      <p:pic>
        <p:nvPicPr>
          <p:cNvPr id="15" name="Picture 1" descr="Z:\UERB OC 2015\Barrios Enviados a Consejo  2015\LOS CHILLOS\Praderas del Valle - cambio de Zonificacion\FOTOS\26-03-2015\DSC02354.JPG"/>
          <p:cNvPicPr>
            <a:picLocks noChangeAspect="1" noChangeArrowheads="1"/>
          </p:cNvPicPr>
          <p:nvPr/>
        </p:nvPicPr>
        <p:blipFill>
          <a:blip r:embed="rId4" cstate="print"/>
          <a:srcRect t="11339" b="14955"/>
          <a:stretch>
            <a:fillRect/>
          </a:stretch>
        </p:blipFill>
        <p:spPr bwMode="auto">
          <a:xfrm>
            <a:off x="5371190" y="3500514"/>
            <a:ext cx="3390882" cy="1874459"/>
          </a:xfrm>
          <a:prstGeom prst="rect">
            <a:avLst/>
          </a:prstGeom>
          <a:noFill/>
        </p:spPr>
      </p:pic>
      <p:pic>
        <p:nvPicPr>
          <p:cNvPr id="16" name="Picture 2" descr="Z:\UERB OC 2015\Barrios Enviados a Consejo  2015\LOS CHILLOS\Praderas del Valle - cambio de Zonificacion\FOTOS\26-03-2015\DSC02356.JPG"/>
          <p:cNvPicPr>
            <a:picLocks noChangeAspect="1" noChangeArrowheads="1"/>
          </p:cNvPicPr>
          <p:nvPr/>
        </p:nvPicPr>
        <p:blipFill>
          <a:blip r:embed="rId5" cstate="print"/>
          <a:srcRect t="33145" b="9285"/>
          <a:stretch>
            <a:fillRect/>
          </a:stretch>
        </p:blipFill>
        <p:spPr bwMode="auto">
          <a:xfrm>
            <a:off x="5402663" y="1055137"/>
            <a:ext cx="6395502" cy="2761374"/>
          </a:xfrm>
          <a:prstGeom prst="rect">
            <a:avLst/>
          </a:prstGeom>
          <a:noFill/>
        </p:spPr>
      </p:pic>
      <p:pic>
        <p:nvPicPr>
          <p:cNvPr id="17" name="Picture 4" descr="Z:\UERB OC 2015\Barrios Enviados a Consejo  2015\LOS CHILLOS\Praderas del Valle - cambio de Zonificacion\FOTOS\26-03-2015\DSC02387.JPG"/>
          <p:cNvPicPr>
            <a:picLocks noChangeAspect="1" noChangeArrowheads="1"/>
          </p:cNvPicPr>
          <p:nvPr/>
        </p:nvPicPr>
        <p:blipFill>
          <a:blip r:embed="rId6" cstate="print"/>
          <a:srcRect t="17009" b="12120"/>
          <a:stretch>
            <a:fillRect/>
          </a:stretch>
        </p:blipFill>
        <p:spPr bwMode="auto">
          <a:xfrm>
            <a:off x="8864623" y="3830776"/>
            <a:ext cx="2928369" cy="1556524"/>
          </a:xfrm>
          <a:prstGeom prst="rect">
            <a:avLst/>
          </a:prstGeom>
          <a:noFill/>
        </p:spPr>
      </p:pic>
    </p:spTree>
    <p:extLst>
      <p:ext uri="{BB962C8B-B14F-4D97-AF65-F5344CB8AC3E}">
        <p14:creationId xmlns:p14="http://schemas.microsoft.com/office/powerpoint/2010/main" val="3316384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4884" y="6086890"/>
            <a:ext cx="1243123" cy="625833"/>
          </a:xfrm>
          <a:prstGeom prst="rect">
            <a:avLst/>
          </a:prstGeom>
        </p:spPr>
      </p:pic>
      <p:pic>
        <p:nvPicPr>
          <p:cNvPr id="6" name="Imagen 5"/>
          <p:cNvPicPr>
            <a:picLocks noChangeAspect="1"/>
          </p:cNvPicPr>
          <p:nvPr/>
        </p:nvPicPr>
        <p:blipFill rotWithShape="1">
          <a:blip r:embed="rId4"/>
          <a:srcRect t="2" r="16755" b="-179058"/>
          <a:stretch/>
        </p:blipFill>
        <p:spPr>
          <a:xfrm>
            <a:off x="350876" y="6419439"/>
            <a:ext cx="10092536" cy="446582"/>
          </a:xfrm>
          <a:prstGeom prst="rect">
            <a:avLst/>
          </a:prstGeom>
        </p:spPr>
      </p:pic>
      <p:sp>
        <p:nvSpPr>
          <p:cNvPr id="9" name="CuadroTexto 8">
            <a:extLst>
              <a:ext uri="{FF2B5EF4-FFF2-40B4-BE49-F238E27FC236}">
                <a16:creationId xmlns:a16="http://schemas.microsoft.com/office/drawing/2014/main" xmlns="" id="{2C6C8802-036C-4202-ADA7-C69DCC30659B}"/>
              </a:ext>
            </a:extLst>
          </p:cNvPr>
          <p:cNvSpPr txBox="1"/>
          <p:nvPr/>
        </p:nvSpPr>
        <p:spPr>
          <a:xfrm>
            <a:off x="1754454" y="39537"/>
            <a:ext cx="8796937"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a:t>
            </a:r>
            <a:r>
              <a:rPr lang="es-EC" sz="1600" b="1" dirty="0">
                <a:solidFill>
                  <a:srgbClr val="0070C0"/>
                </a:solidFill>
              </a:rPr>
              <a:t> </a:t>
            </a:r>
          </a:p>
          <a:p>
            <a:pPr algn="ctr"/>
            <a:r>
              <a:rPr lang="es-EC" sz="1600" b="1" dirty="0">
                <a:solidFill>
                  <a:srgbClr val="0070C0"/>
                </a:solidFill>
              </a:rPr>
              <a:t> COMITÉ PRO MEJORAS DEL BARRIO “PRADERAS DEL VALLE DE CONOCOTO”</a:t>
            </a:r>
          </a:p>
        </p:txBody>
      </p:sp>
      <p:sp>
        <p:nvSpPr>
          <p:cNvPr id="10" name="CuadroTexto 9">
            <a:extLst>
              <a:ext uri="{FF2B5EF4-FFF2-40B4-BE49-F238E27FC236}">
                <a16:creationId xmlns:a16="http://schemas.microsoft.com/office/drawing/2014/main" xmlns="" id="{5794CE8E-E8DA-45B4-8C50-84344F6E3C1B}"/>
              </a:ext>
            </a:extLst>
          </p:cNvPr>
          <p:cNvSpPr txBox="1"/>
          <p:nvPr/>
        </p:nvSpPr>
        <p:spPr>
          <a:xfrm>
            <a:off x="3409774" y="531909"/>
            <a:ext cx="5486296" cy="276999"/>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LOS CHILLOS </a:t>
            </a:r>
            <a:r>
              <a:rPr lang="en-US" sz="1200" b="1" dirty="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CONOCOTO</a:t>
            </a:r>
          </a:p>
        </p:txBody>
      </p:sp>
      <p:sp>
        <p:nvSpPr>
          <p:cNvPr id="11" name="CuadroTexto 10">
            <a:extLst>
              <a:ext uri="{FF2B5EF4-FFF2-40B4-BE49-F238E27FC236}">
                <a16:creationId xmlns:a16="http://schemas.microsoft.com/office/drawing/2014/main" xmlns="" id="{72BF8336-C5E2-4068-AB78-F2EDE14357E5}"/>
              </a:ext>
            </a:extLst>
          </p:cNvPr>
          <p:cNvSpPr txBox="1"/>
          <p:nvPr/>
        </p:nvSpPr>
        <p:spPr>
          <a:xfrm>
            <a:off x="2974383" y="3167786"/>
            <a:ext cx="6357078" cy="461665"/>
          </a:xfrm>
          <a:prstGeom prst="rect">
            <a:avLst/>
          </a:prstGeom>
          <a:noFill/>
        </p:spPr>
        <p:txBody>
          <a:bodyPr wrap="square" rtlCol="0">
            <a:spAutoFit/>
          </a:bodyPr>
          <a:lstStyle/>
          <a:p>
            <a:pPr algn="ctr"/>
            <a:r>
              <a:rPr lang="es-ES_tradnl" sz="2400" b="1" dirty="0">
                <a:solidFill>
                  <a:srgbClr val="C00000"/>
                </a:solidFill>
              </a:rPr>
              <a:t>PROBLEMA.- CABIDA DEL ASENTAMIENTO </a:t>
            </a:r>
            <a:endParaRPr lang="es-ES_tradnl" b="1" dirty="0">
              <a:solidFill>
                <a:srgbClr val="C00000"/>
              </a:solidFill>
            </a:endParaRPr>
          </a:p>
        </p:txBody>
      </p:sp>
    </p:spTree>
    <p:extLst>
      <p:ext uri="{BB962C8B-B14F-4D97-AF65-F5344CB8AC3E}">
        <p14:creationId xmlns:p14="http://schemas.microsoft.com/office/powerpoint/2010/main" val="2588222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3"/>
          <a:srcRect t="2" r="16755" b="-179058"/>
          <a:stretch/>
        </p:blipFill>
        <p:spPr>
          <a:xfrm>
            <a:off x="350876" y="6419439"/>
            <a:ext cx="10092536" cy="446582"/>
          </a:xfrm>
          <a:prstGeom prst="rect">
            <a:avLst/>
          </a:prstGeom>
        </p:spPr>
      </p:pic>
      <p:pic>
        <p:nvPicPr>
          <p:cNvPr id="9" name="Imagen 8">
            <a:extLst>
              <a:ext uri="{FF2B5EF4-FFF2-40B4-BE49-F238E27FC236}">
                <a16:creationId xmlns:a16="http://schemas.microsoft.com/office/drawing/2014/main" xmlns="" id="{55996DD8-BF8B-46A2-A91E-307CA1CB9E33}"/>
              </a:ext>
            </a:extLst>
          </p:cNvPr>
          <p:cNvPicPr/>
          <p:nvPr/>
        </p:nvPicPr>
        <p:blipFill rotWithShape="1">
          <a:blip r:embed="rId4"/>
          <a:srcRect l="9144" t="8520" r="20465" b="7296"/>
          <a:stretch/>
        </p:blipFill>
        <p:spPr bwMode="auto">
          <a:xfrm>
            <a:off x="834887" y="-279"/>
            <a:ext cx="10181099" cy="6845246"/>
          </a:xfrm>
          <a:prstGeom prst="rect">
            <a:avLst/>
          </a:prstGeom>
          <a:ln>
            <a:solidFill>
              <a:schemeClr val="tx1"/>
            </a:solidFill>
          </a:ln>
          <a:extLst>
            <a:ext uri="{53640926-AAD7-44D8-BBD7-CCE9431645EC}">
              <a14:shadowObscured xmlns:a14="http://schemas.microsoft.com/office/drawing/2010/main"/>
            </a:ext>
          </a:extLst>
        </p:spPr>
      </p:pic>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4884" y="6086890"/>
            <a:ext cx="1243123" cy="625833"/>
          </a:xfrm>
          <a:prstGeom prst="rect">
            <a:avLst/>
          </a:prstGeom>
        </p:spPr>
      </p:pic>
      <p:sp>
        <p:nvSpPr>
          <p:cNvPr id="8" name="CuadroTexto 7"/>
          <p:cNvSpPr txBox="1"/>
          <p:nvPr/>
        </p:nvSpPr>
        <p:spPr>
          <a:xfrm>
            <a:off x="6380761" y="766075"/>
            <a:ext cx="4542547" cy="1015663"/>
          </a:xfrm>
          <a:prstGeom prst="rect">
            <a:avLst/>
          </a:prstGeom>
          <a:noFill/>
        </p:spPr>
        <p:txBody>
          <a:bodyPr wrap="square" rtlCol="0">
            <a:spAutoFit/>
          </a:bodyPr>
          <a:lstStyle/>
          <a:p>
            <a:pPr algn="ctr"/>
            <a:r>
              <a:rPr lang="es-ES_tradnl" sz="2400" b="1" dirty="0">
                <a:solidFill>
                  <a:srgbClr val="C00000"/>
                </a:solidFill>
              </a:rPr>
              <a:t>PLANO DEL ASENTAMIENTO</a:t>
            </a:r>
          </a:p>
          <a:p>
            <a:pPr algn="ctr"/>
            <a:r>
              <a:rPr lang="es-ES_tradnl" b="1" dirty="0">
                <a:solidFill>
                  <a:srgbClr val="C00000"/>
                </a:solidFill>
              </a:rPr>
              <a:t>AL INICIO DEL PROCESO DE REGULARIZACIÓN</a:t>
            </a:r>
          </a:p>
          <a:p>
            <a:pPr algn="ctr"/>
            <a:r>
              <a:rPr lang="es-ES_tradnl" b="1" dirty="0">
                <a:solidFill>
                  <a:srgbClr val="C00000"/>
                </a:solidFill>
              </a:rPr>
              <a:t>EN EL AÑO 2013 </a:t>
            </a:r>
          </a:p>
        </p:txBody>
      </p:sp>
      <p:sp>
        <p:nvSpPr>
          <p:cNvPr id="12" name="CuadroTexto 6"/>
          <p:cNvSpPr txBox="1"/>
          <p:nvPr/>
        </p:nvSpPr>
        <p:spPr>
          <a:xfrm>
            <a:off x="1754454" y="39537"/>
            <a:ext cx="8796937"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a:t>
            </a:r>
            <a:r>
              <a:rPr lang="es-EC" sz="1600" b="1" dirty="0">
                <a:solidFill>
                  <a:srgbClr val="0070C0"/>
                </a:solidFill>
              </a:rPr>
              <a:t> </a:t>
            </a:r>
          </a:p>
          <a:p>
            <a:pPr algn="ctr"/>
            <a:r>
              <a:rPr lang="es-EC" sz="1600" b="1" dirty="0">
                <a:solidFill>
                  <a:srgbClr val="0070C0"/>
                </a:solidFill>
              </a:rPr>
              <a:t> COMITÉ PRO MEJORAS DEL BARRIO “PRADERAS DEL VALLE DE CONOCOTO”</a:t>
            </a:r>
          </a:p>
        </p:txBody>
      </p:sp>
      <p:sp>
        <p:nvSpPr>
          <p:cNvPr id="13" name="CuadroTexto 7"/>
          <p:cNvSpPr txBox="1"/>
          <p:nvPr/>
        </p:nvSpPr>
        <p:spPr>
          <a:xfrm>
            <a:off x="3409774" y="531909"/>
            <a:ext cx="5486296" cy="276999"/>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LOS CHILLOS </a:t>
            </a:r>
            <a:r>
              <a:rPr lang="en-US" sz="1200" b="1" dirty="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CONOCOTO</a:t>
            </a:r>
          </a:p>
        </p:txBody>
      </p:sp>
      <p:sp>
        <p:nvSpPr>
          <p:cNvPr id="10" name="CuadroTexto 9">
            <a:extLst>
              <a:ext uri="{FF2B5EF4-FFF2-40B4-BE49-F238E27FC236}">
                <a16:creationId xmlns:a16="http://schemas.microsoft.com/office/drawing/2014/main" xmlns="" id="{4EF977E4-A2ED-4206-866E-7AC6AA5024ED}"/>
              </a:ext>
            </a:extLst>
          </p:cNvPr>
          <p:cNvSpPr txBox="1"/>
          <p:nvPr/>
        </p:nvSpPr>
        <p:spPr>
          <a:xfrm>
            <a:off x="7297821" y="5735589"/>
            <a:ext cx="3145058" cy="830997"/>
          </a:xfrm>
          <a:prstGeom prst="rect">
            <a:avLst/>
          </a:prstGeom>
          <a:noFill/>
          <a:ln w="12700">
            <a:solidFill>
              <a:schemeClr val="tx1"/>
            </a:solidFill>
          </a:ln>
        </p:spPr>
        <p:txBody>
          <a:bodyPr wrap="square" rtlCol="0">
            <a:spAutoFit/>
          </a:bodyPr>
          <a:lstStyle/>
          <a:p>
            <a:pPr algn="ctr"/>
            <a:r>
              <a:rPr lang="es-ES_tradnl" sz="2000" b="1" dirty="0">
                <a:solidFill>
                  <a:srgbClr val="C00000"/>
                </a:solidFill>
              </a:rPr>
              <a:t>SEGÚN LEV. TOPOGRAFICO</a:t>
            </a:r>
          </a:p>
          <a:p>
            <a:pPr algn="ctr"/>
            <a:r>
              <a:rPr lang="es-ES_tradnl" sz="2800" b="1" dirty="0">
                <a:solidFill>
                  <a:srgbClr val="C00000"/>
                </a:solidFill>
              </a:rPr>
              <a:t>58.317,25M2</a:t>
            </a:r>
          </a:p>
        </p:txBody>
      </p:sp>
    </p:spTree>
    <p:extLst>
      <p:ext uri="{BB962C8B-B14F-4D97-AF65-F5344CB8AC3E}">
        <p14:creationId xmlns:p14="http://schemas.microsoft.com/office/powerpoint/2010/main" val="3315104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8A8F2B34-26C4-4798-9DD3-A125650BE72A}"/>
              </a:ext>
            </a:extLst>
          </p:cNvPr>
          <p:cNvPicPr/>
          <p:nvPr/>
        </p:nvPicPr>
        <p:blipFill rotWithShape="1">
          <a:blip r:embed="rId3"/>
          <a:srcRect l="16667" t="10262" r="20994" b="13626"/>
          <a:stretch/>
        </p:blipFill>
        <p:spPr bwMode="auto">
          <a:xfrm>
            <a:off x="715617" y="24080"/>
            <a:ext cx="9937653" cy="6820887"/>
          </a:xfrm>
          <a:prstGeom prst="rect">
            <a:avLst/>
          </a:prstGeom>
          <a:ln>
            <a:solidFill>
              <a:schemeClr val="tx1"/>
            </a:solidFill>
          </a:ln>
          <a:extLst>
            <a:ext uri="{53640926-AAD7-44D8-BBD7-CCE9431645EC}">
              <a14:shadowObscured xmlns:a14="http://schemas.microsoft.com/office/drawing/2010/main"/>
            </a:ext>
          </a:extLst>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4884" y="6086890"/>
            <a:ext cx="1243123" cy="625833"/>
          </a:xfrm>
          <a:prstGeom prst="rect">
            <a:avLst/>
          </a:prstGeom>
        </p:spPr>
      </p:pic>
      <p:sp>
        <p:nvSpPr>
          <p:cNvPr id="9" name="CuadroTexto 8">
            <a:extLst>
              <a:ext uri="{FF2B5EF4-FFF2-40B4-BE49-F238E27FC236}">
                <a16:creationId xmlns:a16="http://schemas.microsoft.com/office/drawing/2014/main" xmlns="" id="{2C6C8802-036C-4202-ADA7-C69DCC30659B}"/>
              </a:ext>
            </a:extLst>
          </p:cNvPr>
          <p:cNvSpPr txBox="1"/>
          <p:nvPr/>
        </p:nvSpPr>
        <p:spPr>
          <a:xfrm>
            <a:off x="1754454" y="39537"/>
            <a:ext cx="8796937"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a:t>
            </a:r>
            <a:r>
              <a:rPr lang="es-EC" sz="1600" b="1" dirty="0">
                <a:solidFill>
                  <a:srgbClr val="0070C0"/>
                </a:solidFill>
              </a:rPr>
              <a:t> </a:t>
            </a:r>
          </a:p>
          <a:p>
            <a:pPr algn="ctr"/>
            <a:r>
              <a:rPr lang="es-EC" sz="1600" b="1" dirty="0">
                <a:solidFill>
                  <a:srgbClr val="0070C0"/>
                </a:solidFill>
              </a:rPr>
              <a:t> COMITÉ PRO MEJORAS DEL BARRIO “PRADERAS DEL VALLE DE CONOCOTO”</a:t>
            </a:r>
          </a:p>
        </p:txBody>
      </p:sp>
      <p:sp>
        <p:nvSpPr>
          <p:cNvPr id="10" name="CuadroTexto 9">
            <a:extLst>
              <a:ext uri="{FF2B5EF4-FFF2-40B4-BE49-F238E27FC236}">
                <a16:creationId xmlns:a16="http://schemas.microsoft.com/office/drawing/2014/main" xmlns="" id="{5794CE8E-E8DA-45B4-8C50-84344F6E3C1B}"/>
              </a:ext>
            </a:extLst>
          </p:cNvPr>
          <p:cNvSpPr txBox="1"/>
          <p:nvPr/>
        </p:nvSpPr>
        <p:spPr>
          <a:xfrm>
            <a:off x="3409774" y="531909"/>
            <a:ext cx="5486296" cy="276999"/>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LOS CHILLOS </a:t>
            </a:r>
            <a:r>
              <a:rPr lang="en-US" sz="1200" b="1" dirty="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CONOCOTO</a:t>
            </a:r>
          </a:p>
        </p:txBody>
      </p:sp>
      <p:sp>
        <p:nvSpPr>
          <p:cNvPr id="7" name="CuadroTexto 6">
            <a:extLst>
              <a:ext uri="{FF2B5EF4-FFF2-40B4-BE49-F238E27FC236}">
                <a16:creationId xmlns:a16="http://schemas.microsoft.com/office/drawing/2014/main" xmlns="" id="{FA6B68BC-11D4-4374-8D5D-D1F9B23C7651}"/>
              </a:ext>
            </a:extLst>
          </p:cNvPr>
          <p:cNvSpPr txBox="1"/>
          <p:nvPr/>
        </p:nvSpPr>
        <p:spPr>
          <a:xfrm>
            <a:off x="6826928" y="5451499"/>
            <a:ext cx="3742219" cy="1323439"/>
          </a:xfrm>
          <a:prstGeom prst="rect">
            <a:avLst/>
          </a:prstGeom>
          <a:noFill/>
          <a:ln w="12700">
            <a:solidFill>
              <a:schemeClr val="tx1"/>
            </a:solidFill>
          </a:ln>
        </p:spPr>
        <p:txBody>
          <a:bodyPr wrap="square" rtlCol="0">
            <a:spAutoFit/>
          </a:bodyPr>
          <a:lstStyle/>
          <a:p>
            <a:pPr algn="ctr"/>
            <a:r>
              <a:rPr lang="es-ES_tradnl" sz="2000" b="1" dirty="0">
                <a:solidFill>
                  <a:srgbClr val="C00000"/>
                </a:solidFill>
              </a:rPr>
              <a:t>SE INICIO LA GESTIÓN.- EN LA DMC, CON EL TRÁMITE PARA REGULARIZAR EL EXCEDENTE O DIRERENCIA DE LA SUPERFICIE</a:t>
            </a:r>
            <a:endParaRPr lang="es-ES_tradnl" sz="2800" b="1" dirty="0">
              <a:solidFill>
                <a:srgbClr val="C00000"/>
              </a:solidFill>
            </a:endParaRPr>
          </a:p>
        </p:txBody>
      </p:sp>
      <p:sp>
        <p:nvSpPr>
          <p:cNvPr id="8" name="CuadroTexto 7">
            <a:extLst>
              <a:ext uri="{FF2B5EF4-FFF2-40B4-BE49-F238E27FC236}">
                <a16:creationId xmlns:a16="http://schemas.microsoft.com/office/drawing/2014/main" xmlns="" id="{0A364119-8601-4D0C-90E4-BFDD44300D61}"/>
              </a:ext>
            </a:extLst>
          </p:cNvPr>
          <p:cNvSpPr txBox="1"/>
          <p:nvPr/>
        </p:nvSpPr>
        <p:spPr>
          <a:xfrm>
            <a:off x="6380761" y="872611"/>
            <a:ext cx="4272509" cy="461665"/>
          </a:xfrm>
          <a:prstGeom prst="rect">
            <a:avLst/>
          </a:prstGeom>
          <a:noFill/>
        </p:spPr>
        <p:txBody>
          <a:bodyPr wrap="square" rtlCol="0">
            <a:spAutoFit/>
          </a:bodyPr>
          <a:lstStyle/>
          <a:p>
            <a:pPr algn="ctr"/>
            <a:r>
              <a:rPr lang="es-ES_tradnl" sz="2400" b="1" dirty="0">
                <a:solidFill>
                  <a:srgbClr val="C00000"/>
                </a:solidFill>
              </a:rPr>
              <a:t>CABIDA DEL ASENTAMIENTO</a:t>
            </a:r>
          </a:p>
        </p:txBody>
      </p:sp>
    </p:spTree>
    <p:extLst>
      <p:ext uri="{BB962C8B-B14F-4D97-AF65-F5344CB8AC3E}">
        <p14:creationId xmlns:p14="http://schemas.microsoft.com/office/powerpoint/2010/main" val="1835508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4884" y="6086890"/>
            <a:ext cx="1243123" cy="625833"/>
          </a:xfrm>
          <a:prstGeom prst="rect">
            <a:avLst/>
          </a:prstGeom>
        </p:spPr>
      </p:pic>
      <p:pic>
        <p:nvPicPr>
          <p:cNvPr id="6" name="Imagen 5"/>
          <p:cNvPicPr>
            <a:picLocks noChangeAspect="1"/>
          </p:cNvPicPr>
          <p:nvPr/>
        </p:nvPicPr>
        <p:blipFill rotWithShape="1">
          <a:blip r:embed="rId4"/>
          <a:srcRect t="2" r="16755" b="-179058"/>
          <a:stretch/>
        </p:blipFill>
        <p:spPr>
          <a:xfrm>
            <a:off x="350876" y="6419439"/>
            <a:ext cx="10092536" cy="446582"/>
          </a:xfrm>
          <a:prstGeom prst="rect">
            <a:avLst/>
          </a:prstGeom>
        </p:spPr>
      </p:pic>
      <p:sp>
        <p:nvSpPr>
          <p:cNvPr id="7" name="CuadroTexto 6">
            <a:extLst>
              <a:ext uri="{FF2B5EF4-FFF2-40B4-BE49-F238E27FC236}">
                <a16:creationId xmlns:a16="http://schemas.microsoft.com/office/drawing/2014/main" xmlns="" id="{D1B5B2DF-606D-43CF-9293-1370B03B89D0}"/>
              </a:ext>
            </a:extLst>
          </p:cNvPr>
          <p:cNvSpPr txBox="1"/>
          <p:nvPr/>
        </p:nvSpPr>
        <p:spPr>
          <a:xfrm>
            <a:off x="562564" y="1623096"/>
            <a:ext cx="9880848" cy="4513672"/>
          </a:xfrm>
          <a:prstGeom prst="rect">
            <a:avLst/>
          </a:prstGeom>
          <a:noFill/>
        </p:spPr>
        <p:txBody>
          <a:bodyPr wrap="square">
            <a:spAutoFit/>
          </a:bodyPr>
          <a:lstStyle/>
          <a:p>
            <a:pPr marL="457200" algn="just">
              <a:lnSpc>
                <a:spcPct val="115000"/>
              </a:lnSpc>
              <a:spcAft>
                <a:spcPts val="100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A.</a:t>
            </a:r>
            <a:r>
              <a:rPr lang="es-ES" sz="2000" dirty="0">
                <a:effectLst/>
                <a:latin typeface="Calibri" panose="020F0502020204030204" pitchFamily="34" charset="0"/>
                <a:ea typeface="Calibri" panose="020F0502020204030204" pitchFamily="34" charset="0"/>
                <a:cs typeface="Times New Roman" panose="02020603050405020304" pitchFamily="18" charset="0"/>
              </a:rPr>
              <a:t> Con fecha 18 de junio de 1948, se realiza la Venta ante la Notaria del Dr. Cristóbal Salgado, legalmente inscrita en el Registro de la Propiedad el 24 de junio de 1948, otorgada por el señor Luis Calisto Mestanza y Mercedes Enríquez a favor de Pedro Pablo Armas Rubio casado, de un lote de terreno ubicado en la parroquia de CONOCOTO</a:t>
            </a:r>
            <a:r>
              <a:rPr lang="es-ES" sz="2000" i="1" dirty="0">
                <a:effectLst/>
                <a:latin typeface="Calibri" panose="020F0502020204030204" pitchFamily="34" charset="0"/>
                <a:ea typeface="Calibri" panose="020F0502020204030204" pitchFamily="34" charset="0"/>
                <a:cs typeface="Times New Roman" panose="02020603050405020304" pitchFamily="18" charset="0"/>
              </a:rPr>
              <a:t>.</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gn="just">
              <a:lnSpc>
                <a:spcPct val="115000"/>
              </a:lnSpc>
              <a:spcAft>
                <a:spcPts val="100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B.</a:t>
            </a:r>
            <a:r>
              <a:rPr lang="es-ES" sz="2000" dirty="0">
                <a:effectLst/>
                <a:latin typeface="Calibri" panose="020F0502020204030204" pitchFamily="34" charset="0"/>
                <a:ea typeface="Calibri" panose="020F0502020204030204" pitchFamily="34" charset="0"/>
                <a:cs typeface="Times New Roman" panose="02020603050405020304" pitchFamily="18" charset="0"/>
              </a:rPr>
              <a:t> Linderos: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gn="just">
              <a:lnSpc>
                <a:spcPct val="115000"/>
              </a:lnSpc>
              <a:spcAft>
                <a:spcPts val="100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	</a:t>
            </a:r>
            <a:r>
              <a:rPr lang="es-ES" sz="2000" b="1" dirty="0">
                <a:effectLst/>
                <a:latin typeface="Calibri" panose="020F0502020204030204" pitchFamily="34" charset="0"/>
                <a:ea typeface="Calibri" panose="020F0502020204030204" pitchFamily="34" charset="0"/>
                <a:cs typeface="Times New Roman" panose="02020603050405020304" pitchFamily="18" charset="0"/>
              </a:rPr>
              <a:t>NORTE</a:t>
            </a:r>
            <a:r>
              <a:rPr lang="es-ES" sz="2000" dirty="0">
                <a:effectLst/>
                <a:latin typeface="Calibri" panose="020F0502020204030204" pitchFamily="34" charset="0"/>
                <a:ea typeface="Calibri" panose="020F0502020204030204" pitchFamily="34" charset="0"/>
                <a:cs typeface="Times New Roman" panose="02020603050405020304" pitchFamily="18" charset="0"/>
              </a:rPr>
              <a:t>:  En la longitud de </a:t>
            </a:r>
            <a:r>
              <a:rPr lang="es-ES" sz="2000" b="1" dirty="0">
                <a:effectLst/>
                <a:latin typeface="Calibri" panose="020F0502020204030204" pitchFamily="34" charset="0"/>
                <a:ea typeface="Calibri" panose="020F0502020204030204" pitchFamily="34" charset="0"/>
                <a:cs typeface="Times New Roman" panose="02020603050405020304" pitchFamily="18" charset="0"/>
              </a:rPr>
              <a:t>343,10 m</a:t>
            </a:r>
            <a:r>
              <a:rPr lang="es-ES" sz="2000" dirty="0">
                <a:effectLst/>
                <a:latin typeface="Calibri" panose="020F0502020204030204" pitchFamily="34" charset="0"/>
                <a:ea typeface="Calibri" panose="020F0502020204030204" pitchFamily="34" charset="0"/>
                <a:cs typeface="Times New Roman" panose="02020603050405020304" pitchFamily="18" charset="0"/>
              </a:rPr>
              <a:t>., propiedad de la comunidad de Las Chachas.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        	</a:t>
            </a:r>
            <a:r>
              <a:rPr lang="es-ES" sz="2000" b="1" dirty="0">
                <a:effectLst/>
                <a:latin typeface="Calibri" panose="020F0502020204030204" pitchFamily="34" charset="0"/>
                <a:ea typeface="Calibri" panose="020F0502020204030204" pitchFamily="34" charset="0"/>
                <a:cs typeface="Times New Roman" panose="02020603050405020304" pitchFamily="18" charset="0"/>
              </a:rPr>
              <a:t>SUR</a:t>
            </a:r>
            <a:r>
              <a:rPr lang="es-ES" sz="2000" dirty="0">
                <a:effectLst/>
                <a:latin typeface="Calibri" panose="020F0502020204030204" pitchFamily="34" charset="0"/>
                <a:ea typeface="Calibri" panose="020F0502020204030204" pitchFamily="34" charset="0"/>
                <a:cs typeface="Times New Roman" panose="02020603050405020304" pitchFamily="18" charset="0"/>
              </a:rPr>
              <a:t>: En la longitud de </a:t>
            </a:r>
            <a:r>
              <a:rPr lang="es-ES" sz="2000" b="1" dirty="0">
                <a:effectLst/>
                <a:latin typeface="Calibri" panose="020F0502020204030204" pitchFamily="34" charset="0"/>
                <a:ea typeface="Calibri" panose="020F0502020204030204" pitchFamily="34" charset="0"/>
                <a:cs typeface="Times New Roman" panose="02020603050405020304" pitchFamily="18" charset="0"/>
              </a:rPr>
              <a:t>480,00 m</a:t>
            </a:r>
            <a:r>
              <a:rPr lang="es-ES" sz="2000" dirty="0">
                <a:effectLst/>
                <a:latin typeface="Calibri" panose="020F0502020204030204" pitchFamily="34" charset="0"/>
                <a:ea typeface="Calibri" panose="020F0502020204030204" pitchFamily="34" charset="0"/>
                <a:cs typeface="Times New Roman" panose="02020603050405020304" pitchFamily="18" charset="0"/>
              </a:rPr>
              <a:t>., siguiendo el borde de la quebrada Alcantarilla.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       	</a:t>
            </a:r>
            <a:r>
              <a:rPr lang="es-ES" sz="2000" b="1" dirty="0">
                <a:effectLst/>
                <a:latin typeface="Calibri" panose="020F0502020204030204" pitchFamily="34" charset="0"/>
                <a:ea typeface="Calibri" panose="020F0502020204030204" pitchFamily="34" charset="0"/>
                <a:cs typeface="Times New Roman" panose="02020603050405020304" pitchFamily="18" charset="0"/>
              </a:rPr>
              <a:t>ORIENTE</a:t>
            </a:r>
            <a:r>
              <a:rPr lang="es-ES" sz="2000" dirty="0">
                <a:effectLst/>
                <a:latin typeface="Calibri" panose="020F0502020204030204" pitchFamily="34" charset="0"/>
                <a:ea typeface="Calibri" panose="020F0502020204030204" pitchFamily="34" charset="0"/>
                <a:cs typeface="Times New Roman" panose="02020603050405020304" pitchFamily="18" charset="0"/>
              </a:rPr>
              <a:t>: En la longitud de </a:t>
            </a:r>
            <a:r>
              <a:rPr lang="es-ES" sz="2000" b="1" dirty="0">
                <a:effectLst/>
                <a:latin typeface="Calibri" panose="020F0502020204030204" pitchFamily="34" charset="0"/>
                <a:ea typeface="Calibri" panose="020F0502020204030204" pitchFamily="34" charset="0"/>
                <a:cs typeface="Times New Roman" panose="02020603050405020304" pitchFamily="18" charset="0"/>
              </a:rPr>
              <a:t>168,00 m</a:t>
            </a:r>
            <a:r>
              <a:rPr lang="es-ES" sz="2000" dirty="0">
                <a:effectLst/>
                <a:latin typeface="Calibri" panose="020F0502020204030204" pitchFamily="34" charset="0"/>
                <a:ea typeface="Calibri" panose="020F0502020204030204" pitchFamily="34" charset="0"/>
                <a:cs typeface="Times New Roman" panose="02020603050405020304" pitchFamily="18" charset="0"/>
              </a:rPr>
              <a:t>., </a:t>
            </a:r>
            <a:r>
              <a:rPr lang="es-ES" sz="20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propiedad que se reserva el vendedor.  </a:t>
            </a:r>
            <a:endParaRPr lang="es-EC" sz="20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       	</a:t>
            </a:r>
            <a:r>
              <a:rPr lang="es-ES" sz="2000" b="1" dirty="0">
                <a:effectLst/>
                <a:latin typeface="Calibri" panose="020F0502020204030204" pitchFamily="34" charset="0"/>
                <a:ea typeface="Calibri" panose="020F0502020204030204" pitchFamily="34" charset="0"/>
                <a:cs typeface="Times New Roman" panose="02020603050405020304" pitchFamily="18" charset="0"/>
              </a:rPr>
              <a:t>OCCIDENTE</a:t>
            </a:r>
            <a:r>
              <a:rPr lang="es-ES" sz="2000" dirty="0">
                <a:effectLst/>
                <a:latin typeface="Calibri" panose="020F0502020204030204" pitchFamily="34" charset="0"/>
                <a:ea typeface="Calibri" panose="020F0502020204030204" pitchFamily="34" charset="0"/>
                <a:cs typeface="Times New Roman" panose="02020603050405020304" pitchFamily="18" charset="0"/>
              </a:rPr>
              <a:t>: En la longitud de </a:t>
            </a:r>
            <a:r>
              <a:rPr lang="es-ES" sz="2000" b="1" dirty="0">
                <a:effectLst/>
                <a:latin typeface="Calibri" panose="020F0502020204030204" pitchFamily="34" charset="0"/>
                <a:ea typeface="Calibri" panose="020F0502020204030204" pitchFamily="34" charset="0"/>
                <a:cs typeface="Times New Roman" panose="02020603050405020304" pitchFamily="18" charset="0"/>
              </a:rPr>
              <a:t>64,00 m</a:t>
            </a:r>
            <a:r>
              <a:rPr lang="es-ES" sz="2000" dirty="0">
                <a:effectLst/>
                <a:latin typeface="Calibri" panose="020F0502020204030204" pitchFamily="34" charset="0"/>
                <a:ea typeface="Calibri" panose="020F0502020204030204" pitchFamily="34" charset="0"/>
                <a:cs typeface="Times New Roman" panose="02020603050405020304" pitchFamily="18" charset="0"/>
              </a:rPr>
              <a:t>., propiedad de José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Vilaña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188595" algn="l"/>
              </a:tabLst>
            </a:pPr>
            <a:r>
              <a:rPr lang="es-ES" sz="2000" dirty="0">
                <a:effectLst/>
                <a:latin typeface="Calibri" panose="020F0502020204030204" pitchFamily="34" charset="0"/>
                <a:ea typeface="Calibri" panose="020F0502020204030204" pitchFamily="34" charset="0"/>
                <a:cs typeface="Times New Roman" panose="02020603050405020304" pitchFamily="18" charset="0"/>
              </a:rPr>
              <a:t>      	</a:t>
            </a:r>
            <a:r>
              <a:rPr lang="es-ES" sz="2000" b="1" dirty="0">
                <a:effectLst/>
                <a:latin typeface="Calibri" panose="020F0502020204030204" pitchFamily="34" charset="0"/>
                <a:ea typeface="Calibri" panose="020F0502020204030204" pitchFamily="34" charset="0"/>
                <a:cs typeface="Times New Roman" panose="02020603050405020304" pitchFamily="18" charset="0"/>
              </a:rPr>
              <a:t>SUPERFICIE</a:t>
            </a:r>
            <a:r>
              <a:rPr lang="es-ES" sz="2000" dirty="0">
                <a:effectLst/>
                <a:latin typeface="Calibri" panose="020F0502020204030204" pitchFamily="34" charset="0"/>
                <a:ea typeface="Calibri" panose="020F0502020204030204" pitchFamily="34" charset="0"/>
                <a:cs typeface="Times New Roman" panose="02020603050405020304" pitchFamily="18" charset="0"/>
              </a:rPr>
              <a:t>:   </a:t>
            </a:r>
            <a:r>
              <a:rPr lang="es-ES" sz="2800" b="1" u="sng" dirty="0">
                <a:effectLst/>
                <a:latin typeface="Calibri" panose="020F0502020204030204" pitchFamily="34" charset="0"/>
                <a:ea typeface="Calibri" panose="020F0502020204030204" pitchFamily="34" charset="0"/>
                <a:cs typeface="Times New Roman" panose="02020603050405020304" pitchFamily="18" charset="0"/>
              </a:rPr>
              <a:t>41.833,50 m2.</a:t>
            </a:r>
            <a:endParaRPr lang="es-EC" sz="2000" b="1" u="sn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xmlns="" id="{0A884D27-5274-4669-9D11-84453ECCF4C6}"/>
              </a:ext>
            </a:extLst>
          </p:cNvPr>
          <p:cNvSpPr txBox="1"/>
          <p:nvPr/>
        </p:nvSpPr>
        <p:spPr>
          <a:xfrm>
            <a:off x="1754454" y="39537"/>
            <a:ext cx="8796937"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a:t>
            </a:r>
            <a:r>
              <a:rPr lang="es-EC" sz="1600" b="1" dirty="0">
                <a:solidFill>
                  <a:srgbClr val="0070C0"/>
                </a:solidFill>
              </a:rPr>
              <a:t> </a:t>
            </a:r>
          </a:p>
          <a:p>
            <a:pPr algn="ctr"/>
            <a:r>
              <a:rPr lang="es-EC" sz="1600" b="1" dirty="0">
                <a:solidFill>
                  <a:srgbClr val="0070C0"/>
                </a:solidFill>
              </a:rPr>
              <a:t> COMITÉ PRO MEJORAS DEL BARRIO “PRADERAS DEL VALLE DE CONOCOTO”</a:t>
            </a:r>
          </a:p>
        </p:txBody>
      </p:sp>
      <p:sp>
        <p:nvSpPr>
          <p:cNvPr id="9" name="CuadroTexto 8">
            <a:extLst>
              <a:ext uri="{FF2B5EF4-FFF2-40B4-BE49-F238E27FC236}">
                <a16:creationId xmlns:a16="http://schemas.microsoft.com/office/drawing/2014/main" xmlns="" id="{C9DCFCA8-3BBD-47A6-9540-F87F8564F2E6}"/>
              </a:ext>
            </a:extLst>
          </p:cNvPr>
          <p:cNvSpPr txBox="1"/>
          <p:nvPr/>
        </p:nvSpPr>
        <p:spPr>
          <a:xfrm>
            <a:off x="3409774" y="531909"/>
            <a:ext cx="5486296" cy="276999"/>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LOS CHILLOS </a:t>
            </a:r>
            <a:r>
              <a:rPr lang="en-US" sz="1200" b="1" dirty="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CONOCOTO</a:t>
            </a:r>
          </a:p>
        </p:txBody>
      </p:sp>
      <p:sp>
        <p:nvSpPr>
          <p:cNvPr id="10" name="CuadroTexto 9">
            <a:extLst>
              <a:ext uri="{FF2B5EF4-FFF2-40B4-BE49-F238E27FC236}">
                <a16:creationId xmlns:a16="http://schemas.microsoft.com/office/drawing/2014/main" xmlns="" id="{471BCE56-F692-48D8-B28C-3ECD8D0080DC}"/>
              </a:ext>
            </a:extLst>
          </p:cNvPr>
          <p:cNvSpPr txBox="1"/>
          <p:nvPr/>
        </p:nvSpPr>
        <p:spPr>
          <a:xfrm>
            <a:off x="3543198" y="958000"/>
            <a:ext cx="5105604" cy="461665"/>
          </a:xfrm>
          <a:prstGeom prst="rect">
            <a:avLst/>
          </a:prstGeom>
          <a:noFill/>
        </p:spPr>
        <p:txBody>
          <a:bodyPr wrap="square" rtlCol="0">
            <a:spAutoFit/>
          </a:bodyPr>
          <a:lstStyle/>
          <a:p>
            <a:pPr algn="ctr"/>
            <a:r>
              <a:rPr lang="es-ES_tradnl" sz="2400" b="1" dirty="0">
                <a:solidFill>
                  <a:srgbClr val="C00000"/>
                </a:solidFill>
              </a:rPr>
              <a:t>INFORMACIÓN SEGÚN ESCRITURAS</a:t>
            </a:r>
          </a:p>
        </p:txBody>
      </p:sp>
    </p:spTree>
    <p:extLst>
      <p:ext uri="{BB962C8B-B14F-4D97-AF65-F5344CB8AC3E}">
        <p14:creationId xmlns:p14="http://schemas.microsoft.com/office/powerpoint/2010/main" val="1110718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3"/>
          <a:srcRect t="2" r="16755" b="-179058"/>
          <a:stretch/>
        </p:blipFill>
        <p:spPr>
          <a:xfrm>
            <a:off x="350876" y="6419439"/>
            <a:ext cx="10092536" cy="446582"/>
          </a:xfrm>
          <a:prstGeom prst="rect">
            <a:avLst/>
          </a:prstGeom>
        </p:spPr>
      </p:pic>
      <p:pic>
        <p:nvPicPr>
          <p:cNvPr id="2" name="Imagen 1">
            <a:extLst>
              <a:ext uri="{FF2B5EF4-FFF2-40B4-BE49-F238E27FC236}">
                <a16:creationId xmlns:a16="http://schemas.microsoft.com/office/drawing/2014/main" xmlns="" id="{5F135B13-DCF9-4467-A110-860E04D1499D}"/>
              </a:ext>
            </a:extLst>
          </p:cNvPr>
          <p:cNvPicPr/>
          <p:nvPr/>
        </p:nvPicPr>
        <p:blipFill rotWithShape="1">
          <a:blip r:embed="rId4"/>
          <a:srcRect l="16988" t="12828" r="20994" b="11630"/>
          <a:stretch/>
        </p:blipFill>
        <p:spPr bwMode="auto">
          <a:xfrm>
            <a:off x="612556" y="-7541"/>
            <a:ext cx="10039076" cy="6873562"/>
          </a:xfrm>
          <a:prstGeom prst="rect">
            <a:avLst/>
          </a:prstGeom>
          <a:ln>
            <a:solidFill>
              <a:schemeClr val="tx1"/>
            </a:solidFill>
          </a:ln>
          <a:extLst>
            <a:ext uri="{53640926-AAD7-44D8-BBD7-CCE9431645EC}">
              <a14:shadowObscured xmlns:a14="http://schemas.microsoft.com/office/drawing/2010/main"/>
            </a:ext>
          </a:extLst>
        </p:spPr>
      </p:pic>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4884" y="6086890"/>
            <a:ext cx="1243123" cy="625833"/>
          </a:xfrm>
          <a:prstGeom prst="rect">
            <a:avLst/>
          </a:prstGeom>
        </p:spPr>
      </p:pic>
      <p:sp>
        <p:nvSpPr>
          <p:cNvPr id="7" name="CuadroTexto 6">
            <a:extLst>
              <a:ext uri="{FF2B5EF4-FFF2-40B4-BE49-F238E27FC236}">
                <a16:creationId xmlns:a16="http://schemas.microsoft.com/office/drawing/2014/main" xmlns="" id="{F2875465-5CA8-455E-B09B-8D0E69854C48}"/>
              </a:ext>
            </a:extLst>
          </p:cNvPr>
          <p:cNvSpPr txBox="1"/>
          <p:nvPr/>
        </p:nvSpPr>
        <p:spPr>
          <a:xfrm>
            <a:off x="6338656" y="5691201"/>
            <a:ext cx="4230491" cy="1015663"/>
          </a:xfrm>
          <a:prstGeom prst="rect">
            <a:avLst/>
          </a:prstGeom>
          <a:noFill/>
          <a:ln w="12700">
            <a:solidFill>
              <a:schemeClr val="tx1"/>
            </a:solidFill>
          </a:ln>
        </p:spPr>
        <p:txBody>
          <a:bodyPr wrap="square" rtlCol="0">
            <a:spAutoFit/>
          </a:bodyPr>
          <a:lstStyle/>
          <a:p>
            <a:pPr algn="ctr"/>
            <a:r>
              <a:rPr lang="es-ES_tradnl" sz="2000" b="1" dirty="0">
                <a:solidFill>
                  <a:srgbClr val="C00000"/>
                </a:solidFill>
              </a:rPr>
              <a:t>DETERMINANDO.- QUE NO EXISTE LA </a:t>
            </a:r>
            <a:r>
              <a:rPr lang="es-ES_tradnl" sz="2000" b="1" dirty="0">
                <a:solidFill>
                  <a:srgbClr val="C00000"/>
                </a:solidFill>
                <a:highlight>
                  <a:srgbClr val="FFFF00"/>
                </a:highlight>
              </a:rPr>
              <a:t>TENENCIA LEGAL </a:t>
            </a:r>
            <a:r>
              <a:rPr lang="es-ES_tradnl" sz="2000" b="1" dirty="0">
                <a:solidFill>
                  <a:srgbClr val="C00000"/>
                </a:solidFill>
              </a:rPr>
              <a:t>DE ESTE PREDIO POR EL ASENTAMIENTO</a:t>
            </a:r>
            <a:endParaRPr lang="es-ES_tradnl" sz="2800" b="1" dirty="0">
              <a:solidFill>
                <a:srgbClr val="C00000"/>
              </a:solidFill>
            </a:endParaRPr>
          </a:p>
        </p:txBody>
      </p:sp>
      <p:sp>
        <p:nvSpPr>
          <p:cNvPr id="3" name="Flecha: a la derecha 2">
            <a:extLst>
              <a:ext uri="{FF2B5EF4-FFF2-40B4-BE49-F238E27FC236}">
                <a16:creationId xmlns:a16="http://schemas.microsoft.com/office/drawing/2014/main" xmlns="" id="{FA2EA82A-DDBF-46A8-978E-5B9F536A8800}"/>
              </a:ext>
            </a:extLst>
          </p:cNvPr>
          <p:cNvSpPr/>
          <p:nvPr/>
        </p:nvSpPr>
        <p:spPr>
          <a:xfrm rot="16200000">
            <a:off x="9077420" y="4119987"/>
            <a:ext cx="1376038" cy="111858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a:extLst>
              <a:ext uri="{FF2B5EF4-FFF2-40B4-BE49-F238E27FC236}">
                <a16:creationId xmlns:a16="http://schemas.microsoft.com/office/drawing/2014/main" xmlns="" id="{DC837921-ABF3-45E2-9FF8-FE90DF680C78}"/>
              </a:ext>
            </a:extLst>
          </p:cNvPr>
          <p:cNvSpPr txBox="1"/>
          <p:nvPr/>
        </p:nvSpPr>
        <p:spPr>
          <a:xfrm>
            <a:off x="1754454" y="39537"/>
            <a:ext cx="8796937"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a:t>
            </a:r>
            <a:r>
              <a:rPr lang="es-EC" sz="1600" b="1" dirty="0">
                <a:solidFill>
                  <a:srgbClr val="0070C0"/>
                </a:solidFill>
              </a:rPr>
              <a:t> </a:t>
            </a:r>
          </a:p>
          <a:p>
            <a:pPr algn="ctr"/>
            <a:r>
              <a:rPr lang="es-EC" sz="1600" b="1" dirty="0">
                <a:solidFill>
                  <a:srgbClr val="0070C0"/>
                </a:solidFill>
              </a:rPr>
              <a:t> COMITÉ PRO MEJORAS DEL BARRIO “PRADERAS DEL VALLE DE CONOCOTO”</a:t>
            </a:r>
          </a:p>
        </p:txBody>
      </p:sp>
      <p:sp>
        <p:nvSpPr>
          <p:cNvPr id="9" name="CuadroTexto 8">
            <a:extLst>
              <a:ext uri="{FF2B5EF4-FFF2-40B4-BE49-F238E27FC236}">
                <a16:creationId xmlns:a16="http://schemas.microsoft.com/office/drawing/2014/main" xmlns="" id="{638664D0-EB2D-458C-943A-DC718DB25BAD}"/>
              </a:ext>
            </a:extLst>
          </p:cNvPr>
          <p:cNvSpPr txBox="1"/>
          <p:nvPr/>
        </p:nvSpPr>
        <p:spPr>
          <a:xfrm>
            <a:off x="3409774" y="531909"/>
            <a:ext cx="5486296" cy="276999"/>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LOS CHILLOS </a:t>
            </a:r>
            <a:r>
              <a:rPr lang="en-US" sz="1200" b="1" dirty="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CONOCOTO</a:t>
            </a:r>
          </a:p>
        </p:txBody>
      </p:sp>
      <p:sp>
        <p:nvSpPr>
          <p:cNvPr id="5" name="Rectángulo 4">
            <a:extLst>
              <a:ext uri="{FF2B5EF4-FFF2-40B4-BE49-F238E27FC236}">
                <a16:creationId xmlns:a16="http://schemas.microsoft.com/office/drawing/2014/main" xmlns="" id="{6E831BF1-BB67-4C3C-98F0-93F96DF2CA6E}"/>
              </a:ext>
            </a:extLst>
          </p:cNvPr>
          <p:cNvSpPr/>
          <p:nvPr/>
        </p:nvSpPr>
        <p:spPr>
          <a:xfrm>
            <a:off x="8566060" y="3492909"/>
            <a:ext cx="758541" cy="369332"/>
          </a:xfrm>
          <a:prstGeom prst="rect">
            <a:avLst/>
          </a:prstGeom>
        </p:spPr>
        <p:txBody>
          <a:bodyPr wrap="none">
            <a:spAutoFit/>
          </a:bodyPr>
          <a:lstStyle/>
          <a:p>
            <a:r>
              <a:rPr lang="es-ES_tradnl" b="1" dirty="0">
                <a:solidFill>
                  <a:srgbClr val="00B050"/>
                </a:solidFill>
              </a:rPr>
              <a:t>(1 Ha)</a:t>
            </a:r>
            <a:endParaRPr lang="es-ES" dirty="0">
              <a:solidFill>
                <a:srgbClr val="00B050"/>
              </a:solidFill>
            </a:endParaRPr>
          </a:p>
        </p:txBody>
      </p:sp>
    </p:spTree>
    <p:extLst>
      <p:ext uri="{BB962C8B-B14F-4D97-AF65-F5344CB8AC3E}">
        <p14:creationId xmlns:p14="http://schemas.microsoft.com/office/powerpoint/2010/main" val="3781556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3"/>
          <a:srcRect t="2" r="16755" b="-179058"/>
          <a:stretch/>
        </p:blipFill>
        <p:spPr>
          <a:xfrm>
            <a:off x="350876" y="6419439"/>
            <a:ext cx="10092536" cy="446582"/>
          </a:xfrm>
          <a:prstGeom prst="rect">
            <a:avLst/>
          </a:prstGeom>
        </p:spPr>
      </p:pic>
      <p:pic>
        <p:nvPicPr>
          <p:cNvPr id="3" name="Imagen 2">
            <a:extLst>
              <a:ext uri="{FF2B5EF4-FFF2-40B4-BE49-F238E27FC236}">
                <a16:creationId xmlns:a16="http://schemas.microsoft.com/office/drawing/2014/main" xmlns="" id="{1111EE6A-126B-4B96-879B-043209755BD8}"/>
              </a:ext>
            </a:extLst>
          </p:cNvPr>
          <p:cNvPicPr/>
          <p:nvPr/>
        </p:nvPicPr>
        <p:blipFill rotWithShape="1">
          <a:blip r:embed="rId4"/>
          <a:srcRect l="17273" t="9553" r="19303" b="11958"/>
          <a:stretch/>
        </p:blipFill>
        <p:spPr bwMode="auto">
          <a:xfrm>
            <a:off x="603675" y="-74470"/>
            <a:ext cx="9965425" cy="6932470"/>
          </a:xfrm>
          <a:prstGeom prst="rect">
            <a:avLst/>
          </a:prstGeom>
          <a:ln>
            <a:solidFill>
              <a:schemeClr val="tx1"/>
            </a:solidFill>
          </a:ln>
          <a:extLst>
            <a:ext uri="{53640926-AAD7-44D8-BBD7-CCE9431645EC}">
              <a14:shadowObscured xmlns:a14="http://schemas.microsoft.com/office/drawing/2010/main"/>
            </a:ext>
          </a:extLst>
        </p:spPr>
      </p:pic>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4884" y="6086890"/>
            <a:ext cx="1243123" cy="625833"/>
          </a:xfrm>
          <a:prstGeom prst="rect">
            <a:avLst/>
          </a:prstGeom>
        </p:spPr>
      </p:pic>
      <p:sp>
        <p:nvSpPr>
          <p:cNvPr id="9" name="CuadroTexto 8">
            <a:extLst>
              <a:ext uri="{FF2B5EF4-FFF2-40B4-BE49-F238E27FC236}">
                <a16:creationId xmlns:a16="http://schemas.microsoft.com/office/drawing/2014/main" xmlns="" id="{E1A774CF-32A7-4605-BCD6-77149EF19ECA}"/>
              </a:ext>
            </a:extLst>
          </p:cNvPr>
          <p:cNvSpPr txBox="1"/>
          <p:nvPr/>
        </p:nvSpPr>
        <p:spPr>
          <a:xfrm>
            <a:off x="1754454" y="39537"/>
            <a:ext cx="8796937" cy="584775"/>
          </a:xfrm>
          <a:prstGeom prst="rect">
            <a:avLst/>
          </a:prstGeom>
          <a:noFill/>
          <a:ln>
            <a:noFill/>
          </a:ln>
        </p:spPr>
        <p:txBody>
          <a:bodyPr wrap="square" rtlCol="0">
            <a:spAutoFit/>
          </a:bodyPr>
          <a:lstStyle/>
          <a:p>
            <a:pPr algn="ctr"/>
            <a:r>
              <a:rPr lang="es-ES" sz="1600" b="1" dirty="0">
                <a:solidFill>
                  <a:srgbClr val="0070C0"/>
                </a:solidFill>
              </a:rPr>
              <a:t>ASENTAMIENTO HUMANO DE HECHO Y CONSOLIDADO DE INTERÉS SOCIAL DENOMINADO </a:t>
            </a:r>
            <a:r>
              <a:rPr lang="es-EC" sz="1600" b="1" dirty="0">
                <a:solidFill>
                  <a:srgbClr val="0070C0"/>
                </a:solidFill>
              </a:rPr>
              <a:t> </a:t>
            </a:r>
          </a:p>
          <a:p>
            <a:pPr algn="ctr"/>
            <a:r>
              <a:rPr lang="es-EC" sz="1600" b="1" dirty="0">
                <a:solidFill>
                  <a:srgbClr val="0070C0"/>
                </a:solidFill>
              </a:rPr>
              <a:t> COMITÉ PRO MEJORAS DEL BARRIO “PRADERAS DEL VALLE DE CONOCOTO”</a:t>
            </a:r>
          </a:p>
        </p:txBody>
      </p:sp>
      <p:sp>
        <p:nvSpPr>
          <p:cNvPr id="10" name="CuadroTexto 9">
            <a:extLst>
              <a:ext uri="{FF2B5EF4-FFF2-40B4-BE49-F238E27FC236}">
                <a16:creationId xmlns:a16="http://schemas.microsoft.com/office/drawing/2014/main" xmlns="" id="{1EAA5537-CF73-4886-937F-50953EF0803E}"/>
              </a:ext>
            </a:extLst>
          </p:cNvPr>
          <p:cNvSpPr txBox="1"/>
          <p:nvPr/>
        </p:nvSpPr>
        <p:spPr>
          <a:xfrm>
            <a:off x="3409774" y="531909"/>
            <a:ext cx="5486296" cy="276999"/>
          </a:xfrm>
          <a:prstGeom prst="rect">
            <a:avLst/>
          </a:prstGeom>
          <a:noFill/>
        </p:spPr>
        <p:txBody>
          <a:bodyPr wrap="square" rtlCol="0">
            <a:spAutoFit/>
          </a:bodyPr>
          <a:lstStyle/>
          <a:p>
            <a:pPr algn="ctr">
              <a:defRPr/>
            </a:pPr>
            <a:r>
              <a:rPr lang="es-ES" sz="1200" b="1" dirty="0">
                <a:solidFill>
                  <a:srgbClr val="80B8E0"/>
                </a:solidFill>
                <a:latin typeface="Calibri" pitchFamily="34" charset="0"/>
                <a:cs typeface="Arial" charset="0"/>
              </a:rPr>
              <a:t>ADMINISTRACIÓN  ZONAL: LOS CHILLOS </a:t>
            </a:r>
            <a:r>
              <a:rPr lang="en-US" sz="1200" b="1" dirty="0">
                <a:solidFill>
                  <a:srgbClr val="80B8E0"/>
                </a:solidFill>
                <a:latin typeface="Calibri" pitchFamily="34" charset="0"/>
                <a:cs typeface="Arial" charset="0"/>
              </a:rPr>
              <a:t>- </a:t>
            </a:r>
            <a:r>
              <a:rPr lang="es-ES" sz="1200" b="1" dirty="0">
                <a:solidFill>
                  <a:srgbClr val="80B8E0"/>
                </a:solidFill>
                <a:latin typeface="Calibri" pitchFamily="34" charset="0"/>
                <a:cs typeface="Arial" charset="0"/>
              </a:rPr>
              <a:t>PARROQUIA: CONOCOTO</a:t>
            </a:r>
          </a:p>
        </p:txBody>
      </p:sp>
      <p:sp>
        <p:nvSpPr>
          <p:cNvPr id="2" name="Elipse 1">
            <a:extLst>
              <a:ext uri="{FF2B5EF4-FFF2-40B4-BE49-F238E27FC236}">
                <a16:creationId xmlns:a16="http://schemas.microsoft.com/office/drawing/2014/main" xmlns="" id="{8D45E15C-9103-4C72-B478-3A130F4F38F9}"/>
              </a:ext>
            </a:extLst>
          </p:cNvPr>
          <p:cNvSpPr/>
          <p:nvPr/>
        </p:nvSpPr>
        <p:spPr>
          <a:xfrm rot="20638602">
            <a:off x="6303146" y="2095126"/>
            <a:ext cx="4265954" cy="3100186"/>
          </a:xfrm>
          <a:prstGeom prst="ellipse">
            <a:avLst/>
          </a:prstGeom>
          <a:solidFill>
            <a:srgbClr val="92D050">
              <a:alpha val="26000"/>
            </a:srgb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54033320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2627</TotalTime>
  <Words>649</Words>
  <Application>Microsoft Office PowerPoint</Application>
  <PresentationFormat>Panorámica</PresentationFormat>
  <Paragraphs>110</Paragraphs>
  <Slides>9</Slides>
  <Notes>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Arial</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Glenda Alexandra Allan Alegria</cp:lastModifiedBy>
  <cp:revision>160</cp:revision>
  <cp:lastPrinted>2020-01-24T04:25:46Z</cp:lastPrinted>
  <dcterms:created xsi:type="dcterms:W3CDTF">2019-05-28T19:57:24Z</dcterms:created>
  <dcterms:modified xsi:type="dcterms:W3CDTF">2021-03-03T15:30:25Z</dcterms:modified>
</cp:coreProperties>
</file>