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5" r:id="rId3"/>
    <p:sldId id="270" r:id="rId4"/>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46" d="100"/>
          <a:sy n="46" d="100"/>
        </p:scale>
        <p:origin x="75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9223130F-1ECB-4491-BFDB-5993228AA84B}" type="datetimeFigureOut">
              <a:rPr lang="es-ES" smtClean="0"/>
              <a:t>19/08/2020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94CDCA6-4A05-4DE2-AB8C-486AB59A370D}" type="slidenum">
              <a:rPr lang="es-ES" smtClean="0"/>
              <a:t>‹Nº›</a:t>
            </a:fld>
            <a:endParaRPr lang="es-ES"/>
          </a:p>
        </p:txBody>
      </p:sp>
    </p:spTree>
    <p:extLst>
      <p:ext uri="{BB962C8B-B14F-4D97-AF65-F5344CB8AC3E}">
        <p14:creationId xmlns:p14="http://schemas.microsoft.com/office/powerpoint/2010/main" val="3829555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9223130F-1ECB-4491-BFDB-5993228AA84B}" type="datetimeFigureOut">
              <a:rPr lang="es-ES" smtClean="0"/>
              <a:t>19/08/2020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94CDCA6-4A05-4DE2-AB8C-486AB59A370D}" type="slidenum">
              <a:rPr lang="es-ES" smtClean="0"/>
              <a:t>‹Nº›</a:t>
            </a:fld>
            <a:endParaRPr lang="es-ES"/>
          </a:p>
        </p:txBody>
      </p:sp>
    </p:spTree>
    <p:extLst>
      <p:ext uri="{BB962C8B-B14F-4D97-AF65-F5344CB8AC3E}">
        <p14:creationId xmlns:p14="http://schemas.microsoft.com/office/powerpoint/2010/main" val="381831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9223130F-1ECB-4491-BFDB-5993228AA84B}" type="datetimeFigureOut">
              <a:rPr lang="es-ES" smtClean="0"/>
              <a:t>19/08/2020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94CDCA6-4A05-4DE2-AB8C-486AB59A370D}" type="slidenum">
              <a:rPr lang="es-ES" smtClean="0"/>
              <a:t>‹Nº›</a:t>
            </a:fld>
            <a:endParaRPr lang="es-ES"/>
          </a:p>
        </p:txBody>
      </p:sp>
    </p:spTree>
    <p:extLst>
      <p:ext uri="{BB962C8B-B14F-4D97-AF65-F5344CB8AC3E}">
        <p14:creationId xmlns:p14="http://schemas.microsoft.com/office/powerpoint/2010/main" val="4230042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9223130F-1ECB-4491-BFDB-5993228AA84B}" type="datetimeFigureOut">
              <a:rPr lang="es-ES" smtClean="0"/>
              <a:t>19/08/2020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94CDCA6-4A05-4DE2-AB8C-486AB59A370D}" type="slidenum">
              <a:rPr lang="es-ES" smtClean="0"/>
              <a:t>‹Nº›</a:t>
            </a:fld>
            <a:endParaRPr lang="es-ES"/>
          </a:p>
        </p:txBody>
      </p:sp>
    </p:spTree>
    <p:extLst>
      <p:ext uri="{BB962C8B-B14F-4D97-AF65-F5344CB8AC3E}">
        <p14:creationId xmlns:p14="http://schemas.microsoft.com/office/powerpoint/2010/main" val="3325555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9223130F-1ECB-4491-BFDB-5993228AA84B}" type="datetimeFigureOut">
              <a:rPr lang="es-ES" smtClean="0"/>
              <a:t>19/08/2020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94CDCA6-4A05-4DE2-AB8C-486AB59A370D}" type="slidenum">
              <a:rPr lang="es-ES" smtClean="0"/>
              <a:t>‹Nº›</a:t>
            </a:fld>
            <a:endParaRPr lang="es-ES"/>
          </a:p>
        </p:txBody>
      </p:sp>
    </p:spTree>
    <p:extLst>
      <p:ext uri="{BB962C8B-B14F-4D97-AF65-F5344CB8AC3E}">
        <p14:creationId xmlns:p14="http://schemas.microsoft.com/office/powerpoint/2010/main" val="4137529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9223130F-1ECB-4491-BFDB-5993228AA84B}" type="datetimeFigureOut">
              <a:rPr lang="es-ES" smtClean="0"/>
              <a:t>19/08/2020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94CDCA6-4A05-4DE2-AB8C-486AB59A370D}" type="slidenum">
              <a:rPr lang="es-ES" smtClean="0"/>
              <a:t>‹Nº›</a:t>
            </a:fld>
            <a:endParaRPr lang="es-ES"/>
          </a:p>
        </p:txBody>
      </p:sp>
    </p:spTree>
    <p:extLst>
      <p:ext uri="{BB962C8B-B14F-4D97-AF65-F5344CB8AC3E}">
        <p14:creationId xmlns:p14="http://schemas.microsoft.com/office/powerpoint/2010/main" val="2898793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9223130F-1ECB-4491-BFDB-5993228AA84B}" type="datetimeFigureOut">
              <a:rPr lang="es-ES" smtClean="0"/>
              <a:t>19/08/2020</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394CDCA6-4A05-4DE2-AB8C-486AB59A370D}" type="slidenum">
              <a:rPr lang="es-ES" smtClean="0"/>
              <a:t>‹Nº›</a:t>
            </a:fld>
            <a:endParaRPr lang="es-ES"/>
          </a:p>
        </p:txBody>
      </p:sp>
    </p:spTree>
    <p:extLst>
      <p:ext uri="{BB962C8B-B14F-4D97-AF65-F5344CB8AC3E}">
        <p14:creationId xmlns:p14="http://schemas.microsoft.com/office/powerpoint/2010/main" val="2370318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9223130F-1ECB-4491-BFDB-5993228AA84B}" type="datetimeFigureOut">
              <a:rPr lang="es-ES" smtClean="0"/>
              <a:t>19/08/2020</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394CDCA6-4A05-4DE2-AB8C-486AB59A370D}" type="slidenum">
              <a:rPr lang="es-ES" smtClean="0"/>
              <a:t>‹Nº›</a:t>
            </a:fld>
            <a:endParaRPr lang="es-ES"/>
          </a:p>
        </p:txBody>
      </p:sp>
    </p:spTree>
    <p:extLst>
      <p:ext uri="{BB962C8B-B14F-4D97-AF65-F5344CB8AC3E}">
        <p14:creationId xmlns:p14="http://schemas.microsoft.com/office/powerpoint/2010/main" val="1711897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9223130F-1ECB-4491-BFDB-5993228AA84B}" type="datetimeFigureOut">
              <a:rPr lang="es-ES" smtClean="0"/>
              <a:t>19/08/2020</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394CDCA6-4A05-4DE2-AB8C-486AB59A370D}" type="slidenum">
              <a:rPr lang="es-ES" smtClean="0"/>
              <a:t>‹Nº›</a:t>
            </a:fld>
            <a:endParaRPr lang="es-ES"/>
          </a:p>
        </p:txBody>
      </p:sp>
    </p:spTree>
    <p:extLst>
      <p:ext uri="{BB962C8B-B14F-4D97-AF65-F5344CB8AC3E}">
        <p14:creationId xmlns:p14="http://schemas.microsoft.com/office/powerpoint/2010/main" val="3046422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9223130F-1ECB-4491-BFDB-5993228AA84B}" type="datetimeFigureOut">
              <a:rPr lang="es-ES" smtClean="0"/>
              <a:t>19/08/2020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94CDCA6-4A05-4DE2-AB8C-486AB59A370D}" type="slidenum">
              <a:rPr lang="es-ES" smtClean="0"/>
              <a:t>‹Nº›</a:t>
            </a:fld>
            <a:endParaRPr lang="es-ES"/>
          </a:p>
        </p:txBody>
      </p:sp>
    </p:spTree>
    <p:extLst>
      <p:ext uri="{BB962C8B-B14F-4D97-AF65-F5344CB8AC3E}">
        <p14:creationId xmlns:p14="http://schemas.microsoft.com/office/powerpoint/2010/main" val="210632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9223130F-1ECB-4491-BFDB-5993228AA84B}" type="datetimeFigureOut">
              <a:rPr lang="es-ES" smtClean="0"/>
              <a:t>19/08/2020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94CDCA6-4A05-4DE2-AB8C-486AB59A370D}" type="slidenum">
              <a:rPr lang="es-ES" smtClean="0"/>
              <a:t>‹Nº›</a:t>
            </a:fld>
            <a:endParaRPr lang="es-ES"/>
          </a:p>
        </p:txBody>
      </p:sp>
    </p:spTree>
    <p:extLst>
      <p:ext uri="{BB962C8B-B14F-4D97-AF65-F5344CB8AC3E}">
        <p14:creationId xmlns:p14="http://schemas.microsoft.com/office/powerpoint/2010/main" val="3581769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23130F-1ECB-4491-BFDB-5993228AA84B}" type="datetimeFigureOut">
              <a:rPr lang="es-ES" smtClean="0"/>
              <a:t>19/08/2020</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4CDCA6-4A05-4DE2-AB8C-486AB59A370D}" type="slidenum">
              <a:rPr lang="es-ES" smtClean="0"/>
              <a:t>‹Nº›</a:t>
            </a:fld>
            <a:endParaRPr lang="es-ES"/>
          </a:p>
        </p:txBody>
      </p:sp>
    </p:spTree>
    <p:extLst>
      <p:ext uri="{BB962C8B-B14F-4D97-AF65-F5344CB8AC3E}">
        <p14:creationId xmlns:p14="http://schemas.microsoft.com/office/powerpoint/2010/main" val="3208521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uadroTexto 7"/>
          <p:cNvSpPr txBox="1"/>
          <p:nvPr/>
        </p:nvSpPr>
        <p:spPr>
          <a:xfrm>
            <a:off x="-58426" y="534853"/>
            <a:ext cx="12175221" cy="738664"/>
          </a:xfrm>
          <a:prstGeom prst="rect">
            <a:avLst/>
          </a:prstGeom>
          <a:solidFill>
            <a:schemeClr val="accent6">
              <a:lumMod val="20000"/>
              <a:lumOff val="80000"/>
            </a:schemeClr>
          </a:solidFill>
        </p:spPr>
        <p:txBody>
          <a:bodyPr wrap="square" rtlCol="0">
            <a:spAutoFit/>
          </a:bodyPr>
          <a:lstStyle/>
          <a:p>
            <a:pPr algn="ctr"/>
            <a:r>
              <a:rPr lang="es-ES" sz="2400" b="1" dirty="0" smtClean="0">
                <a:solidFill>
                  <a:srgbClr val="C00000"/>
                </a:solidFill>
              </a:rPr>
              <a:t>COOTAD  </a:t>
            </a:r>
            <a:endParaRPr lang="es-ES" b="1" dirty="0" smtClean="0">
              <a:solidFill>
                <a:srgbClr val="C00000"/>
              </a:solidFill>
            </a:endParaRPr>
          </a:p>
          <a:p>
            <a:pPr algn="ctr"/>
            <a:r>
              <a:rPr lang="es-ES" b="1" dirty="0" smtClean="0">
                <a:solidFill>
                  <a:srgbClr val="C00000"/>
                </a:solidFill>
              </a:rPr>
              <a:t>(Código </a:t>
            </a:r>
            <a:r>
              <a:rPr lang="es-ES" b="1" dirty="0">
                <a:solidFill>
                  <a:srgbClr val="C00000"/>
                </a:solidFill>
              </a:rPr>
              <a:t>Orgánico de Organización Territorial, Autonomía y </a:t>
            </a:r>
            <a:r>
              <a:rPr lang="es-ES" b="1" dirty="0" smtClean="0">
                <a:solidFill>
                  <a:srgbClr val="C00000"/>
                </a:solidFill>
              </a:rPr>
              <a:t>Descentralización)</a:t>
            </a:r>
            <a:endParaRPr lang="es-ES" dirty="0">
              <a:solidFill>
                <a:srgbClr val="C00000"/>
              </a:solidFill>
            </a:endParaRPr>
          </a:p>
        </p:txBody>
      </p:sp>
      <p:sp>
        <p:nvSpPr>
          <p:cNvPr id="16" name="CuadroTexto 15"/>
          <p:cNvSpPr txBox="1"/>
          <p:nvPr/>
        </p:nvSpPr>
        <p:spPr>
          <a:xfrm>
            <a:off x="9331" y="4366601"/>
            <a:ext cx="12192000" cy="1523494"/>
          </a:xfrm>
          <a:prstGeom prst="rect">
            <a:avLst/>
          </a:prstGeom>
          <a:solidFill>
            <a:schemeClr val="accent6">
              <a:lumMod val="20000"/>
              <a:lumOff val="80000"/>
            </a:schemeClr>
          </a:solidFill>
        </p:spPr>
        <p:txBody>
          <a:bodyPr wrap="square" rtlCol="0">
            <a:spAutoFit/>
          </a:bodyPr>
          <a:lstStyle/>
          <a:p>
            <a:pPr algn="just"/>
            <a:r>
              <a:rPr lang="es-ES" sz="1000" b="1" dirty="0"/>
              <a:t>DISPOSICIONES </a:t>
            </a:r>
            <a:r>
              <a:rPr lang="es-ES" sz="1000" b="1" dirty="0" smtClean="0"/>
              <a:t>TRANSITORIAS</a:t>
            </a:r>
          </a:p>
          <a:p>
            <a:pPr algn="just"/>
            <a:r>
              <a:rPr lang="es-ES" sz="1000" b="1" dirty="0" smtClean="0"/>
              <a:t>DECIMO </a:t>
            </a:r>
            <a:r>
              <a:rPr lang="es-ES" sz="1000" b="1" dirty="0"/>
              <a:t>CUARTA.-</a:t>
            </a:r>
            <a:r>
              <a:rPr lang="es-ES" sz="1000" dirty="0"/>
              <a:t> </a:t>
            </a:r>
            <a:endParaRPr lang="es-ES" sz="1000" dirty="0" smtClean="0"/>
          </a:p>
          <a:p>
            <a:pPr algn="just"/>
            <a:r>
              <a:rPr lang="es-ES" sz="1000" u="sng" dirty="0" smtClean="0"/>
              <a:t>En </a:t>
            </a:r>
            <a:r>
              <a:rPr lang="es-ES" sz="1000" u="sng" dirty="0"/>
              <a:t>el caso de asentamientos irregulares consolidados existentes hasta la publicación de las reformas del presente Código</a:t>
            </a:r>
            <a:r>
              <a:rPr lang="es-ES" sz="1000" dirty="0"/>
              <a:t>, </a:t>
            </a:r>
            <a:r>
              <a:rPr lang="es-ES" sz="1000" b="1" dirty="0">
                <a:solidFill>
                  <a:schemeClr val="accent5"/>
                </a:solidFill>
              </a:rPr>
              <a:t>el cumplimiento del requisito del porcentaje mínimo de áreas verdes, podrá disminuirse gradualmente, según su consolidación, a través de los cambios a la ordenanza</a:t>
            </a:r>
            <a:r>
              <a:rPr lang="es-ES" sz="1000" dirty="0"/>
              <a:t>; en tal caso, previo a la adjudicación, los copropietarios </a:t>
            </a:r>
            <a:r>
              <a:rPr lang="es-ES" sz="1000" b="1" dirty="0">
                <a:solidFill>
                  <a:schemeClr val="accent5"/>
                </a:solidFill>
              </a:rPr>
              <a:t>compensarán pecuniariamente, al valor catastral, el faltante de áreas verdes</a:t>
            </a:r>
            <a:r>
              <a:rPr lang="es-ES" sz="1000" dirty="0"/>
              <a:t>. </a:t>
            </a:r>
            <a:endParaRPr lang="es-ES" sz="1000" dirty="0" smtClean="0"/>
          </a:p>
          <a:p>
            <a:pPr algn="just"/>
            <a:endParaRPr lang="es-ES" sz="1000" dirty="0" smtClean="0"/>
          </a:p>
          <a:p>
            <a:r>
              <a:rPr lang="es-ES" sz="1000" b="1" dirty="0" smtClean="0">
                <a:solidFill>
                  <a:srgbClr val="FF0000"/>
                </a:solidFill>
              </a:rPr>
              <a:t>Excepcionalmente </a:t>
            </a:r>
            <a:r>
              <a:rPr lang="es-ES" sz="1000" b="1" dirty="0">
                <a:solidFill>
                  <a:srgbClr val="FF0000"/>
                </a:solidFill>
              </a:rPr>
              <a:t>en los casos de asentamientos de hecho y consolidados </a:t>
            </a:r>
            <a:r>
              <a:rPr lang="es-ES" sz="1200" b="1" u="sng" dirty="0">
                <a:solidFill>
                  <a:schemeClr val="accent5"/>
                </a:solidFill>
              </a:rPr>
              <a:t>declarados de interés social</a:t>
            </a:r>
            <a:r>
              <a:rPr lang="es-ES" sz="1000" b="1" dirty="0">
                <a:solidFill>
                  <a:schemeClr val="accent5"/>
                </a:solidFill>
              </a:rPr>
              <a:t>,</a:t>
            </a:r>
            <a:r>
              <a:rPr lang="es-ES" sz="1000" b="1" dirty="0">
                <a:solidFill>
                  <a:srgbClr val="FF0000"/>
                </a:solidFill>
              </a:rPr>
              <a:t> en que no se ha previsto el porcentaje de áreas verdes y comunales establecidas en la ley, serán exoneradas de este porcentaje</a:t>
            </a:r>
            <a:r>
              <a:rPr lang="es-ES" sz="1000" dirty="0" smtClean="0"/>
              <a:t>. </a:t>
            </a:r>
          </a:p>
          <a:p>
            <a:endParaRPr lang="es-ES" sz="1000" dirty="0" smtClean="0"/>
          </a:p>
          <a:p>
            <a:r>
              <a:rPr lang="es-ES" sz="1000" dirty="0" smtClean="0"/>
              <a:t>Nota</a:t>
            </a:r>
            <a:r>
              <a:rPr lang="es-ES" sz="1000" dirty="0"/>
              <a:t>: Disposición sustituida por Ley No. 00, publicada en Registro Oficial Suplemento 166 de </a:t>
            </a:r>
            <a:r>
              <a:rPr lang="es-ES" sz="1100" b="1" dirty="0"/>
              <a:t>21 </a:t>
            </a:r>
            <a:r>
              <a:rPr lang="es-ES" sz="1100" b="1" dirty="0" smtClean="0"/>
              <a:t>de Enero </a:t>
            </a:r>
            <a:r>
              <a:rPr lang="es-ES" sz="1100" b="1" dirty="0"/>
              <a:t>del 2014 </a:t>
            </a:r>
            <a:r>
              <a:rPr lang="es-ES" sz="1000" dirty="0"/>
              <a:t>.</a:t>
            </a:r>
          </a:p>
        </p:txBody>
      </p:sp>
      <p:sp>
        <p:nvSpPr>
          <p:cNvPr id="17" name="CuadroTexto 7"/>
          <p:cNvSpPr txBox="1"/>
          <p:nvPr/>
        </p:nvSpPr>
        <p:spPr>
          <a:xfrm>
            <a:off x="9330" y="-1481"/>
            <a:ext cx="12175221" cy="461665"/>
          </a:xfrm>
          <a:prstGeom prst="rect">
            <a:avLst/>
          </a:prstGeom>
          <a:noFill/>
        </p:spPr>
        <p:txBody>
          <a:bodyPr wrap="square" rtlCol="0">
            <a:spAutoFit/>
          </a:bodyPr>
          <a:lstStyle/>
          <a:p>
            <a:pPr algn="ctr"/>
            <a:r>
              <a:rPr lang="es-ES" sz="2400" b="1" dirty="0" smtClean="0"/>
              <a:t>1. ANÁLISIS DE LA NORMATIVA LEGAL:</a:t>
            </a:r>
            <a:endParaRPr lang="es-ES" sz="2400" dirty="0"/>
          </a:p>
        </p:txBody>
      </p:sp>
      <p:sp>
        <p:nvSpPr>
          <p:cNvPr id="11" name="CuadroTexto 10"/>
          <p:cNvSpPr txBox="1"/>
          <p:nvPr/>
        </p:nvSpPr>
        <p:spPr>
          <a:xfrm>
            <a:off x="-39764" y="1416430"/>
            <a:ext cx="12192000" cy="2554545"/>
          </a:xfrm>
          <a:prstGeom prst="rect">
            <a:avLst/>
          </a:prstGeom>
          <a:solidFill>
            <a:schemeClr val="accent6">
              <a:lumMod val="20000"/>
              <a:lumOff val="80000"/>
            </a:schemeClr>
          </a:solidFill>
        </p:spPr>
        <p:txBody>
          <a:bodyPr wrap="square" rtlCol="0">
            <a:spAutoFit/>
          </a:bodyPr>
          <a:lstStyle/>
          <a:p>
            <a:pPr algn="just"/>
            <a:r>
              <a:rPr lang="es-ES" sz="1000" b="1" dirty="0"/>
              <a:t>Art. 424.- Área verde, comunitaria y vías.-</a:t>
            </a:r>
            <a:r>
              <a:rPr lang="es-ES" sz="1000" dirty="0"/>
              <a:t> En las subdivisiones y fraccionamientos sujetos o derivados de una autorización administrativa de urbanización, el urbanizador deberá realizar las obras de urbanización, habilitación de vías, áreas verdes y comunitarias, y dichas áreas deberán ser entregadas, por una sola vez, en forma de cesión gratuita y obligatoria al Gobierno Autónomo Descentralizado municipal o metropolitano como bienes de dominio y uso público.</a:t>
            </a:r>
          </a:p>
          <a:p>
            <a:pPr algn="just"/>
            <a:r>
              <a:rPr lang="es-ES" sz="1000" dirty="0"/>
              <a:t> </a:t>
            </a:r>
          </a:p>
          <a:p>
            <a:pPr algn="just"/>
            <a:r>
              <a:rPr lang="es-ES" sz="1000" dirty="0"/>
              <a:t>Se entregará como mínimo el quince por ciento (15%) calculado del área útil urbanizable del terreno o predio a urbanizar en calidad de áreas verdes y equipamiento comunitario, de acuerdo a lo establecido por la planificación municipal, destinando exclusivamente para áreas verdes al menos el cincuenta por ciento de la superficie entregada. </a:t>
            </a:r>
            <a:r>
              <a:rPr lang="es-ES" sz="1000" b="1" u="sng" dirty="0">
                <a:solidFill>
                  <a:schemeClr val="accent5"/>
                </a:solidFill>
              </a:rPr>
              <a:t>Se exceptúan de esta entrega</a:t>
            </a:r>
            <a:r>
              <a:rPr lang="es-ES" sz="1000" b="1" dirty="0">
                <a:solidFill>
                  <a:schemeClr val="accent5"/>
                </a:solidFill>
              </a:rPr>
              <a:t>, las tierras rurales que se fraccionen con fines de partición hereditaria, donación o venta; siempre y cuando no se destinen para urbanización y lotización.</a:t>
            </a:r>
          </a:p>
          <a:p>
            <a:pPr algn="just"/>
            <a:r>
              <a:rPr lang="es-ES" sz="1000" dirty="0"/>
              <a:t> </a:t>
            </a:r>
          </a:p>
          <a:p>
            <a:pPr algn="just"/>
            <a:r>
              <a:rPr lang="es-ES" sz="1000" dirty="0"/>
              <a:t>La entrega de áreas verdes, comunitarias y de vías no excederá del treinta y cinco por ciento (35%) del área útil urbanizable del terreno o predio.</a:t>
            </a:r>
          </a:p>
          <a:p>
            <a:pPr algn="just"/>
            <a:r>
              <a:rPr lang="es-ES" sz="1000" dirty="0"/>
              <a:t> </a:t>
            </a:r>
          </a:p>
          <a:p>
            <a:pPr algn="just"/>
            <a:r>
              <a:rPr lang="es-ES" sz="1000" dirty="0"/>
              <a:t>En el caso de predios con una superficie inferior a tres mil metros cuadrados, la municipalidad o distrito metropolitano, podrá optar entre exigir la entrega del porcentaje establecido en los incisos previos de áreas verdes y equipamiento comunitario del área útil del terreno o su compensación en dinero según el avalúo catastral del porcentaje antes indicado, de conformidad con lo establecido en la ordenanza municipal correspondiente. Con estos recursos la municipalidad deberá crear un fondo para la adquisición de áreas verdes, equipamiento comunitario y obras para su mejoramiento.</a:t>
            </a:r>
          </a:p>
          <a:p>
            <a:pPr algn="just"/>
            <a:r>
              <a:rPr lang="es-ES" sz="1000" dirty="0"/>
              <a:t> </a:t>
            </a:r>
          </a:p>
          <a:p>
            <a:pPr algn="just"/>
            <a:r>
              <a:rPr lang="es-ES" sz="1000" dirty="0"/>
              <a:t>En las áreas consolidadas, los bienes de dominio y uso público destinados a áreas verdes, podrán ser cambiados de categoría exclusivamente a favor de instituciones públicas para consolidar y construir equipamientos públicos de conformidad con lo que establezca en su normativa el Gobierno Autónomo Descentralizado. La institución pública beneficiaria tendrá la obligación de compensar el equivalente al valor del bien que recibe, en base al avalúo realizado por el Gobierno Autónomo Descentralizado municipal o metropolitano.</a:t>
            </a:r>
          </a:p>
        </p:txBody>
      </p:sp>
    </p:spTree>
    <p:extLst>
      <p:ext uri="{BB962C8B-B14F-4D97-AF65-F5344CB8AC3E}">
        <p14:creationId xmlns:p14="http://schemas.microsoft.com/office/powerpoint/2010/main" val="3179277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uadroTexto 7"/>
          <p:cNvSpPr txBox="1"/>
          <p:nvPr/>
        </p:nvSpPr>
        <p:spPr>
          <a:xfrm>
            <a:off x="13092" y="349710"/>
            <a:ext cx="12208780" cy="1015663"/>
          </a:xfrm>
          <a:prstGeom prst="rect">
            <a:avLst/>
          </a:prstGeom>
          <a:solidFill>
            <a:schemeClr val="accent6">
              <a:lumMod val="20000"/>
              <a:lumOff val="80000"/>
            </a:schemeClr>
          </a:solidFill>
        </p:spPr>
        <p:txBody>
          <a:bodyPr wrap="square" rtlCol="0">
            <a:spAutoFit/>
          </a:bodyPr>
          <a:lstStyle/>
          <a:p>
            <a:pPr algn="ctr"/>
            <a:r>
              <a:rPr lang="es-ES_tradnl" b="1" dirty="0" smtClean="0">
                <a:solidFill>
                  <a:srgbClr val="C00000"/>
                </a:solidFill>
              </a:rPr>
              <a:t>ORDENANZA METROPOLITANA 001 (CÓDIGO MUNICIPAL PARA EL DISTRITO METROPOLITANO DE QUITO) </a:t>
            </a:r>
          </a:p>
          <a:p>
            <a:pPr algn="ctr"/>
            <a:r>
              <a:rPr lang="es-ES_tradnl" sz="1400" b="1" dirty="0" smtClean="0">
                <a:solidFill>
                  <a:srgbClr val="C00000"/>
                </a:solidFill>
              </a:rPr>
              <a:t>LIBRO IV.7 (</a:t>
            </a:r>
            <a:r>
              <a:rPr lang="es-ES" sz="1400" b="1" dirty="0" smtClean="0">
                <a:solidFill>
                  <a:srgbClr val="C00000"/>
                </a:solidFill>
              </a:rPr>
              <a:t>DEL ORDENAMIENTO TERRITORIAL) </a:t>
            </a:r>
            <a:r>
              <a:rPr lang="es-ES" sz="1400" dirty="0"/>
              <a:t> </a:t>
            </a:r>
          </a:p>
          <a:p>
            <a:pPr algn="ctr"/>
            <a:r>
              <a:rPr lang="es-ES" sz="1400" b="1" dirty="0">
                <a:solidFill>
                  <a:srgbClr val="C00000"/>
                </a:solidFill>
              </a:rPr>
              <a:t>TÍTULO II</a:t>
            </a:r>
            <a:endParaRPr lang="es-ES" sz="1400" dirty="0">
              <a:solidFill>
                <a:srgbClr val="C00000"/>
              </a:solidFill>
            </a:endParaRPr>
          </a:p>
          <a:p>
            <a:pPr algn="ctr"/>
            <a:r>
              <a:rPr lang="es-ES" sz="1400" b="1" dirty="0">
                <a:solidFill>
                  <a:srgbClr val="C00000"/>
                </a:solidFill>
              </a:rPr>
              <a:t>DE LA DECLARACIÓN DE INTERÉS SOCIAL A ASENTAMIENTOS HUMANOS DE HECHO Y CONSOLIDADOS Y ESTABLECER SU PROCESO INTEGRAL DE </a:t>
            </a:r>
            <a:r>
              <a:rPr lang="es-ES" sz="1400" b="1" dirty="0" smtClean="0">
                <a:solidFill>
                  <a:srgbClr val="C00000"/>
                </a:solidFill>
              </a:rPr>
              <a:t>REGULARIZACIÓN</a:t>
            </a:r>
            <a:endParaRPr lang="es-ES" dirty="0">
              <a:solidFill>
                <a:srgbClr val="C00000"/>
              </a:solidFill>
            </a:endParaRPr>
          </a:p>
        </p:txBody>
      </p:sp>
      <p:sp>
        <p:nvSpPr>
          <p:cNvPr id="3" name="Rectángulo 2"/>
          <p:cNvSpPr/>
          <p:nvPr/>
        </p:nvSpPr>
        <p:spPr>
          <a:xfrm>
            <a:off x="8389" y="1451030"/>
            <a:ext cx="12166832" cy="2600712"/>
          </a:xfrm>
          <a:prstGeom prst="rect">
            <a:avLst/>
          </a:prstGeom>
          <a:solidFill>
            <a:schemeClr val="accent6">
              <a:lumMod val="20000"/>
              <a:lumOff val="80000"/>
            </a:schemeClr>
          </a:solidFill>
        </p:spPr>
        <p:txBody>
          <a:bodyPr wrap="square">
            <a:spAutoFit/>
          </a:bodyPr>
          <a:lstStyle/>
          <a:p>
            <a:r>
              <a:rPr lang="es-ES" sz="1000" b="1" dirty="0" smtClean="0"/>
              <a:t>CAPÍTULO I</a:t>
            </a:r>
            <a:endParaRPr lang="es-ES" sz="1000" dirty="0" smtClean="0"/>
          </a:p>
          <a:p>
            <a:r>
              <a:rPr lang="es-ES" sz="1000" b="1" dirty="0" smtClean="0"/>
              <a:t>GENERALIDADES</a:t>
            </a:r>
            <a:endParaRPr lang="es-ES" sz="1000" dirty="0" smtClean="0"/>
          </a:p>
          <a:p>
            <a:r>
              <a:rPr lang="es-ES" sz="1000" b="1" dirty="0" smtClean="0"/>
              <a:t> </a:t>
            </a:r>
            <a:endParaRPr lang="es-ES" sz="1000" dirty="0" smtClean="0"/>
          </a:p>
          <a:p>
            <a:pPr algn="just"/>
            <a:r>
              <a:rPr lang="es-ES" sz="1000" b="1" dirty="0" smtClean="0"/>
              <a:t>Artículo IV.7.31.- Declaratoria de Interés Social de los Asentamientos Humanos de Hecho y Consolidados.- </a:t>
            </a:r>
            <a:r>
              <a:rPr lang="es-ES" sz="1000" dirty="0" smtClean="0"/>
              <a:t>Con la finalidad de que la regularización atienda el derecho constitucional al hábitat y a la vivienda adecuada, en las ordenanzas de regularización de los Asentamientos Humanos de Hecho y Consolidados se hará la declaratoria de interés social del asentamiento, siempre que se cumplan con las siguientes condiciones:</a:t>
            </a:r>
          </a:p>
          <a:p>
            <a:pPr algn="just"/>
            <a:r>
              <a:rPr lang="es-ES" sz="1000" dirty="0" smtClean="0"/>
              <a:t> </a:t>
            </a:r>
          </a:p>
          <a:p>
            <a:pPr algn="just"/>
            <a:r>
              <a:rPr lang="es-ES" sz="1000" dirty="0" smtClean="0"/>
              <a:t>1. Falta de planificación urbanística.</a:t>
            </a:r>
          </a:p>
          <a:p>
            <a:pPr algn="just"/>
            <a:r>
              <a:rPr lang="es-ES" sz="1000" dirty="0" smtClean="0"/>
              <a:t>2. Inseguridad jurídica en cuanto a la propiedad individual de la tierra.</a:t>
            </a:r>
          </a:p>
          <a:p>
            <a:pPr algn="just"/>
            <a:r>
              <a:rPr lang="es-ES" sz="1000" dirty="0" smtClean="0"/>
              <a:t>3. Viviendas con calidad estructural reducida.</a:t>
            </a:r>
          </a:p>
          <a:p>
            <a:pPr algn="just"/>
            <a:r>
              <a:rPr lang="es-ES" sz="1000" dirty="0" smtClean="0"/>
              <a:t>4. Falta parcial o total de servicios básicos.</a:t>
            </a:r>
          </a:p>
          <a:p>
            <a:pPr algn="just"/>
            <a:r>
              <a:rPr lang="es-ES" sz="1000" dirty="0" smtClean="0"/>
              <a:t>5. Acceso inadecuado al agua potable.</a:t>
            </a:r>
          </a:p>
          <a:p>
            <a:pPr algn="just"/>
            <a:r>
              <a:rPr lang="es-ES" sz="1000" dirty="0" smtClean="0"/>
              <a:t>6. Superpoblación y/o hacinamiento poblacional.</a:t>
            </a:r>
          </a:p>
          <a:p>
            <a:pPr algn="just"/>
            <a:r>
              <a:rPr lang="es-ES" sz="1000" dirty="0" smtClean="0"/>
              <a:t> </a:t>
            </a:r>
          </a:p>
          <a:p>
            <a:pPr algn="just"/>
            <a:r>
              <a:rPr lang="es-ES" sz="1000" dirty="0" smtClean="0"/>
              <a:t>Los asentamientos que cumplan las condiciones socioeconómicas, legales y físicas, serán declarados de interés social dentro del mismo proceso de regularización.</a:t>
            </a:r>
          </a:p>
          <a:p>
            <a:pPr algn="just"/>
            <a:r>
              <a:rPr lang="es-ES" sz="1000" b="1" dirty="0" smtClean="0">
                <a:solidFill>
                  <a:srgbClr val="FF0000"/>
                </a:solidFill>
              </a:rPr>
              <a:t>La declaratoria de Interés Social </a:t>
            </a:r>
            <a:r>
              <a:rPr lang="es-ES" sz="1000" dirty="0" smtClean="0"/>
              <a:t>del Asentamiento Humano de Hecho y Consolidado, </a:t>
            </a:r>
            <a:r>
              <a:rPr lang="es-ES" sz="1000" b="1" u="sng" dirty="0" smtClean="0">
                <a:solidFill>
                  <a:srgbClr val="FF0000"/>
                </a:solidFill>
              </a:rPr>
              <a:t>dará lugar a las exoneraciones referentes a la contribución de las áreas verdes </a:t>
            </a:r>
            <a:r>
              <a:rPr lang="es-ES" sz="1000" dirty="0" smtClean="0"/>
              <a:t>y a los incentivos que la normativa metropolitana y nacional determinen cuando exista dicha declaratoria, de acuerdo a la ley.</a:t>
            </a:r>
            <a:endParaRPr lang="es-ES" sz="1000" dirty="0"/>
          </a:p>
        </p:txBody>
      </p:sp>
      <p:sp>
        <p:nvSpPr>
          <p:cNvPr id="4" name="Rectángulo 3"/>
          <p:cNvSpPr/>
          <p:nvPr/>
        </p:nvSpPr>
        <p:spPr>
          <a:xfrm>
            <a:off x="-16778" y="4145744"/>
            <a:ext cx="12208778" cy="276999"/>
          </a:xfrm>
          <a:prstGeom prst="rect">
            <a:avLst/>
          </a:prstGeom>
        </p:spPr>
        <p:txBody>
          <a:bodyPr wrap="square">
            <a:spAutoFit/>
          </a:bodyPr>
          <a:lstStyle/>
          <a:p>
            <a:r>
              <a:rPr lang="es-ES" sz="1200" b="1" dirty="0" smtClean="0"/>
              <a:t>Artículo IV.7.45.- Áreas verdes y de equipamiento público.-  </a:t>
            </a:r>
            <a:endParaRPr lang="es-ES" sz="1200" dirty="0"/>
          </a:p>
        </p:txBody>
      </p:sp>
      <p:sp>
        <p:nvSpPr>
          <p:cNvPr id="18" name="CuadroTexto 17"/>
          <p:cNvSpPr txBox="1"/>
          <p:nvPr/>
        </p:nvSpPr>
        <p:spPr>
          <a:xfrm>
            <a:off x="-16779" y="4599340"/>
            <a:ext cx="12192000" cy="2246769"/>
          </a:xfrm>
          <a:prstGeom prst="rect">
            <a:avLst/>
          </a:prstGeom>
          <a:solidFill>
            <a:schemeClr val="accent6">
              <a:lumMod val="20000"/>
              <a:lumOff val="80000"/>
            </a:schemeClr>
          </a:solidFill>
        </p:spPr>
        <p:txBody>
          <a:bodyPr wrap="square" rtlCol="0">
            <a:spAutoFit/>
          </a:bodyPr>
          <a:lstStyle/>
          <a:p>
            <a:pPr algn="just"/>
            <a:r>
              <a:rPr lang="es-ES" sz="1000" b="1" dirty="0"/>
              <a:t>SECCIÓN IV</a:t>
            </a:r>
            <a:endParaRPr lang="es-ES" sz="1000" dirty="0"/>
          </a:p>
          <a:p>
            <a:pPr algn="just"/>
            <a:r>
              <a:rPr lang="es-ES" sz="1000" b="1" dirty="0"/>
              <a:t>DE LA REGULARIZACIÓN DE BARRIOS UBICADOS EN PARROQUIAS RURALES</a:t>
            </a:r>
            <a:endParaRPr lang="es-ES" sz="1000" dirty="0"/>
          </a:p>
          <a:p>
            <a:pPr algn="just"/>
            <a:r>
              <a:rPr lang="es-ES" sz="1000" b="1" dirty="0"/>
              <a:t> </a:t>
            </a:r>
            <a:endParaRPr lang="es-ES" sz="1000" dirty="0"/>
          </a:p>
          <a:p>
            <a:pPr algn="just"/>
            <a:r>
              <a:rPr lang="es-ES" sz="1000" b="1" dirty="0"/>
              <a:t>Artículo IV.7.65.- Regularización de barrios ubicados en parroquias rurales.-</a:t>
            </a:r>
            <a:r>
              <a:rPr lang="es-ES" sz="1000" dirty="0"/>
              <a:t> Los asentamientos humanos de hecho y consolidados, ubicados en parroquias rurales, podrán regularizarse a través de un plan parcial y/o especial y en el marco de la Ley de Tierras Rurales y Territorios Ancestrales, cuyas finalidades específicas serán:</a:t>
            </a:r>
          </a:p>
          <a:p>
            <a:pPr algn="just"/>
            <a:r>
              <a:rPr lang="es-ES" sz="1000" dirty="0" smtClean="0"/>
              <a:t>a</a:t>
            </a:r>
            <a:r>
              <a:rPr lang="es-ES" sz="1000" dirty="0"/>
              <a:t>. El ordenamiento territorial mediante la planificación del uso del suelo, infraestructura vial, saneamiento y recuperación ambiental.</a:t>
            </a:r>
          </a:p>
          <a:p>
            <a:pPr algn="just"/>
            <a:r>
              <a:rPr lang="es-ES" sz="1000" dirty="0"/>
              <a:t>b. Los planes parciales y/o especiales de regularización podrán precisar o modificar las determinaciones que sobre ordenamiento uso y ocupación del suelo y edificaciones se establecen en el Plan Metropolitano de Desarrollo y Ordenamiento Territorial y el Plan de Uso y Ocupación del Suelo vigentes.</a:t>
            </a:r>
          </a:p>
          <a:p>
            <a:pPr algn="just"/>
            <a:r>
              <a:rPr lang="es-ES" sz="1000" dirty="0"/>
              <a:t> </a:t>
            </a:r>
            <a:r>
              <a:rPr lang="es-ES" sz="1000" dirty="0" smtClean="0"/>
              <a:t>El </a:t>
            </a:r>
            <a:r>
              <a:rPr lang="es-ES" sz="1000" dirty="0"/>
              <a:t>plan parcial y/o especial de regularización se realizará por iniciativa de la municipalidad o a petición de los interesados y será elaborado por la Unidad Técnica Especializada en Procesos de Regularización en coordinación con la dependencia municipal rectora en temas de territorio, hábitat y vivienda.</a:t>
            </a:r>
          </a:p>
          <a:p>
            <a:pPr algn="just"/>
            <a:r>
              <a:rPr lang="es-ES" sz="1000" dirty="0"/>
              <a:t> </a:t>
            </a:r>
            <a:r>
              <a:rPr lang="es-ES" sz="1000" dirty="0" smtClean="0"/>
              <a:t>La </a:t>
            </a:r>
            <a:r>
              <a:rPr lang="es-ES" sz="1000" dirty="0"/>
              <a:t>Unidad Técnica Especializada en procesos de regularización, coordinará la emisión de los informes preceptivos: socio-organizativo, legal y técnico del proyecto de plan parcial y/o especial que se llevará a la Mesa Institucional, a la que asistirá además la dependencia municipal rectora en temas de ambiente, quienes emitirán el informe final para conocimiento de la Comisión correspondiente y posterior aprobación del Concejo Metropolitano.</a:t>
            </a:r>
          </a:p>
          <a:p>
            <a:pPr algn="just"/>
            <a:r>
              <a:rPr lang="es-ES" sz="1000" dirty="0">
                <a:solidFill>
                  <a:srgbClr val="FF0000"/>
                </a:solidFill>
              </a:rPr>
              <a:t> </a:t>
            </a:r>
            <a:r>
              <a:rPr lang="es-ES" sz="1000" b="1" dirty="0" smtClean="0">
                <a:solidFill>
                  <a:srgbClr val="FF0000"/>
                </a:solidFill>
              </a:rPr>
              <a:t>En </a:t>
            </a:r>
            <a:r>
              <a:rPr lang="es-ES" sz="1000" b="1" dirty="0">
                <a:solidFill>
                  <a:srgbClr val="FF0000"/>
                </a:solidFill>
              </a:rPr>
              <a:t>lo referente a la </a:t>
            </a:r>
            <a:r>
              <a:rPr lang="es-ES" sz="1000" b="1" u="sng" dirty="0">
                <a:solidFill>
                  <a:srgbClr val="FF0000"/>
                </a:solidFill>
              </a:rPr>
              <a:t>contribución de las áreas verdes </a:t>
            </a:r>
            <a:r>
              <a:rPr lang="es-ES" sz="1000" b="1" dirty="0">
                <a:solidFill>
                  <a:srgbClr val="FF0000"/>
                </a:solidFill>
              </a:rPr>
              <a:t>y de equipamiento público </a:t>
            </a:r>
            <a:r>
              <a:rPr lang="es-ES" sz="1000" b="1" u="sng" dirty="0">
                <a:solidFill>
                  <a:srgbClr val="FF0000"/>
                </a:solidFill>
              </a:rPr>
              <a:t>de asentamientos ubicados en áreas rurales</a:t>
            </a:r>
            <a:r>
              <a:rPr lang="es-ES" sz="1000" b="1" dirty="0">
                <a:solidFill>
                  <a:srgbClr val="FF0000"/>
                </a:solidFill>
              </a:rPr>
              <a:t>, se exceptúan de esta entrega las tierras rurales que se dividan con fines de partición hereditaria, donación o venta; siempre y cuando no se destinen para urbanización o lotización.</a:t>
            </a:r>
          </a:p>
        </p:txBody>
      </p:sp>
    </p:spTree>
    <p:extLst>
      <p:ext uri="{BB962C8B-B14F-4D97-AF65-F5344CB8AC3E}">
        <p14:creationId xmlns:p14="http://schemas.microsoft.com/office/powerpoint/2010/main" val="1875992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84884" y="6086890"/>
            <a:ext cx="1243123" cy="625833"/>
          </a:xfrm>
          <a:prstGeom prst="rect">
            <a:avLst/>
          </a:prstGeom>
        </p:spPr>
      </p:pic>
      <p:pic>
        <p:nvPicPr>
          <p:cNvPr id="6" name="Imagen 5"/>
          <p:cNvPicPr>
            <a:picLocks noChangeAspect="1"/>
          </p:cNvPicPr>
          <p:nvPr/>
        </p:nvPicPr>
        <p:blipFill rotWithShape="1">
          <a:blip r:embed="rId3"/>
          <a:srcRect t="2" r="16755" b="-179058"/>
          <a:stretch/>
        </p:blipFill>
        <p:spPr>
          <a:xfrm>
            <a:off x="350876" y="6419439"/>
            <a:ext cx="10092536" cy="446582"/>
          </a:xfrm>
          <a:prstGeom prst="rect">
            <a:avLst/>
          </a:prstGeom>
        </p:spPr>
      </p:pic>
      <p:graphicFrame>
        <p:nvGraphicFramePr>
          <p:cNvPr id="8" name="Tabla 7"/>
          <p:cNvGraphicFramePr>
            <a:graphicFrameLocks noGrp="1"/>
          </p:cNvGraphicFramePr>
          <p:nvPr>
            <p:extLst>
              <p:ext uri="{D42A27DB-BD31-4B8C-83A1-F6EECF244321}">
                <p14:modId xmlns:p14="http://schemas.microsoft.com/office/powerpoint/2010/main" val="1120236854"/>
              </p:ext>
            </p:extLst>
          </p:nvPr>
        </p:nvGraphicFramePr>
        <p:xfrm>
          <a:off x="790845" y="1431108"/>
          <a:ext cx="10515600" cy="4632960"/>
        </p:xfrm>
        <a:graphic>
          <a:graphicData uri="http://schemas.openxmlformats.org/drawingml/2006/table">
            <a:tbl>
              <a:tblPr firstRow="1" firstCol="1" bandRow="1">
                <a:tableStyleId>{5C22544A-7EE6-4342-B048-85BDC9FD1C3A}</a:tableStyleId>
              </a:tblPr>
              <a:tblGrid>
                <a:gridCol w="3489076"/>
                <a:gridCol w="3537448"/>
                <a:gridCol w="3489076"/>
              </a:tblGrid>
              <a:tr h="308610">
                <a:tc>
                  <a:txBody>
                    <a:bodyPr/>
                    <a:lstStyle/>
                    <a:p>
                      <a:pPr algn="ctr">
                        <a:spcAft>
                          <a:spcPts val="0"/>
                        </a:spcAft>
                      </a:pPr>
                      <a:r>
                        <a:rPr lang="es-EC" sz="2000" dirty="0">
                          <a:effectLst/>
                        </a:rPr>
                        <a:t>Barrios ordenados por tamaño de macro lote</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EC" sz="2000" dirty="0">
                          <a:effectLst/>
                        </a:rPr>
                        <a:t>% consolidación</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EC" sz="2000">
                          <a:effectLst/>
                        </a:rPr>
                        <a:t>% área verde mínima</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49225">
                <a:tc rowSpan="2">
                  <a:txBody>
                    <a:bodyPr/>
                    <a:lstStyle/>
                    <a:p>
                      <a:pPr algn="ctr">
                        <a:spcAft>
                          <a:spcPts val="0"/>
                        </a:spcAft>
                      </a:pPr>
                      <a:r>
                        <a:rPr lang="es-EC" sz="2400" dirty="0">
                          <a:effectLst/>
                        </a:rPr>
                        <a:t>Hasta 10.000</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EC" sz="2400">
                          <a:effectLst/>
                        </a:rPr>
                        <a:t>&gt;35% ≤ 61%</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EC" sz="2400">
                          <a:effectLst/>
                        </a:rPr>
                        <a:t>6%</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94615">
                <a:tc vMerge="1">
                  <a:txBody>
                    <a:bodyPr/>
                    <a:lstStyle/>
                    <a:p>
                      <a:endParaRPr lang="es-ES"/>
                    </a:p>
                  </a:txBody>
                  <a:tcPr/>
                </a:tc>
                <a:tc>
                  <a:txBody>
                    <a:bodyPr/>
                    <a:lstStyle/>
                    <a:p>
                      <a:pPr algn="ctr">
                        <a:spcAft>
                          <a:spcPts val="0"/>
                        </a:spcAft>
                      </a:pPr>
                      <a:r>
                        <a:rPr lang="es-EC" sz="2400" dirty="0">
                          <a:effectLst/>
                        </a:rPr>
                        <a:t>&gt;61% ≤ 100%</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EC" sz="2400">
                          <a:effectLst/>
                        </a:rPr>
                        <a:t>0%</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49225">
                <a:tc rowSpan="3">
                  <a:txBody>
                    <a:bodyPr/>
                    <a:lstStyle/>
                    <a:p>
                      <a:pPr algn="ctr">
                        <a:spcAft>
                          <a:spcPts val="0"/>
                        </a:spcAft>
                      </a:pPr>
                      <a:r>
                        <a:rPr lang="es-EC" sz="2400">
                          <a:effectLst/>
                        </a:rPr>
                        <a:t>10.001 – 20.000</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EC" sz="2400" dirty="0">
                          <a:effectLst/>
                        </a:rPr>
                        <a:t>&gt;35% ≤ 61%</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EC" sz="2400">
                          <a:effectLst/>
                        </a:rPr>
                        <a:t>8%</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94615">
                <a:tc vMerge="1">
                  <a:txBody>
                    <a:bodyPr/>
                    <a:lstStyle/>
                    <a:p>
                      <a:endParaRPr lang="es-ES"/>
                    </a:p>
                  </a:txBody>
                  <a:tcPr/>
                </a:tc>
                <a:tc>
                  <a:txBody>
                    <a:bodyPr/>
                    <a:lstStyle/>
                    <a:p>
                      <a:pPr algn="ctr">
                        <a:spcAft>
                          <a:spcPts val="0"/>
                        </a:spcAft>
                      </a:pPr>
                      <a:r>
                        <a:rPr lang="es-EC" sz="2400" dirty="0">
                          <a:effectLst/>
                        </a:rPr>
                        <a:t>&gt;61% ≤ 87%</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EC" sz="2400">
                          <a:effectLst/>
                        </a:rPr>
                        <a:t>6%</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94615">
                <a:tc vMerge="1">
                  <a:txBody>
                    <a:bodyPr/>
                    <a:lstStyle/>
                    <a:p>
                      <a:endParaRPr lang="es-ES"/>
                    </a:p>
                  </a:txBody>
                  <a:tcPr/>
                </a:tc>
                <a:tc>
                  <a:txBody>
                    <a:bodyPr/>
                    <a:lstStyle/>
                    <a:p>
                      <a:pPr algn="ctr">
                        <a:spcAft>
                          <a:spcPts val="0"/>
                        </a:spcAft>
                      </a:pPr>
                      <a:r>
                        <a:rPr lang="es-EC" sz="2400" dirty="0">
                          <a:effectLst/>
                        </a:rPr>
                        <a:t>&gt;87% </a:t>
                      </a:r>
                      <a:r>
                        <a:rPr lang="es-EC" sz="2400" dirty="0">
                          <a:solidFill>
                            <a:srgbClr val="FF0000"/>
                          </a:solidFill>
                          <a:effectLst/>
                        </a:rPr>
                        <a:t>≤ 100%</a:t>
                      </a:r>
                      <a:endParaRPr lang="es-E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EC" sz="2400" dirty="0">
                          <a:effectLst/>
                        </a:rPr>
                        <a:t>0%</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49225">
                <a:tc rowSpan="3">
                  <a:txBody>
                    <a:bodyPr/>
                    <a:lstStyle/>
                    <a:p>
                      <a:pPr algn="ctr">
                        <a:spcAft>
                          <a:spcPts val="0"/>
                        </a:spcAft>
                      </a:pPr>
                      <a:r>
                        <a:rPr lang="es-EC" sz="2400">
                          <a:effectLst/>
                        </a:rPr>
                        <a:t>20.001 – 50.000</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EC" sz="2400">
                          <a:effectLst/>
                        </a:rPr>
                        <a:t>&gt;35% ≤ 61%</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EC" sz="2400" dirty="0">
                          <a:effectLst/>
                        </a:rPr>
                        <a:t>8%</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94615">
                <a:tc vMerge="1">
                  <a:txBody>
                    <a:bodyPr/>
                    <a:lstStyle/>
                    <a:p>
                      <a:endParaRPr lang="es-ES"/>
                    </a:p>
                  </a:txBody>
                  <a:tcPr/>
                </a:tc>
                <a:tc>
                  <a:txBody>
                    <a:bodyPr/>
                    <a:lstStyle/>
                    <a:p>
                      <a:pPr algn="ctr">
                        <a:spcAft>
                          <a:spcPts val="0"/>
                        </a:spcAft>
                      </a:pPr>
                      <a:r>
                        <a:rPr lang="es-EC" sz="2400">
                          <a:effectLst/>
                        </a:rPr>
                        <a:t>&gt;61% ≤ 87%</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EC" sz="2400" dirty="0">
                          <a:effectLst/>
                        </a:rPr>
                        <a:t>7%</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94615">
                <a:tc vMerge="1">
                  <a:txBody>
                    <a:bodyPr/>
                    <a:lstStyle/>
                    <a:p>
                      <a:endParaRPr lang="es-ES"/>
                    </a:p>
                  </a:txBody>
                  <a:tcPr/>
                </a:tc>
                <a:tc>
                  <a:txBody>
                    <a:bodyPr/>
                    <a:lstStyle/>
                    <a:p>
                      <a:pPr algn="ctr">
                        <a:spcAft>
                          <a:spcPts val="0"/>
                        </a:spcAft>
                      </a:pPr>
                      <a:r>
                        <a:rPr lang="es-EC" sz="2400">
                          <a:effectLst/>
                        </a:rPr>
                        <a:t>&gt;87% ≤ 100%</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EC" sz="2400" dirty="0">
                          <a:solidFill>
                            <a:srgbClr val="FF0000"/>
                          </a:solidFill>
                          <a:effectLst/>
                        </a:rPr>
                        <a:t>0%</a:t>
                      </a:r>
                      <a:endParaRPr lang="es-E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49225">
                <a:tc rowSpan="3">
                  <a:txBody>
                    <a:bodyPr/>
                    <a:lstStyle/>
                    <a:p>
                      <a:pPr algn="ctr">
                        <a:spcAft>
                          <a:spcPts val="0"/>
                        </a:spcAft>
                      </a:pPr>
                      <a:r>
                        <a:rPr lang="es-EC" sz="2400">
                          <a:effectLst/>
                        </a:rPr>
                        <a:t>Más de 50.001</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EC" sz="2400" dirty="0">
                          <a:effectLst/>
                        </a:rPr>
                        <a:t>&gt;35% ≤ </a:t>
                      </a:r>
                      <a:r>
                        <a:rPr lang="es-EC" sz="2400" dirty="0">
                          <a:solidFill>
                            <a:srgbClr val="FF0000"/>
                          </a:solidFill>
                          <a:effectLst/>
                        </a:rPr>
                        <a:t>61%</a:t>
                      </a:r>
                      <a:endParaRPr lang="es-E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EC" sz="2400" dirty="0">
                          <a:effectLst/>
                        </a:rPr>
                        <a:t>10%</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94615">
                <a:tc vMerge="1">
                  <a:txBody>
                    <a:bodyPr/>
                    <a:lstStyle/>
                    <a:p>
                      <a:endParaRPr lang="es-ES"/>
                    </a:p>
                  </a:txBody>
                  <a:tcPr/>
                </a:tc>
                <a:tc>
                  <a:txBody>
                    <a:bodyPr/>
                    <a:lstStyle/>
                    <a:p>
                      <a:pPr algn="ctr">
                        <a:spcAft>
                          <a:spcPts val="0"/>
                        </a:spcAft>
                      </a:pPr>
                      <a:r>
                        <a:rPr lang="es-EC" sz="2400">
                          <a:solidFill>
                            <a:srgbClr val="FF0000"/>
                          </a:solidFill>
                          <a:effectLst/>
                        </a:rPr>
                        <a:t>&gt;61% ≤ 87%</a:t>
                      </a:r>
                      <a:endParaRPr lang="es-ES" sz="2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EC" sz="2400" dirty="0">
                          <a:solidFill>
                            <a:srgbClr val="FF0000"/>
                          </a:solidFill>
                          <a:effectLst/>
                        </a:rPr>
                        <a:t>6%</a:t>
                      </a:r>
                      <a:endParaRPr lang="es-E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94615">
                <a:tc vMerge="1">
                  <a:txBody>
                    <a:bodyPr/>
                    <a:lstStyle/>
                    <a:p>
                      <a:endParaRPr lang="es-ES"/>
                    </a:p>
                  </a:txBody>
                  <a:tcPr/>
                </a:tc>
                <a:tc>
                  <a:txBody>
                    <a:bodyPr/>
                    <a:lstStyle/>
                    <a:p>
                      <a:pPr algn="ctr">
                        <a:spcAft>
                          <a:spcPts val="0"/>
                        </a:spcAft>
                      </a:pPr>
                      <a:r>
                        <a:rPr lang="es-EC" sz="2400">
                          <a:solidFill>
                            <a:srgbClr val="FF0000"/>
                          </a:solidFill>
                          <a:effectLst/>
                        </a:rPr>
                        <a:t>&gt;87% ≤ 100%</a:t>
                      </a:r>
                      <a:endParaRPr lang="es-ES" sz="2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EC" sz="2400" dirty="0">
                          <a:solidFill>
                            <a:srgbClr val="FF0000"/>
                          </a:solidFill>
                          <a:effectLst/>
                        </a:rPr>
                        <a:t>0%</a:t>
                      </a:r>
                      <a:endParaRPr lang="es-E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9" name="Rectángulo 8"/>
          <p:cNvSpPr/>
          <p:nvPr/>
        </p:nvSpPr>
        <p:spPr>
          <a:xfrm>
            <a:off x="3048940" y="429406"/>
            <a:ext cx="6096000" cy="646331"/>
          </a:xfrm>
          <a:prstGeom prst="rect">
            <a:avLst/>
          </a:prstGeom>
        </p:spPr>
        <p:txBody>
          <a:bodyPr>
            <a:spAutoFit/>
          </a:bodyPr>
          <a:lstStyle/>
          <a:p>
            <a:pPr algn="ctr">
              <a:spcAft>
                <a:spcPts val="0"/>
              </a:spcAft>
            </a:pPr>
            <a:r>
              <a:rPr lang="es-EC" dirty="0">
                <a:latin typeface="Calibri" panose="020F0502020204030204" pitchFamily="34" charset="0"/>
                <a:ea typeface="Calibri" panose="020F0502020204030204" pitchFamily="34" charset="0"/>
                <a:cs typeface="Times New Roman" panose="02020603050405020304" pitchFamily="18" charset="0"/>
              </a:rPr>
              <a:t>Tabla No. </a:t>
            </a:r>
            <a:r>
              <a:rPr lang="es-EC" dirty="0" smtClean="0">
                <a:latin typeface="Calibri" panose="020F0502020204030204" pitchFamily="34" charset="0"/>
                <a:ea typeface="Calibri" panose="020F0502020204030204" pitchFamily="34" charset="0"/>
                <a:cs typeface="Times New Roman" panose="02020603050405020304" pitchFamily="18" charset="0"/>
              </a:rPr>
              <a:t>1</a:t>
            </a:r>
            <a:endParaRPr lang="es-ES" sz="1600" dirty="0">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s-EC" dirty="0">
                <a:latin typeface="Calibri" panose="020F0502020204030204" pitchFamily="34" charset="0"/>
                <a:ea typeface="Calibri" panose="020F0502020204030204" pitchFamily="34" charset="0"/>
                <a:cs typeface="Times New Roman" panose="02020603050405020304" pitchFamily="18" charset="0"/>
              </a:rPr>
              <a:t>Gradación para la contribución de áreas verdes</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1128254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1701</TotalTime>
  <Words>380</Words>
  <Application>Microsoft Office PowerPoint</Application>
  <PresentationFormat>Panorámica</PresentationFormat>
  <Paragraphs>78</Paragraphs>
  <Slides>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vt:i4>
      </vt:variant>
    </vt:vector>
  </HeadingPairs>
  <TitlesOfParts>
    <vt:vector size="8" baseType="lpstr">
      <vt:lpstr>Arial</vt:lpstr>
      <vt:lpstr>Calibri</vt:lpstr>
      <vt:lpstr>Calibri Light</vt:lpstr>
      <vt:lpstr>Times New Roman</vt:lpstr>
      <vt:lpstr>Tema de Office</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Cristian</dc:creator>
  <cp:lastModifiedBy>Glenda Alexandra Allan Alegria</cp:lastModifiedBy>
  <cp:revision>39</cp:revision>
  <dcterms:created xsi:type="dcterms:W3CDTF">2020-05-24T13:42:13Z</dcterms:created>
  <dcterms:modified xsi:type="dcterms:W3CDTF">2020-08-19T23:34:14Z</dcterms:modified>
</cp:coreProperties>
</file>