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1168" y="195071"/>
            <a:ext cx="1274064" cy="699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019407" y="6281446"/>
            <a:ext cx="1018294" cy="327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E2C8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1168" y="195071"/>
            <a:ext cx="1274064" cy="699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019407" y="6281446"/>
            <a:ext cx="1018294" cy="327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27135" y="3520352"/>
            <a:ext cx="2684324" cy="3119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E2C8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E2C8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1168" y="195071"/>
            <a:ext cx="1274064" cy="6995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2900" y="250317"/>
            <a:ext cx="488619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E2C8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670" y="2190114"/>
            <a:ext cx="10360659" cy="303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7932" y="2141091"/>
            <a:ext cx="4635806" cy="25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2540" y="260045"/>
            <a:ext cx="49530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Inversión</a:t>
            </a:r>
            <a:r>
              <a:rPr dirty="0" spc="15"/>
              <a:t> </a:t>
            </a:r>
            <a:r>
              <a:rPr dirty="0" spc="-10"/>
              <a:t>estimada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4475" y="1944370"/>
            <a:ext cx="3099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ahoma"/>
                <a:cs typeface="Tahoma"/>
              </a:rPr>
              <a:t>Inversión </a:t>
            </a:r>
            <a:r>
              <a:rPr dirty="0" sz="1800" spc="-5" b="1">
                <a:latin typeface="Tahoma"/>
                <a:cs typeface="Tahoma"/>
              </a:rPr>
              <a:t>brandeo</a:t>
            </a:r>
            <a:r>
              <a:rPr dirty="0" sz="1800" spc="-7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externo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526" y="2505837"/>
            <a:ext cx="3444240" cy="788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1">
                <a:solidFill>
                  <a:srgbClr val="2E2C80"/>
                </a:solidFill>
                <a:latin typeface="Tahoma"/>
                <a:cs typeface="Tahoma"/>
              </a:rPr>
              <a:t>$</a:t>
            </a:r>
            <a:r>
              <a:rPr dirty="0" sz="5000" spc="-70" b="1">
                <a:solidFill>
                  <a:srgbClr val="2E2C80"/>
                </a:solidFill>
                <a:latin typeface="Tahoma"/>
                <a:cs typeface="Tahoma"/>
              </a:rPr>
              <a:t> </a:t>
            </a:r>
            <a:r>
              <a:rPr dirty="0" sz="5000" b="1">
                <a:solidFill>
                  <a:srgbClr val="2E2C80"/>
                </a:solidFill>
                <a:latin typeface="Tahoma"/>
                <a:cs typeface="Tahoma"/>
              </a:rPr>
              <a:t>2.100,00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5561" y="2713482"/>
            <a:ext cx="832485" cy="45465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0"/>
              </a:spcBef>
            </a:pPr>
            <a:r>
              <a:rPr dirty="0" sz="1400" spc="-5" b="1">
                <a:latin typeface="Carlito"/>
                <a:cs typeface="Carlito"/>
              </a:rPr>
              <a:t>Por</a:t>
            </a:r>
            <a:r>
              <a:rPr dirty="0" sz="1400" spc="-100" b="1">
                <a:latin typeface="Carlito"/>
                <a:cs typeface="Carlito"/>
              </a:rPr>
              <a:t> </a:t>
            </a:r>
            <a:r>
              <a:rPr dirty="0" sz="1400" b="1">
                <a:latin typeface="Carlito"/>
                <a:cs typeface="Carlito"/>
              </a:rPr>
              <a:t>unidad  articulado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526" y="4150867"/>
            <a:ext cx="3444240" cy="78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b="1">
                <a:solidFill>
                  <a:srgbClr val="2E2C80"/>
                </a:solidFill>
                <a:latin typeface="Tahoma"/>
                <a:cs typeface="Tahoma"/>
              </a:rPr>
              <a:t>$</a:t>
            </a:r>
            <a:r>
              <a:rPr dirty="0" sz="5000" spc="-70" b="1">
                <a:solidFill>
                  <a:srgbClr val="2E2C80"/>
                </a:solidFill>
                <a:latin typeface="Tahoma"/>
                <a:cs typeface="Tahoma"/>
              </a:rPr>
              <a:t> </a:t>
            </a:r>
            <a:r>
              <a:rPr dirty="0" sz="5000" b="1">
                <a:solidFill>
                  <a:srgbClr val="2E2C80"/>
                </a:solidFill>
                <a:latin typeface="Tahoma"/>
                <a:cs typeface="Tahoma"/>
              </a:rPr>
              <a:t>3.100,00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5561" y="4348098"/>
            <a:ext cx="918844" cy="4546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25" b="1">
                <a:latin typeface="Arial"/>
                <a:cs typeface="Arial"/>
              </a:rPr>
              <a:t>Por</a:t>
            </a:r>
            <a:r>
              <a:rPr dirty="0" sz="1400" spc="-100" b="1">
                <a:latin typeface="Arial"/>
                <a:cs typeface="Arial"/>
              </a:rPr>
              <a:t> </a:t>
            </a:r>
            <a:r>
              <a:rPr dirty="0" sz="1400" spc="-90" b="1">
                <a:latin typeface="Arial"/>
                <a:cs typeface="Arial"/>
              </a:rPr>
              <a:t>unidad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80" b="1">
                <a:latin typeface="Arial"/>
                <a:cs typeface="Arial"/>
              </a:rPr>
              <a:t>biarticulado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8997" y="1944370"/>
            <a:ext cx="3034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ahoma"/>
                <a:cs typeface="Tahoma"/>
              </a:rPr>
              <a:t>Inversión </a:t>
            </a:r>
            <a:r>
              <a:rPr dirty="0" sz="1800" b="1">
                <a:latin typeface="Tahoma"/>
                <a:cs typeface="Tahoma"/>
              </a:rPr>
              <a:t>brandeo</a:t>
            </a:r>
            <a:r>
              <a:rPr dirty="0" sz="1800" spc="-80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interno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3289" y="2505837"/>
            <a:ext cx="3850004" cy="788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1">
                <a:solidFill>
                  <a:srgbClr val="2E2C80"/>
                </a:solidFill>
                <a:latin typeface="Tahoma"/>
                <a:cs typeface="Tahoma"/>
              </a:rPr>
              <a:t>$</a:t>
            </a:r>
            <a:r>
              <a:rPr dirty="0" sz="5000" spc="-100" b="1">
                <a:solidFill>
                  <a:srgbClr val="2E2C80"/>
                </a:solidFill>
                <a:latin typeface="Tahoma"/>
                <a:cs typeface="Tahoma"/>
              </a:rPr>
              <a:t> </a:t>
            </a:r>
            <a:r>
              <a:rPr dirty="0" sz="5000" spc="5" b="1">
                <a:solidFill>
                  <a:srgbClr val="2E2C80"/>
                </a:solidFill>
                <a:latin typeface="Tahoma"/>
                <a:cs typeface="Tahoma"/>
              </a:rPr>
              <a:t>14.000,00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75468" y="2713482"/>
            <a:ext cx="703580" cy="45465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0"/>
              </a:spcBef>
            </a:pPr>
            <a:r>
              <a:rPr dirty="0" sz="1400" spc="-5" b="1">
                <a:latin typeface="Carlito"/>
                <a:cs typeface="Carlito"/>
              </a:rPr>
              <a:t>Para 227  </a:t>
            </a:r>
            <a:r>
              <a:rPr dirty="0" sz="1400" b="1">
                <a:latin typeface="Carlito"/>
                <a:cs typeface="Carlito"/>
              </a:rPr>
              <a:t>unidades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3289" y="4150867"/>
            <a:ext cx="3850004" cy="78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b="1">
                <a:solidFill>
                  <a:srgbClr val="2E2C80"/>
                </a:solidFill>
                <a:latin typeface="Tahoma"/>
                <a:cs typeface="Tahoma"/>
              </a:rPr>
              <a:t>$</a:t>
            </a:r>
            <a:r>
              <a:rPr dirty="0" sz="5000" spc="-100" b="1">
                <a:solidFill>
                  <a:srgbClr val="2E2C80"/>
                </a:solidFill>
                <a:latin typeface="Tahoma"/>
                <a:cs typeface="Tahoma"/>
              </a:rPr>
              <a:t> </a:t>
            </a:r>
            <a:r>
              <a:rPr dirty="0" sz="5000" spc="5" b="1">
                <a:solidFill>
                  <a:srgbClr val="2E2C80"/>
                </a:solidFill>
                <a:latin typeface="Tahoma"/>
                <a:cs typeface="Tahoma"/>
              </a:rPr>
              <a:t>24.900,00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97439" y="4211827"/>
            <a:ext cx="1243965" cy="668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rlito"/>
                <a:cs typeface="Carlito"/>
              </a:rPr>
              <a:t>Para </a:t>
            </a:r>
            <a:r>
              <a:rPr dirty="0" sz="1400" b="1">
                <a:latin typeface="Carlito"/>
                <a:cs typeface="Carlito"/>
              </a:rPr>
              <a:t>paradas</a:t>
            </a:r>
            <a:r>
              <a:rPr dirty="0" sz="1400" spc="-110" b="1">
                <a:latin typeface="Carlito"/>
                <a:cs typeface="Carlito"/>
              </a:rPr>
              <a:t> </a:t>
            </a:r>
            <a:r>
              <a:rPr dirty="0" sz="1400" spc="-5" b="1">
                <a:latin typeface="Carlito"/>
                <a:cs typeface="Carlito"/>
              </a:rPr>
              <a:t>SIT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Carlito"/>
                <a:cs typeface="Carlito"/>
              </a:rPr>
              <a:t>y cabinas</a:t>
            </a:r>
            <a:r>
              <a:rPr dirty="0" sz="1400" spc="-60" b="1">
                <a:latin typeface="Carlito"/>
                <a:cs typeface="Carlito"/>
              </a:rPr>
              <a:t> </a:t>
            </a:r>
            <a:r>
              <a:rPr dirty="0" sz="1400" b="1">
                <a:latin typeface="Carlito"/>
                <a:cs typeface="Carlito"/>
              </a:rPr>
              <a:t>de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b="1">
                <a:latin typeface="Carlito"/>
                <a:cs typeface="Carlito"/>
              </a:rPr>
              <a:t>atención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519174"/>
            <a:ext cx="10360025" cy="4531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9235">
              <a:lnSpc>
                <a:spcPts val="228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Tahoma"/>
                <a:cs typeface="Tahoma"/>
              </a:rPr>
              <a:t>La</a:t>
            </a:r>
            <a:r>
              <a:rPr dirty="0" sz="2000" spc="2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GIZ</a:t>
            </a:r>
            <a:r>
              <a:rPr dirty="0" sz="2000" spc="2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ha</a:t>
            </a:r>
            <a:r>
              <a:rPr dirty="0" sz="2000" spc="21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brindado</a:t>
            </a:r>
            <a:r>
              <a:rPr dirty="0" sz="2000" spc="21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asistencia</a:t>
            </a:r>
            <a:r>
              <a:rPr dirty="0" sz="2000" spc="210">
                <a:latin typeface="Tahoma"/>
                <a:cs typeface="Tahoma"/>
              </a:rPr>
              <a:t> </a:t>
            </a:r>
            <a:r>
              <a:rPr dirty="0" sz="2000" spc="-229">
                <a:latin typeface="Tahoma"/>
                <a:cs typeface="Tahoma"/>
              </a:rPr>
              <a:t>técnica,</a:t>
            </a:r>
            <a:r>
              <a:rPr dirty="0" sz="2000" spc="-18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capacitando</a:t>
            </a:r>
            <a:r>
              <a:rPr dirty="0" sz="2000" spc="21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al</a:t>
            </a:r>
            <a:r>
              <a:rPr dirty="0" sz="2000" spc="2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personal</a:t>
            </a:r>
            <a:r>
              <a:rPr dirty="0" sz="2000" spc="21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de</a:t>
            </a:r>
            <a:r>
              <a:rPr dirty="0" sz="2000" spc="2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la</a:t>
            </a:r>
            <a:r>
              <a:rPr dirty="0" sz="2000" spc="21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EPMTPQ</a:t>
            </a:r>
            <a:r>
              <a:rPr dirty="0" sz="2000" spc="19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formando</a:t>
            </a:r>
            <a:endParaRPr sz="2000">
              <a:latin typeface="Tahoma"/>
              <a:cs typeface="Tahoma"/>
            </a:endParaRPr>
          </a:p>
          <a:p>
            <a:pPr marL="241300">
              <a:lnSpc>
                <a:spcPts val="2280"/>
              </a:lnSpc>
            </a:pPr>
            <a:r>
              <a:rPr dirty="0" sz="2000">
                <a:latin typeface="Tahoma"/>
                <a:cs typeface="Tahoma"/>
              </a:rPr>
              <a:t>facilitadores de</a:t>
            </a:r>
            <a:r>
              <a:rPr dirty="0" sz="2000" spc="-2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facilitadores.</a:t>
            </a:r>
            <a:endParaRPr sz="2000">
              <a:latin typeface="Tahoma"/>
              <a:cs typeface="Tahoma"/>
            </a:endParaRPr>
          </a:p>
          <a:p>
            <a:pPr marL="241300" marR="7620" indent="-229235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  <a:tab pos="241935" algn="l"/>
                <a:tab pos="751840" algn="l"/>
                <a:tab pos="2223770" algn="l"/>
                <a:tab pos="2771140" algn="l"/>
                <a:tab pos="3902075" algn="l"/>
                <a:tab pos="4225290" algn="l"/>
                <a:tab pos="5729605" algn="l"/>
                <a:tab pos="6052820" algn="l"/>
                <a:tab pos="7133590" algn="l"/>
                <a:tab pos="7536180" algn="l"/>
                <a:tab pos="8531225" algn="l"/>
                <a:tab pos="8854440" algn="l"/>
                <a:tab pos="9749155" algn="l"/>
                <a:tab pos="10153015" algn="l"/>
              </a:tabLst>
            </a:pPr>
            <a:r>
              <a:rPr dirty="0" sz="2000">
                <a:latin typeface="Tahoma"/>
                <a:cs typeface="Tahoma"/>
              </a:rPr>
              <a:t>Los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15">
                <a:latin typeface="Tahoma"/>
                <a:cs typeface="Tahoma"/>
              </a:rPr>
              <a:t>f</a:t>
            </a:r>
            <a:r>
              <a:rPr dirty="0" sz="2000">
                <a:latin typeface="Tahoma"/>
                <a:cs typeface="Tahoma"/>
              </a:rPr>
              <a:t>acilitadores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>
                <a:latin typeface="Tahoma"/>
                <a:cs typeface="Tahoma"/>
              </a:rPr>
              <a:t>h</a:t>
            </a:r>
            <a:r>
              <a:rPr dirty="0" sz="2000" spc="-10">
                <a:latin typeface="Tahoma"/>
                <a:cs typeface="Tahoma"/>
              </a:rPr>
              <a:t>a</a:t>
            </a:r>
            <a:r>
              <a:rPr dirty="0" sz="2000">
                <a:latin typeface="Tahoma"/>
                <a:cs typeface="Tahoma"/>
              </a:rPr>
              <a:t>n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5">
                <a:latin typeface="Tahoma"/>
                <a:cs typeface="Tahoma"/>
              </a:rPr>
              <a:t>realizad</a:t>
            </a:r>
            <a:r>
              <a:rPr dirty="0" sz="2000">
                <a:latin typeface="Tahoma"/>
                <a:cs typeface="Tahoma"/>
              </a:rPr>
              <a:t>o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5">
                <a:latin typeface="Tahoma"/>
                <a:cs typeface="Tahoma"/>
              </a:rPr>
              <a:t>l</a:t>
            </a:r>
            <a:r>
              <a:rPr dirty="0" sz="2000">
                <a:latin typeface="Tahoma"/>
                <a:cs typeface="Tahoma"/>
              </a:rPr>
              <a:t>a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5">
                <a:latin typeface="Tahoma"/>
                <a:cs typeface="Tahoma"/>
              </a:rPr>
              <a:t>c</a:t>
            </a:r>
            <a:r>
              <a:rPr dirty="0" sz="2000" spc="-10">
                <a:latin typeface="Tahoma"/>
                <a:cs typeface="Tahoma"/>
              </a:rPr>
              <a:t>a</a:t>
            </a:r>
            <a:r>
              <a:rPr dirty="0" sz="2000">
                <a:latin typeface="Tahoma"/>
                <a:cs typeface="Tahoma"/>
              </a:rPr>
              <a:t>p</a:t>
            </a:r>
            <a:r>
              <a:rPr dirty="0" sz="2000" spc="-15">
                <a:latin typeface="Tahoma"/>
                <a:cs typeface="Tahoma"/>
              </a:rPr>
              <a:t>a</a:t>
            </a:r>
            <a:r>
              <a:rPr dirty="0" sz="2000" spc="-225">
                <a:latin typeface="Tahoma"/>
                <a:cs typeface="Tahoma"/>
              </a:rPr>
              <a:t>citació</a:t>
            </a:r>
            <a:r>
              <a:rPr dirty="0" sz="2000" spc="-260">
                <a:latin typeface="Tahoma"/>
                <a:cs typeface="Tahoma"/>
              </a:rPr>
              <a:t>n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>
                <a:latin typeface="Tahoma"/>
                <a:cs typeface="Tahoma"/>
              </a:rPr>
              <a:t>al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20">
                <a:latin typeface="Tahoma"/>
                <a:cs typeface="Tahoma"/>
              </a:rPr>
              <a:t>p</a:t>
            </a:r>
            <a:r>
              <a:rPr dirty="0" sz="2000" spc="-5">
                <a:latin typeface="Tahoma"/>
                <a:cs typeface="Tahoma"/>
              </a:rPr>
              <a:t>ersona</a:t>
            </a:r>
            <a:r>
              <a:rPr dirty="0" sz="2000">
                <a:latin typeface="Tahoma"/>
                <a:cs typeface="Tahoma"/>
              </a:rPr>
              <a:t>l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20">
                <a:latin typeface="Tahoma"/>
                <a:cs typeface="Tahoma"/>
              </a:rPr>
              <a:t>d</a:t>
            </a:r>
            <a:r>
              <a:rPr dirty="0" sz="2000">
                <a:latin typeface="Tahoma"/>
                <a:cs typeface="Tahoma"/>
              </a:rPr>
              <a:t>e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15">
                <a:latin typeface="Tahoma"/>
                <a:cs typeface="Tahoma"/>
              </a:rPr>
              <a:t>S</a:t>
            </a:r>
            <a:r>
              <a:rPr dirty="0" sz="2000" spc="-5">
                <a:latin typeface="Tahoma"/>
                <a:cs typeface="Tahoma"/>
              </a:rPr>
              <a:t>ervic</a:t>
            </a:r>
            <a:r>
              <a:rPr dirty="0" sz="2000" spc="-10">
                <a:latin typeface="Tahoma"/>
                <a:cs typeface="Tahoma"/>
              </a:rPr>
              <a:t>i</a:t>
            </a:r>
            <a:r>
              <a:rPr dirty="0" sz="2000">
                <a:latin typeface="Tahoma"/>
                <a:cs typeface="Tahoma"/>
              </a:rPr>
              <a:t>o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>
                <a:latin typeface="Tahoma"/>
                <a:cs typeface="Tahoma"/>
              </a:rPr>
              <a:t>al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>
                <a:latin typeface="Tahoma"/>
                <a:cs typeface="Tahoma"/>
              </a:rPr>
              <a:t>C</a:t>
            </a:r>
            <a:r>
              <a:rPr dirty="0" sz="2000" spc="-10">
                <a:latin typeface="Tahoma"/>
                <a:cs typeface="Tahoma"/>
              </a:rPr>
              <a:t>l</a:t>
            </a:r>
            <a:r>
              <a:rPr dirty="0" sz="2000">
                <a:latin typeface="Tahoma"/>
                <a:cs typeface="Tahoma"/>
              </a:rPr>
              <a:t>i</a:t>
            </a:r>
            <a:r>
              <a:rPr dirty="0" sz="2000" spc="-5">
                <a:latin typeface="Tahoma"/>
                <a:cs typeface="Tahoma"/>
              </a:rPr>
              <a:t>ent</a:t>
            </a:r>
            <a:r>
              <a:rPr dirty="0" sz="2000">
                <a:latin typeface="Tahoma"/>
                <a:cs typeface="Tahoma"/>
              </a:rPr>
              <a:t>e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5">
                <a:latin typeface="Tahoma"/>
                <a:cs typeface="Tahoma"/>
              </a:rPr>
              <a:t>d</a:t>
            </a:r>
            <a:r>
              <a:rPr dirty="0" sz="2000">
                <a:latin typeface="Tahoma"/>
                <a:cs typeface="Tahoma"/>
              </a:rPr>
              <a:t>e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5">
                <a:latin typeface="Tahoma"/>
                <a:cs typeface="Tahoma"/>
              </a:rPr>
              <a:t>la  </a:t>
            </a:r>
            <a:r>
              <a:rPr dirty="0" sz="2000">
                <a:latin typeface="Tahoma"/>
                <a:cs typeface="Tahoma"/>
              </a:rPr>
              <a:t>EPMTPQ.</a:t>
            </a:r>
            <a:endParaRPr sz="2000">
              <a:latin typeface="Tahoma"/>
              <a:cs typeface="Tahoma"/>
            </a:endParaRPr>
          </a:p>
          <a:p>
            <a:pPr algn="just" marL="241300" marR="6350" indent="-229235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000">
                <a:latin typeface="Tahoma"/>
                <a:cs typeface="Tahoma"/>
              </a:rPr>
              <a:t>Se </a:t>
            </a:r>
            <a:r>
              <a:rPr dirty="0" sz="2000" spc="-5">
                <a:latin typeface="Tahoma"/>
                <a:cs typeface="Tahoma"/>
              </a:rPr>
              <a:t>han adecuado </a:t>
            </a:r>
            <a:r>
              <a:rPr dirty="0" sz="2000">
                <a:latin typeface="Tahoma"/>
                <a:cs typeface="Tahoma"/>
              </a:rPr>
              <a:t>5 </a:t>
            </a:r>
            <a:r>
              <a:rPr dirty="0" sz="2000" spc="-5">
                <a:latin typeface="Tahoma"/>
                <a:cs typeface="Tahoma"/>
              </a:rPr>
              <a:t>cabinas, </a:t>
            </a:r>
            <a:r>
              <a:rPr dirty="0" sz="2000" spc="-10">
                <a:latin typeface="Tahoma"/>
                <a:cs typeface="Tahoma"/>
              </a:rPr>
              <a:t>en </a:t>
            </a:r>
            <a:r>
              <a:rPr dirty="0" sz="2000">
                <a:latin typeface="Tahoma"/>
                <a:cs typeface="Tahoma"/>
              </a:rPr>
              <a:t>5 </a:t>
            </a:r>
            <a:r>
              <a:rPr dirty="0" sz="2000" spc="-5">
                <a:latin typeface="Tahoma"/>
                <a:cs typeface="Tahoma"/>
              </a:rPr>
              <a:t>estaciones: </a:t>
            </a:r>
            <a:r>
              <a:rPr dirty="0" sz="2000" spc="-500">
                <a:latin typeface="Tahoma"/>
                <a:cs typeface="Tahoma"/>
              </a:rPr>
              <a:t>Río </a:t>
            </a:r>
            <a:r>
              <a:rPr dirty="0" sz="2000" spc="-5">
                <a:latin typeface="Tahoma"/>
                <a:cs typeface="Tahoma"/>
              </a:rPr>
              <a:t>Coca, </a:t>
            </a:r>
            <a:r>
              <a:rPr dirty="0" sz="2000">
                <a:latin typeface="Tahoma"/>
                <a:cs typeface="Tahoma"/>
              </a:rPr>
              <a:t>El </a:t>
            </a:r>
            <a:r>
              <a:rPr dirty="0" sz="2000" spc="-5">
                <a:latin typeface="Tahoma"/>
                <a:cs typeface="Tahoma"/>
              </a:rPr>
              <a:t>Recreo, </a:t>
            </a:r>
            <a:r>
              <a:rPr dirty="0" sz="2000" spc="-229">
                <a:latin typeface="Tahoma"/>
                <a:cs typeface="Tahoma"/>
              </a:rPr>
              <a:t>Guamaní, </a:t>
            </a:r>
            <a:r>
              <a:rPr dirty="0" sz="2000" spc="-5">
                <a:latin typeface="Tahoma"/>
                <a:cs typeface="Tahoma"/>
              </a:rPr>
              <a:t>Quitumbe </a:t>
            </a:r>
            <a:r>
              <a:rPr dirty="0" sz="2000">
                <a:latin typeface="Tahoma"/>
                <a:cs typeface="Tahoma"/>
              </a:rPr>
              <a:t>y  </a:t>
            </a:r>
            <a:r>
              <a:rPr dirty="0" sz="2000" spc="-290">
                <a:latin typeface="Tahoma"/>
                <a:cs typeface="Tahoma"/>
              </a:rPr>
              <a:t>Playón </a:t>
            </a:r>
            <a:r>
              <a:rPr dirty="0" sz="2000" spc="-5">
                <a:latin typeface="Tahoma"/>
                <a:cs typeface="Tahoma"/>
              </a:rPr>
              <a:t>de la </a:t>
            </a:r>
            <a:r>
              <a:rPr dirty="0" sz="2000" spc="-290">
                <a:latin typeface="Tahoma"/>
                <a:cs typeface="Tahoma"/>
              </a:rPr>
              <a:t>Marín. </a:t>
            </a:r>
            <a:r>
              <a:rPr dirty="0" sz="2000" spc="-335">
                <a:latin typeface="Tahoma"/>
                <a:cs typeface="Tahoma"/>
              </a:rPr>
              <a:t>(Está </a:t>
            </a:r>
            <a:r>
              <a:rPr dirty="0" sz="2000">
                <a:latin typeface="Tahoma"/>
                <a:cs typeface="Tahoma"/>
              </a:rPr>
              <a:t>pendiente el </a:t>
            </a:r>
            <a:r>
              <a:rPr dirty="0" sz="2000" spc="-5">
                <a:latin typeface="Tahoma"/>
                <a:cs typeface="Tahoma"/>
              </a:rPr>
              <a:t>brandeo con la </a:t>
            </a:r>
            <a:r>
              <a:rPr dirty="0" sz="2000" spc="-250">
                <a:latin typeface="Tahoma"/>
                <a:cs typeface="Tahoma"/>
              </a:rPr>
              <a:t>Campaña </a:t>
            </a:r>
            <a:r>
              <a:rPr dirty="0" sz="2000">
                <a:latin typeface="Tahoma"/>
                <a:cs typeface="Tahoma"/>
              </a:rPr>
              <a:t>Cero</a:t>
            </a:r>
            <a:r>
              <a:rPr dirty="0" sz="2000" spc="-24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Acoso).</a:t>
            </a:r>
            <a:endParaRPr sz="2000">
              <a:latin typeface="Tahoma"/>
              <a:cs typeface="Tahoma"/>
            </a:endParaRPr>
          </a:p>
          <a:p>
            <a:pPr algn="just" marL="241300" marR="8255" indent="-229235">
              <a:lnSpc>
                <a:spcPts val="216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000">
                <a:latin typeface="Tahoma"/>
                <a:cs typeface="Tahoma"/>
              </a:rPr>
              <a:t>Se </a:t>
            </a:r>
            <a:r>
              <a:rPr dirty="0" sz="2000" spc="-10">
                <a:latin typeface="Tahoma"/>
                <a:cs typeface="Tahoma"/>
              </a:rPr>
              <a:t>ha </a:t>
            </a:r>
            <a:r>
              <a:rPr dirty="0" sz="2000">
                <a:latin typeface="Tahoma"/>
                <a:cs typeface="Tahoma"/>
              </a:rPr>
              <a:t>capacitado al </a:t>
            </a:r>
            <a:r>
              <a:rPr dirty="0" sz="2000" spc="-5">
                <a:latin typeface="Tahoma"/>
                <a:cs typeface="Tahoma"/>
              </a:rPr>
              <a:t>personal operativo de las </a:t>
            </a:r>
            <a:r>
              <a:rPr dirty="0" sz="2000" spc="-10">
                <a:latin typeface="Tahoma"/>
                <a:cs typeface="Tahoma"/>
              </a:rPr>
              <a:t>empresas, </a:t>
            </a:r>
            <a:r>
              <a:rPr dirty="0" sz="2000">
                <a:latin typeface="Tahoma"/>
                <a:cs typeface="Tahoma"/>
              </a:rPr>
              <a:t>a </a:t>
            </a:r>
            <a:r>
              <a:rPr dirty="0" sz="2000" spc="-5">
                <a:latin typeface="Tahoma"/>
                <a:cs typeface="Tahoma"/>
              </a:rPr>
              <a:t>fin </a:t>
            </a:r>
            <a:r>
              <a:rPr dirty="0" sz="2000" spc="-10">
                <a:latin typeface="Tahoma"/>
                <a:cs typeface="Tahoma"/>
              </a:rPr>
              <a:t>de </a:t>
            </a:r>
            <a:r>
              <a:rPr dirty="0" sz="2000" spc="-5">
                <a:latin typeface="Tahoma"/>
                <a:cs typeface="Tahoma"/>
              </a:rPr>
              <a:t>que </a:t>
            </a:r>
            <a:r>
              <a:rPr dirty="0" sz="2000" spc="-10">
                <a:latin typeface="Tahoma"/>
                <a:cs typeface="Tahoma"/>
              </a:rPr>
              <a:t>puedan </a:t>
            </a:r>
            <a:r>
              <a:rPr dirty="0" sz="2000" spc="-5">
                <a:latin typeface="Tahoma"/>
                <a:cs typeface="Tahoma"/>
              </a:rPr>
              <a:t>contribuir  </a:t>
            </a:r>
            <a:r>
              <a:rPr dirty="0" sz="2000">
                <a:latin typeface="Tahoma"/>
                <a:cs typeface="Tahoma"/>
              </a:rPr>
              <a:t>en </a:t>
            </a:r>
            <a:r>
              <a:rPr dirty="0" sz="2000" spc="-5">
                <a:latin typeface="Tahoma"/>
                <a:cs typeface="Tahoma"/>
              </a:rPr>
              <a:t>la Estrategia </a:t>
            </a:r>
            <a:r>
              <a:rPr dirty="0" sz="2000">
                <a:latin typeface="Tahoma"/>
                <a:cs typeface="Tahoma"/>
              </a:rPr>
              <a:t>“Cero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Acoso”.</a:t>
            </a:r>
            <a:endParaRPr sz="2000">
              <a:latin typeface="Tahoma"/>
              <a:cs typeface="Tahoma"/>
            </a:endParaRPr>
          </a:p>
          <a:p>
            <a:pPr algn="just" marL="241300" marR="6350" indent="-229235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000">
                <a:latin typeface="Tahoma"/>
                <a:cs typeface="Tahoma"/>
              </a:rPr>
              <a:t>Se </a:t>
            </a:r>
            <a:r>
              <a:rPr dirty="0" sz="2000" spc="-10">
                <a:latin typeface="Tahoma"/>
                <a:cs typeface="Tahoma"/>
              </a:rPr>
              <a:t>ha </a:t>
            </a:r>
            <a:r>
              <a:rPr dirty="0" sz="2000" spc="-5">
                <a:latin typeface="Tahoma"/>
                <a:cs typeface="Tahoma"/>
              </a:rPr>
              <a:t>dispuesto de los bienes (trolebuses </a:t>
            </a:r>
            <a:r>
              <a:rPr dirty="0" sz="2000">
                <a:latin typeface="Tahoma"/>
                <a:cs typeface="Tahoma"/>
              </a:rPr>
              <a:t>y </a:t>
            </a:r>
            <a:r>
              <a:rPr dirty="0" sz="2000" spc="-5">
                <a:latin typeface="Tahoma"/>
                <a:cs typeface="Tahoma"/>
              </a:rPr>
              <a:t>cabinas) </a:t>
            </a:r>
            <a:r>
              <a:rPr dirty="0" sz="2000">
                <a:latin typeface="Tahoma"/>
                <a:cs typeface="Tahoma"/>
              </a:rPr>
              <a:t>e </a:t>
            </a:r>
            <a:r>
              <a:rPr dirty="0" sz="2000" spc="-5">
                <a:latin typeface="Tahoma"/>
                <a:cs typeface="Tahoma"/>
              </a:rPr>
              <a:t>infraestructura necesarios </a:t>
            </a:r>
            <a:r>
              <a:rPr dirty="0" sz="2000">
                <a:latin typeface="Tahoma"/>
                <a:cs typeface="Tahoma"/>
              </a:rPr>
              <a:t>para el  </a:t>
            </a:r>
            <a:r>
              <a:rPr dirty="0" sz="2000" spc="-5">
                <a:latin typeface="Tahoma"/>
                <a:cs typeface="Tahoma"/>
              </a:rPr>
              <a:t>desarrollo </a:t>
            </a:r>
            <a:r>
              <a:rPr dirty="0" sz="2000" spc="-170">
                <a:latin typeface="Tahoma"/>
                <a:cs typeface="Tahoma"/>
              </a:rPr>
              <a:t>estratégico </a:t>
            </a:r>
            <a:r>
              <a:rPr dirty="0" sz="2000" spc="-5">
                <a:latin typeface="Tahoma"/>
                <a:cs typeface="Tahoma"/>
              </a:rPr>
              <a:t>de la Estrategia "Cero</a:t>
            </a:r>
            <a:r>
              <a:rPr dirty="0" sz="2000" spc="-32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Acoso".</a:t>
            </a:r>
            <a:endParaRPr sz="2000">
              <a:latin typeface="Tahoma"/>
              <a:cs typeface="Tahoma"/>
            </a:endParaRPr>
          </a:p>
          <a:p>
            <a:pPr algn="just" marL="241300" marR="5080" indent="-229235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000">
                <a:latin typeface="Tahoma"/>
                <a:cs typeface="Tahoma"/>
              </a:rPr>
              <a:t>La </a:t>
            </a:r>
            <a:r>
              <a:rPr dirty="0" sz="2000" spc="-5">
                <a:latin typeface="Tahoma"/>
                <a:cs typeface="Tahoma"/>
              </a:rPr>
              <a:t>EPMTPQ </a:t>
            </a:r>
            <a:r>
              <a:rPr dirty="0" sz="2000">
                <a:latin typeface="Tahoma"/>
                <a:cs typeface="Tahoma"/>
              </a:rPr>
              <a:t>ha </a:t>
            </a:r>
            <a:r>
              <a:rPr dirty="0" sz="2000" spc="-5">
                <a:latin typeface="Tahoma"/>
                <a:cs typeface="Tahoma"/>
              </a:rPr>
              <a:t>capacitado </a:t>
            </a:r>
            <a:r>
              <a:rPr dirty="0" sz="2000">
                <a:latin typeface="Tahoma"/>
                <a:cs typeface="Tahoma"/>
              </a:rPr>
              <a:t>al </a:t>
            </a:r>
            <a:r>
              <a:rPr dirty="0" sz="2000" spc="-5">
                <a:latin typeface="Tahoma"/>
                <a:cs typeface="Tahoma"/>
              </a:rPr>
              <a:t>personal </a:t>
            </a:r>
            <a:r>
              <a:rPr dirty="0" sz="2000">
                <a:latin typeface="Tahoma"/>
                <a:cs typeface="Tahoma"/>
              </a:rPr>
              <a:t>y ha </a:t>
            </a:r>
            <a:r>
              <a:rPr dirty="0" sz="2000" spc="-5">
                <a:latin typeface="Tahoma"/>
                <a:cs typeface="Tahoma"/>
              </a:rPr>
              <a:t>dispuesto para esta estrategia </a:t>
            </a:r>
            <a:r>
              <a:rPr dirty="0" sz="2000">
                <a:latin typeface="Tahoma"/>
                <a:cs typeface="Tahoma"/>
              </a:rPr>
              <a:t>al </a:t>
            </a:r>
            <a:r>
              <a:rPr dirty="0" sz="2000" spc="-5">
                <a:latin typeface="Tahoma"/>
                <a:cs typeface="Tahoma"/>
              </a:rPr>
              <a:t>equipo  </a:t>
            </a:r>
            <a:r>
              <a:rPr dirty="0" sz="2000" spc="-225">
                <a:latin typeface="Tahoma"/>
                <a:cs typeface="Tahoma"/>
              </a:rPr>
              <a:t>técnico, </a:t>
            </a:r>
            <a:r>
              <a:rPr dirty="0" sz="2000" spc="-5">
                <a:latin typeface="Tahoma"/>
                <a:cs typeface="Tahoma"/>
              </a:rPr>
              <a:t>conformado por </a:t>
            </a:r>
            <a:r>
              <a:rPr dirty="0" sz="2000">
                <a:latin typeface="Tahoma"/>
                <a:cs typeface="Tahoma"/>
              </a:rPr>
              <a:t>profesionales </a:t>
            </a:r>
            <a:r>
              <a:rPr dirty="0" sz="2000" spc="-5">
                <a:latin typeface="Tahoma"/>
                <a:cs typeface="Tahoma"/>
              </a:rPr>
              <a:t>de las siguientes </a:t>
            </a:r>
            <a:r>
              <a:rPr dirty="0" sz="2000" spc="-290">
                <a:latin typeface="Tahoma"/>
                <a:cs typeface="Tahoma"/>
              </a:rPr>
              <a:t>áreas: </a:t>
            </a:r>
            <a:r>
              <a:rPr dirty="0" sz="2000" spc="-185">
                <a:latin typeface="Tahoma"/>
                <a:cs typeface="Tahoma"/>
              </a:rPr>
              <a:t>psicología </a:t>
            </a:r>
            <a:r>
              <a:rPr dirty="0" sz="2000" spc="-225">
                <a:latin typeface="Tahoma"/>
                <a:cs typeface="Tahoma"/>
              </a:rPr>
              <a:t>clínica, </a:t>
            </a:r>
            <a:r>
              <a:rPr dirty="0" sz="2000" spc="-5">
                <a:latin typeface="Tahoma"/>
                <a:cs typeface="Tahoma"/>
              </a:rPr>
              <a:t>trabajo  </a:t>
            </a:r>
            <a:r>
              <a:rPr dirty="0" sz="2000">
                <a:latin typeface="Tahoma"/>
                <a:cs typeface="Tahoma"/>
              </a:rPr>
              <a:t>social y </a:t>
            </a:r>
            <a:r>
              <a:rPr dirty="0" sz="2000" spc="-5">
                <a:latin typeface="Tahoma"/>
                <a:cs typeface="Tahoma"/>
              </a:rPr>
              <a:t>legal, </a:t>
            </a:r>
            <a:r>
              <a:rPr dirty="0" sz="2000" spc="-505">
                <a:latin typeface="Tahoma"/>
                <a:cs typeface="Tahoma"/>
              </a:rPr>
              <a:t>así </a:t>
            </a:r>
            <a:r>
              <a:rPr dirty="0" sz="2000" spc="-5">
                <a:latin typeface="Tahoma"/>
                <a:cs typeface="Tahoma"/>
              </a:rPr>
              <a:t>como con </a:t>
            </a:r>
            <a:r>
              <a:rPr dirty="0" sz="2000" spc="-10">
                <a:latin typeface="Tahoma"/>
                <a:cs typeface="Tahoma"/>
              </a:rPr>
              <a:t>un </a:t>
            </a:r>
            <a:r>
              <a:rPr dirty="0" sz="2000" spc="-5">
                <a:latin typeface="Tahoma"/>
                <a:cs typeface="Tahoma"/>
              </a:rPr>
              <a:t>equipo de promotores para brindar la </a:t>
            </a:r>
            <a:r>
              <a:rPr dirty="0" sz="2000" spc="-225">
                <a:latin typeface="Tahoma"/>
                <a:cs typeface="Tahoma"/>
              </a:rPr>
              <a:t>atención </a:t>
            </a:r>
            <a:r>
              <a:rPr dirty="0" sz="2000" spc="-10">
                <a:latin typeface="Tahoma"/>
                <a:cs typeface="Tahoma"/>
              </a:rPr>
              <a:t>de las  </a:t>
            </a:r>
            <a:r>
              <a:rPr dirty="0" sz="2000">
                <a:latin typeface="Tahoma"/>
                <a:cs typeface="Tahoma"/>
              </a:rPr>
              <a:t>personas </a:t>
            </a:r>
            <a:r>
              <a:rPr dirty="0" sz="2000" spc="-5">
                <a:latin typeface="Tahoma"/>
                <a:cs typeface="Tahoma"/>
              </a:rPr>
              <a:t>que realizaron la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alerta.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2453" y="492328"/>
            <a:ext cx="53225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Acciones</a:t>
            </a:r>
            <a:r>
              <a:rPr dirty="0" spc="25"/>
              <a:t> </a:t>
            </a:r>
            <a:r>
              <a:rPr dirty="0" spc="-5"/>
              <a:t>Adicionales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marL="241935" marR="6350" indent="-22923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dirty="0" spc="-5"/>
              <a:t>La EPMTPQ ha desarrollado un software propio </a:t>
            </a:r>
            <a:r>
              <a:rPr dirty="0" spc="-15"/>
              <a:t>para </a:t>
            </a:r>
            <a:r>
              <a:rPr dirty="0"/>
              <a:t>el </a:t>
            </a:r>
            <a:r>
              <a:rPr dirty="0" spc="-10"/>
              <a:t>registro, </a:t>
            </a:r>
            <a:r>
              <a:rPr dirty="0" spc="-5"/>
              <a:t>control </a:t>
            </a:r>
            <a:r>
              <a:rPr dirty="0"/>
              <a:t>y </a:t>
            </a:r>
            <a:r>
              <a:rPr dirty="0" spc="-5"/>
              <a:t>seguimiento  </a:t>
            </a:r>
            <a:r>
              <a:rPr dirty="0" spc="-10"/>
              <a:t>para </a:t>
            </a:r>
            <a:r>
              <a:rPr dirty="0"/>
              <a:t>las alertas </a:t>
            </a:r>
            <a:r>
              <a:rPr dirty="0" spc="-5"/>
              <a:t>que </a:t>
            </a:r>
            <a:r>
              <a:rPr dirty="0" spc="5"/>
              <a:t>se </a:t>
            </a:r>
            <a:r>
              <a:rPr dirty="0" spc="-5"/>
              <a:t>generan </a:t>
            </a:r>
            <a:r>
              <a:rPr dirty="0"/>
              <a:t>en el</a:t>
            </a:r>
            <a:r>
              <a:rPr dirty="0" spc="-95"/>
              <a:t> </a:t>
            </a:r>
            <a:r>
              <a:rPr dirty="0" spc="-5"/>
              <a:t>transporte.</a:t>
            </a:r>
          </a:p>
          <a:p>
            <a:pPr marL="241935" marR="6350" indent="-229235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dirty="0"/>
              <a:t>Desarrollo </a:t>
            </a:r>
            <a:r>
              <a:rPr dirty="0" spc="-5"/>
              <a:t>de Códigos </a:t>
            </a:r>
            <a:r>
              <a:rPr dirty="0" spc="-10"/>
              <a:t>QR, </a:t>
            </a:r>
            <a:r>
              <a:rPr dirty="0" spc="-5"/>
              <a:t>con información individual de identificación </a:t>
            </a:r>
            <a:r>
              <a:rPr dirty="0" spc="-10"/>
              <a:t>de </a:t>
            </a:r>
            <a:r>
              <a:rPr dirty="0" spc="-5"/>
              <a:t>las unidades </a:t>
            </a:r>
            <a:r>
              <a:rPr dirty="0" spc="-20"/>
              <a:t>de  </a:t>
            </a:r>
            <a:r>
              <a:rPr dirty="0" spc="-5"/>
              <a:t>transporte de la</a:t>
            </a:r>
            <a:r>
              <a:rPr dirty="0" spc="-25"/>
              <a:t> </a:t>
            </a:r>
            <a:r>
              <a:rPr dirty="0" spc="-5"/>
              <a:t>EPMTPQ.</a:t>
            </a:r>
          </a:p>
          <a:p>
            <a:pPr marL="241935" marR="6350" indent="-229235">
              <a:lnSpc>
                <a:spcPts val="2160"/>
              </a:lnSpc>
              <a:spcBef>
                <a:spcPts val="1000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dirty="0"/>
              <a:t>Se </a:t>
            </a:r>
            <a:r>
              <a:rPr dirty="0" spc="-5"/>
              <a:t>ha realizado la modificación de </a:t>
            </a:r>
            <a:r>
              <a:rPr dirty="0" spc="-10"/>
              <a:t>flujogramas </a:t>
            </a:r>
            <a:r>
              <a:rPr dirty="0" spc="-5"/>
              <a:t>propuestos </a:t>
            </a:r>
            <a:r>
              <a:rPr dirty="0" spc="-15"/>
              <a:t>para </a:t>
            </a:r>
            <a:r>
              <a:rPr dirty="0" spc="-5"/>
              <a:t>la </a:t>
            </a:r>
            <a:r>
              <a:rPr dirty="0"/>
              <a:t>UPMSJ y el </a:t>
            </a:r>
            <a:r>
              <a:rPr dirty="0" spc="-5"/>
              <a:t>Consejo </a:t>
            </a:r>
            <a:r>
              <a:rPr dirty="0" spc="-20"/>
              <a:t>de  </a:t>
            </a:r>
            <a:r>
              <a:rPr dirty="0" spc="-5"/>
              <a:t>Protección, con </a:t>
            </a:r>
            <a:r>
              <a:rPr dirty="0"/>
              <a:t>el </a:t>
            </a:r>
            <a:r>
              <a:rPr dirty="0" spc="-5"/>
              <a:t>equipo promotor de la estrategia, </a:t>
            </a:r>
            <a:r>
              <a:rPr dirty="0" spc="-75"/>
              <a:t>GAF, </a:t>
            </a:r>
            <a:r>
              <a:rPr dirty="0"/>
              <a:t>y </a:t>
            </a:r>
            <a:r>
              <a:rPr dirty="0" spc="-5"/>
              <a:t>la </a:t>
            </a:r>
            <a:r>
              <a:rPr dirty="0"/>
              <a:t>GP </a:t>
            </a:r>
            <a:r>
              <a:rPr dirty="0" spc="-5"/>
              <a:t>de la</a:t>
            </a:r>
            <a:r>
              <a:rPr dirty="0" spc="70"/>
              <a:t> </a:t>
            </a:r>
            <a:r>
              <a:rPr dirty="0" spc="-5"/>
              <a:t>EPMTPQ.</a:t>
            </a:r>
          </a:p>
          <a:p>
            <a:pPr marL="241935" indent="-2292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dirty="0"/>
              <a:t>Se </a:t>
            </a:r>
            <a:r>
              <a:rPr dirty="0" spc="-5"/>
              <a:t>retiró la </a:t>
            </a:r>
            <a:r>
              <a:rPr dirty="0"/>
              <a:t>anterior señalética </a:t>
            </a:r>
            <a:r>
              <a:rPr dirty="0" spc="-5"/>
              <a:t>de la estrategia </a:t>
            </a:r>
            <a:r>
              <a:rPr dirty="0" spc="-254"/>
              <a:t>“Bájale  </a:t>
            </a:r>
            <a:r>
              <a:rPr dirty="0"/>
              <a:t>al</a:t>
            </a:r>
            <a:r>
              <a:rPr dirty="0" spc="-155"/>
              <a:t> </a:t>
            </a:r>
            <a:r>
              <a:rPr dirty="0" spc="-25"/>
              <a:t>Acoso”.</a:t>
            </a:r>
          </a:p>
          <a:p>
            <a:pPr marL="241935" indent="-229235">
              <a:lnSpc>
                <a:spcPts val="2280"/>
              </a:lnSpc>
              <a:spcBef>
                <a:spcPts val="755"/>
              </a:spcBef>
              <a:buFont typeface="Arial"/>
              <a:buChar char="•"/>
              <a:tabLst>
                <a:tab pos="242570" algn="l"/>
                <a:tab pos="243204" algn="l"/>
                <a:tab pos="649605" algn="l"/>
                <a:tab pos="1522730" algn="l"/>
                <a:tab pos="1934210" algn="l"/>
                <a:tab pos="2960370" algn="l"/>
                <a:tab pos="3585210" algn="l"/>
                <a:tab pos="4695825" algn="l"/>
                <a:tab pos="6189980" algn="l"/>
                <a:tab pos="6816090" algn="l"/>
                <a:tab pos="7139305" algn="l"/>
                <a:tab pos="9034145" algn="l"/>
                <a:tab pos="9495790" algn="l"/>
              </a:tabLst>
            </a:pPr>
            <a:r>
              <a:rPr dirty="0" spc="-5"/>
              <a:t>S</a:t>
            </a:r>
            <a:r>
              <a:rPr dirty="0"/>
              <a:t>e</a:t>
            </a:r>
            <a:r>
              <a:rPr dirty="0"/>
              <a:t>	</a:t>
            </a:r>
            <a:r>
              <a:rPr dirty="0" spc="-20"/>
              <a:t>d</a:t>
            </a:r>
            <a:r>
              <a:rPr dirty="0" spc="-5"/>
              <a:t>eleg</a:t>
            </a:r>
            <a:r>
              <a:rPr dirty="0"/>
              <a:t>ó</a:t>
            </a:r>
            <a:r>
              <a:rPr dirty="0"/>
              <a:t>	</a:t>
            </a:r>
            <a:r>
              <a:rPr dirty="0" spc="-15"/>
              <a:t>u</a:t>
            </a:r>
            <a:r>
              <a:rPr dirty="0"/>
              <a:t>n</a:t>
            </a:r>
            <a:r>
              <a:rPr dirty="0"/>
              <a:t>	</a:t>
            </a:r>
            <a:r>
              <a:rPr dirty="0"/>
              <a:t>s</a:t>
            </a:r>
            <a:r>
              <a:rPr dirty="0" spc="-5"/>
              <a:t>ervi</a:t>
            </a:r>
            <a:r>
              <a:rPr dirty="0" spc="-10"/>
              <a:t>d</a:t>
            </a:r>
            <a:r>
              <a:rPr dirty="0"/>
              <a:t>or</a:t>
            </a:r>
            <a:r>
              <a:rPr dirty="0"/>
              <a:t>	</a:t>
            </a:r>
            <a:r>
              <a:rPr dirty="0" spc="-20"/>
              <a:t>p</a:t>
            </a:r>
            <a:r>
              <a:rPr dirty="0"/>
              <a:t>a</a:t>
            </a:r>
            <a:r>
              <a:rPr dirty="0" spc="-35"/>
              <a:t>r</a:t>
            </a:r>
            <a:r>
              <a:rPr dirty="0"/>
              <a:t>a</a:t>
            </a:r>
            <a:r>
              <a:rPr dirty="0"/>
              <a:t>	</a:t>
            </a:r>
            <a:r>
              <a:rPr dirty="0"/>
              <a:t>nocio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/>
              <a:t>s</a:t>
            </a:r>
            <a:r>
              <a:rPr dirty="0"/>
              <a:t>	</a:t>
            </a:r>
            <a:r>
              <a:rPr dirty="0"/>
              <a:t>in</a:t>
            </a:r>
            <a:r>
              <a:rPr dirty="0" spc="-30"/>
              <a:t>f</a:t>
            </a:r>
            <a:r>
              <a:rPr dirty="0"/>
              <a:t>ormática</a:t>
            </a:r>
            <a:r>
              <a:rPr dirty="0"/>
              <a:t>s</a:t>
            </a:r>
            <a:r>
              <a:rPr dirty="0"/>
              <a:t>	</a:t>
            </a:r>
            <a:r>
              <a:rPr dirty="0"/>
              <a:t>pa</a:t>
            </a:r>
            <a:r>
              <a:rPr dirty="0" spc="-40"/>
              <a:t>r</a:t>
            </a:r>
            <a:r>
              <a:rPr dirty="0"/>
              <a:t>a</a:t>
            </a:r>
            <a:r>
              <a:rPr dirty="0"/>
              <a:t>	</a:t>
            </a:r>
            <a:r>
              <a:rPr dirty="0" spc="-5"/>
              <a:t>l</a:t>
            </a:r>
            <a:r>
              <a:rPr dirty="0"/>
              <a:t>a</a:t>
            </a:r>
            <a:r>
              <a:rPr dirty="0"/>
              <a:t>	</a:t>
            </a:r>
            <a:r>
              <a:rPr dirty="0"/>
              <a:t>i</a:t>
            </a:r>
            <a:r>
              <a:rPr dirty="0" spc="-20"/>
              <a:t>m</a:t>
            </a:r>
            <a:r>
              <a:rPr dirty="0"/>
              <a:t>p</a:t>
            </a:r>
            <a:r>
              <a:rPr dirty="0" spc="-10"/>
              <a:t>l</a:t>
            </a:r>
            <a:r>
              <a:rPr dirty="0" spc="-5"/>
              <a:t>em</a:t>
            </a:r>
            <a:r>
              <a:rPr dirty="0" spc="-15"/>
              <a:t>e</a:t>
            </a:r>
            <a:r>
              <a:rPr dirty="0"/>
              <a:t>ntación</a:t>
            </a:r>
            <a:r>
              <a:rPr dirty="0"/>
              <a:t>	</a:t>
            </a:r>
            <a:r>
              <a:rPr dirty="0"/>
              <a:t>del</a:t>
            </a:r>
            <a:r>
              <a:rPr dirty="0"/>
              <a:t>	</a:t>
            </a:r>
            <a:r>
              <a:rPr dirty="0"/>
              <a:t>s</a:t>
            </a:r>
            <a:r>
              <a:rPr dirty="0"/>
              <a:t>iste</a:t>
            </a:r>
            <a:r>
              <a:rPr dirty="0" spc="-10"/>
              <a:t>m</a:t>
            </a:r>
            <a:r>
              <a:rPr dirty="0"/>
              <a:t>a</a:t>
            </a:r>
          </a:p>
          <a:p>
            <a:pPr marL="241935">
              <a:lnSpc>
                <a:spcPts val="2280"/>
              </a:lnSpc>
            </a:pPr>
            <a:r>
              <a:rPr dirty="0" spc="-5"/>
              <a:t>SMS, </a:t>
            </a:r>
            <a:r>
              <a:rPr dirty="0"/>
              <a:t>por parte de </a:t>
            </a:r>
            <a:r>
              <a:rPr dirty="0" spc="-5"/>
              <a:t>la</a:t>
            </a:r>
            <a:r>
              <a:rPr dirty="0" spc="-65"/>
              <a:t> </a:t>
            </a:r>
            <a:r>
              <a:rPr dirty="0" spc="-5"/>
              <a:t>EPMTPQ.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2453" y="936117"/>
            <a:ext cx="53225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Acciones</a:t>
            </a:r>
            <a:r>
              <a:rPr dirty="0" spc="25"/>
              <a:t> </a:t>
            </a:r>
            <a:r>
              <a:rPr dirty="0" spc="-5"/>
              <a:t>Adicionales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513332"/>
            <a:ext cx="11393805" cy="4267200"/>
          </a:xfrm>
          <a:custGeom>
            <a:avLst/>
            <a:gdLst/>
            <a:ahLst/>
            <a:cxnLst/>
            <a:rect l="l" t="t" r="r" b="b"/>
            <a:pathLst>
              <a:path w="11393805" h="4267200">
                <a:moveTo>
                  <a:pt x="0" y="164591"/>
                </a:moveTo>
                <a:lnTo>
                  <a:pt x="5879" y="120826"/>
                </a:lnTo>
                <a:lnTo>
                  <a:pt x="22473" y="81505"/>
                </a:lnTo>
                <a:lnTo>
                  <a:pt x="48210" y="48196"/>
                </a:lnTo>
                <a:lnTo>
                  <a:pt x="81522" y="22464"/>
                </a:lnTo>
                <a:lnTo>
                  <a:pt x="120839" y="5877"/>
                </a:lnTo>
                <a:lnTo>
                  <a:pt x="164592" y="0"/>
                </a:lnTo>
                <a:lnTo>
                  <a:pt x="11228832" y="0"/>
                </a:lnTo>
                <a:lnTo>
                  <a:pt x="11272597" y="5877"/>
                </a:lnTo>
                <a:lnTo>
                  <a:pt x="11311918" y="22464"/>
                </a:lnTo>
                <a:lnTo>
                  <a:pt x="11345227" y="48196"/>
                </a:lnTo>
                <a:lnTo>
                  <a:pt x="11370959" y="81505"/>
                </a:lnTo>
                <a:lnTo>
                  <a:pt x="11387546" y="120826"/>
                </a:lnTo>
                <a:lnTo>
                  <a:pt x="11393424" y="164591"/>
                </a:lnTo>
                <a:lnTo>
                  <a:pt x="11393424" y="822959"/>
                </a:lnTo>
                <a:lnTo>
                  <a:pt x="11387546" y="866725"/>
                </a:lnTo>
                <a:lnTo>
                  <a:pt x="11370959" y="906046"/>
                </a:lnTo>
                <a:lnTo>
                  <a:pt x="11345227" y="939355"/>
                </a:lnTo>
                <a:lnTo>
                  <a:pt x="11311918" y="965087"/>
                </a:lnTo>
                <a:lnTo>
                  <a:pt x="11272597" y="981674"/>
                </a:lnTo>
                <a:lnTo>
                  <a:pt x="11228832" y="987551"/>
                </a:lnTo>
                <a:lnTo>
                  <a:pt x="164592" y="987551"/>
                </a:lnTo>
                <a:lnTo>
                  <a:pt x="120839" y="981674"/>
                </a:lnTo>
                <a:lnTo>
                  <a:pt x="81522" y="965087"/>
                </a:lnTo>
                <a:lnTo>
                  <a:pt x="48210" y="939355"/>
                </a:lnTo>
                <a:lnTo>
                  <a:pt x="22473" y="906046"/>
                </a:lnTo>
                <a:lnTo>
                  <a:pt x="5879" y="866725"/>
                </a:lnTo>
                <a:lnTo>
                  <a:pt x="0" y="822959"/>
                </a:lnTo>
                <a:lnTo>
                  <a:pt x="0" y="164591"/>
                </a:lnTo>
                <a:close/>
              </a:path>
              <a:path w="11393805" h="4267200">
                <a:moveTo>
                  <a:pt x="0" y="1165859"/>
                </a:moveTo>
                <a:lnTo>
                  <a:pt x="5879" y="1122094"/>
                </a:lnTo>
                <a:lnTo>
                  <a:pt x="22473" y="1082773"/>
                </a:lnTo>
                <a:lnTo>
                  <a:pt x="48210" y="1049464"/>
                </a:lnTo>
                <a:lnTo>
                  <a:pt x="81522" y="1023732"/>
                </a:lnTo>
                <a:lnTo>
                  <a:pt x="120839" y="1007145"/>
                </a:lnTo>
                <a:lnTo>
                  <a:pt x="164592" y="1001267"/>
                </a:lnTo>
                <a:lnTo>
                  <a:pt x="11228832" y="1001267"/>
                </a:lnTo>
                <a:lnTo>
                  <a:pt x="11272597" y="1007145"/>
                </a:lnTo>
                <a:lnTo>
                  <a:pt x="11311918" y="1023732"/>
                </a:lnTo>
                <a:lnTo>
                  <a:pt x="11345227" y="1049464"/>
                </a:lnTo>
                <a:lnTo>
                  <a:pt x="11370959" y="1082773"/>
                </a:lnTo>
                <a:lnTo>
                  <a:pt x="11387546" y="1122094"/>
                </a:lnTo>
                <a:lnTo>
                  <a:pt x="11393424" y="1165859"/>
                </a:lnTo>
                <a:lnTo>
                  <a:pt x="11393424" y="1824227"/>
                </a:lnTo>
                <a:lnTo>
                  <a:pt x="11387546" y="1867993"/>
                </a:lnTo>
                <a:lnTo>
                  <a:pt x="11370959" y="1907314"/>
                </a:lnTo>
                <a:lnTo>
                  <a:pt x="11345227" y="1940623"/>
                </a:lnTo>
                <a:lnTo>
                  <a:pt x="11311918" y="1966355"/>
                </a:lnTo>
                <a:lnTo>
                  <a:pt x="11272597" y="1982942"/>
                </a:lnTo>
                <a:lnTo>
                  <a:pt x="11228832" y="1988819"/>
                </a:lnTo>
                <a:lnTo>
                  <a:pt x="164592" y="1988819"/>
                </a:lnTo>
                <a:lnTo>
                  <a:pt x="120839" y="1982942"/>
                </a:lnTo>
                <a:lnTo>
                  <a:pt x="81522" y="1966355"/>
                </a:lnTo>
                <a:lnTo>
                  <a:pt x="48210" y="1940623"/>
                </a:lnTo>
                <a:lnTo>
                  <a:pt x="22473" y="1907314"/>
                </a:lnTo>
                <a:lnTo>
                  <a:pt x="5879" y="1867993"/>
                </a:lnTo>
                <a:lnTo>
                  <a:pt x="0" y="1824227"/>
                </a:lnTo>
                <a:lnTo>
                  <a:pt x="0" y="1165859"/>
                </a:lnTo>
                <a:close/>
              </a:path>
              <a:path w="11393805" h="4267200">
                <a:moveTo>
                  <a:pt x="0" y="2167128"/>
                </a:moveTo>
                <a:lnTo>
                  <a:pt x="5879" y="2123362"/>
                </a:lnTo>
                <a:lnTo>
                  <a:pt x="22473" y="2084041"/>
                </a:lnTo>
                <a:lnTo>
                  <a:pt x="48210" y="2050732"/>
                </a:lnTo>
                <a:lnTo>
                  <a:pt x="81522" y="2025000"/>
                </a:lnTo>
                <a:lnTo>
                  <a:pt x="120839" y="2008413"/>
                </a:lnTo>
                <a:lnTo>
                  <a:pt x="164592" y="2002535"/>
                </a:lnTo>
                <a:lnTo>
                  <a:pt x="11228832" y="2002535"/>
                </a:lnTo>
                <a:lnTo>
                  <a:pt x="11272597" y="2008413"/>
                </a:lnTo>
                <a:lnTo>
                  <a:pt x="11311918" y="2025000"/>
                </a:lnTo>
                <a:lnTo>
                  <a:pt x="11345227" y="2050732"/>
                </a:lnTo>
                <a:lnTo>
                  <a:pt x="11370959" y="2084041"/>
                </a:lnTo>
                <a:lnTo>
                  <a:pt x="11387546" y="2123362"/>
                </a:lnTo>
                <a:lnTo>
                  <a:pt x="11393424" y="2167128"/>
                </a:lnTo>
                <a:lnTo>
                  <a:pt x="11393424" y="2825495"/>
                </a:lnTo>
                <a:lnTo>
                  <a:pt x="11387546" y="2869261"/>
                </a:lnTo>
                <a:lnTo>
                  <a:pt x="11370959" y="2908582"/>
                </a:lnTo>
                <a:lnTo>
                  <a:pt x="11345227" y="2941891"/>
                </a:lnTo>
                <a:lnTo>
                  <a:pt x="11311918" y="2967623"/>
                </a:lnTo>
                <a:lnTo>
                  <a:pt x="11272597" y="2984210"/>
                </a:lnTo>
                <a:lnTo>
                  <a:pt x="11228832" y="2990087"/>
                </a:lnTo>
                <a:lnTo>
                  <a:pt x="164592" y="2990087"/>
                </a:lnTo>
                <a:lnTo>
                  <a:pt x="120839" y="2984210"/>
                </a:lnTo>
                <a:lnTo>
                  <a:pt x="81522" y="2967623"/>
                </a:lnTo>
                <a:lnTo>
                  <a:pt x="48210" y="2941891"/>
                </a:lnTo>
                <a:lnTo>
                  <a:pt x="22473" y="2908582"/>
                </a:lnTo>
                <a:lnTo>
                  <a:pt x="5879" y="2869261"/>
                </a:lnTo>
                <a:lnTo>
                  <a:pt x="0" y="2825495"/>
                </a:lnTo>
                <a:lnTo>
                  <a:pt x="0" y="2167128"/>
                </a:lnTo>
                <a:close/>
              </a:path>
              <a:path w="11393805" h="4267200">
                <a:moveTo>
                  <a:pt x="0" y="3214369"/>
                </a:moveTo>
                <a:lnTo>
                  <a:pt x="5561" y="3166076"/>
                </a:lnTo>
                <a:lnTo>
                  <a:pt x="21402" y="3121751"/>
                </a:lnTo>
                <a:lnTo>
                  <a:pt x="46259" y="3082655"/>
                </a:lnTo>
                <a:lnTo>
                  <a:pt x="78869" y="3050050"/>
                </a:lnTo>
                <a:lnTo>
                  <a:pt x="117968" y="3025199"/>
                </a:lnTo>
                <a:lnTo>
                  <a:pt x="162292" y="3009363"/>
                </a:lnTo>
                <a:lnTo>
                  <a:pt x="210578" y="3003804"/>
                </a:lnTo>
                <a:lnTo>
                  <a:pt x="11182858" y="3003804"/>
                </a:lnTo>
                <a:lnTo>
                  <a:pt x="11231151" y="3009363"/>
                </a:lnTo>
                <a:lnTo>
                  <a:pt x="11275476" y="3025199"/>
                </a:lnTo>
                <a:lnTo>
                  <a:pt x="11314572" y="3050050"/>
                </a:lnTo>
                <a:lnTo>
                  <a:pt x="11347177" y="3082655"/>
                </a:lnTo>
                <a:lnTo>
                  <a:pt x="11372028" y="3121751"/>
                </a:lnTo>
                <a:lnTo>
                  <a:pt x="11387864" y="3166076"/>
                </a:lnTo>
                <a:lnTo>
                  <a:pt x="11393424" y="3214369"/>
                </a:lnTo>
                <a:lnTo>
                  <a:pt x="11393424" y="4056633"/>
                </a:lnTo>
                <a:lnTo>
                  <a:pt x="11387864" y="4104915"/>
                </a:lnTo>
                <a:lnTo>
                  <a:pt x="11372028" y="4149236"/>
                </a:lnTo>
                <a:lnTo>
                  <a:pt x="11347177" y="4188332"/>
                </a:lnTo>
                <a:lnTo>
                  <a:pt x="11314572" y="4220941"/>
                </a:lnTo>
                <a:lnTo>
                  <a:pt x="11275476" y="4245798"/>
                </a:lnTo>
                <a:lnTo>
                  <a:pt x="11231151" y="4261638"/>
                </a:lnTo>
                <a:lnTo>
                  <a:pt x="11182858" y="4267200"/>
                </a:lnTo>
                <a:lnTo>
                  <a:pt x="210578" y="4267200"/>
                </a:lnTo>
                <a:lnTo>
                  <a:pt x="162292" y="4261638"/>
                </a:lnTo>
                <a:lnTo>
                  <a:pt x="117968" y="4245798"/>
                </a:lnTo>
                <a:lnTo>
                  <a:pt x="78869" y="4220941"/>
                </a:lnTo>
                <a:lnTo>
                  <a:pt x="46259" y="4188332"/>
                </a:lnTo>
                <a:lnTo>
                  <a:pt x="21402" y="4149236"/>
                </a:lnTo>
                <a:lnTo>
                  <a:pt x="5561" y="4104915"/>
                </a:lnTo>
                <a:lnTo>
                  <a:pt x="0" y="4056633"/>
                </a:lnTo>
                <a:lnTo>
                  <a:pt x="0" y="3214369"/>
                </a:lnTo>
                <a:close/>
              </a:path>
            </a:pathLst>
          </a:custGeom>
          <a:ln w="12700">
            <a:solidFill>
              <a:srgbClr val="3C6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6044" y="1639950"/>
            <a:ext cx="11109325" cy="4072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830"/>
              </a:lnSpc>
              <a:spcBef>
                <a:spcPts val="95"/>
              </a:spcBef>
            </a:pPr>
            <a:r>
              <a:rPr dirty="0" sz="1600" spc="-5">
                <a:latin typeface="Tahoma"/>
                <a:cs typeface="Tahoma"/>
              </a:rPr>
              <a:t>La Empresa </a:t>
            </a:r>
            <a:r>
              <a:rPr dirty="0" sz="1600">
                <a:latin typeface="Tahoma"/>
                <a:cs typeface="Tahoma"/>
              </a:rPr>
              <a:t>de </a:t>
            </a:r>
            <a:r>
              <a:rPr dirty="0" sz="1600" spc="-5">
                <a:latin typeface="Tahoma"/>
                <a:cs typeface="Tahoma"/>
              </a:rPr>
              <a:t>Pasajeros ha trabajado en el </a:t>
            </a:r>
            <a:r>
              <a:rPr dirty="0" sz="1600" spc="-10">
                <a:latin typeface="Tahoma"/>
                <a:cs typeface="Tahoma"/>
              </a:rPr>
              <a:t>desarrollo </a:t>
            </a:r>
            <a:r>
              <a:rPr dirty="0" sz="1600" spc="-5">
                <a:latin typeface="Tahoma"/>
                <a:cs typeface="Tahoma"/>
              </a:rPr>
              <a:t>de la </a:t>
            </a:r>
            <a:r>
              <a:rPr dirty="0" sz="1600" spc="-204">
                <a:latin typeface="Tahoma"/>
                <a:cs typeface="Tahoma"/>
              </a:rPr>
              <a:t>Campaña </a:t>
            </a:r>
            <a:r>
              <a:rPr dirty="0" sz="1600" spc="-10">
                <a:latin typeface="Tahoma"/>
                <a:cs typeface="Tahoma"/>
              </a:rPr>
              <a:t>Comunicacional </a:t>
            </a:r>
            <a:r>
              <a:rPr dirty="0" sz="1600" spc="-5">
                <a:latin typeface="Tahoma"/>
                <a:cs typeface="Tahoma"/>
              </a:rPr>
              <a:t>Cero Acoso, de acuerdo a</a:t>
            </a:r>
            <a:r>
              <a:rPr dirty="0" sz="1600" spc="220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los</a:t>
            </a:r>
            <a:endParaRPr sz="1600">
              <a:latin typeface="Tahoma"/>
              <a:cs typeface="Tahoma"/>
            </a:endParaRPr>
          </a:p>
          <a:p>
            <a:pPr marL="12700" marR="125095">
              <a:lnSpc>
                <a:spcPts val="1739"/>
              </a:lnSpc>
              <a:spcBef>
                <a:spcPts val="114"/>
              </a:spcBef>
            </a:pPr>
            <a:r>
              <a:rPr dirty="0" sz="1600" spc="-10">
                <a:latin typeface="Tahoma"/>
                <a:cs typeface="Tahoma"/>
              </a:rPr>
              <a:t>compromisos </a:t>
            </a:r>
            <a:r>
              <a:rPr dirty="0" sz="1600" spc="-5">
                <a:latin typeface="Tahoma"/>
                <a:cs typeface="Tahoma"/>
              </a:rPr>
              <a:t>adquiridos en las mesas de trabajo y </a:t>
            </a:r>
            <a:r>
              <a:rPr dirty="0" sz="1600" spc="-10">
                <a:latin typeface="Tahoma"/>
                <a:cs typeface="Tahoma"/>
              </a:rPr>
              <a:t>reuniones mantenidas </a:t>
            </a:r>
            <a:r>
              <a:rPr dirty="0" sz="1600" spc="-5">
                <a:latin typeface="Tahoma"/>
                <a:cs typeface="Tahoma"/>
              </a:rPr>
              <a:t>en los </a:t>
            </a:r>
            <a:r>
              <a:rPr dirty="0" sz="1600" spc="-204">
                <a:latin typeface="Tahoma"/>
                <a:cs typeface="Tahoma"/>
              </a:rPr>
              <a:t>ámbitos </a:t>
            </a:r>
            <a:r>
              <a:rPr dirty="0" sz="1600" spc="-190">
                <a:latin typeface="Tahoma"/>
                <a:cs typeface="Tahoma"/>
              </a:rPr>
              <a:t>técnicos </a:t>
            </a:r>
            <a:r>
              <a:rPr dirty="0" sz="1600" spc="-5">
                <a:latin typeface="Tahoma"/>
                <a:cs typeface="Tahoma"/>
              </a:rPr>
              <a:t>y </a:t>
            </a:r>
            <a:r>
              <a:rPr dirty="0" sz="1600" spc="-10">
                <a:latin typeface="Tahoma"/>
                <a:cs typeface="Tahoma"/>
              </a:rPr>
              <a:t>comunicacionales </a:t>
            </a:r>
            <a:r>
              <a:rPr dirty="0" sz="1600" spc="-5">
                <a:latin typeface="Tahoma"/>
                <a:cs typeface="Tahoma"/>
              </a:rPr>
              <a:t>para  </a:t>
            </a:r>
            <a:r>
              <a:rPr dirty="0" sz="1600" spc="-10">
                <a:latin typeface="Tahoma"/>
                <a:cs typeface="Tahoma"/>
              </a:rPr>
              <a:t>llevar </a:t>
            </a:r>
            <a:r>
              <a:rPr dirty="0" sz="1600" spc="-5">
                <a:latin typeface="Tahoma"/>
                <a:cs typeface="Tahoma"/>
              </a:rPr>
              <a:t>adelante el </a:t>
            </a:r>
            <a:r>
              <a:rPr dirty="0" sz="1600" spc="-10">
                <a:latin typeface="Tahoma"/>
                <a:cs typeface="Tahoma"/>
              </a:rPr>
              <a:t>Convenio </a:t>
            </a:r>
            <a:r>
              <a:rPr dirty="0" sz="1650" spc="-35" i="1">
                <a:latin typeface="Tahoma"/>
                <a:cs typeface="Tahoma"/>
              </a:rPr>
              <a:t>N°</a:t>
            </a:r>
            <a:r>
              <a:rPr dirty="0" sz="1650" spc="85" i="1">
                <a:latin typeface="Tahoma"/>
                <a:cs typeface="Tahoma"/>
              </a:rPr>
              <a:t> </a:t>
            </a:r>
            <a:r>
              <a:rPr dirty="0" sz="1650" spc="-35" i="1">
                <a:latin typeface="Tahoma"/>
                <a:cs typeface="Tahoma"/>
              </a:rPr>
              <a:t>CONV-UPMSJ-001-2022-COOP.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ts val="1739"/>
              </a:lnSpc>
              <a:spcBef>
                <a:spcPts val="1795"/>
              </a:spcBef>
            </a:pPr>
            <a:r>
              <a:rPr dirty="0" sz="1600" spc="-5">
                <a:latin typeface="Tahoma"/>
                <a:cs typeface="Tahoma"/>
              </a:rPr>
              <a:t>La Empresa </a:t>
            </a:r>
            <a:r>
              <a:rPr dirty="0" sz="1600">
                <a:latin typeface="Tahoma"/>
                <a:cs typeface="Tahoma"/>
              </a:rPr>
              <a:t>de </a:t>
            </a:r>
            <a:r>
              <a:rPr dirty="0" sz="1600" spc="-5">
                <a:latin typeface="Tahoma"/>
                <a:cs typeface="Tahoma"/>
              </a:rPr>
              <a:t>Pasajeros ha trabajado en el material </a:t>
            </a:r>
            <a:r>
              <a:rPr dirty="0" sz="1600" spc="-10">
                <a:latin typeface="Tahoma"/>
                <a:cs typeface="Tahoma"/>
              </a:rPr>
              <a:t>comunicacional (Afiches, protocolos, </a:t>
            </a:r>
            <a:r>
              <a:rPr dirty="0" sz="1600" spc="-5">
                <a:latin typeface="Tahoma"/>
                <a:cs typeface="Tahoma"/>
              </a:rPr>
              <a:t>guiones para radio, </a:t>
            </a:r>
            <a:r>
              <a:rPr dirty="0" sz="1600" spc="-10">
                <a:latin typeface="Tahoma"/>
                <a:cs typeface="Tahoma"/>
              </a:rPr>
              <a:t>propuesta </a:t>
            </a:r>
            <a:r>
              <a:rPr dirty="0" sz="1600" spc="-5">
                <a:latin typeface="Tahoma"/>
                <a:cs typeface="Tahoma"/>
              </a:rPr>
              <a:t>de  </a:t>
            </a:r>
            <a:r>
              <a:rPr dirty="0" sz="1600" spc="-235">
                <a:latin typeface="Tahoma"/>
                <a:cs typeface="Tahoma"/>
              </a:rPr>
              <a:t>diseño </a:t>
            </a:r>
            <a:r>
              <a:rPr dirty="0" sz="1600" spc="-5">
                <a:latin typeface="Tahoma"/>
                <a:cs typeface="Tahoma"/>
              </a:rPr>
              <a:t>para brandeo de unidades, </a:t>
            </a:r>
            <a:r>
              <a:rPr dirty="0" sz="1600" spc="-10">
                <a:latin typeface="Tahoma"/>
                <a:cs typeface="Tahoma"/>
              </a:rPr>
              <a:t>cabinas </a:t>
            </a:r>
            <a:r>
              <a:rPr dirty="0" sz="1600" spc="-5">
                <a:latin typeface="Tahoma"/>
                <a:cs typeface="Tahoma"/>
              </a:rPr>
              <a:t>y paradas) </a:t>
            </a:r>
            <a:r>
              <a:rPr dirty="0" sz="1600" spc="-10">
                <a:latin typeface="Tahoma"/>
                <a:cs typeface="Tahoma"/>
              </a:rPr>
              <a:t>respecto </a:t>
            </a:r>
            <a:r>
              <a:rPr dirty="0" sz="1600" spc="-5">
                <a:latin typeface="Tahoma"/>
                <a:cs typeface="Tahoma"/>
              </a:rPr>
              <a:t>a la </a:t>
            </a:r>
            <a:r>
              <a:rPr dirty="0" sz="1600" spc="-204">
                <a:latin typeface="Tahoma"/>
                <a:cs typeface="Tahoma"/>
              </a:rPr>
              <a:t>Campaña </a:t>
            </a:r>
            <a:r>
              <a:rPr dirty="0" sz="1600" spc="-5">
                <a:latin typeface="Tahoma"/>
                <a:cs typeface="Tahoma"/>
              </a:rPr>
              <a:t>Cero </a:t>
            </a:r>
            <a:r>
              <a:rPr dirty="0" sz="1600" spc="-10">
                <a:latin typeface="Tahoma"/>
                <a:cs typeface="Tahoma"/>
              </a:rPr>
              <a:t>Acoso, </a:t>
            </a:r>
            <a:r>
              <a:rPr dirty="0" sz="1600" spc="-5">
                <a:latin typeface="Tahoma"/>
                <a:cs typeface="Tahoma"/>
              </a:rPr>
              <a:t>de acuerdo a los</a:t>
            </a:r>
            <a:r>
              <a:rPr dirty="0" sz="1600" spc="21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compromisos</a:t>
            </a:r>
            <a:endParaRPr sz="1600">
              <a:latin typeface="Tahoma"/>
              <a:cs typeface="Tahoma"/>
            </a:endParaRPr>
          </a:p>
          <a:p>
            <a:pPr marL="12700" marR="342265">
              <a:lnSpc>
                <a:spcPts val="1739"/>
              </a:lnSpc>
            </a:pPr>
            <a:r>
              <a:rPr dirty="0" sz="1600" spc="-5">
                <a:latin typeface="Tahoma"/>
                <a:cs typeface="Tahoma"/>
              </a:rPr>
              <a:t>adquiridos en las </a:t>
            </a:r>
            <a:r>
              <a:rPr dirty="0" sz="1600" spc="-10">
                <a:latin typeface="Tahoma"/>
                <a:cs typeface="Tahoma"/>
              </a:rPr>
              <a:t>reuniones </a:t>
            </a:r>
            <a:r>
              <a:rPr dirty="0" sz="1600" spc="-5">
                <a:latin typeface="Tahoma"/>
                <a:cs typeface="Tahoma"/>
              </a:rPr>
              <a:t>de trabajo de </a:t>
            </a:r>
            <a:r>
              <a:rPr dirty="0" sz="1600" spc="-10">
                <a:latin typeface="Tahoma"/>
                <a:cs typeface="Tahoma"/>
              </a:rPr>
              <a:t>seguimiento </a:t>
            </a:r>
            <a:r>
              <a:rPr dirty="0" sz="1600" spc="-5">
                <a:latin typeface="Tahoma"/>
                <a:cs typeface="Tahoma"/>
              </a:rPr>
              <a:t>de la </a:t>
            </a:r>
            <a:r>
              <a:rPr dirty="0" sz="1600" spc="-204">
                <a:latin typeface="Tahoma"/>
                <a:cs typeface="Tahoma"/>
              </a:rPr>
              <a:t>campaña </a:t>
            </a:r>
            <a:r>
              <a:rPr dirty="0" sz="1600" spc="-10">
                <a:latin typeface="Tahoma"/>
                <a:cs typeface="Tahoma"/>
              </a:rPr>
              <a:t>comunicacional con </a:t>
            </a:r>
            <a:r>
              <a:rPr dirty="0" sz="1600" spc="-5">
                <a:latin typeface="Tahoma"/>
                <a:cs typeface="Tahoma"/>
              </a:rPr>
              <a:t>los actores involucrados en </a:t>
            </a:r>
            <a:r>
              <a:rPr dirty="0" sz="1600" spc="-10">
                <a:latin typeface="Tahoma"/>
                <a:cs typeface="Tahoma"/>
              </a:rPr>
              <a:t>el  Convenio.</a:t>
            </a:r>
            <a:endParaRPr sz="1600">
              <a:latin typeface="Tahoma"/>
              <a:cs typeface="Tahoma"/>
            </a:endParaRPr>
          </a:p>
          <a:p>
            <a:pPr marL="12700" marR="238125">
              <a:lnSpc>
                <a:spcPts val="1739"/>
              </a:lnSpc>
              <a:spcBef>
                <a:spcPts val="919"/>
              </a:spcBef>
            </a:pPr>
            <a:r>
              <a:rPr dirty="0" sz="1600" spc="-5">
                <a:latin typeface="Tahoma"/>
                <a:cs typeface="Tahoma"/>
              </a:rPr>
              <a:t>La Empresa </a:t>
            </a:r>
            <a:r>
              <a:rPr dirty="0" sz="1600">
                <a:latin typeface="Tahoma"/>
                <a:cs typeface="Tahoma"/>
              </a:rPr>
              <a:t>de </a:t>
            </a:r>
            <a:r>
              <a:rPr dirty="0" sz="1600" spc="-10">
                <a:latin typeface="Tahoma"/>
                <a:cs typeface="Tahoma"/>
              </a:rPr>
              <a:t>Pasajeros cuenta con </a:t>
            </a:r>
            <a:r>
              <a:rPr dirty="0" sz="1600" spc="-5">
                <a:latin typeface="Tahoma"/>
                <a:cs typeface="Tahoma"/>
              </a:rPr>
              <a:t>los </a:t>
            </a:r>
            <a:r>
              <a:rPr dirty="0" sz="1600" spc="-10">
                <a:latin typeface="Tahoma"/>
                <a:cs typeface="Tahoma"/>
              </a:rPr>
              <a:t>presupuestos referenciales sobre </a:t>
            </a:r>
            <a:r>
              <a:rPr dirty="0" sz="1600" spc="-5">
                <a:latin typeface="Tahoma"/>
                <a:cs typeface="Tahoma"/>
              </a:rPr>
              <a:t>lo que </a:t>
            </a:r>
            <a:r>
              <a:rPr dirty="0" sz="1600" spc="-10">
                <a:latin typeface="Tahoma"/>
                <a:cs typeface="Tahoma"/>
              </a:rPr>
              <a:t>respecta </a:t>
            </a:r>
            <a:r>
              <a:rPr dirty="0" sz="1600" spc="-5">
                <a:latin typeface="Tahoma"/>
                <a:cs typeface="Tahoma"/>
              </a:rPr>
              <a:t>a </a:t>
            </a:r>
            <a:r>
              <a:rPr dirty="0" sz="1600" spc="-10">
                <a:latin typeface="Tahoma"/>
                <a:cs typeface="Tahoma"/>
              </a:rPr>
              <a:t>brandeo </a:t>
            </a:r>
            <a:r>
              <a:rPr dirty="0" sz="1600" spc="-5">
                <a:latin typeface="Tahoma"/>
                <a:cs typeface="Tahoma"/>
              </a:rPr>
              <a:t>de unidades tanto a  </a:t>
            </a:r>
            <a:r>
              <a:rPr dirty="0" sz="1600" spc="-10">
                <a:latin typeface="Tahoma"/>
                <a:cs typeface="Tahoma"/>
              </a:rPr>
              <a:t>nivel interno </a:t>
            </a:r>
            <a:r>
              <a:rPr dirty="0" sz="1600" spc="-5">
                <a:latin typeface="Tahoma"/>
                <a:cs typeface="Tahoma"/>
              </a:rPr>
              <a:t>y </a:t>
            </a:r>
            <a:r>
              <a:rPr dirty="0" sz="1600" spc="-10">
                <a:latin typeface="Tahoma"/>
                <a:cs typeface="Tahoma"/>
              </a:rPr>
              <a:t>externo, </a:t>
            </a:r>
            <a:r>
              <a:rPr dirty="0" sz="1600" spc="-5">
                <a:latin typeface="Tahoma"/>
                <a:cs typeface="Tahoma"/>
              </a:rPr>
              <a:t>así </a:t>
            </a:r>
            <a:r>
              <a:rPr dirty="0" sz="1600" spc="-10">
                <a:latin typeface="Tahoma"/>
                <a:cs typeface="Tahoma"/>
              </a:rPr>
              <a:t>como para brandeo </a:t>
            </a:r>
            <a:r>
              <a:rPr dirty="0" sz="1600" spc="-5">
                <a:latin typeface="Tahoma"/>
                <a:cs typeface="Tahoma"/>
              </a:rPr>
              <a:t>de Cabinas de </a:t>
            </a:r>
            <a:r>
              <a:rPr dirty="0" sz="1600" spc="-10">
                <a:latin typeface="Tahoma"/>
                <a:cs typeface="Tahoma"/>
              </a:rPr>
              <a:t>Atención </a:t>
            </a:r>
            <a:r>
              <a:rPr dirty="0" sz="1600" spc="-5">
                <a:latin typeface="Tahoma"/>
                <a:cs typeface="Tahoma"/>
              </a:rPr>
              <a:t>en </a:t>
            </a:r>
            <a:r>
              <a:rPr dirty="0" sz="1600" spc="-10">
                <a:latin typeface="Tahoma"/>
                <a:cs typeface="Tahoma"/>
              </a:rPr>
              <a:t>estaciones </a:t>
            </a:r>
            <a:r>
              <a:rPr dirty="0" sz="1600" spc="-5">
                <a:latin typeface="Tahoma"/>
                <a:cs typeface="Tahoma"/>
              </a:rPr>
              <a:t>y </a:t>
            </a:r>
            <a:r>
              <a:rPr dirty="0" sz="1600" spc="-10">
                <a:latin typeface="Tahoma"/>
                <a:cs typeface="Tahoma"/>
              </a:rPr>
              <a:t>para material comunicacional </a:t>
            </a:r>
            <a:r>
              <a:rPr dirty="0" sz="1600" spc="-5">
                <a:latin typeface="Tahoma"/>
                <a:cs typeface="Tahoma"/>
              </a:rPr>
              <a:t>de  paradas y </a:t>
            </a:r>
            <a:r>
              <a:rPr dirty="0" sz="1600" spc="-10">
                <a:latin typeface="Tahoma"/>
                <a:cs typeface="Tahoma"/>
              </a:rPr>
              <a:t>Estaciones, </a:t>
            </a:r>
            <a:r>
              <a:rPr dirty="0" sz="1600" spc="-5">
                <a:latin typeface="Tahoma"/>
                <a:cs typeface="Tahoma"/>
              </a:rPr>
              <a:t>que </a:t>
            </a:r>
            <a:r>
              <a:rPr dirty="0" sz="1600" spc="-10">
                <a:latin typeface="Tahoma"/>
                <a:cs typeface="Tahoma"/>
              </a:rPr>
              <a:t>constituyen </a:t>
            </a:r>
            <a:r>
              <a:rPr dirty="0" sz="1600" spc="-5">
                <a:latin typeface="Tahoma"/>
                <a:cs typeface="Tahoma"/>
              </a:rPr>
              <a:t>uno de las acciones </a:t>
            </a:r>
            <a:r>
              <a:rPr dirty="0" sz="1600" spc="-10">
                <a:latin typeface="Tahoma"/>
                <a:cs typeface="Tahoma"/>
              </a:rPr>
              <a:t>comunicacionales </a:t>
            </a:r>
            <a:r>
              <a:rPr dirty="0" sz="1600" spc="-5">
                <a:latin typeface="Tahoma"/>
                <a:cs typeface="Tahoma"/>
              </a:rPr>
              <a:t>que </a:t>
            </a:r>
            <a:r>
              <a:rPr dirty="0" sz="1600" spc="-10">
                <a:latin typeface="Tahoma"/>
                <a:cs typeface="Tahoma"/>
              </a:rPr>
              <a:t>forman </a:t>
            </a:r>
            <a:r>
              <a:rPr dirty="0" sz="1600" spc="-5">
                <a:latin typeface="Tahoma"/>
                <a:cs typeface="Tahoma"/>
              </a:rPr>
              <a:t>parte </a:t>
            </a:r>
            <a:r>
              <a:rPr dirty="0" sz="1600">
                <a:latin typeface="Tahoma"/>
                <a:cs typeface="Tahoma"/>
              </a:rPr>
              <a:t>de </a:t>
            </a:r>
            <a:r>
              <a:rPr dirty="0" sz="1600" spc="-5">
                <a:latin typeface="Tahoma"/>
                <a:cs typeface="Tahoma"/>
              </a:rPr>
              <a:t>toda la </a:t>
            </a:r>
            <a:r>
              <a:rPr dirty="0" sz="1600" spc="-10">
                <a:latin typeface="Tahoma"/>
                <a:cs typeface="Tahoma"/>
              </a:rPr>
              <a:t>estrategia </a:t>
            </a:r>
            <a:r>
              <a:rPr dirty="0" sz="1600" spc="-5">
                <a:latin typeface="Tahoma"/>
                <a:cs typeface="Tahoma"/>
              </a:rPr>
              <a:t>que  </a:t>
            </a:r>
            <a:r>
              <a:rPr dirty="0" sz="1600" spc="-10">
                <a:latin typeface="Tahoma"/>
                <a:cs typeface="Tahoma"/>
              </a:rPr>
              <a:t>conforma la </a:t>
            </a:r>
            <a:r>
              <a:rPr dirty="0" sz="1600" spc="-5">
                <a:latin typeface="Tahoma"/>
                <a:cs typeface="Tahoma"/>
              </a:rPr>
              <a:t>Campaña Cero</a:t>
            </a:r>
            <a:r>
              <a:rPr dirty="0" sz="1600" spc="4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Acoso.</a:t>
            </a:r>
            <a:endParaRPr sz="1600">
              <a:latin typeface="Tahoma"/>
              <a:cs typeface="Tahoma"/>
            </a:endParaRPr>
          </a:p>
          <a:p>
            <a:pPr marL="26034" marR="636270">
              <a:lnSpc>
                <a:spcPts val="1739"/>
              </a:lnSpc>
              <a:spcBef>
                <a:spcPts val="1140"/>
              </a:spcBef>
            </a:pPr>
            <a:r>
              <a:rPr dirty="0" sz="1600" spc="-5">
                <a:latin typeface="Tahoma"/>
                <a:cs typeface="Tahoma"/>
              </a:rPr>
              <a:t>El </a:t>
            </a:r>
            <a:r>
              <a:rPr dirty="0" sz="1600" spc="-10">
                <a:latin typeface="Tahoma"/>
                <a:cs typeface="Tahoma"/>
              </a:rPr>
              <a:t>convenio </a:t>
            </a:r>
            <a:r>
              <a:rPr dirty="0" sz="1600" spc="-5">
                <a:latin typeface="Tahoma"/>
                <a:cs typeface="Tahoma"/>
              </a:rPr>
              <a:t>N°CONV-UPMSJ-001-2022-COOP, </a:t>
            </a:r>
            <a:r>
              <a:rPr dirty="0" sz="1600" spc="-10">
                <a:latin typeface="Tahoma"/>
                <a:cs typeface="Tahoma"/>
              </a:rPr>
              <a:t>“Convenio </a:t>
            </a:r>
            <a:r>
              <a:rPr dirty="0" sz="1600" spc="-5">
                <a:latin typeface="Tahoma"/>
                <a:cs typeface="Tahoma"/>
              </a:rPr>
              <a:t>de </a:t>
            </a:r>
            <a:r>
              <a:rPr dirty="0" sz="1600" spc="-140">
                <a:latin typeface="Tahoma"/>
                <a:cs typeface="Tahoma"/>
              </a:rPr>
              <a:t>Cooperación </a:t>
            </a:r>
            <a:r>
              <a:rPr dirty="0" sz="1600" spc="-10">
                <a:latin typeface="Tahoma"/>
                <a:cs typeface="Tahoma"/>
              </a:rPr>
              <a:t>Interinstitucional entre </a:t>
            </a:r>
            <a:r>
              <a:rPr dirty="0" sz="1600" spc="-5">
                <a:latin typeface="Tahoma"/>
                <a:cs typeface="Tahoma"/>
              </a:rPr>
              <a:t>la Unidad </a:t>
            </a:r>
            <a:r>
              <a:rPr dirty="0" sz="1600" spc="-10">
                <a:latin typeface="Tahoma"/>
                <a:cs typeface="Tahoma"/>
              </a:rPr>
              <a:t>Patronato  Municipal San </a:t>
            </a:r>
            <a:r>
              <a:rPr dirty="0" sz="1600" spc="-275">
                <a:latin typeface="Tahoma"/>
                <a:cs typeface="Tahoma"/>
              </a:rPr>
              <a:t>José, </a:t>
            </a:r>
            <a:r>
              <a:rPr dirty="0" sz="1600" spc="-5">
                <a:latin typeface="Tahoma"/>
                <a:cs typeface="Tahoma"/>
              </a:rPr>
              <a:t>la Empresa </a:t>
            </a:r>
            <a:r>
              <a:rPr dirty="0" sz="1600" spc="-210">
                <a:latin typeface="Tahoma"/>
                <a:cs typeface="Tahoma"/>
              </a:rPr>
              <a:t>Pública </a:t>
            </a:r>
            <a:r>
              <a:rPr dirty="0" sz="1600" spc="-10">
                <a:latin typeface="Tahoma"/>
                <a:cs typeface="Tahoma"/>
              </a:rPr>
              <a:t>Metropolitana </a:t>
            </a:r>
            <a:r>
              <a:rPr dirty="0" sz="1600" spc="-5">
                <a:latin typeface="Tahoma"/>
                <a:cs typeface="Tahoma"/>
              </a:rPr>
              <a:t>de Transporte de Pasajeros de </a:t>
            </a:r>
            <a:r>
              <a:rPr dirty="0" sz="1600" spc="-10">
                <a:latin typeface="Tahoma"/>
                <a:cs typeface="Tahoma"/>
              </a:rPr>
              <a:t>Quito </a:t>
            </a:r>
            <a:r>
              <a:rPr dirty="0" sz="1600" spc="-5">
                <a:latin typeface="Tahoma"/>
                <a:cs typeface="Tahoma"/>
              </a:rPr>
              <a:t>y la Empresa </a:t>
            </a:r>
            <a:r>
              <a:rPr dirty="0" sz="1600" spc="-210">
                <a:latin typeface="Tahoma"/>
                <a:cs typeface="Tahoma"/>
              </a:rPr>
              <a:t>Pública  </a:t>
            </a:r>
            <a:r>
              <a:rPr dirty="0" sz="1600" spc="-10">
                <a:latin typeface="Tahoma"/>
                <a:cs typeface="Tahoma"/>
              </a:rPr>
              <a:t>Metropolitana Metro </a:t>
            </a:r>
            <a:r>
              <a:rPr dirty="0" sz="1600" spc="-5">
                <a:latin typeface="Tahoma"/>
                <a:cs typeface="Tahoma"/>
              </a:rPr>
              <a:t>de Quito”, </a:t>
            </a:r>
            <a:r>
              <a:rPr dirty="0" sz="1600" spc="-10">
                <a:latin typeface="Tahoma"/>
                <a:cs typeface="Tahoma"/>
              </a:rPr>
              <a:t>suscrito </a:t>
            </a:r>
            <a:r>
              <a:rPr dirty="0" sz="1600" spc="-5">
                <a:latin typeface="Tahoma"/>
                <a:cs typeface="Tahoma"/>
              </a:rPr>
              <a:t>el 08 de marzo </a:t>
            </a:r>
            <a:r>
              <a:rPr dirty="0" sz="1600">
                <a:latin typeface="Tahoma"/>
                <a:cs typeface="Tahoma"/>
              </a:rPr>
              <a:t>de </a:t>
            </a:r>
            <a:r>
              <a:rPr dirty="0" sz="1600" spc="-5">
                <a:latin typeface="Tahoma"/>
                <a:cs typeface="Tahoma"/>
              </a:rPr>
              <a:t>2022, </a:t>
            </a:r>
            <a:r>
              <a:rPr dirty="0" sz="1600" spc="-10">
                <a:latin typeface="Tahoma"/>
                <a:cs typeface="Tahoma"/>
              </a:rPr>
              <a:t>indica </a:t>
            </a:r>
            <a:r>
              <a:rPr dirty="0" sz="1600" spc="-5">
                <a:latin typeface="Tahoma"/>
                <a:cs typeface="Tahoma"/>
              </a:rPr>
              <a:t>que por la naturaleza de los </a:t>
            </a:r>
            <a:r>
              <a:rPr dirty="0" sz="1600" spc="-10">
                <a:latin typeface="Tahoma"/>
                <a:cs typeface="Tahoma"/>
              </a:rPr>
              <a:t>convenios </a:t>
            </a:r>
            <a:r>
              <a:rPr dirty="0" sz="1600" spc="-5">
                <a:latin typeface="Tahoma"/>
                <a:cs typeface="Tahoma"/>
              </a:rPr>
              <a:t>no</a:t>
            </a:r>
            <a:r>
              <a:rPr dirty="0" sz="1600" spc="44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se</a:t>
            </a:r>
            <a:endParaRPr sz="1600">
              <a:latin typeface="Tahoma"/>
              <a:cs typeface="Tahoma"/>
            </a:endParaRPr>
          </a:p>
          <a:p>
            <a:pPr marL="26034">
              <a:lnSpc>
                <a:spcPts val="1620"/>
              </a:lnSpc>
            </a:pPr>
            <a:r>
              <a:rPr dirty="0" sz="1600" spc="-10">
                <a:latin typeface="Tahoma"/>
                <a:cs typeface="Tahoma"/>
              </a:rPr>
              <a:t>generaran </a:t>
            </a:r>
            <a:r>
              <a:rPr dirty="0" sz="1600" spc="-5">
                <a:latin typeface="Tahoma"/>
                <a:cs typeface="Tahoma"/>
              </a:rPr>
              <a:t>obligaciones </a:t>
            </a:r>
            <a:r>
              <a:rPr dirty="0" sz="1600" spc="-10">
                <a:latin typeface="Tahoma"/>
                <a:cs typeface="Tahoma"/>
              </a:rPr>
              <a:t>financieras </a:t>
            </a:r>
            <a:r>
              <a:rPr dirty="0" sz="1600" spc="-5">
                <a:latin typeface="Tahoma"/>
                <a:cs typeface="Tahoma"/>
              </a:rPr>
              <a:t>individuales o </a:t>
            </a:r>
            <a:r>
              <a:rPr dirty="0" sz="1600" spc="-10">
                <a:latin typeface="Tahoma"/>
                <a:cs typeface="Tahoma"/>
              </a:rPr>
              <a:t>reciprocas </a:t>
            </a:r>
            <a:r>
              <a:rPr dirty="0" sz="1600" spc="-5">
                <a:latin typeface="Tahoma"/>
                <a:cs typeface="Tahoma"/>
              </a:rPr>
              <a:t>y que por lo </a:t>
            </a:r>
            <a:r>
              <a:rPr dirty="0" sz="1600" spc="-10">
                <a:latin typeface="Tahoma"/>
                <a:cs typeface="Tahoma"/>
              </a:rPr>
              <a:t>tanto </a:t>
            </a:r>
            <a:r>
              <a:rPr dirty="0" sz="1600" spc="-5">
                <a:latin typeface="Tahoma"/>
                <a:cs typeface="Tahoma"/>
              </a:rPr>
              <a:t>no </a:t>
            </a:r>
            <a:r>
              <a:rPr dirty="0" sz="1600" spc="-10">
                <a:latin typeface="Tahoma"/>
                <a:cs typeface="Tahoma"/>
              </a:rPr>
              <a:t>existe </a:t>
            </a:r>
            <a:r>
              <a:rPr dirty="0" sz="1600" spc="-5">
                <a:latin typeface="Tahoma"/>
                <a:cs typeface="Tahoma"/>
              </a:rPr>
              <a:t>ni </a:t>
            </a:r>
            <a:r>
              <a:rPr dirty="0" sz="1600" spc="-185">
                <a:latin typeface="Tahoma"/>
                <a:cs typeface="Tahoma"/>
              </a:rPr>
              <a:t>existirá </a:t>
            </a:r>
            <a:r>
              <a:rPr dirty="0" sz="1600" spc="-10">
                <a:latin typeface="Tahoma"/>
                <a:cs typeface="Tahoma"/>
              </a:rPr>
              <a:t>erogaciones</a:t>
            </a:r>
            <a:r>
              <a:rPr dirty="0" sz="1600" spc="375">
                <a:latin typeface="Tahoma"/>
                <a:cs typeface="Tahoma"/>
              </a:rPr>
              <a:t> </a:t>
            </a:r>
            <a:r>
              <a:rPr dirty="0" sz="1600" spc="-155">
                <a:latin typeface="Tahoma"/>
                <a:cs typeface="Tahoma"/>
              </a:rPr>
              <a:t>económicas</a:t>
            </a:r>
            <a:endParaRPr sz="1600">
              <a:latin typeface="Tahoma"/>
              <a:cs typeface="Tahoma"/>
            </a:endParaRPr>
          </a:p>
          <a:p>
            <a:pPr marL="26034">
              <a:lnSpc>
                <a:spcPts val="1830"/>
              </a:lnSpc>
            </a:pPr>
            <a:r>
              <a:rPr dirty="0" sz="1600" spc="-5">
                <a:latin typeface="Tahoma"/>
                <a:cs typeface="Tahoma"/>
              </a:rPr>
              <a:t>respecto a </a:t>
            </a:r>
            <a:r>
              <a:rPr dirty="0" sz="1600" spc="-10">
                <a:latin typeface="Tahoma"/>
                <a:cs typeface="Tahoma"/>
              </a:rPr>
              <a:t>la </a:t>
            </a:r>
            <a:r>
              <a:rPr dirty="0" sz="1600" spc="-170">
                <a:latin typeface="Tahoma"/>
                <a:cs typeface="Tahoma"/>
              </a:rPr>
              <a:t>ejecución </a:t>
            </a:r>
            <a:r>
              <a:rPr dirty="0" sz="1600" spc="-5">
                <a:latin typeface="Tahoma"/>
                <a:cs typeface="Tahoma"/>
              </a:rPr>
              <a:t>de </a:t>
            </a:r>
            <a:r>
              <a:rPr dirty="0" sz="1600" spc="-10">
                <a:latin typeface="Tahoma"/>
                <a:cs typeface="Tahoma"/>
              </a:rPr>
              <a:t>la</a:t>
            </a:r>
            <a:r>
              <a:rPr dirty="0" sz="1600" spc="-85">
                <a:latin typeface="Tahoma"/>
                <a:cs typeface="Tahoma"/>
              </a:rPr>
              <a:t> </a:t>
            </a:r>
            <a:r>
              <a:rPr dirty="0" sz="1600" spc="-130">
                <a:latin typeface="Tahoma"/>
                <a:cs typeface="Tahoma"/>
              </a:rPr>
              <a:t>cooperación.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8670" y="449325"/>
            <a:ext cx="33623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Conclusiones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8770" y="2937937"/>
            <a:ext cx="2277166" cy="732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83832" y="2707469"/>
            <a:ext cx="2462743" cy="1228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3441" y="2260780"/>
            <a:ext cx="4645117" cy="1492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7510" y="4720793"/>
            <a:ext cx="223774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404040"/>
                </a:solidFill>
              </a:rPr>
              <a:t>INF</a:t>
            </a:r>
            <a:r>
              <a:rPr dirty="0" sz="3600" spc="-15">
                <a:solidFill>
                  <a:srgbClr val="404040"/>
                </a:solidFill>
              </a:rPr>
              <a:t>O</a:t>
            </a:r>
            <a:r>
              <a:rPr dirty="0" sz="3600" spc="-5">
                <a:solidFill>
                  <a:srgbClr val="404040"/>
                </a:solidFill>
              </a:rPr>
              <a:t>RME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7167" y="2811246"/>
            <a:ext cx="10059670" cy="137604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OBJETIVO:</a:t>
            </a:r>
            <a:endParaRPr sz="2000">
              <a:latin typeface="Tahoma"/>
              <a:cs typeface="Tahoma"/>
            </a:endParaRPr>
          </a:p>
          <a:p>
            <a:pPr algn="just" marL="12700" marR="5080">
              <a:lnSpc>
                <a:spcPct val="90100"/>
              </a:lnSpc>
              <a:spcBef>
                <a:spcPts val="990"/>
              </a:spcBef>
            </a:pPr>
            <a:r>
              <a:rPr dirty="0" sz="2000" spc="-5">
                <a:latin typeface="Tahoma"/>
                <a:cs typeface="Tahoma"/>
              </a:rPr>
              <a:t>Dar </a:t>
            </a:r>
            <a:r>
              <a:rPr dirty="0" sz="2000">
                <a:latin typeface="Tahoma"/>
                <a:cs typeface="Tahoma"/>
              </a:rPr>
              <a:t>a </a:t>
            </a:r>
            <a:r>
              <a:rPr dirty="0" sz="2000" spc="-5">
                <a:latin typeface="Tahoma"/>
                <a:cs typeface="Tahoma"/>
              </a:rPr>
              <a:t>conocer </a:t>
            </a:r>
            <a:r>
              <a:rPr dirty="0" sz="2000">
                <a:latin typeface="Tahoma"/>
                <a:cs typeface="Tahoma"/>
              </a:rPr>
              <a:t>los </a:t>
            </a:r>
            <a:r>
              <a:rPr dirty="0" sz="2000" spc="-15">
                <a:latin typeface="Tahoma"/>
                <a:cs typeface="Tahoma"/>
              </a:rPr>
              <a:t>avances </a:t>
            </a:r>
            <a:r>
              <a:rPr dirty="0" sz="2000" spc="-5">
                <a:latin typeface="Tahoma"/>
                <a:cs typeface="Tahoma"/>
              </a:rPr>
              <a:t>sobre los compromisos adquiridos </a:t>
            </a:r>
            <a:r>
              <a:rPr dirty="0" sz="2000">
                <a:latin typeface="Tahoma"/>
                <a:cs typeface="Tahoma"/>
              </a:rPr>
              <a:t>en </a:t>
            </a:r>
            <a:r>
              <a:rPr dirty="0" sz="2000" spc="-5">
                <a:latin typeface="Tahoma"/>
                <a:cs typeface="Tahoma"/>
              </a:rPr>
              <a:t>la mesa de </a:t>
            </a:r>
            <a:r>
              <a:rPr dirty="0" sz="2000" spc="-10">
                <a:latin typeface="Tahoma"/>
                <a:cs typeface="Tahoma"/>
              </a:rPr>
              <a:t>trabajo  efectuados </a:t>
            </a:r>
            <a:r>
              <a:rPr dirty="0" sz="2000" spc="-15">
                <a:latin typeface="Tahoma"/>
                <a:cs typeface="Tahoma"/>
              </a:rPr>
              <a:t>para </a:t>
            </a:r>
            <a:r>
              <a:rPr dirty="0" sz="2000" spc="-5">
                <a:latin typeface="Tahoma"/>
                <a:cs typeface="Tahoma"/>
              </a:rPr>
              <a:t>el desarrollo </a:t>
            </a:r>
            <a:r>
              <a:rPr dirty="0" sz="2000">
                <a:latin typeface="Tahoma"/>
                <a:cs typeface="Tahoma"/>
              </a:rPr>
              <a:t>de </a:t>
            </a:r>
            <a:r>
              <a:rPr dirty="0" sz="2000" spc="-5">
                <a:latin typeface="Tahoma"/>
                <a:cs typeface="Tahoma"/>
              </a:rPr>
              <a:t>campañas </a:t>
            </a:r>
            <a:r>
              <a:rPr dirty="0" sz="2000">
                <a:latin typeface="Tahoma"/>
                <a:cs typeface="Tahoma"/>
              </a:rPr>
              <a:t>de </a:t>
            </a:r>
            <a:r>
              <a:rPr dirty="0" sz="2000" spc="-5">
                <a:latin typeface="Tahoma"/>
                <a:cs typeface="Tahoma"/>
              </a:rPr>
              <a:t>sensibilización </a:t>
            </a:r>
            <a:r>
              <a:rPr dirty="0" sz="2000">
                <a:latin typeface="Tahoma"/>
                <a:cs typeface="Tahoma"/>
              </a:rPr>
              <a:t>y </a:t>
            </a:r>
            <a:r>
              <a:rPr dirty="0" sz="2000" spc="-5">
                <a:latin typeface="Tahoma"/>
                <a:cs typeface="Tahoma"/>
              </a:rPr>
              <a:t>lucha </a:t>
            </a:r>
            <a:r>
              <a:rPr dirty="0" sz="2000" spc="-10">
                <a:latin typeface="Tahoma"/>
                <a:cs typeface="Tahoma"/>
              </a:rPr>
              <a:t>contra </a:t>
            </a:r>
            <a:r>
              <a:rPr dirty="0" sz="2000" spc="-5">
                <a:latin typeface="Tahoma"/>
                <a:cs typeface="Tahoma"/>
              </a:rPr>
              <a:t>las </a:t>
            </a:r>
            <a:r>
              <a:rPr dirty="0" sz="2000">
                <a:latin typeface="Tahoma"/>
                <a:cs typeface="Tahoma"/>
              </a:rPr>
              <a:t>violencias  en </a:t>
            </a:r>
            <a:r>
              <a:rPr dirty="0" sz="2000" spc="-5">
                <a:latin typeface="Tahoma"/>
                <a:cs typeface="Tahoma"/>
              </a:rPr>
              <a:t>estaciones </a:t>
            </a:r>
            <a:r>
              <a:rPr dirty="0" sz="2000">
                <a:latin typeface="Tahoma"/>
                <a:cs typeface="Tahoma"/>
              </a:rPr>
              <a:t>del </a:t>
            </a:r>
            <a:r>
              <a:rPr dirty="0" sz="2000" spc="-5">
                <a:latin typeface="Tahoma"/>
                <a:cs typeface="Tahoma"/>
              </a:rPr>
              <a:t>transporte municipal: </a:t>
            </a:r>
            <a:r>
              <a:rPr dirty="0" sz="2000" spc="-25">
                <a:latin typeface="Tahoma"/>
                <a:cs typeface="Tahoma"/>
              </a:rPr>
              <a:t>Trolebús </a:t>
            </a:r>
            <a:r>
              <a:rPr dirty="0" sz="2000">
                <a:latin typeface="Tahoma"/>
                <a:cs typeface="Tahoma"/>
              </a:rPr>
              <a:t>y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Ecovía.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7167" y="1094358"/>
            <a:ext cx="8043545" cy="1245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AVANCES DE LA MESA DE </a:t>
            </a:r>
            <a:r>
              <a:rPr dirty="0" sz="2000" spc="-5"/>
              <a:t>TRABAJO EFECTUADA PARA EL  DESARROLLO </a:t>
            </a:r>
            <a:r>
              <a:rPr dirty="0" sz="2000"/>
              <a:t>DE </a:t>
            </a:r>
            <a:r>
              <a:rPr dirty="0" sz="2000" spc="-5"/>
              <a:t>LAS CAMPAÑAS </a:t>
            </a:r>
            <a:r>
              <a:rPr dirty="0" sz="2000"/>
              <a:t>DE </a:t>
            </a:r>
            <a:r>
              <a:rPr dirty="0" sz="2000" spc="-5"/>
              <a:t>SOCIALIZACIÓN </a:t>
            </a:r>
            <a:r>
              <a:rPr dirty="0" sz="2000"/>
              <a:t>Y </a:t>
            </a:r>
            <a:r>
              <a:rPr dirty="0" sz="2000" spc="-5"/>
              <a:t>LUCHA  </a:t>
            </a:r>
            <a:r>
              <a:rPr dirty="0" sz="2000"/>
              <a:t>CONTRA LAS </a:t>
            </a:r>
            <a:r>
              <a:rPr dirty="0" sz="2000" spc="-5"/>
              <a:t>VIOLENCIAS </a:t>
            </a:r>
            <a:r>
              <a:rPr dirty="0" sz="2000"/>
              <a:t>EN </a:t>
            </a:r>
            <a:r>
              <a:rPr dirty="0" sz="2000" spc="-5"/>
              <a:t>ESTACIONES DE </a:t>
            </a:r>
            <a:r>
              <a:rPr dirty="0" sz="2000"/>
              <a:t>TRANSPORTE  </a:t>
            </a:r>
            <a:r>
              <a:rPr dirty="0" sz="2000" spc="-5"/>
              <a:t>MUNICIPAL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7167" y="2184907"/>
            <a:ext cx="9626600" cy="251777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 b="1">
                <a:latin typeface="Tahoma"/>
                <a:cs typeface="Tahoma"/>
              </a:rPr>
              <a:t>AFICHES </a:t>
            </a:r>
            <a:r>
              <a:rPr dirty="0" sz="1800" b="1">
                <a:latin typeface="Tahoma"/>
                <a:cs typeface="Tahoma"/>
              </a:rPr>
              <a:t>PARA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PARADAS</a:t>
            </a:r>
            <a:endParaRPr sz="1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 b="1">
                <a:latin typeface="Tahoma"/>
                <a:cs typeface="Tahoma"/>
              </a:rPr>
              <a:t>PROTOCOLOS DE</a:t>
            </a:r>
            <a:r>
              <a:rPr dirty="0" sz="1800" spc="-45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ACTUACIÓN</a:t>
            </a:r>
            <a:endParaRPr sz="1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b="1">
                <a:latin typeface="Tahoma"/>
                <a:cs typeface="Tahoma"/>
              </a:rPr>
              <a:t>GUIONES </a:t>
            </a:r>
            <a:r>
              <a:rPr dirty="0" sz="1800" spc="-5" b="1">
                <a:latin typeface="Tahoma"/>
                <a:cs typeface="Tahoma"/>
              </a:rPr>
              <a:t>PARA CUÑAS DE</a:t>
            </a:r>
            <a:r>
              <a:rPr dirty="0" sz="1800" spc="-45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RADIO</a:t>
            </a:r>
            <a:endParaRPr sz="1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b="1">
                <a:latin typeface="Tahoma"/>
                <a:cs typeface="Tahoma"/>
              </a:rPr>
              <a:t>PROPUESTAS </a:t>
            </a:r>
            <a:r>
              <a:rPr dirty="0" sz="1800" spc="-5" b="1">
                <a:latin typeface="Tahoma"/>
                <a:cs typeface="Tahoma"/>
              </a:rPr>
              <a:t>GRÁFICAS </a:t>
            </a:r>
            <a:r>
              <a:rPr dirty="0" sz="1800" b="1">
                <a:latin typeface="Tahoma"/>
                <a:cs typeface="Tahoma"/>
              </a:rPr>
              <a:t>PARA </a:t>
            </a:r>
            <a:r>
              <a:rPr dirty="0" sz="1800" spc="-5" b="1">
                <a:latin typeface="Tahoma"/>
                <a:cs typeface="Tahoma"/>
              </a:rPr>
              <a:t>BRANDEO DE</a:t>
            </a:r>
            <a:r>
              <a:rPr dirty="0" sz="1800" spc="-10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UNIDADES</a:t>
            </a:r>
            <a:endParaRPr sz="1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b="1">
                <a:latin typeface="Tahoma"/>
                <a:cs typeface="Tahoma"/>
              </a:rPr>
              <a:t>PROPUESTA </a:t>
            </a:r>
            <a:r>
              <a:rPr dirty="0" sz="1800" spc="-5" b="1">
                <a:latin typeface="Tahoma"/>
                <a:cs typeface="Tahoma"/>
              </a:rPr>
              <a:t>GRÁFICAS </a:t>
            </a:r>
            <a:r>
              <a:rPr dirty="0" sz="1800" b="1">
                <a:latin typeface="Tahoma"/>
                <a:cs typeface="Tahoma"/>
              </a:rPr>
              <a:t>PARA </a:t>
            </a:r>
            <a:r>
              <a:rPr dirty="0" sz="1800" spc="-5" b="1">
                <a:latin typeface="Tahoma"/>
                <a:cs typeface="Tahoma"/>
              </a:rPr>
              <a:t>BRANDEO </a:t>
            </a:r>
            <a:r>
              <a:rPr dirty="0" sz="1800" b="1">
                <a:latin typeface="Tahoma"/>
                <a:cs typeface="Tahoma"/>
              </a:rPr>
              <a:t>DE</a:t>
            </a:r>
            <a:r>
              <a:rPr dirty="0" sz="1800" spc="-5" b="1">
                <a:latin typeface="Tahoma"/>
                <a:cs typeface="Tahoma"/>
              </a:rPr>
              <a:t> CABINAS</a:t>
            </a:r>
            <a:endParaRPr sz="1800">
              <a:latin typeface="Tahoma"/>
              <a:cs typeface="Tahoma"/>
            </a:endParaRPr>
          </a:p>
          <a:p>
            <a:pPr marL="241300" marR="5080" indent="-228600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 b="1">
                <a:latin typeface="Tahoma"/>
                <a:cs typeface="Tahoma"/>
              </a:rPr>
              <a:t>DETERMINACIÓN </a:t>
            </a:r>
            <a:r>
              <a:rPr dirty="0" sz="1800" b="1">
                <a:latin typeface="Tahoma"/>
                <a:cs typeface="Tahoma"/>
              </a:rPr>
              <a:t>DE </a:t>
            </a:r>
            <a:r>
              <a:rPr dirty="0" sz="1800" spc="-5" b="1">
                <a:latin typeface="Tahoma"/>
                <a:cs typeface="Tahoma"/>
              </a:rPr>
              <a:t>PRESUPUESTOS ESTIMADOS </a:t>
            </a:r>
            <a:r>
              <a:rPr dirty="0" sz="1800" b="1">
                <a:latin typeface="Tahoma"/>
                <a:cs typeface="Tahoma"/>
              </a:rPr>
              <a:t>PARA </a:t>
            </a:r>
            <a:r>
              <a:rPr dirty="0" sz="1800" spc="-5" b="1">
                <a:latin typeface="Tahoma"/>
                <a:cs typeface="Tahoma"/>
              </a:rPr>
              <a:t>BRANDEO DE UNIDADES  (INTERIOR, EXTERIOR), CABINAS </a:t>
            </a:r>
            <a:r>
              <a:rPr dirty="0" sz="1800" b="1">
                <a:latin typeface="Tahoma"/>
                <a:cs typeface="Tahoma"/>
              </a:rPr>
              <a:t>Y </a:t>
            </a:r>
            <a:r>
              <a:rPr dirty="0" sz="1800" spc="-5" b="1">
                <a:latin typeface="Tahoma"/>
                <a:cs typeface="Tahoma"/>
              </a:rPr>
              <a:t>PARADAS.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2085" y="1018794"/>
            <a:ext cx="55251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PRODUCTOS</a:t>
            </a:r>
            <a:r>
              <a:rPr dirty="0" sz="3200" spc="-45"/>
              <a:t> </a:t>
            </a:r>
            <a:r>
              <a:rPr dirty="0" sz="3200" spc="-5"/>
              <a:t>ELABORADOS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9407" y="6281446"/>
            <a:ext cx="1018294" cy="327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0596" y="250317"/>
            <a:ext cx="40608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Afiches</a:t>
            </a:r>
            <a:r>
              <a:rPr dirty="0" spc="-25"/>
              <a:t> </a:t>
            </a:r>
            <a:r>
              <a:rPr dirty="0" spc="-10"/>
              <a:t>paradas</a:t>
            </a:r>
          </a:p>
        </p:txBody>
      </p:sp>
      <p:sp>
        <p:nvSpPr>
          <p:cNvPr id="4" name="object 4"/>
          <p:cNvSpPr/>
          <p:nvPr/>
        </p:nvSpPr>
        <p:spPr>
          <a:xfrm>
            <a:off x="6626352" y="1129283"/>
            <a:ext cx="3566159" cy="5039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93392" y="1208532"/>
            <a:ext cx="3572255" cy="5039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9407" y="6281446"/>
            <a:ext cx="1018294" cy="327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6584" y="250317"/>
            <a:ext cx="27260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Protoc</a:t>
            </a:r>
            <a:r>
              <a:rPr dirty="0" spc="5"/>
              <a:t>o</a:t>
            </a:r>
            <a:r>
              <a:rPr dirty="0" spc="-5"/>
              <a:t>los</a:t>
            </a:r>
          </a:p>
        </p:txBody>
      </p:sp>
      <p:sp>
        <p:nvSpPr>
          <p:cNvPr id="4" name="object 4"/>
          <p:cNvSpPr/>
          <p:nvPr/>
        </p:nvSpPr>
        <p:spPr>
          <a:xfrm>
            <a:off x="1920239" y="1066800"/>
            <a:ext cx="3561588" cy="5039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10171" y="1066800"/>
            <a:ext cx="3561587" cy="5039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0195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Guión cuña </a:t>
            </a:r>
            <a:r>
              <a:rPr dirty="0" spc="-5"/>
              <a:t>radial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110" y="1391793"/>
            <a:ext cx="3373120" cy="1733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ahoma"/>
                <a:cs typeface="Tahoma"/>
              </a:rPr>
              <a:t>El Municipio de Quito puso en </a:t>
            </a:r>
            <a:r>
              <a:rPr dirty="0" sz="1400" spc="-5">
                <a:latin typeface="Tahoma"/>
                <a:cs typeface="Tahoma"/>
              </a:rPr>
              <a:t>marcha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la</a:t>
            </a:r>
            <a:endParaRPr sz="1400">
              <a:latin typeface="Tahoma"/>
              <a:cs typeface="Tahoma"/>
            </a:endParaRPr>
          </a:p>
          <a:p>
            <a:pPr algn="ctr" marL="1270">
              <a:lnSpc>
                <a:spcPct val="100000"/>
              </a:lnSpc>
            </a:pPr>
            <a:r>
              <a:rPr dirty="0" sz="1400">
                <a:latin typeface="Tahoma"/>
                <a:cs typeface="Tahoma"/>
              </a:rPr>
              <a:t>“Estrategia Cero Acoso” que es</a:t>
            </a:r>
            <a:r>
              <a:rPr dirty="0" sz="1400" spc="-10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una</a:t>
            </a:r>
            <a:endParaRPr sz="14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400">
                <a:latin typeface="Tahoma"/>
                <a:cs typeface="Tahoma"/>
              </a:rPr>
              <a:t>herramienta de convivencia y respeto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para  todas y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todos.</a:t>
            </a:r>
            <a:endParaRPr sz="1400">
              <a:latin typeface="Tahoma"/>
              <a:cs typeface="Tahoma"/>
            </a:endParaRPr>
          </a:p>
          <a:p>
            <a:pPr algn="ctr" marL="100965" marR="95885" indent="3175">
              <a:lnSpc>
                <a:spcPct val="100000"/>
              </a:lnSpc>
            </a:pPr>
            <a:r>
              <a:rPr dirty="0" sz="1400" spc="-5">
                <a:latin typeface="Tahoma"/>
                <a:cs typeface="Tahoma"/>
              </a:rPr>
              <a:t>Su </a:t>
            </a:r>
            <a:r>
              <a:rPr dirty="0" sz="1400" spc="-140">
                <a:latin typeface="Tahoma"/>
                <a:cs typeface="Tahoma"/>
              </a:rPr>
              <a:t>propósito </a:t>
            </a:r>
            <a:r>
              <a:rPr dirty="0" sz="1400">
                <a:latin typeface="Tahoma"/>
                <a:cs typeface="Tahoma"/>
              </a:rPr>
              <a:t>es </a:t>
            </a:r>
            <a:r>
              <a:rPr dirty="0" sz="1400" spc="-5">
                <a:latin typeface="Tahoma"/>
                <a:cs typeface="Tahoma"/>
              </a:rPr>
              <a:t>crear </a:t>
            </a:r>
            <a:r>
              <a:rPr dirty="0" sz="1400">
                <a:latin typeface="Tahoma"/>
                <a:cs typeface="Tahoma"/>
              </a:rPr>
              <a:t>mecanismos para  </a:t>
            </a:r>
            <a:r>
              <a:rPr dirty="0" sz="1400" spc="-5">
                <a:latin typeface="Tahoma"/>
                <a:cs typeface="Tahoma"/>
              </a:rPr>
              <a:t>eliminar </a:t>
            </a:r>
            <a:r>
              <a:rPr dirty="0" sz="1400">
                <a:latin typeface="Tahoma"/>
                <a:cs typeface="Tahoma"/>
              </a:rPr>
              <a:t>el </a:t>
            </a:r>
            <a:r>
              <a:rPr dirty="0" sz="1400" spc="-5">
                <a:latin typeface="Tahoma"/>
                <a:cs typeface="Tahoma"/>
              </a:rPr>
              <a:t>acoso sexual </a:t>
            </a:r>
            <a:r>
              <a:rPr dirty="0" sz="1400">
                <a:latin typeface="Tahoma"/>
                <a:cs typeface="Tahoma"/>
              </a:rPr>
              <a:t>en el </a:t>
            </a:r>
            <a:r>
              <a:rPr dirty="0" sz="1400" spc="-5">
                <a:latin typeface="Tahoma"/>
                <a:cs typeface="Tahoma"/>
              </a:rPr>
              <a:t>transporte  </a:t>
            </a:r>
            <a:r>
              <a:rPr dirty="0" sz="1400" spc="-175">
                <a:latin typeface="Tahoma"/>
                <a:cs typeface="Tahoma"/>
              </a:rPr>
              <a:t>público </a:t>
            </a:r>
            <a:r>
              <a:rPr dirty="0" sz="1400">
                <a:latin typeface="Tahoma"/>
                <a:cs typeface="Tahoma"/>
              </a:rPr>
              <a:t>y </a:t>
            </a:r>
            <a:r>
              <a:rPr dirty="0" sz="1400" spc="-5">
                <a:latin typeface="Tahoma"/>
                <a:cs typeface="Tahoma"/>
              </a:rPr>
              <a:t>construir una ciudad </a:t>
            </a:r>
            <a:r>
              <a:rPr dirty="0" sz="1400">
                <a:latin typeface="Tahoma"/>
                <a:cs typeface="Tahoma"/>
              </a:rPr>
              <a:t>libre de  violencia de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 spc="-175">
                <a:latin typeface="Tahoma"/>
                <a:cs typeface="Tahoma"/>
              </a:rPr>
              <a:t>género.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8414" y="1441195"/>
            <a:ext cx="3750945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175">
                <a:latin typeface="Tahoma"/>
                <a:cs typeface="Tahoma"/>
              </a:rPr>
              <a:t>Además, </a:t>
            </a:r>
            <a:r>
              <a:rPr dirty="0" sz="1400">
                <a:latin typeface="Tahoma"/>
                <a:cs typeface="Tahoma"/>
              </a:rPr>
              <a:t>es </a:t>
            </a:r>
            <a:r>
              <a:rPr dirty="0" sz="1400" spc="-5">
                <a:latin typeface="Tahoma"/>
                <a:cs typeface="Tahoma"/>
              </a:rPr>
              <a:t>una estrategia </a:t>
            </a:r>
            <a:r>
              <a:rPr dirty="0" sz="1400">
                <a:latin typeface="Tahoma"/>
                <a:cs typeface="Tahoma"/>
              </a:rPr>
              <a:t>integral</a:t>
            </a:r>
            <a:r>
              <a:rPr dirty="0" sz="1400" spc="-16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de</a:t>
            </a:r>
            <a:endParaRPr sz="1400">
              <a:latin typeface="Tahoma"/>
              <a:cs typeface="Tahoma"/>
            </a:endParaRPr>
          </a:p>
          <a:p>
            <a:pPr algn="ctr" marL="12700" marR="5080" indent="-1905">
              <a:lnSpc>
                <a:spcPct val="100000"/>
              </a:lnSpc>
            </a:pPr>
            <a:r>
              <a:rPr dirty="0" sz="1400" spc="-130">
                <a:latin typeface="Tahoma"/>
                <a:cs typeface="Tahoma"/>
              </a:rPr>
              <a:t>prevención </a:t>
            </a:r>
            <a:r>
              <a:rPr dirty="0" sz="1400">
                <a:latin typeface="Tahoma"/>
                <a:cs typeface="Tahoma"/>
              </a:rPr>
              <a:t>y </a:t>
            </a:r>
            <a:r>
              <a:rPr dirty="0" sz="1400" spc="-145">
                <a:latin typeface="Tahoma"/>
                <a:cs typeface="Tahoma"/>
              </a:rPr>
              <a:t>actuación </a:t>
            </a:r>
            <a:r>
              <a:rPr dirty="0" sz="1400" spc="-5">
                <a:latin typeface="Tahoma"/>
                <a:cs typeface="Tahoma"/>
              </a:rPr>
              <a:t>frente al acoso sexual  </a:t>
            </a:r>
            <a:r>
              <a:rPr dirty="0" sz="1400">
                <a:latin typeface="Tahoma"/>
                <a:cs typeface="Tahoma"/>
              </a:rPr>
              <a:t>en el </a:t>
            </a:r>
            <a:r>
              <a:rPr dirty="0" sz="1400" spc="-5">
                <a:latin typeface="Tahoma"/>
                <a:cs typeface="Tahoma"/>
              </a:rPr>
              <a:t>Sistema </a:t>
            </a:r>
            <a:r>
              <a:rPr dirty="0" sz="1400">
                <a:latin typeface="Tahoma"/>
                <a:cs typeface="Tahoma"/>
              </a:rPr>
              <a:t>Integrado de </a:t>
            </a:r>
            <a:r>
              <a:rPr dirty="0" sz="1400" spc="-5">
                <a:latin typeface="Tahoma"/>
                <a:cs typeface="Tahoma"/>
              </a:rPr>
              <a:t>Transporte. </a:t>
            </a:r>
            <a:r>
              <a:rPr dirty="0" sz="1400">
                <a:latin typeface="Tahoma"/>
                <a:cs typeface="Tahoma"/>
              </a:rPr>
              <a:t>No</a:t>
            </a:r>
            <a:r>
              <a:rPr dirty="0" sz="1400" spc="-90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solo  </a:t>
            </a:r>
            <a:r>
              <a:rPr dirty="0" sz="1400">
                <a:latin typeface="Tahoma"/>
                <a:cs typeface="Tahoma"/>
              </a:rPr>
              <a:t>en la </a:t>
            </a:r>
            <a:r>
              <a:rPr dirty="0" sz="1400" spc="-155">
                <a:latin typeface="Tahoma"/>
                <a:cs typeface="Tahoma"/>
              </a:rPr>
              <a:t>atención </a:t>
            </a:r>
            <a:r>
              <a:rPr dirty="0" sz="1400">
                <a:latin typeface="Tahoma"/>
                <a:cs typeface="Tahoma"/>
              </a:rPr>
              <a:t>a </a:t>
            </a:r>
            <a:r>
              <a:rPr dirty="0" sz="1400" spc="-5">
                <a:latin typeface="Tahoma"/>
                <a:cs typeface="Tahoma"/>
              </a:rPr>
              <a:t>mujeres </a:t>
            </a:r>
            <a:r>
              <a:rPr dirty="0" sz="1400">
                <a:latin typeface="Tahoma"/>
                <a:cs typeface="Tahoma"/>
              </a:rPr>
              <a:t>y </a:t>
            </a:r>
            <a:r>
              <a:rPr dirty="0" sz="1400" spc="-204">
                <a:latin typeface="Tahoma"/>
                <a:cs typeface="Tahoma"/>
              </a:rPr>
              <a:t>niñas; </a:t>
            </a:r>
            <a:r>
              <a:rPr dirty="0" sz="1400" spc="-5">
                <a:latin typeface="Tahoma"/>
                <a:cs typeface="Tahoma"/>
              </a:rPr>
              <a:t>sino </a:t>
            </a:r>
            <a:r>
              <a:rPr dirty="0" sz="1400" spc="-175">
                <a:latin typeface="Tahoma"/>
                <a:cs typeface="Tahoma"/>
              </a:rPr>
              <a:t>también  </a:t>
            </a:r>
            <a:r>
              <a:rPr dirty="0" sz="1400">
                <a:latin typeface="Tahoma"/>
                <a:cs typeface="Tahoma"/>
              </a:rPr>
              <a:t>a </a:t>
            </a:r>
            <a:r>
              <a:rPr dirty="0" sz="1400" spc="-200">
                <a:latin typeface="Tahoma"/>
                <a:cs typeface="Tahoma"/>
              </a:rPr>
              <a:t>niños, </a:t>
            </a:r>
            <a:r>
              <a:rPr dirty="0" sz="1400">
                <a:latin typeface="Tahoma"/>
                <a:cs typeface="Tahoma"/>
              </a:rPr>
              <a:t>adolescentes, personas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con</a:t>
            </a:r>
            <a:endParaRPr sz="1400">
              <a:latin typeface="Tahoma"/>
              <a:cs typeface="Tahoma"/>
            </a:endParaRPr>
          </a:p>
          <a:p>
            <a:pPr algn="ctr" marL="1270">
              <a:lnSpc>
                <a:spcPct val="100000"/>
              </a:lnSpc>
            </a:pPr>
            <a:r>
              <a:rPr dirty="0" sz="1400" spc="-5">
                <a:latin typeface="Tahoma"/>
                <a:cs typeface="Tahoma"/>
              </a:rPr>
              <a:t>discapacidad </a:t>
            </a:r>
            <a:r>
              <a:rPr dirty="0" sz="1400">
                <a:latin typeface="Tahoma"/>
                <a:cs typeface="Tahoma"/>
              </a:rPr>
              <a:t>y adultos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mayores.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94341" y="1104773"/>
            <a:ext cx="4700905" cy="5177155"/>
            <a:chOff x="6394341" y="1104773"/>
            <a:chExt cx="4700905" cy="5177155"/>
          </a:xfrm>
        </p:grpSpPr>
        <p:sp>
          <p:nvSpPr>
            <p:cNvPr id="6" name="object 6"/>
            <p:cNvSpPr/>
            <p:nvPr/>
          </p:nvSpPr>
          <p:spPr>
            <a:xfrm>
              <a:off x="7136891" y="2723387"/>
              <a:ext cx="3425952" cy="3558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13391" y="1123823"/>
              <a:ext cx="4662805" cy="2203450"/>
            </a:xfrm>
            <a:custGeom>
              <a:avLst/>
              <a:gdLst/>
              <a:ahLst/>
              <a:cxnLst/>
              <a:rect l="l" t="t" r="r" b="b"/>
              <a:pathLst>
                <a:path w="4662805" h="2203450">
                  <a:moveTo>
                    <a:pt x="1360151" y="2203195"/>
                  </a:moveTo>
                  <a:lnTo>
                    <a:pt x="1185780" y="1832101"/>
                  </a:lnTo>
                  <a:lnTo>
                    <a:pt x="1121905" y="1816402"/>
                  </a:lnTo>
                  <a:lnTo>
                    <a:pt x="1059651" y="1799986"/>
                  </a:lnTo>
                  <a:lnTo>
                    <a:pt x="999033" y="1782875"/>
                  </a:lnTo>
                  <a:lnTo>
                    <a:pt x="940063" y="1765087"/>
                  </a:lnTo>
                  <a:lnTo>
                    <a:pt x="882753" y="1746641"/>
                  </a:lnTo>
                  <a:lnTo>
                    <a:pt x="827117" y="1727558"/>
                  </a:lnTo>
                  <a:lnTo>
                    <a:pt x="773169" y="1707857"/>
                  </a:lnTo>
                  <a:lnTo>
                    <a:pt x="720920" y="1687558"/>
                  </a:lnTo>
                  <a:lnTo>
                    <a:pt x="670383" y="1666679"/>
                  </a:lnTo>
                  <a:lnTo>
                    <a:pt x="621572" y="1645241"/>
                  </a:lnTo>
                  <a:lnTo>
                    <a:pt x="574500" y="1623263"/>
                  </a:lnTo>
                  <a:lnTo>
                    <a:pt x="529179" y="1600764"/>
                  </a:lnTo>
                  <a:lnTo>
                    <a:pt x="485623" y="1577764"/>
                  </a:lnTo>
                  <a:lnTo>
                    <a:pt x="443844" y="1554283"/>
                  </a:lnTo>
                  <a:lnTo>
                    <a:pt x="403856" y="1530340"/>
                  </a:lnTo>
                  <a:lnTo>
                    <a:pt x="365671" y="1505954"/>
                  </a:lnTo>
                  <a:lnTo>
                    <a:pt x="329302" y="1481145"/>
                  </a:lnTo>
                  <a:lnTo>
                    <a:pt x="294762" y="1455934"/>
                  </a:lnTo>
                  <a:lnTo>
                    <a:pt x="262064" y="1430338"/>
                  </a:lnTo>
                  <a:lnTo>
                    <a:pt x="231222" y="1404378"/>
                  </a:lnTo>
                  <a:lnTo>
                    <a:pt x="202247" y="1378073"/>
                  </a:lnTo>
                  <a:lnTo>
                    <a:pt x="149954" y="1324507"/>
                  </a:lnTo>
                  <a:lnTo>
                    <a:pt x="105289" y="1269796"/>
                  </a:lnTo>
                  <a:lnTo>
                    <a:pt x="68355" y="1214095"/>
                  </a:lnTo>
                  <a:lnTo>
                    <a:pt x="39255" y="1157563"/>
                  </a:lnTo>
                  <a:lnTo>
                    <a:pt x="18093" y="1100353"/>
                  </a:lnTo>
                  <a:lnTo>
                    <a:pt x="4974" y="1042624"/>
                  </a:lnTo>
                  <a:lnTo>
                    <a:pt x="0" y="984530"/>
                  </a:lnTo>
                  <a:lnTo>
                    <a:pt x="599" y="955395"/>
                  </a:lnTo>
                  <a:lnTo>
                    <a:pt x="8037" y="897047"/>
                  </a:lnTo>
                  <a:lnTo>
                    <a:pt x="23880" y="838726"/>
                  </a:lnTo>
                  <a:lnTo>
                    <a:pt x="48230" y="780587"/>
                  </a:lnTo>
                  <a:lnTo>
                    <a:pt x="81192" y="722787"/>
                  </a:lnTo>
                  <a:lnTo>
                    <a:pt x="122869" y="665481"/>
                  </a:lnTo>
                  <a:lnTo>
                    <a:pt x="173364" y="608826"/>
                  </a:lnTo>
                  <a:lnTo>
                    <a:pt x="201951" y="580791"/>
                  </a:lnTo>
                  <a:lnTo>
                    <a:pt x="232782" y="552978"/>
                  </a:lnTo>
                  <a:lnTo>
                    <a:pt x="265869" y="525406"/>
                  </a:lnTo>
                  <a:lnTo>
                    <a:pt x="301225" y="498093"/>
                  </a:lnTo>
                  <a:lnTo>
                    <a:pt x="360888" y="456125"/>
                  </a:lnTo>
                  <a:lnTo>
                    <a:pt x="424716" y="415856"/>
                  </a:lnTo>
                  <a:lnTo>
                    <a:pt x="458135" y="396366"/>
                  </a:lnTo>
                  <a:lnTo>
                    <a:pt x="492528" y="377308"/>
                  </a:lnTo>
                  <a:lnTo>
                    <a:pt x="527871" y="358686"/>
                  </a:lnTo>
                  <a:lnTo>
                    <a:pt x="564141" y="340502"/>
                  </a:lnTo>
                  <a:lnTo>
                    <a:pt x="601317" y="322758"/>
                  </a:lnTo>
                  <a:lnTo>
                    <a:pt x="639374" y="305458"/>
                  </a:lnTo>
                  <a:lnTo>
                    <a:pt x="678292" y="288604"/>
                  </a:lnTo>
                  <a:lnTo>
                    <a:pt x="718045" y="272199"/>
                  </a:lnTo>
                  <a:lnTo>
                    <a:pt x="758613" y="256246"/>
                  </a:lnTo>
                  <a:lnTo>
                    <a:pt x="799972" y="240746"/>
                  </a:lnTo>
                  <a:lnTo>
                    <a:pt x="842099" y="225703"/>
                  </a:lnTo>
                  <a:lnTo>
                    <a:pt x="884972" y="211120"/>
                  </a:lnTo>
                  <a:lnTo>
                    <a:pt x="928569" y="196998"/>
                  </a:lnTo>
                  <a:lnTo>
                    <a:pt x="972865" y="183342"/>
                  </a:lnTo>
                  <a:lnTo>
                    <a:pt x="1017839" y="170152"/>
                  </a:lnTo>
                  <a:lnTo>
                    <a:pt x="1063468" y="157433"/>
                  </a:lnTo>
                  <a:lnTo>
                    <a:pt x="1109728" y="145186"/>
                  </a:lnTo>
                  <a:lnTo>
                    <a:pt x="1156598" y="133415"/>
                  </a:lnTo>
                  <a:lnTo>
                    <a:pt x="1204055" y="122122"/>
                  </a:lnTo>
                  <a:lnTo>
                    <a:pt x="1252075" y="111310"/>
                  </a:lnTo>
                  <a:lnTo>
                    <a:pt x="1300636" y="100980"/>
                  </a:lnTo>
                  <a:lnTo>
                    <a:pt x="1349716" y="91137"/>
                  </a:lnTo>
                  <a:lnTo>
                    <a:pt x="1399291" y="81783"/>
                  </a:lnTo>
                  <a:lnTo>
                    <a:pt x="1449339" y="72920"/>
                  </a:lnTo>
                  <a:lnTo>
                    <a:pt x="1499838" y="64551"/>
                  </a:lnTo>
                  <a:lnTo>
                    <a:pt x="1550763" y="56678"/>
                  </a:lnTo>
                  <a:lnTo>
                    <a:pt x="1602093" y="49305"/>
                  </a:lnTo>
                  <a:lnTo>
                    <a:pt x="1653806" y="42434"/>
                  </a:lnTo>
                  <a:lnTo>
                    <a:pt x="1705877" y="36067"/>
                  </a:lnTo>
                  <a:lnTo>
                    <a:pt x="1758284" y="30208"/>
                  </a:lnTo>
                  <a:lnTo>
                    <a:pt x="1811006" y="24859"/>
                  </a:lnTo>
                  <a:lnTo>
                    <a:pt x="1864018" y="20022"/>
                  </a:lnTo>
                  <a:lnTo>
                    <a:pt x="1917298" y="15701"/>
                  </a:lnTo>
                  <a:lnTo>
                    <a:pt x="1970824" y="11897"/>
                  </a:lnTo>
                  <a:lnTo>
                    <a:pt x="2024572" y="8615"/>
                  </a:lnTo>
                  <a:lnTo>
                    <a:pt x="2078521" y="5855"/>
                  </a:lnTo>
                  <a:lnTo>
                    <a:pt x="2132646" y="3621"/>
                  </a:lnTo>
                  <a:lnTo>
                    <a:pt x="2186926" y="1916"/>
                  </a:lnTo>
                  <a:lnTo>
                    <a:pt x="2241338" y="743"/>
                  </a:lnTo>
                  <a:lnTo>
                    <a:pt x="2295859" y="103"/>
                  </a:lnTo>
                  <a:lnTo>
                    <a:pt x="2350466" y="0"/>
                  </a:lnTo>
                  <a:lnTo>
                    <a:pt x="2405136" y="435"/>
                  </a:lnTo>
                  <a:lnTo>
                    <a:pt x="2459848" y="1413"/>
                  </a:lnTo>
                  <a:lnTo>
                    <a:pt x="2514577" y="2936"/>
                  </a:lnTo>
                  <a:lnTo>
                    <a:pt x="2569301" y="5005"/>
                  </a:lnTo>
                  <a:lnTo>
                    <a:pt x="2623998" y="7625"/>
                  </a:lnTo>
                  <a:lnTo>
                    <a:pt x="2678645" y="10797"/>
                  </a:lnTo>
                  <a:lnTo>
                    <a:pt x="2733219" y="14524"/>
                  </a:lnTo>
                  <a:lnTo>
                    <a:pt x="2787697" y="18809"/>
                  </a:lnTo>
                  <a:lnTo>
                    <a:pt x="2842057" y="23655"/>
                  </a:lnTo>
                  <a:lnTo>
                    <a:pt x="2896276" y="29063"/>
                  </a:lnTo>
                  <a:lnTo>
                    <a:pt x="2950331" y="35038"/>
                  </a:lnTo>
                  <a:lnTo>
                    <a:pt x="3004199" y="41581"/>
                  </a:lnTo>
                  <a:lnTo>
                    <a:pt x="3057857" y="48696"/>
                  </a:lnTo>
                  <a:lnTo>
                    <a:pt x="3111284" y="56384"/>
                  </a:lnTo>
                  <a:lnTo>
                    <a:pt x="3164456" y="64648"/>
                  </a:lnTo>
                  <a:lnTo>
                    <a:pt x="3217350" y="73492"/>
                  </a:lnTo>
                  <a:lnTo>
                    <a:pt x="3269944" y="82918"/>
                  </a:lnTo>
                  <a:lnTo>
                    <a:pt x="3322214" y="92928"/>
                  </a:lnTo>
                  <a:lnTo>
                    <a:pt x="3374139" y="103525"/>
                  </a:lnTo>
                  <a:lnTo>
                    <a:pt x="3425695" y="114712"/>
                  </a:lnTo>
                  <a:lnTo>
                    <a:pt x="3476860" y="126491"/>
                  </a:lnTo>
                  <a:lnTo>
                    <a:pt x="3540735" y="142191"/>
                  </a:lnTo>
                  <a:lnTo>
                    <a:pt x="3602989" y="158606"/>
                  </a:lnTo>
                  <a:lnTo>
                    <a:pt x="3663607" y="175718"/>
                  </a:lnTo>
                  <a:lnTo>
                    <a:pt x="3722577" y="193506"/>
                  </a:lnTo>
                  <a:lnTo>
                    <a:pt x="3779887" y="211951"/>
                  </a:lnTo>
                  <a:lnTo>
                    <a:pt x="3835522" y="231034"/>
                  </a:lnTo>
                  <a:lnTo>
                    <a:pt x="3889471" y="250735"/>
                  </a:lnTo>
                  <a:lnTo>
                    <a:pt x="3941720" y="271035"/>
                  </a:lnTo>
                  <a:lnTo>
                    <a:pt x="3992257" y="291914"/>
                  </a:lnTo>
                  <a:lnTo>
                    <a:pt x="4041068" y="313352"/>
                  </a:lnTo>
                  <a:lnTo>
                    <a:pt x="4088140" y="335330"/>
                  </a:lnTo>
                  <a:lnTo>
                    <a:pt x="4133461" y="357829"/>
                  </a:lnTo>
                  <a:lnTo>
                    <a:pt x="4177017" y="380829"/>
                  </a:lnTo>
                  <a:lnTo>
                    <a:pt x="4218796" y="404310"/>
                  </a:lnTo>
                  <a:lnTo>
                    <a:pt x="4258784" y="428253"/>
                  </a:lnTo>
                  <a:lnTo>
                    <a:pt x="4296969" y="452639"/>
                  </a:lnTo>
                  <a:lnTo>
                    <a:pt x="4333338" y="477447"/>
                  </a:lnTo>
                  <a:lnTo>
                    <a:pt x="4367878" y="502659"/>
                  </a:lnTo>
                  <a:lnTo>
                    <a:pt x="4400576" y="528255"/>
                  </a:lnTo>
                  <a:lnTo>
                    <a:pt x="4431418" y="554215"/>
                  </a:lnTo>
                  <a:lnTo>
                    <a:pt x="4460393" y="580520"/>
                  </a:lnTo>
                  <a:lnTo>
                    <a:pt x="4512686" y="634086"/>
                  </a:lnTo>
                  <a:lnTo>
                    <a:pt x="4557351" y="688797"/>
                  </a:lnTo>
                  <a:lnTo>
                    <a:pt x="4594285" y="744497"/>
                  </a:lnTo>
                  <a:lnTo>
                    <a:pt x="4623385" y="801030"/>
                  </a:lnTo>
                  <a:lnTo>
                    <a:pt x="4644547" y="858239"/>
                  </a:lnTo>
                  <a:lnTo>
                    <a:pt x="4657666" y="915969"/>
                  </a:lnTo>
                  <a:lnTo>
                    <a:pt x="4662640" y="974063"/>
                  </a:lnTo>
                  <a:lnTo>
                    <a:pt x="4662041" y="1003198"/>
                  </a:lnTo>
                  <a:lnTo>
                    <a:pt x="4654603" y="1061545"/>
                  </a:lnTo>
                  <a:lnTo>
                    <a:pt x="4638760" y="1119867"/>
                  </a:lnTo>
                  <a:lnTo>
                    <a:pt x="4614410" y="1178006"/>
                  </a:lnTo>
                  <a:lnTo>
                    <a:pt x="4581448" y="1235806"/>
                  </a:lnTo>
                  <a:lnTo>
                    <a:pt x="4539771" y="1293112"/>
                  </a:lnTo>
                  <a:lnTo>
                    <a:pt x="4489276" y="1349767"/>
                  </a:lnTo>
                  <a:lnTo>
                    <a:pt x="4460689" y="1377801"/>
                  </a:lnTo>
                  <a:lnTo>
                    <a:pt x="4429858" y="1405615"/>
                  </a:lnTo>
                  <a:lnTo>
                    <a:pt x="4396771" y="1433187"/>
                  </a:lnTo>
                  <a:lnTo>
                    <a:pt x="4361415" y="1460499"/>
                  </a:lnTo>
                  <a:lnTo>
                    <a:pt x="4301987" y="1502288"/>
                  </a:lnTo>
                  <a:lnTo>
                    <a:pt x="4238183" y="1542501"/>
                  </a:lnTo>
                  <a:lnTo>
                    <a:pt x="4204695" y="1562006"/>
                  </a:lnTo>
                  <a:lnTo>
                    <a:pt x="4170181" y="1581102"/>
                  </a:lnTo>
                  <a:lnTo>
                    <a:pt x="4134661" y="1599787"/>
                  </a:lnTo>
                  <a:lnTo>
                    <a:pt x="4098159" y="1618054"/>
                  </a:lnTo>
                  <a:lnTo>
                    <a:pt x="4060696" y="1635900"/>
                  </a:lnTo>
                  <a:lnTo>
                    <a:pt x="4022294" y="1653319"/>
                  </a:lnTo>
                  <a:lnTo>
                    <a:pt x="3982977" y="1670307"/>
                  </a:lnTo>
                  <a:lnTo>
                    <a:pt x="3942766" y="1686859"/>
                  </a:lnTo>
                  <a:lnTo>
                    <a:pt x="3901683" y="1702971"/>
                  </a:lnTo>
                  <a:lnTo>
                    <a:pt x="3859750" y="1718638"/>
                  </a:lnTo>
                  <a:lnTo>
                    <a:pt x="3816991" y="1733855"/>
                  </a:lnTo>
                  <a:lnTo>
                    <a:pt x="3773426" y="1748618"/>
                  </a:lnTo>
                  <a:lnTo>
                    <a:pt x="3729079" y="1762921"/>
                  </a:lnTo>
                  <a:lnTo>
                    <a:pt x="3683971" y="1776760"/>
                  </a:lnTo>
                  <a:lnTo>
                    <a:pt x="3638125" y="1790131"/>
                  </a:lnTo>
                  <a:lnTo>
                    <a:pt x="3591563" y="1803029"/>
                  </a:lnTo>
                  <a:lnTo>
                    <a:pt x="3544307" y="1815449"/>
                  </a:lnTo>
                  <a:lnTo>
                    <a:pt x="3496379" y="1827387"/>
                  </a:lnTo>
                  <a:lnTo>
                    <a:pt x="3447802" y="1838837"/>
                  </a:lnTo>
                  <a:lnTo>
                    <a:pt x="3398598" y="1849795"/>
                  </a:lnTo>
                  <a:lnTo>
                    <a:pt x="3348789" y="1860257"/>
                  </a:lnTo>
                  <a:lnTo>
                    <a:pt x="3298397" y="1870217"/>
                  </a:lnTo>
                  <a:lnTo>
                    <a:pt x="3247445" y="1879672"/>
                  </a:lnTo>
                  <a:lnTo>
                    <a:pt x="3195955" y="1888616"/>
                  </a:lnTo>
                  <a:lnTo>
                    <a:pt x="3143949" y="1897045"/>
                  </a:lnTo>
                  <a:lnTo>
                    <a:pt x="3091448" y="1904953"/>
                  </a:lnTo>
                  <a:lnTo>
                    <a:pt x="3038477" y="1912338"/>
                  </a:lnTo>
                  <a:lnTo>
                    <a:pt x="2985056" y="1919193"/>
                  </a:lnTo>
                  <a:lnTo>
                    <a:pt x="2931208" y="1925513"/>
                  </a:lnTo>
                  <a:lnTo>
                    <a:pt x="2876955" y="1931296"/>
                  </a:lnTo>
                  <a:lnTo>
                    <a:pt x="2822319" y="1936535"/>
                  </a:lnTo>
                  <a:lnTo>
                    <a:pt x="2767323" y="1941225"/>
                  </a:lnTo>
                  <a:lnTo>
                    <a:pt x="2711989" y="1945364"/>
                  </a:lnTo>
                  <a:lnTo>
                    <a:pt x="2656339" y="1948945"/>
                  </a:lnTo>
                  <a:lnTo>
                    <a:pt x="2600396" y="1951963"/>
                  </a:lnTo>
                  <a:lnTo>
                    <a:pt x="2544181" y="1954416"/>
                  </a:lnTo>
                  <a:lnTo>
                    <a:pt x="2487716" y="1956296"/>
                  </a:lnTo>
                  <a:lnTo>
                    <a:pt x="2431025" y="1957601"/>
                  </a:lnTo>
                  <a:lnTo>
                    <a:pt x="2374128" y="1958325"/>
                  </a:lnTo>
                  <a:lnTo>
                    <a:pt x="2317050" y="1958463"/>
                  </a:lnTo>
                  <a:lnTo>
                    <a:pt x="2259810" y="1958012"/>
                  </a:lnTo>
                  <a:lnTo>
                    <a:pt x="2202433" y="1956966"/>
                  </a:lnTo>
                  <a:lnTo>
                    <a:pt x="2144940" y="1955320"/>
                  </a:lnTo>
                  <a:lnTo>
                    <a:pt x="2087353" y="1953070"/>
                  </a:lnTo>
                  <a:lnTo>
                    <a:pt x="2029695" y="1950211"/>
                  </a:lnTo>
                  <a:lnTo>
                    <a:pt x="1360151" y="2203195"/>
                  </a:lnTo>
                  <a:close/>
                </a:path>
              </a:pathLst>
            </a:custGeom>
            <a:ln w="38100">
              <a:solidFill>
                <a:srgbClr val="2E2C8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47006" y="1085712"/>
            <a:ext cx="5004435" cy="2472690"/>
          </a:xfrm>
          <a:custGeom>
            <a:avLst/>
            <a:gdLst/>
            <a:ahLst/>
            <a:cxnLst/>
            <a:rect l="l" t="t" r="r" b="b"/>
            <a:pathLst>
              <a:path w="5004435" h="2472690">
                <a:moveTo>
                  <a:pt x="1459644" y="2472446"/>
                </a:moveTo>
                <a:lnTo>
                  <a:pt x="1272573" y="2055886"/>
                </a:lnTo>
                <a:lnTo>
                  <a:pt x="1209962" y="2039851"/>
                </a:lnTo>
                <a:lnTo>
                  <a:pt x="1148798" y="2023145"/>
                </a:lnTo>
                <a:lnTo>
                  <a:pt x="1089093" y="2005786"/>
                </a:lnTo>
                <a:lnTo>
                  <a:pt x="1030857" y="1987790"/>
                </a:lnTo>
                <a:lnTo>
                  <a:pt x="974100" y="1969173"/>
                </a:lnTo>
                <a:lnTo>
                  <a:pt x="918834" y="1949953"/>
                </a:lnTo>
                <a:lnTo>
                  <a:pt x="865068" y="1930145"/>
                </a:lnTo>
                <a:lnTo>
                  <a:pt x="812812" y="1909767"/>
                </a:lnTo>
                <a:lnTo>
                  <a:pt x="762079" y="1888836"/>
                </a:lnTo>
                <a:lnTo>
                  <a:pt x="712878" y="1867367"/>
                </a:lnTo>
                <a:lnTo>
                  <a:pt x="665220" y="1845377"/>
                </a:lnTo>
                <a:lnTo>
                  <a:pt x="619115" y="1822884"/>
                </a:lnTo>
                <a:lnTo>
                  <a:pt x="574573" y="1799903"/>
                </a:lnTo>
                <a:lnTo>
                  <a:pt x="531607" y="1776452"/>
                </a:lnTo>
                <a:lnTo>
                  <a:pt x="490225" y="1752546"/>
                </a:lnTo>
                <a:lnTo>
                  <a:pt x="450439" y="1728203"/>
                </a:lnTo>
                <a:lnTo>
                  <a:pt x="412259" y="1703440"/>
                </a:lnTo>
                <a:lnTo>
                  <a:pt x="375695" y="1678273"/>
                </a:lnTo>
                <a:lnTo>
                  <a:pt x="340759" y="1652718"/>
                </a:lnTo>
                <a:lnTo>
                  <a:pt x="307461" y="1626792"/>
                </a:lnTo>
                <a:lnTo>
                  <a:pt x="275810" y="1600512"/>
                </a:lnTo>
                <a:lnTo>
                  <a:pt x="245819" y="1573894"/>
                </a:lnTo>
                <a:lnTo>
                  <a:pt x="217497" y="1546956"/>
                </a:lnTo>
                <a:lnTo>
                  <a:pt x="190855" y="1519714"/>
                </a:lnTo>
                <a:lnTo>
                  <a:pt x="142654" y="1464382"/>
                </a:lnTo>
                <a:lnTo>
                  <a:pt x="101298" y="1408034"/>
                </a:lnTo>
                <a:lnTo>
                  <a:pt x="66874" y="1350801"/>
                </a:lnTo>
                <a:lnTo>
                  <a:pt x="39465" y="1292817"/>
                </a:lnTo>
                <a:lnTo>
                  <a:pt x="19156" y="1234216"/>
                </a:lnTo>
                <a:lnTo>
                  <a:pt x="6031" y="1175129"/>
                </a:lnTo>
                <a:lnTo>
                  <a:pt x="175" y="1115691"/>
                </a:lnTo>
                <a:lnTo>
                  <a:pt x="0" y="1085882"/>
                </a:lnTo>
                <a:lnTo>
                  <a:pt x="1672" y="1056034"/>
                </a:lnTo>
                <a:lnTo>
                  <a:pt x="10607" y="996292"/>
                </a:lnTo>
                <a:lnTo>
                  <a:pt x="27063" y="936597"/>
                </a:lnTo>
                <a:lnTo>
                  <a:pt x="51126" y="877083"/>
                </a:lnTo>
                <a:lnTo>
                  <a:pt x="82880" y="817884"/>
                </a:lnTo>
                <a:lnTo>
                  <a:pt x="122409" y="759131"/>
                </a:lnTo>
                <a:lnTo>
                  <a:pt x="169798" y="700958"/>
                </a:lnTo>
                <a:lnTo>
                  <a:pt x="196466" y="672130"/>
                </a:lnTo>
                <a:lnTo>
                  <a:pt x="225131" y="643498"/>
                </a:lnTo>
                <a:lnTo>
                  <a:pt x="255802" y="615077"/>
                </a:lnTo>
                <a:lnTo>
                  <a:pt x="288492" y="586885"/>
                </a:lnTo>
                <a:lnTo>
                  <a:pt x="323210" y="558937"/>
                </a:lnTo>
                <a:lnTo>
                  <a:pt x="381727" y="515694"/>
                </a:lnTo>
                <a:lnTo>
                  <a:pt x="444014" y="474052"/>
                </a:lnTo>
                <a:lnTo>
                  <a:pt x="476525" y="453836"/>
                </a:lnTo>
                <a:lnTo>
                  <a:pt x="509922" y="434028"/>
                </a:lnTo>
                <a:lnTo>
                  <a:pt x="544187" y="414629"/>
                </a:lnTo>
                <a:lnTo>
                  <a:pt x="579300" y="395642"/>
                </a:lnTo>
                <a:lnTo>
                  <a:pt x="615242" y="377069"/>
                </a:lnTo>
                <a:lnTo>
                  <a:pt x="651996" y="358912"/>
                </a:lnTo>
                <a:lnTo>
                  <a:pt x="689542" y="341174"/>
                </a:lnTo>
                <a:lnTo>
                  <a:pt x="727862" y="323856"/>
                </a:lnTo>
                <a:lnTo>
                  <a:pt x="766936" y="306962"/>
                </a:lnTo>
                <a:lnTo>
                  <a:pt x="806746" y="290493"/>
                </a:lnTo>
                <a:lnTo>
                  <a:pt x="847273" y="274452"/>
                </a:lnTo>
                <a:lnTo>
                  <a:pt x="888498" y="258840"/>
                </a:lnTo>
                <a:lnTo>
                  <a:pt x="930403" y="243662"/>
                </a:lnTo>
                <a:lnTo>
                  <a:pt x="972968" y="228918"/>
                </a:lnTo>
                <a:lnTo>
                  <a:pt x="1016175" y="214611"/>
                </a:lnTo>
                <a:lnTo>
                  <a:pt x="1060005" y="200743"/>
                </a:lnTo>
                <a:lnTo>
                  <a:pt x="1104439" y="187317"/>
                </a:lnTo>
                <a:lnTo>
                  <a:pt x="1149458" y="174334"/>
                </a:lnTo>
                <a:lnTo>
                  <a:pt x="1195044" y="161798"/>
                </a:lnTo>
                <a:lnTo>
                  <a:pt x="1241178" y="149710"/>
                </a:lnTo>
                <a:lnTo>
                  <a:pt x="1287841" y="138073"/>
                </a:lnTo>
                <a:lnTo>
                  <a:pt x="1335014" y="126889"/>
                </a:lnTo>
                <a:lnTo>
                  <a:pt x="1382679" y="116161"/>
                </a:lnTo>
                <a:lnTo>
                  <a:pt x="1430816" y="105890"/>
                </a:lnTo>
                <a:lnTo>
                  <a:pt x="1479407" y="96079"/>
                </a:lnTo>
                <a:lnTo>
                  <a:pt x="1528433" y="86730"/>
                </a:lnTo>
                <a:lnTo>
                  <a:pt x="1577875" y="77846"/>
                </a:lnTo>
                <a:lnTo>
                  <a:pt x="1627714" y="69429"/>
                </a:lnTo>
                <a:lnTo>
                  <a:pt x="1677932" y="61481"/>
                </a:lnTo>
                <a:lnTo>
                  <a:pt x="1728510" y="54005"/>
                </a:lnTo>
                <a:lnTo>
                  <a:pt x="1779429" y="47002"/>
                </a:lnTo>
                <a:lnTo>
                  <a:pt x="1830670" y="40475"/>
                </a:lnTo>
                <a:lnTo>
                  <a:pt x="1882214" y="34427"/>
                </a:lnTo>
                <a:lnTo>
                  <a:pt x="1934043" y="28860"/>
                </a:lnTo>
                <a:lnTo>
                  <a:pt x="1986137" y="23775"/>
                </a:lnTo>
                <a:lnTo>
                  <a:pt x="2038479" y="19176"/>
                </a:lnTo>
                <a:lnTo>
                  <a:pt x="2091048" y="15064"/>
                </a:lnTo>
                <a:lnTo>
                  <a:pt x="2143828" y="11442"/>
                </a:lnTo>
                <a:lnTo>
                  <a:pt x="2196797" y="8313"/>
                </a:lnTo>
                <a:lnTo>
                  <a:pt x="2249939" y="5677"/>
                </a:lnTo>
                <a:lnTo>
                  <a:pt x="2303233" y="3539"/>
                </a:lnTo>
                <a:lnTo>
                  <a:pt x="2356661" y="1900"/>
                </a:lnTo>
                <a:lnTo>
                  <a:pt x="2410205" y="762"/>
                </a:lnTo>
                <a:lnTo>
                  <a:pt x="2463845" y="128"/>
                </a:lnTo>
                <a:lnTo>
                  <a:pt x="2517564" y="0"/>
                </a:lnTo>
                <a:lnTo>
                  <a:pt x="2571341" y="380"/>
                </a:lnTo>
                <a:lnTo>
                  <a:pt x="2625158" y="1270"/>
                </a:lnTo>
                <a:lnTo>
                  <a:pt x="2678996" y="2674"/>
                </a:lnTo>
                <a:lnTo>
                  <a:pt x="2732837" y="4593"/>
                </a:lnTo>
                <a:lnTo>
                  <a:pt x="2786662" y="7029"/>
                </a:lnTo>
                <a:lnTo>
                  <a:pt x="2840452" y="9985"/>
                </a:lnTo>
                <a:lnTo>
                  <a:pt x="2894188" y="13463"/>
                </a:lnTo>
                <a:lnTo>
                  <a:pt x="2947851" y="17466"/>
                </a:lnTo>
                <a:lnTo>
                  <a:pt x="3001423" y="21995"/>
                </a:lnTo>
                <a:lnTo>
                  <a:pt x="3054884" y="27053"/>
                </a:lnTo>
                <a:lnTo>
                  <a:pt x="3108217" y="32643"/>
                </a:lnTo>
                <a:lnTo>
                  <a:pt x="3161401" y="38766"/>
                </a:lnTo>
                <a:lnTo>
                  <a:pt x="3214419" y="45425"/>
                </a:lnTo>
                <a:lnTo>
                  <a:pt x="3267251" y="52622"/>
                </a:lnTo>
                <a:lnTo>
                  <a:pt x="3319879" y="60360"/>
                </a:lnTo>
                <a:lnTo>
                  <a:pt x="3372284" y="68640"/>
                </a:lnTo>
                <a:lnTo>
                  <a:pt x="3424447" y="77466"/>
                </a:lnTo>
                <a:lnTo>
                  <a:pt x="3476349" y="86839"/>
                </a:lnTo>
                <a:lnTo>
                  <a:pt x="3527972" y="96762"/>
                </a:lnTo>
                <a:lnTo>
                  <a:pt x="3579297" y="107237"/>
                </a:lnTo>
                <a:lnTo>
                  <a:pt x="3630304" y="118266"/>
                </a:lnTo>
                <a:lnTo>
                  <a:pt x="3680976" y="129852"/>
                </a:lnTo>
                <a:lnTo>
                  <a:pt x="3731293" y="141996"/>
                </a:lnTo>
                <a:lnTo>
                  <a:pt x="3793905" y="158031"/>
                </a:lnTo>
                <a:lnTo>
                  <a:pt x="3855070" y="174737"/>
                </a:lnTo>
                <a:lnTo>
                  <a:pt x="3914776" y="192096"/>
                </a:lnTo>
                <a:lnTo>
                  <a:pt x="3973014" y="210092"/>
                </a:lnTo>
                <a:lnTo>
                  <a:pt x="4029772" y="228709"/>
                </a:lnTo>
                <a:lnTo>
                  <a:pt x="4085040" y="247929"/>
                </a:lnTo>
                <a:lnTo>
                  <a:pt x="4138808" y="267737"/>
                </a:lnTo>
                <a:lnTo>
                  <a:pt x="4191064" y="288115"/>
                </a:lnTo>
                <a:lnTo>
                  <a:pt x="4241799" y="309047"/>
                </a:lnTo>
                <a:lnTo>
                  <a:pt x="4291001" y="330516"/>
                </a:lnTo>
                <a:lnTo>
                  <a:pt x="4338661" y="352505"/>
                </a:lnTo>
                <a:lnTo>
                  <a:pt x="4384767" y="374999"/>
                </a:lnTo>
                <a:lnTo>
                  <a:pt x="4429309" y="397979"/>
                </a:lnTo>
                <a:lnTo>
                  <a:pt x="4472277" y="421431"/>
                </a:lnTo>
                <a:lnTo>
                  <a:pt x="4513660" y="445336"/>
                </a:lnTo>
                <a:lnTo>
                  <a:pt x="4553447" y="469679"/>
                </a:lnTo>
                <a:lnTo>
                  <a:pt x="4591628" y="494442"/>
                </a:lnTo>
                <a:lnTo>
                  <a:pt x="4628192" y="519610"/>
                </a:lnTo>
                <a:lnTo>
                  <a:pt x="4663129" y="545165"/>
                </a:lnTo>
                <a:lnTo>
                  <a:pt x="4696429" y="571090"/>
                </a:lnTo>
                <a:lnTo>
                  <a:pt x="4728080" y="597370"/>
                </a:lnTo>
                <a:lnTo>
                  <a:pt x="4758071" y="623988"/>
                </a:lnTo>
                <a:lnTo>
                  <a:pt x="4786394" y="650926"/>
                </a:lnTo>
                <a:lnTo>
                  <a:pt x="4813036" y="678169"/>
                </a:lnTo>
                <a:lnTo>
                  <a:pt x="4861239" y="733500"/>
                </a:lnTo>
                <a:lnTo>
                  <a:pt x="4902594" y="789848"/>
                </a:lnTo>
                <a:lnTo>
                  <a:pt x="4937018" y="847081"/>
                </a:lnTo>
                <a:lnTo>
                  <a:pt x="4964426" y="905065"/>
                </a:lnTo>
                <a:lnTo>
                  <a:pt x="4984734" y="963667"/>
                </a:lnTo>
                <a:lnTo>
                  <a:pt x="4997857" y="1022753"/>
                </a:lnTo>
                <a:lnTo>
                  <a:pt x="5003710" y="1082191"/>
                </a:lnTo>
                <a:lnTo>
                  <a:pt x="5003885" y="1112001"/>
                </a:lnTo>
                <a:lnTo>
                  <a:pt x="5002210" y="1141848"/>
                </a:lnTo>
                <a:lnTo>
                  <a:pt x="4993272" y="1201590"/>
                </a:lnTo>
                <a:lnTo>
                  <a:pt x="4976811" y="1261285"/>
                </a:lnTo>
                <a:lnTo>
                  <a:pt x="4952743" y="1320799"/>
                </a:lnTo>
                <a:lnTo>
                  <a:pt x="4920984" y="1379999"/>
                </a:lnTo>
                <a:lnTo>
                  <a:pt x="4881448" y="1438752"/>
                </a:lnTo>
                <a:lnTo>
                  <a:pt x="4834052" y="1496925"/>
                </a:lnTo>
                <a:lnTo>
                  <a:pt x="4807380" y="1525752"/>
                </a:lnTo>
                <a:lnTo>
                  <a:pt x="4778711" y="1554384"/>
                </a:lnTo>
                <a:lnTo>
                  <a:pt x="4748035" y="1582805"/>
                </a:lnTo>
                <a:lnTo>
                  <a:pt x="4715341" y="1610997"/>
                </a:lnTo>
                <a:lnTo>
                  <a:pt x="4680618" y="1638945"/>
                </a:lnTo>
                <a:lnTo>
                  <a:pt x="4620650" y="1683189"/>
                </a:lnTo>
                <a:lnTo>
                  <a:pt x="4589089" y="1704726"/>
                </a:lnTo>
                <a:lnTo>
                  <a:pt x="4556503" y="1725866"/>
                </a:lnTo>
                <a:lnTo>
                  <a:pt x="4522912" y="1746605"/>
                </a:lnTo>
                <a:lnTo>
                  <a:pt x="4488335" y="1766939"/>
                </a:lnTo>
                <a:lnTo>
                  <a:pt x="4452794" y="1786863"/>
                </a:lnTo>
                <a:lnTo>
                  <a:pt x="4416307" y="1806373"/>
                </a:lnTo>
                <a:lnTo>
                  <a:pt x="4378895" y="1825465"/>
                </a:lnTo>
                <a:lnTo>
                  <a:pt x="4340577" y="1844135"/>
                </a:lnTo>
                <a:lnTo>
                  <a:pt x="4301375" y="1862377"/>
                </a:lnTo>
                <a:lnTo>
                  <a:pt x="4261307" y="1880188"/>
                </a:lnTo>
                <a:lnTo>
                  <a:pt x="4220394" y="1897563"/>
                </a:lnTo>
                <a:lnTo>
                  <a:pt x="4178655" y="1914497"/>
                </a:lnTo>
                <a:lnTo>
                  <a:pt x="4136111" y="1930987"/>
                </a:lnTo>
                <a:lnTo>
                  <a:pt x="4092781" y="1947029"/>
                </a:lnTo>
                <a:lnTo>
                  <a:pt x="4048686" y="1962616"/>
                </a:lnTo>
                <a:lnTo>
                  <a:pt x="4003845" y="1977746"/>
                </a:lnTo>
                <a:lnTo>
                  <a:pt x="3958279" y="1992414"/>
                </a:lnTo>
                <a:lnTo>
                  <a:pt x="3912007" y="2006615"/>
                </a:lnTo>
                <a:lnTo>
                  <a:pt x="3865050" y="2020345"/>
                </a:lnTo>
                <a:lnTo>
                  <a:pt x="3817426" y="2033600"/>
                </a:lnTo>
                <a:lnTo>
                  <a:pt x="3769157" y="2046375"/>
                </a:lnTo>
                <a:lnTo>
                  <a:pt x="3720263" y="2058666"/>
                </a:lnTo>
                <a:lnTo>
                  <a:pt x="3670762" y="2070469"/>
                </a:lnTo>
                <a:lnTo>
                  <a:pt x="3620676" y="2081778"/>
                </a:lnTo>
                <a:lnTo>
                  <a:pt x="3570024" y="2092591"/>
                </a:lnTo>
                <a:lnTo>
                  <a:pt x="3518825" y="2102902"/>
                </a:lnTo>
                <a:lnTo>
                  <a:pt x="3467101" y="2112706"/>
                </a:lnTo>
                <a:lnTo>
                  <a:pt x="3414871" y="2122001"/>
                </a:lnTo>
                <a:lnTo>
                  <a:pt x="3362155" y="2130780"/>
                </a:lnTo>
                <a:lnTo>
                  <a:pt x="3308973" y="2139041"/>
                </a:lnTo>
                <a:lnTo>
                  <a:pt x="3255345" y="2146778"/>
                </a:lnTo>
                <a:lnTo>
                  <a:pt x="3201291" y="2153987"/>
                </a:lnTo>
                <a:lnTo>
                  <a:pt x="3146831" y="2160664"/>
                </a:lnTo>
                <a:lnTo>
                  <a:pt x="3091984" y="2166804"/>
                </a:lnTo>
                <a:lnTo>
                  <a:pt x="3036771" y="2172402"/>
                </a:lnTo>
                <a:lnTo>
                  <a:pt x="2981212" y="2177456"/>
                </a:lnTo>
                <a:lnTo>
                  <a:pt x="2925327" y="2181959"/>
                </a:lnTo>
                <a:lnTo>
                  <a:pt x="2869135" y="2185909"/>
                </a:lnTo>
                <a:lnTo>
                  <a:pt x="2812657" y="2189299"/>
                </a:lnTo>
                <a:lnTo>
                  <a:pt x="2755913" y="2192127"/>
                </a:lnTo>
                <a:lnTo>
                  <a:pt x="2698922" y="2194387"/>
                </a:lnTo>
                <a:lnTo>
                  <a:pt x="2641705" y="2196076"/>
                </a:lnTo>
                <a:lnTo>
                  <a:pt x="2584281" y="2197188"/>
                </a:lnTo>
                <a:lnTo>
                  <a:pt x="2526671" y="2197720"/>
                </a:lnTo>
                <a:lnTo>
                  <a:pt x="2468894" y="2197667"/>
                </a:lnTo>
                <a:lnTo>
                  <a:pt x="2410970" y="2197025"/>
                </a:lnTo>
                <a:lnTo>
                  <a:pt x="2352920" y="2195789"/>
                </a:lnTo>
                <a:lnTo>
                  <a:pt x="2294764" y="2193954"/>
                </a:lnTo>
                <a:lnTo>
                  <a:pt x="2236520" y="2191518"/>
                </a:lnTo>
                <a:lnTo>
                  <a:pt x="2178210" y="2188474"/>
                </a:lnTo>
                <a:lnTo>
                  <a:pt x="1459644" y="2472446"/>
                </a:lnTo>
                <a:close/>
              </a:path>
            </a:pathLst>
          </a:custGeom>
          <a:ln w="38100">
            <a:solidFill>
              <a:srgbClr val="2E2C8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001" y="3233653"/>
            <a:ext cx="2682447" cy="3118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0195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Guión cuña </a:t>
            </a:r>
            <a:r>
              <a:rPr dirty="0" spc="-5"/>
              <a:t>radial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1506" y="1522552"/>
            <a:ext cx="3334385" cy="1307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ahoma"/>
                <a:cs typeface="Tahoma"/>
              </a:rPr>
              <a:t>La </a:t>
            </a:r>
            <a:r>
              <a:rPr dirty="0" sz="1400" spc="-5">
                <a:latin typeface="Tahoma"/>
                <a:cs typeface="Tahoma"/>
              </a:rPr>
              <a:t>Estrategia </a:t>
            </a:r>
            <a:r>
              <a:rPr dirty="0" sz="1400">
                <a:latin typeface="Tahoma"/>
                <a:cs typeface="Tahoma"/>
              </a:rPr>
              <a:t>Cero Acoso </a:t>
            </a:r>
            <a:r>
              <a:rPr dirty="0" sz="1400" spc="-5">
                <a:latin typeface="Tahoma"/>
                <a:cs typeface="Tahoma"/>
              </a:rPr>
              <a:t>cuenta </a:t>
            </a:r>
            <a:r>
              <a:rPr dirty="0" sz="1400">
                <a:latin typeface="Tahoma"/>
                <a:cs typeface="Tahoma"/>
              </a:rPr>
              <a:t>con</a:t>
            </a:r>
            <a:r>
              <a:rPr dirty="0" sz="1400" spc="-9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un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Tahoma"/>
                <a:cs typeface="Tahoma"/>
              </a:rPr>
              <a:t>equipo </a:t>
            </a:r>
            <a:r>
              <a:rPr dirty="0" sz="1400" spc="-160">
                <a:latin typeface="Tahoma"/>
                <a:cs typeface="Tahoma"/>
              </a:rPr>
              <a:t>técnico, </a:t>
            </a:r>
            <a:r>
              <a:rPr dirty="0" sz="1400" spc="-5">
                <a:latin typeface="Tahoma"/>
                <a:cs typeface="Tahoma"/>
              </a:rPr>
              <a:t>conformado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por</a:t>
            </a:r>
            <a:endParaRPr sz="1400">
              <a:latin typeface="Tahoma"/>
              <a:cs typeface="Tahoma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400">
                <a:latin typeface="Tahoma"/>
                <a:cs typeface="Tahoma"/>
              </a:rPr>
              <a:t>profesionales en </a:t>
            </a:r>
            <a:r>
              <a:rPr dirty="0" sz="1400" spc="-125">
                <a:latin typeface="Tahoma"/>
                <a:cs typeface="Tahoma"/>
              </a:rPr>
              <a:t>psicología </a:t>
            </a:r>
            <a:r>
              <a:rPr dirty="0" sz="1400" spc="-160">
                <a:latin typeface="Tahoma"/>
                <a:cs typeface="Tahoma"/>
              </a:rPr>
              <a:t>clínica, </a:t>
            </a:r>
            <a:r>
              <a:rPr dirty="0" sz="1400" spc="-5">
                <a:latin typeface="Tahoma"/>
                <a:cs typeface="Tahoma"/>
              </a:rPr>
              <a:t>trabajo  social </a:t>
            </a:r>
            <a:r>
              <a:rPr dirty="0" sz="1400">
                <a:latin typeface="Tahoma"/>
                <a:cs typeface="Tahoma"/>
              </a:rPr>
              <a:t>y derecho para </a:t>
            </a:r>
            <a:r>
              <a:rPr dirty="0" sz="1400" spc="-160">
                <a:latin typeface="Tahoma"/>
                <a:cs typeface="Tahoma"/>
              </a:rPr>
              <a:t>asesoría </a:t>
            </a:r>
            <a:r>
              <a:rPr dirty="0" sz="1400">
                <a:latin typeface="Tahoma"/>
                <a:cs typeface="Tahoma"/>
              </a:rPr>
              <a:t>legal, con  promotores que brindan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 spc="-95">
                <a:latin typeface="Tahoma"/>
                <a:cs typeface="Tahoma"/>
              </a:rPr>
              <a:t>acompañamiento  </a:t>
            </a:r>
            <a:r>
              <a:rPr dirty="0" sz="1400">
                <a:latin typeface="Tahoma"/>
                <a:cs typeface="Tahoma"/>
              </a:rPr>
              <a:t>para </a:t>
            </a:r>
            <a:r>
              <a:rPr dirty="0" sz="1400" spc="-155">
                <a:latin typeface="Tahoma"/>
                <a:cs typeface="Tahoma"/>
              </a:rPr>
              <a:t>atención </a:t>
            </a:r>
            <a:r>
              <a:rPr dirty="0" sz="1400">
                <a:latin typeface="Tahoma"/>
                <a:cs typeface="Tahoma"/>
              </a:rPr>
              <a:t>y </a:t>
            </a:r>
            <a:r>
              <a:rPr dirty="0" sz="1400" spc="-5">
                <a:latin typeface="Tahoma"/>
                <a:cs typeface="Tahoma"/>
              </a:rPr>
              <a:t>sistema </a:t>
            </a:r>
            <a:r>
              <a:rPr dirty="0" sz="1400">
                <a:latin typeface="Tahoma"/>
                <a:cs typeface="Tahoma"/>
              </a:rPr>
              <a:t>de</a:t>
            </a:r>
            <a:r>
              <a:rPr dirty="0" sz="1400" spc="-19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alertas.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7235" y="1293368"/>
            <a:ext cx="17132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ahoma"/>
                <a:cs typeface="Tahoma"/>
              </a:rPr>
              <a:t>¡Rompe </a:t>
            </a:r>
            <a:r>
              <a:rPr dirty="0" sz="1400" spc="-5" b="1">
                <a:latin typeface="Tahoma"/>
                <a:cs typeface="Tahoma"/>
              </a:rPr>
              <a:t>el</a:t>
            </a:r>
            <a:r>
              <a:rPr dirty="0" sz="1400" spc="-6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silencio!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05109" y="908119"/>
            <a:ext cx="5686425" cy="4977765"/>
            <a:chOff x="5905109" y="908119"/>
            <a:chExt cx="5686425" cy="4977765"/>
          </a:xfrm>
        </p:grpSpPr>
        <p:sp>
          <p:nvSpPr>
            <p:cNvPr id="7" name="object 7"/>
            <p:cNvSpPr/>
            <p:nvPr/>
          </p:nvSpPr>
          <p:spPr>
            <a:xfrm>
              <a:off x="9438993" y="3300295"/>
              <a:ext cx="2152077" cy="2585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924159" y="927169"/>
              <a:ext cx="5580380" cy="2815590"/>
            </a:xfrm>
            <a:custGeom>
              <a:avLst/>
              <a:gdLst/>
              <a:ahLst/>
              <a:cxnLst/>
              <a:rect l="l" t="t" r="r" b="b"/>
              <a:pathLst>
                <a:path w="5580380" h="2815590">
                  <a:moveTo>
                    <a:pt x="3952376" y="2815393"/>
                  </a:moveTo>
                  <a:lnTo>
                    <a:pt x="4161037" y="2341048"/>
                  </a:lnTo>
                  <a:lnTo>
                    <a:pt x="4223295" y="2324822"/>
                  </a:lnTo>
                  <a:lnTo>
                    <a:pt x="4284273" y="2307988"/>
                  </a:lnTo>
                  <a:lnTo>
                    <a:pt x="4343964" y="2290561"/>
                  </a:lnTo>
                  <a:lnTo>
                    <a:pt x="4402358" y="2272553"/>
                  </a:lnTo>
                  <a:lnTo>
                    <a:pt x="4459448" y="2253979"/>
                  </a:lnTo>
                  <a:lnTo>
                    <a:pt x="4515225" y="2234851"/>
                  </a:lnTo>
                  <a:lnTo>
                    <a:pt x="4569682" y="2215182"/>
                  </a:lnTo>
                  <a:lnTo>
                    <a:pt x="4622808" y="2194988"/>
                  </a:lnTo>
                  <a:lnTo>
                    <a:pt x="4674597" y="2174279"/>
                  </a:lnTo>
                  <a:lnTo>
                    <a:pt x="4725040" y="2153071"/>
                  </a:lnTo>
                  <a:lnTo>
                    <a:pt x="4774129" y="2131377"/>
                  </a:lnTo>
                  <a:lnTo>
                    <a:pt x="4821855" y="2109209"/>
                  </a:lnTo>
                  <a:lnTo>
                    <a:pt x="4868211" y="2086581"/>
                  </a:lnTo>
                  <a:lnTo>
                    <a:pt x="4913187" y="2063507"/>
                  </a:lnTo>
                  <a:lnTo>
                    <a:pt x="4956775" y="2040000"/>
                  </a:lnTo>
                  <a:lnTo>
                    <a:pt x="4998967" y="2016073"/>
                  </a:lnTo>
                  <a:lnTo>
                    <a:pt x="5039756" y="1991740"/>
                  </a:lnTo>
                  <a:lnTo>
                    <a:pt x="5079132" y="1967014"/>
                  </a:lnTo>
                  <a:lnTo>
                    <a:pt x="5117087" y="1941909"/>
                  </a:lnTo>
                  <a:lnTo>
                    <a:pt x="5153612" y="1916437"/>
                  </a:lnTo>
                  <a:lnTo>
                    <a:pt x="5188701" y="1890613"/>
                  </a:lnTo>
                  <a:lnTo>
                    <a:pt x="5222343" y="1864450"/>
                  </a:lnTo>
                  <a:lnTo>
                    <a:pt x="5254532" y="1837960"/>
                  </a:lnTo>
                  <a:lnTo>
                    <a:pt x="5285258" y="1811158"/>
                  </a:lnTo>
                  <a:lnTo>
                    <a:pt x="5314514" y="1784057"/>
                  </a:lnTo>
                  <a:lnTo>
                    <a:pt x="5342290" y="1756670"/>
                  </a:lnTo>
                  <a:lnTo>
                    <a:pt x="5368579" y="1729011"/>
                  </a:lnTo>
                  <a:lnTo>
                    <a:pt x="5416662" y="1672929"/>
                  </a:lnTo>
                  <a:lnTo>
                    <a:pt x="5458696" y="1615917"/>
                  </a:lnTo>
                  <a:lnTo>
                    <a:pt x="5494615" y="1558084"/>
                  </a:lnTo>
                  <a:lnTo>
                    <a:pt x="5524351" y="1499536"/>
                  </a:lnTo>
                  <a:lnTo>
                    <a:pt x="5547839" y="1440381"/>
                  </a:lnTo>
                  <a:lnTo>
                    <a:pt x="5565011" y="1380725"/>
                  </a:lnTo>
                  <a:lnTo>
                    <a:pt x="5575802" y="1320675"/>
                  </a:lnTo>
                  <a:lnTo>
                    <a:pt x="5580145" y="1260339"/>
                  </a:lnTo>
                  <a:lnTo>
                    <a:pt x="5579878" y="1230097"/>
                  </a:lnTo>
                  <a:lnTo>
                    <a:pt x="5574424" y="1169532"/>
                  </a:lnTo>
                  <a:lnTo>
                    <a:pt x="5562355" y="1108948"/>
                  </a:lnTo>
                  <a:lnTo>
                    <a:pt x="5543606" y="1048452"/>
                  </a:lnTo>
                  <a:lnTo>
                    <a:pt x="5518109" y="988153"/>
                  </a:lnTo>
                  <a:lnTo>
                    <a:pt x="5485799" y="928155"/>
                  </a:lnTo>
                  <a:lnTo>
                    <a:pt x="5446608" y="868567"/>
                  </a:lnTo>
                  <a:lnTo>
                    <a:pt x="5400470" y="809496"/>
                  </a:lnTo>
                  <a:lnTo>
                    <a:pt x="5374775" y="780188"/>
                  </a:lnTo>
                  <a:lnTo>
                    <a:pt x="5347318" y="751049"/>
                  </a:lnTo>
                  <a:lnTo>
                    <a:pt x="5318092" y="722093"/>
                  </a:lnTo>
                  <a:lnTo>
                    <a:pt x="5287087" y="693333"/>
                  </a:lnTo>
                  <a:lnTo>
                    <a:pt x="5254296" y="664782"/>
                  </a:lnTo>
                  <a:lnTo>
                    <a:pt x="5219709" y="636454"/>
                  </a:lnTo>
                  <a:lnTo>
                    <a:pt x="5161171" y="592057"/>
                  </a:lnTo>
                  <a:lnTo>
                    <a:pt x="5099213" y="549134"/>
                  </a:lnTo>
                  <a:lnTo>
                    <a:pt x="5066991" y="528231"/>
                  </a:lnTo>
                  <a:lnTo>
                    <a:pt x="5033959" y="507701"/>
                  </a:lnTo>
                  <a:lnTo>
                    <a:pt x="5000134" y="487548"/>
                  </a:lnTo>
                  <a:lnTo>
                    <a:pt x="4965530" y="467773"/>
                  </a:lnTo>
                  <a:lnTo>
                    <a:pt x="4930163" y="448379"/>
                  </a:lnTo>
                  <a:lnTo>
                    <a:pt x="4894049" y="429366"/>
                  </a:lnTo>
                  <a:lnTo>
                    <a:pt x="4857201" y="410737"/>
                  </a:lnTo>
                  <a:lnTo>
                    <a:pt x="4819637" y="392494"/>
                  </a:lnTo>
                  <a:lnTo>
                    <a:pt x="4781371" y="374639"/>
                  </a:lnTo>
                  <a:lnTo>
                    <a:pt x="4742418" y="357173"/>
                  </a:lnTo>
                  <a:lnTo>
                    <a:pt x="4702793" y="340099"/>
                  </a:lnTo>
                  <a:lnTo>
                    <a:pt x="4662513" y="323419"/>
                  </a:lnTo>
                  <a:lnTo>
                    <a:pt x="4621591" y="307133"/>
                  </a:lnTo>
                  <a:lnTo>
                    <a:pt x="4580044" y="291245"/>
                  </a:lnTo>
                  <a:lnTo>
                    <a:pt x="4537887" y="275757"/>
                  </a:lnTo>
                  <a:lnTo>
                    <a:pt x="4495135" y="260669"/>
                  </a:lnTo>
                  <a:lnTo>
                    <a:pt x="4451803" y="245985"/>
                  </a:lnTo>
                  <a:lnTo>
                    <a:pt x="4407906" y="231705"/>
                  </a:lnTo>
                  <a:lnTo>
                    <a:pt x="4363461" y="217832"/>
                  </a:lnTo>
                  <a:lnTo>
                    <a:pt x="4318481" y="204368"/>
                  </a:lnTo>
                  <a:lnTo>
                    <a:pt x="4272983" y="191315"/>
                  </a:lnTo>
                  <a:lnTo>
                    <a:pt x="4226982" y="178674"/>
                  </a:lnTo>
                  <a:lnTo>
                    <a:pt x="4180493" y="166448"/>
                  </a:lnTo>
                  <a:lnTo>
                    <a:pt x="4133530" y="154638"/>
                  </a:lnTo>
                  <a:lnTo>
                    <a:pt x="4086111" y="143246"/>
                  </a:lnTo>
                  <a:lnTo>
                    <a:pt x="4038249" y="132275"/>
                  </a:lnTo>
                  <a:lnTo>
                    <a:pt x="3989960" y="121726"/>
                  </a:lnTo>
                  <a:lnTo>
                    <a:pt x="3941260" y="111601"/>
                  </a:lnTo>
                  <a:lnTo>
                    <a:pt x="3892164" y="101902"/>
                  </a:lnTo>
                  <a:lnTo>
                    <a:pt x="3842686" y="92630"/>
                  </a:lnTo>
                  <a:lnTo>
                    <a:pt x="3792843" y="83789"/>
                  </a:lnTo>
                  <a:lnTo>
                    <a:pt x="3742649" y="75379"/>
                  </a:lnTo>
                  <a:lnTo>
                    <a:pt x="3692120" y="67403"/>
                  </a:lnTo>
                  <a:lnTo>
                    <a:pt x="3641271" y="59862"/>
                  </a:lnTo>
                  <a:lnTo>
                    <a:pt x="3590117" y="52759"/>
                  </a:lnTo>
                  <a:lnTo>
                    <a:pt x="3538674" y="46095"/>
                  </a:lnTo>
                  <a:lnTo>
                    <a:pt x="3486957" y="39872"/>
                  </a:lnTo>
                  <a:lnTo>
                    <a:pt x="3434981" y="34092"/>
                  </a:lnTo>
                  <a:lnTo>
                    <a:pt x="3382761" y="28758"/>
                  </a:lnTo>
                  <a:lnTo>
                    <a:pt x="3330314" y="23870"/>
                  </a:lnTo>
                  <a:lnTo>
                    <a:pt x="3277653" y="19432"/>
                  </a:lnTo>
                  <a:lnTo>
                    <a:pt x="3224795" y="15444"/>
                  </a:lnTo>
                  <a:lnTo>
                    <a:pt x="3171754" y="11909"/>
                  </a:lnTo>
                  <a:lnTo>
                    <a:pt x="3118546" y="8828"/>
                  </a:lnTo>
                  <a:lnTo>
                    <a:pt x="3065186" y="6204"/>
                  </a:lnTo>
                  <a:lnTo>
                    <a:pt x="3011690" y="4039"/>
                  </a:lnTo>
                  <a:lnTo>
                    <a:pt x="2958073" y="2334"/>
                  </a:lnTo>
                  <a:lnTo>
                    <a:pt x="2904349" y="1091"/>
                  </a:lnTo>
                  <a:lnTo>
                    <a:pt x="2850535" y="312"/>
                  </a:lnTo>
                  <a:lnTo>
                    <a:pt x="2796646" y="0"/>
                  </a:lnTo>
                  <a:lnTo>
                    <a:pt x="2742696" y="155"/>
                  </a:lnTo>
                  <a:lnTo>
                    <a:pt x="2688701" y="780"/>
                  </a:lnTo>
                  <a:lnTo>
                    <a:pt x="2634677" y="1877"/>
                  </a:lnTo>
                  <a:lnTo>
                    <a:pt x="2580639" y="3448"/>
                  </a:lnTo>
                  <a:lnTo>
                    <a:pt x="2526601" y="5495"/>
                  </a:lnTo>
                  <a:lnTo>
                    <a:pt x="2472580" y="8019"/>
                  </a:lnTo>
                  <a:lnTo>
                    <a:pt x="2418591" y="11022"/>
                  </a:lnTo>
                  <a:lnTo>
                    <a:pt x="2364648" y="14507"/>
                  </a:lnTo>
                  <a:lnTo>
                    <a:pt x="2310767" y="18475"/>
                  </a:lnTo>
                  <a:lnTo>
                    <a:pt x="2256964" y="22928"/>
                  </a:lnTo>
                  <a:lnTo>
                    <a:pt x="2203253" y="27869"/>
                  </a:lnTo>
                  <a:lnTo>
                    <a:pt x="2149651" y="33298"/>
                  </a:lnTo>
                  <a:lnTo>
                    <a:pt x="2096171" y="39219"/>
                  </a:lnTo>
                  <a:lnTo>
                    <a:pt x="2042830" y="45632"/>
                  </a:lnTo>
                  <a:lnTo>
                    <a:pt x="1989643" y="52540"/>
                  </a:lnTo>
                  <a:lnTo>
                    <a:pt x="1936625" y="59945"/>
                  </a:lnTo>
                  <a:lnTo>
                    <a:pt x="1883792" y="67848"/>
                  </a:lnTo>
                  <a:lnTo>
                    <a:pt x="1831158" y="76252"/>
                  </a:lnTo>
                  <a:lnTo>
                    <a:pt x="1778739" y="85158"/>
                  </a:lnTo>
                  <a:lnTo>
                    <a:pt x="1726550" y="94568"/>
                  </a:lnTo>
                  <a:lnTo>
                    <a:pt x="1674607" y="104485"/>
                  </a:lnTo>
                  <a:lnTo>
                    <a:pt x="1622924" y="114910"/>
                  </a:lnTo>
                  <a:lnTo>
                    <a:pt x="1571518" y="125844"/>
                  </a:lnTo>
                  <a:lnTo>
                    <a:pt x="1520402" y="137291"/>
                  </a:lnTo>
                  <a:lnTo>
                    <a:pt x="1469594" y="149252"/>
                  </a:lnTo>
                  <a:lnTo>
                    <a:pt x="1419107" y="161728"/>
                  </a:lnTo>
                  <a:lnTo>
                    <a:pt x="1356850" y="177955"/>
                  </a:lnTo>
                  <a:lnTo>
                    <a:pt x="1295871" y="194789"/>
                  </a:lnTo>
                  <a:lnTo>
                    <a:pt x="1236181" y="212216"/>
                  </a:lnTo>
                  <a:lnTo>
                    <a:pt x="1177786" y="230224"/>
                  </a:lnTo>
                  <a:lnTo>
                    <a:pt x="1120696" y="248798"/>
                  </a:lnTo>
                  <a:lnTo>
                    <a:pt x="1064919" y="267926"/>
                  </a:lnTo>
                  <a:lnTo>
                    <a:pt x="1010463" y="287594"/>
                  </a:lnTo>
                  <a:lnTo>
                    <a:pt x="957336" y="307789"/>
                  </a:lnTo>
                  <a:lnTo>
                    <a:pt x="905547" y="328497"/>
                  </a:lnTo>
                  <a:lnTo>
                    <a:pt x="855104" y="349705"/>
                  </a:lnTo>
                  <a:lnTo>
                    <a:pt x="806015" y="371400"/>
                  </a:lnTo>
                  <a:lnTo>
                    <a:pt x="758289" y="393568"/>
                  </a:lnTo>
                  <a:lnTo>
                    <a:pt x="711934" y="416195"/>
                  </a:lnTo>
                  <a:lnTo>
                    <a:pt x="666958" y="439270"/>
                  </a:lnTo>
                  <a:lnTo>
                    <a:pt x="623370" y="462777"/>
                  </a:lnTo>
                  <a:lnTo>
                    <a:pt x="581177" y="486703"/>
                  </a:lnTo>
                  <a:lnTo>
                    <a:pt x="540389" y="511036"/>
                  </a:lnTo>
                  <a:lnTo>
                    <a:pt x="501013" y="535762"/>
                  </a:lnTo>
                  <a:lnTo>
                    <a:pt x="463058" y="560868"/>
                  </a:lnTo>
                  <a:lnTo>
                    <a:pt x="426532" y="586339"/>
                  </a:lnTo>
                  <a:lnTo>
                    <a:pt x="391444" y="612163"/>
                  </a:lnTo>
                  <a:lnTo>
                    <a:pt x="357801" y="638327"/>
                  </a:lnTo>
                  <a:lnTo>
                    <a:pt x="325613" y="664816"/>
                  </a:lnTo>
                  <a:lnTo>
                    <a:pt x="294886" y="691618"/>
                  </a:lnTo>
                  <a:lnTo>
                    <a:pt x="265631" y="718719"/>
                  </a:lnTo>
                  <a:lnTo>
                    <a:pt x="237854" y="746106"/>
                  </a:lnTo>
                  <a:lnTo>
                    <a:pt x="211565" y="773766"/>
                  </a:lnTo>
                  <a:lnTo>
                    <a:pt x="163482" y="829848"/>
                  </a:lnTo>
                  <a:lnTo>
                    <a:pt x="121448" y="886859"/>
                  </a:lnTo>
                  <a:lnTo>
                    <a:pt x="85530" y="944692"/>
                  </a:lnTo>
                  <a:lnTo>
                    <a:pt x="55794" y="1003240"/>
                  </a:lnTo>
                  <a:lnTo>
                    <a:pt x="32306" y="1062396"/>
                  </a:lnTo>
                  <a:lnTo>
                    <a:pt x="15133" y="1122052"/>
                  </a:lnTo>
                  <a:lnTo>
                    <a:pt x="4342" y="1182102"/>
                  </a:lnTo>
                  <a:lnTo>
                    <a:pt x="0" y="1242438"/>
                  </a:lnTo>
                  <a:lnTo>
                    <a:pt x="267" y="1272680"/>
                  </a:lnTo>
                  <a:lnTo>
                    <a:pt x="5721" y="1333245"/>
                  </a:lnTo>
                  <a:lnTo>
                    <a:pt x="17789" y="1393829"/>
                  </a:lnTo>
                  <a:lnTo>
                    <a:pt x="36539" y="1454324"/>
                  </a:lnTo>
                  <a:lnTo>
                    <a:pt x="62035" y="1514624"/>
                  </a:lnTo>
                  <a:lnTo>
                    <a:pt x="94346" y="1574621"/>
                  </a:lnTo>
                  <a:lnTo>
                    <a:pt x="133537" y="1634209"/>
                  </a:lnTo>
                  <a:lnTo>
                    <a:pt x="179675" y="1693280"/>
                  </a:lnTo>
                  <a:lnTo>
                    <a:pt x="205370" y="1722589"/>
                  </a:lnTo>
                  <a:lnTo>
                    <a:pt x="232826" y="1751727"/>
                  </a:lnTo>
                  <a:lnTo>
                    <a:pt x="262053" y="1780684"/>
                  </a:lnTo>
                  <a:lnTo>
                    <a:pt x="293058" y="1809444"/>
                  </a:lnTo>
                  <a:lnTo>
                    <a:pt x="325849" y="1837995"/>
                  </a:lnTo>
                  <a:lnTo>
                    <a:pt x="360435" y="1866322"/>
                  </a:lnTo>
                  <a:lnTo>
                    <a:pt x="419134" y="1910805"/>
                  </a:lnTo>
                  <a:lnTo>
                    <a:pt x="481469" y="1953906"/>
                  </a:lnTo>
                  <a:lnTo>
                    <a:pt x="513962" y="1974929"/>
                  </a:lnTo>
                  <a:lnTo>
                    <a:pt x="547319" y="1995597"/>
                  </a:lnTo>
                  <a:lnTo>
                    <a:pt x="581523" y="2015906"/>
                  </a:lnTo>
                  <a:lnTo>
                    <a:pt x="616560" y="2035852"/>
                  </a:lnTo>
                  <a:lnTo>
                    <a:pt x="652415" y="2055432"/>
                  </a:lnTo>
                  <a:lnTo>
                    <a:pt x="689073" y="2074643"/>
                  </a:lnTo>
                  <a:lnTo>
                    <a:pt x="726518" y="2093480"/>
                  </a:lnTo>
                  <a:lnTo>
                    <a:pt x="764734" y="2111942"/>
                  </a:lnTo>
                  <a:lnTo>
                    <a:pt x="803708" y="2130023"/>
                  </a:lnTo>
                  <a:lnTo>
                    <a:pt x="843422" y="2147722"/>
                  </a:lnTo>
                  <a:lnTo>
                    <a:pt x="883863" y="2165034"/>
                  </a:lnTo>
                  <a:lnTo>
                    <a:pt x="925016" y="2181955"/>
                  </a:lnTo>
                  <a:lnTo>
                    <a:pt x="966863" y="2198484"/>
                  </a:lnTo>
                  <a:lnTo>
                    <a:pt x="1009392" y="2214615"/>
                  </a:lnTo>
                  <a:lnTo>
                    <a:pt x="1052586" y="2230347"/>
                  </a:lnTo>
                  <a:lnTo>
                    <a:pt x="1096429" y="2245674"/>
                  </a:lnTo>
                  <a:lnTo>
                    <a:pt x="1140908" y="2260595"/>
                  </a:lnTo>
                  <a:lnTo>
                    <a:pt x="1186006" y="2275105"/>
                  </a:lnTo>
                  <a:lnTo>
                    <a:pt x="1231709" y="2289200"/>
                  </a:lnTo>
                  <a:lnTo>
                    <a:pt x="1278001" y="2302879"/>
                  </a:lnTo>
                  <a:lnTo>
                    <a:pt x="1324867" y="2316137"/>
                  </a:lnTo>
                  <a:lnTo>
                    <a:pt x="1372291" y="2328970"/>
                  </a:lnTo>
                  <a:lnTo>
                    <a:pt x="1420259" y="2341376"/>
                  </a:lnTo>
                  <a:lnTo>
                    <a:pt x="1468755" y="2353350"/>
                  </a:lnTo>
                  <a:lnTo>
                    <a:pt x="1517764" y="2364890"/>
                  </a:lnTo>
                  <a:lnTo>
                    <a:pt x="1567271" y="2375992"/>
                  </a:lnTo>
                  <a:lnTo>
                    <a:pt x="1617260" y="2386653"/>
                  </a:lnTo>
                  <a:lnTo>
                    <a:pt x="1667717" y="2396869"/>
                  </a:lnTo>
                  <a:lnTo>
                    <a:pt x="1718625" y="2406637"/>
                  </a:lnTo>
                  <a:lnTo>
                    <a:pt x="1769970" y="2415953"/>
                  </a:lnTo>
                  <a:lnTo>
                    <a:pt x="1821737" y="2424814"/>
                  </a:lnTo>
                  <a:lnTo>
                    <a:pt x="1873911" y="2433216"/>
                  </a:lnTo>
                  <a:lnTo>
                    <a:pt x="1926475" y="2441157"/>
                  </a:lnTo>
                  <a:lnTo>
                    <a:pt x="1979415" y="2448632"/>
                  </a:lnTo>
                  <a:lnTo>
                    <a:pt x="2032716" y="2455639"/>
                  </a:lnTo>
                  <a:lnTo>
                    <a:pt x="2086363" y="2462173"/>
                  </a:lnTo>
                  <a:lnTo>
                    <a:pt x="2140339" y="2468232"/>
                  </a:lnTo>
                  <a:lnTo>
                    <a:pt x="2194630" y="2473811"/>
                  </a:lnTo>
                  <a:lnTo>
                    <a:pt x="2249221" y="2478908"/>
                  </a:lnTo>
                  <a:lnTo>
                    <a:pt x="2304097" y="2483519"/>
                  </a:lnTo>
                  <a:lnTo>
                    <a:pt x="2359242" y="2487641"/>
                  </a:lnTo>
                  <a:lnTo>
                    <a:pt x="2414640" y="2491271"/>
                  </a:lnTo>
                  <a:lnTo>
                    <a:pt x="2470278" y="2494403"/>
                  </a:lnTo>
                  <a:lnTo>
                    <a:pt x="2526139" y="2497037"/>
                  </a:lnTo>
                  <a:lnTo>
                    <a:pt x="2582208" y="2499167"/>
                  </a:lnTo>
                  <a:lnTo>
                    <a:pt x="2638471" y="2500791"/>
                  </a:lnTo>
                  <a:lnTo>
                    <a:pt x="2694911" y="2501905"/>
                  </a:lnTo>
                  <a:lnTo>
                    <a:pt x="2751514" y="2502506"/>
                  </a:lnTo>
                  <a:lnTo>
                    <a:pt x="2808264" y="2502590"/>
                  </a:lnTo>
                  <a:lnTo>
                    <a:pt x="2865146" y="2502154"/>
                  </a:lnTo>
                  <a:lnTo>
                    <a:pt x="2922145" y="2501194"/>
                  </a:lnTo>
                  <a:lnTo>
                    <a:pt x="2979246" y="2499707"/>
                  </a:lnTo>
                  <a:lnTo>
                    <a:pt x="3036433" y="2497690"/>
                  </a:lnTo>
                  <a:lnTo>
                    <a:pt x="3093692" y="2495139"/>
                  </a:lnTo>
                  <a:lnTo>
                    <a:pt x="3151006" y="2492051"/>
                  </a:lnTo>
                  <a:lnTo>
                    <a:pt x="3952376" y="2815393"/>
                  </a:lnTo>
                  <a:close/>
                </a:path>
              </a:pathLst>
            </a:custGeom>
            <a:ln w="38100">
              <a:solidFill>
                <a:srgbClr val="2E2C8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343903" y="1506727"/>
            <a:ext cx="4742180" cy="16706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ahoma"/>
                <a:cs typeface="Tahoma"/>
              </a:rPr>
              <a:t>Tenemos derecho a </a:t>
            </a:r>
            <a:r>
              <a:rPr dirty="0" sz="1400" spc="-5">
                <a:latin typeface="Tahoma"/>
                <a:cs typeface="Tahoma"/>
              </a:rPr>
              <a:t>viajar </a:t>
            </a:r>
            <a:r>
              <a:rPr dirty="0" sz="1400">
                <a:latin typeface="Tahoma"/>
                <a:cs typeface="Tahoma"/>
              </a:rPr>
              <a:t>en un </a:t>
            </a:r>
            <a:r>
              <a:rPr dirty="0" sz="1400" spc="-5">
                <a:latin typeface="Tahoma"/>
                <a:cs typeface="Tahoma"/>
              </a:rPr>
              <a:t>transporte </a:t>
            </a:r>
            <a:r>
              <a:rPr dirty="0" sz="1400">
                <a:latin typeface="Tahoma"/>
                <a:cs typeface="Tahoma"/>
              </a:rPr>
              <a:t>con Cero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Acoso.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Tahoma"/>
                <a:cs typeface="Tahoma"/>
              </a:rPr>
              <a:t>Ahora las </a:t>
            </a:r>
            <a:r>
              <a:rPr dirty="0" sz="1400" spc="-204">
                <a:latin typeface="Tahoma"/>
                <a:cs typeface="Tahoma"/>
              </a:rPr>
              <a:t>niñas, </a:t>
            </a:r>
            <a:r>
              <a:rPr dirty="0" sz="1400" spc="-200">
                <a:latin typeface="Tahoma"/>
                <a:cs typeface="Tahoma"/>
              </a:rPr>
              <a:t>niños, </a:t>
            </a:r>
            <a:r>
              <a:rPr dirty="0" sz="1400">
                <a:latin typeface="Tahoma"/>
                <a:cs typeface="Tahoma"/>
              </a:rPr>
              <a:t>adolescentes, mujeres,</a:t>
            </a:r>
            <a:r>
              <a:rPr dirty="0" sz="1400" spc="-2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hombres,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latin typeface="Tahoma"/>
                <a:cs typeface="Tahoma"/>
              </a:rPr>
              <a:t>personas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con</a:t>
            </a:r>
            <a:endParaRPr sz="1400">
              <a:latin typeface="Tahoma"/>
              <a:cs typeface="Tahoma"/>
            </a:endParaRPr>
          </a:p>
          <a:p>
            <a:pPr algn="ctr" marL="83820" marR="78740">
              <a:lnSpc>
                <a:spcPct val="100000"/>
              </a:lnSpc>
            </a:pPr>
            <a:r>
              <a:rPr dirty="0" sz="1400" spc="-5">
                <a:latin typeface="Tahoma"/>
                <a:cs typeface="Tahoma"/>
              </a:rPr>
              <a:t>discapacidad, </a:t>
            </a:r>
            <a:r>
              <a:rPr dirty="0" sz="1400">
                <a:latin typeface="Tahoma"/>
                <a:cs typeface="Tahoma"/>
              </a:rPr>
              <a:t>adultos </a:t>
            </a:r>
            <a:r>
              <a:rPr dirty="0" sz="1400" spc="-5">
                <a:latin typeface="Tahoma"/>
                <a:cs typeface="Tahoma"/>
              </a:rPr>
              <a:t>mayores </a:t>
            </a:r>
            <a:r>
              <a:rPr dirty="0" sz="1400">
                <a:latin typeface="Tahoma"/>
                <a:cs typeface="Tahoma"/>
              </a:rPr>
              <a:t>y la </a:t>
            </a:r>
            <a:r>
              <a:rPr dirty="0" sz="1400" spc="-130">
                <a:latin typeface="Tahoma"/>
                <a:cs typeface="Tahoma"/>
              </a:rPr>
              <a:t>ciudadanía </a:t>
            </a:r>
            <a:r>
              <a:rPr dirty="0" sz="1400">
                <a:latin typeface="Tahoma"/>
                <a:cs typeface="Tahoma"/>
              </a:rPr>
              <a:t>en general,  </a:t>
            </a:r>
            <a:r>
              <a:rPr dirty="0" sz="1400" spc="-5">
                <a:latin typeface="Tahoma"/>
                <a:cs typeface="Tahoma"/>
              </a:rPr>
              <a:t>cuentan </a:t>
            </a:r>
            <a:r>
              <a:rPr dirty="0" sz="1400">
                <a:latin typeface="Tahoma"/>
                <a:cs typeface="Tahoma"/>
              </a:rPr>
              <a:t>con herramientas para denunciar el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acoso.</a:t>
            </a:r>
            <a:endParaRPr sz="1400">
              <a:latin typeface="Tahoma"/>
              <a:cs typeface="Tahoma"/>
            </a:endParaRPr>
          </a:p>
          <a:p>
            <a:pPr marL="753745" marR="786130" indent="-161925">
              <a:lnSpc>
                <a:spcPct val="100000"/>
              </a:lnSpc>
              <a:spcBef>
                <a:spcPts val="1185"/>
              </a:spcBef>
            </a:pPr>
            <a:r>
              <a:rPr dirty="0" sz="1400" b="1">
                <a:latin typeface="Tahoma"/>
                <a:cs typeface="Tahoma"/>
              </a:rPr>
              <a:t>¡Juntos trabajamos </a:t>
            </a:r>
            <a:r>
              <a:rPr dirty="0" sz="1400" spc="-5" b="1">
                <a:latin typeface="Tahoma"/>
                <a:cs typeface="Tahoma"/>
              </a:rPr>
              <a:t>por </a:t>
            </a:r>
            <a:r>
              <a:rPr dirty="0" sz="1400" b="1">
                <a:latin typeface="Tahoma"/>
                <a:cs typeface="Tahoma"/>
              </a:rPr>
              <a:t>un transporte  </a:t>
            </a:r>
            <a:r>
              <a:rPr dirty="0" sz="1400" spc="-5" b="1">
                <a:latin typeface="Tahoma"/>
                <a:cs typeface="Tahoma"/>
              </a:rPr>
              <a:t>seguro </a:t>
            </a:r>
            <a:r>
              <a:rPr dirty="0" sz="1400" b="1">
                <a:latin typeface="Tahoma"/>
                <a:cs typeface="Tahoma"/>
              </a:rPr>
              <a:t>y </a:t>
            </a:r>
            <a:r>
              <a:rPr dirty="0" sz="1400" spc="-5" b="1">
                <a:latin typeface="Tahoma"/>
                <a:cs typeface="Tahoma"/>
              </a:rPr>
              <a:t>libre </a:t>
            </a:r>
            <a:r>
              <a:rPr dirty="0" sz="1400" b="1">
                <a:latin typeface="Tahoma"/>
                <a:cs typeface="Tahoma"/>
              </a:rPr>
              <a:t>de </a:t>
            </a:r>
            <a:r>
              <a:rPr dirty="0" sz="1400" spc="-5" b="1">
                <a:latin typeface="Tahoma"/>
                <a:cs typeface="Tahoma"/>
              </a:rPr>
              <a:t>violencia</a:t>
            </a:r>
            <a:r>
              <a:rPr dirty="0" sz="1400" spc="2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sexual!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9253" y="1149675"/>
            <a:ext cx="4274185" cy="2328545"/>
          </a:xfrm>
          <a:custGeom>
            <a:avLst/>
            <a:gdLst/>
            <a:ahLst/>
            <a:cxnLst/>
            <a:rect l="l" t="t" r="r" b="b"/>
            <a:pathLst>
              <a:path w="4274185" h="2328545">
                <a:moveTo>
                  <a:pt x="1246734" y="2328473"/>
                </a:moveTo>
                <a:lnTo>
                  <a:pt x="1086968" y="1936170"/>
                </a:lnTo>
                <a:lnTo>
                  <a:pt x="1026106" y="1918905"/>
                </a:lnTo>
                <a:lnTo>
                  <a:pt x="966853" y="1900823"/>
                </a:lnTo>
                <a:lnTo>
                  <a:pt x="909221" y="1881946"/>
                </a:lnTo>
                <a:lnTo>
                  <a:pt x="853225" y="1862299"/>
                </a:lnTo>
                <a:lnTo>
                  <a:pt x="798878" y="1841903"/>
                </a:lnTo>
                <a:lnTo>
                  <a:pt x="746192" y="1820782"/>
                </a:lnTo>
                <a:lnTo>
                  <a:pt x="695182" y="1798960"/>
                </a:lnTo>
                <a:lnTo>
                  <a:pt x="645861" y="1776459"/>
                </a:lnTo>
                <a:lnTo>
                  <a:pt x="598241" y="1753303"/>
                </a:lnTo>
                <a:lnTo>
                  <a:pt x="552337" y="1729515"/>
                </a:lnTo>
                <a:lnTo>
                  <a:pt x="508162" y="1705119"/>
                </a:lnTo>
                <a:lnTo>
                  <a:pt x="465729" y="1680137"/>
                </a:lnTo>
                <a:lnTo>
                  <a:pt x="425052" y="1654593"/>
                </a:lnTo>
                <a:lnTo>
                  <a:pt x="386143" y="1628510"/>
                </a:lnTo>
                <a:lnTo>
                  <a:pt x="349017" y="1601911"/>
                </a:lnTo>
                <a:lnTo>
                  <a:pt x="313686" y="1574819"/>
                </a:lnTo>
                <a:lnTo>
                  <a:pt x="280164" y="1547258"/>
                </a:lnTo>
                <a:lnTo>
                  <a:pt x="248465" y="1519252"/>
                </a:lnTo>
                <a:lnTo>
                  <a:pt x="218601" y="1490822"/>
                </a:lnTo>
                <a:lnTo>
                  <a:pt x="190586" y="1461992"/>
                </a:lnTo>
                <a:lnTo>
                  <a:pt x="164433" y="1432786"/>
                </a:lnTo>
                <a:lnTo>
                  <a:pt x="140156" y="1403227"/>
                </a:lnTo>
                <a:lnTo>
                  <a:pt x="97283" y="1343142"/>
                </a:lnTo>
                <a:lnTo>
                  <a:pt x="62073" y="1281924"/>
                </a:lnTo>
                <a:lnTo>
                  <a:pt x="34632" y="1219756"/>
                </a:lnTo>
                <a:lnTo>
                  <a:pt x="15069" y="1156827"/>
                </a:lnTo>
                <a:lnTo>
                  <a:pt x="3489" y="1093320"/>
                </a:lnTo>
                <a:lnTo>
                  <a:pt x="0" y="1029423"/>
                </a:lnTo>
                <a:lnTo>
                  <a:pt x="1322" y="997386"/>
                </a:lnTo>
                <a:lnTo>
                  <a:pt x="10169" y="933250"/>
                </a:lnTo>
                <a:lnTo>
                  <a:pt x="27373" y="869189"/>
                </a:lnTo>
                <a:lnTo>
                  <a:pt x="53041" y="805387"/>
                </a:lnTo>
                <a:lnTo>
                  <a:pt x="87281" y="742030"/>
                </a:lnTo>
                <a:lnTo>
                  <a:pt x="130199" y="679304"/>
                </a:lnTo>
                <a:lnTo>
                  <a:pt x="154946" y="648236"/>
                </a:lnTo>
                <a:lnTo>
                  <a:pt x="181902" y="617395"/>
                </a:lnTo>
                <a:lnTo>
                  <a:pt x="211081" y="586805"/>
                </a:lnTo>
                <a:lnTo>
                  <a:pt x="242497" y="556489"/>
                </a:lnTo>
                <a:lnTo>
                  <a:pt x="276162" y="526470"/>
                </a:lnTo>
                <a:lnTo>
                  <a:pt x="334508" y="479313"/>
                </a:lnTo>
                <a:lnTo>
                  <a:pt x="365311" y="456497"/>
                </a:lnTo>
                <a:lnTo>
                  <a:pt x="397169" y="434193"/>
                </a:lnTo>
                <a:lnTo>
                  <a:pt x="430054" y="412405"/>
                </a:lnTo>
                <a:lnTo>
                  <a:pt x="463944" y="391136"/>
                </a:lnTo>
                <a:lnTo>
                  <a:pt x="498811" y="370391"/>
                </a:lnTo>
                <a:lnTo>
                  <a:pt x="534631" y="350171"/>
                </a:lnTo>
                <a:lnTo>
                  <a:pt x="571379" y="330480"/>
                </a:lnTo>
                <a:lnTo>
                  <a:pt x="609030" y="311323"/>
                </a:lnTo>
                <a:lnTo>
                  <a:pt x="647559" y="292702"/>
                </a:lnTo>
                <a:lnTo>
                  <a:pt x="686939" y="274621"/>
                </a:lnTo>
                <a:lnTo>
                  <a:pt x="727148" y="257082"/>
                </a:lnTo>
                <a:lnTo>
                  <a:pt x="768158" y="240091"/>
                </a:lnTo>
                <a:lnTo>
                  <a:pt x="809945" y="223649"/>
                </a:lnTo>
                <a:lnTo>
                  <a:pt x="852484" y="207760"/>
                </a:lnTo>
                <a:lnTo>
                  <a:pt x="895750" y="192428"/>
                </a:lnTo>
                <a:lnTo>
                  <a:pt x="939717" y="177657"/>
                </a:lnTo>
                <a:lnTo>
                  <a:pt x="984361" y="163448"/>
                </a:lnTo>
                <a:lnTo>
                  <a:pt x="1029656" y="149807"/>
                </a:lnTo>
                <a:lnTo>
                  <a:pt x="1075577" y="136736"/>
                </a:lnTo>
                <a:lnTo>
                  <a:pt x="1122099" y="124239"/>
                </a:lnTo>
                <a:lnTo>
                  <a:pt x="1169197" y="112318"/>
                </a:lnTo>
                <a:lnTo>
                  <a:pt x="1216845" y="100978"/>
                </a:lnTo>
                <a:lnTo>
                  <a:pt x="1265019" y="90222"/>
                </a:lnTo>
                <a:lnTo>
                  <a:pt x="1313693" y="80054"/>
                </a:lnTo>
                <a:lnTo>
                  <a:pt x="1362843" y="70476"/>
                </a:lnTo>
                <a:lnTo>
                  <a:pt x="1412442" y="61492"/>
                </a:lnTo>
                <a:lnTo>
                  <a:pt x="1462467" y="53106"/>
                </a:lnTo>
                <a:lnTo>
                  <a:pt x="1512891" y="45320"/>
                </a:lnTo>
                <a:lnTo>
                  <a:pt x="1563689" y="38139"/>
                </a:lnTo>
                <a:lnTo>
                  <a:pt x="1614838" y="31565"/>
                </a:lnTo>
                <a:lnTo>
                  <a:pt x="1666310" y="25603"/>
                </a:lnTo>
                <a:lnTo>
                  <a:pt x="1718082" y="20255"/>
                </a:lnTo>
                <a:lnTo>
                  <a:pt x="1770127" y="15525"/>
                </a:lnTo>
                <a:lnTo>
                  <a:pt x="1822422" y="11416"/>
                </a:lnTo>
                <a:lnTo>
                  <a:pt x="1874940" y="7931"/>
                </a:lnTo>
                <a:lnTo>
                  <a:pt x="1927657" y="5075"/>
                </a:lnTo>
                <a:lnTo>
                  <a:pt x="1980547" y="2851"/>
                </a:lnTo>
                <a:lnTo>
                  <a:pt x="2033585" y="1261"/>
                </a:lnTo>
                <a:lnTo>
                  <a:pt x="2086747" y="309"/>
                </a:lnTo>
                <a:lnTo>
                  <a:pt x="2140006" y="0"/>
                </a:lnTo>
                <a:lnTo>
                  <a:pt x="2193339" y="335"/>
                </a:lnTo>
                <a:lnTo>
                  <a:pt x="2246719" y="1318"/>
                </a:lnTo>
                <a:lnTo>
                  <a:pt x="2300121" y="2954"/>
                </a:lnTo>
                <a:lnTo>
                  <a:pt x="2353521" y="5245"/>
                </a:lnTo>
                <a:lnTo>
                  <a:pt x="2406893" y="8194"/>
                </a:lnTo>
                <a:lnTo>
                  <a:pt x="2460212" y="11806"/>
                </a:lnTo>
                <a:lnTo>
                  <a:pt x="2513454" y="16083"/>
                </a:lnTo>
                <a:lnTo>
                  <a:pt x="2566591" y="21028"/>
                </a:lnTo>
                <a:lnTo>
                  <a:pt x="2619601" y="26646"/>
                </a:lnTo>
                <a:lnTo>
                  <a:pt x="2672457" y="32940"/>
                </a:lnTo>
                <a:lnTo>
                  <a:pt x="2725134" y="39913"/>
                </a:lnTo>
                <a:lnTo>
                  <a:pt x="2777608" y="47568"/>
                </a:lnTo>
                <a:lnTo>
                  <a:pt x="2829852" y="55909"/>
                </a:lnTo>
                <a:lnTo>
                  <a:pt x="2881842" y="64939"/>
                </a:lnTo>
                <a:lnTo>
                  <a:pt x="2933554" y="74662"/>
                </a:lnTo>
                <a:lnTo>
                  <a:pt x="2984960" y="85081"/>
                </a:lnTo>
                <a:lnTo>
                  <a:pt x="3036037" y="96200"/>
                </a:lnTo>
                <a:lnTo>
                  <a:pt x="3086760" y="108021"/>
                </a:lnTo>
                <a:lnTo>
                  <a:pt x="3137102" y="120549"/>
                </a:lnTo>
                <a:lnTo>
                  <a:pt x="3187040" y="133786"/>
                </a:lnTo>
                <a:lnTo>
                  <a:pt x="3247901" y="151050"/>
                </a:lnTo>
                <a:lnTo>
                  <a:pt x="3307154" y="169132"/>
                </a:lnTo>
                <a:lnTo>
                  <a:pt x="3364785" y="188009"/>
                </a:lnTo>
                <a:lnTo>
                  <a:pt x="3420781" y="207657"/>
                </a:lnTo>
                <a:lnTo>
                  <a:pt x="3475129" y="228053"/>
                </a:lnTo>
                <a:lnTo>
                  <a:pt x="3527815" y="249173"/>
                </a:lnTo>
                <a:lnTo>
                  <a:pt x="3578825" y="270996"/>
                </a:lnTo>
                <a:lnTo>
                  <a:pt x="3628147" y="293496"/>
                </a:lnTo>
                <a:lnTo>
                  <a:pt x="3675767" y="316652"/>
                </a:lnTo>
                <a:lnTo>
                  <a:pt x="3721671" y="340440"/>
                </a:lnTo>
                <a:lnTo>
                  <a:pt x="3765847" y="364836"/>
                </a:lnTo>
                <a:lnTo>
                  <a:pt x="3808281" y="389818"/>
                </a:lnTo>
                <a:lnTo>
                  <a:pt x="3848959" y="415363"/>
                </a:lnTo>
                <a:lnTo>
                  <a:pt x="3887869" y="441446"/>
                </a:lnTo>
                <a:lnTo>
                  <a:pt x="3924996" y="468045"/>
                </a:lnTo>
                <a:lnTo>
                  <a:pt x="3960328" y="495136"/>
                </a:lnTo>
                <a:lnTo>
                  <a:pt x="3993851" y="522697"/>
                </a:lnTo>
                <a:lnTo>
                  <a:pt x="4025551" y="550704"/>
                </a:lnTo>
                <a:lnTo>
                  <a:pt x="4055416" y="579134"/>
                </a:lnTo>
                <a:lnTo>
                  <a:pt x="4083432" y="607963"/>
                </a:lnTo>
                <a:lnTo>
                  <a:pt x="4109586" y="637169"/>
                </a:lnTo>
                <a:lnTo>
                  <a:pt x="4133864" y="666728"/>
                </a:lnTo>
                <a:lnTo>
                  <a:pt x="4176738" y="726813"/>
                </a:lnTo>
                <a:lnTo>
                  <a:pt x="4211950" y="788032"/>
                </a:lnTo>
                <a:lnTo>
                  <a:pt x="4239391" y="850199"/>
                </a:lnTo>
                <a:lnTo>
                  <a:pt x="4258954" y="913129"/>
                </a:lnTo>
                <a:lnTo>
                  <a:pt x="4270534" y="976635"/>
                </a:lnTo>
                <a:lnTo>
                  <a:pt x="4274022" y="1040532"/>
                </a:lnTo>
                <a:lnTo>
                  <a:pt x="4272698" y="1072570"/>
                </a:lnTo>
                <a:lnTo>
                  <a:pt x="4263849" y="1136705"/>
                </a:lnTo>
                <a:lnTo>
                  <a:pt x="4246641" y="1200766"/>
                </a:lnTo>
                <a:lnTo>
                  <a:pt x="4220968" y="1264569"/>
                </a:lnTo>
                <a:lnTo>
                  <a:pt x="4186722" y="1327925"/>
                </a:lnTo>
                <a:lnTo>
                  <a:pt x="4143796" y="1390651"/>
                </a:lnTo>
                <a:lnTo>
                  <a:pt x="4119045" y="1421720"/>
                </a:lnTo>
                <a:lnTo>
                  <a:pt x="4092084" y="1452560"/>
                </a:lnTo>
                <a:lnTo>
                  <a:pt x="4062900" y="1483150"/>
                </a:lnTo>
                <a:lnTo>
                  <a:pt x="4031479" y="1513467"/>
                </a:lnTo>
                <a:lnTo>
                  <a:pt x="3997808" y="1543486"/>
                </a:lnTo>
                <a:lnTo>
                  <a:pt x="3938303" y="1591501"/>
                </a:lnTo>
                <a:lnTo>
                  <a:pt x="3906761" y="1614770"/>
                </a:lnTo>
                <a:lnTo>
                  <a:pt x="3874060" y="1637538"/>
                </a:lnTo>
                <a:lnTo>
                  <a:pt x="3840227" y="1659798"/>
                </a:lnTo>
                <a:lnTo>
                  <a:pt x="3805288" y="1681545"/>
                </a:lnTo>
                <a:lnTo>
                  <a:pt x="3769270" y="1702771"/>
                </a:lnTo>
                <a:lnTo>
                  <a:pt x="3732198" y="1723471"/>
                </a:lnTo>
                <a:lnTo>
                  <a:pt x="3694100" y="1743638"/>
                </a:lnTo>
                <a:lnTo>
                  <a:pt x="3655001" y="1763265"/>
                </a:lnTo>
                <a:lnTo>
                  <a:pt x="3614928" y="1782347"/>
                </a:lnTo>
                <a:lnTo>
                  <a:pt x="3573907" y="1800878"/>
                </a:lnTo>
                <a:lnTo>
                  <a:pt x="3531964" y="1818849"/>
                </a:lnTo>
                <a:lnTo>
                  <a:pt x="3489126" y="1836257"/>
                </a:lnTo>
                <a:lnTo>
                  <a:pt x="3445419" y="1853093"/>
                </a:lnTo>
                <a:lnTo>
                  <a:pt x="3400869" y="1869352"/>
                </a:lnTo>
                <a:lnTo>
                  <a:pt x="3355503" y="1885027"/>
                </a:lnTo>
                <a:lnTo>
                  <a:pt x="3309346" y="1900112"/>
                </a:lnTo>
                <a:lnTo>
                  <a:pt x="3262425" y="1914600"/>
                </a:lnTo>
                <a:lnTo>
                  <a:pt x="3214767" y="1928486"/>
                </a:lnTo>
                <a:lnTo>
                  <a:pt x="3166398" y="1941763"/>
                </a:lnTo>
                <a:lnTo>
                  <a:pt x="3117344" y="1954424"/>
                </a:lnTo>
                <a:lnTo>
                  <a:pt x="3067631" y="1966463"/>
                </a:lnTo>
                <a:lnTo>
                  <a:pt x="3017285" y="1977875"/>
                </a:lnTo>
                <a:lnTo>
                  <a:pt x="2966334" y="1988651"/>
                </a:lnTo>
                <a:lnTo>
                  <a:pt x="2914802" y="1998787"/>
                </a:lnTo>
                <a:lnTo>
                  <a:pt x="2862717" y="2008275"/>
                </a:lnTo>
                <a:lnTo>
                  <a:pt x="2810105" y="2017110"/>
                </a:lnTo>
                <a:lnTo>
                  <a:pt x="2756993" y="2025285"/>
                </a:lnTo>
                <a:lnTo>
                  <a:pt x="2703405" y="2032793"/>
                </a:lnTo>
                <a:lnTo>
                  <a:pt x="2649369" y="2039629"/>
                </a:lnTo>
                <a:lnTo>
                  <a:pt x="2594912" y="2045786"/>
                </a:lnTo>
                <a:lnTo>
                  <a:pt x="2540058" y="2051257"/>
                </a:lnTo>
                <a:lnTo>
                  <a:pt x="2484835" y="2056036"/>
                </a:lnTo>
                <a:lnTo>
                  <a:pt x="2429269" y="2060118"/>
                </a:lnTo>
                <a:lnTo>
                  <a:pt x="2373386" y="2063495"/>
                </a:lnTo>
                <a:lnTo>
                  <a:pt x="2317213" y="2066161"/>
                </a:lnTo>
                <a:lnTo>
                  <a:pt x="2260776" y="2068110"/>
                </a:lnTo>
                <a:lnTo>
                  <a:pt x="2204100" y="2069335"/>
                </a:lnTo>
                <a:lnTo>
                  <a:pt x="2147213" y="2069831"/>
                </a:lnTo>
                <a:lnTo>
                  <a:pt x="2090141" y="2069590"/>
                </a:lnTo>
                <a:lnTo>
                  <a:pt x="2032910" y="2068607"/>
                </a:lnTo>
                <a:lnTo>
                  <a:pt x="1975546" y="2066874"/>
                </a:lnTo>
                <a:lnTo>
                  <a:pt x="1918075" y="2064387"/>
                </a:lnTo>
                <a:lnTo>
                  <a:pt x="1860525" y="2061138"/>
                </a:lnTo>
                <a:lnTo>
                  <a:pt x="1246734" y="2328473"/>
                </a:lnTo>
                <a:close/>
              </a:path>
            </a:pathLst>
          </a:custGeom>
          <a:ln w="38100">
            <a:solidFill>
              <a:srgbClr val="2E2C8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1571" y="260045"/>
            <a:ext cx="21564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B</a:t>
            </a:r>
            <a:r>
              <a:rPr dirty="0" spc="-25"/>
              <a:t>r</a:t>
            </a:r>
            <a:r>
              <a:rPr dirty="0" spc="-5"/>
              <a:t>andeo</a:t>
            </a:r>
          </a:p>
        </p:txBody>
      </p:sp>
      <p:sp>
        <p:nvSpPr>
          <p:cNvPr id="3" name="object 3"/>
          <p:cNvSpPr/>
          <p:nvPr/>
        </p:nvSpPr>
        <p:spPr>
          <a:xfrm>
            <a:off x="938783" y="1703003"/>
            <a:ext cx="6657075" cy="1681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01000" y="1277661"/>
            <a:ext cx="2344386" cy="2453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06395" y="4178808"/>
            <a:ext cx="2880360" cy="2159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33288" y="4178808"/>
            <a:ext cx="2880360" cy="2159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46496" y="1154429"/>
            <a:ext cx="1087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ahoma"/>
                <a:cs typeface="Tahoma"/>
              </a:rPr>
              <a:t>Unidades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4907" y="3725417"/>
            <a:ext cx="35236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ahoma"/>
                <a:cs typeface="Tahoma"/>
              </a:rPr>
              <a:t>Cabinas de atención </a:t>
            </a:r>
            <a:r>
              <a:rPr dirty="0" sz="1800" b="1">
                <a:latin typeface="Tahoma"/>
                <a:cs typeface="Tahoma"/>
              </a:rPr>
              <a:t>al</a:t>
            </a:r>
            <a:r>
              <a:rPr dirty="0" sz="1800" spc="-90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usuario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2023-03-24T13:17:14Z</dcterms:created>
  <dcterms:modified xsi:type="dcterms:W3CDTF">2023-03-24T13:17:14Z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2023-03-24T00:00:00Z</vt:filetime>
  </property>
</Properties>
</file>