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4" r:id="rId2"/>
    <p:sldId id="278" r:id="rId3"/>
    <p:sldId id="368" r:id="rId4"/>
    <p:sldId id="369" r:id="rId5"/>
    <p:sldId id="371" r:id="rId6"/>
    <p:sldId id="361" r:id="rId7"/>
    <p:sldId id="288" r:id="rId8"/>
    <p:sldId id="294" r:id="rId9"/>
    <p:sldId id="372" r:id="rId10"/>
    <p:sldId id="373" r:id="rId11"/>
    <p:sldId id="375" r:id="rId12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BD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60" autoAdjust="0"/>
    <p:restoredTop sz="96405"/>
  </p:normalViewPr>
  <p:slideViewPr>
    <p:cSldViewPr snapToGrid="0" snapToObjects="1">
      <p:cViewPr varScale="1">
        <p:scale>
          <a:sx n="106" d="100"/>
          <a:sy n="106" d="100"/>
        </p:scale>
        <p:origin x="14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mailto:premiodoloresveintimilla@gmail.com" TargetMode="External"/><Relationship Id="rId1" Type="http://schemas.openxmlformats.org/officeDocument/2006/relationships/hyperlink" Target="mailto:inclusionsocial@quito.gob.ec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mailto:premiodoloresveintimilla@gmail.com" TargetMode="External"/><Relationship Id="rId1" Type="http://schemas.openxmlformats.org/officeDocument/2006/relationships/hyperlink" Target="mailto:inclusionsocial@quito.gob.e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BB7A4-3D0B-4000-B70B-D58366B91BE0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A66884B3-D959-4392-9376-F9674B803EB1}">
      <dgm:prSet phldrT="[Texto]" custT="1"/>
      <dgm:spPr/>
      <dgm:t>
        <a:bodyPr/>
        <a:lstStyle/>
        <a:p>
          <a:r>
            <a:rPr lang="es-ES" sz="1800" dirty="0" smtClean="0"/>
            <a:t>El Código Municipal para el Distrito Metropolitano de Quito, en su artículo 716 se señala que el Concejo Metropolitano de Quito otorgará cada año el premio "Dolores Veintimilla de Galindo.</a:t>
          </a:r>
          <a:endParaRPr lang="es-ES" sz="1800" dirty="0"/>
        </a:p>
      </dgm:t>
    </dgm:pt>
    <dgm:pt modelId="{92DB1378-2A73-415B-A68F-9DC6EC1AFE55}" type="parTrans" cxnId="{E38A4E06-271E-4B3A-8C12-C0BD60357E19}">
      <dgm:prSet/>
      <dgm:spPr/>
      <dgm:t>
        <a:bodyPr/>
        <a:lstStyle/>
        <a:p>
          <a:endParaRPr lang="es-ES"/>
        </a:p>
      </dgm:t>
    </dgm:pt>
    <dgm:pt modelId="{E2110E2D-80A4-4022-9C70-262C0C28D70C}" type="sibTrans" cxnId="{E38A4E06-271E-4B3A-8C12-C0BD60357E19}">
      <dgm:prSet/>
      <dgm:spPr/>
      <dgm:t>
        <a:bodyPr/>
        <a:lstStyle/>
        <a:p>
          <a:endParaRPr lang="es-ES"/>
        </a:p>
      </dgm:t>
    </dgm:pt>
    <dgm:pt modelId="{26E4637A-335A-4EBC-A642-7530B47D6784}">
      <dgm:prSet phldrT="[Texto]" custT="1"/>
      <dgm:spPr/>
      <dgm:t>
        <a:bodyPr/>
        <a:lstStyle/>
        <a:p>
          <a:r>
            <a:rPr lang="es-ES" sz="1800" dirty="0" smtClean="0"/>
            <a:t>Mediante la </a:t>
          </a:r>
          <a:r>
            <a:rPr lang="es-ES" sz="1800" b="1" dirty="0" smtClean="0"/>
            <a:t>Resolución No. 033-CIG-2022</a:t>
          </a:r>
          <a:r>
            <a:rPr lang="es-ES" sz="1800" dirty="0" smtClean="0"/>
            <a:t> de la Comisión de Igualdad, Género e Inclusión Social, emitida en sesión No. 096 - extraordinaria realizada el 10 de junio de 2022, inicia el proceso de convocatoria al Premio Dolores Veintimilla de Galindo </a:t>
          </a:r>
          <a:endParaRPr lang="es-ES" sz="1800" dirty="0"/>
        </a:p>
      </dgm:t>
    </dgm:pt>
    <dgm:pt modelId="{A4BB3FA3-6BC3-4658-89BD-F7645F2DFA51}" type="parTrans" cxnId="{2F8B66B2-E7F7-4867-848E-1420E7D4D8EA}">
      <dgm:prSet/>
      <dgm:spPr/>
      <dgm:t>
        <a:bodyPr/>
        <a:lstStyle/>
        <a:p>
          <a:endParaRPr lang="es-ES"/>
        </a:p>
      </dgm:t>
    </dgm:pt>
    <dgm:pt modelId="{CE6C7AF7-EE64-4273-AD08-C406F45D23E8}" type="sibTrans" cxnId="{2F8B66B2-E7F7-4867-848E-1420E7D4D8EA}">
      <dgm:prSet/>
      <dgm:spPr/>
      <dgm:t>
        <a:bodyPr/>
        <a:lstStyle/>
        <a:p>
          <a:endParaRPr lang="es-ES"/>
        </a:p>
      </dgm:t>
    </dgm:pt>
    <dgm:pt modelId="{92D05B12-646B-4876-9A89-0C94825CE1AE}">
      <dgm:prSet phldrT="[Texto]" custT="1"/>
      <dgm:spPr/>
      <dgm:t>
        <a:bodyPr/>
        <a:lstStyle/>
        <a:p>
          <a:r>
            <a:rPr lang="es-ES" sz="1800" dirty="0" smtClean="0"/>
            <a:t>Reconocimiento a el/la joven que con esfuerzo y capacidad haya hecho una contribución notable en el desarrollo de la ciudad o del país, a través de actividades científicas, cívicas, culturales, educativas, sociales, ecológicas, laborales, entre otras</a:t>
          </a:r>
          <a:endParaRPr lang="es-ES" sz="1800" dirty="0"/>
        </a:p>
      </dgm:t>
    </dgm:pt>
    <dgm:pt modelId="{EBA27322-3D68-4556-BE4F-ACDF8147F0DD}" type="parTrans" cxnId="{F0846DAF-177B-49FA-896D-12D1CC3269F7}">
      <dgm:prSet/>
      <dgm:spPr/>
      <dgm:t>
        <a:bodyPr/>
        <a:lstStyle/>
        <a:p>
          <a:endParaRPr lang="es-ES"/>
        </a:p>
      </dgm:t>
    </dgm:pt>
    <dgm:pt modelId="{99EFB6D7-115C-4A7B-A885-BF709A8914B4}" type="sibTrans" cxnId="{F0846DAF-177B-49FA-896D-12D1CC3269F7}">
      <dgm:prSet/>
      <dgm:spPr/>
      <dgm:t>
        <a:bodyPr/>
        <a:lstStyle/>
        <a:p>
          <a:endParaRPr lang="es-ES"/>
        </a:p>
      </dgm:t>
    </dgm:pt>
    <dgm:pt modelId="{D00CA946-C190-423F-9BB0-8CE6579048BA}" type="pres">
      <dgm:prSet presAssocID="{121BB7A4-3D0B-4000-B70B-D58366B91B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1B266A-07E3-492B-86D1-5D7F0934260C}" type="pres">
      <dgm:prSet presAssocID="{A66884B3-D959-4392-9376-F9674B803E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2B5831-03B2-419E-B12A-A9835F59FCE9}" type="pres">
      <dgm:prSet presAssocID="{E2110E2D-80A4-4022-9C70-262C0C28D70C}" presName="sibTrans" presStyleCnt="0"/>
      <dgm:spPr/>
    </dgm:pt>
    <dgm:pt modelId="{7A584693-007D-48C0-A281-D34A4857DE65}" type="pres">
      <dgm:prSet presAssocID="{92D05B12-646B-4876-9A89-0C94825CE1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456752-88F5-47B6-8443-A1216202990E}" type="pres">
      <dgm:prSet presAssocID="{99EFB6D7-115C-4A7B-A885-BF709A8914B4}" presName="sibTrans" presStyleCnt="0"/>
      <dgm:spPr/>
    </dgm:pt>
    <dgm:pt modelId="{EC26029C-5988-418F-A946-C8C2F0588B96}" type="pres">
      <dgm:prSet presAssocID="{26E4637A-335A-4EBC-A642-7530B47D67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21E3DE-B04E-4F48-BE5B-F3DE49D0595C}" type="presOf" srcId="{121BB7A4-3D0B-4000-B70B-D58366B91BE0}" destId="{D00CA946-C190-423F-9BB0-8CE6579048BA}" srcOrd="0" destOrd="0" presId="urn:microsoft.com/office/officeart/2005/8/layout/default"/>
    <dgm:cxn modelId="{CECC8A04-DA08-4DDC-9B65-0C7AC7C14883}" type="presOf" srcId="{92D05B12-646B-4876-9A89-0C94825CE1AE}" destId="{7A584693-007D-48C0-A281-D34A4857DE65}" srcOrd="0" destOrd="0" presId="urn:microsoft.com/office/officeart/2005/8/layout/default"/>
    <dgm:cxn modelId="{E38A4E06-271E-4B3A-8C12-C0BD60357E19}" srcId="{121BB7A4-3D0B-4000-B70B-D58366B91BE0}" destId="{A66884B3-D959-4392-9376-F9674B803EB1}" srcOrd="0" destOrd="0" parTransId="{92DB1378-2A73-415B-A68F-9DC6EC1AFE55}" sibTransId="{E2110E2D-80A4-4022-9C70-262C0C28D70C}"/>
    <dgm:cxn modelId="{DF6EEF1E-5242-401E-8470-401F79579772}" type="presOf" srcId="{A66884B3-D959-4392-9376-F9674B803EB1}" destId="{3D1B266A-07E3-492B-86D1-5D7F0934260C}" srcOrd="0" destOrd="0" presId="urn:microsoft.com/office/officeart/2005/8/layout/default"/>
    <dgm:cxn modelId="{935DD25B-4487-49A6-AEEC-33E18762DEEF}" type="presOf" srcId="{26E4637A-335A-4EBC-A642-7530B47D6784}" destId="{EC26029C-5988-418F-A946-C8C2F0588B96}" srcOrd="0" destOrd="0" presId="urn:microsoft.com/office/officeart/2005/8/layout/default"/>
    <dgm:cxn modelId="{F0846DAF-177B-49FA-896D-12D1CC3269F7}" srcId="{121BB7A4-3D0B-4000-B70B-D58366B91BE0}" destId="{92D05B12-646B-4876-9A89-0C94825CE1AE}" srcOrd="1" destOrd="0" parTransId="{EBA27322-3D68-4556-BE4F-ACDF8147F0DD}" sibTransId="{99EFB6D7-115C-4A7B-A885-BF709A8914B4}"/>
    <dgm:cxn modelId="{2F8B66B2-E7F7-4867-848E-1420E7D4D8EA}" srcId="{121BB7A4-3D0B-4000-B70B-D58366B91BE0}" destId="{26E4637A-335A-4EBC-A642-7530B47D6784}" srcOrd="2" destOrd="0" parTransId="{A4BB3FA3-6BC3-4658-89BD-F7645F2DFA51}" sibTransId="{CE6C7AF7-EE64-4273-AD08-C406F45D23E8}"/>
    <dgm:cxn modelId="{8A397338-6BCD-4CA2-B2D1-77ABF3748F4C}" type="presParOf" srcId="{D00CA946-C190-423F-9BB0-8CE6579048BA}" destId="{3D1B266A-07E3-492B-86D1-5D7F0934260C}" srcOrd="0" destOrd="0" presId="urn:microsoft.com/office/officeart/2005/8/layout/default"/>
    <dgm:cxn modelId="{B9A3FA0A-FCBF-4C9B-A29C-E9DE93BBFF1E}" type="presParOf" srcId="{D00CA946-C190-423F-9BB0-8CE6579048BA}" destId="{D12B5831-03B2-419E-B12A-A9835F59FCE9}" srcOrd="1" destOrd="0" presId="urn:microsoft.com/office/officeart/2005/8/layout/default"/>
    <dgm:cxn modelId="{C7C2805F-15A3-4DAE-A13B-EFBF9EAA9AF8}" type="presParOf" srcId="{D00CA946-C190-423F-9BB0-8CE6579048BA}" destId="{7A584693-007D-48C0-A281-D34A4857DE65}" srcOrd="2" destOrd="0" presId="urn:microsoft.com/office/officeart/2005/8/layout/default"/>
    <dgm:cxn modelId="{21C1334D-D24F-4C80-93B6-4A06E5A6FD2B}" type="presParOf" srcId="{D00CA946-C190-423F-9BB0-8CE6579048BA}" destId="{41456752-88F5-47B6-8443-A1216202990E}" srcOrd="3" destOrd="0" presId="urn:microsoft.com/office/officeart/2005/8/layout/default"/>
    <dgm:cxn modelId="{5DE6DB6C-73E7-48D7-8EA8-2263849E2BBE}" type="presParOf" srcId="{D00CA946-C190-423F-9BB0-8CE6579048BA}" destId="{EC26029C-5988-418F-A946-C8C2F0588B9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BB7A4-3D0B-4000-B70B-D58366B91BE0}" type="doc">
      <dgm:prSet loTypeId="urn:microsoft.com/office/officeart/2005/8/layout/v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26E4637A-335A-4EBC-A642-7530B47D6784}">
      <dgm:prSet phldrT="[Texto]" custT="1"/>
      <dgm:spPr/>
      <dgm:t>
        <a:bodyPr/>
        <a:lstStyle/>
        <a:p>
          <a:r>
            <a:rPr lang="es-ES" sz="1800" dirty="0" smtClean="0"/>
            <a:t>ESTRATEGIAS DE SOCIALIZACIÓN INTERINSTITUCIONAL</a:t>
          </a:r>
          <a:endParaRPr lang="es-ES" sz="1800" dirty="0"/>
        </a:p>
      </dgm:t>
    </dgm:pt>
    <dgm:pt modelId="{A4BB3FA3-6BC3-4658-89BD-F7645F2DFA51}" type="parTrans" cxnId="{2F8B66B2-E7F7-4867-848E-1420E7D4D8EA}">
      <dgm:prSet/>
      <dgm:spPr/>
      <dgm:t>
        <a:bodyPr/>
        <a:lstStyle/>
        <a:p>
          <a:endParaRPr lang="es-ES"/>
        </a:p>
      </dgm:t>
    </dgm:pt>
    <dgm:pt modelId="{CE6C7AF7-EE64-4273-AD08-C406F45D23E8}" type="sibTrans" cxnId="{2F8B66B2-E7F7-4867-848E-1420E7D4D8EA}">
      <dgm:prSet/>
      <dgm:spPr/>
      <dgm:t>
        <a:bodyPr/>
        <a:lstStyle/>
        <a:p>
          <a:endParaRPr lang="es-ES"/>
        </a:p>
      </dgm:t>
    </dgm:pt>
    <dgm:pt modelId="{92D05B12-646B-4876-9A89-0C94825CE1AE}">
      <dgm:prSet phldrT="[Texto]" custT="1"/>
      <dgm:spPr/>
      <dgm:t>
        <a:bodyPr/>
        <a:lstStyle/>
        <a:p>
          <a:r>
            <a:rPr lang="es-ES" sz="1800" dirty="0" smtClean="0"/>
            <a:t>ESTRATEGIA TERRITORIAL: ADMINISTRACIONES ZONALES</a:t>
          </a:r>
          <a:endParaRPr lang="es-ES" sz="1800" dirty="0"/>
        </a:p>
      </dgm:t>
    </dgm:pt>
    <dgm:pt modelId="{EBA27322-3D68-4556-BE4F-ACDF8147F0DD}" type="parTrans" cxnId="{F0846DAF-177B-49FA-896D-12D1CC3269F7}">
      <dgm:prSet/>
      <dgm:spPr/>
      <dgm:t>
        <a:bodyPr/>
        <a:lstStyle/>
        <a:p>
          <a:endParaRPr lang="es-ES"/>
        </a:p>
      </dgm:t>
    </dgm:pt>
    <dgm:pt modelId="{99EFB6D7-115C-4A7B-A885-BF709A8914B4}" type="sibTrans" cxnId="{F0846DAF-177B-49FA-896D-12D1CC3269F7}">
      <dgm:prSet/>
      <dgm:spPr/>
      <dgm:t>
        <a:bodyPr/>
        <a:lstStyle/>
        <a:p>
          <a:endParaRPr lang="es-ES"/>
        </a:p>
      </dgm:t>
    </dgm:pt>
    <dgm:pt modelId="{571F374E-FE18-4FAB-9C8B-4B4F22CA50C6}">
      <dgm:prSet phldrT="[Texto]" custT="1"/>
      <dgm:spPr/>
      <dgm:t>
        <a:bodyPr/>
        <a:lstStyle/>
        <a:p>
          <a:r>
            <a:rPr lang="es-ES" sz="1200" dirty="0" smtClean="0"/>
            <a:t>Se socializó la difusión, requisitos y bases de la convocatoria del Premio Dolores Veintimilla de Galindo.</a:t>
          </a:r>
          <a:endParaRPr lang="es-ES" sz="1200" dirty="0"/>
        </a:p>
      </dgm:t>
    </dgm:pt>
    <dgm:pt modelId="{5EA4E2DF-87AC-4B6D-96DD-3689C411FA96}" type="parTrans" cxnId="{47188DEE-ABDA-4176-86D0-CF2DFAA1340C}">
      <dgm:prSet/>
      <dgm:spPr/>
      <dgm:t>
        <a:bodyPr/>
        <a:lstStyle/>
        <a:p>
          <a:endParaRPr lang="es-ES"/>
        </a:p>
      </dgm:t>
    </dgm:pt>
    <dgm:pt modelId="{647DDE41-7B55-44B3-A786-494829A1ACAA}" type="sibTrans" cxnId="{47188DEE-ABDA-4176-86D0-CF2DFAA1340C}">
      <dgm:prSet/>
      <dgm:spPr/>
      <dgm:t>
        <a:bodyPr/>
        <a:lstStyle/>
        <a:p>
          <a:endParaRPr lang="es-ES"/>
        </a:p>
      </dgm:t>
    </dgm:pt>
    <dgm:pt modelId="{7A946023-CAA7-4429-93CA-713D2A74E956}">
      <dgm:prSet custT="1"/>
      <dgm:spPr/>
      <dgm:t>
        <a:bodyPr/>
        <a:lstStyle/>
        <a:p>
          <a:r>
            <a:rPr lang="es-ES" sz="1200" dirty="0" smtClean="0"/>
            <a:t>Se solicitó difundir en toda su jurisdicción, sobre todo a mujeres y hombres jóvenes que territorialmente realizan acciones en favor de los diferentes grupos de atención prioritaria o que sean lideresas/líderes en las cuales cuya trayectoria, acciones individuales, colectivas o comunitarias, han logrado incidir en la garantía de derechos.</a:t>
          </a:r>
          <a:endParaRPr lang="es-EC" sz="1200" dirty="0"/>
        </a:p>
      </dgm:t>
    </dgm:pt>
    <dgm:pt modelId="{6D85EBDD-7FF3-4C2D-8CBC-E5A5123DF031}" type="parTrans" cxnId="{AFE89FD0-4ED5-4CBA-87F3-BEA359E48B4B}">
      <dgm:prSet/>
      <dgm:spPr/>
      <dgm:t>
        <a:bodyPr/>
        <a:lstStyle/>
        <a:p>
          <a:endParaRPr lang="es-ES"/>
        </a:p>
      </dgm:t>
    </dgm:pt>
    <dgm:pt modelId="{C1CFB35D-0D18-48B5-8EFB-CBDB351214E5}" type="sibTrans" cxnId="{AFE89FD0-4ED5-4CBA-87F3-BEA359E48B4B}">
      <dgm:prSet/>
      <dgm:spPr/>
      <dgm:t>
        <a:bodyPr/>
        <a:lstStyle/>
        <a:p>
          <a:endParaRPr lang="es-ES"/>
        </a:p>
      </dgm:t>
    </dgm:pt>
    <dgm:pt modelId="{6DDDB49A-8CA3-4104-8F92-4BD9B8F84DB9}">
      <dgm:prSet custT="1"/>
      <dgm:spPr/>
      <dgm:t>
        <a:bodyPr/>
        <a:lstStyle/>
        <a:p>
          <a:r>
            <a:rPr lang="es-ES" sz="1200" dirty="0" smtClean="0"/>
            <a:t>Se activaron redes de actores que coordinan desde cada Administración Zonal en sus servicios y dependencias. </a:t>
          </a:r>
          <a:endParaRPr lang="es-EC" sz="1200" dirty="0"/>
        </a:p>
      </dgm:t>
    </dgm:pt>
    <dgm:pt modelId="{9C45B1EC-4F44-4C8E-84BB-768E1249E6C9}" type="parTrans" cxnId="{F84B0FC1-E443-4604-B5AC-BF34EA70505C}">
      <dgm:prSet/>
      <dgm:spPr/>
      <dgm:t>
        <a:bodyPr/>
        <a:lstStyle/>
        <a:p>
          <a:endParaRPr lang="es-ES"/>
        </a:p>
      </dgm:t>
    </dgm:pt>
    <dgm:pt modelId="{BD354F9B-6189-4759-940F-43DA2F5FAF0E}" type="sibTrans" cxnId="{F84B0FC1-E443-4604-B5AC-BF34EA70505C}">
      <dgm:prSet/>
      <dgm:spPr/>
      <dgm:t>
        <a:bodyPr/>
        <a:lstStyle/>
        <a:p>
          <a:endParaRPr lang="es-ES"/>
        </a:p>
      </dgm:t>
    </dgm:pt>
    <dgm:pt modelId="{D21CDF51-6814-4DA0-A5AE-1ABA6A431F7F}">
      <dgm:prSet phldrT="[Texto]" custT="1"/>
      <dgm:spPr/>
      <dgm:t>
        <a:bodyPr/>
        <a:lstStyle/>
        <a:p>
          <a:r>
            <a:rPr lang="es-ES" sz="1400" dirty="0" smtClean="0"/>
            <a:t>Se socializó la convocatoria con Departamentos de Bienestar Estudiantil de Universidades del DMQ: UCE, UDLA, SEK, UPS, PUCE. </a:t>
          </a:r>
          <a:endParaRPr lang="es-ES" sz="1400" dirty="0"/>
        </a:p>
      </dgm:t>
    </dgm:pt>
    <dgm:pt modelId="{DEC00B07-B7E9-4735-9D83-563D07305EFC}" type="parTrans" cxnId="{DF054911-F1E6-4399-B491-EB12ACDD80A1}">
      <dgm:prSet/>
      <dgm:spPr/>
      <dgm:t>
        <a:bodyPr/>
        <a:lstStyle/>
        <a:p>
          <a:endParaRPr lang="es-ES"/>
        </a:p>
      </dgm:t>
    </dgm:pt>
    <dgm:pt modelId="{FA0C0C38-1709-4C5D-A591-1430B9FAC423}" type="sibTrans" cxnId="{DF054911-F1E6-4399-B491-EB12ACDD80A1}">
      <dgm:prSet/>
      <dgm:spPr/>
      <dgm:t>
        <a:bodyPr/>
        <a:lstStyle/>
        <a:p>
          <a:endParaRPr lang="es-ES"/>
        </a:p>
      </dgm:t>
    </dgm:pt>
    <dgm:pt modelId="{618AAE8F-393D-43DD-A7F2-29F52D271FE0}">
      <dgm:prSet phldrT="[Texto]" custT="1"/>
      <dgm:spPr/>
      <dgm:t>
        <a:bodyPr/>
        <a:lstStyle/>
        <a:p>
          <a:r>
            <a:rPr lang="es-EC" sz="1400" dirty="0" smtClean="0"/>
            <a:t>Se convocó al Ministerio de Inclusión Económica y Social-Departamento de Juventudes a una mesa de trabajo que en la que se socializó el proceso de convocatoria del Premio.</a:t>
          </a:r>
          <a:endParaRPr lang="es-ES" sz="1400" dirty="0"/>
        </a:p>
      </dgm:t>
    </dgm:pt>
    <dgm:pt modelId="{796E3FAF-F1DF-46D2-AF4E-2B028A67E3AD}" type="parTrans" cxnId="{39654402-99F7-4D45-9119-BBD257579B11}">
      <dgm:prSet/>
      <dgm:spPr/>
      <dgm:t>
        <a:bodyPr/>
        <a:lstStyle/>
        <a:p>
          <a:endParaRPr lang="es-ES"/>
        </a:p>
      </dgm:t>
    </dgm:pt>
    <dgm:pt modelId="{6CF8D9E3-F992-4A76-9FC4-1D52DB9CE1EE}" type="sibTrans" cxnId="{39654402-99F7-4D45-9119-BBD257579B11}">
      <dgm:prSet/>
      <dgm:spPr/>
      <dgm:t>
        <a:bodyPr/>
        <a:lstStyle/>
        <a:p>
          <a:endParaRPr lang="es-ES"/>
        </a:p>
      </dgm:t>
    </dgm:pt>
    <dgm:pt modelId="{CA2BD2ED-D3AF-4721-AB13-98C38BAA7010}">
      <dgm:prSet phldrT="[Texto]" custT="1"/>
      <dgm:spPr/>
      <dgm:t>
        <a:bodyPr/>
        <a:lstStyle/>
        <a:p>
          <a:r>
            <a:rPr lang="es-ES" sz="1400" dirty="0" smtClean="0"/>
            <a:t>Se convocó al Patronato San José - Unidad de Ejecución de Proyectos y Servicios de Jóvenes/Adultos Jóvenes, a una mesa de trabajo en el que se socializó las bases del concurso</a:t>
          </a:r>
          <a:endParaRPr lang="es-ES" sz="1400" dirty="0"/>
        </a:p>
      </dgm:t>
    </dgm:pt>
    <dgm:pt modelId="{1B9FFDAF-939B-4EBE-BF55-486D8DC7CDED}" type="parTrans" cxnId="{08779D99-2DF4-4E85-89D3-FD0ED3BB3EB8}">
      <dgm:prSet/>
      <dgm:spPr/>
      <dgm:t>
        <a:bodyPr/>
        <a:lstStyle/>
        <a:p>
          <a:endParaRPr lang="es-ES"/>
        </a:p>
      </dgm:t>
    </dgm:pt>
    <dgm:pt modelId="{2D82AC26-91E1-47CD-9D33-F52C89459A4A}" type="sibTrans" cxnId="{08779D99-2DF4-4E85-89D3-FD0ED3BB3EB8}">
      <dgm:prSet/>
      <dgm:spPr/>
      <dgm:t>
        <a:bodyPr/>
        <a:lstStyle/>
        <a:p>
          <a:endParaRPr lang="es-ES"/>
        </a:p>
      </dgm:t>
    </dgm:pt>
    <dgm:pt modelId="{3363CB7F-B6F6-4F88-A1FD-00C987E81D87}" type="pres">
      <dgm:prSet presAssocID="{121BB7A4-3D0B-4000-B70B-D58366B91BE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9665195-6BB5-4B55-9FFB-9990812CD456}" type="pres">
      <dgm:prSet presAssocID="{92D05B12-646B-4876-9A89-0C94825CE1AE}" presName="linNode" presStyleCnt="0"/>
      <dgm:spPr/>
    </dgm:pt>
    <dgm:pt modelId="{076E54BB-95A5-458D-8180-E85AB268B5EC}" type="pres">
      <dgm:prSet presAssocID="{92D05B12-646B-4876-9A89-0C94825CE1A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5A3EA1-E350-42CF-BDC5-62CDAFC2B576}" type="pres">
      <dgm:prSet presAssocID="{92D05B12-646B-4876-9A89-0C94825CE1A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E295C8-75E0-4835-98C0-2F206FECC0D6}" type="pres">
      <dgm:prSet presAssocID="{99EFB6D7-115C-4A7B-A885-BF709A8914B4}" presName="spacing" presStyleCnt="0"/>
      <dgm:spPr/>
    </dgm:pt>
    <dgm:pt modelId="{5FB9AC08-F0E9-41D3-81AB-8BC39E40E918}" type="pres">
      <dgm:prSet presAssocID="{26E4637A-335A-4EBC-A642-7530B47D6784}" presName="linNode" presStyleCnt="0"/>
      <dgm:spPr/>
    </dgm:pt>
    <dgm:pt modelId="{8CA2450B-68D1-4626-BCAA-FF4635E7B36C}" type="pres">
      <dgm:prSet presAssocID="{26E4637A-335A-4EBC-A642-7530B47D678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71F886-23FD-442B-902D-D7CB1BE9F072}" type="pres">
      <dgm:prSet presAssocID="{26E4637A-335A-4EBC-A642-7530B47D678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188DEE-ABDA-4176-86D0-CF2DFAA1340C}" srcId="{92D05B12-646B-4876-9A89-0C94825CE1AE}" destId="{571F374E-FE18-4FAB-9C8B-4B4F22CA50C6}" srcOrd="0" destOrd="0" parTransId="{5EA4E2DF-87AC-4B6D-96DD-3689C411FA96}" sibTransId="{647DDE41-7B55-44B3-A786-494829A1ACAA}"/>
    <dgm:cxn modelId="{92E4F195-4223-4CE7-A4D0-0312CE04CEB4}" type="presOf" srcId="{CA2BD2ED-D3AF-4721-AB13-98C38BAA7010}" destId="{A671F886-23FD-442B-902D-D7CB1BE9F072}" srcOrd="0" destOrd="2" presId="urn:microsoft.com/office/officeart/2005/8/layout/vList6"/>
    <dgm:cxn modelId="{77096F79-9644-4753-BE81-C7E2DA78C049}" type="presOf" srcId="{92D05B12-646B-4876-9A89-0C94825CE1AE}" destId="{076E54BB-95A5-458D-8180-E85AB268B5EC}" srcOrd="0" destOrd="0" presId="urn:microsoft.com/office/officeart/2005/8/layout/vList6"/>
    <dgm:cxn modelId="{85A21C10-1ADC-40A4-ACD8-3566600290F1}" type="presOf" srcId="{6DDDB49A-8CA3-4104-8F92-4BD9B8F84DB9}" destId="{965A3EA1-E350-42CF-BDC5-62CDAFC2B576}" srcOrd="0" destOrd="2" presId="urn:microsoft.com/office/officeart/2005/8/layout/vList6"/>
    <dgm:cxn modelId="{AFE89FD0-4ED5-4CBA-87F3-BEA359E48B4B}" srcId="{92D05B12-646B-4876-9A89-0C94825CE1AE}" destId="{7A946023-CAA7-4429-93CA-713D2A74E956}" srcOrd="1" destOrd="0" parTransId="{6D85EBDD-7FF3-4C2D-8CBC-E5A5123DF031}" sibTransId="{C1CFB35D-0D18-48B5-8EFB-CBDB351214E5}"/>
    <dgm:cxn modelId="{94D95146-CD97-4778-AAE4-2B1CCAB872C4}" type="presOf" srcId="{571F374E-FE18-4FAB-9C8B-4B4F22CA50C6}" destId="{965A3EA1-E350-42CF-BDC5-62CDAFC2B576}" srcOrd="0" destOrd="0" presId="urn:microsoft.com/office/officeart/2005/8/layout/vList6"/>
    <dgm:cxn modelId="{AF2E9678-C979-4E2D-A4FD-4D2C90945674}" type="presOf" srcId="{121BB7A4-3D0B-4000-B70B-D58366B91BE0}" destId="{3363CB7F-B6F6-4F88-A1FD-00C987E81D87}" srcOrd="0" destOrd="0" presId="urn:microsoft.com/office/officeart/2005/8/layout/vList6"/>
    <dgm:cxn modelId="{2F8B66B2-E7F7-4867-848E-1420E7D4D8EA}" srcId="{121BB7A4-3D0B-4000-B70B-D58366B91BE0}" destId="{26E4637A-335A-4EBC-A642-7530B47D6784}" srcOrd="1" destOrd="0" parTransId="{A4BB3FA3-6BC3-4658-89BD-F7645F2DFA51}" sibTransId="{CE6C7AF7-EE64-4273-AD08-C406F45D23E8}"/>
    <dgm:cxn modelId="{8DD2ED8F-09AC-438C-90B5-B1BA41A6CD03}" type="presOf" srcId="{618AAE8F-393D-43DD-A7F2-29F52D271FE0}" destId="{A671F886-23FD-442B-902D-D7CB1BE9F072}" srcOrd="0" destOrd="1" presId="urn:microsoft.com/office/officeart/2005/8/layout/vList6"/>
    <dgm:cxn modelId="{05F6ECC7-6D48-44A2-8B5D-E258F0E71C9A}" type="presOf" srcId="{26E4637A-335A-4EBC-A642-7530B47D6784}" destId="{8CA2450B-68D1-4626-BCAA-FF4635E7B36C}" srcOrd="0" destOrd="0" presId="urn:microsoft.com/office/officeart/2005/8/layout/vList6"/>
    <dgm:cxn modelId="{F0846DAF-177B-49FA-896D-12D1CC3269F7}" srcId="{121BB7A4-3D0B-4000-B70B-D58366B91BE0}" destId="{92D05B12-646B-4876-9A89-0C94825CE1AE}" srcOrd="0" destOrd="0" parTransId="{EBA27322-3D68-4556-BE4F-ACDF8147F0DD}" sibTransId="{99EFB6D7-115C-4A7B-A885-BF709A8914B4}"/>
    <dgm:cxn modelId="{F84B0FC1-E443-4604-B5AC-BF34EA70505C}" srcId="{92D05B12-646B-4876-9A89-0C94825CE1AE}" destId="{6DDDB49A-8CA3-4104-8F92-4BD9B8F84DB9}" srcOrd="2" destOrd="0" parTransId="{9C45B1EC-4F44-4C8E-84BB-768E1249E6C9}" sibTransId="{BD354F9B-6189-4759-940F-43DA2F5FAF0E}"/>
    <dgm:cxn modelId="{39654402-99F7-4D45-9119-BBD257579B11}" srcId="{26E4637A-335A-4EBC-A642-7530B47D6784}" destId="{618AAE8F-393D-43DD-A7F2-29F52D271FE0}" srcOrd="1" destOrd="0" parTransId="{796E3FAF-F1DF-46D2-AF4E-2B028A67E3AD}" sibTransId="{6CF8D9E3-F992-4A76-9FC4-1D52DB9CE1EE}"/>
    <dgm:cxn modelId="{947BBDC7-BE9E-40A7-9E8B-1C882E669B49}" type="presOf" srcId="{D21CDF51-6814-4DA0-A5AE-1ABA6A431F7F}" destId="{A671F886-23FD-442B-902D-D7CB1BE9F072}" srcOrd="0" destOrd="0" presId="urn:microsoft.com/office/officeart/2005/8/layout/vList6"/>
    <dgm:cxn modelId="{08779D99-2DF4-4E85-89D3-FD0ED3BB3EB8}" srcId="{26E4637A-335A-4EBC-A642-7530B47D6784}" destId="{CA2BD2ED-D3AF-4721-AB13-98C38BAA7010}" srcOrd="2" destOrd="0" parTransId="{1B9FFDAF-939B-4EBE-BF55-486D8DC7CDED}" sibTransId="{2D82AC26-91E1-47CD-9D33-F52C89459A4A}"/>
    <dgm:cxn modelId="{DF054911-F1E6-4399-B491-EB12ACDD80A1}" srcId="{26E4637A-335A-4EBC-A642-7530B47D6784}" destId="{D21CDF51-6814-4DA0-A5AE-1ABA6A431F7F}" srcOrd="0" destOrd="0" parTransId="{DEC00B07-B7E9-4735-9D83-563D07305EFC}" sibTransId="{FA0C0C38-1709-4C5D-A591-1430B9FAC423}"/>
    <dgm:cxn modelId="{028D3549-B04E-42DE-8546-C9FF177B8623}" type="presOf" srcId="{7A946023-CAA7-4429-93CA-713D2A74E956}" destId="{965A3EA1-E350-42CF-BDC5-62CDAFC2B576}" srcOrd="0" destOrd="1" presId="urn:microsoft.com/office/officeart/2005/8/layout/vList6"/>
    <dgm:cxn modelId="{AC8A686C-9BBF-4A2F-9902-4E39AD2ECF69}" type="presParOf" srcId="{3363CB7F-B6F6-4F88-A1FD-00C987E81D87}" destId="{39665195-6BB5-4B55-9FFB-9990812CD456}" srcOrd="0" destOrd="0" presId="urn:microsoft.com/office/officeart/2005/8/layout/vList6"/>
    <dgm:cxn modelId="{2B0D992E-67E4-41B9-814F-8C240EA0185A}" type="presParOf" srcId="{39665195-6BB5-4B55-9FFB-9990812CD456}" destId="{076E54BB-95A5-458D-8180-E85AB268B5EC}" srcOrd="0" destOrd="0" presId="urn:microsoft.com/office/officeart/2005/8/layout/vList6"/>
    <dgm:cxn modelId="{1F906435-7E4D-44A5-B03F-47103E6F6EDD}" type="presParOf" srcId="{39665195-6BB5-4B55-9FFB-9990812CD456}" destId="{965A3EA1-E350-42CF-BDC5-62CDAFC2B576}" srcOrd="1" destOrd="0" presId="urn:microsoft.com/office/officeart/2005/8/layout/vList6"/>
    <dgm:cxn modelId="{9CA88BDC-FF86-47F7-9597-544808552301}" type="presParOf" srcId="{3363CB7F-B6F6-4F88-A1FD-00C987E81D87}" destId="{2FE295C8-75E0-4835-98C0-2F206FECC0D6}" srcOrd="1" destOrd="0" presId="urn:microsoft.com/office/officeart/2005/8/layout/vList6"/>
    <dgm:cxn modelId="{CFCC1B68-0307-496C-BC8B-2F79EE97C6EB}" type="presParOf" srcId="{3363CB7F-B6F6-4F88-A1FD-00C987E81D87}" destId="{5FB9AC08-F0E9-41D3-81AB-8BC39E40E918}" srcOrd="2" destOrd="0" presId="urn:microsoft.com/office/officeart/2005/8/layout/vList6"/>
    <dgm:cxn modelId="{EA50FC82-467D-49DA-A2B2-2689BBF7FFDE}" type="presParOf" srcId="{5FB9AC08-F0E9-41D3-81AB-8BC39E40E918}" destId="{8CA2450B-68D1-4626-BCAA-FF4635E7B36C}" srcOrd="0" destOrd="0" presId="urn:microsoft.com/office/officeart/2005/8/layout/vList6"/>
    <dgm:cxn modelId="{08D3B9CC-356E-47E3-B7A7-F2E1C2182EFD}" type="presParOf" srcId="{5FB9AC08-F0E9-41D3-81AB-8BC39E40E918}" destId="{A671F886-23FD-442B-902D-D7CB1BE9F0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BB7A4-3D0B-4000-B70B-D58366B91BE0}" type="doc">
      <dgm:prSet loTypeId="urn:microsoft.com/office/officeart/2005/8/layout/v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92D05B12-646B-4876-9A89-0C94825CE1AE}">
      <dgm:prSet phldrT="[Texto]" custT="1"/>
      <dgm:spPr/>
      <dgm:t>
        <a:bodyPr/>
        <a:lstStyle/>
        <a:p>
          <a:r>
            <a:rPr lang="es-ES" sz="1800" dirty="0" smtClean="0"/>
            <a:t>ESTRATEGIA TERRITORIAL</a:t>
          </a:r>
          <a:endParaRPr lang="es-ES" sz="1800" dirty="0"/>
        </a:p>
      </dgm:t>
    </dgm:pt>
    <dgm:pt modelId="{EBA27322-3D68-4556-BE4F-ACDF8147F0DD}" type="parTrans" cxnId="{F0846DAF-177B-49FA-896D-12D1CC3269F7}">
      <dgm:prSet/>
      <dgm:spPr/>
      <dgm:t>
        <a:bodyPr/>
        <a:lstStyle/>
        <a:p>
          <a:endParaRPr lang="es-ES"/>
        </a:p>
      </dgm:t>
    </dgm:pt>
    <dgm:pt modelId="{99EFB6D7-115C-4A7B-A885-BF709A8914B4}" type="sibTrans" cxnId="{F0846DAF-177B-49FA-896D-12D1CC3269F7}">
      <dgm:prSet/>
      <dgm:spPr/>
      <dgm:t>
        <a:bodyPr/>
        <a:lstStyle/>
        <a:p>
          <a:endParaRPr lang="es-ES"/>
        </a:p>
      </dgm:t>
    </dgm:pt>
    <dgm:pt modelId="{D8AAC30D-7763-4DF4-A740-34DD31F25591}">
      <dgm:prSet phldrT="[Texto]" custT="1"/>
      <dgm:spPr/>
      <dgm:t>
        <a:bodyPr/>
        <a:lstStyle/>
        <a:p>
          <a:r>
            <a:rPr lang="es-EC" sz="1400" dirty="0" smtClean="0"/>
            <a:t>Dirección de Promoción de Derechos recibieron en sus instalaciones físicas, ubicadas en la Av. Amazonas y Jorge Washington, durante el mes julio del 2022 a jóvenes del Distrito Metropolitano de Quito que solicitaron apoyo en el llenado del formulario de inscripción para el Premio Dolores Veintimilla de Galindo. </a:t>
          </a:r>
          <a:endParaRPr lang="es-ES" sz="1400" dirty="0"/>
        </a:p>
      </dgm:t>
    </dgm:pt>
    <dgm:pt modelId="{D5DA903B-E6EA-4D28-9D41-64617085B55A}" type="parTrans" cxnId="{AEC6BFC9-E87B-4F95-89B6-0515D01621DD}">
      <dgm:prSet/>
      <dgm:spPr/>
      <dgm:t>
        <a:bodyPr/>
        <a:lstStyle/>
        <a:p>
          <a:endParaRPr lang="es-ES"/>
        </a:p>
      </dgm:t>
    </dgm:pt>
    <dgm:pt modelId="{618F7CD1-0B28-4F32-9DC7-E1B6599AE150}" type="sibTrans" cxnId="{AEC6BFC9-E87B-4F95-89B6-0515D01621DD}">
      <dgm:prSet/>
      <dgm:spPr/>
      <dgm:t>
        <a:bodyPr/>
        <a:lstStyle/>
        <a:p>
          <a:endParaRPr lang="es-ES"/>
        </a:p>
      </dgm:t>
    </dgm:pt>
    <dgm:pt modelId="{E48496E2-1BE8-49B7-B38A-12F50F364C9E}">
      <dgm:prSet/>
      <dgm:spPr/>
      <dgm:t>
        <a:bodyPr/>
        <a:lstStyle/>
        <a:p>
          <a:endParaRPr lang="es-EC" sz="3600" dirty="0"/>
        </a:p>
      </dgm:t>
    </dgm:pt>
    <dgm:pt modelId="{F615CCDF-7A24-4955-AC24-31510B3470F0}" type="parTrans" cxnId="{6C6DFE1E-4DFD-483E-BA7C-A0D98A1FDA05}">
      <dgm:prSet/>
      <dgm:spPr/>
      <dgm:t>
        <a:bodyPr/>
        <a:lstStyle/>
        <a:p>
          <a:endParaRPr lang="es-ES"/>
        </a:p>
      </dgm:t>
    </dgm:pt>
    <dgm:pt modelId="{3C1C564A-98C9-4C3D-913D-563C640A61FD}" type="sibTrans" cxnId="{6C6DFE1E-4DFD-483E-BA7C-A0D98A1FDA05}">
      <dgm:prSet/>
      <dgm:spPr/>
      <dgm:t>
        <a:bodyPr/>
        <a:lstStyle/>
        <a:p>
          <a:endParaRPr lang="es-ES"/>
        </a:p>
      </dgm:t>
    </dgm:pt>
    <dgm:pt modelId="{3363CB7F-B6F6-4F88-A1FD-00C987E81D87}" type="pres">
      <dgm:prSet presAssocID="{121BB7A4-3D0B-4000-B70B-D58366B91BE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9665195-6BB5-4B55-9FFB-9990812CD456}" type="pres">
      <dgm:prSet presAssocID="{92D05B12-646B-4876-9A89-0C94825CE1AE}" presName="linNode" presStyleCnt="0"/>
      <dgm:spPr/>
    </dgm:pt>
    <dgm:pt modelId="{076E54BB-95A5-458D-8180-E85AB268B5EC}" type="pres">
      <dgm:prSet presAssocID="{92D05B12-646B-4876-9A89-0C94825CE1AE}" presName="parentShp" presStyleLbl="node1" presStyleIdx="0" presStyleCnt="1" custLinFactNeighborX="-2568" custLinFactNeighborY="63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5A3EA1-E350-42CF-BDC5-62CDAFC2B576}" type="pres">
      <dgm:prSet presAssocID="{92D05B12-646B-4876-9A89-0C94825CE1A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9499EB-F326-4D56-A41B-C1697758D8A6}" type="presOf" srcId="{E48496E2-1BE8-49B7-B38A-12F50F364C9E}" destId="{965A3EA1-E350-42CF-BDC5-62CDAFC2B576}" srcOrd="0" destOrd="1" presId="urn:microsoft.com/office/officeart/2005/8/layout/vList6"/>
    <dgm:cxn modelId="{F0846DAF-177B-49FA-896D-12D1CC3269F7}" srcId="{121BB7A4-3D0B-4000-B70B-D58366B91BE0}" destId="{92D05B12-646B-4876-9A89-0C94825CE1AE}" srcOrd="0" destOrd="0" parTransId="{EBA27322-3D68-4556-BE4F-ACDF8147F0DD}" sibTransId="{99EFB6D7-115C-4A7B-A885-BF709A8914B4}"/>
    <dgm:cxn modelId="{AF2E9678-C979-4E2D-A4FD-4D2C90945674}" type="presOf" srcId="{121BB7A4-3D0B-4000-B70B-D58366B91BE0}" destId="{3363CB7F-B6F6-4F88-A1FD-00C987E81D87}" srcOrd="0" destOrd="0" presId="urn:microsoft.com/office/officeart/2005/8/layout/vList6"/>
    <dgm:cxn modelId="{EF2F97D5-2885-4609-9C18-F5529D48E545}" type="presOf" srcId="{D8AAC30D-7763-4DF4-A740-34DD31F25591}" destId="{965A3EA1-E350-42CF-BDC5-62CDAFC2B576}" srcOrd="0" destOrd="0" presId="urn:microsoft.com/office/officeart/2005/8/layout/vList6"/>
    <dgm:cxn modelId="{6C6DFE1E-4DFD-483E-BA7C-A0D98A1FDA05}" srcId="{92D05B12-646B-4876-9A89-0C94825CE1AE}" destId="{E48496E2-1BE8-49B7-B38A-12F50F364C9E}" srcOrd="1" destOrd="0" parTransId="{F615CCDF-7A24-4955-AC24-31510B3470F0}" sibTransId="{3C1C564A-98C9-4C3D-913D-563C640A61FD}"/>
    <dgm:cxn modelId="{AEC6BFC9-E87B-4F95-89B6-0515D01621DD}" srcId="{92D05B12-646B-4876-9A89-0C94825CE1AE}" destId="{D8AAC30D-7763-4DF4-A740-34DD31F25591}" srcOrd="0" destOrd="0" parTransId="{D5DA903B-E6EA-4D28-9D41-64617085B55A}" sibTransId="{618F7CD1-0B28-4F32-9DC7-E1B6599AE150}"/>
    <dgm:cxn modelId="{77096F79-9644-4753-BE81-C7E2DA78C049}" type="presOf" srcId="{92D05B12-646B-4876-9A89-0C94825CE1AE}" destId="{076E54BB-95A5-458D-8180-E85AB268B5EC}" srcOrd="0" destOrd="0" presId="urn:microsoft.com/office/officeart/2005/8/layout/vList6"/>
    <dgm:cxn modelId="{AC8A686C-9BBF-4A2F-9902-4E39AD2ECF69}" type="presParOf" srcId="{3363CB7F-B6F6-4F88-A1FD-00C987E81D87}" destId="{39665195-6BB5-4B55-9FFB-9990812CD456}" srcOrd="0" destOrd="0" presId="urn:microsoft.com/office/officeart/2005/8/layout/vList6"/>
    <dgm:cxn modelId="{2B0D992E-67E4-41B9-814F-8C240EA0185A}" type="presParOf" srcId="{39665195-6BB5-4B55-9FFB-9990812CD456}" destId="{076E54BB-95A5-458D-8180-E85AB268B5EC}" srcOrd="0" destOrd="0" presId="urn:microsoft.com/office/officeart/2005/8/layout/vList6"/>
    <dgm:cxn modelId="{1F906435-7E4D-44A5-B03F-47103E6F6EDD}" type="presParOf" srcId="{39665195-6BB5-4B55-9FFB-9990812CD456}" destId="{965A3EA1-E350-42CF-BDC5-62CDAFC2B5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1511DD-E338-4FC1-B70C-53D0A16ACD1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9A8FFA-D875-4B63-AA30-A3D491F4F9C2}">
      <dgm:prSet custT="1"/>
      <dgm:spPr/>
      <dgm:t>
        <a:bodyPr/>
        <a:lstStyle/>
        <a:p>
          <a:pPr rtl="0"/>
          <a:r>
            <a:rPr lang="es-EC" sz="1100" dirty="0" smtClean="0"/>
            <a:t>1. </a:t>
          </a:r>
          <a:r>
            <a:rPr lang="es-PA" sz="1100" dirty="0" smtClean="0"/>
            <a:t>Más de 18 años, 0 meses, 0 días al momento de la postulación</a:t>
          </a:r>
          <a:r>
            <a:rPr lang="es-EC" sz="1100" dirty="0" smtClean="0"/>
            <a:t>.</a:t>
          </a:r>
          <a:endParaRPr lang="es-EC" sz="1100" dirty="0"/>
        </a:p>
      </dgm:t>
    </dgm:pt>
    <dgm:pt modelId="{3765A6EE-4142-4EDF-80D7-49C313A8B658}" type="parTrans" cxnId="{3D53589A-6390-4304-987A-A73075E6B2FA}">
      <dgm:prSet/>
      <dgm:spPr/>
      <dgm:t>
        <a:bodyPr/>
        <a:lstStyle/>
        <a:p>
          <a:endParaRPr lang="es-ES"/>
        </a:p>
      </dgm:t>
    </dgm:pt>
    <dgm:pt modelId="{9F2E7931-8C83-439D-A2FE-7B2E2E0700BE}" type="sibTrans" cxnId="{3D53589A-6390-4304-987A-A73075E6B2FA}">
      <dgm:prSet/>
      <dgm:spPr/>
      <dgm:t>
        <a:bodyPr/>
        <a:lstStyle/>
        <a:p>
          <a:endParaRPr lang="es-ES"/>
        </a:p>
      </dgm:t>
    </dgm:pt>
    <dgm:pt modelId="{38598579-53F3-432A-BBDF-D8E109D3FFFD}">
      <dgm:prSet custT="1"/>
      <dgm:spPr/>
      <dgm:t>
        <a:bodyPr/>
        <a:lstStyle/>
        <a:p>
          <a:pPr rtl="0"/>
          <a:r>
            <a:rPr lang="es-EC" sz="1100" dirty="0" smtClean="0"/>
            <a:t>2. </a:t>
          </a:r>
          <a:r>
            <a:rPr lang="es-PA" sz="1100" dirty="0" smtClean="0"/>
            <a:t>Menos de 29 años, 11 meses, 29 días al momento de la postulación</a:t>
          </a:r>
          <a:endParaRPr lang="es-EC" sz="1100" dirty="0"/>
        </a:p>
      </dgm:t>
    </dgm:pt>
    <dgm:pt modelId="{FD798B3B-B19E-4561-9C65-AFA49058CF06}" type="parTrans" cxnId="{3243110E-6406-4DF7-A970-385BFB222CF8}">
      <dgm:prSet/>
      <dgm:spPr/>
      <dgm:t>
        <a:bodyPr/>
        <a:lstStyle/>
        <a:p>
          <a:endParaRPr lang="es-ES"/>
        </a:p>
      </dgm:t>
    </dgm:pt>
    <dgm:pt modelId="{32C1529B-1323-418E-9CE8-DC5619CA4D52}" type="sibTrans" cxnId="{3243110E-6406-4DF7-A970-385BFB222CF8}">
      <dgm:prSet/>
      <dgm:spPr/>
      <dgm:t>
        <a:bodyPr/>
        <a:lstStyle/>
        <a:p>
          <a:endParaRPr lang="es-ES"/>
        </a:p>
      </dgm:t>
    </dgm:pt>
    <dgm:pt modelId="{D98DA9E0-A634-440B-BB9E-5DF3BD94396C}">
      <dgm:prSet custT="1"/>
      <dgm:spPr/>
      <dgm:t>
        <a:bodyPr/>
        <a:lstStyle/>
        <a:p>
          <a:pPr rtl="0"/>
          <a:r>
            <a:rPr lang="es-EC" sz="1100" dirty="0" smtClean="0"/>
            <a:t>3. </a:t>
          </a:r>
          <a:r>
            <a:rPr lang="es-PA" sz="1100" dirty="0" smtClean="0"/>
            <a:t>Haber nacido en el Distrito Metropolitano de Quito o tener residencia en la misma durante los últimos cinco años antes de la fecha efectiva de postulación</a:t>
          </a:r>
          <a:endParaRPr lang="es-EC" sz="1100" dirty="0"/>
        </a:p>
      </dgm:t>
    </dgm:pt>
    <dgm:pt modelId="{C9373703-1EB7-4E90-881C-C4779B83D54B}" type="parTrans" cxnId="{59702664-F519-42B8-ADA5-129EE3257285}">
      <dgm:prSet/>
      <dgm:spPr/>
      <dgm:t>
        <a:bodyPr/>
        <a:lstStyle/>
        <a:p>
          <a:endParaRPr lang="es-ES"/>
        </a:p>
      </dgm:t>
    </dgm:pt>
    <dgm:pt modelId="{2829C55D-CEC7-4F93-8735-134618439ABF}" type="sibTrans" cxnId="{59702664-F519-42B8-ADA5-129EE3257285}">
      <dgm:prSet/>
      <dgm:spPr/>
      <dgm:t>
        <a:bodyPr/>
        <a:lstStyle/>
        <a:p>
          <a:endParaRPr lang="es-ES"/>
        </a:p>
      </dgm:t>
    </dgm:pt>
    <dgm:pt modelId="{85B312AD-ED8A-47A5-BFEA-B530D00847C5}">
      <dgm:prSet custT="1"/>
      <dgm:spPr/>
      <dgm:t>
        <a:bodyPr/>
        <a:lstStyle/>
        <a:p>
          <a:pPr rtl="0"/>
          <a:r>
            <a:rPr lang="es-EC" sz="1100" dirty="0" smtClean="0"/>
            <a:t>4. </a:t>
          </a:r>
          <a:r>
            <a:rPr lang="es-PA" sz="1100" dirty="0" smtClean="0"/>
            <a:t>Llenar y remitir el formulario de Hoja de vida (de acuerdo al formulario digital habilitado en el proceso de inscripción) y adjuntando toda la documentación digital de respaldo, comenzando por la cédula o pasaporte legible del o la postulante</a:t>
          </a:r>
          <a:endParaRPr lang="es-EC" sz="1100" dirty="0"/>
        </a:p>
      </dgm:t>
    </dgm:pt>
    <dgm:pt modelId="{C9492E25-DEB3-4AD3-BA67-73DBBE5B9795}" type="parTrans" cxnId="{35BC0BA9-95F2-4A3A-9369-19E78FCA6C88}">
      <dgm:prSet/>
      <dgm:spPr/>
      <dgm:t>
        <a:bodyPr/>
        <a:lstStyle/>
        <a:p>
          <a:endParaRPr lang="es-ES"/>
        </a:p>
      </dgm:t>
    </dgm:pt>
    <dgm:pt modelId="{FFF151F2-723D-4699-A9AE-639C87F4E1CC}" type="sibTrans" cxnId="{35BC0BA9-95F2-4A3A-9369-19E78FCA6C88}">
      <dgm:prSet/>
      <dgm:spPr/>
      <dgm:t>
        <a:bodyPr/>
        <a:lstStyle/>
        <a:p>
          <a:endParaRPr lang="es-ES"/>
        </a:p>
      </dgm:t>
    </dgm:pt>
    <dgm:pt modelId="{B7F049D5-F00C-4FEB-A238-68B3E9B2500D}">
      <dgm:prSet custT="1"/>
      <dgm:spPr/>
      <dgm:t>
        <a:bodyPr/>
        <a:lstStyle/>
        <a:p>
          <a:pPr rtl="0"/>
          <a:r>
            <a:rPr lang="es-EC" sz="1100" dirty="0" smtClean="0"/>
            <a:t>5. </a:t>
          </a:r>
          <a:r>
            <a:rPr lang="es-PA" sz="1100" dirty="0" smtClean="0"/>
            <a:t>Contar con el aval de al menos una organización de la sociedad civil, instituciones, colectivos, fundaciones, etc., a través de certificados simples o respaldos de las acciones realizadas (activismo, recortes de prensa, fotografías, publicaciones, entre otros), en formato digital</a:t>
          </a:r>
          <a:endParaRPr lang="es-EC" sz="1100" dirty="0"/>
        </a:p>
      </dgm:t>
    </dgm:pt>
    <dgm:pt modelId="{6B77A6A9-8B62-4BB1-AB3E-DEEF521CC8B6}" type="parTrans" cxnId="{1248E885-7025-48FE-A15D-F1DA74B88D96}">
      <dgm:prSet/>
      <dgm:spPr/>
      <dgm:t>
        <a:bodyPr/>
        <a:lstStyle/>
        <a:p>
          <a:endParaRPr lang="es-ES"/>
        </a:p>
      </dgm:t>
    </dgm:pt>
    <dgm:pt modelId="{B735D81E-6F83-4801-BC92-10434A55F0A0}" type="sibTrans" cxnId="{1248E885-7025-48FE-A15D-F1DA74B88D96}">
      <dgm:prSet/>
      <dgm:spPr/>
      <dgm:t>
        <a:bodyPr/>
        <a:lstStyle/>
        <a:p>
          <a:endParaRPr lang="es-ES"/>
        </a:p>
      </dgm:t>
    </dgm:pt>
    <dgm:pt modelId="{7C7478B6-915B-4C87-8253-6FFDE12F9B90}">
      <dgm:prSet custT="1"/>
      <dgm:spPr/>
      <dgm:t>
        <a:bodyPr/>
        <a:lstStyle/>
        <a:p>
          <a:pPr rtl="0"/>
          <a:r>
            <a:rPr lang="es-EC" sz="1100" dirty="0" smtClean="0"/>
            <a:t>6. Carta de aceptación para la postulación al premio (formato establecido por el MDMQ))</a:t>
          </a:r>
          <a:endParaRPr lang="es-EC" sz="1100" dirty="0"/>
        </a:p>
      </dgm:t>
    </dgm:pt>
    <dgm:pt modelId="{FAE5626C-D684-4436-968B-B10247117D43}" type="parTrans" cxnId="{C3704A3D-E40B-4D77-ADB6-32D4707094AE}">
      <dgm:prSet/>
      <dgm:spPr/>
      <dgm:t>
        <a:bodyPr/>
        <a:lstStyle/>
        <a:p>
          <a:endParaRPr lang="es-ES"/>
        </a:p>
      </dgm:t>
    </dgm:pt>
    <dgm:pt modelId="{3CEB86E4-297C-44FF-8B1C-D6DA096E593B}" type="sibTrans" cxnId="{C3704A3D-E40B-4D77-ADB6-32D4707094AE}">
      <dgm:prSet/>
      <dgm:spPr/>
      <dgm:t>
        <a:bodyPr/>
        <a:lstStyle/>
        <a:p>
          <a:endParaRPr lang="es-ES"/>
        </a:p>
      </dgm:t>
    </dgm:pt>
    <dgm:pt modelId="{E36BAF8D-A940-48ED-9DA7-9DA40339D4D0}">
      <dgm:prSet custT="1"/>
      <dgm:spPr/>
      <dgm:t>
        <a:bodyPr/>
        <a:lstStyle/>
        <a:p>
          <a:pPr rtl="0"/>
          <a:r>
            <a:rPr lang="es-ES" sz="1100" dirty="0" smtClean="0"/>
            <a:t>7. </a:t>
          </a:r>
          <a:r>
            <a:rPr lang="es-PA" sz="1100" dirty="0" smtClean="0"/>
            <a:t>La postulación puede realizarse a nombre personal o por terceros, pero siempre que cuente con la aceptación del o la postulante.</a:t>
          </a:r>
          <a:endParaRPr lang="es-EC" sz="1100" dirty="0"/>
        </a:p>
      </dgm:t>
    </dgm:pt>
    <dgm:pt modelId="{84A47314-C725-4AC1-8422-1BEC6FC78255}" type="parTrans" cxnId="{C0233758-F0F3-4369-B582-677B4FFAA40D}">
      <dgm:prSet/>
      <dgm:spPr/>
      <dgm:t>
        <a:bodyPr/>
        <a:lstStyle/>
        <a:p>
          <a:endParaRPr lang="es-ES"/>
        </a:p>
      </dgm:t>
    </dgm:pt>
    <dgm:pt modelId="{6A94EA8F-5A16-40B9-8543-680127D39E66}" type="sibTrans" cxnId="{C0233758-F0F3-4369-B582-677B4FFAA40D}">
      <dgm:prSet/>
      <dgm:spPr/>
      <dgm:t>
        <a:bodyPr/>
        <a:lstStyle/>
        <a:p>
          <a:endParaRPr lang="es-ES"/>
        </a:p>
      </dgm:t>
    </dgm:pt>
    <dgm:pt modelId="{1457B692-9DED-4EA6-B96D-0103DCC176AE}">
      <dgm:prSet/>
      <dgm:spPr/>
      <dgm:t>
        <a:bodyPr/>
        <a:lstStyle/>
        <a:p>
          <a:endParaRPr lang="es-ES"/>
        </a:p>
      </dgm:t>
    </dgm:pt>
    <dgm:pt modelId="{88D3CAF5-662E-4E1F-9E53-C44D85FD2000}" type="parTrans" cxnId="{762066FC-190C-403E-8B74-F87FD98D302E}">
      <dgm:prSet/>
      <dgm:spPr/>
      <dgm:t>
        <a:bodyPr/>
        <a:lstStyle/>
        <a:p>
          <a:endParaRPr lang="es-ES"/>
        </a:p>
      </dgm:t>
    </dgm:pt>
    <dgm:pt modelId="{A372CA90-F139-489F-A3CC-028D4EAB4C1A}" type="sibTrans" cxnId="{762066FC-190C-403E-8B74-F87FD98D302E}">
      <dgm:prSet/>
      <dgm:spPr/>
      <dgm:t>
        <a:bodyPr/>
        <a:lstStyle/>
        <a:p>
          <a:endParaRPr lang="es-ES"/>
        </a:p>
      </dgm:t>
    </dgm:pt>
    <dgm:pt modelId="{6DA67F95-C0CB-4194-A86C-F65714481B49}" type="pres">
      <dgm:prSet presAssocID="{3F1511DD-E338-4FC1-B70C-53D0A16ACD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4BE49D-977E-4FFD-AA5A-B3C0B13E7134}" type="pres">
      <dgm:prSet presAssocID="{F49A8FFA-D875-4B63-AA30-A3D491F4F9C2}" presName="circ1" presStyleLbl="vennNode1" presStyleIdx="0" presStyleCnt="7"/>
      <dgm:spPr/>
    </dgm:pt>
    <dgm:pt modelId="{72B4DB92-0F99-4ABD-8386-E77743EE7EC9}" type="pres">
      <dgm:prSet presAssocID="{F49A8FFA-D875-4B63-AA30-A3D491F4F9C2}" presName="circ1Tx" presStyleLbl="revTx" presStyleIdx="0" presStyleCnt="0" custLinFactNeighborX="493" custLinFactNeighborY="-19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547920-B830-4A50-9931-71BE7B7A7A29}" type="pres">
      <dgm:prSet presAssocID="{38598579-53F3-432A-BBDF-D8E109D3FFFD}" presName="circ2" presStyleLbl="vennNode1" presStyleIdx="1" presStyleCnt="7"/>
      <dgm:spPr/>
    </dgm:pt>
    <dgm:pt modelId="{A35B96BF-36F7-4CF4-A0DA-4B7CD4DA20A3}" type="pres">
      <dgm:prSet presAssocID="{38598579-53F3-432A-BBDF-D8E109D3FFFD}" presName="circ2Tx" presStyleLbl="revTx" presStyleIdx="0" presStyleCnt="0" custLinFactNeighborX="1199" custLinFactNeighborY="-44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2B7C8F-62D8-4125-8EA9-17DE6E85ECD2}" type="pres">
      <dgm:prSet presAssocID="{D98DA9E0-A634-440B-BB9E-5DF3BD94396C}" presName="circ3" presStyleLbl="vennNode1" presStyleIdx="2" presStyleCnt="7"/>
      <dgm:spPr/>
    </dgm:pt>
    <dgm:pt modelId="{DA5478FD-2F63-456A-9840-5A4D52D348D8}" type="pres">
      <dgm:prSet presAssocID="{D98DA9E0-A634-440B-BB9E-5DF3BD94396C}" presName="circ3Tx" presStyleLbl="revTx" presStyleIdx="0" presStyleCnt="0" custLinFactNeighborX="88761" custLinFactNeighborY="-55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254C3C-009E-461E-BE03-1D3B573507F4}" type="pres">
      <dgm:prSet presAssocID="{85B312AD-ED8A-47A5-BFEA-B530D00847C5}" presName="circ4" presStyleLbl="vennNode1" presStyleIdx="3" presStyleCnt="7"/>
      <dgm:spPr/>
    </dgm:pt>
    <dgm:pt modelId="{85CFF0E5-66CC-4A11-B92D-5C193ED04A81}" type="pres">
      <dgm:prSet presAssocID="{85B312AD-ED8A-47A5-BFEA-B530D00847C5}" presName="circ4Tx" presStyleLbl="revTx" presStyleIdx="0" presStyleCnt="0" custLinFactNeighborX="43337" custLinFactNeighborY="-47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5513F9-EF73-4A9B-B98C-F1FA77B470C7}" type="pres">
      <dgm:prSet presAssocID="{B7F049D5-F00C-4FEB-A238-68B3E9B2500D}" presName="circ5" presStyleLbl="vennNode1" presStyleIdx="4" presStyleCnt="7"/>
      <dgm:spPr/>
    </dgm:pt>
    <dgm:pt modelId="{83B2F9A5-613D-4E2F-BE54-F8E3FE868695}" type="pres">
      <dgm:prSet presAssocID="{B7F049D5-F00C-4FEB-A238-68B3E9B2500D}" presName="circ5Tx" presStyleLbl="revTx" presStyleIdx="0" presStyleCnt="0" custLinFactNeighborX="-24396" custLinFactNeighborY="-45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C2AFC6-81BE-42F4-8A39-B92984C73F8B}" type="pres">
      <dgm:prSet presAssocID="{7C7478B6-915B-4C87-8253-6FFDE12F9B90}" presName="circ6" presStyleLbl="vennNode1" presStyleIdx="5" presStyleCnt="7"/>
      <dgm:spPr/>
    </dgm:pt>
    <dgm:pt modelId="{482F6792-82D5-415F-88CD-DD2E9E93B891}" type="pres">
      <dgm:prSet presAssocID="{7C7478B6-915B-4C87-8253-6FFDE12F9B90}" presName="circ6Tx" presStyleLbl="revTx" presStyleIdx="0" presStyleCnt="0" custLinFactX="-2300" custLinFactNeighborX="-100000" custLinFactNeighborY="-21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2ECD54-E69A-45A4-8020-5E61D632A256}" type="pres">
      <dgm:prSet presAssocID="{E36BAF8D-A940-48ED-9DA7-9DA40339D4D0}" presName="circ7" presStyleLbl="vennNode1" presStyleIdx="6" presStyleCnt="7"/>
      <dgm:spPr/>
    </dgm:pt>
    <dgm:pt modelId="{41DDDC65-3F58-49C3-8E7E-010D1383A83B}" type="pres">
      <dgm:prSet presAssocID="{E36BAF8D-A940-48ED-9DA7-9DA40339D4D0}" presName="circ7Tx" presStyleLbl="revTx" presStyleIdx="0" presStyleCnt="0" custLinFactNeighborX="-14308" custLinFactNeighborY="-158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233758-F0F3-4369-B582-677B4FFAA40D}" srcId="{3F1511DD-E338-4FC1-B70C-53D0A16ACD1A}" destId="{E36BAF8D-A940-48ED-9DA7-9DA40339D4D0}" srcOrd="6" destOrd="0" parTransId="{84A47314-C725-4AC1-8422-1BEC6FC78255}" sibTransId="{6A94EA8F-5A16-40B9-8543-680127D39E66}"/>
    <dgm:cxn modelId="{BF15559A-CDA1-4C19-94C0-95D30C6BAE08}" type="presOf" srcId="{F49A8FFA-D875-4B63-AA30-A3D491F4F9C2}" destId="{72B4DB92-0F99-4ABD-8386-E77743EE7EC9}" srcOrd="0" destOrd="0" presId="urn:microsoft.com/office/officeart/2005/8/layout/venn1"/>
    <dgm:cxn modelId="{35BC0BA9-95F2-4A3A-9369-19E78FCA6C88}" srcId="{3F1511DD-E338-4FC1-B70C-53D0A16ACD1A}" destId="{85B312AD-ED8A-47A5-BFEA-B530D00847C5}" srcOrd="3" destOrd="0" parTransId="{C9492E25-DEB3-4AD3-BA67-73DBBE5B9795}" sibTransId="{FFF151F2-723D-4699-A9AE-639C87F4E1CC}"/>
    <dgm:cxn modelId="{C3704A3D-E40B-4D77-ADB6-32D4707094AE}" srcId="{3F1511DD-E338-4FC1-B70C-53D0A16ACD1A}" destId="{7C7478B6-915B-4C87-8253-6FFDE12F9B90}" srcOrd="5" destOrd="0" parTransId="{FAE5626C-D684-4436-968B-B10247117D43}" sibTransId="{3CEB86E4-297C-44FF-8B1C-D6DA096E593B}"/>
    <dgm:cxn modelId="{762066FC-190C-403E-8B74-F87FD98D302E}" srcId="{3F1511DD-E338-4FC1-B70C-53D0A16ACD1A}" destId="{1457B692-9DED-4EA6-B96D-0103DCC176AE}" srcOrd="7" destOrd="0" parTransId="{88D3CAF5-662E-4E1F-9E53-C44D85FD2000}" sibTransId="{A372CA90-F139-489F-A3CC-028D4EAB4C1A}"/>
    <dgm:cxn modelId="{165359C8-BCA0-415A-9889-68FA8717B0E3}" type="presOf" srcId="{38598579-53F3-432A-BBDF-D8E109D3FFFD}" destId="{A35B96BF-36F7-4CF4-A0DA-4B7CD4DA20A3}" srcOrd="0" destOrd="0" presId="urn:microsoft.com/office/officeart/2005/8/layout/venn1"/>
    <dgm:cxn modelId="{56D5416C-0654-4347-B483-8FB68BF76890}" type="presOf" srcId="{D98DA9E0-A634-440B-BB9E-5DF3BD94396C}" destId="{DA5478FD-2F63-456A-9840-5A4D52D348D8}" srcOrd="0" destOrd="0" presId="urn:microsoft.com/office/officeart/2005/8/layout/venn1"/>
    <dgm:cxn modelId="{59702664-F519-42B8-ADA5-129EE3257285}" srcId="{3F1511DD-E338-4FC1-B70C-53D0A16ACD1A}" destId="{D98DA9E0-A634-440B-BB9E-5DF3BD94396C}" srcOrd="2" destOrd="0" parTransId="{C9373703-1EB7-4E90-881C-C4779B83D54B}" sibTransId="{2829C55D-CEC7-4F93-8735-134618439ABF}"/>
    <dgm:cxn modelId="{3243110E-6406-4DF7-A970-385BFB222CF8}" srcId="{3F1511DD-E338-4FC1-B70C-53D0A16ACD1A}" destId="{38598579-53F3-432A-BBDF-D8E109D3FFFD}" srcOrd="1" destOrd="0" parTransId="{FD798B3B-B19E-4561-9C65-AFA49058CF06}" sibTransId="{32C1529B-1323-418E-9CE8-DC5619CA4D52}"/>
    <dgm:cxn modelId="{71AA3DF0-A904-4688-AC86-164382F93031}" type="presOf" srcId="{3F1511DD-E338-4FC1-B70C-53D0A16ACD1A}" destId="{6DA67F95-C0CB-4194-A86C-F65714481B49}" srcOrd="0" destOrd="0" presId="urn:microsoft.com/office/officeart/2005/8/layout/venn1"/>
    <dgm:cxn modelId="{1248E885-7025-48FE-A15D-F1DA74B88D96}" srcId="{3F1511DD-E338-4FC1-B70C-53D0A16ACD1A}" destId="{B7F049D5-F00C-4FEB-A238-68B3E9B2500D}" srcOrd="4" destOrd="0" parTransId="{6B77A6A9-8B62-4BB1-AB3E-DEEF521CC8B6}" sibTransId="{B735D81E-6F83-4801-BC92-10434A55F0A0}"/>
    <dgm:cxn modelId="{FA4D3DD2-FD7B-4497-BCF9-D3279A31C588}" type="presOf" srcId="{B7F049D5-F00C-4FEB-A238-68B3E9B2500D}" destId="{83B2F9A5-613D-4E2F-BE54-F8E3FE868695}" srcOrd="0" destOrd="0" presId="urn:microsoft.com/office/officeart/2005/8/layout/venn1"/>
    <dgm:cxn modelId="{E3939791-EB68-4E35-931A-DBFF7E33915F}" type="presOf" srcId="{E36BAF8D-A940-48ED-9DA7-9DA40339D4D0}" destId="{41DDDC65-3F58-49C3-8E7E-010D1383A83B}" srcOrd="0" destOrd="0" presId="urn:microsoft.com/office/officeart/2005/8/layout/venn1"/>
    <dgm:cxn modelId="{B3075B49-6B8E-401B-BDDE-0DF5207808E1}" type="presOf" srcId="{7C7478B6-915B-4C87-8253-6FFDE12F9B90}" destId="{482F6792-82D5-415F-88CD-DD2E9E93B891}" srcOrd="0" destOrd="0" presId="urn:microsoft.com/office/officeart/2005/8/layout/venn1"/>
    <dgm:cxn modelId="{3D53589A-6390-4304-987A-A73075E6B2FA}" srcId="{3F1511DD-E338-4FC1-B70C-53D0A16ACD1A}" destId="{F49A8FFA-D875-4B63-AA30-A3D491F4F9C2}" srcOrd="0" destOrd="0" parTransId="{3765A6EE-4142-4EDF-80D7-49C313A8B658}" sibTransId="{9F2E7931-8C83-439D-A2FE-7B2E2E0700BE}"/>
    <dgm:cxn modelId="{59A7967C-59CA-48F6-A722-84B15B34994B}" type="presOf" srcId="{85B312AD-ED8A-47A5-BFEA-B530D00847C5}" destId="{85CFF0E5-66CC-4A11-B92D-5C193ED04A81}" srcOrd="0" destOrd="0" presId="urn:microsoft.com/office/officeart/2005/8/layout/venn1"/>
    <dgm:cxn modelId="{1883B72C-9CB8-4849-8425-6CFCF93CA127}" type="presParOf" srcId="{6DA67F95-C0CB-4194-A86C-F65714481B49}" destId="{324BE49D-977E-4FFD-AA5A-B3C0B13E7134}" srcOrd="0" destOrd="0" presId="urn:microsoft.com/office/officeart/2005/8/layout/venn1"/>
    <dgm:cxn modelId="{419FD939-379E-441A-8635-EA85EB21986D}" type="presParOf" srcId="{6DA67F95-C0CB-4194-A86C-F65714481B49}" destId="{72B4DB92-0F99-4ABD-8386-E77743EE7EC9}" srcOrd="1" destOrd="0" presId="urn:microsoft.com/office/officeart/2005/8/layout/venn1"/>
    <dgm:cxn modelId="{F7517138-41D0-4F73-BE34-809647A06722}" type="presParOf" srcId="{6DA67F95-C0CB-4194-A86C-F65714481B49}" destId="{53547920-B830-4A50-9931-71BE7B7A7A29}" srcOrd="2" destOrd="0" presId="urn:microsoft.com/office/officeart/2005/8/layout/venn1"/>
    <dgm:cxn modelId="{A204304C-78E2-489C-B547-4E62F9C1E7FD}" type="presParOf" srcId="{6DA67F95-C0CB-4194-A86C-F65714481B49}" destId="{A35B96BF-36F7-4CF4-A0DA-4B7CD4DA20A3}" srcOrd="3" destOrd="0" presId="urn:microsoft.com/office/officeart/2005/8/layout/venn1"/>
    <dgm:cxn modelId="{DF7BD424-DD05-43A8-8147-0C31D05444F0}" type="presParOf" srcId="{6DA67F95-C0CB-4194-A86C-F65714481B49}" destId="{972B7C8F-62D8-4125-8EA9-17DE6E85ECD2}" srcOrd="4" destOrd="0" presId="urn:microsoft.com/office/officeart/2005/8/layout/venn1"/>
    <dgm:cxn modelId="{47C18B76-F5B5-4D25-A5B9-9638AF23EEF7}" type="presParOf" srcId="{6DA67F95-C0CB-4194-A86C-F65714481B49}" destId="{DA5478FD-2F63-456A-9840-5A4D52D348D8}" srcOrd="5" destOrd="0" presId="urn:microsoft.com/office/officeart/2005/8/layout/venn1"/>
    <dgm:cxn modelId="{A273E4E9-9F0B-43E7-AB7D-55A61C19293C}" type="presParOf" srcId="{6DA67F95-C0CB-4194-A86C-F65714481B49}" destId="{A0254C3C-009E-461E-BE03-1D3B573507F4}" srcOrd="6" destOrd="0" presId="urn:microsoft.com/office/officeart/2005/8/layout/venn1"/>
    <dgm:cxn modelId="{26B83E6B-1076-4781-8132-424779BA7C4D}" type="presParOf" srcId="{6DA67F95-C0CB-4194-A86C-F65714481B49}" destId="{85CFF0E5-66CC-4A11-B92D-5C193ED04A81}" srcOrd="7" destOrd="0" presId="urn:microsoft.com/office/officeart/2005/8/layout/venn1"/>
    <dgm:cxn modelId="{C3EC25A0-5442-41C1-B1E9-A23F590CE010}" type="presParOf" srcId="{6DA67F95-C0CB-4194-A86C-F65714481B49}" destId="{6D5513F9-EF73-4A9B-B98C-F1FA77B470C7}" srcOrd="8" destOrd="0" presId="urn:microsoft.com/office/officeart/2005/8/layout/venn1"/>
    <dgm:cxn modelId="{F6629873-F509-4EBC-A261-AA5558B4937E}" type="presParOf" srcId="{6DA67F95-C0CB-4194-A86C-F65714481B49}" destId="{83B2F9A5-613D-4E2F-BE54-F8E3FE868695}" srcOrd="9" destOrd="0" presId="urn:microsoft.com/office/officeart/2005/8/layout/venn1"/>
    <dgm:cxn modelId="{416574B9-795A-43DE-909F-F7647EB88ADD}" type="presParOf" srcId="{6DA67F95-C0CB-4194-A86C-F65714481B49}" destId="{82C2AFC6-81BE-42F4-8A39-B92984C73F8B}" srcOrd="10" destOrd="0" presId="urn:microsoft.com/office/officeart/2005/8/layout/venn1"/>
    <dgm:cxn modelId="{2A03084A-C260-48B5-BBAF-1CDFFA536257}" type="presParOf" srcId="{6DA67F95-C0CB-4194-A86C-F65714481B49}" destId="{482F6792-82D5-415F-88CD-DD2E9E93B891}" srcOrd="11" destOrd="0" presId="urn:microsoft.com/office/officeart/2005/8/layout/venn1"/>
    <dgm:cxn modelId="{B8089049-5C61-49EB-9710-84122229ABA1}" type="presParOf" srcId="{6DA67F95-C0CB-4194-A86C-F65714481B49}" destId="{252ECD54-E69A-45A4-8020-5E61D632A256}" srcOrd="12" destOrd="0" presId="urn:microsoft.com/office/officeart/2005/8/layout/venn1"/>
    <dgm:cxn modelId="{18DB767C-4AB3-4ED7-8262-3E8372F269F4}" type="presParOf" srcId="{6DA67F95-C0CB-4194-A86C-F65714481B49}" destId="{41DDDC65-3F58-49C3-8E7E-010D1383A83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1BB7A4-3D0B-4000-B70B-D58366B91BE0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A66884B3-D959-4392-9376-F9674B803EB1}">
      <dgm:prSet phldrT="[Texto]" custT="1"/>
      <dgm:spPr/>
      <dgm:t>
        <a:bodyPr/>
        <a:lstStyle/>
        <a:p>
          <a:r>
            <a:rPr lang="es-EC" sz="1600" dirty="0" smtClean="0"/>
            <a:t>Los formularios de inscripción con toda la documentación de respaldo, se receptaron en formato PDF y en el orden establecido en el formulario al correo electrónico: </a:t>
          </a:r>
          <a:r>
            <a:rPr lang="es-EC" sz="1600" dirty="0" smtClean="0">
              <a:hlinkClick xmlns:r="http://schemas.openxmlformats.org/officeDocument/2006/relationships" r:id="rId1"/>
            </a:rPr>
            <a:t>inclusionsocial@quito.gob.ec</a:t>
          </a:r>
          <a:r>
            <a:rPr lang="es-EC" sz="1600" dirty="0" smtClean="0"/>
            <a:t>. </a:t>
          </a:r>
          <a:endParaRPr lang="es-ES" sz="1600" dirty="0"/>
        </a:p>
      </dgm:t>
    </dgm:pt>
    <dgm:pt modelId="{E2110E2D-80A4-4022-9C70-262C0C28D70C}" type="sibTrans" cxnId="{E38A4E06-271E-4B3A-8C12-C0BD60357E19}">
      <dgm:prSet/>
      <dgm:spPr/>
      <dgm:t>
        <a:bodyPr/>
        <a:lstStyle/>
        <a:p>
          <a:endParaRPr lang="es-ES"/>
        </a:p>
      </dgm:t>
    </dgm:pt>
    <dgm:pt modelId="{92DB1378-2A73-415B-A68F-9DC6EC1AFE55}" type="parTrans" cxnId="{E38A4E06-271E-4B3A-8C12-C0BD60357E19}">
      <dgm:prSet/>
      <dgm:spPr/>
      <dgm:t>
        <a:bodyPr/>
        <a:lstStyle/>
        <a:p>
          <a:endParaRPr lang="es-ES"/>
        </a:p>
      </dgm:t>
    </dgm:pt>
    <dgm:pt modelId="{DF7D3179-248E-44CE-8BD6-92F0FD8B5ACB}">
      <dgm:prSet phldrT="[Texto]" custT="1"/>
      <dgm:spPr/>
      <dgm:t>
        <a:bodyPr/>
        <a:lstStyle/>
        <a:p>
          <a:r>
            <a:rPr lang="es-EC" sz="1600" dirty="0" smtClean="0"/>
            <a:t>La Dirección Metropolitana de Informática informó a través de sus medios de comunicación dificultades técnicas en las redes institucionales los días 27, 28 y 29 de julio del 2022, en consecuencia, el correo institucional de la Secretaría de Inclusión Social no recibió información externa durante los mencionados días. </a:t>
          </a:r>
          <a:endParaRPr lang="es-ES" sz="1600" dirty="0"/>
        </a:p>
      </dgm:t>
    </dgm:pt>
    <dgm:pt modelId="{731A34F7-367C-4268-BDED-FC63B10AD1E1}" type="parTrans" cxnId="{38CF97F7-AF27-43DF-B854-061919AE76AE}">
      <dgm:prSet/>
      <dgm:spPr/>
      <dgm:t>
        <a:bodyPr/>
        <a:lstStyle/>
        <a:p>
          <a:endParaRPr lang="es-ES"/>
        </a:p>
      </dgm:t>
    </dgm:pt>
    <dgm:pt modelId="{AE88EC9E-B1B4-4EDD-8417-FBFE71EB1A5E}" type="sibTrans" cxnId="{38CF97F7-AF27-43DF-B854-061919AE76AE}">
      <dgm:prSet/>
      <dgm:spPr/>
      <dgm:t>
        <a:bodyPr/>
        <a:lstStyle/>
        <a:p>
          <a:endParaRPr lang="es-ES"/>
        </a:p>
      </dgm:t>
    </dgm:pt>
    <dgm:pt modelId="{7B20CA50-06C2-4453-A3EA-7A52A40E5329}">
      <dgm:prSet phldrT="[Texto]" custT="1"/>
      <dgm:spPr/>
      <dgm:t>
        <a:bodyPr/>
        <a:lstStyle/>
        <a:p>
          <a:r>
            <a:rPr lang="es-EC" sz="1600" dirty="0" smtClean="0"/>
            <a:t>Conforme a la dificultad previamente expuesta, la Secretaría de Inclusión Social, generó la creación del correo </a:t>
          </a:r>
          <a:r>
            <a:rPr lang="es-EC" sz="1600" dirty="0" smtClean="0">
              <a:hlinkClick xmlns:r="http://schemas.openxmlformats.org/officeDocument/2006/relationships" r:id="rId2"/>
            </a:rPr>
            <a:t>premiodoloresveintimilla@gmail.com</a:t>
          </a:r>
          <a:r>
            <a:rPr lang="es-EC" sz="1600" dirty="0" smtClean="0"/>
            <a:t> con el propósito de que las Administraciones Zonales reenvíen las postulaciones de cada zona al nuevo dominio, además de receptar nuevas postulaciones de jóvenes.</a:t>
          </a:r>
          <a:endParaRPr lang="es-ES" sz="1600" dirty="0"/>
        </a:p>
      </dgm:t>
    </dgm:pt>
    <dgm:pt modelId="{F12B5423-1BB6-4996-850B-DCB5396B52FD}" type="parTrans" cxnId="{12BA229D-5EED-4E33-8F6E-9BBC1BF3EF48}">
      <dgm:prSet/>
      <dgm:spPr/>
      <dgm:t>
        <a:bodyPr/>
        <a:lstStyle/>
        <a:p>
          <a:endParaRPr lang="es-ES"/>
        </a:p>
      </dgm:t>
    </dgm:pt>
    <dgm:pt modelId="{43C42C0D-50F8-4D4F-B5F4-AFE207D2751A}" type="sibTrans" cxnId="{12BA229D-5EED-4E33-8F6E-9BBC1BF3EF48}">
      <dgm:prSet/>
      <dgm:spPr/>
      <dgm:t>
        <a:bodyPr/>
        <a:lstStyle/>
        <a:p>
          <a:endParaRPr lang="es-ES"/>
        </a:p>
      </dgm:t>
    </dgm:pt>
    <dgm:pt modelId="{49746485-C455-408A-9841-8B0D7456658D}" type="pres">
      <dgm:prSet presAssocID="{121BB7A4-3D0B-4000-B70B-D58366B91B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74D312-816A-4A12-B894-FCBBFA4F5991}" type="pres">
      <dgm:prSet presAssocID="{A66884B3-D959-4392-9376-F9674B803E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A8C769-2B7C-452A-964D-5CE5FDDC387B}" type="pres">
      <dgm:prSet presAssocID="{E2110E2D-80A4-4022-9C70-262C0C28D70C}" presName="sibTrans" presStyleCnt="0"/>
      <dgm:spPr/>
    </dgm:pt>
    <dgm:pt modelId="{4F467CA9-AACF-496F-B62A-69D836FDD850}" type="pres">
      <dgm:prSet presAssocID="{DF7D3179-248E-44CE-8BD6-92F0FD8B5A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B0F1D9-3EE6-41FD-97F1-70592A8011F6}" type="pres">
      <dgm:prSet presAssocID="{AE88EC9E-B1B4-4EDD-8417-FBFE71EB1A5E}" presName="sibTrans" presStyleCnt="0"/>
      <dgm:spPr/>
    </dgm:pt>
    <dgm:pt modelId="{619832E2-E4B7-46A1-AA83-A8FDE03B87C0}" type="pres">
      <dgm:prSet presAssocID="{7B20CA50-06C2-4453-A3EA-7A52A40E53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CF72A8-9ED1-4779-883C-EE556515CB9B}" type="presOf" srcId="{7B20CA50-06C2-4453-A3EA-7A52A40E5329}" destId="{619832E2-E4B7-46A1-AA83-A8FDE03B87C0}" srcOrd="0" destOrd="0" presId="urn:microsoft.com/office/officeart/2005/8/layout/default"/>
    <dgm:cxn modelId="{E38A4E06-271E-4B3A-8C12-C0BD60357E19}" srcId="{121BB7A4-3D0B-4000-B70B-D58366B91BE0}" destId="{A66884B3-D959-4392-9376-F9674B803EB1}" srcOrd="0" destOrd="0" parTransId="{92DB1378-2A73-415B-A68F-9DC6EC1AFE55}" sibTransId="{E2110E2D-80A4-4022-9C70-262C0C28D70C}"/>
    <dgm:cxn modelId="{12BA229D-5EED-4E33-8F6E-9BBC1BF3EF48}" srcId="{121BB7A4-3D0B-4000-B70B-D58366B91BE0}" destId="{7B20CA50-06C2-4453-A3EA-7A52A40E5329}" srcOrd="2" destOrd="0" parTransId="{F12B5423-1BB6-4996-850B-DCB5396B52FD}" sibTransId="{43C42C0D-50F8-4D4F-B5F4-AFE207D2751A}"/>
    <dgm:cxn modelId="{568F3761-C556-46AE-9F27-2E4E9B4ADCDD}" type="presOf" srcId="{121BB7A4-3D0B-4000-B70B-D58366B91BE0}" destId="{49746485-C455-408A-9841-8B0D7456658D}" srcOrd="0" destOrd="0" presId="urn:microsoft.com/office/officeart/2005/8/layout/default"/>
    <dgm:cxn modelId="{2B1F7C0E-E91D-4949-83C7-5A24E0CD9643}" type="presOf" srcId="{A66884B3-D959-4392-9376-F9674B803EB1}" destId="{CF74D312-816A-4A12-B894-FCBBFA4F5991}" srcOrd="0" destOrd="0" presId="urn:microsoft.com/office/officeart/2005/8/layout/default"/>
    <dgm:cxn modelId="{38CF97F7-AF27-43DF-B854-061919AE76AE}" srcId="{121BB7A4-3D0B-4000-B70B-D58366B91BE0}" destId="{DF7D3179-248E-44CE-8BD6-92F0FD8B5ACB}" srcOrd="1" destOrd="0" parTransId="{731A34F7-367C-4268-BDED-FC63B10AD1E1}" sibTransId="{AE88EC9E-B1B4-4EDD-8417-FBFE71EB1A5E}"/>
    <dgm:cxn modelId="{0A75D61D-EDBF-4B49-9F81-790722B93828}" type="presOf" srcId="{DF7D3179-248E-44CE-8BD6-92F0FD8B5ACB}" destId="{4F467CA9-AACF-496F-B62A-69D836FDD850}" srcOrd="0" destOrd="0" presId="urn:microsoft.com/office/officeart/2005/8/layout/default"/>
    <dgm:cxn modelId="{24615E91-1F21-4187-9C7D-D901713965C7}" type="presParOf" srcId="{49746485-C455-408A-9841-8B0D7456658D}" destId="{CF74D312-816A-4A12-B894-FCBBFA4F5991}" srcOrd="0" destOrd="0" presId="urn:microsoft.com/office/officeart/2005/8/layout/default"/>
    <dgm:cxn modelId="{D3654E40-FFC2-4DB2-B7D0-5139BFFBDF42}" type="presParOf" srcId="{49746485-C455-408A-9841-8B0D7456658D}" destId="{ADA8C769-2B7C-452A-964D-5CE5FDDC387B}" srcOrd="1" destOrd="0" presId="urn:microsoft.com/office/officeart/2005/8/layout/default"/>
    <dgm:cxn modelId="{AE165FD2-F67D-48AD-94CC-E77AD8799913}" type="presParOf" srcId="{49746485-C455-408A-9841-8B0D7456658D}" destId="{4F467CA9-AACF-496F-B62A-69D836FDD850}" srcOrd="2" destOrd="0" presId="urn:microsoft.com/office/officeart/2005/8/layout/default"/>
    <dgm:cxn modelId="{2D12ED05-91A9-4038-89BF-F519637353F7}" type="presParOf" srcId="{49746485-C455-408A-9841-8B0D7456658D}" destId="{0FB0F1D9-3EE6-41FD-97F1-70592A8011F6}" srcOrd="3" destOrd="0" presId="urn:microsoft.com/office/officeart/2005/8/layout/default"/>
    <dgm:cxn modelId="{EDB4BA55-4A8C-414E-B0D3-1803BAC8B7D7}" type="presParOf" srcId="{49746485-C455-408A-9841-8B0D7456658D}" destId="{619832E2-E4B7-46A1-AA83-A8FDE03B87C0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F0C93C-38D1-4738-AF6B-FCF4801EFA9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1720B90-BE63-4DE7-8DBD-0BA0464D17BA}">
      <dgm:prSet custT="1"/>
      <dgm:spPr/>
      <dgm:t>
        <a:bodyPr/>
        <a:lstStyle/>
        <a:p>
          <a:pPr algn="ctr" rtl="0"/>
          <a:r>
            <a:rPr lang="es-PA" sz="1200" b="1" dirty="0" smtClean="0"/>
            <a:t>La Secretaría de Inclusión Social del Distrito Metropolitano de Quito receptó de las postulaciones el 1 de agosto a las 8:00 am.</a:t>
          </a:r>
          <a:endParaRPr lang="es-EC" sz="1200" b="1" dirty="0"/>
        </a:p>
      </dgm:t>
    </dgm:pt>
    <dgm:pt modelId="{41802301-3341-4C39-9FCF-B0793E8A83FA}" type="parTrans" cxnId="{EF4A329A-8ACC-4A73-BA92-0BAE1847C088}">
      <dgm:prSet/>
      <dgm:spPr/>
      <dgm:t>
        <a:bodyPr/>
        <a:lstStyle/>
        <a:p>
          <a:pPr algn="ctr"/>
          <a:endParaRPr lang="es-ES"/>
        </a:p>
      </dgm:t>
    </dgm:pt>
    <dgm:pt modelId="{4C5020BE-834E-4A18-ABDC-7854EC31FF0D}" type="sibTrans" cxnId="{EF4A329A-8ACC-4A73-BA92-0BAE1847C088}">
      <dgm:prSet/>
      <dgm:spPr/>
      <dgm:t>
        <a:bodyPr/>
        <a:lstStyle/>
        <a:p>
          <a:pPr algn="ctr"/>
          <a:endParaRPr lang="es-ES"/>
        </a:p>
      </dgm:t>
    </dgm:pt>
    <dgm:pt modelId="{31A052D6-C36E-444F-AEC1-BC6D50B87F04}">
      <dgm:prSet custT="1"/>
      <dgm:spPr/>
      <dgm:t>
        <a:bodyPr/>
        <a:lstStyle/>
        <a:p>
          <a:pPr algn="ctr" rtl="0"/>
          <a:r>
            <a:rPr lang="es-EC" sz="1200" b="1" dirty="0" smtClean="0"/>
            <a:t>Recopiló todas las postulaciones realizadas mediante correo electrónico.</a:t>
          </a:r>
          <a:endParaRPr lang="es-EC" sz="1200" b="1" dirty="0"/>
        </a:p>
      </dgm:t>
    </dgm:pt>
    <dgm:pt modelId="{63C0CA74-2D06-4F63-96AC-CD5487C1B37D}" type="parTrans" cxnId="{76AE1DEA-EAAA-400A-88D2-D7A3E760300D}">
      <dgm:prSet/>
      <dgm:spPr/>
      <dgm:t>
        <a:bodyPr/>
        <a:lstStyle/>
        <a:p>
          <a:pPr algn="ctr"/>
          <a:endParaRPr lang="es-ES"/>
        </a:p>
      </dgm:t>
    </dgm:pt>
    <dgm:pt modelId="{C04D086D-066D-4233-AEB8-1C30A619456B}" type="sibTrans" cxnId="{76AE1DEA-EAAA-400A-88D2-D7A3E760300D}">
      <dgm:prSet/>
      <dgm:spPr/>
      <dgm:t>
        <a:bodyPr/>
        <a:lstStyle/>
        <a:p>
          <a:pPr algn="ctr"/>
          <a:endParaRPr lang="es-ES"/>
        </a:p>
      </dgm:t>
    </dgm:pt>
    <dgm:pt modelId="{88C5241F-5D55-4E03-BDF1-CE0D999BB14E}">
      <dgm:prSet custT="1"/>
      <dgm:spPr/>
      <dgm:t>
        <a:bodyPr/>
        <a:lstStyle/>
        <a:p>
          <a:pPr algn="ctr" rtl="0"/>
          <a:r>
            <a:rPr lang="es-EC" sz="1200" b="1" dirty="0" smtClean="0"/>
            <a:t>Realizará un primer filtro de selección de las postulaciones completas.</a:t>
          </a:r>
          <a:endParaRPr lang="es-EC" sz="1200" b="1" dirty="0"/>
        </a:p>
      </dgm:t>
    </dgm:pt>
    <dgm:pt modelId="{99EE1915-BCD4-4BEB-90FE-13C627AEC7B7}" type="parTrans" cxnId="{29B402BA-36DF-4CAC-9389-42F77AEA456C}">
      <dgm:prSet/>
      <dgm:spPr/>
      <dgm:t>
        <a:bodyPr/>
        <a:lstStyle/>
        <a:p>
          <a:pPr algn="ctr"/>
          <a:endParaRPr lang="es-ES"/>
        </a:p>
      </dgm:t>
    </dgm:pt>
    <dgm:pt modelId="{EDC01013-40F0-4318-9CEC-9B6CD119589A}" type="sibTrans" cxnId="{29B402BA-36DF-4CAC-9389-42F77AEA456C}">
      <dgm:prSet/>
      <dgm:spPr/>
      <dgm:t>
        <a:bodyPr/>
        <a:lstStyle/>
        <a:p>
          <a:pPr algn="ctr"/>
          <a:endParaRPr lang="es-ES"/>
        </a:p>
      </dgm:t>
    </dgm:pt>
    <dgm:pt modelId="{1696C7ED-16A3-46F1-9CA0-282E06443CB9}">
      <dgm:prSet custT="1"/>
      <dgm:spPr/>
      <dgm:t>
        <a:bodyPr/>
        <a:lstStyle/>
        <a:p>
          <a:pPr algn="ctr" rtl="0"/>
          <a:r>
            <a:rPr lang="es-EC" sz="1200" b="1" dirty="0" smtClean="0"/>
            <a:t>Realizó un proceso de retroalimentación a las postulaciones con información incompleta para que en un lapso de 24 horas puedan completar la misma.</a:t>
          </a:r>
          <a:endParaRPr lang="es-EC" sz="1200" b="1" dirty="0"/>
        </a:p>
      </dgm:t>
    </dgm:pt>
    <dgm:pt modelId="{64E7321A-7597-407E-925C-D24061E933F9}" type="parTrans" cxnId="{7014B9DD-FDD4-4131-91E9-57F48F60665D}">
      <dgm:prSet/>
      <dgm:spPr/>
      <dgm:t>
        <a:bodyPr/>
        <a:lstStyle/>
        <a:p>
          <a:pPr algn="ctr"/>
          <a:endParaRPr lang="es-ES"/>
        </a:p>
      </dgm:t>
    </dgm:pt>
    <dgm:pt modelId="{4B1FBBF9-6DE4-4D68-B33D-E5E73AAD06AC}" type="sibTrans" cxnId="{7014B9DD-FDD4-4131-91E9-57F48F60665D}">
      <dgm:prSet/>
      <dgm:spPr/>
      <dgm:t>
        <a:bodyPr/>
        <a:lstStyle/>
        <a:p>
          <a:pPr algn="ctr"/>
          <a:endParaRPr lang="es-ES"/>
        </a:p>
      </dgm:t>
    </dgm:pt>
    <dgm:pt modelId="{ABB9C2EF-4C1D-4EFD-B27D-BF78BC043F15}">
      <dgm:prSet custT="1"/>
      <dgm:spPr/>
      <dgm:t>
        <a:bodyPr/>
        <a:lstStyle/>
        <a:p>
          <a:pPr algn="ctr" rtl="0"/>
          <a:r>
            <a:rPr lang="es-PA" sz="1200" b="1" dirty="0" smtClean="0"/>
            <a:t>La Secretaría de Inclusión Social revisó la información presentada y elaboró un listado con los nombres de los postulantes que cumplieron con la información requerida.</a:t>
          </a:r>
          <a:endParaRPr lang="es-EC" sz="1200" b="1" dirty="0"/>
        </a:p>
      </dgm:t>
    </dgm:pt>
    <dgm:pt modelId="{3DE8A108-2693-4E26-B914-C0F251DD49C3}" type="parTrans" cxnId="{E77F8519-14A0-46FF-A89C-ECFB1036B1B1}">
      <dgm:prSet/>
      <dgm:spPr/>
      <dgm:t>
        <a:bodyPr/>
        <a:lstStyle/>
        <a:p>
          <a:pPr algn="ctr"/>
          <a:endParaRPr lang="es-ES"/>
        </a:p>
      </dgm:t>
    </dgm:pt>
    <dgm:pt modelId="{1D30C902-40B2-4CB6-922A-E2A5918890D4}" type="sibTrans" cxnId="{E77F8519-14A0-46FF-A89C-ECFB1036B1B1}">
      <dgm:prSet/>
      <dgm:spPr/>
      <dgm:t>
        <a:bodyPr/>
        <a:lstStyle/>
        <a:p>
          <a:pPr algn="ctr"/>
          <a:endParaRPr lang="es-ES"/>
        </a:p>
      </dgm:t>
    </dgm:pt>
    <dgm:pt modelId="{EC24D865-761A-4D04-AFCD-DFB86EE554F2}" type="pres">
      <dgm:prSet presAssocID="{DFF0C93C-38D1-4738-AF6B-FCF4801EFA9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A928ABF2-7A87-424D-8993-85AC43DA6437}" type="pres">
      <dgm:prSet presAssocID="{DFF0C93C-38D1-4738-AF6B-FCF4801EFA96}" presName="pyramid" presStyleLbl="node1" presStyleIdx="0" presStyleCnt="1"/>
      <dgm:spPr/>
    </dgm:pt>
    <dgm:pt modelId="{754D1480-3ED4-4FF3-B747-79E752A0ADD7}" type="pres">
      <dgm:prSet presAssocID="{DFF0C93C-38D1-4738-AF6B-FCF4801EFA96}" presName="theList" presStyleCnt="0"/>
      <dgm:spPr/>
    </dgm:pt>
    <dgm:pt modelId="{F8C93216-F34D-4F72-8D2A-0A7AE9DD515A}" type="pres">
      <dgm:prSet presAssocID="{01720B90-BE63-4DE7-8DBD-0BA0464D17BA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F6298F-2624-4AA8-8F30-CC22B09E77F2}" type="pres">
      <dgm:prSet presAssocID="{01720B90-BE63-4DE7-8DBD-0BA0464D17BA}" presName="aSpace" presStyleCnt="0"/>
      <dgm:spPr/>
    </dgm:pt>
    <dgm:pt modelId="{DD211167-3253-45C2-8102-F8AEA52C86DD}" type="pres">
      <dgm:prSet presAssocID="{31A052D6-C36E-444F-AEC1-BC6D50B87F0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CA9351-A47B-4998-AAE5-A70E99FAF7AB}" type="pres">
      <dgm:prSet presAssocID="{31A052D6-C36E-444F-AEC1-BC6D50B87F04}" presName="aSpace" presStyleCnt="0"/>
      <dgm:spPr/>
    </dgm:pt>
    <dgm:pt modelId="{3F8590AF-7BDF-4631-AC8A-E567561770D7}" type="pres">
      <dgm:prSet presAssocID="{88C5241F-5D55-4E03-BDF1-CE0D999BB14E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0428E5-216A-45A0-9C01-E38D869EC2F6}" type="pres">
      <dgm:prSet presAssocID="{88C5241F-5D55-4E03-BDF1-CE0D999BB14E}" presName="aSpace" presStyleCnt="0"/>
      <dgm:spPr/>
    </dgm:pt>
    <dgm:pt modelId="{F1C079AA-6155-41B0-9047-89691BBECF2D}" type="pres">
      <dgm:prSet presAssocID="{1696C7ED-16A3-46F1-9CA0-282E06443CB9}" presName="aNode" presStyleLbl="fgAcc1" presStyleIdx="3" presStyleCnt="5" custScaleY="111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56E460-BABB-431C-98DB-C7384FA37700}" type="pres">
      <dgm:prSet presAssocID="{1696C7ED-16A3-46F1-9CA0-282E06443CB9}" presName="aSpace" presStyleCnt="0"/>
      <dgm:spPr/>
    </dgm:pt>
    <dgm:pt modelId="{C0638E93-318F-4B12-8A2B-5DF8ED33F228}" type="pres">
      <dgm:prSet presAssocID="{ABB9C2EF-4C1D-4EFD-B27D-BF78BC043F15}" presName="aNode" presStyleLbl="fgAcc1" presStyleIdx="4" presStyleCnt="5" custScaleY="156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88D9DD-38D7-4394-A772-7D324052FDFE}" type="pres">
      <dgm:prSet presAssocID="{ABB9C2EF-4C1D-4EFD-B27D-BF78BC043F15}" presName="aSpace" presStyleCnt="0"/>
      <dgm:spPr/>
    </dgm:pt>
  </dgm:ptLst>
  <dgm:cxnLst>
    <dgm:cxn modelId="{A839EE86-38F6-4990-88E8-69F9EC1AA903}" type="presOf" srcId="{01720B90-BE63-4DE7-8DBD-0BA0464D17BA}" destId="{F8C93216-F34D-4F72-8D2A-0A7AE9DD515A}" srcOrd="0" destOrd="0" presId="urn:microsoft.com/office/officeart/2005/8/layout/pyramid2"/>
    <dgm:cxn modelId="{9E7227FB-4C85-49DE-8BDD-5EB03E722A09}" type="presOf" srcId="{31A052D6-C36E-444F-AEC1-BC6D50B87F04}" destId="{DD211167-3253-45C2-8102-F8AEA52C86DD}" srcOrd="0" destOrd="0" presId="urn:microsoft.com/office/officeart/2005/8/layout/pyramid2"/>
    <dgm:cxn modelId="{E77F8519-14A0-46FF-A89C-ECFB1036B1B1}" srcId="{DFF0C93C-38D1-4738-AF6B-FCF4801EFA96}" destId="{ABB9C2EF-4C1D-4EFD-B27D-BF78BC043F15}" srcOrd="4" destOrd="0" parTransId="{3DE8A108-2693-4E26-B914-C0F251DD49C3}" sibTransId="{1D30C902-40B2-4CB6-922A-E2A5918890D4}"/>
    <dgm:cxn modelId="{76AE1DEA-EAAA-400A-88D2-D7A3E760300D}" srcId="{DFF0C93C-38D1-4738-AF6B-FCF4801EFA96}" destId="{31A052D6-C36E-444F-AEC1-BC6D50B87F04}" srcOrd="1" destOrd="0" parTransId="{63C0CA74-2D06-4F63-96AC-CD5487C1B37D}" sibTransId="{C04D086D-066D-4233-AEB8-1C30A619456B}"/>
    <dgm:cxn modelId="{29B402BA-36DF-4CAC-9389-42F77AEA456C}" srcId="{DFF0C93C-38D1-4738-AF6B-FCF4801EFA96}" destId="{88C5241F-5D55-4E03-BDF1-CE0D999BB14E}" srcOrd="2" destOrd="0" parTransId="{99EE1915-BCD4-4BEB-90FE-13C627AEC7B7}" sibTransId="{EDC01013-40F0-4318-9CEC-9B6CD119589A}"/>
    <dgm:cxn modelId="{7014B9DD-FDD4-4131-91E9-57F48F60665D}" srcId="{DFF0C93C-38D1-4738-AF6B-FCF4801EFA96}" destId="{1696C7ED-16A3-46F1-9CA0-282E06443CB9}" srcOrd="3" destOrd="0" parTransId="{64E7321A-7597-407E-925C-D24061E933F9}" sibTransId="{4B1FBBF9-6DE4-4D68-B33D-E5E73AAD06AC}"/>
    <dgm:cxn modelId="{EF4A329A-8ACC-4A73-BA92-0BAE1847C088}" srcId="{DFF0C93C-38D1-4738-AF6B-FCF4801EFA96}" destId="{01720B90-BE63-4DE7-8DBD-0BA0464D17BA}" srcOrd="0" destOrd="0" parTransId="{41802301-3341-4C39-9FCF-B0793E8A83FA}" sibTransId="{4C5020BE-834E-4A18-ABDC-7854EC31FF0D}"/>
    <dgm:cxn modelId="{182DB235-2418-4146-A5EC-8CF7CCEB68C7}" type="presOf" srcId="{1696C7ED-16A3-46F1-9CA0-282E06443CB9}" destId="{F1C079AA-6155-41B0-9047-89691BBECF2D}" srcOrd="0" destOrd="0" presId="urn:microsoft.com/office/officeart/2005/8/layout/pyramid2"/>
    <dgm:cxn modelId="{86803895-9AF1-48C9-9BA9-E338DA140427}" type="presOf" srcId="{DFF0C93C-38D1-4738-AF6B-FCF4801EFA96}" destId="{EC24D865-761A-4D04-AFCD-DFB86EE554F2}" srcOrd="0" destOrd="0" presId="urn:microsoft.com/office/officeart/2005/8/layout/pyramid2"/>
    <dgm:cxn modelId="{F4445C8A-7A4A-4EE5-ACD0-D25F28D39AF8}" type="presOf" srcId="{88C5241F-5D55-4E03-BDF1-CE0D999BB14E}" destId="{3F8590AF-7BDF-4631-AC8A-E567561770D7}" srcOrd="0" destOrd="0" presId="urn:microsoft.com/office/officeart/2005/8/layout/pyramid2"/>
    <dgm:cxn modelId="{1B7BC36D-4EF5-46DD-87B2-3ED9F67D86F8}" type="presOf" srcId="{ABB9C2EF-4C1D-4EFD-B27D-BF78BC043F15}" destId="{C0638E93-318F-4B12-8A2B-5DF8ED33F228}" srcOrd="0" destOrd="0" presId="urn:microsoft.com/office/officeart/2005/8/layout/pyramid2"/>
    <dgm:cxn modelId="{2740E995-D980-49F6-8B4F-566E8AB6DB57}" type="presParOf" srcId="{EC24D865-761A-4D04-AFCD-DFB86EE554F2}" destId="{A928ABF2-7A87-424D-8993-85AC43DA6437}" srcOrd="0" destOrd="0" presId="urn:microsoft.com/office/officeart/2005/8/layout/pyramid2"/>
    <dgm:cxn modelId="{C17716D8-A050-4ECB-826A-40A15D082A2C}" type="presParOf" srcId="{EC24D865-761A-4D04-AFCD-DFB86EE554F2}" destId="{754D1480-3ED4-4FF3-B747-79E752A0ADD7}" srcOrd="1" destOrd="0" presId="urn:microsoft.com/office/officeart/2005/8/layout/pyramid2"/>
    <dgm:cxn modelId="{BD29D72F-F4F1-4449-B3C7-B2209F144994}" type="presParOf" srcId="{754D1480-3ED4-4FF3-B747-79E752A0ADD7}" destId="{F8C93216-F34D-4F72-8D2A-0A7AE9DD515A}" srcOrd="0" destOrd="0" presId="urn:microsoft.com/office/officeart/2005/8/layout/pyramid2"/>
    <dgm:cxn modelId="{A16B7B06-334B-4E23-8569-AA7B9699EA7D}" type="presParOf" srcId="{754D1480-3ED4-4FF3-B747-79E752A0ADD7}" destId="{CCF6298F-2624-4AA8-8F30-CC22B09E77F2}" srcOrd="1" destOrd="0" presId="urn:microsoft.com/office/officeart/2005/8/layout/pyramid2"/>
    <dgm:cxn modelId="{1FDF8661-1661-4F78-B285-113A53F2F8EF}" type="presParOf" srcId="{754D1480-3ED4-4FF3-B747-79E752A0ADD7}" destId="{DD211167-3253-45C2-8102-F8AEA52C86DD}" srcOrd="2" destOrd="0" presId="urn:microsoft.com/office/officeart/2005/8/layout/pyramid2"/>
    <dgm:cxn modelId="{56344493-7E48-44DB-A91D-D20A46A53D73}" type="presParOf" srcId="{754D1480-3ED4-4FF3-B747-79E752A0ADD7}" destId="{E7CA9351-A47B-4998-AAE5-A70E99FAF7AB}" srcOrd="3" destOrd="0" presId="urn:microsoft.com/office/officeart/2005/8/layout/pyramid2"/>
    <dgm:cxn modelId="{12DF5761-76FA-46B6-9FC7-0781E5981C50}" type="presParOf" srcId="{754D1480-3ED4-4FF3-B747-79E752A0ADD7}" destId="{3F8590AF-7BDF-4631-AC8A-E567561770D7}" srcOrd="4" destOrd="0" presId="urn:microsoft.com/office/officeart/2005/8/layout/pyramid2"/>
    <dgm:cxn modelId="{423F982D-24C1-4026-A46A-016938BA1486}" type="presParOf" srcId="{754D1480-3ED4-4FF3-B747-79E752A0ADD7}" destId="{CB0428E5-216A-45A0-9C01-E38D869EC2F6}" srcOrd="5" destOrd="0" presId="urn:microsoft.com/office/officeart/2005/8/layout/pyramid2"/>
    <dgm:cxn modelId="{EAC35053-2BFA-4EE3-8010-EFE94DCB4426}" type="presParOf" srcId="{754D1480-3ED4-4FF3-B747-79E752A0ADD7}" destId="{F1C079AA-6155-41B0-9047-89691BBECF2D}" srcOrd="6" destOrd="0" presId="urn:microsoft.com/office/officeart/2005/8/layout/pyramid2"/>
    <dgm:cxn modelId="{33EE6E4F-92B9-4FAA-A994-17A0AEA0C7FC}" type="presParOf" srcId="{754D1480-3ED4-4FF3-B747-79E752A0ADD7}" destId="{F056E460-BABB-431C-98DB-C7384FA37700}" srcOrd="7" destOrd="0" presId="urn:microsoft.com/office/officeart/2005/8/layout/pyramid2"/>
    <dgm:cxn modelId="{C13DE1A0-5B6E-43BB-94E9-727DF47C4119}" type="presParOf" srcId="{754D1480-3ED4-4FF3-B747-79E752A0ADD7}" destId="{C0638E93-318F-4B12-8A2B-5DF8ED33F228}" srcOrd="8" destOrd="0" presId="urn:microsoft.com/office/officeart/2005/8/layout/pyramid2"/>
    <dgm:cxn modelId="{A625EFDC-006F-4D5E-A399-F4A4B59A87D1}" type="presParOf" srcId="{754D1480-3ED4-4FF3-B747-79E752A0ADD7}" destId="{8688D9DD-38D7-4394-A772-7D324052FDF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A62E94-E12E-41D7-8072-1BBA009AF1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C00C10-CAEF-42FD-B955-E0CBAF6D3720}">
      <dgm:prSet phldrT="[Texto]" custT="1"/>
      <dgm:spPr/>
      <dgm:t>
        <a:bodyPr/>
        <a:lstStyle/>
        <a:p>
          <a:pPr algn="l"/>
          <a:endParaRPr lang="es-EC" sz="1200" dirty="0" smtClean="0"/>
        </a:p>
        <a:p>
          <a:pPr algn="l"/>
          <a:r>
            <a:rPr lang="es-ES" sz="1200" dirty="0" smtClean="0"/>
            <a:t>Las consideraciones para asignar los criterios de ponderación son los siguientes:</a:t>
          </a:r>
          <a:endParaRPr lang="es-EC" sz="1200" dirty="0" smtClean="0"/>
        </a:p>
        <a:p>
          <a:pPr algn="l"/>
          <a:endParaRPr lang="es-EC" sz="1200" dirty="0" smtClean="0"/>
        </a:p>
        <a:p>
          <a:pPr algn="l"/>
          <a:r>
            <a:rPr lang="es-ES" sz="1200" dirty="0" smtClean="0"/>
            <a:t>- Actividades generales realizadas: 40 puntos</a:t>
          </a:r>
          <a:endParaRPr lang="es-EC" sz="1200" dirty="0" smtClean="0"/>
        </a:p>
        <a:p>
          <a:pPr algn="l"/>
          <a:r>
            <a:rPr lang="es-ES" sz="1200" dirty="0" smtClean="0"/>
            <a:t>En este parámetro se considerarán las actividades científicas, cívicas, culturales, educativas, sociales, ecológicas, laborales, entre otras; desarrolladas por el o la postulante, debidamente certificadas.</a:t>
          </a:r>
          <a:endParaRPr lang="es-EC" sz="1200" dirty="0" smtClean="0"/>
        </a:p>
        <a:p>
          <a:pPr algn="l"/>
          <a:endParaRPr lang="es-EC" sz="1200" dirty="0" smtClean="0"/>
        </a:p>
        <a:p>
          <a:pPr algn="l"/>
          <a:r>
            <a:rPr lang="es-ES" sz="1200" dirty="0" smtClean="0"/>
            <a:t>Actividades específicas realizadas: 40 puntos</a:t>
          </a:r>
          <a:endParaRPr lang="es-EC" sz="1200" dirty="0" smtClean="0"/>
        </a:p>
        <a:p>
          <a:pPr algn="l"/>
          <a:r>
            <a:rPr lang="es-ES" sz="1200" dirty="0" smtClean="0"/>
            <a:t>En este parámetro se considerarán las actividades y/o activismo desarrollado por el o la postulante, en favor de la población joven de la ciudad o el país. Este puntaje se basará en:</a:t>
          </a:r>
          <a:endParaRPr lang="es-EC" sz="1200" dirty="0" smtClean="0"/>
        </a:p>
        <a:p>
          <a:pPr algn="l"/>
          <a:r>
            <a:rPr lang="es-ES" sz="1200" dirty="0" smtClean="0"/>
            <a:t>Años de activismo comprobado (a través de certificaciones, cartas de apoyo, etc.)</a:t>
          </a:r>
          <a:endParaRPr lang="es-EC" sz="1200" dirty="0" smtClean="0"/>
        </a:p>
        <a:p>
          <a:pPr algn="l"/>
          <a:r>
            <a:rPr lang="es-ES" sz="1200" dirty="0" smtClean="0"/>
            <a:t>Fotografías, recortes de medios de prensa, trabajo en campo, artículos de páginas web, sustentos de campañas, participación en acciones jurídicas, convocatorias, correos, audios, videos y páginas de redes sociales (adjuntar links), etc. </a:t>
          </a:r>
          <a:endParaRPr lang="es-EC" sz="1200" dirty="0" smtClean="0"/>
        </a:p>
        <a:p>
          <a:pPr algn="l"/>
          <a:endParaRPr lang="es-EC" sz="1200" dirty="0" smtClean="0"/>
        </a:p>
        <a:p>
          <a:pPr algn="l"/>
          <a:r>
            <a:rPr lang="es-ES" sz="1200" dirty="0" smtClean="0"/>
            <a:t>Reconocimientos: 20 puntos</a:t>
          </a:r>
          <a:endParaRPr lang="es-EC" sz="1200" dirty="0" smtClean="0"/>
        </a:p>
        <a:p>
          <a:pPr algn="l"/>
          <a:r>
            <a:rPr lang="es-ES" sz="1200" dirty="0" smtClean="0"/>
            <a:t>En este parámetro se tomarán en cuenta los reconocimientos que a nivel local, provincial, nacional  debidamente certificados.</a:t>
          </a:r>
        </a:p>
        <a:p>
          <a:pPr algn="l"/>
          <a:endParaRPr lang="es-EC" sz="1200" dirty="0" smtClean="0"/>
        </a:p>
        <a:p>
          <a:pPr algn="l"/>
          <a:r>
            <a:rPr lang="es-ES" sz="1200" dirty="0" smtClean="0"/>
            <a:t>Puntaje máximo: 100 punto, sin tomar en cuenta las acciones afirmativas; las cuales únicamente podrá aplicar a una como máximo.</a:t>
          </a:r>
          <a:endParaRPr lang="es-EC" sz="1200" dirty="0" smtClean="0"/>
        </a:p>
        <a:p>
          <a:pPr algn="ctr"/>
          <a:endParaRPr lang="es-ES" sz="1100" dirty="0"/>
        </a:p>
      </dgm:t>
    </dgm:pt>
    <dgm:pt modelId="{6E2E4166-C12D-401A-9A58-1B2B61C44A48}" type="parTrans" cxnId="{278572E5-8ACE-4499-9B35-0610A30CCABC}">
      <dgm:prSet/>
      <dgm:spPr/>
      <dgm:t>
        <a:bodyPr/>
        <a:lstStyle/>
        <a:p>
          <a:endParaRPr lang="es-ES"/>
        </a:p>
      </dgm:t>
    </dgm:pt>
    <dgm:pt modelId="{3FC071B3-4D7C-4042-9BD7-5984A4F867A9}" type="sibTrans" cxnId="{278572E5-8ACE-4499-9B35-0610A30CCABC}">
      <dgm:prSet/>
      <dgm:spPr/>
      <dgm:t>
        <a:bodyPr/>
        <a:lstStyle/>
        <a:p>
          <a:endParaRPr lang="es-ES"/>
        </a:p>
      </dgm:t>
    </dgm:pt>
    <dgm:pt modelId="{B8BEB7D7-2730-4DC8-ADE9-687556C0255F}" type="pres">
      <dgm:prSet presAssocID="{25A62E94-E12E-41D7-8072-1BBA009AF1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A0F415-3453-40F2-BA77-7E193E4F6F24}" type="pres">
      <dgm:prSet presAssocID="{F8C00C10-CAEF-42FD-B955-E0CBAF6D3720}" presName="node" presStyleLbl="node1" presStyleIdx="0" presStyleCnt="1" custScaleX="100000" custScaleY="689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97414A-1811-46B8-9767-7A4E3BE14634}" type="presOf" srcId="{F8C00C10-CAEF-42FD-B955-E0CBAF6D3720}" destId="{C1A0F415-3453-40F2-BA77-7E193E4F6F24}" srcOrd="0" destOrd="0" presId="urn:microsoft.com/office/officeart/2005/8/layout/default"/>
    <dgm:cxn modelId="{F63C4D1A-0365-4813-A60E-480928EF202D}" type="presOf" srcId="{25A62E94-E12E-41D7-8072-1BBA009AF171}" destId="{B8BEB7D7-2730-4DC8-ADE9-687556C0255F}" srcOrd="0" destOrd="0" presId="urn:microsoft.com/office/officeart/2005/8/layout/default"/>
    <dgm:cxn modelId="{278572E5-8ACE-4499-9B35-0610A30CCABC}" srcId="{25A62E94-E12E-41D7-8072-1BBA009AF171}" destId="{F8C00C10-CAEF-42FD-B955-E0CBAF6D3720}" srcOrd="0" destOrd="0" parTransId="{6E2E4166-C12D-401A-9A58-1B2B61C44A48}" sibTransId="{3FC071B3-4D7C-4042-9BD7-5984A4F867A9}"/>
    <dgm:cxn modelId="{37D03340-AA29-44CD-B0A8-01654E922F66}" type="presParOf" srcId="{B8BEB7D7-2730-4DC8-ADE9-687556C0255F}" destId="{C1A0F415-3453-40F2-BA77-7E193E4F6F2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F0C93C-38D1-4738-AF6B-FCF4801EFA96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DEC9330-58D8-4EBD-B3AB-2D09BBE4A2F7}">
      <dgm:prSet/>
      <dgm:spPr/>
      <dgm:t>
        <a:bodyPr/>
        <a:lstStyle/>
        <a:p>
          <a:r>
            <a:rPr lang="es-ES" dirty="0" smtClean="0"/>
            <a:t>Se reciben 12 postulaciones al Premio Dolores Veintimilla de Galindo.</a:t>
          </a:r>
          <a:endParaRPr lang="es-EC" dirty="0"/>
        </a:p>
      </dgm:t>
    </dgm:pt>
    <dgm:pt modelId="{B9F035DA-70AA-4807-9338-78EA7DC7237C}" type="parTrans" cxnId="{3EA2935B-F27E-4147-B7FD-29BF6FDBFF73}">
      <dgm:prSet/>
      <dgm:spPr/>
      <dgm:t>
        <a:bodyPr/>
        <a:lstStyle/>
        <a:p>
          <a:endParaRPr lang="es-ES"/>
        </a:p>
      </dgm:t>
    </dgm:pt>
    <dgm:pt modelId="{B0118824-5FFC-440F-86CC-1116F6C17174}" type="sibTrans" cxnId="{3EA2935B-F27E-4147-B7FD-29BF6FDBFF73}">
      <dgm:prSet/>
      <dgm:spPr/>
      <dgm:t>
        <a:bodyPr/>
        <a:lstStyle/>
        <a:p>
          <a:endParaRPr lang="es-ES"/>
        </a:p>
      </dgm:t>
    </dgm:pt>
    <dgm:pt modelId="{04120898-85CB-4136-8373-9B0D9BE72000}">
      <dgm:prSet/>
      <dgm:spPr/>
      <dgm:t>
        <a:bodyPr/>
        <a:lstStyle/>
        <a:p>
          <a:r>
            <a:rPr lang="es-ES" dirty="0" smtClean="0"/>
            <a:t>De las 12 carpetas receptadas, 3 de ellas no cumplían con los requisitos generales, ya que, no contaban con el formulario completo ni documentos de verificación debidamente certificados. </a:t>
          </a:r>
          <a:endParaRPr lang="es-EC" dirty="0"/>
        </a:p>
      </dgm:t>
    </dgm:pt>
    <dgm:pt modelId="{5F8AC375-78B9-4F72-89F2-938A73E3FCCF}" type="parTrans" cxnId="{B89F11E3-650F-4623-862F-06A9D64177D6}">
      <dgm:prSet/>
      <dgm:spPr/>
      <dgm:t>
        <a:bodyPr/>
        <a:lstStyle/>
        <a:p>
          <a:endParaRPr lang="es-ES"/>
        </a:p>
      </dgm:t>
    </dgm:pt>
    <dgm:pt modelId="{A9377776-6FE8-44B7-86BB-3C3EFE37F9B9}" type="sibTrans" cxnId="{B89F11E3-650F-4623-862F-06A9D64177D6}">
      <dgm:prSet/>
      <dgm:spPr/>
      <dgm:t>
        <a:bodyPr/>
        <a:lstStyle/>
        <a:p>
          <a:endParaRPr lang="es-ES"/>
        </a:p>
      </dgm:t>
    </dgm:pt>
    <dgm:pt modelId="{9995654A-72E8-4E16-A7BE-6C88038E18E5}">
      <dgm:prSet/>
      <dgm:spPr/>
      <dgm:t>
        <a:bodyPr/>
        <a:lstStyle/>
        <a:p>
          <a:r>
            <a:rPr lang="es-ES" dirty="0" smtClean="0"/>
            <a:t>9 de las 12 carpetas presentaron los requisitos completos para la postulación al Premio Dolores Veintimilla de Galindo.</a:t>
          </a:r>
          <a:endParaRPr lang="es-EC" dirty="0"/>
        </a:p>
      </dgm:t>
    </dgm:pt>
    <dgm:pt modelId="{4BF0D32E-74BD-4651-A507-369293C5FF0A}" type="parTrans" cxnId="{450FA52E-2493-4A3F-889E-A062EBD9B38B}">
      <dgm:prSet/>
      <dgm:spPr/>
      <dgm:t>
        <a:bodyPr/>
        <a:lstStyle/>
        <a:p>
          <a:endParaRPr lang="es-ES"/>
        </a:p>
      </dgm:t>
    </dgm:pt>
    <dgm:pt modelId="{EBECE5EB-EE8F-4527-A3B7-ADB8279178B3}" type="sibTrans" cxnId="{450FA52E-2493-4A3F-889E-A062EBD9B38B}">
      <dgm:prSet/>
      <dgm:spPr/>
      <dgm:t>
        <a:bodyPr/>
        <a:lstStyle/>
        <a:p>
          <a:endParaRPr lang="es-ES"/>
        </a:p>
      </dgm:t>
    </dgm:pt>
    <dgm:pt modelId="{0643D912-4745-47CD-897E-F691BF32A2AB}">
      <dgm:prSet/>
      <dgm:spPr/>
      <dgm:t>
        <a:bodyPr/>
        <a:lstStyle/>
        <a:p>
          <a:r>
            <a:rPr lang="es-ES" dirty="0" smtClean="0"/>
            <a:t>La Comisión otorga con voz y voto las siguientes calificaciones a los </a:t>
          </a:r>
          <a:r>
            <a:rPr lang="es-ES" smtClean="0"/>
            <a:t>9 postulantes</a:t>
          </a:r>
          <a:endParaRPr lang="es-EC" dirty="0"/>
        </a:p>
      </dgm:t>
    </dgm:pt>
    <dgm:pt modelId="{472C8651-1F28-40F6-85A9-C2CAA192D16E}" type="parTrans" cxnId="{B24CD746-FC56-44D7-A57A-A91A74F44962}">
      <dgm:prSet/>
      <dgm:spPr/>
      <dgm:t>
        <a:bodyPr/>
        <a:lstStyle/>
        <a:p>
          <a:endParaRPr lang="es-ES"/>
        </a:p>
      </dgm:t>
    </dgm:pt>
    <dgm:pt modelId="{3784FDF9-36FB-4535-8B4A-66AFAF0E4E5D}" type="sibTrans" cxnId="{B24CD746-FC56-44D7-A57A-A91A74F44962}">
      <dgm:prSet/>
      <dgm:spPr/>
      <dgm:t>
        <a:bodyPr/>
        <a:lstStyle/>
        <a:p>
          <a:endParaRPr lang="es-ES"/>
        </a:p>
      </dgm:t>
    </dgm:pt>
    <dgm:pt modelId="{EC24D865-761A-4D04-AFCD-DFB86EE554F2}" type="pres">
      <dgm:prSet presAssocID="{DFF0C93C-38D1-4738-AF6B-FCF4801EFA9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A928ABF2-7A87-424D-8993-85AC43DA6437}" type="pres">
      <dgm:prSet presAssocID="{DFF0C93C-38D1-4738-AF6B-FCF4801EFA96}" presName="pyramid" presStyleLbl="node1" presStyleIdx="0" presStyleCnt="1"/>
      <dgm:spPr/>
      <dgm:t>
        <a:bodyPr/>
        <a:lstStyle/>
        <a:p>
          <a:endParaRPr lang="es-ES"/>
        </a:p>
      </dgm:t>
    </dgm:pt>
    <dgm:pt modelId="{754D1480-3ED4-4FF3-B747-79E752A0ADD7}" type="pres">
      <dgm:prSet presAssocID="{DFF0C93C-38D1-4738-AF6B-FCF4801EFA96}" presName="theList" presStyleCnt="0"/>
      <dgm:spPr/>
      <dgm:t>
        <a:bodyPr/>
        <a:lstStyle/>
        <a:p>
          <a:endParaRPr lang="es-ES"/>
        </a:p>
      </dgm:t>
    </dgm:pt>
    <dgm:pt modelId="{001B2F40-E4D1-4A7A-AFED-3C49E331C82D}" type="pres">
      <dgm:prSet presAssocID="{9DEC9330-58D8-4EBD-B3AB-2D09BBE4A2F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B3402-6596-40FA-B8A5-1F02124849A8}" type="pres">
      <dgm:prSet presAssocID="{9DEC9330-58D8-4EBD-B3AB-2D09BBE4A2F7}" presName="aSpace" presStyleCnt="0"/>
      <dgm:spPr/>
      <dgm:t>
        <a:bodyPr/>
        <a:lstStyle/>
        <a:p>
          <a:endParaRPr lang="es-ES"/>
        </a:p>
      </dgm:t>
    </dgm:pt>
    <dgm:pt modelId="{61AB865D-6CEB-4811-B1C2-BF2FEE5FDFBF}" type="pres">
      <dgm:prSet presAssocID="{04120898-85CB-4136-8373-9B0D9BE72000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9DE909-C8AA-4B1E-85EB-14CB1F616E58}" type="pres">
      <dgm:prSet presAssocID="{04120898-85CB-4136-8373-9B0D9BE72000}" presName="aSpace" presStyleCnt="0"/>
      <dgm:spPr/>
      <dgm:t>
        <a:bodyPr/>
        <a:lstStyle/>
        <a:p>
          <a:endParaRPr lang="es-ES"/>
        </a:p>
      </dgm:t>
    </dgm:pt>
    <dgm:pt modelId="{3C595440-E911-48C6-A8B0-66DC3F64D392}" type="pres">
      <dgm:prSet presAssocID="{9995654A-72E8-4E16-A7BE-6C88038E18E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81543-347C-4F30-B8C2-D9F5CE1798E4}" type="pres">
      <dgm:prSet presAssocID="{9995654A-72E8-4E16-A7BE-6C88038E18E5}" presName="aSpace" presStyleCnt="0"/>
      <dgm:spPr/>
      <dgm:t>
        <a:bodyPr/>
        <a:lstStyle/>
        <a:p>
          <a:endParaRPr lang="es-ES"/>
        </a:p>
      </dgm:t>
    </dgm:pt>
    <dgm:pt modelId="{DDD1B329-BB71-4A98-9455-82AA9381022C}" type="pres">
      <dgm:prSet presAssocID="{0643D912-4745-47CD-897E-F691BF32A2A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DF1D6E-C152-423A-9542-63A564DE1E52}" type="pres">
      <dgm:prSet presAssocID="{0643D912-4745-47CD-897E-F691BF32A2AB}" presName="aSpace" presStyleCnt="0"/>
      <dgm:spPr/>
      <dgm:t>
        <a:bodyPr/>
        <a:lstStyle/>
        <a:p>
          <a:endParaRPr lang="es-ES"/>
        </a:p>
      </dgm:t>
    </dgm:pt>
  </dgm:ptLst>
  <dgm:cxnLst>
    <dgm:cxn modelId="{2E007354-966C-41CD-81AF-0083F1A69CF9}" type="presOf" srcId="{0643D912-4745-47CD-897E-F691BF32A2AB}" destId="{DDD1B329-BB71-4A98-9455-82AA9381022C}" srcOrd="0" destOrd="0" presId="urn:microsoft.com/office/officeart/2005/8/layout/pyramid2"/>
    <dgm:cxn modelId="{B89F11E3-650F-4623-862F-06A9D64177D6}" srcId="{DFF0C93C-38D1-4738-AF6B-FCF4801EFA96}" destId="{04120898-85CB-4136-8373-9B0D9BE72000}" srcOrd="1" destOrd="0" parTransId="{5F8AC375-78B9-4F72-89F2-938A73E3FCCF}" sibTransId="{A9377776-6FE8-44B7-86BB-3C3EFE37F9B9}"/>
    <dgm:cxn modelId="{B24CD746-FC56-44D7-A57A-A91A74F44962}" srcId="{DFF0C93C-38D1-4738-AF6B-FCF4801EFA96}" destId="{0643D912-4745-47CD-897E-F691BF32A2AB}" srcOrd="3" destOrd="0" parTransId="{472C8651-1F28-40F6-85A9-C2CAA192D16E}" sibTransId="{3784FDF9-36FB-4535-8B4A-66AFAF0E4E5D}"/>
    <dgm:cxn modelId="{740AC20D-646F-49F5-8451-561CB157C8EB}" type="presOf" srcId="{9995654A-72E8-4E16-A7BE-6C88038E18E5}" destId="{3C595440-E911-48C6-A8B0-66DC3F64D392}" srcOrd="0" destOrd="0" presId="urn:microsoft.com/office/officeart/2005/8/layout/pyramid2"/>
    <dgm:cxn modelId="{6EF741B4-142D-4907-82A6-7FEBB60F9B9E}" type="presOf" srcId="{9DEC9330-58D8-4EBD-B3AB-2D09BBE4A2F7}" destId="{001B2F40-E4D1-4A7A-AFED-3C49E331C82D}" srcOrd="0" destOrd="0" presId="urn:microsoft.com/office/officeart/2005/8/layout/pyramid2"/>
    <dgm:cxn modelId="{0943FDD5-8E38-4055-8586-033D473BE108}" type="presOf" srcId="{04120898-85CB-4136-8373-9B0D9BE72000}" destId="{61AB865D-6CEB-4811-B1C2-BF2FEE5FDFBF}" srcOrd="0" destOrd="0" presId="urn:microsoft.com/office/officeart/2005/8/layout/pyramid2"/>
    <dgm:cxn modelId="{3EA2935B-F27E-4147-B7FD-29BF6FDBFF73}" srcId="{DFF0C93C-38D1-4738-AF6B-FCF4801EFA96}" destId="{9DEC9330-58D8-4EBD-B3AB-2D09BBE4A2F7}" srcOrd="0" destOrd="0" parTransId="{B9F035DA-70AA-4807-9338-78EA7DC7237C}" sibTransId="{B0118824-5FFC-440F-86CC-1116F6C17174}"/>
    <dgm:cxn modelId="{86803895-9AF1-48C9-9BA9-E338DA140427}" type="presOf" srcId="{DFF0C93C-38D1-4738-AF6B-FCF4801EFA96}" destId="{EC24D865-761A-4D04-AFCD-DFB86EE554F2}" srcOrd="0" destOrd="0" presId="urn:microsoft.com/office/officeart/2005/8/layout/pyramid2"/>
    <dgm:cxn modelId="{450FA52E-2493-4A3F-889E-A062EBD9B38B}" srcId="{DFF0C93C-38D1-4738-AF6B-FCF4801EFA96}" destId="{9995654A-72E8-4E16-A7BE-6C88038E18E5}" srcOrd="2" destOrd="0" parTransId="{4BF0D32E-74BD-4651-A507-369293C5FF0A}" sibTransId="{EBECE5EB-EE8F-4527-A3B7-ADB8279178B3}"/>
    <dgm:cxn modelId="{2740E995-D980-49F6-8B4F-566E8AB6DB57}" type="presParOf" srcId="{EC24D865-761A-4D04-AFCD-DFB86EE554F2}" destId="{A928ABF2-7A87-424D-8993-85AC43DA6437}" srcOrd="0" destOrd="0" presId="urn:microsoft.com/office/officeart/2005/8/layout/pyramid2"/>
    <dgm:cxn modelId="{C17716D8-A050-4ECB-826A-40A15D082A2C}" type="presParOf" srcId="{EC24D865-761A-4D04-AFCD-DFB86EE554F2}" destId="{754D1480-3ED4-4FF3-B747-79E752A0ADD7}" srcOrd="1" destOrd="0" presId="urn:microsoft.com/office/officeart/2005/8/layout/pyramid2"/>
    <dgm:cxn modelId="{DAC405CD-BE90-4A3E-BAEC-BB73774818E0}" type="presParOf" srcId="{754D1480-3ED4-4FF3-B747-79E752A0ADD7}" destId="{001B2F40-E4D1-4A7A-AFED-3C49E331C82D}" srcOrd="0" destOrd="0" presId="urn:microsoft.com/office/officeart/2005/8/layout/pyramid2"/>
    <dgm:cxn modelId="{C50DD314-BD99-4312-95BD-AC16D4B90FD2}" type="presParOf" srcId="{754D1480-3ED4-4FF3-B747-79E752A0ADD7}" destId="{40EB3402-6596-40FA-B8A5-1F02124849A8}" srcOrd="1" destOrd="0" presId="urn:microsoft.com/office/officeart/2005/8/layout/pyramid2"/>
    <dgm:cxn modelId="{6E3834C2-9D5C-4ED7-9072-78CF8E3F1E31}" type="presParOf" srcId="{754D1480-3ED4-4FF3-B747-79E752A0ADD7}" destId="{61AB865D-6CEB-4811-B1C2-BF2FEE5FDFBF}" srcOrd="2" destOrd="0" presId="urn:microsoft.com/office/officeart/2005/8/layout/pyramid2"/>
    <dgm:cxn modelId="{625D9591-5D0A-496E-BBEF-193DF27AA504}" type="presParOf" srcId="{754D1480-3ED4-4FF3-B747-79E752A0ADD7}" destId="{779DE909-C8AA-4B1E-85EB-14CB1F616E58}" srcOrd="3" destOrd="0" presId="urn:microsoft.com/office/officeart/2005/8/layout/pyramid2"/>
    <dgm:cxn modelId="{A678D746-686F-418D-965B-EF9BB621879E}" type="presParOf" srcId="{754D1480-3ED4-4FF3-B747-79E752A0ADD7}" destId="{3C595440-E911-48C6-A8B0-66DC3F64D392}" srcOrd="4" destOrd="0" presId="urn:microsoft.com/office/officeart/2005/8/layout/pyramid2"/>
    <dgm:cxn modelId="{38331C11-D469-41E8-BA05-DCA82758CAAF}" type="presParOf" srcId="{754D1480-3ED4-4FF3-B747-79E752A0ADD7}" destId="{17481543-347C-4F30-B8C2-D9F5CE1798E4}" srcOrd="5" destOrd="0" presId="urn:microsoft.com/office/officeart/2005/8/layout/pyramid2"/>
    <dgm:cxn modelId="{710D897E-6779-4D56-9326-9F870B54DEB8}" type="presParOf" srcId="{754D1480-3ED4-4FF3-B747-79E752A0ADD7}" destId="{DDD1B329-BB71-4A98-9455-82AA9381022C}" srcOrd="6" destOrd="0" presId="urn:microsoft.com/office/officeart/2005/8/layout/pyramid2"/>
    <dgm:cxn modelId="{A4CE5BC8-7CA4-431A-BED1-68631FA0ADDD}" type="presParOf" srcId="{754D1480-3ED4-4FF3-B747-79E752A0ADD7}" destId="{A9DF1D6E-C152-423A-9542-63A564DE1E5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4D312-816A-4A12-B894-FCBBFA4F5991}">
      <dsp:nvSpPr>
        <dsp:cNvPr id="0" name=""/>
        <dsp:cNvSpPr/>
      </dsp:nvSpPr>
      <dsp:spPr>
        <a:xfrm>
          <a:off x="0" y="1316211"/>
          <a:ext cx="3783329" cy="226999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formularios de inscripción con toda la documentación de respaldo, se receptaron en formato PDF y en el orden establecido en el formulario al correo electrónico: </a:t>
          </a:r>
          <a:r>
            <a:rPr lang="es-EC" sz="1600" kern="1200" dirty="0" smtClean="0">
              <a:hlinkClick xmlns:r="http://schemas.openxmlformats.org/officeDocument/2006/relationships" r:id="rId1"/>
            </a:rPr>
            <a:t>inclusionsocial@quito.gob.ec</a:t>
          </a:r>
          <a:r>
            <a:rPr lang="es-EC" sz="1600" kern="1200" dirty="0" smtClean="0"/>
            <a:t>. </a:t>
          </a:r>
          <a:endParaRPr lang="es-ES" sz="1600" kern="1200" dirty="0"/>
        </a:p>
      </dsp:txBody>
      <dsp:txXfrm>
        <a:off x="0" y="1316211"/>
        <a:ext cx="3783329" cy="2269997"/>
      </dsp:txXfrm>
    </dsp:sp>
    <dsp:sp modelId="{4F467CA9-AACF-496F-B62A-69D836FDD850}">
      <dsp:nvSpPr>
        <dsp:cNvPr id="0" name=""/>
        <dsp:cNvSpPr/>
      </dsp:nvSpPr>
      <dsp:spPr>
        <a:xfrm>
          <a:off x="4161662" y="1316211"/>
          <a:ext cx="3783329" cy="2269997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Dirección Metropolitana de Informática informó a través de sus medios de comunicación dificultades técnicas en las redes institucionales los días 27, 28 y 29 de julio del 2022, en consecuencia, el correo institucional de la Secretaría de Inclusión Social no recibió información externa durante los mencionados días. </a:t>
          </a:r>
          <a:endParaRPr lang="es-ES" sz="1600" kern="1200" dirty="0"/>
        </a:p>
      </dsp:txBody>
      <dsp:txXfrm>
        <a:off x="4161662" y="1316211"/>
        <a:ext cx="3783329" cy="2269997"/>
      </dsp:txXfrm>
    </dsp:sp>
    <dsp:sp modelId="{619832E2-E4B7-46A1-AA83-A8FDE03B87C0}">
      <dsp:nvSpPr>
        <dsp:cNvPr id="0" name=""/>
        <dsp:cNvSpPr/>
      </dsp:nvSpPr>
      <dsp:spPr>
        <a:xfrm>
          <a:off x="8323325" y="1316211"/>
          <a:ext cx="3783329" cy="2269997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Conforme a la dificultad previamente expuesta, la Secretaría de Inclusión Social, generó la creación del correo </a:t>
          </a:r>
          <a:r>
            <a:rPr lang="es-EC" sz="1600" kern="1200" dirty="0" smtClean="0">
              <a:hlinkClick xmlns:r="http://schemas.openxmlformats.org/officeDocument/2006/relationships" r:id="rId2"/>
            </a:rPr>
            <a:t>premiodoloresveintimilla@gmail.com</a:t>
          </a:r>
          <a:r>
            <a:rPr lang="es-EC" sz="1600" kern="1200" dirty="0" smtClean="0"/>
            <a:t> con el propósito de que las Administraciones Zonales reenvíen las postulaciones de cada zona al nuevo dominio, además de receptar nuevas postulaciones de jóvenes.</a:t>
          </a:r>
          <a:endParaRPr lang="es-ES" sz="1600" kern="1200" dirty="0"/>
        </a:p>
      </dsp:txBody>
      <dsp:txXfrm>
        <a:off x="8323325" y="1316211"/>
        <a:ext cx="3783329" cy="2269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8ABF2-7A87-424D-8993-85AC43DA6437}">
      <dsp:nvSpPr>
        <dsp:cNvPr id="0" name=""/>
        <dsp:cNvSpPr/>
      </dsp:nvSpPr>
      <dsp:spPr>
        <a:xfrm>
          <a:off x="2140297" y="0"/>
          <a:ext cx="5265203" cy="52652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93216-F34D-4F72-8D2A-0A7AE9DD515A}">
      <dsp:nvSpPr>
        <dsp:cNvPr id="0" name=""/>
        <dsp:cNvSpPr/>
      </dsp:nvSpPr>
      <dsp:spPr>
        <a:xfrm>
          <a:off x="4772898" y="527626"/>
          <a:ext cx="3422381" cy="6684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1" kern="1200" dirty="0" smtClean="0"/>
            <a:t>La Secretaría de Inclusión Social del Distrito Metropolitano de Quito receptó de las postulaciones el 1 de agosto a las 8:00 am.</a:t>
          </a:r>
          <a:endParaRPr lang="es-EC" sz="1200" b="1" kern="1200" dirty="0"/>
        </a:p>
      </dsp:txBody>
      <dsp:txXfrm>
        <a:off x="4805528" y="560256"/>
        <a:ext cx="3357121" cy="603173"/>
      </dsp:txXfrm>
    </dsp:sp>
    <dsp:sp modelId="{DD211167-3253-45C2-8102-F8AEA52C86DD}">
      <dsp:nvSpPr>
        <dsp:cNvPr id="0" name=""/>
        <dsp:cNvSpPr/>
      </dsp:nvSpPr>
      <dsp:spPr>
        <a:xfrm>
          <a:off x="4772898" y="1279614"/>
          <a:ext cx="3422381" cy="6684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Recopiló todas las postulaciones realizadas mediante correo electrónico.</a:t>
          </a:r>
          <a:endParaRPr lang="es-EC" sz="1200" b="1" kern="1200" dirty="0"/>
        </a:p>
      </dsp:txBody>
      <dsp:txXfrm>
        <a:off x="4805528" y="1312244"/>
        <a:ext cx="3357121" cy="603173"/>
      </dsp:txXfrm>
    </dsp:sp>
    <dsp:sp modelId="{3F8590AF-7BDF-4631-AC8A-E567561770D7}">
      <dsp:nvSpPr>
        <dsp:cNvPr id="0" name=""/>
        <dsp:cNvSpPr/>
      </dsp:nvSpPr>
      <dsp:spPr>
        <a:xfrm>
          <a:off x="4772898" y="2031602"/>
          <a:ext cx="3422381" cy="6684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Realizará un primer filtro de selección de las postulaciones completas.</a:t>
          </a:r>
          <a:endParaRPr lang="es-EC" sz="1200" b="1" kern="1200" dirty="0"/>
        </a:p>
      </dsp:txBody>
      <dsp:txXfrm>
        <a:off x="4805528" y="2064232"/>
        <a:ext cx="3357121" cy="603173"/>
      </dsp:txXfrm>
    </dsp:sp>
    <dsp:sp modelId="{F1C079AA-6155-41B0-9047-89691BBECF2D}">
      <dsp:nvSpPr>
        <dsp:cNvPr id="0" name=""/>
        <dsp:cNvSpPr/>
      </dsp:nvSpPr>
      <dsp:spPr>
        <a:xfrm>
          <a:off x="4772898" y="2783590"/>
          <a:ext cx="3422381" cy="7440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Realizó un proceso de retroalimentación a las postulaciones con información incompleta para que en un lapso de 24 horas puedan completar la misma.</a:t>
          </a:r>
          <a:endParaRPr lang="es-EC" sz="1200" b="1" kern="1200" dirty="0"/>
        </a:p>
      </dsp:txBody>
      <dsp:txXfrm>
        <a:off x="4809222" y="2819914"/>
        <a:ext cx="3349733" cy="671446"/>
      </dsp:txXfrm>
    </dsp:sp>
    <dsp:sp modelId="{C0638E93-318F-4B12-8A2B-5DF8ED33F228}">
      <dsp:nvSpPr>
        <dsp:cNvPr id="0" name=""/>
        <dsp:cNvSpPr/>
      </dsp:nvSpPr>
      <dsp:spPr>
        <a:xfrm>
          <a:off x="4772898" y="3611238"/>
          <a:ext cx="3422381" cy="10427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1" kern="1200" dirty="0" smtClean="0"/>
            <a:t>La Secretaría de Inclusión Social revisó la información presentada y elaboró un listado con los nombres de los postulantes que cumplieron con la información requerida.</a:t>
          </a:r>
          <a:endParaRPr lang="es-EC" sz="1200" b="1" kern="1200" dirty="0"/>
        </a:p>
      </dsp:txBody>
      <dsp:txXfrm>
        <a:off x="4823802" y="3662142"/>
        <a:ext cx="3320573" cy="9409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0F415-3453-40F2-BA77-7E193E4F6F24}">
      <dsp:nvSpPr>
        <dsp:cNvPr id="0" name=""/>
        <dsp:cNvSpPr/>
      </dsp:nvSpPr>
      <dsp:spPr>
        <a:xfrm>
          <a:off x="0" y="346855"/>
          <a:ext cx="10354056" cy="4284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Las consideraciones para asignar los criterios de ponderación son los siguientes:</a:t>
          </a: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- Actividades generales realizadas: 40 puntos</a:t>
          </a: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 este parámetro se considerarán las actividades científicas, cívicas, culturales, educativas, sociales, ecológicas, laborales, entre otras; desarrolladas por el o la postulante, debidamente certificadas.</a:t>
          </a: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Actividades específicas realizadas: 40 puntos</a:t>
          </a: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 este parámetro se considerarán las actividades y/o activismo desarrollado por el o la postulante, en favor de la población joven de la ciudad o el país. Este puntaje se basará en:</a:t>
          </a: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Años de activismo comprobado (a través de certificaciones, cartas de apoyo, etc.)</a:t>
          </a: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Fotografías, recortes de medios de prensa, trabajo en campo, artículos de páginas web, sustentos de campañas, participación en acciones jurídicas, convocatorias, correos, audios, videos y páginas de redes sociales (adjuntar links), etc. </a:t>
          </a: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Reconocimientos: 20 puntos</a:t>
          </a: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 este parámetro se tomarán en cuenta los reconocimientos que a nivel local, provincial, nacional  debidamente certificados.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Puntaje máximo: 100 punto, sin tomar en cuenta las acciones afirmativas; las cuales únicamente podrá aplicar a una como máximo.</a:t>
          </a:r>
          <a:endParaRPr lang="es-EC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>
        <a:off x="0" y="346855"/>
        <a:ext cx="10354056" cy="42844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8ABF2-7A87-424D-8993-85AC43DA6437}">
      <dsp:nvSpPr>
        <dsp:cNvPr id="0" name=""/>
        <dsp:cNvSpPr/>
      </dsp:nvSpPr>
      <dsp:spPr>
        <a:xfrm>
          <a:off x="2140297" y="0"/>
          <a:ext cx="5265203" cy="526520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1B2F40-E4D1-4A7A-AFED-3C49E331C82D}">
      <dsp:nvSpPr>
        <dsp:cNvPr id="0" name=""/>
        <dsp:cNvSpPr/>
      </dsp:nvSpPr>
      <dsp:spPr>
        <a:xfrm>
          <a:off x="4772898" y="527034"/>
          <a:ext cx="3422381" cy="9358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Se reciben 12 postulaciones al Premio Dolores Veintimilla de Galindo.</a:t>
          </a:r>
          <a:endParaRPr lang="es-EC" sz="1100" kern="1200" dirty="0"/>
        </a:p>
      </dsp:txBody>
      <dsp:txXfrm>
        <a:off x="4818580" y="572716"/>
        <a:ext cx="3331017" cy="844443"/>
      </dsp:txXfrm>
    </dsp:sp>
    <dsp:sp modelId="{61AB865D-6CEB-4811-B1C2-BF2FEE5FDFBF}">
      <dsp:nvSpPr>
        <dsp:cNvPr id="0" name=""/>
        <dsp:cNvSpPr/>
      </dsp:nvSpPr>
      <dsp:spPr>
        <a:xfrm>
          <a:off x="4772898" y="1579817"/>
          <a:ext cx="3422381" cy="9358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De las 12 carpetas receptadas, 3 de ellas no cumplían con los requisitos generales, ya que, no contaban con el formulario completo ni documentos de verificación debidamente certificados. </a:t>
          </a:r>
          <a:endParaRPr lang="es-EC" sz="1100" kern="1200" dirty="0"/>
        </a:p>
      </dsp:txBody>
      <dsp:txXfrm>
        <a:off x="4818580" y="1625499"/>
        <a:ext cx="3331017" cy="844443"/>
      </dsp:txXfrm>
    </dsp:sp>
    <dsp:sp modelId="{3C595440-E911-48C6-A8B0-66DC3F64D392}">
      <dsp:nvSpPr>
        <dsp:cNvPr id="0" name=""/>
        <dsp:cNvSpPr/>
      </dsp:nvSpPr>
      <dsp:spPr>
        <a:xfrm>
          <a:off x="4772898" y="2632601"/>
          <a:ext cx="3422381" cy="9358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9 de las 12 carpetas presentaron los requisitos completos para la postulación al Premio Dolores Veintimilla de Galindo.</a:t>
          </a:r>
          <a:endParaRPr lang="es-EC" sz="1100" kern="1200" dirty="0"/>
        </a:p>
      </dsp:txBody>
      <dsp:txXfrm>
        <a:off x="4818580" y="2678283"/>
        <a:ext cx="3331017" cy="844443"/>
      </dsp:txXfrm>
    </dsp:sp>
    <dsp:sp modelId="{DDD1B329-BB71-4A98-9455-82AA9381022C}">
      <dsp:nvSpPr>
        <dsp:cNvPr id="0" name=""/>
        <dsp:cNvSpPr/>
      </dsp:nvSpPr>
      <dsp:spPr>
        <a:xfrm>
          <a:off x="4772898" y="3685385"/>
          <a:ext cx="3422381" cy="9358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La Comisión otorga con voz y voto las siguientes calificaciones a los </a:t>
          </a:r>
          <a:r>
            <a:rPr lang="es-ES" sz="1100" kern="1200" smtClean="0"/>
            <a:t>9 postulantes</a:t>
          </a:r>
          <a:endParaRPr lang="es-EC" sz="1100" kern="1200" dirty="0"/>
        </a:p>
      </dsp:txBody>
      <dsp:txXfrm>
        <a:off x="4818580" y="3731067"/>
        <a:ext cx="3331017" cy="844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237A6-26DF-4BEA-A23E-A1E04619DE27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F5269-852D-4BDA-9846-C768837607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78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806ada915c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806ada915c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10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D0619F-370F-8B40-AB5F-0D206F01D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DEA1CB8-26CD-4049-98A4-210B87619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F274EFF-5FE8-A74C-914C-0A3429A7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48C1AB0-9946-C847-8F34-8624C6C7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D920386-43DB-7043-A932-9E3D1826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086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01A1D5-806A-D54F-8B24-6F2389EA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BC061A3-694D-894A-AF2A-EE0258C12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CA3016-BCED-F846-ADE6-86ECD2ED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EE3AF2-419B-0D41-96B4-1A0AF562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EA6B50-2695-2B4B-8007-663312CB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61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ECCDBE0-B282-C144-BEF2-8DADCD349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40587AE-0206-AD4A-A06F-D3CBC4958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A0295F-9F47-444F-8198-58536B71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B89CEF-6FB9-734A-9D17-0204A463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7D1CFB-8FBE-C346-9A27-C0C40136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613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96A732-B1A6-FF4A-BB06-D277D737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306208-FA66-DA41-A809-0E608600C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D12A9DE-CF34-084A-AD12-55331E0E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3C00915-4B8A-AB48-89A8-AB63C6E0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188229C-17F1-624B-9D1F-09F2C623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147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A9F1FC-3DDB-0244-BB51-CF63E9BD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B1564F-3A7C-3B40-A104-BDB889903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7B0D2E-3AF0-C947-BDF7-A6ADCB4D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C35752-87A0-4543-BD5C-48053126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64879D-AB78-2443-81D2-EB2CFC6C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22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87BD1A-80AE-964C-A7AA-83E633D0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923818-A392-304A-9AD1-E8070077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1E04CE7-6A0C-E240-8B88-CC97189D1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5DEA77D-A37B-FB49-A292-6F16EE24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A0D88DB-5AA1-AB47-8E42-146AE057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BA7D35C-19F7-4447-8733-78E59224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755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D98748-0003-FE47-980C-6014323C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7297786-7D1B-7C40-B460-7020D787F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EF1111D-3281-944D-8B08-418E94082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3DCD1D5-19EF-8E42-AD4C-B2C976606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A3E8DEC-8985-EC41-AC2D-CF9171348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844D1AD-BA20-854F-BD50-9FDAE6BD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3784A0D-6867-6A49-8464-185466AA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476625C-269E-5C4A-A6E8-DD5636C8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147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86B1F8-22C3-2347-916C-1B78EF76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87329CD-39FA-9749-9D98-FEF1FDE7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A76CB70-5C9D-8F4F-909A-46F19E04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578192E-9E85-F64D-951D-66A2FFCF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411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C9C00EB-BED8-A448-89DB-FB01EDA7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D770069-EB3C-684E-877F-82F63418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1460173-8547-2645-9B53-00A22821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571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7DB93D-30A1-7445-BA27-79B29222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7633D5A-0097-9D45-A450-433DC181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C29FC4C-4B4F-AF45-9605-14CC540D8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8048B83-2941-F448-A628-84BC37E7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E0BC065-409D-3245-A326-D27E3706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10D638-850F-FA44-9982-2FF52D34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68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9DD978-A256-F848-B701-EC092299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F52463C-EE30-DF44-A624-8C9A04374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EB33D38-BA8B-1F4D-B158-C53BA68DE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09247B1-7283-D643-8CA2-80797C70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CBBD0C7-573D-8240-ABB4-CC8C5DDE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BB51A2F-B26B-3A49-BB23-2437F87A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816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93BB53B-C156-124F-BAD9-8425BFFF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E07C1B-7B48-9147-9292-66E709D6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5996B47-9023-8A47-B1C0-013CF351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CE87-4AE2-2B45-8A84-43F5822E522B}" type="datetimeFigureOut">
              <a:rPr lang="es-EC" smtClean="0"/>
              <a:t>2/8/2022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6D8B70-48E0-AF42-95F4-D827D89F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C4B15C0-4781-724A-A296-BB0AD602A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441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f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36" y="125652"/>
            <a:ext cx="1764057" cy="69607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15946" y="487680"/>
            <a:ext cx="10851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accent1">
                    <a:lumMod val="50000"/>
                  </a:schemeClr>
                </a:solidFill>
              </a:rPr>
              <a:t>SECRETARÍA DE INCLUSIÓN SOCIAL</a:t>
            </a:r>
          </a:p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DIRECCIÓN METROPOLITANA DE PROMOCIÓN DE DERECHOS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93604" y="2656439"/>
            <a:ext cx="6804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</a:rPr>
              <a:t>PREMIO DOLORES VEINTIMILLA DE GALINDO 2022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1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2123" y="32657"/>
            <a:ext cx="9757186" cy="946673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</a:rPr>
              <a:t>PROCESO CALIFICACIÓN: COMISIÓN SIS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33977890"/>
              </p:ext>
            </p:extLst>
          </p:nvPr>
        </p:nvGraphicFramePr>
        <p:xfrm>
          <a:off x="1185862" y="708877"/>
          <a:ext cx="10335578" cy="526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405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2122" y="313073"/>
            <a:ext cx="10373957" cy="946673"/>
          </a:xfrm>
        </p:spPr>
        <p:txBody>
          <a:bodyPr>
            <a:normAutofit fontScale="90000"/>
          </a:bodyPr>
          <a:lstStyle/>
          <a:p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ORDEN DE PRELACIÓN DE LOS 4 MEJORES PUNTAJES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483977"/>
              </p:ext>
            </p:extLst>
          </p:nvPr>
        </p:nvGraphicFramePr>
        <p:xfrm>
          <a:off x="1792225" y="1524000"/>
          <a:ext cx="7339583" cy="4047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928">
                  <a:extLst>
                    <a:ext uri="{9D8B030D-6E8A-4147-A177-3AD203B41FA5}">
                      <a16:colId xmlns:a16="http://schemas.microsoft.com/office/drawing/2014/main" xmlns="" val="2754078143"/>
                    </a:ext>
                  </a:extLst>
                </a:gridCol>
                <a:gridCol w="4310710">
                  <a:extLst>
                    <a:ext uri="{9D8B030D-6E8A-4147-A177-3AD203B41FA5}">
                      <a16:colId xmlns:a16="http://schemas.microsoft.com/office/drawing/2014/main" xmlns="" val="1087827293"/>
                    </a:ext>
                  </a:extLst>
                </a:gridCol>
                <a:gridCol w="2075945">
                  <a:extLst>
                    <a:ext uri="{9D8B030D-6E8A-4147-A177-3AD203B41FA5}">
                      <a16:colId xmlns:a16="http://schemas.microsoft.com/office/drawing/2014/main" xmlns="" val="2168679775"/>
                    </a:ext>
                  </a:extLst>
                </a:gridCol>
              </a:tblGrid>
              <a:tr h="874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Lugar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Apellidos y nombres</a:t>
                      </a:r>
                      <a:endParaRPr lang="es-EC" sz="14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Puntaje Total (100 puntos)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358884"/>
                  </a:ext>
                </a:extLst>
              </a:tr>
              <a:tr h="789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MÉNDEZ YAZAN MIRIAN JOHANNA	</a:t>
                      </a:r>
                      <a:endParaRPr lang="es-EC" sz="14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90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0427243"/>
                  </a:ext>
                </a:extLst>
              </a:tr>
              <a:tr h="794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PALACIOS TELLO FRANKLIN HERNÁN 	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84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4197015"/>
                  </a:ext>
                </a:extLst>
              </a:tr>
              <a:tr h="794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DIAZ FIALLOS PAULINA ALEXANDRA	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80 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18260673"/>
                  </a:ext>
                </a:extLst>
              </a:tr>
              <a:tr h="794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MAISINCHO HARO SHIRLEY TATIANA	</a:t>
                      </a:r>
                      <a:endParaRPr lang="es-EC" sz="14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79</a:t>
                      </a:r>
                      <a:endParaRPr lang="es-EC" sz="14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109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68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250464"/>
              </p:ext>
            </p:extLst>
          </p:nvPr>
        </p:nvGraphicFramePr>
        <p:xfrm>
          <a:off x="645458" y="1161826"/>
          <a:ext cx="11209469" cy="449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2123" y="215153"/>
            <a:ext cx="9757186" cy="946673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ANTECEDENTES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065" y="417757"/>
            <a:ext cx="533402" cy="5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6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667917"/>
              </p:ext>
            </p:extLst>
          </p:nvPr>
        </p:nvGraphicFramePr>
        <p:xfrm>
          <a:off x="645458" y="1161826"/>
          <a:ext cx="11209469" cy="449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2123" y="215153"/>
            <a:ext cx="9757186" cy="946673"/>
          </a:xfrm>
        </p:spPr>
        <p:txBody>
          <a:bodyPr>
            <a:normAutofit fontScale="90000"/>
          </a:bodyPr>
          <a:lstStyle/>
          <a:p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</a:rPr>
              <a:t>PROCESO DE CONVOCATORIA Y DIFUSIÓN: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1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399888"/>
              </p:ext>
            </p:extLst>
          </p:nvPr>
        </p:nvGraphicFramePr>
        <p:xfrm>
          <a:off x="2109216" y="1100866"/>
          <a:ext cx="7668768" cy="178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2123" y="215153"/>
            <a:ext cx="9757186" cy="946673"/>
          </a:xfrm>
        </p:spPr>
        <p:txBody>
          <a:bodyPr>
            <a:normAutofit fontScale="90000"/>
          </a:bodyPr>
          <a:lstStyle/>
          <a:p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</a:rPr>
              <a:t>PROCESO DE CONVOCATORIA Y DIFUSIÓN: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76" y="3051048"/>
            <a:ext cx="3889248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0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1518;p44"/>
          <p:cNvGrpSpPr/>
          <p:nvPr/>
        </p:nvGrpSpPr>
        <p:grpSpPr>
          <a:xfrm>
            <a:off x="902609" y="2089981"/>
            <a:ext cx="556529" cy="556517"/>
            <a:chOff x="1247450" y="1888075"/>
            <a:chExt cx="1180350" cy="1180325"/>
          </a:xfrm>
        </p:grpSpPr>
        <p:sp>
          <p:nvSpPr>
            <p:cNvPr id="83" name="Google Shape;1519;p44"/>
            <p:cNvSpPr/>
            <p:nvPr/>
          </p:nvSpPr>
          <p:spPr>
            <a:xfrm>
              <a:off x="1247450" y="1888075"/>
              <a:ext cx="1180350" cy="1180325"/>
            </a:xfrm>
            <a:custGeom>
              <a:avLst/>
              <a:gdLst/>
              <a:ahLst/>
              <a:cxnLst/>
              <a:rect l="l" t="t" r="r" b="b"/>
              <a:pathLst>
                <a:path w="47214" h="47213" extrusionOk="0">
                  <a:moveTo>
                    <a:pt x="23612" y="0"/>
                  </a:moveTo>
                  <a:lnTo>
                    <a:pt x="22996" y="0"/>
                  </a:lnTo>
                  <a:lnTo>
                    <a:pt x="21790" y="63"/>
                  </a:lnTo>
                  <a:lnTo>
                    <a:pt x="20602" y="179"/>
                  </a:lnTo>
                  <a:lnTo>
                    <a:pt x="19433" y="366"/>
                  </a:lnTo>
                  <a:lnTo>
                    <a:pt x="18281" y="598"/>
                  </a:lnTo>
                  <a:lnTo>
                    <a:pt x="17146" y="893"/>
                  </a:lnTo>
                  <a:lnTo>
                    <a:pt x="16039" y="1233"/>
                  </a:lnTo>
                  <a:lnTo>
                    <a:pt x="14950" y="1634"/>
                  </a:lnTo>
                  <a:lnTo>
                    <a:pt x="13896" y="2081"/>
                  </a:lnTo>
                  <a:lnTo>
                    <a:pt x="12860" y="2572"/>
                  </a:lnTo>
                  <a:lnTo>
                    <a:pt x="11860" y="3126"/>
                  </a:lnTo>
                  <a:lnTo>
                    <a:pt x="10887" y="3715"/>
                  </a:lnTo>
                  <a:lnTo>
                    <a:pt x="9940" y="4349"/>
                  </a:lnTo>
                  <a:lnTo>
                    <a:pt x="9029" y="5028"/>
                  </a:lnTo>
                  <a:lnTo>
                    <a:pt x="8154" y="5751"/>
                  </a:lnTo>
                  <a:lnTo>
                    <a:pt x="7323" y="6510"/>
                  </a:lnTo>
                  <a:lnTo>
                    <a:pt x="6520" y="7314"/>
                  </a:lnTo>
                  <a:lnTo>
                    <a:pt x="5752" y="8153"/>
                  </a:lnTo>
                  <a:lnTo>
                    <a:pt x="5037" y="9028"/>
                  </a:lnTo>
                  <a:lnTo>
                    <a:pt x="4359" y="9939"/>
                  </a:lnTo>
                  <a:lnTo>
                    <a:pt x="3716" y="10877"/>
                  </a:lnTo>
                  <a:lnTo>
                    <a:pt x="3126" y="11850"/>
                  </a:lnTo>
                  <a:lnTo>
                    <a:pt x="2582" y="12850"/>
                  </a:lnTo>
                  <a:lnTo>
                    <a:pt x="2082" y="13886"/>
                  </a:lnTo>
                  <a:lnTo>
                    <a:pt x="1635" y="14949"/>
                  </a:lnTo>
                  <a:lnTo>
                    <a:pt x="1242" y="16029"/>
                  </a:lnTo>
                  <a:lnTo>
                    <a:pt x="894" y="17137"/>
                  </a:lnTo>
                  <a:lnTo>
                    <a:pt x="599" y="18271"/>
                  </a:lnTo>
                  <a:lnTo>
                    <a:pt x="367" y="19423"/>
                  </a:lnTo>
                  <a:lnTo>
                    <a:pt x="188" y="20593"/>
                  </a:lnTo>
                  <a:lnTo>
                    <a:pt x="63" y="21789"/>
                  </a:lnTo>
                  <a:lnTo>
                    <a:pt x="10" y="22995"/>
                  </a:lnTo>
                  <a:lnTo>
                    <a:pt x="1" y="23602"/>
                  </a:lnTo>
                  <a:lnTo>
                    <a:pt x="1" y="23602"/>
                  </a:lnTo>
                  <a:lnTo>
                    <a:pt x="10" y="24209"/>
                  </a:lnTo>
                  <a:lnTo>
                    <a:pt x="63" y="25424"/>
                  </a:lnTo>
                  <a:lnTo>
                    <a:pt x="188" y="26611"/>
                  </a:lnTo>
                  <a:lnTo>
                    <a:pt x="367" y="27781"/>
                  </a:lnTo>
                  <a:lnTo>
                    <a:pt x="599" y="28933"/>
                  </a:lnTo>
                  <a:lnTo>
                    <a:pt x="894" y="30067"/>
                  </a:lnTo>
                  <a:lnTo>
                    <a:pt x="1242" y="31175"/>
                  </a:lnTo>
                  <a:lnTo>
                    <a:pt x="1635" y="32255"/>
                  </a:lnTo>
                  <a:lnTo>
                    <a:pt x="2082" y="33318"/>
                  </a:lnTo>
                  <a:lnTo>
                    <a:pt x="2582" y="34354"/>
                  </a:lnTo>
                  <a:lnTo>
                    <a:pt x="3126" y="35354"/>
                  </a:lnTo>
                  <a:lnTo>
                    <a:pt x="3716" y="36327"/>
                  </a:lnTo>
                  <a:lnTo>
                    <a:pt x="4359" y="37274"/>
                  </a:lnTo>
                  <a:lnTo>
                    <a:pt x="5037" y="38176"/>
                  </a:lnTo>
                  <a:lnTo>
                    <a:pt x="5752" y="39051"/>
                  </a:lnTo>
                  <a:lnTo>
                    <a:pt x="6520" y="39890"/>
                  </a:lnTo>
                  <a:lnTo>
                    <a:pt x="7315" y="40694"/>
                  </a:lnTo>
                  <a:lnTo>
                    <a:pt x="8154" y="41453"/>
                  </a:lnTo>
                  <a:lnTo>
                    <a:pt x="9029" y="42176"/>
                  </a:lnTo>
                  <a:lnTo>
                    <a:pt x="9940" y="42855"/>
                  </a:lnTo>
                  <a:lnTo>
                    <a:pt x="10887" y="43489"/>
                  </a:lnTo>
                  <a:lnTo>
                    <a:pt x="11860" y="44087"/>
                  </a:lnTo>
                  <a:lnTo>
                    <a:pt x="12860" y="44632"/>
                  </a:lnTo>
                  <a:lnTo>
                    <a:pt x="13896" y="45123"/>
                  </a:lnTo>
                  <a:lnTo>
                    <a:pt x="14950" y="45579"/>
                  </a:lnTo>
                  <a:lnTo>
                    <a:pt x="16039" y="45972"/>
                  </a:lnTo>
                  <a:lnTo>
                    <a:pt x="17146" y="46320"/>
                  </a:lnTo>
                  <a:lnTo>
                    <a:pt x="18272" y="46606"/>
                  </a:lnTo>
                  <a:lnTo>
                    <a:pt x="19433" y="46847"/>
                  </a:lnTo>
                  <a:lnTo>
                    <a:pt x="20602" y="47025"/>
                  </a:lnTo>
                  <a:lnTo>
                    <a:pt x="21790" y="47141"/>
                  </a:lnTo>
                  <a:lnTo>
                    <a:pt x="22996" y="47204"/>
                  </a:lnTo>
                  <a:lnTo>
                    <a:pt x="23612" y="47213"/>
                  </a:lnTo>
                  <a:lnTo>
                    <a:pt x="23612" y="47213"/>
                  </a:lnTo>
                  <a:lnTo>
                    <a:pt x="24219" y="47204"/>
                  </a:lnTo>
                  <a:lnTo>
                    <a:pt x="25425" y="47141"/>
                  </a:lnTo>
                  <a:lnTo>
                    <a:pt x="26612" y="47025"/>
                  </a:lnTo>
                  <a:lnTo>
                    <a:pt x="27791" y="46847"/>
                  </a:lnTo>
                  <a:lnTo>
                    <a:pt x="28943" y="46606"/>
                  </a:lnTo>
                  <a:lnTo>
                    <a:pt x="30068" y="46320"/>
                  </a:lnTo>
                  <a:lnTo>
                    <a:pt x="31184" y="45972"/>
                  </a:lnTo>
                  <a:lnTo>
                    <a:pt x="32265" y="45570"/>
                  </a:lnTo>
                  <a:lnTo>
                    <a:pt x="33328" y="45123"/>
                  </a:lnTo>
                  <a:lnTo>
                    <a:pt x="34354" y="44632"/>
                  </a:lnTo>
                  <a:lnTo>
                    <a:pt x="35364" y="44087"/>
                  </a:lnTo>
                  <a:lnTo>
                    <a:pt x="36337" y="43489"/>
                  </a:lnTo>
                  <a:lnTo>
                    <a:pt x="37275" y="42855"/>
                  </a:lnTo>
                  <a:lnTo>
                    <a:pt x="38185" y="42176"/>
                  </a:lnTo>
                  <a:lnTo>
                    <a:pt x="39061" y="41453"/>
                  </a:lnTo>
                  <a:lnTo>
                    <a:pt x="39900" y="40694"/>
                  </a:lnTo>
                  <a:lnTo>
                    <a:pt x="40695" y="39890"/>
                  </a:lnTo>
                  <a:lnTo>
                    <a:pt x="41463" y="39051"/>
                  </a:lnTo>
                  <a:lnTo>
                    <a:pt x="42177" y="38176"/>
                  </a:lnTo>
                  <a:lnTo>
                    <a:pt x="42865" y="37274"/>
                  </a:lnTo>
                  <a:lnTo>
                    <a:pt x="43499" y="36327"/>
                  </a:lnTo>
                  <a:lnTo>
                    <a:pt x="44088" y="35354"/>
                  </a:lnTo>
                  <a:lnTo>
                    <a:pt x="44633" y="34354"/>
                  </a:lnTo>
                  <a:lnTo>
                    <a:pt x="45133" y="33318"/>
                  </a:lnTo>
                  <a:lnTo>
                    <a:pt x="45579" y="32255"/>
                  </a:lnTo>
                  <a:lnTo>
                    <a:pt x="45972" y="31175"/>
                  </a:lnTo>
                  <a:lnTo>
                    <a:pt x="46321" y="30067"/>
                  </a:lnTo>
                  <a:lnTo>
                    <a:pt x="46615" y="28933"/>
                  </a:lnTo>
                  <a:lnTo>
                    <a:pt x="46848" y="27781"/>
                  </a:lnTo>
                  <a:lnTo>
                    <a:pt x="47026" y="26611"/>
                  </a:lnTo>
                  <a:lnTo>
                    <a:pt x="47151" y="25424"/>
                  </a:lnTo>
                  <a:lnTo>
                    <a:pt x="47214" y="24209"/>
                  </a:lnTo>
                  <a:lnTo>
                    <a:pt x="47214" y="23602"/>
                  </a:lnTo>
                  <a:lnTo>
                    <a:pt x="47214" y="23602"/>
                  </a:lnTo>
                  <a:lnTo>
                    <a:pt x="47214" y="22995"/>
                  </a:lnTo>
                  <a:lnTo>
                    <a:pt x="47151" y="21789"/>
                  </a:lnTo>
                  <a:lnTo>
                    <a:pt x="47026" y="20593"/>
                  </a:lnTo>
                  <a:lnTo>
                    <a:pt x="46848" y="19423"/>
                  </a:lnTo>
                  <a:lnTo>
                    <a:pt x="46615" y="18271"/>
                  </a:lnTo>
                  <a:lnTo>
                    <a:pt x="46321" y="17137"/>
                  </a:lnTo>
                  <a:lnTo>
                    <a:pt x="45981" y="16029"/>
                  </a:lnTo>
                  <a:lnTo>
                    <a:pt x="45579" y="14949"/>
                  </a:lnTo>
                  <a:lnTo>
                    <a:pt x="45133" y="13886"/>
                  </a:lnTo>
                  <a:lnTo>
                    <a:pt x="44633" y="12850"/>
                  </a:lnTo>
                  <a:lnTo>
                    <a:pt x="44088" y="11850"/>
                  </a:lnTo>
                  <a:lnTo>
                    <a:pt x="43499" y="10877"/>
                  </a:lnTo>
                  <a:lnTo>
                    <a:pt x="42865" y="9939"/>
                  </a:lnTo>
                  <a:lnTo>
                    <a:pt x="42186" y="9028"/>
                  </a:lnTo>
                  <a:lnTo>
                    <a:pt x="41463" y="8153"/>
                  </a:lnTo>
                  <a:lnTo>
                    <a:pt x="40695" y="7314"/>
                  </a:lnTo>
                  <a:lnTo>
                    <a:pt x="39900" y="6510"/>
                  </a:lnTo>
                  <a:lnTo>
                    <a:pt x="39061" y="5751"/>
                  </a:lnTo>
                  <a:lnTo>
                    <a:pt x="38185" y="5028"/>
                  </a:lnTo>
                  <a:lnTo>
                    <a:pt x="37275" y="4349"/>
                  </a:lnTo>
                  <a:lnTo>
                    <a:pt x="36337" y="3715"/>
                  </a:lnTo>
                  <a:lnTo>
                    <a:pt x="35364" y="3117"/>
                  </a:lnTo>
                  <a:lnTo>
                    <a:pt x="34354" y="2572"/>
                  </a:lnTo>
                  <a:lnTo>
                    <a:pt x="33328" y="2081"/>
                  </a:lnTo>
                  <a:lnTo>
                    <a:pt x="32265" y="1634"/>
                  </a:lnTo>
                  <a:lnTo>
                    <a:pt x="31184" y="1233"/>
                  </a:lnTo>
                  <a:lnTo>
                    <a:pt x="30077" y="884"/>
                  </a:lnTo>
                  <a:lnTo>
                    <a:pt x="28943" y="598"/>
                  </a:lnTo>
                  <a:lnTo>
                    <a:pt x="27791" y="357"/>
                  </a:lnTo>
                  <a:lnTo>
                    <a:pt x="26621" y="179"/>
                  </a:lnTo>
                  <a:lnTo>
                    <a:pt x="25425" y="63"/>
                  </a:lnTo>
                  <a:lnTo>
                    <a:pt x="24219" y="0"/>
                  </a:lnTo>
                  <a:lnTo>
                    <a:pt x="23612" y="0"/>
                  </a:lnTo>
                  <a:lnTo>
                    <a:pt x="23612" y="0"/>
                  </a:lnTo>
                  <a:lnTo>
                    <a:pt x="23612" y="0"/>
                  </a:lnTo>
                  <a:close/>
                </a:path>
              </a:pathLst>
            </a:custGeom>
            <a:solidFill>
              <a:srgbClr val="F1F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20;p44"/>
            <p:cNvSpPr/>
            <p:nvPr/>
          </p:nvSpPr>
          <p:spPr>
            <a:xfrm>
              <a:off x="1359075" y="1999475"/>
              <a:ext cx="957325" cy="957300"/>
            </a:xfrm>
            <a:custGeom>
              <a:avLst/>
              <a:gdLst/>
              <a:ahLst/>
              <a:cxnLst/>
              <a:rect l="l" t="t" r="r" b="b"/>
              <a:pathLst>
                <a:path w="38293" h="38292" extrusionOk="0">
                  <a:moveTo>
                    <a:pt x="38293" y="19146"/>
                  </a:moveTo>
                  <a:lnTo>
                    <a:pt x="38284" y="19637"/>
                  </a:lnTo>
                  <a:lnTo>
                    <a:pt x="38239" y="20619"/>
                  </a:lnTo>
                  <a:lnTo>
                    <a:pt x="38141" y="21584"/>
                  </a:lnTo>
                  <a:lnTo>
                    <a:pt x="37998" y="22539"/>
                  </a:lnTo>
                  <a:lnTo>
                    <a:pt x="37801" y="23468"/>
                  </a:lnTo>
                  <a:lnTo>
                    <a:pt x="37569" y="24388"/>
                  </a:lnTo>
                  <a:lnTo>
                    <a:pt x="37283" y="25290"/>
                  </a:lnTo>
                  <a:lnTo>
                    <a:pt x="36962" y="26165"/>
                  </a:lnTo>
                  <a:lnTo>
                    <a:pt x="36605" y="27031"/>
                  </a:lnTo>
                  <a:lnTo>
                    <a:pt x="36203" y="27862"/>
                  </a:lnTo>
                  <a:lnTo>
                    <a:pt x="35756" y="28674"/>
                  </a:lnTo>
                  <a:lnTo>
                    <a:pt x="35274" y="29469"/>
                  </a:lnTo>
                  <a:lnTo>
                    <a:pt x="34756" y="30228"/>
                  </a:lnTo>
                  <a:lnTo>
                    <a:pt x="34212" y="30969"/>
                  </a:lnTo>
                  <a:lnTo>
                    <a:pt x="33622" y="31675"/>
                  </a:lnTo>
                  <a:lnTo>
                    <a:pt x="33006" y="32362"/>
                  </a:lnTo>
                  <a:lnTo>
                    <a:pt x="32354" y="33005"/>
                  </a:lnTo>
                  <a:lnTo>
                    <a:pt x="31675" y="33630"/>
                  </a:lnTo>
                  <a:lnTo>
                    <a:pt x="30970" y="34211"/>
                  </a:lnTo>
                  <a:lnTo>
                    <a:pt x="30229" y="34764"/>
                  </a:lnTo>
                  <a:lnTo>
                    <a:pt x="29470" y="35282"/>
                  </a:lnTo>
                  <a:lnTo>
                    <a:pt x="28675" y="35756"/>
                  </a:lnTo>
                  <a:lnTo>
                    <a:pt x="27862" y="36202"/>
                  </a:lnTo>
                  <a:lnTo>
                    <a:pt x="27023" y="36604"/>
                  </a:lnTo>
                  <a:lnTo>
                    <a:pt x="26166" y="36970"/>
                  </a:lnTo>
                  <a:lnTo>
                    <a:pt x="25282" y="37292"/>
                  </a:lnTo>
                  <a:lnTo>
                    <a:pt x="24389" y="37568"/>
                  </a:lnTo>
                  <a:lnTo>
                    <a:pt x="23469" y="37810"/>
                  </a:lnTo>
                  <a:lnTo>
                    <a:pt x="22531" y="37997"/>
                  </a:lnTo>
                  <a:lnTo>
                    <a:pt x="21585" y="38140"/>
                  </a:lnTo>
                  <a:lnTo>
                    <a:pt x="20620" y="38238"/>
                  </a:lnTo>
                  <a:lnTo>
                    <a:pt x="19638" y="38292"/>
                  </a:lnTo>
                  <a:lnTo>
                    <a:pt x="19147" y="38292"/>
                  </a:lnTo>
                  <a:lnTo>
                    <a:pt x="18647" y="38292"/>
                  </a:lnTo>
                  <a:lnTo>
                    <a:pt x="17673" y="38238"/>
                  </a:lnTo>
                  <a:lnTo>
                    <a:pt x="16700" y="38140"/>
                  </a:lnTo>
                  <a:lnTo>
                    <a:pt x="15753" y="37997"/>
                  </a:lnTo>
                  <a:lnTo>
                    <a:pt x="14816" y="37810"/>
                  </a:lnTo>
                  <a:lnTo>
                    <a:pt x="13905" y="37568"/>
                  </a:lnTo>
                  <a:lnTo>
                    <a:pt x="13003" y="37292"/>
                  </a:lnTo>
                  <a:lnTo>
                    <a:pt x="12119" y="36970"/>
                  </a:lnTo>
                  <a:lnTo>
                    <a:pt x="11262" y="36604"/>
                  </a:lnTo>
                  <a:lnTo>
                    <a:pt x="10422" y="36202"/>
                  </a:lnTo>
                  <a:lnTo>
                    <a:pt x="9610" y="35756"/>
                  </a:lnTo>
                  <a:lnTo>
                    <a:pt x="8824" y="35282"/>
                  </a:lnTo>
                  <a:lnTo>
                    <a:pt x="8056" y="34764"/>
                  </a:lnTo>
                  <a:lnTo>
                    <a:pt x="7323" y="34211"/>
                  </a:lnTo>
                  <a:lnTo>
                    <a:pt x="6609" y="33630"/>
                  </a:lnTo>
                  <a:lnTo>
                    <a:pt x="5930" y="33005"/>
                  </a:lnTo>
                  <a:lnTo>
                    <a:pt x="5278" y="32362"/>
                  </a:lnTo>
                  <a:lnTo>
                    <a:pt x="4662" y="31675"/>
                  </a:lnTo>
                  <a:lnTo>
                    <a:pt x="4082" y="30969"/>
                  </a:lnTo>
                  <a:lnTo>
                    <a:pt x="3528" y="30228"/>
                  </a:lnTo>
                  <a:lnTo>
                    <a:pt x="3010" y="29469"/>
                  </a:lnTo>
                  <a:lnTo>
                    <a:pt x="2528" y="28674"/>
                  </a:lnTo>
                  <a:lnTo>
                    <a:pt x="2090" y="27862"/>
                  </a:lnTo>
                  <a:lnTo>
                    <a:pt x="1689" y="27031"/>
                  </a:lnTo>
                  <a:lnTo>
                    <a:pt x="1323" y="26165"/>
                  </a:lnTo>
                  <a:lnTo>
                    <a:pt x="1001" y="25290"/>
                  </a:lnTo>
                  <a:lnTo>
                    <a:pt x="724" y="24388"/>
                  </a:lnTo>
                  <a:lnTo>
                    <a:pt x="483" y="23468"/>
                  </a:lnTo>
                  <a:lnTo>
                    <a:pt x="296" y="22539"/>
                  </a:lnTo>
                  <a:lnTo>
                    <a:pt x="153" y="21584"/>
                  </a:lnTo>
                  <a:lnTo>
                    <a:pt x="54" y="20619"/>
                  </a:lnTo>
                  <a:lnTo>
                    <a:pt x="1" y="19637"/>
                  </a:lnTo>
                  <a:lnTo>
                    <a:pt x="1" y="19146"/>
                  </a:lnTo>
                  <a:lnTo>
                    <a:pt x="1" y="18655"/>
                  </a:lnTo>
                  <a:lnTo>
                    <a:pt x="54" y="17673"/>
                  </a:lnTo>
                  <a:lnTo>
                    <a:pt x="153" y="16708"/>
                  </a:lnTo>
                  <a:lnTo>
                    <a:pt x="296" y="15753"/>
                  </a:lnTo>
                  <a:lnTo>
                    <a:pt x="483" y="14824"/>
                  </a:lnTo>
                  <a:lnTo>
                    <a:pt x="724" y="13904"/>
                  </a:lnTo>
                  <a:lnTo>
                    <a:pt x="1001" y="13002"/>
                  </a:lnTo>
                  <a:lnTo>
                    <a:pt x="1323" y="12127"/>
                  </a:lnTo>
                  <a:lnTo>
                    <a:pt x="1689" y="11261"/>
                  </a:lnTo>
                  <a:lnTo>
                    <a:pt x="2090" y="10430"/>
                  </a:lnTo>
                  <a:lnTo>
                    <a:pt x="2528" y="9618"/>
                  </a:lnTo>
                  <a:lnTo>
                    <a:pt x="3010" y="8823"/>
                  </a:lnTo>
                  <a:lnTo>
                    <a:pt x="3528" y="8064"/>
                  </a:lnTo>
                  <a:lnTo>
                    <a:pt x="4082" y="7323"/>
                  </a:lnTo>
                  <a:lnTo>
                    <a:pt x="4662" y="6617"/>
                  </a:lnTo>
                  <a:lnTo>
                    <a:pt x="5278" y="5939"/>
                  </a:lnTo>
                  <a:lnTo>
                    <a:pt x="5930" y="5287"/>
                  </a:lnTo>
                  <a:lnTo>
                    <a:pt x="6609" y="4671"/>
                  </a:lnTo>
                  <a:lnTo>
                    <a:pt x="7323" y="4081"/>
                  </a:lnTo>
                  <a:lnTo>
                    <a:pt x="8056" y="3528"/>
                  </a:lnTo>
                  <a:lnTo>
                    <a:pt x="8824" y="3010"/>
                  </a:lnTo>
                  <a:lnTo>
                    <a:pt x="9610" y="2536"/>
                  </a:lnTo>
                  <a:lnTo>
                    <a:pt x="10422" y="2090"/>
                  </a:lnTo>
                  <a:lnTo>
                    <a:pt x="11262" y="1688"/>
                  </a:lnTo>
                  <a:lnTo>
                    <a:pt x="12119" y="1322"/>
                  </a:lnTo>
                  <a:lnTo>
                    <a:pt x="13003" y="1000"/>
                  </a:lnTo>
                  <a:lnTo>
                    <a:pt x="13905" y="724"/>
                  </a:lnTo>
                  <a:lnTo>
                    <a:pt x="14816" y="491"/>
                  </a:lnTo>
                  <a:lnTo>
                    <a:pt x="15753" y="295"/>
                  </a:lnTo>
                  <a:lnTo>
                    <a:pt x="16700" y="152"/>
                  </a:lnTo>
                  <a:lnTo>
                    <a:pt x="17673" y="54"/>
                  </a:lnTo>
                  <a:lnTo>
                    <a:pt x="18647" y="0"/>
                  </a:lnTo>
                  <a:lnTo>
                    <a:pt x="19147" y="0"/>
                  </a:lnTo>
                  <a:lnTo>
                    <a:pt x="19638" y="0"/>
                  </a:lnTo>
                  <a:lnTo>
                    <a:pt x="20620" y="54"/>
                  </a:lnTo>
                  <a:lnTo>
                    <a:pt x="21585" y="152"/>
                  </a:lnTo>
                  <a:lnTo>
                    <a:pt x="22531" y="295"/>
                  </a:lnTo>
                  <a:lnTo>
                    <a:pt x="23469" y="491"/>
                  </a:lnTo>
                  <a:lnTo>
                    <a:pt x="24389" y="724"/>
                  </a:lnTo>
                  <a:lnTo>
                    <a:pt x="25282" y="1000"/>
                  </a:lnTo>
                  <a:lnTo>
                    <a:pt x="26166" y="1322"/>
                  </a:lnTo>
                  <a:lnTo>
                    <a:pt x="27023" y="1688"/>
                  </a:lnTo>
                  <a:lnTo>
                    <a:pt x="27862" y="2090"/>
                  </a:lnTo>
                  <a:lnTo>
                    <a:pt x="28675" y="2536"/>
                  </a:lnTo>
                  <a:lnTo>
                    <a:pt x="29470" y="3010"/>
                  </a:lnTo>
                  <a:lnTo>
                    <a:pt x="30229" y="3528"/>
                  </a:lnTo>
                  <a:lnTo>
                    <a:pt x="30970" y="4081"/>
                  </a:lnTo>
                  <a:lnTo>
                    <a:pt x="31675" y="4671"/>
                  </a:lnTo>
                  <a:lnTo>
                    <a:pt x="32354" y="5287"/>
                  </a:lnTo>
                  <a:lnTo>
                    <a:pt x="33006" y="5939"/>
                  </a:lnTo>
                  <a:lnTo>
                    <a:pt x="33622" y="6617"/>
                  </a:lnTo>
                  <a:lnTo>
                    <a:pt x="34212" y="7323"/>
                  </a:lnTo>
                  <a:lnTo>
                    <a:pt x="34756" y="8064"/>
                  </a:lnTo>
                  <a:lnTo>
                    <a:pt x="35274" y="8823"/>
                  </a:lnTo>
                  <a:lnTo>
                    <a:pt x="35756" y="9618"/>
                  </a:lnTo>
                  <a:lnTo>
                    <a:pt x="36203" y="10430"/>
                  </a:lnTo>
                  <a:lnTo>
                    <a:pt x="36605" y="11261"/>
                  </a:lnTo>
                  <a:lnTo>
                    <a:pt x="36962" y="12127"/>
                  </a:lnTo>
                  <a:lnTo>
                    <a:pt x="37283" y="13002"/>
                  </a:lnTo>
                  <a:lnTo>
                    <a:pt x="37569" y="13904"/>
                  </a:lnTo>
                  <a:lnTo>
                    <a:pt x="37801" y="14824"/>
                  </a:lnTo>
                  <a:lnTo>
                    <a:pt x="37998" y="15753"/>
                  </a:lnTo>
                  <a:lnTo>
                    <a:pt x="38141" y="16708"/>
                  </a:lnTo>
                  <a:lnTo>
                    <a:pt x="38239" y="17673"/>
                  </a:lnTo>
                  <a:lnTo>
                    <a:pt x="38284" y="18655"/>
                  </a:lnTo>
                  <a:lnTo>
                    <a:pt x="38293" y="19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21;p44"/>
            <p:cNvSpPr/>
            <p:nvPr/>
          </p:nvSpPr>
          <p:spPr>
            <a:xfrm>
              <a:off x="1322700" y="1963075"/>
              <a:ext cx="1030100" cy="1030100"/>
            </a:xfrm>
            <a:custGeom>
              <a:avLst/>
              <a:gdLst/>
              <a:ahLst/>
              <a:cxnLst/>
              <a:rect l="l" t="t" r="r" b="b"/>
              <a:pathLst>
                <a:path w="41204" h="41204" extrusionOk="0">
                  <a:moveTo>
                    <a:pt x="20602" y="1"/>
                  </a:moveTo>
                  <a:lnTo>
                    <a:pt x="20066" y="10"/>
                  </a:lnTo>
                  <a:lnTo>
                    <a:pt x="19012" y="63"/>
                  </a:lnTo>
                  <a:lnTo>
                    <a:pt x="17976" y="170"/>
                  </a:lnTo>
                  <a:lnTo>
                    <a:pt x="16949" y="322"/>
                  </a:lnTo>
                  <a:lnTo>
                    <a:pt x="15949" y="528"/>
                  </a:lnTo>
                  <a:lnTo>
                    <a:pt x="14958" y="786"/>
                  </a:lnTo>
                  <a:lnTo>
                    <a:pt x="13994" y="1081"/>
                  </a:lnTo>
                  <a:lnTo>
                    <a:pt x="13047" y="1429"/>
                  </a:lnTo>
                  <a:lnTo>
                    <a:pt x="12118" y="1822"/>
                  </a:lnTo>
                  <a:lnTo>
                    <a:pt x="11216" y="2251"/>
                  </a:lnTo>
                  <a:lnTo>
                    <a:pt x="10341" y="2733"/>
                  </a:lnTo>
                  <a:lnTo>
                    <a:pt x="9493" y="3242"/>
                  </a:lnTo>
                  <a:lnTo>
                    <a:pt x="8671" y="3805"/>
                  </a:lnTo>
                  <a:lnTo>
                    <a:pt x="7877" y="4394"/>
                  </a:lnTo>
                  <a:lnTo>
                    <a:pt x="7117" y="5028"/>
                  </a:lnTo>
                  <a:lnTo>
                    <a:pt x="6385" y="5689"/>
                  </a:lnTo>
                  <a:lnTo>
                    <a:pt x="5689" y="6386"/>
                  </a:lnTo>
                  <a:lnTo>
                    <a:pt x="5019" y="7118"/>
                  </a:lnTo>
                  <a:lnTo>
                    <a:pt x="4394" y="7886"/>
                  </a:lnTo>
                  <a:lnTo>
                    <a:pt x="3796" y="8672"/>
                  </a:lnTo>
                  <a:lnTo>
                    <a:pt x="3242" y="9502"/>
                  </a:lnTo>
                  <a:lnTo>
                    <a:pt x="2724" y="10350"/>
                  </a:lnTo>
                  <a:lnTo>
                    <a:pt x="2251" y="11226"/>
                  </a:lnTo>
                  <a:lnTo>
                    <a:pt x="1813" y="12127"/>
                  </a:lnTo>
                  <a:lnTo>
                    <a:pt x="1429" y="13047"/>
                  </a:lnTo>
                  <a:lnTo>
                    <a:pt x="1081" y="13994"/>
                  </a:lnTo>
                  <a:lnTo>
                    <a:pt x="777" y="14958"/>
                  </a:lnTo>
                  <a:lnTo>
                    <a:pt x="527" y="15950"/>
                  </a:lnTo>
                  <a:lnTo>
                    <a:pt x="322" y="16959"/>
                  </a:lnTo>
                  <a:lnTo>
                    <a:pt x="161" y="17977"/>
                  </a:lnTo>
                  <a:lnTo>
                    <a:pt x="54" y="19012"/>
                  </a:lnTo>
                  <a:lnTo>
                    <a:pt x="0" y="20066"/>
                  </a:lnTo>
                  <a:lnTo>
                    <a:pt x="0" y="20602"/>
                  </a:lnTo>
                  <a:lnTo>
                    <a:pt x="0" y="21138"/>
                  </a:lnTo>
                  <a:lnTo>
                    <a:pt x="54" y="22192"/>
                  </a:lnTo>
                  <a:lnTo>
                    <a:pt x="161" y="23227"/>
                  </a:lnTo>
                  <a:lnTo>
                    <a:pt x="322" y="24245"/>
                  </a:lnTo>
                  <a:lnTo>
                    <a:pt x="527" y="25255"/>
                  </a:lnTo>
                  <a:lnTo>
                    <a:pt x="777" y="26246"/>
                  </a:lnTo>
                  <a:lnTo>
                    <a:pt x="1081" y="27210"/>
                  </a:lnTo>
                  <a:lnTo>
                    <a:pt x="1429" y="28157"/>
                  </a:lnTo>
                  <a:lnTo>
                    <a:pt x="1813" y="29077"/>
                  </a:lnTo>
                  <a:lnTo>
                    <a:pt x="2251" y="29978"/>
                  </a:lnTo>
                  <a:lnTo>
                    <a:pt x="2724" y="30854"/>
                  </a:lnTo>
                  <a:lnTo>
                    <a:pt x="3242" y="31711"/>
                  </a:lnTo>
                  <a:lnTo>
                    <a:pt x="3796" y="32532"/>
                  </a:lnTo>
                  <a:lnTo>
                    <a:pt x="4394" y="33318"/>
                  </a:lnTo>
                  <a:lnTo>
                    <a:pt x="5019" y="34086"/>
                  </a:lnTo>
                  <a:lnTo>
                    <a:pt x="5689" y="34818"/>
                  </a:lnTo>
                  <a:lnTo>
                    <a:pt x="6385" y="35515"/>
                  </a:lnTo>
                  <a:lnTo>
                    <a:pt x="7117" y="36185"/>
                  </a:lnTo>
                  <a:lnTo>
                    <a:pt x="7877" y="36810"/>
                  </a:lnTo>
                  <a:lnTo>
                    <a:pt x="8671" y="37399"/>
                  </a:lnTo>
                  <a:lnTo>
                    <a:pt x="9493" y="37962"/>
                  </a:lnTo>
                  <a:lnTo>
                    <a:pt x="10341" y="38471"/>
                  </a:lnTo>
                  <a:lnTo>
                    <a:pt x="11216" y="38953"/>
                  </a:lnTo>
                  <a:lnTo>
                    <a:pt x="12118" y="39382"/>
                  </a:lnTo>
                  <a:lnTo>
                    <a:pt x="13047" y="39775"/>
                  </a:lnTo>
                  <a:lnTo>
                    <a:pt x="13994" y="40123"/>
                  </a:lnTo>
                  <a:lnTo>
                    <a:pt x="14958" y="40426"/>
                  </a:lnTo>
                  <a:lnTo>
                    <a:pt x="15949" y="40677"/>
                  </a:lnTo>
                  <a:lnTo>
                    <a:pt x="16949" y="40882"/>
                  </a:lnTo>
                  <a:lnTo>
                    <a:pt x="17976" y="41043"/>
                  </a:lnTo>
                  <a:lnTo>
                    <a:pt x="19012" y="41141"/>
                  </a:lnTo>
                  <a:lnTo>
                    <a:pt x="20066" y="41194"/>
                  </a:lnTo>
                  <a:lnTo>
                    <a:pt x="20602" y="41203"/>
                  </a:lnTo>
                  <a:lnTo>
                    <a:pt x="21129" y="41194"/>
                  </a:lnTo>
                  <a:lnTo>
                    <a:pt x="22182" y="41141"/>
                  </a:lnTo>
                  <a:lnTo>
                    <a:pt x="23227" y="41043"/>
                  </a:lnTo>
                  <a:lnTo>
                    <a:pt x="24245" y="40882"/>
                  </a:lnTo>
                  <a:lnTo>
                    <a:pt x="25254" y="40677"/>
                  </a:lnTo>
                  <a:lnTo>
                    <a:pt x="26237" y="40426"/>
                  </a:lnTo>
                  <a:lnTo>
                    <a:pt x="27210" y="40123"/>
                  </a:lnTo>
                  <a:lnTo>
                    <a:pt x="28156" y="39775"/>
                  </a:lnTo>
                  <a:lnTo>
                    <a:pt x="29076" y="39382"/>
                  </a:lnTo>
                  <a:lnTo>
                    <a:pt x="29978" y="38953"/>
                  </a:lnTo>
                  <a:lnTo>
                    <a:pt x="30853" y="38471"/>
                  </a:lnTo>
                  <a:lnTo>
                    <a:pt x="31702" y="37962"/>
                  </a:lnTo>
                  <a:lnTo>
                    <a:pt x="32523" y="37399"/>
                  </a:lnTo>
                  <a:lnTo>
                    <a:pt x="33318" y="36810"/>
                  </a:lnTo>
                  <a:lnTo>
                    <a:pt x="34077" y="36185"/>
                  </a:lnTo>
                  <a:lnTo>
                    <a:pt x="34809" y="35515"/>
                  </a:lnTo>
                  <a:lnTo>
                    <a:pt x="35515" y="34818"/>
                  </a:lnTo>
                  <a:lnTo>
                    <a:pt x="36176" y="34086"/>
                  </a:lnTo>
                  <a:lnTo>
                    <a:pt x="36810" y="33318"/>
                  </a:lnTo>
                  <a:lnTo>
                    <a:pt x="37399" y="32532"/>
                  </a:lnTo>
                  <a:lnTo>
                    <a:pt x="37953" y="31711"/>
                  </a:lnTo>
                  <a:lnTo>
                    <a:pt x="38471" y="30854"/>
                  </a:lnTo>
                  <a:lnTo>
                    <a:pt x="38944" y="29978"/>
                  </a:lnTo>
                  <a:lnTo>
                    <a:pt x="39381" y="29077"/>
                  </a:lnTo>
                  <a:lnTo>
                    <a:pt x="39774" y="28157"/>
                  </a:lnTo>
                  <a:lnTo>
                    <a:pt x="40123" y="27210"/>
                  </a:lnTo>
                  <a:lnTo>
                    <a:pt x="40417" y="26246"/>
                  </a:lnTo>
                  <a:lnTo>
                    <a:pt x="40676" y="25255"/>
                  </a:lnTo>
                  <a:lnTo>
                    <a:pt x="40882" y="24245"/>
                  </a:lnTo>
                  <a:lnTo>
                    <a:pt x="41033" y="23227"/>
                  </a:lnTo>
                  <a:lnTo>
                    <a:pt x="41141" y="22192"/>
                  </a:lnTo>
                  <a:lnTo>
                    <a:pt x="41194" y="21138"/>
                  </a:lnTo>
                  <a:lnTo>
                    <a:pt x="41203" y="20602"/>
                  </a:lnTo>
                  <a:lnTo>
                    <a:pt x="41194" y="20066"/>
                  </a:lnTo>
                  <a:lnTo>
                    <a:pt x="41141" y="19012"/>
                  </a:lnTo>
                  <a:lnTo>
                    <a:pt x="41033" y="17977"/>
                  </a:lnTo>
                  <a:lnTo>
                    <a:pt x="40882" y="16959"/>
                  </a:lnTo>
                  <a:lnTo>
                    <a:pt x="40676" y="15950"/>
                  </a:lnTo>
                  <a:lnTo>
                    <a:pt x="40417" y="14958"/>
                  </a:lnTo>
                  <a:lnTo>
                    <a:pt x="40123" y="13994"/>
                  </a:lnTo>
                  <a:lnTo>
                    <a:pt x="39774" y="13047"/>
                  </a:lnTo>
                  <a:lnTo>
                    <a:pt x="39381" y="12127"/>
                  </a:lnTo>
                  <a:lnTo>
                    <a:pt x="38944" y="11226"/>
                  </a:lnTo>
                  <a:lnTo>
                    <a:pt x="38471" y="10350"/>
                  </a:lnTo>
                  <a:lnTo>
                    <a:pt x="37953" y="9502"/>
                  </a:lnTo>
                  <a:lnTo>
                    <a:pt x="37399" y="8672"/>
                  </a:lnTo>
                  <a:lnTo>
                    <a:pt x="36810" y="7886"/>
                  </a:lnTo>
                  <a:lnTo>
                    <a:pt x="36176" y="7118"/>
                  </a:lnTo>
                  <a:lnTo>
                    <a:pt x="35515" y="6386"/>
                  </a:lnTo>
                  <a:lnTo>
                    <a:pt x="34809" y="5689"/>
                  </a:lnTo>
                  <a:lnTo>
                    <a:pt x="34077" y="5028"/>
                  </a:lnTo>
                  <a:lnTo>
                    <a:pt x="33318" y="4394"/>
                  </a:lnTo>
                  <a:lnTo>
                    <a:pt x="32523" y="3805"/>
                  </a:lnTo>
                  <a:lnTo>
                    <a:pt x="31702" y="3242"/>
                  </a:lnTo>
                  <a:lnTo>
                    <a:pt x="30853" y="2733"/>
                  </a:lnTo>
                  <a:lnTo>
                    <a:pt x="29978" y="2251"/>
                  </a:lnTo>
                  <a:lnTo>
                    <a:pt x="29076" y="1822"/>
                  </a:lnTo>
                  <a:lnTo>
                    <a:pt x="28156" y="1429"/>
                  </a:lnTo>
                  <a:lnTo>
                    <a:pt x="27210" y="1081"/>
                  </a:lnTo>
                  <a:lnTo>
                    <a:pt x="26237" y="786"/>
                  </a:lnTo>
                  <a:lnTo>
                    <a:pt x="25254" y="528"/>
                  </a:lnTo>
                  <a:lnTo>
                    <a:pt x="24245" y="322"/>
                  </a:lnTo>
                  <a:lnTo>
                    <a:pt x="23227" y="170"/>
                  </a:lnTo>
                  <a:lnTo>
                    <a:pt x="22182" y="63"/>
                  </a:lnTo>
                  <a:lnTo>
                    <a:pt x="21129" y="10"/>
                  </a:lnTo>
                  <a:lnTo>
                    <a:pt x="20602" y="1"/>
                  </a:lnTo>
                  <a:close/>
                </a:path>
              </a:pathLst>
            </a:custGeom>
            <a:solidFill>
              <a:srgbClr val="ED3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22;p44"/>
            <p:cNvSpPr/>
            <p:nvPr/>
          </p:nvSpPr>
          <p:spPr>
            <a:xfrm>
              <a:off x="1435875" y="2076275"/>
              <a:ext cx="803725" cy="803700"/>
            </a:xfrm>
            <a:custGeom>
              <a:avLst/>
              <a:gdLst/>
              <a:ahLst/>
              <a:cxnLst/>
              <a:rect l="l" t="t" r="r" b="b"/>
              <a:pathLst>
                <a:path w="32149" h="32148" extrusionOk="0">
                  <a:moveTo>
                    <a:pt x="1" y="16074"/>
                  </a:moveTo>
                  <a:lnTo>
                    <a:pt x="10" y="16904"/>
                  </a:lnTo>
                  <a:lnTo>
                    <a:pt x="179" y="18521"/>
                  </a:lnTo>
                  <a:lnTo>
                    <a:pt x="501" y="20092"/>
                  </a:lnTo>
                  <a:lnTo>
                    <a:pt x="965" y="21602"/>
                  </a:lnTo>
                  <a:lnTo>
                    <a:pt x="1572" y="23048"/>
                  </a:lnTo>
                  <a:lnTo>
                    <a:pt x="2323" y="24415"/>
                  </a:lnTo>
                  <a:lnTo>
                    <a:pt x="3189" y="25692"/>
                  </a:lnTo>
                  <a:lnTo>
                    <a:pt x="4171" y="26888"/>
                  </a:lnTo>
                  <a:lnTo>
                    <a:pt x="5261" y="27978"/>
                  </a:lnTo>
                  <a:lnTo>
                    <a:pt x="6448" y="28960"/>
                  </a:lnTo>
                  <a:lnTo>
                    <a:pt x="7734" y="29826"/>
                  </a:lnTo>
                  <a:lnTo>
                    <a:pt x="9100" y="30567"/>
                  </a:lnTo>
                  <a:lnTo>
                    <a:pt x="10538" y="31183"/>
                  </a:lnTo>
                  <a:lnTo>
                    <a:pt x="12047" y="31648"/>
                  </a:lnTo>
                  <a:lnTo>
                    <a:pt x="13619" y="31969"/>
                  </a:lnTo>
                  <a:lnTo>
                    <a:pt x="15244" y="32139"/>
                  </a:lnTo>
                  <a:lnTo>
                    <a:pt x="16075" y="32148"/>
                  </a:lnTo>
                  <a:lnTo>
                    <a:pt x="16075" y="32148"/>
                  </a:lnTo>
                  <a:lnTo>
                    <a:pt x="16896" y="32139"/>
                  </a:lnTo>
                  <a:lnTo>
                    <a:pt x="18522" y="31969"/>
                  </a:lnTo>
                  <a:lnTo>
                    <a:pt x="20093" y="31648"/>
                  </a:lnTo>
                  <a:lnTo>
                    <a:pt x="21602" y="31183"/>
                  </a:lnTo>
                  <a:lnTo>
                    <a:pt x="23040" y="30567"/>
                  </a:lnTo>
                  <a:lnTo>
                    <a:pt x="24415" y="29826"/>
                  </a:lnTo>
                  <a:lnTo>
                    <a:pt x="25692" y="28960"/>
                  </a:lnTo>
                  <a:lnTo>
                    <a:pt x="26889" y="27978"/>
                  </a:lnTo>
                  <a:lnTo>
                    <a:pt x="27978" y="26888"/>
                  </a:lnTo>
                  <a:lnTo>
                    <a:pt x="28961" y="25692"/>
                  </a:lnTo>
                  <a:lnTo>
                    <a:pt x="29827" y="24415"/>
                  </a:lnTo>
                  <a:lnTo>
                    <a:pt x="30568" y="23048"/>
                  </a:lnTo>
                  <a:lnTo>
                    <a:pt x="31175" y="21602"/>
                  </a:lnTo>
                  <a:lnTo>
                    <a:pt x="31649" y="20092"/>
                  </a:lnTo>
                  <a:lnTo>
                    <a:pt x="31970" y="18521"/>
                  </a:lnTo>
                  <a:lnTo>
                    <a:pt x="32131" y="16904"/>
                  </a:lnTo>
                  <a:lnTo>
                    <a:pt x="32149" y="16074"/>
                  </a:lnTo>
                  <a:lnTo>
                    <a:pt x="32149" y="16074"/>
                  </a:lnTo>
                  <a:lnTo>
                    <a:pt x="32131" y="15244"/>
                  </a:lnTo>
                  <a:lnTo>
                    <a:pt x="31970" y="13627"/>
                  </a:lnTo>
                  <a:lnTo>
                    <a:pt x="31649" y="12056"/>
                  </a:lnTo>
                  <a:lnTo>
                    <a:pt x="31175" y="10546"/>
                  </a:lnTo>
                  <a:lnTo>
                    <a:pt x="30568" y="9100"/>
                  </a:lnTo>
                  <a:lnTo>
                    <a:pt x="29827" y="7733"/>
                  </a:lnTo>
                  <a:lnTo>
                    <a:pt x="28961" y="6456"/>
                  </a:lnTo>
                  <a:lnTo>
                    <a:pt x="27978" y="5260"/>
                  </a:lnTo>
                  <a:lnTo>
                    <a:pt x="26889" y="4170"/>
                  </a:lnTo>
                  <a:lnTo>
                    <a:pt x="25692" y="3188"/>
                  </a:lnTo>
                  <a:lnTo>
                    <a:pt x="24415" y="2322"/>
                  </a:lnTo>
                  <a:lnTo>
                    <a:pt x="23040" y="1581"/>
                  </a:lnTo>
                  <a:lnTo>
                    <a:pt x="21602" y="965"/>
                  </a:lnTo>
                  <a:lnTo>
                    <a:pt x="20093" y="500"/>
                  </a:lnTo>
                  <a:lnTo>
                    <a:pt x="18522" y="179"/>
                  </a:lnTo>
                  <a:lnTo>
                    <a:pt x="16896" y="9"/>
                  </a:lnTo>
                  <a:lnTo>
                    <a:pt x="16075" y="0"/>
                  </a:lnTo>
                  <a:lnTo>
                    <a:pt x="16075" y="0"/>
                  </a:lnTo>
                  <a:lnTo>
                    <a:pt x="15244" y="9"/>
                  </a:lnTo>
                  <a:lnTo>
                    <a:pt x="13619" y="179"/>
                  </a:lnTo>
                  <a:lnTo>
                    <a:pt x="12047" y="500"/>
                  </a:lnTo>
                  <a:lnTo>
                    <a:pt x="10538" y="965"/>
                  </a:lnTo>
                  <a:lnTo>
                    <a:pt x="9100" y="1581"/>
                  </a:lnTo>
                  <a:lnTo>
                    <a:pt x="7734" y="2322"/>
                  </a:lnTo>
                  <a:lnTo>
                    <a:pt x="6448" y="3188"/>
                  </a:lnTo>
                  <a:lnTo>
                    <a:pt x="5261" y="4170"/>
                  </a:lnTo>
                  <a:lnTo>
                    <a:pt x="4171" y="5260"/>
                  </a:lnTo>
                  <a:lnTo>
                    <a:pt x="3189" y="6456"/>
                  </a:lnTo>
                  <a:lnTo>
                    <a:pt x="2323" y="7733"/>
                  </a:lnTo>
                  <a:lnTo>
                    <a:pt x="1572" y="9100"/>
                  </a:lnTo>
                  <a:lnTo>
                    <a:pt x="965" y="10546"/>
                  </a:lnTo>
                  <a:lnTo>
                    <a:pt x="501" y="12056"/>
                  </a:lnTo>
                  <a:lnTo>
                    <a:pt x="179" y="13627"/>
                  </a:lnTo>
                  <a:lnTo>
                    <a:pt x="10" y="15244"/>
                  </a:lnTo>
                  <a:lnTo>
                    <a:pt x="1" y="16074"/>
                  </a:lnTo>
                  <a:close/>
                </a:path>
              </a:pathLst>
            </a:custGeom>
            <a:solidFill>
              <a:srgbClr val="F1F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23;p44"/>
            <p:cNvSpPr/>
            <p:nvPr/>
          </p:nvSpPr>
          <p:spPr>
            <a:xfrm>
              <a:off x="1499725" y="2139900"/>
              <a:ext cx="676025" cy="676225"/>
            </a:xfrm>
            <a:custGeom>
              <a:avLst/>
              <a:gdLst/>
              <a:ahLst/>
              <a:cxnLst/>
              <a:rect l="l" t="t" r="r" b="b"/>
              <a:pathLst>
                <a:path w="27041" h="27049" extrusionOk="0">
                  <a:moveTo>
                    <a:pt x="3948" y="3965"/>
                  </a:moveTo>
                  <a:lnTo>
                    <a:pt x="3466" y="4465"/>
                  </a:lnTo>
                  <a:lnTo>
                    <a:pt x="2599" y="5528"/>
                  </a:lnTo>
                  <a:lnTo>
                    <a:pt x="1858" y="6653"/>
                  </a:lnTo>
                  <a:lnTo>
                    <a:pt x="1242" y="7832"/>
                  </a:lnTo>
                  <a:lnTo>
                    <a:pt x="742" y="9055"/>
                  </a:lnTo>
                  <a:lnTo>
                    <a:pt x="367" y="10305"/>
                  </a:lnTo>
                  <a:lnTo>
                    <a:pt x="126" y="11582"/>
                  </a:lnTo>
                  <a:lnTo>
                    <a:pt x="1" y="12877"/>
                  </a:lnTo>
                  <a:lnTo>
                    <a:pt x="1" y="14181"/>
                  </a:lnTo>
                  <a:lnTo>
                    <a:pt x="126" y="15476"/>
                  </a:lnTo>
                  <a:lnTo>
                    <a:pt x="367" y="16753"/>
                  </a:lnTo>
                  <a:lnTo>
                    <a:pt x="742" y="18003"/>
                  </a:lnTo>
                  <a:lnTo>
                    <a:pt x="1242" y="19226"/>
                  </a:lnTo>
                  <a:lnTo>
                    <a:pt x="1858" y="20405"/>
                  </a:lnTo>
                  <a:lnTo>
                    <a:pt x="2599" y="21530"/>
                  </a:lnTo>
                  <a:lnTo>
                    <a:pt x="3466" y="22593"/>
                  </a:lnTo>
                  <a:lnTo>
                    <a:pt x="3948" y="23093"/>
                  </a:lnTo>
                  <a:lnTo>
                    <a:pt x="3948" y="23093"/>
                  </a:lnTo>
                  <a:lnTo>
                    <a:pt x="4457" y="23584"/>
                  </a:lnTo>
                  <a:lnTo>
                    <a:pt x="5519" y="24450"/>
                  </a:lnTo>
                  <a:lnTo>
                    <a:pt x="6645" y="25192"/>
                  </a:lnTo>
                  <a:lnTo>
                    <a:pt x="7823" y="25808"/>
                  </a:lnTo>
                  <a:lnTo>
                    <a:pt x="9038" y="26308"/>
                  </a:lnTo>
                  <a:lnTo>
                    <a:pt x="10297" y="26674"/>
                  </a:lnTo>
                  <a:lnTo>
                    <a:pt x="11574" y="26924"/>
                  </a:lnTo>
                  <a:lnTo>
                    <a:pt x="12869" y="27049"/>
                  </a:lnTo>
                  <a:lnTo>
                    <a:pt x="14164" y="27049"/>
                  </a:lnTo>
                  <a:lnTo>
                    <a:pt x="15459" y="26924"/>
                  </a:lnTo>
                  <a:lnTo>
                    <a:pt x="16744" y="26674"/>
                  </a:lnTo>
                  <a:lnTo>
                    <a:pt x="17995" y="26308"/>
                  </a:lnTo>
                  <a:lnTo>
                    <a:pt x="19218" y="25808"/>
                  </a:lnTo>
                  <a:lnTo>
                    <a:pt x="20397" y="25192"/>
                  </a:lnTo>
                  <a:lnTo>
                    <a:pt x="21522" y="24450"/>
                  </a:lnTo>
                  <a:lnTo>
                    <a:pt x="22585" y="23584"/>
                  </a:lnTo>
                  <a:lnTo>
                    <a:pt x="23085" y="23093"/>
                  </a:lnTo>
                  <a:lnTo>
                    <a:pt x="23085" y="23093"/>
                  </a:lnTo>
                  <a:lnTo>
                    <a:pt x="23567" y="22593"/>
                  </a:lnTo>
                  <a:lnTo>
                    <a:pt x="24442" y="21530"/>
                  </a:lnTo>
                  <a:lnTo>
                    <a:pt x="25183" y="20405"/>
                  </a:lnTo>
                  <a:lnTo>
                    <a:pt x="25799" y="19226"/>
                  </a:lnTo>
                  <a:lnTo>
                    <a:pt x="26300" y="18003"/>
                  </a:lnTo>
                  <a:lnTo>
                    <a:pt x="26666" y="16753"/>
                  </a:lnTo>
                  <a:lnTo>
                    <a:pt x="26916" y="15476"/>
                  </a:lnTo>
                  <a:lnTo>
                    <a:pt x="27041" y="14181"/>
                  </a:lnTo>
                  <a:lnTo>
                    <a:pt x="27041" y="12877"/>
                  </a:lnTo>
                  <a:lnTo>
                    <a:pt x="26916" y="11582"/>
                  </a:lnTo>
                  <a:lnTo>
                    <a:pt x="26666" y="10305"/>
                  </a:lnTo>
                  <a:lnTo>
                    <a:pt x="26300" y="9055"/>
                  </a:lnTo>
                  <a:lnTo>
                    <a:pt x="25799" y="7832"/>
                  </a:lnTo>
                  <a:lnTo>
                    <a:pt x="25183" y="6653"/>
                  </a:lnTo>
                  <a:lnTo>
                    <a:pt x="24442" y="5528"/>
                  </a:lnTo>
                  <a:lnTo>
                    <a:pt x="23567" y="4465"/>
                  </a:lnTo>
                  <a:lnTo>
                    <a:pt x="23085" y="3965"/>
                  </a:lnTo>
                  <a:lnTo>
                    <a:pt x="23085" y="3965"/>
                  </a:lnTo>
                  <a:lnTo>
                    <a:pt x="22585" y="3474"/>
                  </a:lnTo>
                  <a:lnTo>
                    <a:pt x="21522" y="2608"/>
                  </a:lnTo>
                  <a:lnTo>
                    <a:pt x="20397" y="1867"/>
                  </a:lnTo>
                  <a:lnTo>
                    <a:pt x="19218" y="1250"/>
                  </a:lnTo>
                  <a:lnTo>
                    <a:pt x="17995" y="750"/>
                  </a:lnTo>
                  <a:lnTo>
                    <a:pt x="16744" y="384"/>
                  </a:lnTo>
                  <a:lnTo>
                    <a:pt x="15459" y="134"/>
                  </a:lnTo>
                  <a:lnTo>
                    <a:pt x="14164" y="9"/>
                  </a:lnTo>
                  <a:lnTo>
                    <a:pt x="13521" y="0"/>
                  </a:lnTo>
                  <a:lnTo>
                    <a:pt x="13521" y="0"/>
                  </a:lnTo>
                  <a:lnTo>
                    <a:pt x="12869" y="9"/>
                  </a:lnTo>
                  <a:lnTo>
                    <a:pt x="11574" y="134"/>
                  </a:lnTo>
                  <a:lnTo>
                    <a:pt x="10297" y="384"/>
                  </a:lnTo>
                  <a:lnTo>
                    <a:pt x="9038" y="750"/>
                  </a:lnTo>
                  <a:lnTo>
                    <a:pt x="7823" y="1250"/>
                  </a:lnTo>
                  <a:lnTo>
                    <a:pt x="6645" y="1867"/>
                  </a:lnTo>
                  <a:lnTo>
                    <a:pt x="5519" y="2608"/>
                  </a:lnTo>
                  <a:lnTo>
                    <a:pt x="4457" y="3474"/>
                  </a:lnTo>
                  <a:lnTo>
                    <a:pt x="3948" y="3965"/>
                  </a:lnTo>
                  <a:close/>
                </a:path>
              </a:pathLst>
            </a:custGeom>
            <a:solidFill>
              <a:srgbClr val="F1F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4049938" y="-372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04525" y="-1154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947034" y="1716705"/>
            <a:ext cx="10855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buFont typeface="Arial"/>
              <a:buChar char="•"/>
            </a:pPr>
            <a:endParaRPr lang="es-ES_tradnl" sz="2800" b="1" dirty="0">
              <a:solidFill>
                <a:srgbClr val="4472C4"/>
              </a:solidFill>
              <a:latin typeface="Otterco Bold"/>
              <a:cs typeface="Otterco Bold"/>
            </a:endParaRPr>
          </a:p>
          <a:p>
            <a:pPr algn="just"/>
            <a:endParaRPr lang="es-ES_tradnl" sz="2800" dirty="0">
              <a:cs typeface="Otterco"/>
            </a:endParaRPr>
          </a:p>
        </p:txBody>
      </p:sp>
      <p:grpSp>
        <p:nvGrpSpPr>
          <p:cNvPr id="12" name="Google Shape;217;p17"/>
          <p:cNvGrpSpPr/>
          <p:nvPr/>
        </p:nvGrpSpPr>
        <p:grpSpPr>
          <a:xfrm>
            <a:off x="506299" y="1728407"/>
            <a:ext cx="1997254" cy="3694165"/>
            <a:chOff x="1036275" y="1120999"/>
            <a:chExt cx="1412709" cy="2612978"/>
          </a:xfrm>
        </p:grpSpPr>
        <p:sp>
          <p:nvSpPr>
            <p:cNvPr id="13" name="Google Shape;218;p17"/>
            <p:cNvSpPr/>
            <p:nvPr/>
          </p:nvSpPr>
          <p:spPr>
            <a:xfrm>
              <a:off x="1130651" y="2764691"/>
              <a:ext cx="112501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0" y="1"/>
                  </a:moveTo>
                  <a:lnTo>
                    <a:pt x="2810" y="3501"/>
                  </a:lnTo>
                  <a:lnTo>
                    <a:pt x="0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219;p17"/>
            <p:cNvSpPr/>
            <p:nvPr/>
          </p:nvSpPr>
          <p:spPr>
            <a:xfrm flipH="1">
              <a:off x="1703538" y="1996915"/>
              <a:ext cx="38909" cy="1737062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" name="Google Shape;220;p17"/>
            <p:cNvSpPr/>
            <p:nvPr/>
          </p:nvSpPr>
          <p:spPr>
            <a:xfrm>
              <a:off x="1036275" y="1120999"/>
              <a:ext cx="1412709" cy="1423618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0" y="29206"/>
                  </a:cubicBezTo>
                  <a:lnTo>
                    <a:pt x="19241" y="30206"/>
                  </a:lnTo>
                  <a:cubicBezTo>
                    <a:pt x="20163" y="31129"/>
                    <a:pt x="21375" y="31590"/>
                    <a:pt x="22586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03" y="29111"/>
                    <a:pt x="27051" y="29063"/>
                  </a:cubicBezTo>
                  <a:lnTo>
                    <a:pt x="37779" y="29063"/>
                  </a:lnTo>
                  <a:cubicBezTo>
                    <a:pt x="41874" y="29063"/>
                    <a:pt x="45184" y="25753"/>
                    <a:pt x="45184" y="21669"/>
                  </a:cubicBezTo>
                  <a:lnTo>
                    <a:pt x="45184" y="2846"/>
                  </a:lnTo>
                  <a:cubicBezTo>
                    <a:pt x="45184" y="1274"/>
                    <a:pt x="43898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" name="Google Shape;221;p17"/>
            <p:cNvSpPr/>
            <p:nvPr/>
          </p:nvSpPr>
          <p:spPr>
            <a:xfrm>
              <a:off x="103627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4" y="10763"/>
                  </a:lnTo>
                  <a:lnTo>
                    <a:pt x="45184" y="2846"/>
                  </a:lnTo>
                  <a:cubicBezTo>
                    <a:pt x="45184" y="1274"/>
                    <a:pt x="43910" y="0"/>
                    <a:pt x="4233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6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Boletines de Prensa</a:t>
              </a: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" name="Google Shape;225;p17"/>
            <p:cNvSpPr txBox="1"/>
            <p:nvPr/>
          </p:nvSpPr>
          <p:spPr>
            <a:xfrm>
              <a:off x="1130650" y="1608291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800" b="1" dirty="0" smtClean="0">
                  <a:solidFill>
                    <a:srgbClr val="434343"/>
                  </a:solidFill>
                  <a:latin typeface="Otterco Bold"/>
                  <a:ea typeface="Roboto"/>
                  <a:cs typeface="Otterco Bold"/>
                  <a:sym typeface="Roboto"/>
                </a:rPr>
                <a:t>4 </a:t>
              </a:r>
              <a:r>
                <a:rPr lang="es-ES_tradnl" sz="12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boletines distribuidos a todos los medios impresos, digitales, institucionales y particulares.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" name="Google Shape;226;p17"/>
          <p:cNvGrpSpPr/>
          <p:nvPr/>
        </p:nvGrpSpPr>
        <p:grpSpPr>
          <a:xfrm>
            <a:off x="485930" y="1421692"/>
            <a:ext cx="8610305" cy="5084011"/>
            <a:chOff x="1513534" y="1121000"/>
            <a:chExt cx="6090289" cy="3596050"/>
          </a:xfrm>
        </p:grpSpPr>
        <p:sp>
          <p:nvSpPr>
            <p:cNvPr id="117" name="Google Shape;227;p17"/>
            <p:cNvSpPr/>
            <p:nvPr/>
          </p:nvSpPr>
          <p:spPr>
            <a:xfrm rot="5400000" flipH="1">
              <a:off x="5630448" y="3881409"/>
              <a:ext cx="211154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" name="Google Shape;227;p17"/>
            <p:cNvSpPr/>
            <p:nvPr/>
          </p:nvSpPr>
          <p:spPr>
            <a:xfrm rot="5400000" flipH="1">
              <a:off x="2647165" y="3962210"/>
              <a:ext cx="211154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227;p17"/>
            <p:cNvSpPr/>
            <p:nvPr/>
          </p:nvSpPr>
          <p:spPr>
            <a:xfrm>
              <a:off x="3997219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228;p17"/>
            <p:cNvSpPr/>
            <p:nvPr/>
          </p:nvSpPr>
          <p:spPr>
            <a:xfrm>
              <a:off x="3291048" y="1121000"/>
              <a:ext cx="1412334" cy="987693"/>
            </a:xfrm>
            <a:custGeom>
              <a:avLst/>
              <a:gdLst/>
              <a:ahLst/>
              <a:cxnLst/>
              <a:rect l="l" t="t" r="r" b="b"/>
              <a:pathLst>
                <a:path w="45173" h="31591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1" y="29206"/>
                  </a:cubicBezTo>
                  <a:lnTo>
                    <a:pt x="19229" y="30206"/>
                  </a:lnTo>
                  <a:cubicBezTo>
                    <a:pt x="20157" y="31129"/>
                    <a:pt x="21369" y="31590"/>
                    <a:pt x="22580" y="31590"/>
                  </a:cubicBezTo>
                  <a:cubicBezTo>
                    <a:pt x="23792" y="31590"/>
                    <a:pt x="25003" y="31129"/>
                    <a:pt x="25932" y="30206"/>
                  </a:cubicBezTo>
                  <a:lnTo>
                    <a:pt x="26920" y="29206"/>
                  </a:lnTo>
                  <a:cubicBezTo>
                    <a:pt x="26968" y="29170"/>
                    <a:pt x="27004" y="29111"/>
                    <a:pt x="27039" y="29063"/>
                  </a:cubicBezTo>
                  <a:lnTo>
                    <a:pt x="37779" y="29063"/>
                  </a:lnTo>
                  <a:cubicBezTo>
                    <a:pt x="41863" y="29063"/>
                    <a:pt x="45172" y="25753"/>
                    <a:pt x="45172" y="21669"/>
                  </a:cubicBez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229;p17"/>
            <p:cNvSpPr txBox="1"/>
            <p:nvPr/>
          </p:nvSpPr>
          <p:spPr>
            <a:xfrm>
              <a:off x="3385213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800" b="1" dirty="0">
                  <a:solidFill>
                    <a:srgbClr val="434343"/>
                  </a:solidFill>
                  <a:latin typeface="Otterco Bold"/>
                  <a:ea typeface="Roboto"/>
                  <a:cs typeface="Otterco Bold"/>
                  <a:sym typeface="Roboto"/>
                </a:rPr>
                <a:t>4</a:t>
              </a:r>
              <a:r>
                <a:rPr lang="es-ES_tradnl" sz="2800" b="1" dirty="0" smtClean="0">
                  <a:solidFill>
                    <a:srgbClr val="434343"/>
                  </a:solidFill>
                  <a:latin typeface="Otterco Bold"/>
                  <a:ea typeface="Roboto"/>
                  <a:cs typeface="Otterco Bold"/>
                  <a:sym typeface="Roboto"/>
                </a:rPr>
                <a:t>  </a:t>
              </a:r>
              <a:r>
                <a:rPr lang="es-ES_tradnl" sz="12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entrevistas en medios.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230;p17"/>
            <p:cNvSpPr/>
            <p:nvPr/>
          </p:nvSpPr>
          <p:spPr>
            <a:xfrm>
              <a:off x="3291048" y="1121000"/>
              <a:ext cx="1412334" cy="336536"/>
            </a:xfrm>
            <a:custGeom>
              <a:avLst/>
              <a:gdLst/>
              <a:ahLst/>
              <a:cxnLst/>
              <a:rect l="l" t="t" r="r" b="b"/>
              <a:pathLst>
                <a:path w="45173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72" y="10763"/>
                  </a:ln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6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Entrevistas</a:t>
              </a: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231;p17"/>
            <p:cNvSpPr/>
            <p:nvPr/>
          </p:nvSpPr>
          <p:spPr>
            <a:xfrm>
              <a:off x="3390067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" name="Google Shape;232;p17"/>
            <p:cNvSpPr/>
            <p:nvPr/>
          </p:nvSpPr>
          <p:spPr>
            <a:xfrm>
              <a:off x="4072789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" name="Google Shape;234;p17"/>
            <p:cNvSpPr/>
            <p:nvPr/>
          </p:nvSpPr>
          <p:spPr>
            <a:xfrm>
              <a:off x="3779077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54" y="10823"/>
                    <a:pt x="13954" y="6977"/>
                  </a:cubicBezTo>
                  <a:cubicBezTo>
                    <a:pt x="13954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" name="Google Shape;227;p17"/>
            <p:cNvSpPr/>
            <p:nvPr/>
          </p:nvSpPr>
          <p:spPr>
            <a:xfrm>
              <a:off x="5831045" y="1992424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" name="Google Shape;227;p17"/>
            <p:cNvSpPr/>
            <p:nvPr/>
          </p:nvSpPr>
          <p:spPr>
            <a:xfrm>
              <a:off x="7603792" y="2040893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" name="Google Shape;230;p17"/>
            <p:cNvSpPr/>
            <p:nvPr/>
          </p:nvSpPr>
          <p:spPr>
            <a:xfrm>
              <a:off x="1579897" y="3831168"/>
              <a:ext cx="1412334" cy="336536"/>
            </a:xfrm>
            <a:custGeom>
              <a:avLst/>
              <a:gdLst/>
              <a:ahLst/>
              <a:cxnLst/>
              <a:rect l="l" t="t" r="r" b="b"/>
              <a:pathLst>
                <a:path w="45173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72" y="10763"/>
                  </a:ln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6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Correos Institucionales</a:t>
              </a: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" name="Google Shape;228;p17"/>
            <p:cNvSpPr/>
            <p:nvPr/>
          </p:nvSpPr>
          <p:spPr>
            <a:xfrm>
              <a:off x="1513534" y="4167704"/>
              <a:ext cx="1412334" cy="549345"/>
            </a:xfrm>
            <a:custGeom>
              <a:avLst/>
              <a:gdLst/>
              <a:ahLst/>
              <a:cxnLst/>
              <a:rect l="l" t="t" r="r" b="b"/>
              <a:pathLst>
                <a:path w="45173" h="31591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1" y="29206"/>
                  </a:cubicBezTo>
                  <a:lnTo>
                    <a:pt x="19229" y="30206"/>
                  </a:lnTo>
                  <a:cubicBezTo>
                    <a:pt x="20157" y="31129"/>
                    <a:pt x="21369" y="31590"/>
                    <a:pt x="22580" y="31590"/>
                  </a:cubicBezTo>
                  <a:cubicBezTo>
                    <a:pt x="23792" y="31590"/>
                    <a:pt x="25003" y="31129"/>
                    <a:pt x="25932" y="30206"/>
                  </a:cubicBezTo>
                  <a:lnTo>
                    <a:pt x="26920" y="29206"/>
                  </a:lnTo>
                  <a:cubicBezTo>
                    <a:pt x="26968" y="29170"/>
                    <a:pt x="27004" y="29111"/>
                    <a:pt x="27039" y="29063"/>
                  </a:cubicBezTo>
                  <a:lnTo>
                    <a:pt x="37779" y="29063"/>
                  </a:lnTo>
                  <a:cubicBezTo>
                    <a:pt x="41863" y="29063"/>
                    <a:pt x="45172" y="25753"/>
                    <a:pt x="45172" y="21669"/>
                  </a:cubicBez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" name="Google Shape;229;p17"/>
            <p:cNvSpPr txBox="1"/>
            <p:nvPr/>
          </p:nvSpPr>
          <p:spPr>
            <a:xfrm>
              <a:off x="1615484" y="4167703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800" b="1" dirty="0" smtClean="0">
                  <a:solidFill>
                    <a:srgbClr val="434343"/>
                  </a:solidFill>
                  <a:latin typeface="Otterco Bold"/>
                  <a:ea typeface="Roboto"/>
                  <a:cs typeface="Otterco Bold"/>
                  <a:sym typeface="Roboto"/>
                </a:rPr>
                <a:t>5300  </a:t>
              </a:r>
              <a:r>
                <a:rPr lang="es-ES_tradnl" sz="12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Correos institucionales 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230;p17"/>
            <p:cNvSpPr/>
            <p:nvPr/>
          </p:nvSpPr>
          <p:spPr>
            <a:xfrm>
              <a:off x="4483291" y="3770051"/>
              <a:ext cx="1412334" cy="336536"/>
            </a:xfrm>
            <a:custGeom>
              <a:avLst/>
              <a:gdLst/>
              <a:ahLst/>
              <a:cxnLst/>
              <a:rect l="l" t="t" r="r" b="b"/>
              <a:pathLst>
                <a:path w="45173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72" y="10763"/>
                  </a:ln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6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Cuñas Radiales</a:t>
              </a: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" name="Google Shape;228;p17"/>
            <p:cNvSpPr/>
            <p:nvPr/>
          </p:nvSpPr>
          <p:spPr>
            <a:xfrm>
              <a:off x="4435823" y="4078427"/>
              <a:ext cx="1412334" cy="638623"/>
            </a:xfrm>
            <a:custGeom>
              <a:avLst/>
              <a:gdLst/>
              <a:ahLst/>
              <a:cxnLst/>
              <a:rect l="l" t="t" r="r" b="b"/>
              <a:pathLst>
                <a:path w="45173" h="31591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1" y="29206"/>
                  </a:cubicBezTo>
                  <a:lnTo>
                    <a:pt x="19229" y="30206"/>
                  </a:lnTo>
                  <a:cubicBezTo>
                    <a:pt x="20157" y="31129"/>
                    <a:pt x="21369" y="31590"/>
                    <a:pt x="22580" y="31590"/>
                  </a:cubicBezTo>
                  <a:cubicBezTo>
                    <a:pt x="23792" y="31590"/>
                    <a:pt x="25003" y="31129"/>
                    <a:pt x="25932" y="30206"/>
                  </a:cubicBezTo>
                  <a:lnTo>
                    <a:pt x="26920" y="29206"/>
                  </a:lnTo>
                  <a:cubicBezTo>
                    <a:pt x="26968" y="29170"/>
                    <a:pt x="27004" y="29111"/>
                    <a:pt x="27039" y="29063"/>
                  </a:cubicBezTo>
                  <a:lnTo>
                    <a:pt x="37779" y="29063"/>
                  </a:lnTo>
                  <a:cubicBezTo>
                    <a:pt x="41863" y="29063"/>
                    <a:pt x="45172" y="25753"/>
                    <a:pt x="45172" y="21669"/>
                  </a:cubicBez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" name="Google Shape;229;p17"/>
            <p:cNvSpPr txBox="1"/>
            <p:nvPr/>
          </p:nvSpPr>
          <p:spPr>
            <a:xfrm>
              <a:off x="4512025" y="4112514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800" b="1" dirty="0" smtClean="0">
                  <a:solidFill>
                    <a:srgbClr val="434343"/>
                  </a:solidFill>
                  <a:latin typeface="Otterco Bold"/>
                  <a:ea typeface="Roboto"/>
                  <a:cs typeface="Otterco Bold"/>
                  <a:sym typeface="Roboto"/>
                </a:rPr>
                <a:t>120 </a:t>
              </a:r>
              <a:r>
                <a:rPr lang="es-ES_tradnl" sz="12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Cuñas radiales al aire desde el 7 de julio 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" name="Google Shape;236;p17"/>
          <p:cNvGrpSpPr/>
          <p:nvPr/>
        </p:nvGrpSpPr>
        <p:grpSpPr>
          <a:xfrm>
            <a:off x="2762730" y="1748146"/>
            <a:ext cx="5455315" cy="4786252"/>
            <a:chOff x="3529408" y="1121000"/>
            <a:chExt cx="3858685" cy="3385442"/>
          </a:xfrm>
        </p:grpSpPr>
        <p:sp>
          <p:nvSpPr>
            <p:cNvPr id="32" name="Google Shape;237;p17"/>
            <p:cNvSpPr/>
            <p:nvPr/>
          </p:nvSpPr>
          <p:spPr>
            <a:xfrm>
              <a:off x="5649310" y="2853772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" name="Google Shape;238;p17"/>
            <p:cNvSpPr/>
            <p:nvPr/>
          </p:nvSpPr>
          <p:spPr>
            <a:xfrm>
              <a:off x="6324591" y="2853772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" name="Google Shape;240;p17"/>
            <p:cNvSpPr/>
            <p:nvPr/>
          </p:nvSpPr>
          <p:spPr>
            <a:xfrm>
              <a:off x="5545445" y="1121000"/>
              <a:ext cx="1412709" cy="1058406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86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406" y="29063"/>
                  </a:cubicBezTo>
                  <a:lnTo>
                    <a:pt x="18122" y="29063"/>
                  </a:lnTo>
                  <a:cubicBezTo>
                    <a:pt x="18169" y="29111"/>
                    <a:pt x="18193" y="29170"/>
                    <a:pt x="18241" y="29206"/>
                  </a:cubicBezTo>
                  <a:lnTo>
                    <a:pt x="19241" y="30206"/>
                  </a:lnTo>
                  <a:cubicBezTo>
                    <a:pt x="20164" y="31129"/>
                    <a:pt x="21375" y="31590"/>
                    <a:pt x="22587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16" y="29111"/>
                    <a:pt x="27051" y="29063"/>
                  </a:cubicBezTo>
                  <a:lnTo>
                    <a:pt x="37791" y="29063"/>
                  </a:lnTo>
                  <a:cubicBezTo>
                    <a:pt x="41875" y="29063"/>
                    <a:pt x="45185" y="25753"/>
                    <a:pt x="45185" y="21669"/>
                  </a:cubicBezTo>
                  <a:lnTo>
                    <a:pt x="45185" y="2846"/>
                  </a:lnTo>
                  <a:cubicBezTo>
                    <a:pt x="45185" y="1274"/>
                    <a:pt x="43911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" name="Google Shape;241;p17"/>
            <p:cNvSpPr/>
            <p:nvPr/>
          </p:nvSpPr>
          <p:spPr>
            <a:xfrm>
              <a:off x="554544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5" y="10763"/>
                  </a:lnTo>
                  <a:lnTo>
                    <a:pt x="45185" y="2846"/>
                  </a:lnTo>
                  <a:cubicBezTo>
                    <a:pt x="45185" y="1274"/>
                    <a:pt x="43911" y="0"/>
                    <a:pt x="4233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6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Videos Institucionales</a:t>
              </a: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" name="Google Shape;248;p17"/>
            <p:cNvSpPr txBox="1"/>
            <p:nvPr/>
          </p:nvSpPr>
          <p:spPr>
            <a:xfrm>
              <a:off x="5639763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800" b="1" dirty="0" smtClean="0">
                  <a:solidFill>
                    <a:srgbClr val="434343"/>
                  </a:solidFill>
                  <a:latin typeface="Otterco Bold"/>
                  <a:ea typeface="Roboto"/>
                  <a:cs typeface="Otterco Bold"/>
                  <a:sym typeface="Roboto"/>
                </a:rPr>
                <a:t>1  </a:t>
              </a:r>
              <a:r>
                <a:rPr lang="es-ES_tradnl" sz="12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video producido con apoyo de </a:t>
              </a:r>
              <a:r>
                <a:rPr lang="es-ES_tradnl" sz="1200" b="1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SECOM</a:t>
              </a:r>
              <a:endParaRPr sz="12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237;p17"/>
            <p:cNvSpPr/>
            <p:nvPr/>
          </p:nvSpPr>
          <p:spPr>
            <a:xfrm>
              <a:off x="3529408" y="4390353"/>
              <a:ext cx="267285" cy="109459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" name="Google Shape;238;p17"/>
            <p:cNvSpPr/>
            <p:nvPr/>
          </p:nvSpPr>
          <p:spPr>
            <a:xfrm>
              <a:off x="4036861" y="4396983"/>
              <a:ext cx="429939" cy="109459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" name="Google Shape;237;p17"/>
            <p:cNvSpPr/>
            <p:nvPr/>
          </p:nvSpPr>
          <p:spPr>
            <a:xfrm>
              <a:off x="6450701" y="4297559"/>
              <a:ext cx="267285" cy="109459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" name="Google Shape;238;p17"/>
            <p:cNvSpPr/>
            <p:nvPr/>
          </p:nvSpPr>
          <p:spPr>
            <a:xfrm>
              <a:off x="6958154" y="4304189"/>
              <a:ext cx="429939" cy="109459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9" name="Google Shape;264;p17"/>
          <p:cNvGrpSpPr/>
          <p:nvPr/>
        </p:nvGrpSpPr>
        <p:grpSpPr>
          <a:xfrm>
            <a:off x="10328187" y="1693256"/>
            <a:ext cx="1729692" cy="2953230"/>
            <a:chOff x="4512634" y="2165322"/>
            <a:chExt cx="1223456" cy="1606890"/>
          </a:xfrm>
        </p:grpSpPr>
        <p:sp>
          <p:nvSpPr>
            <p:cNvPr id="60" name="Google Shape;265;p17"/>
            <p:cNvSpPr/>
            <p:nvPr/>
          </p:nvSpPr>
          <p:spPr>
            <a:xfrm>
              <a:off x="4730121" y="3620851"/>
              <a:ext cx="394297" cy="151361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" name="Google Shape;266;p17"/>
            <p:cNvSpPr/>
            <p:nvPr/>
          </p:nvSpPr>
          <p:spPr>
            <a:xfrm>
              <a:off x="5271445" y="3620850"/>
              <a:ext cx="300013" cy="151361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" name="Google Shape;267;p17"/>
            <p:cNvSpPr/>
            <p:nvPr/>
          </p:nvSpPr>
          <p:spPr>
            <a:xfrm>
              <a:off x="5124418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" name="Google Shape;268;p17"/>
            <p:cNvSpPr/>
            <p:nvPr/>
          </p:nvSpPr>
          <p:spPr>
            <a:xfrm flipV="1">
              <a:off x="4512634" y="2454060"/>
              <a:ext cx="1223455" cy="735872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7" y="0"/>
                  </a:moveTo>
                  <a:cubicBezTo>
                    <a:pt x="21384" y="0"/>
                    <a:pt x="20169" y="464"/>
                    <a:pt x="19241" y="1393"/>
                  </a:cubicBezTo>
                  <a:lnTo>
                    <a:pt x="18253" y="2381"/>
                  </a:lnTo>
                  <a:cubicBezTo>
                    <a:pt x="18205" y="2429"/>
                    <a:pt x="18169" y="2477"/>
                    <a:pt x="18134" y="2524"/>
                  </a:cubicBezTo>
                  <a:lnTo>
                    <a:pt x="7394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74" y="31599"/>
                    <a:pt x="2858" y="31599"/>
                  </a:cubicBezTo>
                  <a:lnTo>
                    <a:pt x="42327" y="31599"/>
                  </a:lnTo>
                  <a:cubicBezTo>
                    <a:pt x="43899" y="31599"/>
                    <a:pt x="45185" y="30325"/>
                    <a:pt x="45185" y="28742"/>
                  </a:cubicBezTo>
                  <a:lnTo>
                    <a:pt x="45185" y="9930"/>
                  </a:lnTo>
                  <a:cubicBezTo>
                    <a:pt x="45185" y="5846"/>
                    <a:pt x="41863" y="2524"/>
                    <a:pt x="37779" y="2524"/>
                  </a:cubicBezTo>
                  <a:lnTo>
                    <a:pt x="27051" y="2524"/>
                  </a:lnTo>
                  <a:cubicBezTo>
                    <a:pt x="27016" y="2477"/>
                    <a:pt x="26980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" name="Google Shape;269;p17"/>
            <p:cNvSpPr/>
            <p:nvPr/>
          </p:nvSpPr>
          <p:spPr>
            <a:xfrm flipV="1">
              <a:off x="4512635" y="2165322"/>
              <a:ext cx="1223455" cy="288747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27" y="10764"/>
                  </a:lnTo>
                  <a:cubicBezTo>
                    <a:pt x="43911" y="10764"/>
                    <a:pt x="45185" y="9490"/>
                    <a:pt x="45185" y="7919"/>
                  </a:cubicBezTo>
                  <a:lnTo>
                    <a:pt x="4518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" name="Google Shape;274;p17"/>
            <p:cNvSpPr txBox="1"/>
            <p:nvPr/>
          </p:nvSpPr>
          <p:spPr>
            <a:xfrm>
              <a:off x="4604383" y="2593930"/>
              <a:ext cx="1071436" cy="309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2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2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2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 18 Tuits</a:t>
              </a:r>
              <a:endParaRPr lang="es-ES_tradnl"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2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56 RT</a:t>
              </a:r>
            </a:p>
            <a:p>
              <a:pPr algn="ctr"/>
              <a:r>
                <a:rPr lang="es-ES_tradnl" sz="12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83 </a:t>
              </a:r>
              <a:r>
                <a:rPr lang="es-ES_tradnl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MG </a:t>
              </a:r>
            </a:p>
            <a:p>
              <a:pPr algn="ctr"/>
              <a:r>
                <a:rPr lang="es-ES_tradnl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_tradnl" sz="12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18 publicaciones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2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1210 impresiones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2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" name="Google Shape;275;p17"/>
          <p:cNvGrpSpPr/>
          <p:nvPr/>
        </p:nvGrpSpPr>
        <p:grpSpPr>
          <a:xfrm>
            <a:off x="8165479" y="1713058"/>
            <a:ext cx="1997253" cy="2945071"/>
            <a:chOff x="6770339" y="1570652"/>
            <a:chExt cx="1412709" cy="1875499"/>
          </a:xfrm>
        </p:grpSpPr>
        <p:sp>
          <p:nvSpPr>
            <p:cNvPr id="71" name="Google Shape;276;p17"/>
            <p:cNvSpPr/>
            <p:nvPr/>
          </p:nvSpPr>
          <p:spPr>
            <a:xfrm>
              <a:off x="7597351" y="3227232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098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" name="Google Shape;277;p17"/>
            <p:cNvSpPr/>
            <p:nvPr/>
          </p:nvSpPr>
          <p:spPr>
            <a:xfrm>
              <a:off x="6796256" y="3227233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" name="Google Shape;279;p17"/>
            <p:cNvSpPr/>
            <p:nvPr/>
          </p:nvSpPr>
          <p:spPr>
            <a:xfrm flipV="1">
              <a:off x="6772038" y="1862266"/>
              <a:ext cx="1411010" cy="746239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600" y="0"/>
                  </a:moveTo>
                  <a:cubicBezTo>
                    <a:pt x="21387" y="0"/>
                    <a:pt x="20175" y="464"/>
                    <a:pt x="19252" y="1393"/>
                  </a:cubicBezTo>
                  <a:lnTo>
                    <a:pt x="18264" y="2381"/>
                  </a:lnTo>
                  <a:cubicBezTo>
                    <a:pt x="18217" y="2429"/>
                    <a:pt x="18181" y="2477"/>
                    <a:pt x="18145" y="2524"/>
                  </a:cubicBezTo>
                  <a:lnTo>
                    <a:pt x="7406" y="2524"/>
                  </a:lnTo>
                  <a:cubicBezTo>
                    <a:pt x="3322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7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0" y="2524"/>
                  </a:cubicBezTo>
                  <a:lnTo>
                    <a:pt x="27063" y="2524"/>
                  </a:lnTo>
                  <a:cubicBezTo>
                    <a:pt x="27027" y="2477"/>
                    <a:pt x="26991" y="2429"/>
                    <a:pt x="26944" y="2381"/>
                  </a:cubicBezTo>
                  <a:lnTo>
                    <a:pt x="25956" y="1393"/>
                  </a:lnTo>
                  <a:cubicBezTo>
                    <a:pt x="25027" y="464"/>
                    <a:pt x="23812" y="0"/>
                    <a:pt x="2260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" name="Google Shape;280;p17"/>
            <p:cNvSpPr/>
            <p:nvPr/>
          </p:nvSpPr>
          <p:spPr>
            <a:xfrm flipV="1">
              <a:off x="6770339" y="1570652"/>
              <a:ext cx="1412709" cy="296543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86" y="10764"/>
                    <a:pt x="2857" y="10764"/>
                  </a:cubicBezTo>
                  <a:lnTo>
                    <a:pt x="42339" y="10764"/>
                  </a:lnTo>
                  <a:cubicBezTo>
                    <a:pt x="43910" y="10764"/>
                    <a:pt x="45184" y="9490"/>
                    <a:pt x="45184" y="7919"/>
                  </a:cubicBezTo>
                  <a:lnTo>
                    <a:pt x="4518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" name="Google Shape;288;p17"/>
            <p:cNvSpPr txBox="1"/>
            <p:nvPr/>
          </p:nvSpPr>
          <p:spPr>
            <a:xfrm>
              <a:off x="6966188" y="1922662"/>
              <a:ext cx="1109492" cy="484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800" b="1" dirty="0">
                  <a:solidFill>
                    <a:srgbClr val="434343"/>
                  </a:solidFill>
                  <a:latin typeface="Otterco Bold"/>
                  <a:ea typeface="Roboto"/>
                  <a:cs typeface="Otterco Bold"/>
                  <a:sym typeface="Roboto"/>
                </a:rPr>
                <a:t>3</a:t>
              </a:r>
              <a:r>
                <a:rPr lang="es-ES_tradnl" sz="12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 flyers publicados en redes sociales propias y desde el Municipio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53" name="CuadroTexto 1152"/>
          <p:cNvSpPr txBox="1"/>
          <p:nvPr/>
        </p:nvSpPr>
        <p:spPr>
          <a:xfrm>
            <a:off x="2803963" y="1001893"/>
            <a:ext cx="6494768" cy="369332"/>
          </a:xfrm>
          <a:prstGeom prst="rect">
            <a:avLst/>
          </a:prstGeom>
          <a:solidFill>
            <a:srgbClr val="ED3339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	</a:t>
            </a:r>
            <a:r>
              <a:rPr lang="es-ES" dirty="0" smtClean="0">
                <a:solidFill>
                  <a:schemeClr val="bg1"/>
                </a:solidFill>
                <a:latin typeface="Otterco Medium"/>
                <a:cs typeface="Otterco Medium"/>
              </a:rPr>
              <a:t>Desde el 7 de julio al 28 de julio de 2022</a:t>
            </a:r>
            <a:endParaRPr lang="es-ES" dirty="0">
              <a:solidFill>
                <a:schemeClr val="bg1"/>
              </a:solidFill>
              <a:latin typeface="Otterco Medium"/>
              <a:cs typeface="Otterco Medium"/>
            </a:endParaRPr>
          </a:p>
        </p:txBody>
      </p:sp>
      <p:pic>
        <p:nvPicPr>
          <p:cNvPr id="1157" name="Imagen 1156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86" y="2313052"/>
            <a:ext cx="271115" cy="271115"/>
          </a:xfrm>
          <a:prstGeom prst="rect">
            <a:avLst/>
          </a:prstGeom>
        </p:spPr>
      </p:pic>
      <p:pic>
        <p:nvPicPr>
          <p:cNvPr id="1159" name="Imagen 1158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88" y="2734816"/>
            <a:ext cx="226989" cy="226989"/>
          </a:xfrm>
          <a:prstGeom prst="rect">
            <a:avLst/>
          </a:prstGeom>
        </p:spPr>
      </p:pic>
      <p:pic>
        <p:nvPicPr>
          <p:cNvPr id="1166" name="Imagen 1165" descr="roj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9" y="2178716"/>
            <a:ext cx="368975" cy="368975"/>
          </a:xfrm>
          <a:prstGeom prst="rect">
            <a:avLst/>
          </a:prstGeom>
        </p:spPr>
      </p:pic>
      <p:pic>
        <p:nvPicPr>
          <p:cNvPr id="100" name="Imagen 99" descr="roj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32" y="5940339"/>
            <a:ext cx="690668" cy="499573"/>
          </a:xfrm>
          <a:prstGeom prst="rect">
            <a:avLst/>
          </a:prstGeom>
        </p:spPr>
      </p:pic>
      <p:pic>
        <p:nvPicPr>
          <p:cNvPr id="101" name="Imagen 100" descr="roj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99" y="2311578"/>
            <a:ext cx="439309" cy="439309"/>
          </a:xfrm>
          <a:prstGeom prst="rect">
            <a:avLst/>
          </a:prstGeom>
        </p:spPr>
      </p:pic>
      <p:pic>
        <p:nvPicPr>
          <p:cNvPr id="104" name="Imagen 103" descr="roj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36" y="3125956"/>
            <a:ext cx="1642835" cy="216829"/>
          </a:xfrm>
          <a:prstGeom prst="rect">
            <a:avLst/>
          </a:prstGeom>
        </p:spPr>
      </p:pic>
      <p:pic>
        <p:nvPicPr>
          <p:cNvPr id="105" name="Imagen 104" descr="roj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28" y="2202284"/>
            <a:ext cx="393777" cy="39377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691207" y="1768725"/>
            <a:ext cx="813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_tradnl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Flyers</a:t>
            </a:r>
            <a:endParaRPr lang="es-ES_tradnl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338936" y="1768725"/>
            <a:ext cx="176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_tradnl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Métricas RRSS</a:t>
            </a:r>
          </a:p>
        </p:txBody>
      </p:sp>
      <p:pic>
        <p:nvPicPr>
          <p:cNvPr id="1152" name="Imagen 1151" descr="IMG_547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66" y="3789024"/>
            <a:ext cx="713038" cy="1172895"/>
          </a:xfrm>
          <a:prstGeom prst="rect">
            <a:avLst/>
          </a:prstGeom>
        </p:spPr>
      </p:pic>
      <p:pic>
        <p:nvPicPr>
          <p:cNvPr id="1155" name="Imagen 1154" descr="IMG_547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24" y="3437842"/>
            <a:ext cx="1175038" cy="1465486"/>
          </a:xfrm>
          <a:prstGeom prst="rect">
            <a:avLst/>
          </a:prstGeom>
        </p:spPr>
      </p:pic>
      <p:pic>
        <p:nvPicPr>
          <p:cNvPr id="1156" name="Imagen 1155" descr="IMG_547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54" y="3698062"/>
            <a:ext cx="1099565" cy="1374456"/>
          </a:xfrm>
          <a:prstGeom prst="rect">
            <a:avLst/>
          </a:prstGeom>
        </p:spPr>
      </p:pic>
      <p:pic>
        <p:nvPicPr>
          <p:cNvPr id="1158" name="Imagen 1157" descr="IMG_547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01" y="3775528"/>
            <a:ext cx="547791" cy="1185557"/>
          </a:xfrm>
          <a:prstGeom prst="rect">
            <a:avLst/>
          </a:prstGeom>
        </p:spPr>
      </p:pic>
      <p:pic>
        <p:nvPicPr>
          <p:cNvPr id="1160" name="Imagen 1159" descr="IMG_547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50" y="3258514"/>
            <a:ext cx="1211797" cy="923971"/>
          </a:xfrm>
          <a:prstGeom prst="rect">
            <a:avLst/>
          </a:prstGeom>
        </p:spPr>
      </p:pic>
      <p:pic>
        <p:nvPicPr>
          <p:cNvPr id="110" name="Imagen 109" descr="roj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" y="6154955"/>
            <a:ext cx="1074686" cy="439309"/>
          </a:xfrm>
          <a:prstGeom prst="rect">
            <a:avLst/>
          </a:prstGeom>
        </p:spPr>
      </p:pic>
      <p:pic>
        <p:nvPicPr>
          <p:cNvPr id="1161" name="Imagen 1160" descr="intrane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72" y="5401440"/>
            <a:ext cx="916284" cy="1116091"/>
          </a:xfrm>
          <a:prstGeom prst="rect">
            <a:avLst/>
          </a:prstGeom>
        </p:spPr>
      </p:pic>
      <p:pic>
        <p:nvPicPr>
          <p:cNvPr id="1162" name="Imagen 1161" descr="image0-6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09" y="5929286"/>
            <a:ext cx="889251" cy="741275"/>
          </a:xfrm>
          <a:prstGeom prst="rect">
            <a:avLst/>
          </a:prstGeom>
        </p:spPr>
      </p:pic>
      <p:sp>
        <p:nvSpPr>
          <p:cNvPr id="80" name="Título 4"/>
          <p:cNvSpPr txBox="1">
            <a:spLocks/>
          </p:cNvSpPr>
          <p:nvPr/>
        </p:nvSpPr>
        <p:spPr>
          <a:xfrm>
            <a:off x="117459" y="68628"/>
            <a:ext cx="10337381" cy="94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</a:rPr>
              <a:t>PROCESO DE CONVOCATORIA Y DIFUSIÓN: ESTRATEGIA COMUNICACIONAL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2123" y="215153"/>
            <a:ext cx="9757186" cy="946673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</a:rPr>
              <a:t>PROCESO DE POSTULACIÓN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897918"/>
              </p:ext>
            </p:extLst>
          </p:nvPr>
        </p:nvGraphicFramePr>
        <p:xfrm>
          <a:off x="740664" y="1161826"/>
          <a:ext cx="11109960" cy="506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60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921297"/>
              </p:ext>
            </p:extLst>
          </p:nvPr>
        </p:nvGraphicFramePr>
        <p:xfrm>
          <a:off x="0" y="1157004"/>
          <a:ext cx="12106655" cy="490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2123" y="215153"/>
            <a:ext cx="9757186" cy="946673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</a:rPr>
              <a:t>RECEPCIÓN DE LA DOCUMENTACIÓN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9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2123" y="32657"/>
            <a:ext cx="9757186" cy="946673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</a:rPr>
              <a:t>PROCESO DE POSTULACIÓN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21427706"/>
              </p:ext>
            </p:extLst>
          </p:nvPr>
        </p:nvGraphicFramePr>
        <p:xfrm>
          <a:off x="1185862" y="708877"/>
          <a:ext cx="10335578" cy="526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45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2123" y="32657"/>
            <a:ext cx="9757186" cy="946673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</a:rPr>
              <a:t>PROCESO DE EVALUACIÓN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405830"/>
              </p:ext>
            </p:extLst>
          </p:nvPr>
        </p:nvGraphicFramePr>
        <p:xfrm>
          <a:off x="829056" y="979330"/>
          <a:ext cx="10354056" cy="4978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434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6888</TotalTime>
  <Words>1223</Words>
  <Application>Microsoft Office PowerPoint</Application>
  <PresentationFormat>Panorámica</PresentationFormat>
  <Paragraphs>97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Fira Sans Extra Condensed</vt:lpstr>
      <vt:lpstr>Fira Sans Extra Condensed Medium</vt:lpstr>
      <vt:lpstr>Otterco</vt:lpstr>
      <vt:lpstr>Otterco Bold</vt:lpstr>
      <vt:lpstr>Otterco Medium</vt:lpstr>
      <vt:lpstr>Roboto</vt:lpstr>
      <vt:lpstr>Times New Roman</vt:lpstr>
      <vt:lpstr>Tema de Office</vt:lpstr>
      <vt:lpstr>Presentación de PowerPoint</vt:lpstr>
      <vt:lpstr>ANTECEDENTES</vt:lpstr>
      <vt:lpstr>PROCESO DE CONVOCATORIA Y DIFUSIÓN:</vt:lpstr>
      <vt:lpstr>PROCESO DE CONVOCATORIA Y DIFUSIÓN:</vt:lpstr>
      <vt:lpstr>Presentación de PowerPoint</vt:lpstr>
      <vt:lpstr>PROCESO DE POSTULACIÓN</vt:lpstr>
      <vt:lpstr>RECEPCIÓN DE LA DOCUMENTACIÓN</vt:lpstr>
      <vt:lpstr>PROCESO DE POSTULACIÓN</vt:lpstr>
      <vt:lpstr>PROCESO DE EVALUACIÓN</vt:lpstr>
      <vt:lpstr>PROCESO CALIFICACIÓN: COMISIÓN SIS</vt:lpstr>
      <vt:lpstr>ORDEN DE PRELACIÓN DE LOS 4 MEJORES PUNTAJES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Antonio Xavier Zapata Tapia</cp:lastModifiedBy>
  <cp:revision>154</cp:revision>
  <cp:lastPrinted>2022-06-07T13:59:32Z</cp:lastPrinted>
  <dcterms:created xsi:type="dcterms:W3CDTF">2021-10-13T16:49:59Z</dcterms:created>
  <dcterms:modified xsi:type="dcterms:W3CDTF">2022-08-02T22:04:19Z</dcterms:modified>
</cp:coreProperties>
</file>