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  <p:sldId id="271" r:id="rId6"/>
    <p:sldId id="275" r:id="rId7"/>
    <p:sldId id="262" r:id="rId8"/>
    <p:sldId id="272" r:id="rId9"/>
    <p:sldId id="274" r:id="rId10"/>
    <p:sldId id="273" r:id="rId11"/>
    <p:sldId id="270" r:id="rId12"/>
    <p:sldId id="276" r:id="rId1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89F-C32A-48BC-816C-FB1FCD839DDA}" type="datetimeFigureOut">
              <a:rPr lang="es-EC" smtClean="0"/>
              <a:t>18/1/2021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606-4E55-444B-B3E1-2B71E731C77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608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89F-C32A-48BC-816C-FB1FCD839DDA}" type="datetimeFigureOut">
              <a:rPr lang="es-EC" smtClean="0"/>
              <a:t>18/1/2021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606-4E55-444B-B3E1-2B71E731C77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666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89F-C32A-48BC-816C-FB1FCD839DDA}" type="datetimeFigureOut">
              <a:rPr lang="es-EC" smtClean="0"/>
              <a:t>18/1/2021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606-4E55-444B-B3E1-2B71E731C77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121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89F-C32A-48BC-816C-FB1FCD839DDA}" type="datetimeFigureOut">
              <a:rPr lang="es-EC" smtClean="0"/>
              <a:t>18/1/2021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606-4E55-444B-B3E1-2B71E731C77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872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89F-C32A-48BC-816C-FB1FCD839DDA}" type="datetimeFigureOut">
              <a:rPr lang="es-EC" smtClean="0"/>
              <a:t>18/1/2021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606-4E55-444B-B3E1-2B71E731C77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376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89F-C32A-48BC-816C-FB1FCD839DDA}" type="datetimeFigureOut">
              <a:rPr lang="es-EC" smtClean="0"/>
              <a:t>18/1/2021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606-4E55-444B-B3E1-2B71E731C77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194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89F-C32A-48BC-816C-FB1FCD839DDA}" type="datetimeFigureOut">
              <a:rPr lang="es-EC" smtClean="0"/>
              <a:t>18/1/2021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606-4E55-444B-B3E1-2B71E731C77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158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89F-C32A-48BC-816C-FB1FCD839DDA}" type="datetimeFigureOut">
              <a:rPr lang="es-EC" smtClean="0"/>
              <a:t>18/1/2021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606-4E55-444B-B3E1-2B71E731C77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70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89F-C32A-48BC-816C-FB1FCD839DDA}" type="datetimeFigureOut">
              <a:rPr lang="es-EC" smtClean="0"/>
              <a:t>18/1/2021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606-4E55-444B-B3E1-2B71E731C77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606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89F-C32A-48BC-816C-FB1FCD839DDA}" type="datetimeFigureOut">
              <a:rPr lang="es-EC" smtClean="0"/>
              <a:t>18/1/2021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606-4E55-444B-B3E1-2B71E731C77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314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89F-C32A-48BC-816C-FB1FCD839DDA}" type="datetimeFigureOut">
              <a:rPr lang="es-EC" smtClean="0"/>
              <a:t>18/1/2021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606-4E55-444B-B3E1-2B71E731C77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699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8989F-C32A-48BC-816C-FB1FCD839DDA}" type="datetimeFigureOut">
              <a:rPr lang="es-EC" smtClean="0"/>
              <a:t>18/1/2021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3B606-4E55-444B-B3E1-2B71E731C77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469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12832" y="393024"/>
            <a:ext cx="97835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>
                <a:solidFill>
                  <a:srgbClr val="002060"/>
                </a:solidFill>
              </a:rPr>
              <a:t>MUNICIPIO DEL DISTRITO METROPOLITANO DE QUITO</a:t>
            </a:r>
          </a:p>
          <a:p>
            <a:pPr algn="ctr"/>
            <a:endParaRPr lang="es-ES_tradnl" sz="4000" b="1" dirty="0" smtClean="0">
              <a:solidFill>
                <a:srgbClr val="002060"/>
              </a:solidFill>
            </a:endParaRPr>
          </a:p>
          <a:p>
            <a:pPr algn="ctr"/>
            <a:endParaRPr lang="es-ES_tradnl" sz="3200" b="1" dirty="0" smtClean="0">
              <a:solidFill>
                <a:srgbClr val="002060"/>
              </a:solidFill>
            </a:endParaRPr>
          </a:p>
          <a:p>
            <a:pPr algn="ctr"/>
            <a:r>
              <a:rPr lang="es-ES_tradnl" sz="3200" b="1" dirty="0" smtClean="0">
                <a:solidFill>
                  <a:srgbClr val="002060"/>
                </a:solidFill>
              </a:rPr>
              <a:t>A D M I N I S T R A C I </a:t>
            </a:r>
            <a:r>
              <a:rPr lang="es-ES_tradnl" sz="3200" b="1" dirty="0" err="1" smtClean="0">
                <a:solidFill>
                  <a:srgbClr val="002060"/>
                </a:solidFill>
              </a:rPr>
              <a:t>Ó</a:t>
            </a:r>
            <a:r>
              <a:rPr lang="es-ES_tradnl" sz="3200" b="1" dirty="0" smtClean="0">
                <a:solidFill>
                  <a:srgbClr val="002060"/>
                </a:solidFill>
              </a:rPr>
              <a:t> N  G E N E R A L</a:t>
            </a:r>
          </a:p>
          <a:p>
            <a:pPr algn="ctr"/>
            <a:r>
              <a:rPr lang="es-ES_tradnl" sz="2700" b="1" dirty="0" smtClean="0">
                <a:solidFill>
                  <a:srgbClr val="002060"/>
                </a:solidFill>
              </a:rPr>
              <a:t>Dirección Metropolitana de Recursos Humanos</a:t>
            </a:r>
            <a:endParaRPr lang="es-ES_tradnl" sz="2700" b="1" dirty="0" smtClean="0">
              <a:solidFill>
                <a:srgbClr val="002060"/>
              </a:solidFill>
            </a:endParaRPr>
          </a:p>
          <a:p>
            <a:pPr algn="ctr"/>
            <a:endParaRPr lang="es-ES_tradnl" sz="3200" b="1" dirty="0" smtClean="0">
              <a:solidFill>
                <a:srgbClr val="002060"/>
              </a:solidFill>
            </a:endParaRPr>
          </a:p>
          <a:p>
            <a:pPr algn="ctr"/>
            <a:endParaRPr lang="es-ES_tradnl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s-ES_tradnl" sz="2800" b="1" dirty="0" smtClean="0">
                <a:solidFill>
                  <a:srgbClr val="C00000"/>
                </a:solidFill>
              </a:rPr>
              <a:t>En coordinación con el ICAM y la colaboración de la        Secretaría de Inclusión Social</a:t>
            </a:r>
            <a:endParaRPr lang="es-ES_tradnl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58" y="395785"/>
            <a:ext cx="11231211" cy="60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48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89662" y="141383"/>
            <a:ext cx="10992821" cy="895847"/>
          </a:xfrm>
        </p:spPr>
        <p:txBody>
          <a:bodyPr>
            <a:normAutofit/>
          </a:bodyPr>
          <a:lstStyle/>
          <a:p>
            <a:r>
              <a:rPr lang="es-EC" b="1" dirty="0" smtClean="0">
                <a:solidFill>
                  <a:srgbClr val="C00000"/>
                </a:solidFill>
              </a:rPr>
              <a:t>PRÓXIMOS PASOS</a:t>
            </a:r>
            <a:endParaRPr lang="es-EC" b="1" dirty="0">
              <a:solidFill>
                <a:srgbClr val="C0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689663" y="1228301"/>
            <a:ext cx="10992820" cy="4858590"/>
          </a:xfrm>
        </p:spPr>
        <p:txBody>
          <a:bodyPr>
            <a:noAutofit/>
          </a:bodyPr>
          <a:lstStyle/>
          <a:p>
            <a:pPr algn="just"/>
            <a:endParaRPr lang="es-EC" sz="2200" b="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sz="2200" b="0" dirty="0" smtClean="0">
                <a:solidFill>
                  <a:srgbClr val="002060"/>
                </a:solidFill>
              </a:rPr>
              <a:t> Continuar la coordinación conjunta entre el ICAM y la Unidad de Seguridad y Salud Ocupacional (USSO) de la DMRH para difusión con las Unidades Administrativas de Talento Humano (UATH) de todas las dependencias municipales.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sz="2200" b="0" dirty="0">
                <a:solidFill>
                  <a:srgbClr val="002060"/>
                </a:solidFill>
              </a:rPr>
              <a:t> </a:t>
            </a:r>
            <a:r>
              <a:rPr lang="es-EC" sz="2200" b="0" dirty="0" smtClean="0">
                <a:solidFill>
                  <a:srgbClr val="002060"/>
                </a:solidFill>
              </a:rPr>
              <a:t>Continuar con el trabajo interno de la DMRH para el diseño de flujos de trabajo en el marco del Protocolo, para ser socializados con las UATH.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sz="2200" b="0" dirty="0" smtClean="0">
                <a:solidFill>
                  <a:srgbClr val="002060"/>
                </a:solidFill>
              </a:rPr>
              <a:t>Difusión permanente en la semana del </a:t>
            </a:r>
            <a:r>
              <a:rPr lang="es-EC" sz="2200" b="0" i="1" dirty="0" smtClean="0">
                <a:solidFill>
                  <a:srgbClr val="C00000"/>
                </a:solidFill>
              </a:rPr>
              <a:t>18 al 22 de enero de 2021</a:t>
            </a:r>
            <a:r>
              <a:rPr lang="es-EC" sz="2200" b="0" dirty="0" smtClean="0">
                <a:solidFill>
                  <a:srgbClr val="002060"/>
                </a:solidFill>
              </a:rPr>
              <a:t>, vía correo electrónico masivo.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sz="2200" b="0" dirty="0" smtClean="0">
                <a:solidFill>
                  <a:srgbClr val="002060"/>
                </a:solidFill>
              </a:rPr>
              <a:t>Diseño y elaboración de material impreso sobre el Protocolo, para el personal municipal bajo Código de Trabajo, del </a:t>
            </a:r>
            <a:r>
              <a:rPr lang="es-EC" sz="2200" b="0" i="1" dirty="0">
                <a:solidFill>
                  <a:srgbClr val="C00000"/>
                </a:solidFill>
              </a:rPr>
              <a:t>18 al 22 de enero de </a:t>
            </a:r>
            <a:r>
              <a:rPr lang="es-EC" sz="2200" b="0" i="1" dirty="0" smtClean="0">
                <a:solidFill>
                  <a:srgbClr val="C00000"/>
                </a:solidFill>
              </a:rPr>
              <a:t>2021.</a:t>
            </a:r>
            <a:endParaRPr lang="es-EC" sz="2200" b="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sz="2200" b="0" dirty="0" smtClean="0">
                <a:solidFill>
                  <a:srgbClr val="002060"/>
                </a:solidFill>
              </a:rPr>
              <a:t> A partir del </a:t>
            </a:r>
            <a:r>
              <a:rPr lang="es-EC" sz="2200" b="0" i="1" dirty="0" smtClean="0">
                <a:solidFill>
                  <a:srgbClr val="C00000"/>
                </a:solidFill>
              </a:rPr>
              <a:t>25 de enero de 2021 </a:t>
            </a:r>
            <a:r>
              <a:rPr lang="es-EC" sz="2200" b="0" dirty="0" smtClean="0">
                <a:solidFill>
                  <a:srgbClr val="002060"/>
                </a:solidFill>
              </a:rPr>
              <a:t>socialización y entrega del material impreso.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sz="2200" b="0" dirty="0" smtClean="0">
                <a:solidFill>
                  <a:srgbClr val="002060"/>
                </a:solidFill>
              </a:rPr>
              <a:t> Al </a:t>
            </a:r>
            <a:r>
              <a:rPr lang="es-EC" sz="2200" b="0" i="1" dirty="0" smtClean="0">
                <a:solidFill>
                  <a:srgbClr val="C00000"/>
                </a:solidFill>
              </a:rPr>
              <a:t>29 de enero de 2021, </a:t>
            </a:r>
            <a:r>
              <a:rPr lang="es-EC" sz="2200" b="0" dirty="0" smtClean="0">
                <a:solidFill>
                  <a:srgbClr val="002060"/>
                </a:solidFill>
              </a:rPr>
              <a:t>de sistematizarán los resultados de la socialización del Protocolo.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sz="2200" b="0" dirty="0" smtClean="0">
                <a:solidFill>
                  <a:srgbClr val="002060"/>
                </a:solidFill>
              </a:rPr>
              <a:t> Continuar con el diseño de la capacitación técnica y casuística en materia de acoso laboral con instituciones del Sistema de Protección de Derechos y Ministerio de Trabajo.</a:t>
            </a:r>
          </a:p>
        </p:txBody>
      </p:sp>
    </p:spTree>
    <p:extLst>
      <p:ext uri="{BB962C8B-B14F-4D97-AF65-F5344CB8AC3E}">
        <p14:creationId xmlns:p14="http://schemas.microsoft.com/office/powerpoint/2010/main" val="2060494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81071" y="679627"/>
            <a:ext cx="9783548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>
                <a:solidFill>
                  <a:srgbClr val="002060"/>
                </a:solidFill>
              </a:rPr>
              <a:t>MUNICIPIO DEL DISTRITO METROPOLITANO DE QUITO</a:t>
            </a:r>
          </a:p>
          <a:p>
            <a:pPr algn="ctr"/>
            <a:endParaRPr lang="es-ES_tradnl" sz="4000" b="1" dirty="0" smtClean="0">
              <a:solidFill>
                <a:srgbClr val="002060"/>
              </a:solidFill>
            </a:endParaRPr>
          </a:p>
          <a:p>
            <a:pPr algn="ctr"/>
            <a:r>
              <a:rPr lang="es-ES_tradnl" sz="3200" b="1" dirty="0" smtClean="0">
                <a:solidFill>
                  <a:srgbClr val="002060"/>
                </a:solidFill>
              </a:rPr>
              <a:t>Administración General</a:t>
            </a:r>
            <a:endParaRPr lang="es-ES_tradnl" sz="3200" b="1" dirty="0" smtClean="0">
              <a:solidFill>
                <a:srgbClr val="002060"/>
              </a:solidFill>
            </a:endParaRPr>
          </a:p>
          <a:p>
            <a:pPr algn="ctr"/>
            <a:endParaRPr lang="es-ES_tradnl" sz="3200" b="1" dirty="0" smtClean="0">
              <a:solidFill>
                <a:srgbClr val="002060"/>
              </a:solidFill>
            </a:endParaRPr>
          </a:p>
          <a:p>
            <a:pPr algn="ctr"/>
            <a:r>
              <a:rPr lang="es-ES_tradnl" sz="11500" b="1" i="1" u="sng" dirty="0" smtClean="0">
                <a:solidFill>
                  <a:srgbClr val="C00000"/>
                </a:solidFill>
              </a:rPr>
              <a:t>G R A C I A S</a:t>
            </a:r>
            <a:endParaRPr lang="es-ES_tradnl" sz="11500" b="1" i="1" u="sng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842" y="232011"/>
            <a:ext cx="11573164" cy="996288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>
                <a:solidFill>
                  <a:srgbClr val="C00000"/>
                </a:solidFill>
              </a:rPr>
              <a:t>PROPUESTA DE PROTOCOLO PARA PREVENIR EL ACOSO LABORAL Y LA VIOLENCIA DE GÉNERO EN EL MUNICIPIO DE DISTRITO METROPOLITANO DE QUITO</a:t>
            </a:r>
            <a:endParaRPr lang="es-EC" sz="3600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6520" y="1473947"/>
            <a:ext cx="11089807" cy="4612943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es-EC" sz="2400" b="1" dirty="0" smtClean="0">
                <a:solidFill>
                  <a:srgbClr val="002060"/>
                </a:solidFill>
              </a:rPr>
              <a:t>RESOLUCIÓN NO. 096-CIG-2020</a:t>
            </a:r>
          </a:p>
          <a:p>
            <a:pPr marL="0" indent="0" algn="r">
              <a:buNone/>
            </a:pPr>
            <a:r>
              <a:rPr lang="es-EC" sz="2400" dirty="0" smtClean="0">
                <a:solidFill>
                  <a:srgbClr val="002060"/>
                </a:solidFill>
              </a:rPr>
              <a:t>21 de diciembre de 2020</a:t>
            </a:r>
          </a:p>
          <a:p>
            <a:pPr marL="0" indent="0" algn="r">
              <a:buNone/>
            </a:pPr>
            <a:r>
              <a:rPr lang="es-EC" sz="24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s-MX" sz="2200" dirty="0" smtClean="0">
                <a:solidFill>
                  <a:srgbClr val="002060"/>
                </a:solidFill>
              </a:rPr>
              <a:t>Solicitar que en treinta días la </a:t>
            </a:r>
            <a:r>
              <a:rPr lang="es-MX" sz="2200" b="1" dirty="0" smtClean="0">
                <a:solidFill>
                  <a:srgbClr val="002060"/>
                </a:solidFill>
              </a:rPr>
              <a:t>Administración General</a:t>
            </a:r>
            <a:r>
              <a:rPr lang="es-MX" sz="2200" dirty="0" smtClean="0">
                <a:solidFill>
                  <a:srgbClr val="002060"/>
                </a:solidFill>
              </a:rPr>
              <a:t>, todas las Secretarías y Empresas Públicas Metropolitanas del Distrito Metropolitano de Quito, a través del </a:t>
            </a:r>
            <a:r>
              <a:rPr lang="es-MX" sz="2200" b="1" dirty="0" smtClean="0">
                <a:solidFill>
                  <a:srgbClr val="002060"/>
                </a:solidFill>
              </a:rPr>
              <a:t>Instituto Metropolitano de Capacitación</a:t>
            </a:r>
            <a:r>
              <a:rPr lang="es-MX" sz="2200" dirty="0" smtClean="0">
                <a:solidFill>
                  <a:srgbClr val="002060"/>
                </a:solidFill>
              </a:rPr>
              <a:t>; realicen una socialización y capacitación obligatoria sobre el “Protocolo para la erradicación y prevención de acoso laboral y de violencia de género, el mismo que será aplicado en todas las dependencias y empresas municipales”; </a:t>
            </a:r>
            <a:r>
              <a:rPr lang="es-MX" sz="2200" b="1" i="1" dirty="0" smtClean="0">
                <a:solidFill>
                  <a:srgbClr val="002060"/>
                </a:solidFill>
              </a:rPr>
              <a:t>su aplicación será de obligatorio cumplimiento. </a:t>
            </a:r>
          </a:p>
          <a:p>
            <a:pPr marL="0" indent="0" algn="r">
              <a:lnSpc>
                <a:spcPct val="100000"/>
              </a:lnSpc>
              <a:buNone/>
            </a:pPr>
            <a:endParaRPr lang="es-EC" sz="2400" b="1" dirty="0" smtClean="0">
              <a:solidFill>
                <a:srgbClr val="002060"/>
              </a:solidFill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s-EC" sz="2400" b="1" dirty="0" smtClean="0">
                <a:solidFill>
                  <a:srgbClr val="002060"/>
                </a:solidFill>
              </a:rPr>
              <a:t>Oficio Nro. GADDMQ-SGCM-2020-4636-O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s-EC" sz="2400" dirty="0" smtClean="0">
                <a:solidFill>
                  <a:srgbClr val="002060"/>
                </a:solidFill>
              </a:rPr>
              <a:t>24 de diciembre de 2020</a:t>
            </a:r>
            <a:endParaRPr lang="es-MX" sz="2400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es-EC" sz="2400" b="1" i="1" dirty="0" smtClean="0">
                <a:solidFill>
                  <a:srgbClr val="002060"/>
                </a:solidFill>
              </a:rPr>
              <a:t>Oficio dirigido a máximas autoridades del MDMQ de secretarías y empresas públicas.</a:t>
            </a:r>
            <a:endParaRPr lang="es-EC" sz="2400" b="1" i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3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785" y="228648"/>
            <a:ext cx="11532221" cy="863174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>
                <a:solidFill>
                  <a:srgbClr val="C00000"/>
                </a:solidFill>
              </a:rPr>
              <a:t>PROCESO DE PLANIFICACIÓN AG-ICAM-DMRH-SIS</a:t>
            </a:r>
            <a:endParaRPr lang="es-EC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28300"/>
            <a:ext cx="10515600" cy="509061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C" sz="2400" dirty="0" smtClean="0">
                <a:solidFill>
                  <a:srgbClr val="002060"/>
                </a:solidFill>
              </a:rPr>
              <a:t>Coordinación previa por parte de la Jefatura de Seguridad y Salud Ocupacional de la DMRH con el ICAM </a:t>
            </a:r>
            <a:r>
              <a:rPr lang="es-EC" sz="2400" i="1" dirty="0" smtClean="0">
                <a:solidFill>
                  <a:srgbClr val="C00000"/>
                </a:solidFill>
              </a:rPr>
              <a:t>(del 28 de diciembre de 2020 al 04 de enero de 2021).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C" sz="2500" i="1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sz="2400" dirty="0" smtClean="0">
                <a:solidFill>
                  <a:srgbClr val="002060"/>
                </a:solidFill>
              </a:rPr>
              <a:t>Reuniones de coordinación realizadas.</a:t>
            </a:r>
          </a:p>
          <a:p>
            <a:pPr lvl="1" algn="just"/>
            <a:r>
              <a:rPr lang="es-EC" sz="2200" dirty="0" smtClean="0">
                <a:solidFill>
                  <a:srgbClr val="002060"/>
                </a:solidFill>
              </a:rPr>
              <a:t>Análisis de metodología de socialización y evaluación.</a:t>
            </a:r>
          </a:p>
          <a:p>
            <a:pPr lvl="1" algn="just"/>
            <a:r>
              <a:rPr lang="es-EC" sz="2000" i="1" dirty="0" smtClean="0">
                <a:solidFill>
                  <a:srgbClr val="C00000"/>
                </a:solidFill>
                <a:effectLst/>
              </a:rPr>
              <a:t>05 de enero de 2021: </a:t>
            </a:r>
            <a:r>
              <a:rPr lang="es-EC" sz="2200" dirty="0">
                <a:solidFill>
                  <a:srgbClr val="002060"/>
                </a:solidFill>
              </a:rPr>
              <a:t>p</a:t>
            </a:r>
            <a:r>
              <a:rPr lang="es-EC" sz="2200" dirty="0" smtClean="0">
                <a:solidFill>
                  <a:srgbClr val="002060"/>
                </a:solidFill>
                <a:effectLst/>
              </a:rPr>
              <a:t>rimera fase socialización del </a:t>
            </a:r>
            <a:r>
              <a:rPr lang="es-MX" sz="2000" i="1" dirty="0" smtClean="0">
                <a:solidFill>
                  <a:srgbClr val="002060"/>
                </a:solidFill>
              </a:rPr>
              <a:t>Protocolo </a:t>
            </a:r>
            <a:r>
              <a:rPr lang="es-MX" sz="2000" i="1" dirty="0">
                <a:solidFill>
                  <a:srgbClr val="002060"/>
                </a:solidFill>
              </a:rPr>
              <a:t>para la erradicación y prevención de acoso laboral y de violencia de género, el mismo que será aplicado en todas las dependencias y empresas </a:t>
            </a:r>
            <a:r>
              <a:rPr lang="es-MX" sz="2000" i="1" dirty="0" smtClean="0">
                <a:solidFill>
                  <a:srgbClr val="002060"/>
                </a:solidFill>
              </a:rPr>
              <a:t>municipales</a:t>
            </a:r>
            <a:r>
              <a:rPr lang="es-MX" i="1" dirty="0" smtClean="0">
                <a:solidFill>
                  <a:srgbClr val="002060"/>
                </a:solidFill>
              </a:rPr>
              <a:t>, </a:t>
            </a:r>
            <a:r>
              <a:rPr lang="es-MX" sz="2200" dirty="0" smtClean="0">
                <a:solidFill>
                  <a:srgbClr val="002060"/>
                </a:solidFill>
              </a:rPr>
              <a:t>en adelante “el Protocolo”, </a:t>
            </a:r>
            <a:r>
              <a:rPr lang="es-EC" sz="2200" dirty="0" smtClean="0">
                <a:solidFill>
                  <a:srgbClr val="002060"/>
                </a:solidFill>
                <a:effectLst/>
              </a:rPr>
              <a:t>y sensibilización del personal del MDMQ.</a:t>
            </a:r>
          </a:p>
          <a:p>
            <a:pPr lvl="1" algn="just"/>
            <a:r>
              <a:rPr lang="es-EC" sz="2000" i="1" dirty="0" smtClean="0">
                <a:solidFill>
                  <a:srgbClr val="C00000"/>
                </a:solidFill>
              </a:rPr>
              <a:t>11 de enero de 2021: </a:t>
            </a:r>
            <a:r>
              <a:rPr lang="es-EC" sz="2200" dirty="0">
                <a:solidFill>
                  <a:srgbClr val="002060"/>
                </a:solidFill>
              </a:rPr>
              <a:t>p</a:t>
            </a:r>
            <a:r>
              <a:rPr lang="es-EC" sz="2200" dirty="0" smtClean="0">
                <a:solidFill>
                  <a:srgbClr val="002060"/>
                </a:solidFill>
              </a:rPr>
              <a:t>resentación didáctica y análisis de cuestionario de evaluación; y, definición de segunda fase de formación.</a:t>
            </a:r>
            <a:endParaRPr lang="es-EC" sz="2200" dirty="0">
              <a:solidFill>
                <a:srgbClr val="002060"/>
              </a:solidFill>
            </a:endParaRPr>
          </a:p>
          <a:p>
            <a:pPr marL="457200" lvl="1" indent="0" algn="just">
              <a:buNone/>
            </a:pPr>
            <a:endParaRPr lang="es-EC" sz="25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sz="2200" dirty="0" smtClean="0">
                <a:solidFill>
                  <a:srgbClr val="002060"/>
                </a:solidFill>
              </a:rPr>
              <a:t>Virtualización de módulo del Protocolo y </a:t>
            </a:r>
            <a:r>
              <a:rPr lang="es-MX" sz="2200" dirty="0" smtClean="0">
                <a:solidFill>
                  <a:srgbClr val="002060"/>
                </a:solidFill>
              </a:rPr>
              <a:t>aplicación de pruebas en línea, por parte del </a:t>
            </a:r>
            <a:r>
              <a:rPr lang="es-MX" sz="2200" b="1" dirty="0" smtClean="0">
                <a:solidFill>
                  <a:srgbClr val="C00000"/>
                </a:solidFill>
              </a:rPr>
              <a:t>ICAM</a:t>
            </a:r>
            <a:r>
              <a:rPr lang="es-MX" sz="2200" dirty="0" smtClean="0">
                <a:solidFill>
                  <a:srgbClr val="002060"/>
                </a:solidFill>
              </a:rPr>
              <a:t>.</a:t>
            </a:r>
            <a:endParaRPr lang="es-EC" sz="2200" i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5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029" y="242295"/>
            <a:ext cx="10515600" cy="767639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rgbClr val="C00000"/>
                </a:solidFill>
              </a:rPr>
              <a:t>DIFUSIÓN DE PRIMER MÓDULO DE CAPACITACIÓN</a:t>
            </a:r>
            <a:endParaRPr lang="es-EC" b="1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43949" y="1347131"/>
            <a:ext cx="114093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000" b="1" i="1" dirty="0">
                <a:solidFill>
                  <a:srgbClr val="002060"/>
                </a:solidFill>
              </a:rPr>
              <a:t>Circular </a:t>
            </a:r>
            <a:r>
              <a:rPr lang="es-EC" sz="2000" b="1" i="1" dirty="0" smtClean="0">
                <a:solidFill>
                  <a:srgbClr val="002060"/>
                </a:solidFill>
              </a:rPr>
              <a:t>– invitación dirigida </a:t>
            </a:r>
            <a:r>
              <a:rPr lang="es-EC" sz="2000" b="1" i="1" dirty="0">
                <a:solidFill>
                  <a:srgbClr val="002060"/>
                </a:solidFill>
              </a:rPr>
              <a:t>a máximas autoridades del MDMQ de secretarías y empresas públicas</a:t>
            </a:r>
            <a:endParaRPr lang="es-EC" sz="2000" dirty="0"/>
          </a:p>
          <a:p>
            <a:pPr algn="just"/>
            <a:endParaRPr lang="es-MX" sz="2200" dirty="0" smtClean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es-MX" sz="2000" dirty="0" smtClean="0">
                <a:solidFill>
                  <a:srgbClr val="002060"/>
                </a:solidFill>
                <a:latin typeface="+mj-lt"/>
              </a:rPr>
              <a:t>“[…] el ICAM procedió con la mediación pedagógica y virtualización del Protocolo, el mismo que se encuentra disponible para todas las dependencias y empresas municipales, y es de obligatorio cumplimiento y aprobación de acuerdo con lo establecido en la Resolución No. 096-CIG-2020 de CIGIS, comunicada con Oficio Nro. </a:t>
            </a:r>
            <a:r>
              <a:rPr lang="es-EC" sz="2000" dirty="0" smtClean="0">
                <a:solidFill>
                  <a:srgbClr val="002060"/>
                </a:solidFill>
                <a:latin typeface="+mj-lt"/>
              </a:rPr>
              <a:t>GADDMQ-SGCM-2020-4636-O de 24 de diciembre de 2020.</a:t>
            </a:r>
          </a:p>
          <a:p>
            <a:endParaRPr lang="es-MX" sz="2000" dirty="0" smtClean="0">
              <a:latin typeface="+mj-lt"/>
            </a:endParaRPr>
          </a:p>
          <a:p>
            <a:pPr algn="just"/>
            <a:r>
              <a:rPr lang="es-MX" sz="2000" dirty="0" smtClean="0">
                <a:solidFill>
                  <a:srgbClr val="002060"/>
                </a:solidFill>
                <a:latin typeface="+mj-lt"/>
              </a:rPr>
              <a:t>El módulo virtual de capacitación se encuentra disponible a partir del </a:t>
            </a:r>
            <a:r>
              <a:rPr lang="es-MX" sz="2000" b="1" dirty="0" smtClean="0">
                <a:solidFill>
                  <a:srgbClr val="002060"/>
                </a:solidFill>
                <a:latin typeface="+mj-lt"/>
              </a:rPr>
              <a:t>13 de enero del 2021 (100% en línea)</a:t>
            </a:r>
            <a:r>
              <a:rPr lang="es-MX" sz="2000" dirty="0" smtClean="0">
                <a:solidFill>
                  <a:srgbClr val="002060"/>
                </a:solidFill>
                <a:latin typeface="+mj-lt"/>
              </a:rPr>
              <a:t> y está alojado en la plataforma del ICAM. El ingreso al módulo tiene el siguiente procedimiento: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965278" y="4435523"/>
            <a:ext cx="8011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C" sz="2000" i="1" dirty="0">
                <a:solidFill>
                  <a:srgbClr val="002060"/>
                </a:solidFill>
              </a:rPr>
              <a:t>Digitar</a:t>
            </a:r>
            <a:r>
              <a:rPr lang="es-EC" sz="2000" dirty="0">
                <a:solidFill>
                  <a:srgbClr val="002060"/>
                </a:solidFill>
              </a:rPr>
              <a:t> </a:t>
            </a:r>
            <a:r>
              <a:rPr lang="es-EC" sz="2000" b="1" dirty="0">
                <a:solidFill>
                  <a:srgbClr val="C00000"/>
                </a:solidFill>
              </a:rPr>
              <a:t>http://www.virtual.quito.gob.ec</a:t>
            </a:r>
            <a:r>
              <a:rPr lang="es-EC" sz="2000" b="1" dirty="0">
                <a:solidFill>
                  <a:srgbClr val="002060"/>
                </a:solidFill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i="1" dirty="0">
                <a:solidFill>
                  <a:srgbClr val="002060"/>
                </a:solidFill>
              </a:rPr>
              <a:t>Acceso a la plataforma con </a:t>
            </a:r>
            <a:r>
              <a:rPr lang="es-MX" sz="2000" b="1" dirty="0">
                <a:solidFill>
                  <a:srgbClr val="C00000"/>
                </a:solidFill>
              </a:rPr>
              <a:t>número de cédula en usuario y contraseña</a:t>
            </a:r>
            <a:r>
              <a:rPr lang="es-MX" sz="2000" dirty="0">
                <a:solidFill>
                  <a:srgbClr val="002060"/>
                </a:solidFill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i="1" dirty="0">
                <a:solidFill>
                  <a:srgbClr val="002060"/>
                </a:solidFill>
              </a:rPr>
              <a:t>En la página principal, ingresar al curso</a:t>
            </a:r>
            <a:r>
              <a:rPr lang="es-MX" sz="2000" dirty="0">
                <a:solidFill>
                  <a:srgbClr val="002060"/>
                </a:solidFill>
              </a:rPr>
              <a:t> </a:t>
            </a:r>
            <a:r>
              <a:rPr lang="es-MX" sz="2000" b="1" dirty="0">
                <a:solidFill>
                  <a:srgbClr val="C00000"/>
                </a:solidFill>
              </a:rPr>
              <a:t>“Protocolo para la erradicación y prevención de acoso laboral y de violencia de género”</a:t>
            </a:r>
            <a:r>
              <a:rPr lang="es-MX" sz="2000" dirty="0">
                <a:solidFill>
                  <a:srgbClr val="002060"/>
                </a:solidFill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i="1" dirty="0">
                <a:solidFill>
                  <a:srgbClr val="002060"/>
                </a:solidFill>
              </a:rPr>
              <a:t>Digitar la clave de auto matriculación: </a:t>
            </a:r>
            <a:r>
              <a:rPr lang="es-MX" sz="2000" b="1" dirty="0">
                <a:solidFill>
                  <a:srgbClr val="C00000"/>
                </a:solidFill>
              </a:rPr>
              <a:t>protocolo1</a:t>
            </a:r>
            <a:r>
              <a:rPr lang="es-MX" sz="2000" dirty="0">
                <a:solidFill>
                  <a:srgbClr val="002060"/>
                </a:solidFill>
              </a:rPr>
              <a:t> </a:t>
            </a:r>
            <a:r>
              <a:rPr lang="es-MX" sz="2000" dirty="0" smtClean="0">
                <a:solidFill>
                  <a:srgbClr val="002060"/>
                </a:solidFill>
              </a:rPr>
              <a:t>.”</a:t>
            </a:r>
            <a:endParaRPr lang="es-EC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0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5256" y="242295"/>
            <a:ext cx="10515600" cy="767639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rgbClr val="C00000"/>
                </a:solidFill>
              </a:rPr>
              <a:t>DIFUSIÓN DE PRIMER MÓDULO DE CAPACITACIÓN</a:t>
            </a:r>
            <a:endParaRPr lang="es-EC" b="1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44" y="887104"/>
            <a:ext cx="9116420" cy="197778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027" y="3788548"/>
            <a:ext cx="8147713" cy="29241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77144" y="2852381"/>
            <a:ext cx="1012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002060"/>
                </a:solidFill>
                <a:latin typeface="+mj-lt"/>
              </a:rPr>
              <a:t>Por lo expuesto</a:t>
            </a:r>
            <a:r>
              <a:rPr lang="es-MX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s-MX" b="1" dirty="0">
                <a:solidFill>
                  <a:srgbClr val="002060"/>
                </a:solidFill>
                <a:latin typeface="+mj-lt"/>
              </a:rPr>
              <a:t>es grato invitar a ustedes y sus equipos de trabajo a ser parte de </a:t>
            </a:r>
            <a:r>
              <a:rPr lang="es-MX" b="1" dirty="0" smtClean="0">
                <a:solidFill>
                  <a:srgbClr val="002060"/>
                </a:solidFill>
                <a:latin typeface="+mj-lt"/>
              </a:rPr>
              <a:t>este proceso</a:t>
            </a:r>
            <a:r>
              <a:rPr lang="es-MX" b="1" dirty="0">
                <a:solidFill>
                  <a:srgbClr val="002060"/>
                </a:solidFill>
                <a:latin typeface="+mj-lt"/>
              </a:rPr>
              <a:t>, y llevar a su información que </a:t>
            </a:r>
            <a:r>
              <a:rPr lang="es-MX" b="1" dirty="0">
                <a:solidFill>
                  <a:srgbClr val="C00000"/>
                </a:solidFill>
                <a:latin typeface="+mj-lt"/>
              </a:rPr>
              <a:t>el equipo del ICAM y los responsables </a:t>
            </a:r>
            <a:r>
              <a:rPr lang="es-MX" b="1" dirty="0" smtClean="0">
                <a:solidFill>
                  <a:srgbClr val="C00000"/>
                </a:solidFill>
                <a:latin typeface="+mj-lt"/>
              </a:rPr>
              <a:t>desconcentrados de </a:t>
            </a:r>
            <a:r>
              <a:rPr lang="es-MX" b="1" dirty="0">
                <a:solidFill>
                  <a:srgbClr val="C00000"/>
                </a:solidFill>
                <a:latin typeface="+mj-lt"/>
              </a:rPr>
              <a:t>las Unidades Administrativas de Talento Humano</a:t>
            </a:r>
            <a:r>
              <a:rPr lang="es-MX" b="1" dirty="0">
                <a:solidFill>
                  <a:srgbClr val="002060"/>
                </a:solidFill>
                <a:latin typeface="+mj-lt"/>
              </a:rPr>
              <a:t>, estarán apoyando este proceso </a:t>
            </a:r>
            <a:r>
              <a:rPr lang="es-MX" b="1" dirty="0" smtClean="0">
                <a:solidFill>
                  <a:srgbClr val="002060"/>
                </a:solidFill>
                <a:latin typeface="+mj-lt"/>
              </a:rPr>
              <a:t>de</a:t>
            </a:r>
            <a:r>
              <a:rPr lang="es-EC" b="1" dirty="0" smtClean="0">
                <a:solidFill>
                  <a:srgbClr val="002060"/>
                </a:solidFill>
                <a:latin typeface="+mj-lt"/>
              </a:rPr>
              <a:t>capacitación</a:t>
            </a:r>
            <a:r>
              <a:rPr lang="es-EC" b="1" dirty="0">
                <a:solidFill>
                  <a:srgbClr val="002060"/>
                </a:solidFill>
                <a:latin typeface="+mj-lt"/>
              </a:rPr>
              <a:t>.</a:t>
            </a:r>
            <a:endParaRPr lang="es-EC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064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5256" y="242295"/>
            <a:ext cx="10515600" cy="767639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rgbClr val="C00000"/>
                </a:solidFill>
              </a:rPr>
              <a:t>DIFUSIÓN DE PRIMER MÓDULO DE CAPACITACIÓN</a:t>
            </a:r>
            <a:endParaRPr lang="es-EC" b="1" dirty="0">
              <a:solidFill>
                <a:srgbClr val="C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88" y="1029911"/>
            <a:ext cx="11109278" cy="51530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27016" y="6182936"/>
            <a:ext cx="1079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002060"/>
                </a:solidFill>
                <a:latin typeface="+mj-lt"/>
              </a:rPr>
              <a:t>Correo electrónico de circulación masiva a todo el personal  del MDMQ, desde el 13 de enero de 2021.</a:t>
            </a:r>
            <a:endParaRPr lang="es-EC" sz="2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9739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43782" cy="904117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>
                <a:solidFill>
                  <a:srgbClr val="C00000"/>
                </a:solidFill>
              </a:rPr>
              <a:t>MÓDULO DE CAPACITACIÓN EN LÍNEA</a:t>
            </a:r>
            <a:endParaRPr lang="es-EC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90" y="1377570"/>
            <a:ext cx="10304990" cy="50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8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5" y="0"/>
            <a:ext cx="11273051" cy="66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37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87" y="220942"/>
            <a:ext cx="8570794" cy="65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21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769</Words>
  <Application>Microsoft Office PowerPoint</Application>
  <PresentationFormat>Panorámica</PresentationFormat>
  <Paragraphs>55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PROPUESTA DE PROTOCOLO PARA PREVENIR EL ACOSO LABORAL Y LA VIOLENCIA DE GÉNERO EN EL MUNICIPIO DE DISTRITO METROPOLITANO DE QUITO</vt:lpstr>
      <vt:lpstr>PROCESO DE PLANIFICACIÓN AG-ICAM-DMRH-SIS</vt:lpstr>
      <vt:lpstr>DIFUSIÓN DE PRIMER MÓDULO DE CAPACITACIÓN</vt:lpstr>
      <vt:lpstr>DIFUSIÓN DE PRIMER MÓDULO DE CAPACITACIÓN</vt:lpstr>
      <vt:lpstr>DIFUSIÓN DE PRIMER MÓDULO DE CAPACITACIÓN</vt:lpstr>
      <vt:lpstr>MÓDULO DE CAPACITACIÓN EN LÍNEA</vt:lpstr>
      <vt:lpstr>Presentación de PowerPoint</vt:lpstr>
      <vt:lpstr>Presentación de PowerPoint</vt:lpstr>
      <vt:lpstr>Presentación de PowerPoint</vt:lpstr>
      <vt:lpstr>PRÓXIMOS PASOS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Nadia Raquel Ruiz Maldonado</dc:creator>
  <cp:lastModifiedBy>Nadia Raquel Ruiz Maldonado</cp:lastModifiedBy>
  <cp:revision>29</cp:revision>
  <dcterms:created xsi:type="dcterms:W3CDTF">2020-12-21T01:19:32Z</dcterms:created>
  <dcterms:modified xsi:type="dcterms:W3CDTF">2021-01-18T14:12:44Z</dcterms:modified>
</cp:coreProperties>
</file>