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1"/>
  </p:notesMasterIdLst>
  <p:sldIdLst>
    <p:sldId id="256" r:id="rId2"/>
    <p:sldId id="274" r:id="rId3"/>
    <p:sldId id="298" r:id="rId4"/>
    <p:sldId id="329" r:id="rId5"/>
    <p:sldId id="317" r:id="rId6"/>
    <p:sldId id="330" r:id="rId7"/>
    <p:sldId id="333" r:id="rId8"/>
    <p:sldId id="331" r:id="rId9"/>
    <p:sldId id="335" r:id="rId10"/>
  </p:sldIdLst>
  <p:sldSz cx="12960350" cy="1079976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 userDrawn="1">
          <p15:clr>
            <a:srgbClr val="A4A3A4"/>
          </p15:clr>
        </p15:guide>
        <p15:guide id="2" pos="41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4BEE4"/>
    <a:srgbClr val="D40A82"/>
    <a:srgbClr val="68A042"/>
    <a:srgbClr val="57EC04"/>
    <a:srgbClr val="0AE624"/>
    <a:srgbClr val="18D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74"/>
  </p:normalViewPr>
  <p:slideViewPr>
    <p:cSldViewPr snapToGrid="0" snapToObjects="1">
      <p:cViewPr varScale="1">
        <p:scale>
          <a:sx n="44" d="100"/>
          <a:sy n="44" d="100"/>
        </p:scale>
        <p:origin x="1590" y="66"/>
      </p:cViewPr>
      <p:guideLst>
        <p:guide orient="horz" pos="3402"/>
        <p:guide pos="41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5"/>
          </a:xfrm>
          <a:prstGeom prst="rect">
            <a:avLst/>
          </a:prstGeom>
        </p:spPr>
        <p:txBody>
          <a:bodyPr vert="horz" lIns="89611" tIns="44807" rIns="89611" bIns="44807" rtlCol="0"/>
          <a:lstStyle>
            <a:lvl1pPr algn="l">
              <a:defRPr sz="11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89611" tIns="44807" rIns="89611" bIns="44807" rtlCol="0"/>
          <a:lstStyle>
            <a:lvl1pPr algn="r">
              <a:defRPr sz="1100"/>
            </a:lvl1pPr>
          </a:lstStyle>
          <a:p>
            <a:fld id="{3F8D93CE-DB90-434C-9A37-93BA1CC24D4E}" type="datetimeFigureOut">
              <a:rPr lang="es-EC" smtClean="0"/>
              <a:t>18/01/2021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87475" y="1239838"/>
            <a:ext cx="40227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11" tIns="44807" rIns="89611" bIns="4480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89611" tIns="44807" rIns="89611" bIns="4480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4"/>
          </a:xfrm>
          <a:prstGeom prst="rect">
            <a:avLst/>
          </a:prstGeom>
        </p:spPr>
        <p:txBody>
          <a:bodyPr vert="horz" lIns="89611" tIns="44807" rIns="89611" bIns="44807" rtlCol="0" anchor="b"/>
          <a:lstStyle>
            <a:lvl1pPr algn="l">
              <a:defRPr sz="11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4"/>
          </a:xfrm>
          <a:prstGeom prst="rect">
            <a:avLst/>
          </a:prstGeom>
        </p:spPr>
        <p:txBody>
          <a:bodyPr vert="horz" lIns="89611" tIns="44807" rIns="89611" bIns="44807" rtlCol="0" anchor="b"/>
          <a:lstStyle>
            <a:lvl1pPr algn="r">
              <a:defRPr sz="1100"/>
            </a:lvl1pPr>
          </a:lstStyle>
          <a:p>
            <a:fld id="{3099E2D5-F024-4904-BA2D-6074A307E5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404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87475" y="1239838"/>
            <a:ext cx="4022725" cy="33512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9E2D5-F024-4904-BA2D-6074A307E5F9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047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87475" y="1239838"/>
            <a:ext cx="4022725" cy="33512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9E2D5-F024-4904-BA2D-6074A307E5F9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33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87475" y="1239838"/>
            <a:ext cx="4022725" cy="33512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9E2D5-F024-4904-BA2D-6074A307E5F9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300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87475" y="1239838"/>
            <a:ext cx="4022725" cy="33512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9E2D5-F024-4904-BA2D-6074A307E5F9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255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87475" y="1239838"/>
            <a:ext cx="4022725" cy="33512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9E2D5-F024-4904-BA2D-6074A307E5F9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933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87475" y="1239838"/>
            <a:ext cx="4022725" cy="33512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9E2D5-F024-4904-BA2D-6074A307E5F9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771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26" y="1767462"/>
            <a:ext cx="11016298" cy="3759917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5" y="5672376"/>
            <a:ext cx="9720263" cy="2607442"/>
          </a:xfrm>
        </p:spPr>
        <p:txBody>
          <a:bodyPr/>
          <a:lstStyle>
            <a:lvl1pPr marL="0" indent="0" algn="ctr">
              <a:buNone/>
              <a:defRPr sz="3402"/>
            </a:lvl1pPr>
            <a:lvl2pPr marL="648035" indent="0" algn="ctr">
              <a:buNone/>
              <a:defRPr sz="2835"/>
            </a:lvl2pPr>
            <a:lvl3pPr marL="1296071" indent="0" algn="ctr">
              <a:buNone/>
              <a:defRPr sz="2551"/>
            </a:lvl3pPr>
            <a:lvl4pPr marL="1944106" indent="0" algn="ctr">
              <a:buNone/>
              <a:defRPr sz="2268"/>
            </a:lvl4pPr>
            <a:lvl5pPr marL="2592141" indent="0" algn="ctr">
              <a:buNone/>
              <a:defRPr sz="2268"/>
            </a:lvl5pPr>
            <a:lvl6pPr marL="3240176" indent="0" algn="ctr">
              <a:buNone/>
              <a:defRPr sz="2268"/>
            </a:lvl6pPr>
            <a:lvl7pPr marL="3888212" indent="0" algn="ctr">
              <a:buNone/>
              <a:defRPr sz="2268"/>
            </a:lvl7pPr>
            <a:lvl8pPr marL="4536247" indent="0" algn="ctr">
              <a:buNone/>
              <a:defRPr sz="2268"/>
            </a:lvl8pPr>
            <a:lvl9pPr marL="5184282" indent="0" algn="ctr">
              <a:buNone/>
              <a:defRPr sz="2268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360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92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574987"/>
            <a:ext cx="2794575" cy="9152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5" y="574987"/>
            <a:ext cx="8221722" cy="91523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235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307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5" y="2692446"/>
            <a:ext cx="11178302" cy="4492401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5" y="7227347"/>
            <a:ext cx="11178302" cy="236244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/>
                </a:solidFill>
              </a:defRPr>
            </a:lvl1pPr>
            <a:lvl2pPr marL="64803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663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5" y="2874937"/>
            <a:ext cx="5508149" cy="685235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8" y="2874937"/>
            <a:ext cx="5508149" cy="685235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612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574992"/>
            <a:ext cx="11178302" cy="20874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4" y="2647445"/>
            <a:ext cx="5482835" cy="129747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8035" indent="0">
              <a:buNone/>
              <a:defRPr sz="2835" b="1"/>
            </a:lvl2pPr>
            <a:lvl3pPr marL="1296071" indent="0">
              <a:buNone/>
              <a:defRPr sz="2551" b="1"/>
            </a:lvl3pPr>
            <a:lvl4pPr marL="1944106" indent="0">
              <a:buNone/>
              <a:defRPr sz="2268" b="1"/>
            </a:lvl4pPr>
            <a:lvl5pPr marL="2592141" indent="0">
              <a:buNone/>
              <a:defRPr sz="2268" b="1"/>
            </a:lvl5pPr>
            <a:lvl6pPr marL="3240176" indent="0">
              <a:buNone/>
              <a:defRPr sz="2268" b="1"/>
            </a:lvl6pPr>
            <a:lvl7pPr marL="3888212" indent="0">
              <a:buNone/>
              <a:defRPr sz="2268" b="1"/>
            </a:lvl7pPr>
            <a:lvl8pPr marL="4536247" indent="0">
              <a:buNone/>
              <a:defRPr sz="2268" b="1"/>
            </a:lvl8pPr>
            <a:lvl9pPr marL="5184282" indent="0">
              <a:buNone/>
              <a:defRPr sz="2268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4" y="3944916"/>
            <a:ext cx="5482835" cy="58023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8" y="2647445"/>
            <a:ext cx="5509837" cy="129747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8035" indent="0">
              <a:buNone/>
              <a:defRPr sz="2835" b="1"/>
            </a:lvl2pPr>
            <a:lvl3pPr marL="1296071" indent="0">
              <a:buNone/>
              <a:defRPr sz="2551" b="1"/>
            </a:lvl3pPr>
            <a:lvl4pPr marL="1944106" indent="0">
              <a:buNone/>
              <a:defRPr sz="2268" b="1"/>
            </a:lvl4pPr>
            <a:lvl5pPr marL="2592141" indent="0">
              <a:buNone/>
              <a:defRPr sz="2268" b="1"/>
            </a:lvl5pPr>
            <a:lvl6pPr marL="3240176" indent="0">
              <a:buNone/>
              <a:defRPr sz="2268" b="1"/>
            </a:lvl6pPr>
            <a:lvl7pPr marL="3888212" indent="0">
              <a:buNone/>
              <a:defRPr sz="2268" b="1"/>
            </a:lvl7pPr>
            <a:lvl8pPr marL="4536247" indent="0">
              <a:buNone/>
              <a:defRPr sz="2268" b="1"/>
            </a:lvl8pPr>
            <a:lvl9pPr marL="5184282" indent="0">
              <a:buNone/>
              <a:defRPr sz="2268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8" y="3944916"/>
            <a:ext cx="5509837" cy="58023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18/01/2021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160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18/01/2021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357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18/01/2021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137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719986"/>
            <a:ext cx="4180050" cy="2519945"/>
          </a:xfrm>
        </p:spPr>
        <p:txBody>
          <a:bodyPr anchor="b"/>
          <a:lstStyle>
            <a:lvl1pPr>
              <a:defRPr sz="453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8" y="1554968"/>
            <a:ext cx="6561177" cy="7674832"/>
          </a:xfrm>
        </p:spPr>
        <p:txBody>
          <a:bodyPr/>
          <a:lstStyle>
            <a:lvl1pPr>
              <a:defRPr sz="4536"/>
            </a:lvl1pPr>
            <a:lvl2pPr>
              <a:defRPr sz="3969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2" y="3239931"/>
            <a:ext cx="4180050" cy="6002369"/>
          </a:xfrm>
        </p:spPr>
        <p:txBody>
          <a:bodyPr/>
          <a:lstStyle>
            <a:lvl1pPr marL="0" indent="0">
              <a:buNone/>
              <a:defRPr sz="2268"/>
            </a:lvl1pPr>
            <a:lvl2pPr marL="648035" indent="0">
              <a:buNone/>
              <a:defRPr sz="1984"/>
            </a:lvl2pPr>
            <a:lvl3pPr marL="1296071" indent="0">
              <a:buNone/>
              <a:defRPr sz="1701"/>
            </a:lvl3pPr>
            <a:lvl4pPr marL="1944106" indent="0">
              <a:buNone/>
              <a:defRPr sz="1417"/>
            </a:lvl4pPr>
            <a:lvl5pPr marL="2592141" indent="0">
              <a:buNone/>
              <a:defRPr sz="1417"/>
            </a:lvl5pPr>
            <a:lvl6pPr marL="3240176" indent="0">
              <a:buNone/>
              <a:defRPr sz="1417"/>
            </a:lvl6pPr>
            <a:lvl7pPr marL="3888212" indent="0">
              <a:buNone/>
              <a:defRPr sz="1417"/>
            </a:lvl7pPr>
            <a:lvl8pPr marL="4536247" indent="0">
              <a:buNone/>
              <a:defRPr sz="1417"/>
            </a:lvl8pPr>
            <a:lvl9pPr marL="5184282" indent="0">
              <a:buNone/>
              <a:defRPr sz="141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807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719986"/>
            <a:ext cx="4180050" cy="2519945"/>
          </a:xfrm>
        </p:spPr>
        <p:txBody>
          <a:bodyPr anchor="b"/>
          <a:lstStyle>
            <a:lvl1pPr>
              <a:defRPr sz="453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8" y="1554968"/>
            <a:ext cx="6561177" cy="7674832"/>
          </a:xfrm>
        </p:spPr>
        <p:txBody>
          <a:bodyPr anchor="t"/>
          <a:lstStyle>
            <a:lvl1pPr marL="0" indent="0">
              <a:buNone/>
              <a:defRPr sz="4536"/>
            </a:lvl1pPr>
            <a:lvl2pPr marL="648035" indent="0">
              <a:buNone/>
              <a:defRPr sz="3969"/>
            </a:lvl2pPr>
            <a:lvl3pPr marL="1296071" indent="0">
              <a:buNone/>
              <a:defRPr sz="3402"/>
            </a:lvl3pPr>
            <a:lvl4pPr marL="1944106" indent="0">
              <a:buNone/>
              <a:defRPr sz="2835"/>
            </a:lvl4pPr>
            <a:lvl5pPr marL="2592141" indent="0">
              <a:buNone/>
              <a:defRPr sz="2835"/>
            </a:lvl5pPr>
            <a:lvl6pPr marL="3240176" indent="0">
              <a:buNone/>
              <a:defRPr sz="2835"/>
            </a:lvl6pPr>
            <a:lvl7pPr marL="3888212" indent="0">
              <a:buNone/>
              <a:defRPr sz="2835"/>
            </a:lvl7pPr>
            <a:lvl8pPr marL="4536247" indent="0">
              <a:buNone/>
              <a:defRPr sz="2835"/>
            </a:lvl8pPr>
            <a:lvl9pPr marL="5184282" indent="0">
              <a:buNone/>
              <a:defRPr sz="283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2" y="3239931"/>
            <a:ext cx="4180050" cy="6002369"/>
          </a:xfrm>
        </p:spPr>
        <p:txBody>
          <a:bodyPr/>
          <a:lstStyle>
            <a:lvl1pPr marL="0" indent="0">
              <a:buNone/>
              <a:defRPr sz="2268"/>
            </a:lvl1pPr>
            <a:lvl2pPr marL="648035" indent="0">
              <a:buNone/>
              <a:defRPr sz="1984"/>
            </a:lvl2pPr>
            <a:lvl3pPr marL="1296071" indent="0">
              <a:buNone/>
              <a:defRPr sz="1701"/>
            </a:lvl3pPr>
            <a:lvl4pPr marL="1944106" indent="0">
              <a:buNone/>
              <a:defRPr sz="1417"/>
            </a:lvl4pPr>
            <a:lvl5pPr marL="2592141" indent="0">
              <a:buNone/>
              <a:defRPr sz="1417"/>
            </a:lvl5pPr>
            <a:lvl6pPr marL="3240176" indent="0">
              <a:buNone/>
              <a:defRPr sz="1417"/>
            </a:lvl6pPr>
            <a:lvl7pPr marL="3888212" indent="0">
              <a:buNone/>
              <a:defRPr sz="1417"/>
            </a:lvl7pPr>
            <a:lvl8pPr marL="4536247" indent="0">
              <a:buNone/>
              <a:defRPr sz="1417"/>
            </a:lvl8pPr>
            <a:lvl9pPr marL="5184282" indent="0">
              <a:buNone/>
              <a:defRPr sz="141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340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574992"/>
            <a:ext cx="11178302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2874937"/>
            <a:ext cx="11178302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10009785"/>
            <a:ext cx="291607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18/01/2021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10009785"/>
            <a:ext cx="437411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10009785"/>
            <a:ext cx="291607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211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296071" rtl="0" eaLnBrk="1" latinLnBrk="0" hangingPunct="1">
        <a:lnSpc>
          <a:spcPct val="90000"/>
        </a:lnSpc>
        <a:spcBef>
          <a:spcPct val="0"/>
        </a:spcBef>
        <a:buNone/>
        <a:defRPr sz="62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18" indent="-324018" algn="l" defTabSz="1296071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9" kern="1200">
          <a:solidFill>
            <a:schemeClr val="tx1"/>
          </a:solidFill>
          <a:latin typeface="+mn-lt"/>
          <a:ea typeface="+mn-ea"/>
          <a:cs typeface="+mn-cs"/>
        </a:defRPr>
      </a:lvl1pPr>
      <a:lvl2pPr marL="972053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44" y="1156803"/>
            <a:ext cx="7391400" cy="3721100"/>
          </a:xfrm>
          <a:prstGeom prst="rect">
            <a:avLst/>
          </a:prstGeom>
        </p:spPr>
      </p:pic>
      <p:sp>
        <p:nvSpPr>
          <p:cNvPr id="3" name="9 CuadroTexto"/>
          <p:cNvSpPr txBox="1"/>
          <p:nvPr/>
        </p:nvSpPr>
        <p:spPr>
          <a:xfrm>
            <a:off x="485346" y="5639521"/>
            <a:ext cx="11989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0070C0"/>
                </a:solidFill>
                <a:latin typeface="+mj-lt"/>
                <a:cs typeface="Helvetica World" pitchFamily="34" charset="0"/>
              </a:rPr>
              <a:t>SECRETARÍA GENERAL DE </a:t>
            </a:r>
          </a:p>
          <a:p>
            <a:pPr algn="ctr"/>
            <a:r>
              <a:rPr lang="es-MX" sz="4800" b="1" dirty="0">
                <a:solidFill>
                  <a:srgbClr val="0070C0"/>
                </a:solidFill>
                <a:latin typeface="+mj-lt"/>
                <a:cs typeface="Helvetica World" pitchFamily="34" charset="0"/>
              </a:rPr>
              <a:t>SEGURIDAD Y GOBERNABILIDAD</a:t>
            </a: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3509646"/>
            <a:ext cx="12960350" cy="37639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48000"/>
                </a:schemeClr>
              </a:gs>
              <a:gs pos="100000">
                <a:schemeClr val="accent1">
                  <a:tint val="23500"/>
                  <a:satMod val="160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787481" y="4422115"/>
            <a:ext cx="11666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dobe Devanagari" panose="02040503050201020203" pitchFamily="18" charset="0"/>
              </a:rPr>
              <a:t>PLAN </a:t>
            </a:r>
            <a:r>
              <a:rPr lang="es-ES_tradnl" sz="40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dobe Devanagari" panose="02040503050201020203" pitchFamily="18" charset="0"/>
              </a:rPr>
              <a:t>METROPOLITANO DE SEGURIDAD CIUDADANA Y CONVIVENCIA SOCIAL PACÍFICA. </a:t>
            </a:r>
          </a:p>
          <a:p>
            <a:pPr algn="ctr"/>
            <a:r>
              <a:rPr lang="es-ES_tradnl" sz="40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dobe Devanagari" panose="02040503050201020203" pitchFamily="18" charset="0"/>
              </a:rPr>
              <a:t>2019 – 2023</a:t>
            </a:r>
          </a:p>
        </p:txBody>
      </p:sp>
      <p:pic>
        <p:nvPicPr>
          <p:cNvPr id="9" name="Picture 2" descr="Secretaría-de-Seguridad-Logo">
            <a:extLst>
              <a:ext uri="{FF2B5EF4-FFF2-40B4-BE49-F238E27FC236}">
                <a16:creationId xmlns:a16="http://schemas.microsoft.com/office/drawing/2014/main" id="{B838C071-560C-4B34-BCD0-190682739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271" y="213108"/>
            <a:ext cx="3224623" cy="181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754727" y="10243944"/>
            <a:ext cx="10092536" cy="4465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47" y="9725473"/>
            <a:ext cx="1243123" cy="6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53"/>
          <p:cNvSpPr/>
          <p:nvPr/>
        </p:nvSpPr>
        <p:spPr>
          <a:xfrm>
            <a:off x="8554848" y="1819254"/>
            <a:ext cx="3371260" cy="57509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8554848" y="1767805"/>
            <a:ext cx="3371260" cy="961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/>
          <p:cNvSpPr/>
          <p:nvPr/>
        </p:nvSpPr>
        <p:spPr>
          <a:xfrm>
            <a:off x="11809660" y="1971654"/>
            <a:ext cx="152400" cy="809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Rectángulo 50"/>
          <p:cNvSpPr/>
          <p:nvPr/>
        </p:nvSpPr>
        <p:spPr>
          <a:xfrm>
            <a:off x="4526465" y="1893873"/>
            <a:ext cx="3371260" cy="57509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Rectángulo 51"/>
          <p:cNvSpPr/>
          <p:nvPr/>
        </p:nvSpPr>
        <p:spPr>
          <a:xfrm>
            <a:off x="4526465" y="1857414"/>
            <a:ext cx="3371260" cy="961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Rectángulo 47"/>
          <p:cNvSpPr/>
          <p:nvPr/>
        </p:nvSpPr>
        <p:spPr>
          <a:xfrm>
            <a:off x="594865" y="1893873"/>
            <a:ext cx="3319987" cy="57509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Rectángulo 48"/>
          <p:cNvSpPr/>
          <p:nvPr/>
        </p:nvSpPr>
        <p:spPr>
          <a:xfrm>
            <a:off x="594865" y="1857414"/>
            <a:ext cx="3319987" cy="961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ángulo 31"/>
          <p:cNvSpPr/>
          <p:nvPr/>
        </p:nvSpPr>
        <p:spPr>
          <a:xfrm>
            <a:off x="71088" y="446816"/>
            <a:ext cx="287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>
                <a:solidFill>
                  <a:schemeClr val="bg1"/>
                </a:solidFill>
              </a:rPr>
              <a:t>ETAPAS DEL PLAN</a:t>
            </a:r>
            <a:endParaRPr lang="es-EC" sz="2800" dirty="0">
              <a:solidFill>
                <a:schemeClr val="bg1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376960" y="2056575"/>
            <a:ext cx="3437649" cy="5911814"/>
            <a:chOff x="1334429" y="1026180"/>
            <a:chExt cx="3437649" cy="5911814"/>
          </a:xfrm>
        </p:grpSpPr>
        <p:sp>
          <p:nvSpPr>
            <p:cNvPr id="38" name="Redondear rectángulo de esquina sencilla 37"/>
            <p:cNvSpPr/>
            <p:nvPr/>
          </p:nvSpPr>
          <p:spPr>
            <a:xfrm>
              <a:off x="1334429" y="2136680"/>
              <a:ext cx="3437649" cy="4801314"/>
            </a:xfrm>
            <a:prstGeom prst="round1Rect">
              <a:avLst/>
            </a:prstGeom>
          </p:spPr>
          <p:txBody>
            <a:bodyPr wrap="square">
              <a:spAutoFit/>
            </a:bodyPr>
            <a:lstStyle/>
            <a:p>
              <a:pPr marL="514350" indent="-285750">
                <a:buFont typeface="Arial" panose="020B0604020202020204" pitchFamily="34" charset="0"/>
                <a:buChar char="•"/>
              </a:pPr>
              <a:r>
                <a:rPr lang="es-EC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Mesas de trabajo con Ministerio de Gobierno para </a:t>
              </a:r>
              <a:r>
                <a:rPr lang="es-EC" b="1" i="1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aplicación de metodología</a:t>
              </a:r>
              <a:r>
                <a:rPr lang="es-EC" b="1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.</a:t>
              </a:r>
            </a:p>
            <a:p>
              <a:pPr marL="228600"/>
              <a:endPara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514350" indent="-285750">
                <a:buFont typeface="Arial" panose="020B0604020202020204" pitchFamily="34" charset="0"/>
                <a:buChar char="•"/>
              </a:pPr>
              <a:r>
                <a:rPr lang="es-EC" b="1" i="1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Grupos focales, entrevistas con la ciudadanía </a:t>
              </a:r>
              <a:r>
                <a:rPr lang="es-EC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de diferentes barrios del DMQ para levantamiento de información.</a:t>
              </a:r>
            </a:p>
            <a:p>
              <a:pPr marL="228600"/>
              <a:endPara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514350" indent="-285750">
                <a:buFont typeface="Arial" panose="020B0604020202020204" pitchFamily="34" charset="0"/>
                <a:buChar char="•"/>
              </a:pPr>
              <a:r>
                <a:rPr lang="es-EC" b="1" i="1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Articulación de data estadística </a:t>
              </a:r>
              <a:r>
                <a:rPr lang="es-EC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con MDG, FGE, PPNN, ECU 911  para generación de </a:t>
              </a:r>
              <a:r>
                <a:rPr lang="es-EC" b="1" i="1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diagnóstico cuantitativo</a:t>
              </a:r>
              <a:r>
                <a:rPr lang="es-EC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.</a:t>
              </a:r>
            </a:p>
            <a:p>
              <a:pPr marL="514350" indent="-285750">
                <a:buFont typeface="Arial" panose="020B0604020202020204" pitchFamily="34" charset="0"/>
                <a:buChar char="•"/>
              </a:pPr>
              <a:endPara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514350" indent="-285750">
                <a:buFont typeface="Arial" panose="020B0604020202020204" pitchFamily="34" charset="0"/>
                <a:buChar char="•"/>
              </a:pPr>
              <a:endPara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2212247" y="1026180"/>
              <a:ext cx="21904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2000" b="1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s-EC" sz="2000" b="1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PREPARATORIA</a:t>
              </a:r>
            </a:p>
            <a:p>
              <a:pPr algn="ctr"/>
              <a:r>
                <a:rPr lang="es-EC" sz="20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(</a:t>
              </a:r>
              <a:r>
                <a:rPr lang="es-EC" sz="12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DIAGNÓSTICO SITUACIONAL</a:t>
              </a:r>
              <a:r>
                <a:rPr lang="es-EC" sz="20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)</a:t>
              </a:r>
              <a:endParaRPr lang="es-EC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375856" y="2134145"/>
            <a:ext cx="3779677" cy="5510689"/>
            <a:chOff x="7142721" y="1149328"/>
            <a:chExt cx="3779677" cy="5510689"/>
          </a:xfrm>
        </p:grpSpPr>
        <p:sp>
          <p:nvSpPr>
            <p:cNvPr id="41" name="Redondear rectángulo de esquina sencilla 40"/>
            <p:cNvSpPr/>
            <p:nvPr/>
          </p:nvSpPr>
          <p:spPr>
            <a:xfrm>
              <a:off x="7142721" y="2135702"/>
              <a:ext cx="3779677" cy="4524315"/>
            </a:xfrm>
            <a:prstGeom prst="round1Rect">
              <a:avLst/>
            </a:prstGeom>
          </p:spPr>
          <p:txBody>
            <a:bodyPr wrap="square">
              <a:spAutoFit/>
            </a:bodyPr>
            <a:lstStyle/>
            <a:p>
              <a:pPr marL="514350" indent="-285750">
                <a:buFont typeface="Arial" panose="020B0604020202020204" pitchFamily="34" charset="0"/>
                <a:buChar char="•"/>
              </a:pPr>
              <a:r>
                <a:rPr lang="es-EC" b="1" i="1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Mesas de trabajo </a:t>
              </a:r>
              <a:r>
                <a:rPr lang="es-EC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con instituciones y empresas municipales</a:t>
              </a:r>
            </a:p>
            <a:p>
              <a:pPr marL="514350" indent="-285750">
                <a:buFont typeface="Arial" panose="020B0604020202020204" pitchFamily="34" charset="0"/>
                <a:buChar char="•"/>
              </a:pPr>
              <a:endPara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514350" indent="-285750">
                <a:buFont typeface="Arial" panose="020B0604020202020204" pitchFamily="34" charset="0"/>
                <a:buChar char="•"/>
              </a:pPr>
              <a:r>
                <a:rPr lang="es-EC" b="1" i="1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Mesas de trabajo</a:t>
              </a:r>
              <a:r>
                <a:rPr lang="es-EC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con Gobierno Central</a:t>
              </a:r>
            </a:p>
            <a:p>
              <a:pPr marL="514350" indent="-285750">
                <a:buFont typeface="Arial" panose="020B0604020202020204" pitchFamily="34" charset="0"/>
                <a:buChar char="•"/>
              </a:pPr>
              <a:endPara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514350" indent="-285750">
                <a:buFont typeface="Arial" panose="020B0604020202020204" pitchFamily="34" charset="0"/>
                <a:buChar char="•"/>
              </a:pPr>
              <a:r>
                <a:rPr lang="es-EC" b="1" i="1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FLACSO: Seminario </a:t>
              </a:r>
              <a:r>
                <a:rPr lang="es-EC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de Validación de a información de seguridad ciudadana y violencia en el DMQ“ (diagnóstico) </a:t>
              </a:r>
            </a:p>
            <a:p>
              <a:pPr marL="514350" indent="-285750">
                <a:buFont typeface="Arial" panose="020B0604020202020204" pitchFamily="34" charset="0"/>
                <a:buChar char="•"/>
              </a:pPr>
              <a:endPara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514350" indent="-285750">
                <a:buFont typeface="Arial" panose="020B0604020202020204" pitchFamily="34" charset="0"/>
                <a:buChar char="•"/>
              </a:pPr>
              <a:r>
                <a:rPr lang="es-EC" b="1" i="1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IAEN: Seminario </a:t>
              </a:r>
              <a:r>
                <a:rPr lang="es-EC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de Institucionalización del proceso de Construcción del Plan”</a:t>
              </a:r>
            </a:p>
            <a:p>
              <a:pPr marL="514350" indent="-285750">
                <a:buFont typeface="Arial" panose="020B0604020202020204" pitchFamily="34" charset="0"/>
                <a:buChar char="•"/>
              </a:pPr>
              <a:endPara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8082226" y="1149328"/>
              <a:ext cx="23486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CONSTRUCCIÓN</a:t>
              </a:r>
            </a:p>
            <a:p>
              <a:pPr algn="ctr"/>
              <a:r>
                <a:rPr lang="es-EC" sz="12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(GENERACIÓN DE LA ESTRATEGIA)</a:t>
              </a:r>
              <a:endParaRPr lang="es-EC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algn="ctr"/>
              <a:endParaRPr lang="es-EC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algn="ctr"/>
              <a:endParaRPr lang="es-EC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8371416" y="2052671"/>
            <a:ext cx="3548727" cy="5845637"/>
            <a:chOff x="725690" y="5351046"/>
            <a:chExt cx="3548727" cy="5127935"/>
          </a:xfrm>
        </p:grpSpPr>
        <p:sp>
          <p:nvSpPr>
            <p:cNvPr id="44" name="Redondear rectángulo de esquina sencilla 43"/>
            <p:cNvSpPr/>
            <p:nvPr/>
          </p:nvSpPr>
          <p:spPr>
            <a:xfrm>
              <a:off x="725690" y="6024162"/>
              <a:ext cx="3548727" cy="4454819"/>
            </a:xfrm>
            <a:prstGeom prst="round1Rect">
              <a:avLst/>
            </a:prstGeom>
          </p:spPr>
          <p:txBody>
            <a:bodyPr wrap="square">
              <a:spAutoFit/>
            </a:bodyPr>
            <a:lstStyle/>
            <a:p>
              <a:pPr marL="514350" indent="-285750">
                <a:buFont typeface="Arial" panose="020B0604020202020204" pitchFamily="34" charset="0"/>
                <a:buChar char="•"/>
              </a:pPr>
              <a:r>
                <a:rPr lang="es-EC" b="1" i="1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Articulación con la Secretaría de Planificación </a:t>
              </a:r>
              <a:r>
                <a:rPr lang="es-EC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como ente rector del MDMQ.</a:t>
              </a:r>
            </a:p>
            <a:p>
              <a:pPr marL="514350" indent="-285750">
                <a:buFont typeface="Arial" panose="020B0604020202020204" pitchFamily="34" charset="0"/>
                <a:buChar char="•"/>
              </a:pPr>
              <a:endPara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514350" indent="-285750">
                <a:buFont typeface="Arial" panose="020B0604020202020204" pitchFamily="34" charset="0"/>
                <a:buChar char="•"/>
              </a:pPr>
              <a:r>
                <a:rPr lang="es-EC" b="1" i="1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Articulación con las instituciones y empresas </a:t>
              </a:r>
              <a:r>
                <a:rPr lang="es-EC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municipales involucradas</a:t>
              </a:r>
              <a:r>
                <a:rPr lang="es-EC" dirty="0" smtClean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.</a:t>
              </a:r>
            </a:p>
            <a:p>
              <a:pPr marL="228600"/>
              <a:endParaRPr lang="es-EC" dirty="0" smtClean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514350" indent="-285750">
                <a:buFont typeface="Arial" panose="020B0604020202020204" pitchFamily="34" charset="0"/>
                <a:buChar char="•"/>
              </a:pPr>
              <a:r>
                <a:rPr lang="es-EC" b="1" i="1" dirty="0" smtClean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Actualización </a:t>
              </a:r>
              <a:r>
                <a:rPr lang="es-EC" dirty="0" smtClean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para mantener vigencia y coherencia con la realidad actual y normativa legal.</a:t>
              </a:r>
              <a:endPara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228600"/>
              <a:endParaRPr lang="es-EC" b="1" i="1" dirty="0" smtClean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514350" indent="-285750">
                <a:buFont typeface="Arial" panose="020B0604020202020204" pitchFamily="34" charset="0"/>
                <a:buChar char="•"/>
              </a:pPr>
              <a:r>
                <a:rPr lang="es-EC" b="1" i="1" dirty="0" smtClean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Presentación </a:t>
              </a:r>
              <a:r>
                <a:rPr lang="es-EC" b="1" i="1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ante la Comisión de Seguridad </a:t>
              </a:r>
              <a:r>
                <a:rPr lang="es-EC" dirty="0">
                  <a:solidFill>
                    <a:schemeClr val="bg2">
                      <a:lumMod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Ciudadana y Gestión de Riesgos.</a:t>
              </a:r>
            </a:p>
            <a:p>
              <a:pPr marL="514350" indent="-285750">
                <a:buFont typeface="Arial" panose="020B0604020202020204" pitchFamily="34" charset="0"/>
                <a:buChar char="•"/>
              </a:pPr>
              <a:endParaRPr lang="es-EC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1538414" y="5351046"/>
              <a:ext cx="2637749" cy="67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VALIDACIÓN</a:t>
              </a:r>
            </a:p>
            <a:p>
              <a:pPr algn="ctr"/>
              <a:r>
                <a:rPr lang="es-EC" sz="1200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(IMPLEMENTACIÓN ESTRATÉGICA)</a:t>
              </a:r>
              <a:endParaRPr lang="es-EC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algn="ctr"/>
              <a:endParaRPr lang="es-EC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54727" y="10243944"/>
            <a:ext cx="10092536" cy="44658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47" y="9725473"/>
            <a:ext cx="1243123" cy="625833"/>
          </a:xfrm>
          <a:prstGeom prst="rect">
            <a:avLst/>
          </a:prstGeom>
        </p:spPr>
      </p:pic>
      <p:sp>
        <p:nvSpPr>
          <p:cNvPr id="2" name="Flecha: a la izquierda y derecha 1">
            <a:extLst>
              <a:ext uri="{FF2B5EF4-FFF2-40B4-BE49-F238E27FC236}">
                <a16:creationId xmlns:a16="http://schemas.microsoft.com/office/drawing/2014/main" id="{A43076E5-0DB4-482E-B9AF-C84AE8D66B13}"/>
              </a:ext>
            </a:extLst>
          </p:cNvPr>
          <p:cNvSpPr/>
          <p:nvPr/>
        </p:nvSpPr>
        <p:spPr>
          <a:xfrm>
            <a:off x="1197431" y="9079822"/>
            <a:ext cx="10319657" cy="3955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770FEE6-8898-47B6-B5C5-1B8B597F178D}"/>
              </a:ext>
            </a:extLst>
          </p:cNvPr>
          <p:cNvSpPr/>
          <p:nvPr/>
        </p:nvSpPr>
        <p:spPr>
          <a:xfrm>
            <a:off x="1338551" y="9493470"/>
            <a:ext cx="9868934" cy="403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ACTUALIZACIÓN</a:t>
            </a:r>
            <a:endParaRPr lang="es-EC" sz="2000" b="1" i="1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dondear rectángulo de esquina sencilla 37">
            <a:extLst>
              <a:ext uri="{FF2B5EF4-FFF2-40B4-BE49-F238E27FC236}">
                <a16:creationId xmlns:a16="http://schemas.microsoft.com/office/drawing/2014/main" id="{2750E113-DD62-4F66-BF27-415616D2A139}"/>
              </a:ext>
            </a:extLst>
          </p:cNvPr>
          <p:cNvSpPr/>
          <p:nvPr/>
        </p:nvSpPr>
        <p:spPr>
          <a:xfrm>
            <a:off x="3131778" y="1050698"/>
            <a:ext cx="3210403" cy="646331"/>
          </a:xfrm>
          <a:prstGeom prst="round1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Acuerdo Ministerial 107 04/07/2019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9B93018-C276-4020-A726-D10E9D63A04D}"/>
              </a:ext>
            </a:extLst>
          </p:cNvPr>
          <p:cNvCxnSpPr>
            <a:cxnSpLocks/>
          </p:cNvCxnSpPr>
          <p:nvPr/>
        </p:nvCxnSpPr>
        <p:spPr>
          <a:xfrm flipV="1">
            <a:off x="3483429" y="1180771"/>
            <a:ext cx="0" cy="223293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dondear rectángulo de esquina sencilla 37">
            <a:extLst>
              <a:ext uri="{FF2B5EF4-FFF2-40B4-BE49-F238E27FC236}">
                <a16:creationId xmlns:a16="http://schemas.microsoft.com/office/drawing/2014/main" id="{78415A75-39C1-4644-A41D-4BD3EEA7F56B}"/>
              </a:ext>
            </a:extLst>
          </p:cNvPr>
          <p:cNvSpPr/>
          <p:nvPr/>
        </p:nvSpPr>
        <p:spPr>
          <a:xfrm>
            <a:off x="2095784" y="8155912"/>
            <a:ext cx="3210403" cy="923330"/>
          </a:xfrm>
          <a:prstGeom prst="round1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grupos focales cada año, entre 80-100 personas participantes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C21243BB-B946-4ED2-8E1C-FF7E271D0C34}"/>
              </a:ext>
            </a:extLst>
          </p:cNvPr>
          <p:cNvCxnSpPr>
            <a:cxnSpLocks/>
          </p:cNvCxnSpPr>
          <p:nvPr/>
        </p:nvCxnSpPr>
        <p:spPr>
          <a:xfrm flipH="1">
            <a:off x="3445213" y="4659087"/>
            <a:ext cx="38216" cy="339312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dondear rectángulo de esquina sencilla 37">
            <a:extLst>
              <a:ext uri="{FF2B5EF4-FFF2-40B4-BE49-F238E27FC236}">
                <a16:creationId xmlns:a16="http://schemas.microsoft.com/office/drawing/2014/main" id="{0064BB16-90A7-4E57-9684-BB9358C0F442}"/>
              </a:ext>
            </a:extLst>
          </p:cNvPr>
          <p:cNvSpPr/>
          <p:nvPr/>
        </p:nvSpPr>
        <p:spPr>
          <a:xfrm>
            <a:off x="6516688" y="8179976"/>
            <a:ext cx="3210403" cy="923330"/>
          </a:xfrm>
          <a:prstGeom prst="round1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Participan 200 personas entre los dos seminarios (ciudadanía)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F8D8036-1789-4705-80FD-75B548157355}"/>
              </a:ext>
            </a:extLst>
          </p:cNvPr>
          <p:cNvGrpSpPr/>
          <p:nvPr/>
        </p:nvGrpSpPr>
        <p:grpSpPr>
          <a:xfrm>
            <a:off x="7857477" y="5282548"/>
            <a:ext cx="428685" cy="2882438"/>
            <a:chOff x="7857475" y="5399881"/>
            <a:chExt cx="428685" cy="2154533"/>
          </a:xfrm>
        </p:grpSpPr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F1E3BBF8-EA9B-4137-838D-BBA953D248DF}"/>
                </a:ext>
              </a:extLst>
            </p:cNvPr>
            <p:cNvCxnSpPr>
              <a:cxnSpLocks/>
            </p:cNvCxnSpPr>
            <p:nvPr/>
          </p:nvCxnSpPr>
          <p:spPr>
            <a:xfrm>
              <a:off x="8264390" y="5399881"/>
              <a:ext cx="0" cy="2154533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2E0A7392-F6BB-48C9-BDF5-ED0519B6C6C6}"/>
                </a:ext>
              </a:extLst>
            </p:cNvPr>
            <p:cNvCxnSpPr/>
            <p:nvPr/>
          </p:nvCxnSpPr>
          <p:spPr>
            <a:xfrm flipH="1">
              <a:off x="7881255" y="5399881"/>
              <a:ext cx="4049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C4014F4C-A0DA-47CA-9699-3BA00F3D09B5}"/>
                </a:ext>
              </a:extLst>
            </p:cNvPr>
            <p:cNvCxnSpPr/>
            <p:nvPr/>
          </p:nvCxnSpPr>
          <p:spPr>
            <a:xfrm flipH="1">
              <a:off x="7857475" y="6582058"/>
              <a:ext cx="4049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ángulo 28"/>
          <p:cNvSpPr/>
          <p:nvPr/>
        </p:nvSpPr>
        <p:spPr>
          <a:xfrm>
            <a:off x="0" y="0"/>
            <a:ext cx="12960350" cy="961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/>
          <p:cNvSpPr/>
          <p:nvPr/>
        </p:nvSpPr>
        <p:spPr>
          <a:xfrm>
            <a:off x="12807950" y="197370"/>
            <a:ext cx="152400" cy="809376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Rectángulo 46"/>
          <p:cNvSpPr/>
          <p:nvPr/>
        </p:nvSpPr>
        <p:spPr>
          <a:xfrm>
            <a:off x="376960" y="176135"/>
            <a:ext cx="4250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</a:rPr>
              <a:t>ETAPAS DE CONSTRUCCIÓN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3779917" y="2041243"/>
            <a:ext cx="152400" cy="809376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Rectángulo 52"/>
          <p:cNvSpPr/>
          <p:nvPr/>
        </p:nvSpPr>
        <p:spPr>
          <a:xfrm>
            <a:off x="7781277" y="2046273"/>
            <a:ext cx="152400" cy="8093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1002953" y="1956664"/>
            <a:ext cx="393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>
                <a:solidFill>
                  <a:schemeClr val="bg1"/>
                </a:solidFill>
                <a:latin typeface="Russo One" panose="02000503050000020004" pitchFamily="2" charset="0"/>
              </a:rPr>
              <a:t>1</a:t>
            </a:r>
            <a:endParaRPr lang="es-EC" sz="4000" dirty="0">
              <a:solidFill>
                <a:schemeClr val="bg1"/>
              </a:solidFill>
              <a:latin typeface="Russo One" panose="02000503050000020004" pitchFamily="2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4856320" y="1962226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>
                <a:solidFill>
                  <a:schemeClr val="bg1"/>
                </a:solidFill>
                <a:latin typeface="Russo One" panose="02000503050000020004" pitchFamily="2" charset="0"/>
              </a:rPr>
              <a:t>2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8938956" y="195027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>
                <a:solidFill>
                  <a:schemeClr val="bg1"/>
                </a:solidFill>
                <a:latin typeface="Russo One" panose="02000503050000020004" pitchFamily="2" charset="0"/>
              </a:rPr>
              <a:t>3</a:t>
            </a:r>
            <a:endParaRPr lang="es-EC" sz="4000" dirty="0">
              <a:solidFill>
                <a:schemeClr val="bg1"/>
              </a:solidFill>
              <a:latin typeface="Russo One" panose="02000503050000020004" pitchFamily="2" charset="0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3762712" y="7297600"/>
            <a:ext cx="928107" cy="29399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3580066" y="7719179"/>
            <a:ext cx="1313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PROBLEMÁTICA</a:t>
            </a:r>
            <a:endParaRPr lang="es-EC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9" name="Flecha derecha 58"/>
          <p:cNvSpPr/>
          <p:nvPr/>
        </p:nvSpPr>
        <p:spPr>
          <a:xfrm>
            <a:off x="7832454" y="7301040"/>
            <a:ext cx="928107" cy="29399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CuadroTexto 59"/>
          <p:cNvSpPr txBox="1"/>
          <p:nvPr/>
        </p:nvSpPr>
        <p:spPr>
          <a:xfrm>
            <a:off x="7719443" y="7677080"/>
            <a:ext cx="1035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DEFINICIÓN</a:t>
            </a:r>
            <a:endParaRPr lang="es-EC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" name="Flecha derecha 60"/>
          <p:cNvSpPr/>
          <p:nvPr/>
        </p:nvSpPr>
        <p:spPr>
          <a:xfrm>
            <a:off x="11649159" y="7265078"/>
            <a:ext cx="928107" cy="29399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CuadroTexto 61"/>
          <p:cNvSpPr txBox="1"/>
          <p:nvPr/>
        </p:nvSpPr>
        <p:spPr>
          <a:xfrm>
            <a:off x="11127010" y="7660630"/>
            <a:ext cx="15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IMPLEMENTACIÓN</a:t>
            </a:r>
            <a:endParaRPr lang="es-EC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66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960350" cy="961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54727" y="10243944"/>
            <a:ext cx="10092536" cy="44658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47" y="9725473"/>
            <a:ext cx="1243123" cy="62583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2807950" y="197370"/>
            <a:ext cx="152400" cy="809376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Rectángulo 28"/>
          <p:cNvSpPr/>
          <p:nvPr/>
        </p:nvSpPr>
        <p:spPr>
          <a:xfrm>
            <a:off x="771771" y="161560"/>
            <a:ext cx="555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</a:rPr>
              <a:t>FUNDAMENTOS DE ACTUALIZACIÓN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7871A64-4C94-49B8-8164-D47BBBC0DF4E}"/>
              </a:ext>
            </a:extLst>
          </p:cNvPr>
          <p:cNvSpPr/>
          <p:nvPr/>
        </p:nvSpPr>
        <p:spPr>
          <a:xfrm>
            <a:off x="2131655" y="1055932"/>
            <a:ext cx="9868934" cy="125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Observaciones emitidas en la Sesión Ordinaria de  11 de marzo de 2020 por parte de los miembros de la Comisión </a:t>
            </a:r>
            <a:r>
              <a:rPr lang="es-ES" sz="24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 Seguridad, Convivencia Ciudadana y Gestión de Riesgos</a:t>
            </a:r>
            <a:r>
              <a:rPr lang="es-EC" sz="24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es-EC" sz="2400" b="1" i="1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D7871C7-0326-4950-AF5A-62B27C03C2A6}"/>
              </a:ext>
            </a:extLst>
          </p:cNvPr>
          <p:cNvSpPr/>
          <p:nvPr/>
        </p:nvSpPr>
        <p:spPr>
          <a:xfrm>
            <a:off x="2131655" y="2611037"/>
            <a:ext cx="9868934" cy="859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El Diagnóstico situacional  correspondía a 2018, se ha actualizado a 2019 como referencia y línea base </a:t>
            </a:r>
            <a:endParaRPr lang="es-EC" sz="2400" b="1" i="1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2024B22-B333-4020-AD65-6EDF52C258AC}"/>
              </a:ext>
            </a:extLst>
          </p:cNvPr>
          <p:cNvSpPr/>
          <p:nvPr/>
        </p:nvSpPr>
        <p:spPr>
          <a:xfrm>
            <a:off x="2100674" y="3918581"/>
            <a:ext cx="986893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Aportaciones de la Secretaría de Planificación como ente rector en la materia </a:t>
            </a:r>
            <a:r>
              <a:rPr lang="es-EC" sz="2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(las </a:t>
            </a:r>
            <a:r>
              <a:rPr lang="es-EC" sz="24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observaciones y aportes se hicieron principalmente a temas de forma y a la determinación de indicadores tanto de impacto como de gestión)</a:t>
            </a:r>
            <a:endParaRPr lang="es-EC" sz="2400" b="1" i="1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22EE16E-29A3-4FDC-A6C6-D0EF99A20A34}"/>
              </a:ext>
            </a:extLst>
          </p:cNvPr>
          <p:cNvSpPr/>
          <p:nvPr/>
        </p:nvSpPr>
        <p:spPr>
          <a:xfrm>
            <a:off x="2131655" y="7216671"/>
            <a:ext cx="9868934" cy="175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Aportaciones y Observaciones emitidas por el Ministerio de Gobierno, considerando que la metodología utilizada para la generación del Plan fue generada por este último para su aplicación a nivel Nacional.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24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F84A8D4-F20D-468A-BEA7-D38768722010}"/>
              </a:ext>
            </a:extLst>
          </p:cNvPr>
          <p:cNvSpPr/>
          <p:nvPr/>
        </p:nvSpPr>
        <p:spPr>
          <a:xfrm>
            <a:off x="2131655" y="5709627"/>
            <a:ext cx="986893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La </a:t>
            </a:r>
            <a:r>
              <a:rPr lang="es-EC" sz="2400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Resolución de  Alcaldía A055 </a:t>
            </a:r>
            <a:r>
              <a:rPr lang="es-EC" sz="24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de 24 de agosto de 2020 , modifica la estructura orgánica de la SGSG establecida en Resolución A 010 de 31 de marzo de </a:t>
            </a:r>
            <a:r>
              <a:rPr lang="es-EC" sz="2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2011. </a:t>
            </a:r>
            <a:endParaRPr lang="es-EC" sz="2400" b="1" i="1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687366" y="1295297"/>
            <a:ext cx="278" cy="789104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1537742" y="1302325"/>
            <a:ext cx="317292" cy="6537785"/>
            <a:chOff x="1499016" y="1722222"/>
            <a:chExt cx="317292" cy="6537785"/>
          </a:xfrm>
        </p:grpSpPr>
        <p:sp>
          <p:nvSpPr>
            <p:cNvPr id="7" name="Elipse 6"/>
            <p:cNvSpPr/>
            <p:nvPr/>
          </p:nvSpPr>
          <p:spPr>
            <a:xfrm>
              <a:off x="1501514" y="1722222"/>
              <a:ext cx="299804" cy="299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5" name="Elipse 34"/>
            <p:cNvSpPr/>
            <p:nvPr/>
          </p:nvSpPr>
          <p:spPr>
            <a:xfrm>
              <a:off x="1516504" y="3310780"/>
              <a:ext cx="299804" cy="299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6" name="Elipse 35"/>
            <p:cNvSpPr/>
            <p:nvPr/>
          </p:nvSpPr>
          <p:spPr>
            <a:xfrm>
              <a:off x="1499016" y="4819337"/>
              <a:ext cx="299804" cy="299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7" name="Elipse 36"/>
            <p:cNvSpPr/>
            <p:nvPr/>
          </p:nvSpPr>
          <p:spPr>
            <a:xfrm>
              <a:off x="1500822" y="6468468"/>
              <a:ext cx="299804" cy="299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8" name="Elipse 37"/>
            <p:cNvSpPr/>
            <p:nvPr/>
          </p:nvSpPr>
          <p:spPr>
            <a:xfrm>
              <a:off x="1501514" y="7960203"/>
              <a:ext cx="299804" cy="299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222EE16E-29A3-4FDC-A6C6-D0EF99A20A34}"/>
              </a:ext>
            </a:extLst>
          </p:cNvPr>
          <p:cNvSpPr/>
          <p:nvPr/>
        </p:nvSpPr>
        <p:spPr>
          <a:xfrm>
            <a:off x="2131655" y="8771192"/>
            <a:ext cx="9868934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Adaptación de política pública en un entorno </a:t>
            </a:r>
            <a:r>
              <a:rPr lang="es-ES" sz="2400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VUCA</a:t>
            </a:r>
            <a:r>
              <a:rPr lang="es-ES" sz="2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( por sus siglas en inglés) volátil, incierto, complejo, ambiguo </a:t>
            </a:r>
            <a:endParaRPr lang="es-ES" sz="24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C" sz="24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1537742" y="8886539"/>
            <a:ext cx="299804" cy="299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89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15136"/>
            <a:ext cx="4550229" cy="865634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136403" y="490358"/>
            <a:ext cx="4109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>
                <a:solidFill>
                  <a:schemeClr val="bg1"/>
                </a:solidFill>
              </a:rPr>
              <a:t>ALINEACIÓN ESTRATÉGICA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614381" y="1709706"/>
            <a:ext cx="2190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AGENDA DE DESARROLLO</a:t>
            </a:r>
          </a:p>
          <a:p>
            <a:r>
              <a:rPr lang="es-EC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SOSTENIBLE "ODS"  </a:t>
            </a:r>
          </a:p>
          <a:p>
            <a:r>
              <a:rPr lang="es-EC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2030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008023" y="1949135"/>
            <a:ext cx="2974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 DE GOBIERNO DMQ</a:t>
            </a:r>
          </a:p>
          <a:p>
            <a:r>
              <a:rPr lang="es-EC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ADMINISTRACIÓN </a:t>
            </a:r>
          </a:p>
          <a:p>
            <a:r>
              <a:rPr lang="es-EC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2019-2023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24947" r="15124"/>
          <a:stretch/>
        </p:blipFill>
        <p:spPr>
          <a:xfrm>
            <a:off x="1" y="1191985"/>
            <a:ext cx="12982120" cy="81695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21790" y="1749794"/>
            <a:ext cx="64801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AGENDA DE DESARROLLO SOSTENIBLE "ODS“ 2030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96682" y="2708215"/>
            <a:ext cx="64801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 NACIONAL DE DESARROLLO "TODA UNA VIDA“ 2017-2021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05403" y="3845839"/>
            <a:ext cx="64801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 NACIONAL DE SEGURIDAD INTEGRAL 2019-2030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804816" y="4756807"/>
            <a:ext cx="728393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 NACIONAL DE SEGURIDAD CIUDADANA Y CONVIVENCIA SOCIAL PACÍFICA 2019-2030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824291" y="6874457"/>
            <a:ext cx="7171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 METROPOLITANO DE DESARROLLO Y ORDENAMIENTO TERRITORIAL 2015-2025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289468" y="5804036"/>
            <a:ext cx="6480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 PARA LA ERRADICACIÓN DE LA VIOLENCIA DE GÉNERO, HACIA NIÑEZ, ADOLESCENCIA Y MUJERES </a:t>
            </a:r>
            <a:r>
              <a:rPr lang="es-EC" dirty="0" smtClean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200</a:t>
            </a:r>
            <a:endParaRPr lang="es-EC" dirty="0">
              <a:solidFill>
                <a:srgbClr val="FFFF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17217" y="8090852"/>
            <a:ext cx="6480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 DE GOBIERNO DMQ - ADMINISTRACIÓN 2019-2023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5040468" y="8487525"/>
            <a:ext cx="6454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Objetivo General - Seguridad.- </a:t>
            </a:r>
            <a:r>
              <a:rPr lang="es-EC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Fomentar políticas públicas destinadas a prevenir la delincuencia en los espacios públicos, de seguridad a nivel intrafamiliar, así como políticas de carácter preventivo respecto a la incidencia que tienen los desastres naturales y antropogénicos.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754727" y="10243944"/>
            <a:ext cx="10092536" cy="44658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47" y="9725473"/>
            <a:ext cx="1243123" cy="625833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7822935" y="2208528"/>
            <a:ext cx="1865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Naciones Unidas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8120903" y="3275451"/>
            <a:ext cx="1865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Gobierno Nacional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700505" y="4293767"/>
            <a:ext cx="1865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Gobierno Nacional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9157410" y="5360806"/>
            <a:ext cx="2192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Gobierno Nacional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9713894" y="6405164"/>
            <a:ext cx="2192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Gobierno Nacional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695057" y="7496325"/>
            <a:ext cx="4325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GAD Distrito Metropolitano de Quito</a:t>
            </a:r>
          </a:p>
        </p:txBody>
      </p:sp>
    </p:spTree>
    <p:extLst>
      <p:ext uri="{BB962C8B-B14F-4D97-AF65-F5344CB8AC3E}">
        <p14:creationId xmlns:p14="http://schemas.microsoft.com/office/powerpoint/2010/main" val="3434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960350" cy="961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54727" y="10243944"/>
            <a:ext cx="10092536" cy="44658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47" y="9725473"/>
            <a:ext cx="1243123" cy="62583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2807950" y="197370"/>
            <a:ext cx="152400" cy="809376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363688" y="197370"/>
            <a:ext cx="5248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800" b="1" dirty="0">
                <a:solidFill>
                  <a:schemeClr val="bg1"/>
                </a:solidFill>
              </a:rPr>
              <a:t>EJES </a:t>
            </a:r>
            <a:r>
              <a:rPr lang="es-EC" sz="2800" b="1" dirty="0" smtClean="0">
                <a:solidFill>
                  <a:schemeClr val="bg1"/>
                </a:solidFill>
              </a:rPr>
              <a:t>ESTRATÉGICOS</a:t>
            </a:r>
            <a:endParaRPr lang="es-EC" sz="2800" dirty="0">
              <a:solidFill>
                <a:schemeClr val="bg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BD2CF6E-186E-4749-B834-09A39AECE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583" y="1297259"/>
            <a:ext cx="8984210" cy="86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960350" cy="961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54727" y="10243944"/>
            <a:ext cx="10092536" cy="44658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47" y="9725473"/>
            <a:ext cx="1243123" cy="62583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2807950" y="197370"/>
            <a:ext cx="152400" cy="809376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363688" y="197370"/>
            <a:ext cx="9964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800" b="1" dirty="0" smtClean="0">
                <a:solidFill>
                  <a:schemeClr val="bg1"/>
                </a:solidFill>
              </a:rPr>
              <a:t>CRITERIOS PARA LA FORMULACIÓN ESTRATÉGICA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03854" y="5394303"/>
            <a:ext cx="250607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Trilogía para la  Seguridad Ciudadana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55" y="6629202"/>
            <a:ext cx="3387312" cy="32974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32" y="1491278"/>
            <a:ext cx="10378118" cy="341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1561736" y="1912965"/>
            <a:ext cx="945396" cy="737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12960350" cy="961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54727" y="10243944"/>
            <a:ext cx="10092536" cy="44658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47" y="9725473"/>
            <a:ext cx="1243123" cy="62583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2807950" y="197370"/>
            <a:ext cx="152400" cy="809376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363688" y="197370"/>
            <a:ext cx="5248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800" b="1" dirty="0" smtClean="0">
                <a:solidFill>
                  <a:schemeClr val="bg1"/>
                </a:solidFill>
              </a:rPr>
              <a:t>OBJETIVOS ESTRATÉGICOS</a:t>
            </a:r>
            <a:endParaRPr lang="es-EC" sz="28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5"/>
          <a:stretch/>
        </p:blipFill>
        <p:spPr>
          <a:xfrm>
            <a:off x="5310" y="2577538"/>
            <a:ext cx="6569756" cy="550622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739957" y="1797804"/>
            <a:ext cx="4488409" cy="65446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7822005" y="1220457"/>
            <a:ext cx="2063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ENFOQUE GENERAL DE LA</a:t>
            </a:r>
          </a:p>
          <a:p>
            <a:r>
              <a:rPr lang="es-EC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ESTRATEGIA E INICIATIVAS</a:t>
            </a:r>
            <a:endParaRPr lang="es-EC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7871A64-4C94-49B8-8164-D47BBBC0DF4E}"/>
              </a:ext>
            </a:extLst>
          </p:cNvPr>
          <p:cNvSpPr/>
          <p:nvPr/>
        </p:nvSpPr>
        <p:spPr>
          <a:xfrm>
            <a:off x="6844382" y="1912965"/>
            <a:ext cx="4368486" cy="19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Fortalecimiento de las capacidades operativas del sector (recursos clave)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Convenios y alianzas estratégicas (nacional e internacional) público y privada.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Coordinación y articulación interinstitucional para la atención de necesidades ciudadanas e intervención conjunta en el marco de las competencias municipales.</a:t>
            </a:r>
            <a:endParaRPr lang="es-EC" sz="14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59880" y="3946826"/>
            <a:ext cx="43684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Ciudadano como recurso clave y coparticipe en  el mantenimiento de la seguridad y convivencia.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Prevención del delito a través de participación activa y ciudadanía organizada.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Compromiso en solución de conflicto en alianza comunidad – gobierno local.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400" dirty="0" smtClean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129296" y="3899597"/>
            <a:ext cx="1097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129296" y="5345621"/>
            <a:ext cx="1097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129296" y="6841690"/>
            <a:ext cx="1097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29296" y="8342445"/>
            <a:ext cx="1097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6739958" y="5557717"/>
            <a:ext cx="3987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400" dirty="0" smtClean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4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859879" y="7149468"/>
            <a:ext cx="39873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Aporte de la ciudadanía en el análisis, reducción y atención de riegos de desastres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4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859878" y="5313614"/>
            <a:ext cx="43684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El entorno y su incidencia en la percepción de inseguridad y cometimiento de delitos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Recuperación y apropiación de espacio público  abordando metodologías internacionalmente aceptadas.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Uso de equipos y herramientas tecnológicas como aporte a la seguridad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1343946" y="1246437"/>
            <a:ext cx="1616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INDICADORES PARA </a:t>
            </a:r>
          </a:p>
          <a:p>
            <a:pPr algn="ctr"/>
            <a:r>
              <a:rPr lang="es-EC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SEGUIMIENTO</a:t>
            </a:r>
            <a:endParaRPr lang="es-EC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1317293" y="1797804"/>
            <a:ext cx="1490657" cy="19753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7871A64-4C94-49B8-8164-D47BBBC0DF4E}"/>
              </a:ext>
            </a:extLst>
          </p:cNvPr>
          <p:cNvSpPr/>
          <p:nvPr/>
        </p:nvSpPr>
        <p:spPr>
          <a:xfrm>
            <a:off x="11375947" y="2296978"/>
            <a:ext cx="1425649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ÍNDICE DE CONFIANZA INSTITUCIONAL.</a:t>
            </a:r>
            <a:endParaRPr lang="es-EC" sz="14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11317292" y="3917591"/>
            <a:ext cx="1490657" cy="1349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7871A64-4C94-49B8-8164-D47BBBC0DF4E}"/>
              </a:ext>
            </a:extLst>
          </p:cNvPr>
          <p:cNvSpPr/>
          <p:nvPr/>
        </p:nvSpPr>
        <p:spPr>
          <a:xfrm>
            <a:off x="11393257" y="4167821"/>
            <a:ext cx="1425649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ÍNDICE DE PARTICIPACIÓN CIUDADANA.</a:t>
            </a:r>
            <a:endParaRPr lang="es-EC" sz="14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1317291" y="5403113"/>
            <a:ext cx="1490657" cy="1349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E7871A64-4C94-49B8-8164-D47BBBC0DF4E}"/>
              </a:ext>
            </a:extLst>
          </p:cNvPr>
          <p:cNvSpPr/>
          <p:nvPr/>
        </p:nvSpPr>
        <p:spPr>
          <a:xfrm>
            <a:off x="11393256" y="5689002"/>
            <a:ext cx="1425649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ÍNDICE DE PERCEPCIÓN DE INSEGURIDAD</a:t>
            </a:r>
            <a:endParaRPr lang="es-EC" sz="14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11310939" y="6945048"/>
            <a:ext cx="1490657" cy="1349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7871A64-4C94-49B8-8164-D47BBBC0DF4E}"/>
              </a:ext>
            </a:extLst>
          </p:cNvPr>
          <p:cNvSpPr/>
          <p:nvPr/>
        </p:nvSpPr>
        <p:spPr>
          <a:xfrm>
            <a:off x="11346761" y="7072029"/>
            <a:ext cx="149091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SENSIBILIZACIÓN ANTE AMENAZAS Y RIESGO DE DESASTRES</a:t>
            </a:r>
            <a:endParaRPr lang="es-EC" sz="14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885134" y="8493071"/>
            <a:ext cx="2621998" cy="790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/>
          <p:cNvSpPr txBox="1"/>
          <p:nvPr/>
        </p:nvSpPr>
        <p:spPr>
          <a:xfrm>
            <a:off x="9930572" y="8601127"/>
            <a:ext cx="285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  <a:latin typeface="+mj-lt"/>
              </a:rPr>
              <a:t>EVALUACIÓN Y SEGUIMIENTO REALIZADA POR EL </a:t>
            </a:r>
            <a:r>
              <a:rPr lang="es-EC" sz="1600" dirty="0" err="1" smtClean="0">
                <a:solidFill>
                  <a:schemeClr val="bg1"/>
                </a:solidFill>
                <a:latin typeface="+mj-lt"/>
              </a:rPr>
              <a:t>OMSC</a:t>
            </a:r>
            <a:endParaRPr lang="es-EC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656161" y="8508569"/>
            <a:ext cx="2169762" cy="79041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CuadroTexto 38"/>
          <p:cNvSpPr txBox="1"/>
          <p:nvPr/>
        </p:nvSpPr>
        <p:spPr>
          <a:xfrm>
            <a:off x="7699871" y="8624356"/>
            <a:ext cx="2064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  <a:latin typeface="+mj-lt"/>
              </a:rPr>
              <a:t>RETROALIMENTACIÓN Y ADAPTACIÓN</a:t>
            </a:r>
            <a:endParaRPr lang="es-EC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1" name="Conector recto de flecha 40"/>
          <p:cNvCxnSpPr/>
          <p:nvPr/>
        </p:nvCxnSpPr>
        <p:spPr>
          <a:xfrm flipV="1">
            <a:off x="6859880" y="8342448"/>
            <a:ext cx="0" cy="173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6859880" y="8516317"/>
            <a:ext cx="79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6516688" y="8558220"/>
            <a:ext cx="1216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VERIFICACIÓN DE LA </a:t>
            </a:r>
          </a:p>
          <a:p>
            <a:r>
              <a:rPr lang="es-EC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ESTRATEGIA</a:t>
            </a:r>
            <a:endParaRPr lang="es-EC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6590564" y="9345479"/>
            <a:ext cx="5932066" cy="28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SEGUIMIENTO Y EVALUACIÓN </a:t>
            </a:r>
            <a:endParaRPr lang="es-EC" sz="1400" dirty="0"/>
          </a:p>
        </p:txBody>
      </p:sp>
      <p:sp>
        <p:nvSpPr>
          <p:cNvPr id="50" name="Triángulo isósceles 49"/>
          <p:cNvSpPr/>
          <p:nvPr/>
        </p:nvSpPr>
        <p:spPr>
          <a:xfrm rot="10800000">
            <a:off x="2495709" y="1930128"/>
            <a:ext cx="794479" cy="38872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CuadroTexto 50"/>
          <p:cNvSpPr txBox="1"/>
          <p:nvPr/>
        </p:nvSpPr>
        <p:spPr>
          <a:xfrm>
            <a:off x="3580066" y="7719179"/>
            <a:ext cx="1313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PROBLEMÁTICA</a:t>
            </a:r>
            <a:endParaRPr lang="es-EC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1175804" y="1518690"/>
            <a:ext cx="524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OBJETIVOS ESTRATÉGICOS</a:t>
            </a:r>
            <a:endParaRPr lang="es-EC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52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7EE3F5D-408F-4384-96C3-724CD2D7C89E}"/>
              </a:ext>
            </a:extLst>
          </p:cNvPr>
          <p:cNvSpPr/>
          <p:nvPr/>
        </p:nvSpPr>
        <p:spPr>
          <a:xfrm>
            <a:off x="31941" y="210904"/>
            <a:ext cx="5248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800" b="1" dirty="0">
                <a:solidFill>
                  <a:schemeClr val="bg1"/>
                </a:solidFill>
              </a:rPr>
              <a:t>MODIFICACIÓN ESTRUCTURAL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C27E6D-B383-4D35-93DA-1A047B1EEB0B}"/>
              </a:ext>
            </a:extLst>
          </p:cNvPr>
          <p:cNvSpPr/>
          <p:nvPr/>
        </p:nvSpPr>
        <p:spPr>
          <a:xfrm>
            <a:off x="234462" y="1524000"/>
            <a:ext cx="3962400" cy="8656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/>
              <a:t>OBJETIVO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625AB99-ACB0-47B6-B911-E62AAFD988EF}"/>
              </a:ext>
            </a:extLst>
          </p:cNvPr>
          <p:cNvSpPr/>
          <p:nvPr/>
        </p:nvSpPr>
        <p:spPr>
          <a:xfrm>
            <a:off x="3962400" y="1946031"/>
            <a:ext cx="234462" cy="4436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38A5132-5E4E-4116-98F7-7E6BC72E68AD}"/>
              </a:ext>
            </a:extLst>
          </p:cNvPr>
          <p:cNvSpPr/>
          <p:nvPr/>
        </p:nvSpPr>
        <p:spPr>
          <a:xfrm>
            <a:off x="949570" y="2624097"/>
            <a:ext cx="3962400" cy="8656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/>
              <a:t>ESTRATEGIA 1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A8932C9-ECD1-49CD-996D-8533D03C16F1}"/>
              </a:ext>
            </a:extLst>
          </p:cNvPr>
          <p:cNvSpPr/>
          <p:nvPr/>
        </p:nvSpPr>
        <p:spPr>
          <a:xfrm>
            <a:off x="949570" y="3612010"/>
            <a:ext cx="3962400" cy="8656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/>
              <a:t>ESTRATEGIA 2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AA98E7E-CF85-4FE8-B0C0-C54E6823A8A1}"/>
              </a:ext>
            </a:extLst>
          </p:cNvPr>
          <p:cNvSpPr/>
          <p:nvPr/>
        </p:nvSpPr>
        <p:spPr>
          <a:xfrm>
            <a:off x="949570" y="4599923"/>
            <a:ext cx="3962400" cy="8656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/>
              <a:t>ESTRATEGIA …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83640DA-D016-457A-8253-66144A2CADFF}"/>
              </a:ext>
            </a:extLst>
          </p:cNvPr>
          <p:cNvSpPr/>
          <p:nvPr/>
        </p:nvSpPr>
        <p:spPr>
          <a:xfrm>
            <a:off x="234463" y="5972911"/>
            <a:ext cx="3962400" cy="615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/>
              <a:t>MATRIZ DE ACCIONES</a:t>
            </a:r>
          </a:p>
        </p:txBody>
      </p:sp>
      <p:graphicFrame>
        <p:nvGraphicFramePr>
          <p:cNvPr id="27" name="Tabla 27">
            <a:extLst>
              <a:ext uri="{FF2B5EF4-FFF2-40B4-BE49-F238E27FC236}">
                <a16:creationId xmlns:a16="http://schemas.microsoft.com/office/drawing/2014/main" id="{326CCA85-0A38-4D87-A847-33D9AE6897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4462" y="6830813"/>
          <a:ext cx="5312228" cy="192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057">
                  <a:extLst>
                    <a:ext uri="{9D8B030D-6E8A-4147-A177-3AD203B41FA5}">
                      <a16:colId xmlns:a16="http://schemas.microsoft.com/office/drawing/2014/main" val="3112822668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922494821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211524056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537502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56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38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67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93588"/>
                  </a:ext>
                </a:extLst>
              </a:tr>
            </a:tbl>
          </a:graphicData>
        </a:graphic>
      </p:graphicFrame>
      <p:sp>
        <p:nvSpPr>
          <p:cNvPr id="28" name="Rectángulo 27">
            <a:extLst>
              <a:ext uri="{FF2B5EF4-FFF2-40B4-BE49-F238E27FC236}">
                <a16:creationId xmlns:a16="http://schemas.microsoft.com/office/drawing/2014/main" id="{757D0927-8BD7-4C65-B6E2-3C2DA54E6D6C}"/>
              </a:ext>
            </a:extLst>
          </p:cNvPr>
          <p:cNvSpPr/>
          <p:nvPr/>
        </p:nvSpPr>
        <p:spPr>
          <a:xfrm>
            <a:off x="63884" y="1475234"/>
            <a:ext cx="5482806" cy="414671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1386B2D-B2A3-481B-AC3A-5DDC32283A00}"/>
              </a:ext>
            </a:extLst>
          </p:cNvPr>
          <p:cNvSpPr/>
          <p:nvPr/>
        </p:nvSpPr>
        <p:spPr>
          <a:xfrm>
            <a:off x="125727" y="5856412"/>
            <a:ext cx="5482806" cy="31703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7514E80-6F67-4503-AF89-0D69DD974035}"/>
              </a:ext>
            </a:extLst>
          </p:cNvPr>
          <p:cNvSpPr txBox="1"/>
          <p:nvPr/>
        </p:nvSpPr>
        <p:spPr>
          <a:xfrm rot="16200000">
            <a:off x="4440970" y="3427344"/>
            <a:ext cx="270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CUERPO DEL DOCUMENTO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9A33540-6AC8-4203-AB0D-1F2ECCCF81E8}"/>
              </a:ext>
            </a:extLst>
          </p:cNvPr>
          <p:cNvSpPr txBox="1"/>
          <p:nvPr/>
        </p:nvSpPr>
        <p:spPr>
          <a:xfrm rot="16200000">
            <a:off x="5451646" y="7023975"/>
            <a:ext cx="91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rgbClr val="0070C0"/>
                </a:solidFill>
              </a:rPr>
              <a:t>ANEXO</a:t>
            </a:r>
            <a:r>
              <a:rPr lang="es-EC" dirty="0"/>
              <a:t>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3D8605E-17DB-42DA-8FD4-44F1135ABC1F}"/>
              </a:ext>
            </a:extLst>
          </p:cNvPr>
          <p:cNvSpPr txBox="1"/>
          <p:nvPr/>
        </p:nvSpPr>
        <p:spPr>
          <a:xfrm>
            <a:off x="6480175" y="9041454"/>
            <a:ext cx="6315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BENEFICIOS: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Mejor entendimiento de la estrategia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Determinación de diferentes niveles de responsabilidad en la implementación (programática y presupuestaria)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Posibilidad de presupuestar costo de implementación del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Establecimiento de flexibilidad de acciones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AC24D6D0-0CF4-4E35-BE63-5C5B9C006AE1}"/>
              </a:ext>
            </a:extLst>
          </p:cNvPr>
          <p:cNvSpPr/>
          <p:nvPr/>
        </p:nvSpPr>
        <p:spPr>
          <a:xfrm>
            <a:off x="6919208" y="946634"/>
            <a:ext cx="3962400" cy="8656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/>
              <a:t>OBJETIVO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3F071559-B956-4D2D-9180-03FF342AD0D4}"/>
              </a:ext>
            </a:extLst>
          </p:cNvPr>
          <p:cNvSpPr/>
          <p:nvPr/>
        </p:nvSpPr>
        <p:spPr>
          <a:xfrm>
            <a:off x="10647146" y="1368665"/>
            <a:ext cx="234462" cy="4436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54E66EF1-611B-4031-83BD-169EB319BA45}"/>
              </a:ext>
            </a:extLst>
          </p:cNvPr>
          <p:cNvSpPr/>
          <p:nvPr/>
        </p:nvSpPr>
        <p:spPr>
          <a:xfrm>
            <a:off x="7634316" y="2046731"/>
            <a:ext cx="3962400" cy="8656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/>
              <a:t>ESTRATEGIA 1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AF2E601-4305-44DE-B842-117CEC8BEC65}"/>
              </a:ext>
            </a:extLst>
          </p:cNvPr>
          <p:cNvSpPr/>
          <p:nvPr/>
        </p:nvSpPr>
        <p:spPr>
          <a:xfrm>
            <a:off x="7634316" y="3034644"/>
            <a:ext cx="3962400" cy="8656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/>
              <a:t>ESTRATEGIA 2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D745CC0-4D66-4AF1-81AF-8ABB6318B7F8}"/>
              </a:ext>
            </a:extLst>
          </p:cNvPr>
          <p:cNvSpPr/>
          <p:nvPr/>
        </p:nvSpPr>
        <p:spPr>
          <a:xfrm>
            <a:off x="7634316" y="4022557"/>
            <a:ext cx="3962400" cy="8656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/>
              <a:t>ESTRATEGIA …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FDBB5DAA-17E2-4D9A-A0FE-D8DD4DC80F80}"/>
              </a:ext>
            </a:extLst>
          </p:cNvPr>
          <p:cNvSpPr/>
          <p:nvPr/>
        </p:nvSpPr>
        <p:spPr>
          <a:xfrm>
            <a:off x="6919208" y="5090747"/>
            <a:ext cx="5312227" cy="615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/>
              <a:t>MATRIZ DE ACCIONES INSTITUCIONALES</a:t>
            </a:r>
          </a:p>
        </p:txBody>
      </p:sp>
      <p:graphicFrame>
        <p:nvGraphicFramePr>
          <p:cNvPr id="49" name="Tabla 27">
            <a:extLst>
              <a:ext uri="{FF2B5EF4-FFF2-40B4-BE49-F238E27FC236}">
                <a16:creationId xmlns:a16="http://schemas.microsoft.com/office/drawing/2014/main" id="{B1CCED76-4B86-457E-9261-64DC69718D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34316" y="5697417"/>
          <a:ext cx="3490884" cy="144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21">
                  <a:extLst>
                    <a:ext uri="{9D8B030D-6E8A-4147-A177-3AD203B41FA5}">
                      <a16:colId xmlns:a16="http://schemas.microsoft.com/office/drawing/2014/main" val="3112822668"/>
                    </a:ext>
                  </a:extLst>
                </a:gridCol>
                <a:gridCol w="872721">
                  <a:extLst>
                    <a:ext uri="{9D8B030D-6E8A-4147-A177-3AD203B41FA5}">
                      <a16:colId xmlns:a16="http://schemas.microsoft.com/office/drawing/2014/main" val="922494821"/>
                    </a:ext>
                  </a:extLst>
                </a:gridCol>
                <a:gridCol w="872721">
                  <a:extLst>
                    <a:ext uri="{9D8B030D-6E8A-4147-A177-3AD203B41FA5}">
                      <a16:colId xmlns:a16="http://schemas.microsoft.com/office/drawing/2014/main" val="211524056"/>
                    </a:ext>
                  </a:extLst>
                </a:gridCol>
                <a:gridCol w="872721">
                  <a:extLst>
                    <a:ext uri="{9D8B030D-6E8A-4147-A177-3AD203B41FA5}">
                      <a16:colId xmlns:a16="http://schemas.microsoft.com/office/drawing/2014/main" val="537502777"/>
                    </a:ext>
                  </a:extLst>
                </a:gridCol>
              </a:tblGrid>
              <a:tr h="312208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5666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3802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93588"/>
                  </a:ext>
                </a:extLst>
              </a:tr>
            </a:tbl>
          </a:graphicData>
        </a:graphic>
      </p:graphicFrame>
      <p:sp>
        <p:nvSpPr>
          <p:cNvPr id="51" name="Rectángulo 50">
            <a:extLst>
              <a:ext uri="{FF2B5EF4-FFF2-40B4-BE49-F238E27FC236}">
                <a16:creationId xmlns:a16="http://schemas.microsoft.com/office/drawing/2014/main" id="{560A9861-15DB-4258-B81B-A901D6EF1DD3}"/>
              </a:ext>
            </a:extLst>
          </p:cNvPr>
          <p:cNvSpPr/>
          <p:nvPr/>
        </p:nvSpPr>
        <p:spPr>
          <a:xfrm>
            <a:off x="6810473" y="500832"/>
            <a:ext cx="5482806" cy="856627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D289308-625C-491A-B238-195A4688516D}"/>
              </a:ext>
            </a:extLst>
          </p:cNvPr>
          <p:cNvSpPr txBox="1"/>
          <p:nvPr/>
        </p:nvSpPr>
        <p:spPr>
          <a:xfrm rot="16200000">
            <a:off x="10126406" y="4678777"/>
            <a:ext cx="484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 </a:t>
            </a:r>
            <a:r>
              <a:rPr lang="es-EC" dirty="0" smtClean="0"/>
              <a:t>CONSOLIDACIÓN </a:t>
            </a:r>
            <a:r>
              <a:rPr lang="es-EC" dirty="0"/>
              <a:t>EN CUERPO DEL DOCUMENTO</a:t>
            </a:r>
          </a:p>
        </p:txBody>
      </p:sp>
      <p:graphicFrame>
        <p:nvGraphicFramePr>
          <p:cNvPr id="57" name="Tabla 27">
            <a:extLst>
              <a:ext uri="{FF2B5EF4-FFF2-40B4-BE49-F238E27FC236}">
                <a16:creationId xmlns:a16="http://schemas.microsoft.com/office/drawing/2014/main" id="{1087E8A3-1677-4332-A590-CBF51C27BE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34316" y="7626550"/>
          <a:ext cx="3490884" cy="144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21">
                  <a:extLst>
                    <a:ext uri="{9D8B030D-6E8A-4147-A177-3AD203B41FA5}">
                      <a16:colId xmlns:a16="http://schemas.microsoft.com/office/drawing/2014/main" val="3112822668"/>
                    </a:ext>
                  </a:extLst>
                </a:gridCol>
                <a:gridCol w="872721">
                  <a:extLst>
                    <a:ext uri="{9D8B030D-6E8A-4147-A177-3AD203B41FA5}">
                      <a16:colId xmlns:a16="http://schemas.microsoft.com/office/drawing/2014/main" val="922494821"/>
                    </a:ext>
                  </a:extLst>
                </a:gridCol>
                <a:gridCol w="872721">
                  <a:extLst>
                    <a:ext uri="{9D8B030D-6E8A-4147-A177-3AD203B41FA5}">
                      <a16:colId xmlns:a16="http://schemas.microsoft.com/office/drawing/2014/main" val="211524056"/>
                    </a:ext>
                  </a:extLst>
                </a:gridCol>
                <a:gridCol w="872721">
                  <a:extLst>
                    <a:ext uri="{9D8B030D-6E8A-4147-A177-3AD203B41FA5}">
                      <a16:colId xmlns:a16="http://schemas.microsoft.com/office/drawing/2014/main" val="537502777"/>
                    </a:ext>
                  </a:extLst>
                </a:gridCol>
              </a:tblGrid>
              <a:tr h="312208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5666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3802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93588"/>
                  </a:ext>
                </a:extLst>
              </a:tr>
            </a:tbl>
          </a:graphicData>
        </a:graphic>
      </p:graphicFrame>
      <p:sp>
        <p:nvSpPr>
          <p:cNvPr id="59" name="Rectángulo 58">
            <a:extLst>
              <a:ext uri="{FF2B5EF4-FFF2-40B4-BE49-F238E27FC236}">
                <a16:creationId xmlns:a16="http://schemas.microsoft.com/office/drawing/2014/main" id="{A4C8AEAA-84EA-44F9-A654-A57DDA685EDB}"/>
              </a:ext>
            </a:extLst>
          </p:cNvPr>
          <p:cNvSpPr/>
          <p:nvPr/>
        </p:nvSpPr>
        <p:spPr>
          <a:xfrm>
            <a:off x="6866158" y="7001155"/>
            <a:ext cx="5312227" cy="615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/>
              <a:t>MATRIZ DE ACCIONES DE COORDINACIÓN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E04EEADD-1EBD-4494-B744-3BB08A9CBF53}"/>
              </a:ext>
            </a:extLst>
          </p:cNvPr>
          <p:cNvSpPr txBox="1"/>
          <p:nvPr/>
        </p:nvSpPr>
        <p:spPr>
          <a:xfrm>
            <a:off x="7672077" y="6094531"/>
            <a:ext cx="4506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>
                <a:solidFill>
                  <a:srgbClr val="0070C0"/>
                </a:solidFill>
              </a:rPr>
              <a:t>Incorporación de acciones en el cuerpo del documento, permite mejor entendimiento de la estrategias  </a:t>
            </a:r>
            <a:endParaRPr lang="es-EC" dirty="0">
              <a:solidFill>
                <a:srgbClr val="0070C0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54270C2-11FA-49E8-96E8-7B80AD4DA18C}"/>
              </a:ext>
            </a:extLst>
          </p:cNvPr>
          <p:cNvSpPr/>
          <p:nvPr/>
        </p:nvSpPr>
        <p:spPr>
          <a:xfrm>
            <a:off x="7349111" y="6169073"/>
            <a:ext cx="228606" cy="2331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BD1CD8B-ECB5-4488-A7EF-0EEF54D1039A}"/>
              </a:ext>
            </a:extLst>
          </p:cNvPr>
          <p:cNvSpPr txBox="1"/>
          <p:nvPr/>
        </p:nvSpPr>
        <p:spPr>
          <a:xfrm>
            <a:off x="7672076" y="8116072"/>
            <a:ext cx="4506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>
                <a:solidFill>
                  <a:srgbClr val="0070C0"/>
                </a:solidFill>
              </a:rPr>
              <a:t>La división de acciones permite establecer las responsabilidades externas de implementación </a:t>
            </a:r>
            <a:endParaRPr lang="es-EC" dirty="0">
              <a:solidFill>
                <a:srgbClr val="0070C0"/>
              </a:solidFill>
            </a:endParaRP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61B5A146-8AE8-4E24-8FF4-371DD0BE7F1E}"/>
              </a:ext>
            </a:extLst>
          </p:cNvPr>
          <p:cNvSpPr/>
          <p:nvPr/>
        </p:nvSpPr>
        <p:spPr>
          <a:xfrm>
            <a:off x="7366311" y="8172586"/>
            <a:ext cx="228606" cy="2331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CE4CAEEE-4E32-4063-AE67-5BAA1FCBB08A}"/>
              </a:ext>
            </a:extLst>
          </p:cNvPr>
          <p:cNvSpPr txBox="1"/>
          <p:nvPr/>
        </p:nvSpPr>
        <p:spPr>
          <a:xfrm>
            <a:off x="1192522" y="969610"/>
            <a:ext cx="600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PLAN VERSIÓN 1</a:t>
            </a:r>
            <a:endParaRPr lang="es-EC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FC2059FF-0A1F-48F2-B3E2-CFCC8071D4A4}"/>
              </a:ext>
            </a:extLst>
          </p:cNvPr>
          <p:cNvSpPr txBox="1"/>
          <p:nvPr/>
        </p:nvSpPr>
        <p:spPr>
          <a:xfrm>
            <a:off x="7818652" y="14269"/>
            <a:ext cx="35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PLAN VERSIÓN REESTRUCTURADA</a:t>
            </a:r>
            <a:endParaRPr lang="es-EC" dirty="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4BC6082D-1F20-4528-B5D4-2DD7E9C87C45}"/>
              </a:ext>
            </a:extLst>
          </p:cNvPr>
          <p:cNvSpPr txBox="1"/>
          <p:nvPr/>
        </p:nvSpPr>
        <p:spPr>
          <a:xfrm>
            <a:off x="73790" y="9081249"/>
            <a:ext cx="60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PROBLEMAS:</a:t>
            </a:r>
          </a:p>
          <a:p>
            <a:r>
              <a:rPr lang="es-EC" dirty="0"/>
              <a:t>Revisión incompleta</a:t>
            </a:r>
          </a:p>
          <a:p>
            <a:r>
              <a:rPr lang="es-EC" dirty="0"/>
              <a:t>Acciones sectoriales e institucionales unificadas</a:t>
            </a:r>
          </a:p>
          <a:p>
            <a:r>
              <a:rPr lang="es-EC" dirty="0"/>
              <a:t>Dificultad de definición de presupuesto</a:t>
            </a:r>
          </a:p>
          <a:p>
            <a:r>
              <a:rPr lang="es-EC" dirty="0"/>
              <a:t>Dificultad para establecer responsabilidad de implementación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0" y="0"/>
            <a:ext cx="6516688" cy="961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Rectángulo 35"/>
          <p:cNvSpPr/>
          <p:nvPr/>
        </p:nvSpPr>
        <p:spPr>
          <a:xfrm>
            <a:off x="6391669" y="175376"/>
            <a:ext cx="152400" cy="809376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Rectángulo 37"/>
          <p:cNvSpPr/>
          <p:nvPr/>
        </p:nvSpPr>
        <p:spPr>
          <a:xfrm>
            <a:off x="363688" y="197370"/>
            <a:ext cx="5248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800" b="1" dirty="0" smtClean="0">
                <a:solidFill>
                  <a:schemeClr val="bg1"/>
                </a:solidFill>
              </a:rPr>
              <a:t>ESTRUCTURA ACTUAL </a:t>
            </a:r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14524</TotalTime>
  <Words>860</Words>
  <Application>Microsoft Office PowerPoint</Application>
  <PresentationFormat>Personalizado</PresentationFormat>
  <Paragraphs>134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Adobe Devanagari</vt:lpstr>
      <vt:lpstr>Arial</vt:lpstr>
      <vt:lpstr>Calibri</vt:lpstr>
      <vt:lpstr>Calibri Light</vt:lpstr>
      <vt:lpstr>Helvetica World</vt:lpstr>
      <vt:lpstr>Roboto</vt:lpstr>
      <vt:lpstr>Roboto Condensed</vt:lpstr>
      <vt:lpstr>Russo One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Gabriela Estefania Vaca Corrales</cp:lastModifiedBy>
  <cp:revision>306</cp:revision>
  <cp:lastPrinted>2021-01-12T20:02:37Z</cp:lastPrinted>
  <dcterms:created xsi:type="dcterms:W3CDTF">2019-05-28T19:57:24Z</dcterms:created>
  <dcterms:modified xsi:type="dcterms:W3CDTF">2021-01-18T16:47:39Z</dcterms:modified>
</cp:coreProperties>
</file>