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9" r:id="rId2"/>
    <p:sldId id="298" r:id="rId3"/>
    <p:sldId id="308" r:id="rId4"/>
    <p:sldId id="342" r:id="rId5"/>
    <p:sldId id="344" r:id="rId6"/>
    <p:sldId id="311" r:id="rId7"/>
    <p:sldId id="309" r:id="rId8"/>
    <p:sldId id="315" r:id="rId9"/>
    <p:sldId id="316" r:id="rId10"/>
    <p:sldId id="317" r:id="rId11"/>
    <p:sldId id="329" r:id="rId12"/>
    <p:sldId id="332" r:id="rId13"/>
    <p:sldId id="335" r:id="rId14"/>
    <p:sldId id="338" r:id="rId15"/>
    <p:sldId id="341" r:id="rId16"/>
    <p:sldId id="295" r:id="rId17"/>
    <p:sldId id="323" r:id="rId18"/>
    <p:sldId id="324" r:id="rId19"/>
    <p:sldId id="325" r:id="rId20"/>
    <p:sldId id="326" r:id="rId21"/>
    <p:sldId id="328" r:id="rId22"/>
    <p:sldId id="32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291" autoAdjust="0"/>
  </p:normalViewPr>
  <p:slideViewPr>
    <p:cSldViewPr snapToGrid="0" snapToObjects="1">
      <p:cViewPr varScale="1">
        <p:scale>
          <a:sx n="81" d="100"/>
          <a:sy n="81" d="100"/>
        </p:scale>
        <p:origin x="725" y="7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CFFA7D-ACB7-483D-9EA7-DBB388ADBD9E}" type="datetimeFigureOut">
              <a:rPr lang="es-EC" smtClean="0"/>
              <a:t>12/10/2020</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70C131-C914-40AB-B1E8-D5DE28C5A4E3}" type="slidenum">
              <a:rPr lang="es-EC" smtClean="0"/>
              <a:t>‹Nº›</a:t>
            </a:fld>
            <a:endParaRPr lang="es-EC"/>
          </a:p>
        </p:txBody>
      </p:sp>
    </p:spTree>
    <p:extLst>
      <p:ext uri="{BB962C8B-B14F-4D97-AF65-F5344CB8AC3E}">
        <p14:creationId xmlns:p14="http://schemas.microsoft.com/office/powerpoint/2010/main" val="4205089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3EB3F-83E3-D947-B586-41DE8CB065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85B40A-DE1D-6048-99A3-24F92B167D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AB140D-9092-AE42-A353-04F7AB90FC9D}"/>
              </a:ext>
            </a:extLst>
          </p:cNvPr>
          <p:cNvSpPr>
            <a:spLocks noGrp="1"/>
          </p:cNvSpPr>
          <p:nvPr>
            <p:ph type="dt" sz="half" idx="10"/>
          </p:nvPr>
        </p:nvSpPr>
        <p:spPr/>
        <p:txBody>
          <a:bodyPr/>
          <a:lstStyle/>
          <a:p>
            <a:fld id="{FBEAC21D-0160-D74F-9C8F-33E25890248B}" type="datetimeFigureOut">
              <a:rPr lang="en-US" smtClean="0"/>
              <a:t>10/12/2020</a:t>
            </a:fld>
            <a:endParaRPr lang="en-US"/>
          </a:p>
        </p:txBody>
      </p:sp>
      <p:sp>
        <p:nvSpPr>
          <p:cNvPr id="5" name="Footer Placeholder 4">
            <a:extLst>
              <a:ext uri="{FF2B5EF4-FFF2-40B4-BE49-F238E27FC236}">
                <a16:creationId xmlns:a16="http://schemas.microsoft.com/office/drawing/2014/main" id="{7CAB8930-E8AE-7E40-946A-CC43C4FCDA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17F70C-82A2-1347-BCEB-2E829FEC5754}"/>
              </a:ext>
            </a:extLst>
          </p:cNvPr>
          <p:cNvSpPr>
            <a:spLocks noGrp="1"/>
          </p:cNvSpPr>
          <p:nvPr>
            <p:ph type="sldNum" sz="quarter" idx="12"/>
          </p:nvPr>
        </p:nvSpPr>
        <p:spPr/>
        <p:txBody>
          <a:bodyPr/>
          <a:lstStyle/>
          <a:p>
            <a:fld id="{1250A5D4-17C8-EB4B-AB88-B3D239198E08}" type="slidenum">
              <a:rPr lang="en-US" smtClean="0"/>
              <a:t>‹Nº›</a:t>
            </a:fld>
            <a:endParaRPr lang="en-US"/>
          </a:p>
        </p:txBody>
      </p:sp>
    </p:spTree>
    <p:extLst>
      <p:ext uri="{BB962C8B-B14F-4D97-AF65-F5344CB8AC3E}">
        <p14:creationId xmlns:p14="http://schemas.microsoft.com/office/powerpoint/2010/main" val="3961113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F87D0-BC43-E54C-8444-ED227C5E7F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F58420-CD4B-B041-AC40-76322EAA5B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A6CD88-F6D1-D741-8D10-0919290EAAB9}"/>
              </a:ext>
            </a:extLst>
          </p:cNvPr>
          <p:cNvSpPr>
            <a:spLocks noGrp="1"/>
          </p:cNvSpPr>
          <p:nvPr>
            <p:ph type="dt" sz="half" idx="10"/>
          </p:nvPr>
        </p:nvSpPr>
        <p:spPr/>
        <p:txBody>
          <a:bodyPr/>
          <a:lstStyle/>
          <a:p>
            <a:fld id="{FBEAC21D-0160-D74F-9C8F-33E25890248B}" type="datetimeFigureOut">
              <a:rPr lang="en-US" smtClean="0"/>
              <a:t>10/12/2020</a:t>
            </a:fld>
            <a:endParaRPr lang="en-US"/>
          </a:p>
        </p:txBody>
      </p:sp>
      <p:sp>
        <p:nvSpPr>
          <p:cNvPr id="5" name="Footer Placeholder 4">
            <a:extLst>
              <a:ext uri="{FF2B5EF4-FFF2-40B4-BE49-F238E27FC236}">
                <a16:creationId xmlns:a16="http://schemas.microsoft.com/office/drawing/2014/main" id="{7AD8B27F-0F0E-FA40-A47E-6DC83C5FCA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F3E458-A761-914A-998A-456B3EB66F59}"/>
              </a:ext>
            </a:extLst>
          </p:cNvPr>
          <p:cNvSpPr>
            <a:spLocks noGrp="1"/>
          </p:cNvSpPr>
          <p:nvPr>
            <p:ph type="sldNum" sz="quarter" idx="12"/>
          </p:nvPr>
        </p:nvSpPr>
        <p:spPr/>
        <p:txBody>
          <a:bodyPr/>
          <a:lstStyle/>
          <a:p>
            <a:fld id="{1250A5D4-17C8-EB4B-AB88-B3D239198E08}" type="slidenum">
              <a:rPr lang="en-US" smtClean="0"/>
              <a:t>‹Nº›</a:t>
            </a:fld>
            <a:endParaRPr lang="en-US"/>
          </a:p>
        </p:txBody>
      </p:sp>
    </p:spTree>
    <p:extLst>
      <p:ext uri="{BB962C8B-B14F-4D97-AF65-F5344CB8AC3E}">
        <p14:creationId xmlns:p14="http://schemas.microsoft.com/office/powerpoint/2010/main" val="2022096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34B4A-236E-DE4A-A8AE-9037CE866C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FB68CB-FFAE-F343-965C-1C8FDA33536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5872A3-C31A-8541-A525-BF4D77399A83}"/>
              </a:ext>
            </a:extLst>
          </p:cNvPr>
          <p:cNvSpPr>
            <a:spLocks noGrp="1"/>
          </p:cNvSpPr>
          <p:nvPr>
            <p:ph type="dt" sz="half" idx="10"/>
          </p:nvPr>
        </p:nvSpPr>
        <p:spPr/>
        <p:txBody>
          <a:bodyPr/>
          <a:lstStyle/>
          <a:p>
            <a:fld id="{FBEAC21D-0160-D74F-9C8F-33E25890248B}" type="datetimeFigureOut">
              <a:rPr lang="en-US" smtClean="0"/>
              <a:t>10/12/2020</a:t>
            </a:fld>
            <a:endParaRPr lang="en-US"/>
          </a:p>
        </p:txBody>
      </p:sp>
      <p:sp>
        <p:nvSpPr>
          <p:cNvPr id="5" name="Footer Placeholder 4">
            <a:extLst>
              <a:ext uri="{FF2B5EF4-FFF2-40B4-BE49-F238E27FC236}">
                <a16:creationId xmlns:a16="http://schemas.microsoft.com/office/drawing/2014/main" id="{49A8F54A-1A4E-614E-99FF-9C92712E9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43FD4E-0117-DF41-8D74-604AE66F52AD}"/>
              </a:ext>
            </a:extLst>
          </p:cNvPr>
          <p:cNvSpPr>
            <a:spLocks noGrp="1"/>
          </p:cNvSpPr>
          <p:nvPr>
            <p:ph type="sldNum" sz="quarter" idx="12"/>
          </p:nvPr>
        </p:nvSpPr>
        <p:spPr/>
        <p:txBody>
          <a:bodyPr/>
          <a:lstStyle/>
          <a:p>
            <a:fld id="{1250A5D4-17C8-EB4B-AB88-B3D239198E08}" type="slidenum">
              <a:rPr lang="en-US" smtClean="0"/>
              <a:t>‹Nº›</a:t>
            </a:fld>
            <a:endParaRPr lang="en-US"/>
          </a:p>
        </p:txBody>
      </p:sp>
    </p:spTree>
    <p:extLst>
      <p:ext uri="{BB962C8B-B14F-4D97-AF65-F5344CB8AC3E}">
        <p14:creationId xmlns:p14="http://schemas.microsoft.com/office/powerpoint/2010/main" val="2994124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6059C-00CF-4343-BE87-A29D9608E6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3DB569-68BA-BE49-99BE-4B2E5360B3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073EE1-36FF-3A41-8714-55D6984BBB57}"/>
              </a:ext>
            </a:extLst>
          </p:cNvPr>
          <p:cNvSpPr>
            <a:spLocks noGrp="1"/>
          </p:cNvSpPr>
          <p:nvPr>
            <p:ph type="dt" sz="half" idx="10"/>
          </p:nvPr>
        </p:nvSpPr>
        <p:spPr/>
        <p:txBody>
          <a:bodyPr/>
          <a:lstStyle/>
          <a:p>
            <a:fld id="{FBEAC21D-0160-D74F-9C8F-33E25890248B}" type="datetimeFigureOut">
              <a:rPr lang="en-US" smtClean="0"/>
              <a:t>10/12/2020</a:t>
            </a:fld>
            <a:endParaRPr lang="en-US"/>
          </a:p>
        </p:txBody>
      </p:sp>
      <p:sp>
        <p:nvSpPr>
          <p:cNvPr id="5" name="Footer Placeholder 4">
            <a:extLst>
              <a:ext uri="{FF2B5EF4-FFF2-40B4-BE49-F238E27FC236}">
                <a16:creationId xmlns:a16="http://schemas.microsoft.com/office/drawing/2014/main" id="{339A21C6-BED4-0549-9AE7-DC41E178C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369487-5FE4-0840-A36D-885003E7FE02}"/>
              </a:ext>
            </a:extLst>
          </p:cNvPr>
          <p:cNvSpPr>
            <a:spLocks noGrp="1"/>
          </p:cNvSpPr>
          <p:nvPr>
            <p:ph type="sldNum" sz="quarter" idx="12"/>
          </p:nvPr>
        </p:nvSpPr>
        <p:spPr/>
        <p:txBody>
          <a:bodyPr/>
          <a:lstStyle/>
          <a:p>
            <a:fld id="{1250A5D4-17C8-EB4B-AB88-B3D239198E08}" type="slidenum">
              <a:rPr lang="en-US" smtClean="0"/>
              <a:t>‹Nº›</a:t>
            </a:fld>
            <a:endParaRPr lang="en-US"/>
          </a:p>
        </p:txBody>
      </p:sp>
    </p:spTree>
    <p:extLst>
      <p:ext uri="{BB962C8B-B14F-4D97-AF65-F5344CB8AC3E}">
        <p14:creationId xmlns:p14="http://schemas.microsoft.com/office/powerpoint/2010/main" val="161826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4EC49-63C9-7B4E-B731-4B8B4F5B30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C1BE15-2CFA-F84E-9C50-F328684FC1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29C89A-EB52-084D-A4C1-5E83E996836E}"/>
              </a:ext>
            </a:extLst>
          </p:cNvPr>
          <p:cNvSpPr>
            <a:spLocks noGrp="1"/>
          </p:cNvSpPr>
          <p:nvPr>
            <p:ph type="dt" sz="half" idx="10"/>
          </p:nvPr>
        </p:nvSpPr>
        <p:spPr/>
        <p:txBody>
          <a:bodyPr/>
          <a:lstStyle/>
          <a:p>
            <a:fld id="{FBEAC21D-0160-D74F-9C8F-33E25890248B}" type="datetimeFigureOut">
              <a:rPr lang="en-US" smtClean="0"/>
              <a:t>10/12/2020</a:t>
            </a:fld>
            <a:endParaRPr lang="en-US"/>
          </a:p>
        </p:txBody>
      </p:sp>
      <p:sp>
        <p:nvSpPr>
          <p:cNvPr id="5" name="Footer Placeholder 4">
            <a:extLst>
              <a:ext uri="{FF2B5EF4-FFF2-40B4-BE49-F238E27FC236}">
                <a16:creationId xmlns:a16="http://schemas.microsoft.com/office/drawing/2014/main" id="{2FE7827B-8AED-8844-AC5E-6E8A9FB027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53F53F-51EE-DA48-8384-46706904D24D}"/>
              </a:ext>
            </a:extLst>
          </p:cNvPr>
          <p:cNvSpPr>
            <a:spLocks noGrp="1"/>
          </p:cNvSpPr>
          <p:nvPr>
            <p:ph type="sldNum" sz="quarter" idx="12"/>
          </p:nvPr>
        </p:nvSpPr>
        <p:spPr/>
        <p:txBody>
          <a:bodyPr/>
          <a:lstStyle/>
          <a:p>
            <a:fld id="{1250A5D4-17C8-EB4B-AB88-B3D239198E08}" type="slidenum">
              <a:rPr lang="en-US" smtClean="0"/>
              <a:t>‹Nº›</a:t>
            </a:fld>
            <a:endParaRPr lang="en-US"/>
          </a:p>
        </p:txBody>
      </p:sp>
    </p:spTree>
    <p:extLst>
      <p:ext uri="{BB962C8B-B14F-4D97-AF65-F5344CB8AC3E}">
        <p14:creationId xmlns:p14="http://schemas.microsoft.com/office/powerpoint/2010/main" val="184067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36E98-B711-6A45-A735-8291FAAA72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2DB4D3-AFAD-7842-9FB8-8A0DF54FDA2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4E118B-F2CF-2448-87E7-016EFC0B774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746C26-2DC5-0146-A7DE-72F462429E8D}"/>
              </a:ext>
            </a:extLst>
          </p:cNvPr>
          <p:cNvSpPr>
            <a:spLocks noGrp="1"/>
          </p:cNvSpPr>
          <p:nvPr>
            <p:ph type="dt" sz="half" idx="10"/>
          </p:nvPr>
        </p:nvSpPr>
        <p:spPr/>
        <p:txBody>
          <a:bodyPr/>
          <a:lstStyle/>
          <a:p>
            <a:fld id="{FBEAC21D-0160-D74F-9C8F-33E25890248B}" type="datetimeFigureOut">
              <a:rPr lang="en-US" smtClean="0"/>
              <a:t>10/12/2020</a:t>
            </a:fld>
            <a:endParaRPr lang="en-US"/>
          </a:p>
        </p:txBody>
      </p:sp>
      <p:sp>
        <p:nvSpPr>
          <p:cNvPr id="6" name="Footer Placeholder 5">
            <a:extLst>
              <a:ext uri="{FF2B5EF4-FFF2-40B4-BE49-F238E27FC236}">
                <a16:creationId xmlns:a16="http://schemas.microsoft.com/office/drawing/2014/main" id="{2BF16485-7B0A-2340-9C52-AD3A77BAC1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4A2F3F-DC79-B34B-B690-2CA55B38C1C9}"/>
              </a:ext>
            </a:extLst>
          </p:cNvPr>
          <p:cNvSpPr>
            <a:spLocks noGrp="1"/>
          </p:cNvSpPr>
          <p:nvPr>
            <p:ph type="sldNum" sz="quarter" idx="12"/>
          </p:nvPr>
        </p:nvSpPr>
        <p:spPr/>
        <p:txBody>
          <a:bodyPr/>
          <a:lstStyle/>
          <a:p>
            <a:fld id="{1250A5D4-17C8-EB4B-AB88-B3D239198E08}" type="slidenum">
              <a:rPr lang="en-US" smtClean="0"/>
              <a:t>‹Nº›</a:t>
            </a:fld>
            <a:endParaRPr lang="en-US"/>
          </a:p>
        </p:txBody>
      </p:sp>
    </p:spTree>
    <p:extLst>
      <p:ext uri="{BB962C8B-B14F-4D97-AF65-F5344CB8AC3E}">
        <p14:creationId xmlns:p14="http://schemas.microsoft.com/office/powerpoint/2010/main" val="3082548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9E9DF-F68D-AF4F-AD2E-6DE5FEFD33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361AD4-94BD-A94C-852A-182411E683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7350F11-74B8-794A-9D8E-CD02128A9BD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C2197C-3577-5F47-AA14-FB9FD991D8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360910A-B55B-2040-8121-CD221BDA535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70C7F1-9FD9-0B4E-9F9F-3987ED6CECA3}"/>
              </a:ext>
            </a:extLst>
          </p:cNvPr>
          <p:cNvSpPr>
            <a:spLocks noGrp="1"/>
          </p:cNvSpPr>
          <p:nvPr>
            <p:ph type="dt" sz="half" idx="10"/>
          </p:nvPr>
        </p:nvSpPr>
        <p:spPr/>
        <p:txBody>
          <a:bodyPr/>
          <a:lstStyle/>
          <a:p>
            <a:fld id="{FBEAC21D-0160-D74F-9C8F-33E25890248B}" type="datetimeFigureOut">
              <a:rPr lang="en-US" smtClean="0"/>
              <a:t>10/12/2020</a:t>
            </a:fld>
            <a:endParaRPr lang="en-US"/>
          </a:p>
        </p:txBody>
      </p:sp>
      <p:sp>
        <p:nvSpPr>
          <p:cNvPr id="8" name="Footer Placeholder 7">
            <a:extLst>
              <a:ext uri="{FF2B5EF4-FFF2-40B4-BE49-F238E27FC236}">
                <a16:creationId xmlns:a16="http://schemas.microsoft.com/office/drawing/2014/main" id="{252116E1-CD9C-114B-A089-D73D9C3D5E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BF3754-2F14-E845-B513-ECADECF6622D}"/>
              </a:ext>
            </a:extLst>
          </p:cNvPr>
          <p:cNvSpPr>
            <a:spLocks noGrp="1"/>
          </p:cNvSpPr>
          <p:nvPr>
            <p:ph type="sldNum" sz="quarter" idx="12"/>
          </p:nvPr>
        </p:nvSpPr>
        <p:spPr/>
        <p:txBody>
          <a:bodyPr/>
          <a:lstStyle/>
          <a:p>
            <a:fld id="{1250A5D4-17C8-EB4B-AB88-B3D239198E08}" type="slidenum">
              <a:rPr lang="en-US" smtClean="0"/>
              <a:t>‹Nº›</a:t>
            </a:fld>
            <a:endParaRPr lang="en-US"/>
          </a:p>
        </p:txBody>
      </p:sp>
    </p:spTree>
    <p:extLst>
      <p:ext uri="{BB962C8B-B14F-4D97-AF65-F5344CB8AC3E}">
        <p14:creationId xmlns:p14="http://schemas.microsoft.com/office/powerpoint/2010/main" val="2464828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430DB-9614-5A40-BD02-5A84DFACF7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309F39-234E-9D42-8E97-C1F641FDFC14}"/>
              </a:ext>
            </a:extLst>
          </p:cNvPr>
          <p:cNvSpPr>
            <a:spLocks noGrp="1"/>
          </p:cNvSpPr>
          <p:nvPr>
            <p:ph type="dt" sz="half" idx="10"/>
          </p:nvPr>
        </p:nvSpPr>
        <p:spPr/>
        <p:txBody>
          <a:bodyPr/>
          <a:lstStyle/>
          <a:p>
            <a:fld id="{FBEAC21D-0160-D74F-9C8F-33E25890248B}" type="datetimeFigureOut">
              <a:rPr lang="en-US" smtClean="0"/>
              <a:t>10/12/2020</a:t>
            </a:fld>
            <a:endParaRPr lang="en-US"/>
          </a:p>
        </p:txBody>
      </p:sp>
      <p:sp>
        <p:nvSpPr>
          <p:cNvPr id="4" name="Footer Placeholder 3">
            <a:extLst>
              <a:ext uri="{FF2B5EF4-FFF2-40B4-BE49-F238E27FC236}">
                <a16:creationId xmlns:a16="http://schemas.microsoft.com/office/drawing/2014/main" id="{84940B4C-8112-D94F-80C3-9784642FDA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F2936C2-6ED0-1640-A7FC-0FEB5549DCB1}"/>
              </a:ext>
            </a:extLst>
          </p:cNvPr>
          <p:cNvSpPr>
            <a:spLocks noGrp="1"/>
          </p:cNvSpPr>
          <p:nvPr>
            <p:ph type="sldNum" sz="quarter" idx="12"/>
          </p:nvPr>
        </p:nvSpPr>
        <p:spPr/>
        <p:txBody>
          <a:bodyPr/>
          <a:lstStyle/>
          <a:p>
            <a:fld id="{1250A5D4-17C8-EB4B-AB88-B3D239198E08}" type="slidenum">
              <a:rPr lang="en-US" smtClean="0"/>
              <a:t>‹Nº›</a:t>
            </a:fld>
            <a:endParaRPr lang="en-US"/>
          </a:p>
        </p:txBody>
      </p:sp>
    </p:spTree>
    <p:extLst>
      <p:ext uri="{BB962C8B-B14F-4D97-AF65-F5344CB8AC3E}">
        <p14:creationId xmlns:p14="http://schemas.microsoft.com/office/powerpoint/2010/main" val="527770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806815-08E4-9C4A-95CA-D72EA0082651}"/>
              </a:ext>
            </a:extLst>
          </p:cNvPr>
          <p:cNvSpPr>
            <a:spLocks noGrp="1"/>
          </p:cNvSpPr>
          <p:nvPr>
            <p:ph type="dt" sz="half" idx="10"/>
          </p:nvPr>
        </p:nvSpPr>
        <p:spPr/>
        <p:txBody>
          <a:bodyPr/>
          <a:lstStyle/>
          <a:p>
            <a:fld id="{FBEAC21D-0160-D74F-9C8F-33E25890248B}" type="datetimeFigureOut">
              <a:rPr lang="en-US" smtClean="0"/>
              <a:t>10/12/2020</a:t>
            </a:fld>
            <a:endParaRPr lang="en-US"/>
          </a:p>
        </p:txBody>
      </p:sp>
      <p:sp>
        <p:nvSpPr>
          <p:cNvPr id="3" name="Footer Placeholder 2">
            <a:extLst>
              <a:ext uri="{FF2B5EF4-FFF2-40B4-BE49-F238E27FC236}">
                <a16:creationId xmlns:a16="http://schemas.microsoft.com/office/drawing/2014/main" id="{A8BF4456-F121-CA4B-B5F5-AA33FBDDAE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E20EC6-D51B-ED45-94DD-91F55D8228E8}"/>
              </a:ext>
            </a:extLst>
          </p:cNvPr>
          <p:cNvSpPr>
            <a:spLocks noGrp="1"/>
          </p:cNvSpPr>
          <p:nvPr>
            <p:ph type="sldNum" sz="quarter" idx="12"/>
          </p:nvPr>
        </p:nvSpPr>
        <p:spPr/>
        <p:txBody>
          <a:bodyPr/>
          <a:lstStyle/>
          <a:p>
            <a:fld id="{1250A5D4-17C8-EB4B-AB88-B3D239198E08}" type="slidenum">
              <a:rPr lang="en-US" smtClean="0"/>
              <a:t>‹Nº›</a:t>
            </a:fld>
            <a:endParaRPr lang="en-US"/>
          </a:p>
        </p:txBody>
      </p:sp>
    </p:spTree>
    <p:extLst>
      <p:ext uri="{BB962C8B-B14F-4D97-AF65-F5344CB8AC3E}">
        <p14:creationId xmlns:p14="http://schemas.microsoft.com/office/powerpoint/2010/main" val="4039062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8A6D-7008-5A4D-894D-93F03F35C1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079D10-FC24-E844-8A0E-496DB64327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429C4D-0F84-424C-966F-CB9A637F8B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CDD856-EB98-B14A-ADEA-210AE013CBB0}"/>
              </a:ext>
            </a:extLst>
          </p:cNvPr>
          <p:cNvSpPr>
            <a:spLocks noGrp="1"/>
          </p:cNvSpPr>
          <p:nvPr>
            <p:ph type="dt" sz="half" idx="10"/>
          </p:nvPr>
        </p:nvSpPr>
        <p:spPr/>
        <p:txBody>
          <a:bodyPr/>
          <a:lstStyle/>
          <a:p>
            <a:fld id="{FBEAC21D-0160-D74F-9C8F-33E25890248B}" type="datetimeFigureOut">
              <a:rPr lang="en-US" smtClean="0"/>
              <a:t>10/12/2020</a:t>
            </a:fld>
            <a:endParaRPr lang="en-US"/>
          </a:p>
        </p:txBody>
      </p:sp>
      <p:sp>
        <p:nvSpPr>
          <p:cNvPr id="6" name="Footer Placeholder 5">
            <a:extLst>
              <a:ext uri="{FF2B5EF4-FFF2-40B4-BE49-F238E27FC236}">
                <a16:creationId xmlns:a16="http://schemas.microsoft.com/office/drawing/2014/main" id="{E0BAF969-E441-214B-B6D7-B9B7C1C777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A9F7C-7FCD-F940-91B1-B5AFC5C2012B}"/>
              </a:ext>
            </a:extLst>
          </p:cNvPr>
          <p:cNvSpPr>
            <a:spLocks noGrp="1"/>
          </p:cNvSpPr>
          <p:nvPr>
            <p:ph type="sldNum" sz="quarter" idx="12"/>
          </p:nvPr>
        </p:nvSpPr>
        <p:spPr/>
        <p:txBody>
          <a:bodyPr/>
          <a:lstStyle/>
          <a:p>
            <a:fld id="{1250A5D4-17C8-EB4B-AB88-B3D239198E08}" type="slidenum">
              <a:rPr lang="en-US" smtClean="0"/>
              <a:t>‹Nº›</a:t>
            </a:fld>
            <a:endParaRPr lang="en-US"/>
          </a:p>
        </p:txBody>
      </p:sp>
    </p:spTree>
    <p:extLst>
      <p:ext uri="{BB962C8B-B14F-4D97-AF65-F5344CB8AC3E}">
        <p14:creationId xmlns:p14="http://schemas.microsoft.com/office/powerpoint/2010/main" val="4266734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29A0C-9970-2D48-B3DF-6070059335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13BAD6-3D80-9A45-8587-54C012808D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1BC465-1F7B-234A-8703-F4705752AE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0915DF0-2811-A64D-A96D-E467A9AF5CB6}"/>
              </a:ext>
            </a:extLst>
          </p:cNvPr>
          <p:cNvSpPr>
            <a:spLocks noGrp="1"/>
          </p:cNvSpPr>
          <p:nvPr>
            <p:ph type="dt" sz="half" idx="10"/>
          </p:nvPr>
        </p:nvSpPr>
        <p:spPr/>
        <p:txBody>
          <a:bodyPr/>
          <a:lstStyle/>
          <a:p>
            <a:fld id="{FBEAC21D-0160-D74F-9C8F-33E25890248B}" type="datetimeFigureOut">
              <a:rPr lang="en-US" smtClean="0"/>
              <a:t>10/12/2020</a:t>
            </a:fld>
            <a:endParaRPr lang="en-US"/>
          </a:p>
        </p:txBody>
      </p:sp>
      <p:sp>
        <p:nvSpPr>
          <p:cNvPr id="6" name="Footer Placeholder 5">
            <a:extLst>
              <a:ext uri="{FF2B5EF4-FFF2-40B4-BE49-F238E27FC236}">
                <a16:creationId xmlns:a16="http://schemas.microsoft.com/office/drawing/2014/main" id="{6D172B3E-4D39-654A-8EE7-0CF29D4DED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D5CB8-A09D-AD40-86BE-A8B2E36464B0}"/>
              </a:ext>
            </a:extLst>
          </p:cNvPr>
          <p:cNvSpPr>
            <a:spLocks noGrp="1"/>
          </p:cNvSpPr>
          <p:nvPr>
            <p:ph type="sldNum" sz="quarter" idx="12"/>
          </p:nvPr>
        </p:nvSpPr>
        <p:spPr/>
        <p:txBody>
          <a:bodyPr/>
          <a:lstStyle/>
          <a:p>
            <a:fld id="{1250A5D4-17C8-EB4B-AB88-B3D239198E08}" type="slidenum">
              <a:rPr lang="en-US" smtClean="0"/>
              <a:t>‹Nº›</a:t>
            </a:fld>
            <a:endParaRPr lang="en-US"/>
          </a:p>
        </p:txBody>
      </p:sp>
    </p:spTree>
    <p:extLst>
      <p:ext uri="{BB962C8B-B14F-4D97-AF65-F5344CB8AC3E}">
        <p14:creationId xmlns:p14="http://schemas.microsoft.com/office/powerpoint/2010/main" val="2089695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1374DF-AD56-6C49-A579-C1C3551795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860532-644B-474A-9001-1C235BC9F7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75D1D5-CC71-A945-898D-2D736A13C2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EAC21D-0160-D74F-9C8F-33E25890248B}" type="datetimeFigureOut">
              <a:rPr lang="en-US" smtClean="0"/>
              <a:t>10/12/2020</a:t>
            </a:fld>
            <a:endParaRPr lang="en-US"/>
          </a:p>
        </p:txBody>
      </p:sp>
      <p:sp>
        <p:nvSpPr>
          <p:cNvPr id="5" name="Footer Placeholder 4">
            <a:extLst>
              <a:ext uri="{FF2B5EF4-FFF2-40B4-BE49-F238E27FC236}">
                <a16:creationId xmlns:a16="http://schemas.microsoft.com/office/drawing/2014/main" id="{BEE0E833-1BCA-6645-86A1-EB0598FDAA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03BC80-F594-0C4C-AEFF-3E0BC008D6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0A5D4-17C8-EB4B-AB88-B3D239198E08}" type="slidenum">
              <a:rPr lang="en-US" smtClean="0"/>
              <a:t>‹Nº›</a:t>
            </a:fld>
            <a:endParaRPr lang="en-US"/>
          </a:p>
        </p:txBody>
      </p:sp>
    </p:spTree>
    <p:extLst>
      <p:ext uri="{BB962C8B-B14F-4D97-AF65-F5344CB8AC3E}">
        <p14:creationId xmlns:p14="http://schemas.microsoft.com/office/powerpoint/2010/main" val="1810538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953101" y="1933620"/>
            <a:ext cx="8489896" cy="2990760"/>
          </a:xfrm>
          <a:prstGeom prst="rect">
            <a:avLst/>
          </a:prstGeom>
        </p:spPr>
      </p:pic>
    </p:spTree>
    <p:extLst>
      <p:ext uri="{BB962C8B-B14F-4D97-AF65-F5344CB8AC3E}">
        <p14:creationId xmlns:p14="http://schemas.microsoft.com/office/powerpoint/2010/main" val="762090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24"/>
          <p:cNvSpPr>
            <a:spLocks noChangeArrowheads="1"/>
          </p:cNvSpPr>
          <p:nvPr/>
        </p:nvSpPr>
        <p:spPr bwMode="auto">
          <a:xfrm>
            <a:off x="0" y="13761"/>
            <a:ext cx="12192000" cy="769441"/>
          </a:xfrm>
          <a:prstGeom prst="rect">
            <a:avLst/>
          </a:prstGeom>
          <a:solidFill>
            <a:srgbClr val="001E8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es-ES" altLang="es-EC" sz="4400" b="1" dirty="0">
                <a:solidFill>
                  <a:schemeClr val="bg1"/>
                </a:solidFill>
                <a:latin typeface="Calibri" pitchFamily="34" charset="0"/>
                <a:ea typeface="ＭＳ Ｐゴシック" pitchFamily="34" charset="-128"/>
              </a:rPr>
              <a:t>PAGOS</a:t>
            </a:r>
          </a:p>
        </p:txBody>
      </p:sp>
      <p:pic>
        <p:nvPicPr>
          <p:cNvPr id="22" name="Imagen 5"/>
          <p:cNvPicPr>
            <a:picLocks noChangeAspect="1"/>
          </p:cNvPicPr>
          <p:nvPr/>
        </p:nvPicPr>
        <p:blipFill>
          <a:blip r:embed="rId2"/>
          <a:stretch>
            <a:fillRect/>
          </a:stretch>
        </p:blipFill>
        <p:spPr>
          <a:xfrm>
            <a:off x="9905664" y="6074296"/>
            <a:ext cx="1941762" cy="684030"/>
          </a:xfrm>
          <a:prstGeom prst="rect">
            <a:avLst/>
          </a:prstGeom>
        </p:spPr>
      </p:pic>
      <p:graphicFrame>
        <p:nvGraphicFramePr>
          <p:cNvPr id="5" name="4 Tabla"/>
          <p:cNvGraphicFramePr>
            <a:graphicFrameLocks noGrp="1"/>
          </p:cNvGraphicFramePr>
          <p:nvPr>
            <p:extLst>
              <p:ext uri="{D42A27DB-BD31-4B8C-83A1-F6EECF244321}">
                <p14:modId xmlns:p14="http://schemas.microsoft.com/office/powerpoint/2010/main" val="4286590332"/>
              </p:ext>
            </p:extLst>
          </p:nvPr>
        </p:nvGraphicFramePr>
        <p:xfrm>
          <a:off x="464024" y="928047"/>
          <a:ext cx="11177516" cy="4817659"/>
        </p:xfrm>
        <a:graphic>
          <a:graphicData uri="http://schemas.openxmlformats.org/drawingml/2006/table">
            <a:tbl>
              <a:tblPr firstRow="1" bandRow="1">
                <a:tableStyleId>{5C22544A-7EE6-4342-B048-85BDC9FD1C3A}</a:tableStyleId>
              </a:tblPr>
              <a:tblGrid>
                <a:gridCol w="2794379">
                  <a:extLst>
                    <a:ext uri="{9D8B030D-6E8A-4147-A177-3AD203B41FA5}">
                      <a16:colId xmlns:a16="http://schemas.microsoft.com/office/drawing/2014/main" val="20000"/>
                    </a:ext>
                  </a:extLst>
                </a:gridCol>
                <a:gridCol w="2794379">
                  <a:extLst>
                    <a:ext uri="{9D8B030D-6E8A-4147-A177-3AD203B41FA5}">
                      <a16:colId xmlns:a16="http://schemas.microsoft.com/office/drawing/2014/main" val="20001"/>
                    </a:ext>
                  </a:extLst>
                </a:gridCol>
                <a:gridCol w="2794379">
                  <a:extLst>
                    <a:ext uri="{9D8B030D-6E8A-4147-A177-3AD203B41FA5}">
                      <a16:colId xmlns:a16="http://schemas.microsoft.com/office/drawing/2014/main" val="20002"/>
                    </a:ext>
                  </a:extLst>
                </a:gridCol>
                <a:gridCol w="2794379">
                  <a:extLst>
                    <a:ext uri="{9D8B030D-6E8A-4147-A177-3AD203B41FA5}">
                      <a16:colId xmlns:a16="http://schemas.microsoft.com/office/drawing/2014/main" val="20003"/>
                    </a:ext>
                  </a:extLst>
                </a:gridCol>
              </a:tblGrid>
              <a:tr h="1111767">
                <a:tc>
                  <a:txBody>
                    <a:bodyPr/>
                    <a:lstStyle/>
                    <a:p>
                      <a:pPr algn="ctr" fontAlgn="ctr"/>
                      <a:r>
                        <a:rPr lang="es-ES" sz="2000" b="1" i="0" u="none" strike="noStrike" dirty="0">
                          <a:solidFill>
                            <a:schemeClr val="bg1"/>
                          </a:solidFill>
                          <a:effectLst/>
                          <a:latin typeface="Calibri"/>
                        </a:rPr>
                        <a:t>CENTRO</a:t>
                      </a:r>
                    </a:p>
                  </a:txBody>
                  <a:tcPr marL="0" marR="0" marT="0" marB="0" anchor="ctr"/>
                </a:tc>
                <a:tc>
                  <a:txBody>
                    <a:bodyPr/>
                    <a:lstStyle/>
                    <a:p>
                      <a:pPr algn="ctr" fontAlgn="ctr"/>
                      <a:br>
                        <a:rPr lang="es-ES" sz="2000" b="1" i="0" u="none" strike="noStrike" dirty="0">
                          <a:solidFill>
                            <a:schemeClr val="bg1"/>
                          </a:solidFill>
                          <a:effectLst/>
                          <a:latin typeface="Calibri"/>
                        </a:rPr>
                      </a:br>
                      <a:r>
                        <a:rPr lang="es-ES" sz="2000" b="1" i="0" u="none" strike="noStrike" dirty="0">
                          <a:solidFill>
                            <a:schemeClr val="bg1"/>
                          </a:solidFill>
                          <a:effectLst/>
                          <a:latin typeface="Calibri"/>
                        </a:rPr>
                        <a:t>EJECUCIÓN DE ENERO 2020</a:t>
                      </a:r>
                    </a:p>
                  </a:txBody>
                  <a:tcPr marL="0" marR="0" marT="0" marB="0" anchor="ctr"/>
                </a:tc>
                <a:tc>
                  <a:txBody>
                    <a:bodyPr/>
                    <a:lstStyle/>
                    <a:p>
                      <a:pPr algn="ctr" fontAlgn="ctr"/>
                      <a:br>
                        <a:rPr lang="es-ES" sz="2000" b="1" i="0" u="none" strike="noStrike">
                          <a:solidFill>
                            <a:schemeClr val="bg1"/>
                          </a:solidFill>
                          <a:effectLst/>
                          <a:latin typeface="Calibri"/>
                        </a:rPr>
                      </a:br>
                      <a:r>
                        <a:rPr lang="es-ES" sz="2000" b="1" i="0" u="none" strike="noStrike">
                          <a:solidFill>
                            <a:schemeClr val="bg1"/>
                          </a:solidFill>
                          <a:effectLst/>
                          <a:latin typeface="Calibri"/>
                        </a:rPr>
                        <a:t>EJECUCIÓN DE FEBRERO 2020</a:t>
                      </a:r>
                    </a:p>
                  </a:txBody>
                  <a:tcPr marL="0" marR="0" marT="0" marB="0" anchor="ctr"/>
                </a:tc>
                <a:tc>
                  <a:txBody>
                    <a:bodyPr/>
                    <a:lstStyle/>
                    <a:p>
                      <a:pPr algn="ctr" fontAlgn="ctr"/>
                      <a:endParaRPr lang="es-ES" sz="2000" b="1" i="0" u="none" strike="noStrike" dirty="0">
                        <a:solidFill>
                          <a:schemeClr val="bg1"/>
                        </a:solidFill>
                        <a:effectLst/>
                        <a:latin typeface="Calibri"/>
                      </a:endParaRPr>
                    </a:p>
                    <a:p>
                      <a:pPr algn="ctr" fontAlgn="ctr"/>
                      <a:r>
                        <a:rPr lang="es-ES" sz="2000" b="1" i="0" u="none" strike="noStrike" dirty="0">
                          <a:solidFill>
                            <a:schemeClr val="bg1"/>
                          </a:solidFill>
                          <a:effectLst/>
                          <a:latin typeface="Calibri"/>
                        </a:rPr>
                        <a:t>EJECUCIÓN DE MARZO 2020</a:t>
                      </a:r>
                    </a:p>
                  </a:txBody>
                  <a:tcPr marL="0" marR="0" marT="0" marB="0" anchor="ctr"/>
                </a:tc>
                <a:extLst>
                  <a:ext uri="{0D108BD9-81ED-4DB2-BD59-A6C34878D82A}">
                    <a16:rowId xmlns:a16="http://schemas.microsoft.com/office/drawing/2014/main" val="10000"/>
                  </a:ext>
                </a:extLst>
              </a:tr>
              <a:tr h="3705892">
                <a:tc>
                  <a:txBody>
                    <a:bodyPr/>
                    <a:lstStyle/>
                    <a:p>
                      <a:pPr algn="ctr" fontAlgn="ctr"/>
                      <a:r>
                        <a:rPr lang="es-ES" sz="2400" b="0" i="0" u="none" strike="noStrike" dirty="0">
                          <a:solidFill>
                            <a:srgbClr val="000000"/>
                          </a:solidFill>
                          <a:effectLst/>
                          <a:latin typeface="Calibri"/>
                        </a:rPr>
                        <a:t>COMITÉ DEL PUEBLO </a:t>
                      </a:r>
                    </a:p>
                  </a:txBody>
                  <a:tcPr marL="0" marR="0" marT="0" marB="0" anchor="ctr"/>
                </a:tc>
                <a:tc>
                  <a:txBody>
                    <a:bodyPr/>
                    <a:lstStyle/>
                    <a:p>
                      <a:pPr algn="ctr" fontAlgn="ctr"/>
                      <a:r>
                        <a:rPr lang="es-ES" sz="2400" b="0" i="0" u="none" strike="noStrike" dirty="0">
                          <a:solidFill>
                            <a:srgbClr val="000000"/>
                          </a:solidFill>
                          <a:effectLst/>
                          <a:latin typeface="Calibri"/>
                        </a:rPr>
                        <a:t>ASIGNATARIA NO PRESENTA CORRECCIONES</a:t>
                      </a:r>
                    </a:p>
                  </a:txBody>
                  <a:tcPr marL="0" marR="0" marT="0" marB="0" anchor="ctr"/>
                </a:tc>
                <a:tc>
                  <a:txBody>
                    <a:bodyPr/>
                    <a:lstStyle/>
                    <a:p>
                      <a:pPr algn="ctr" fontAlgn="ctr"/>
                      <a:r>
                        <a:rPr lang="es-ES" sz="2400" b="0" i="0" u="none" strike="noStrike">
                          <a:solidFill>
                            <a:srgbClr val="000000"/>
                          </a:solidFill>
                          <a:effectLst/>
                          <a:latin typeface="Calibri"/>
                        </a:rPr>
                        <a:t>ASIGNATARIA NO PRESENTA CORRECCIONES</a:t>
                      </a:r>
                    </a:p>
                  </a:txBody>
                  <a:tcPr marL="0" marR="0" marT="0" marB="0" anchor="ctr"/>
                </a:tc>
                <a:tc>
                  <a:txBody>
                    <a:bodyPr/>
                    <a:lstStyle/>
                    <a:p>
                      <a:pPr algn="ctr" fontAlgn="ctr"/>
                      <a:r>
                        <a:rPr lang="es-ES" sz="2400" b="0" i="0" u="none" strike="noStrike" dirty="0">
                          <a:solidFill>
                            <a:srgbClr val="000000"/>
                          </a:solidFill>
                          <a:effectLst/>
                          <a:latin typeface="Calibri"/>
                        </a:rPr>
                        <a:t>ASIGNATARIA NO ENTREGA EL EXPEDIENTE Se insistió en la entrega de correcciones y expedientes mediante oficio el 18 de septiembre de 2020</a:t>
                      </a:r>
                    </a:p>
                  </a:txBody>
                  <a:tcPr marL="0" marR="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45645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24"/>
          <p:cNvSpPr>
            <a:spLocks noChangeArrowheads="1"/>
          </p:cNvSpPr>
          <p:nvPr/>
        </p:nvSpPr>
        <p:spPr bwMode="auto">
          <a:xfrm>
            <a:off x="0" y="13761"/>
            <a:ext cx="12192000" cy="1446550"/>
          </a:xfrm>
          <a:prstGeom prst="rect">
            <a:avLst/>
          </a:prstGeom>
          <a:solidFill>
            <a:srgbClr val="001E8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es-ES" altLang="es-EC" sz="4400" b="1" dirty="0">
                <a:solidFill>
                  <a:schemeClr val="bg1"/>
                </a:solidFill>
                <a:latin typeface="Calibri" pitchFamily="34" charset="0"/>
                <a:ea typeface="ＭＳ Ｐゴシック" pitchFamily="34" charset="-128"/>
              </a:rPr>
              <a:t>PAGOS</a:t>
            </a:r>
          </a:p>
          <a:p>
            <a:pPr algn="ctr">
              <a:defRPr/>
            </a:pPr>
            <a:endParaRPr lang="es-ES" altLang="es-EC" sz="4400" b="1" dirty="0">
              <a:solidFill>
                <a:schemeClr val="bg1"/>
              </a:solidFill>
              <a:latin typeface="Calibri" pitchFamily="34" charset="0"/>
              <a:ea typeface="ＭＳ Ｐゴシック" pitchFamily="34" charset="-128"/>
            </a:endParaRPr>
          </a:p>
        </p:txBody>
      </p:sp>
      <p:pic>
        <p:nvPicPr>
          <p:cNvPr id="22" name="Imagen 5"/>
          <p:cNvPicPr>
            <a:picLocks noChangeAspect="1"/>
          </p:cNvPicPr>
          <p:nvPr/>
        </p:nvPicPr>
        <p:blipFill>
          <a:blip r:embed="rId2"/>
          <a:stretch>
            <a:fillRect/>
          </a:stretch>
        </p:blipFill>
        <p:spPr>
          <a:xfrm>
            <a:off x="9905664" y="6074296"/>
            <a:ext cx="1941762" cy="684030"/>
          </a:xfrm>
          <a:prstGeom prst="rect">
            <a:avLst/>
          </a:prstGeom>
        </p:spPr>
      </p:pic>
      <p:graphicFrame>
        <p:nvGraphicFramePr>
          <p:cNvPr id="5" name="4 Tabla"/>
          <p:cNvGraphicFramePr>
            <a:graphicFrameLocks noGrp="1"/>
          </p:cNvGraphicFramePr>
          <p:nvPr>
            <p:extLst>
              <p:ext uri="{D42A27DB-BD31-4B8C-83A1-F6EECF244321}">
                <p14:modId xmlns:p14="http://schemas.microsoft.com/office/powerpoint/2010/main" val="1364451462"/>
              </p:ext>
            </p:extLst>
          </p:nvPr>
        </p:nvGraphicFramePr>
        <p:xfrm>
          <a:off x="464024" y="1460311"/>
          <a:ext cx="11177516" cy="4817659"/>
        </p:xfrm>
        <a:graphic>
          <a:graphicData uri="http://schemas.openxmlformats.org/drawingml/2006/table">
            <a:tbl>
              <a:tblPr firstRow="1" bandRow="1">
                <a:tableStyleId>{5C22544A-7EE6-4342-B048-85BDC9FD1C3A}</a:tableStyleId>
              </a:tblPr>
              <a:tblGrid>
                <a:gridCol w="2794379">
                  <a:extLst>
                    <a:ext uri="{9D8B030D-6E8A-4147-A177-3AD203B41FA5}">
                      <a16:colId xmlns:a16="http://schemas.microsoft.com/office/drawing/2014/main" val="20000"/>
                    </a:ext>
                  </a:extLst>
                </a:gridCol>
                <a:gridCol w="2794379">
                  <a:extLst>
                    <a:ext uri="{9D8B030D-6E8A-4147-A177-3AD203B41FA5}">
                      <a16:colId xmlns:a16="http://schemas.microsoft.com/office/drawing/2014/main" val="20001"/>
                    </a:ext>
                  </a:extLst>
                </a:gridCol>
                <a:gridCol w="2794379">
                  <a:extLst>
                    <a:ext uri="{9D8B030D-6E8A-4147-A177-3AD203B41FA5}">
                      <a16:colId xmlns:a16="http://schemas.microsoft.com/office/drawing/2014/main" val="20002"/>
                    </a:ext>
                  </a:extLst>
                </a:gridCol>
                <a:gridCol w="2794379">
                  <a:extLst>
                    <a:ext uri="{9D8B030D-6E8A-4147-A177-3AD203B41FA5}">
                      <a16:colId xmlns:a16="http://schemas.microsoft.com/office/drawing/2014/main" val="20003"/>
                    </a:ext>
                  </a:extLst>
                </a:gridCol>
              </a:tblGrid>
              <a:tr h="1111767">
                <a:tc>
                  <a:txBody>
                    <a:bodyPr/>
                    <a:lstStyle/>
                    <a:p>
                      <a:pPr algn="ctr" fontAlgn="ctr"/>
                      <a:r>
                        <a:rPr lang="es-ES" sz="2000" b="1" i="0" u="none" strike="noStrike" dirty="0">
                          <a:solidFill>
                            <a:schemeClr val="bg1"/>
                          </a:solidFill>
                          <a:effectLst/>
                          <a:latin typeface="Calibri"/>
                        </a:rPr>
                        <a:t>CENTRO</a:t>
                      </a:r>
                    </a:p>
                  </a:txBody>
                  <a:tcPr marL="0" marR="0" marT="0" marB="0" anchor="ctr"/>
                </a:tc>
                <a:tc>
                  <a:txBody>
                    <a:bodyPr/>
                    <a:lstStyle/>
                    <a:p>
                      <a:pPr algn="ctr" fontAlgn="ctr"/>
                      <a:br>
                        <a:rPr lang="es-ES" sz="2000" b="1" i="0" u="none" strike="noStrike" dirty="0">
                          <a:solidFill>
                            <a:schemeClr val="bg1"/>
                          </a:solidFill>
                          <a:effectLst/>
                          <a:latin typeface="Calibri"/>
                        </a:rPr>
                      </a:br>
                      <a:r>
                        <a:rPr lang="es-ES" sz="2000" b="1" i="0" u="none" strike="noStrike" dirty="0">
                          <a:solidFill>
                            <a:schemeClr val="bg1"/>
                          </a:solidFill>
                          <a:effectLst/>
                          <a:latin typeface="Calibri"/>
                        </a:rPr>
                        <a:t>EJECUCIÓN DE ENERO 2020</a:t>
                      </a:r>
                    </a:p>
                  </a:txBody>
                  <a:tcPr marL="0" marR="0" marT="0" marB="0" anchor="ctr"/>
                </a:tc>
                <a:tc>
                  <a:txBody>
                    <a:bodyPr/>
                    <a:lstStyle/>
                    <a:p>
                      <a:pPr algn="ctr" fontAlgn="ctr"/>
                      <a:br>
                        <a:rPr lang="es-ES" sz="2000" b="1" i="0" u="none" strike="noStrike">
                          <a:solidFill>
                            <a:schemeClr val="bg1"/>
                          </a:solidFill>
                          <a:effectLst/>
                          <a:latin typeface="Calibri"/>
                        </a:rPr>
                      </a:br>
                      <a:r>
                        <a:rPr lang="es-ES" sz="2000" b="1" i="0" u="none" strike="noStrike">
                          <a:solidFill>
                            <a:schemeClr val="bg1"/>
                          </a:solidFill>
                          <a:effectLst/>
                          <a:latin typeface="Calibri"/>
                        </a:rPr>
                        <a:t>EJECUCIÓN DE FEBRERO 2020</a:t>
                      </a:r>
                    </a:p>
                  </a:txBody>
                  <a:tcPr marL="0" marR="0" marT="0" marB="0" anchor="ctr"/>
                </a:tc>
                <a:tc>
                  <a:txBody>
                    <a:bodyPr/>
                    <a:lstStyle/>
                    <a:p>
                      <a:pPr algn="ctr" fontAlgn="ctr"/>
                      <a:endParaRPr lang="es-ES" sz="2000" b="1" i="0" u="none" strike="noStrike" dirty="0">
                        <a:solidFill>
                          <a:schemeClr val="bg1"/>
                        </a:solidFill>
                        <a:effectLst/>
                        <a:latin typeface="Calibri"/>
                      </a:endParaRPr>
                    </a:p>
                    <a:p>
                      <a:pPr algn="ctr" fontAlgn="ctr"/>
                      <a:r>
                        <a:rPr lang="es-ES" sz="2000" b="1" i="0" u="none" strike="noStrike" dirty="0">
                          <a:solidFill>
                            <a:schemeClr val="bg1"/>
                          </a:solidFill>
                          <a:effectLst/>
                          <a:latin typeface="Calibri"/>
                        </a:rPr>
                        <a:t>EJECUCIÓN DE MARZO 2020</a:t>
                      </a:r>
                    </a:p>
                  </a:txBody>
                  <a:tcPr marL="0" marR="0" marT="0" marB="0" anchor="ctr"/>
                </a:tc>
                <a:extLst>
                  <a:ext uri="{0D108BD9-81ED-4DB2-BD59-A6C34878D82A}">
                    <a16:rowId xmlns:a16="http://schemas.microsoft.com/office/drawing/2014/main" val="10000"/>
                  </a:ext>
                </a:extLst>
              </a:tr>
              <a:tr h="3705892">
                <a:tc>
                  <a:txBody>
                    <a:bodyPr/>
                    <a:lstStyle/>
                    <a:p>
                      <a:pPr algn="ctr" fontAlgn="ctr"/>
                      <a:r>
                        <a:rPr lang="es-ES" sz="2400" b="0" i="0" u="none" strike="noStrike" dirty="0">
                          <a:solidFill>
                            <a:srgbClr val="000000"/>
                          </a:solidFill>
                          <a:effectLst/>
                          <a:latin typeface="Calibri"/>
                        </a:rPr>
                        <a:t>CATEQUILLA</a:t>
                      </a:r>
                    </a:p>
                  </a:txBody>
                  <a:tcPr marL="0" marR="0" marT="0" marB="0" anchor="ctr"/>
                </a:tc>
                <a:tc>
                  <a:txBody>
                    <a:bodyPr/>
                    <a:lstStyle/>
                    <a:p>
                      <a:pPr algn="ctr" fontAlgn="ctr"/>
                      <a:r>
                        <a:rPr lang="es-ES" sz="2400" b="0" i="0" u="none" strike="noStrike" dirty="0">
                          <a:solidFill>
                            <a:srgbClr val="000000"/>
                          </a:solidFill>
                          <a:effectLst/>
                          <a:latin typeface="Calibri"/>
                        </a:rPr>
                        <a:t>PAGADO</a:t>
                      </a:r>
                    </a:p>
                  </a:txBody>
                  <a:tcPr marL="0" marR="0" marT="0" marB="0" anchor="ctr"/>
                </a:tc>
                <a:tc>
                  <a:txBody>
                    <a:bodyPr/>
                    <a:lstStyle/>
                    <a:p>
                      <a:pPr algn="ctr" fontAlgn="ctr"/>
                      <a:r>
                        <a:rPr lang="es-ES" sz="2400" b="0" i="0" u="none" strike="noStrike" dirty="0">
                          <a:solidFill>
                            <a:srgbClr val="000000"/>
                          </a:solidFill>
                          <a:effectLst/>
                          <a:latin typeface="Calibri"/>
                        </a:rPr>
                        <a:t>ASIGNATARIA NO PRESENTA CORRECCIONES</a:t>
                      </a:r>
                    </a:p>
                  </a:txBody>
                  <a:tcPr marL="0" marR="0" marT="0" marB="0" anchor="ctr"/>
                </a:tc>
                <a:tc>
                  <a:txBody>
                    <a:bodyPr/>
                    <a:lstStyle/>
                    <a:p>
                      <a:pPr algn="ctr" fontAlgn="ctr"/>
                      <a:r>
                        <a:rPr lang="es-ES" sz="2400" b="0" i="0" u="none" strike="noStrike" dirty="0">
                          <a:solidFill>
                            <a:srgbClr val="000000"/>
                          </a:solidFill>
                          <a:effectLst/>
                          <a:latin typeface="Calibri"/>
                        </a:rPr>
                        <a:t>ASIGNATARIA NO ENTREGA EL EXPEDIENTE</a:t>
                      </a:r>
                    </a:p>
                  </a:txBody>
                  <a:tcPr marL="0" marR="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37825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24"/>
          <p:cNvSpPr>
            <a:spLocks noChangeArrowheads="1"/>
          </p:cNvSpPr>
          <p:nvPr/>
        </p:nvSpPr>
        <p:spPr bwMode="auto">
          <a:xfrm>
            <a:off x="0" y="13761"/>
            <a:ext cx="12192000" cy="769441"/>
          </a:xfrm>
          <a:prstGeom prst="rect">
            <a:avLst/>
          </a:prstGeom>
          <a:solidFill>
            <a:srgbClr val="001E8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es-ES" altLang="es-EC" sz="4400" b="1" dirty="0">
                <a:solidFill>
                  <a:schemeClr val="bg1"/>
                </a:solidFill>
                <a:latin typeface="Calibri" pitchFamily="34" charset="0"/>
                <a:ea typeface="ＭＳ Ｐゴシック" pitchFamily="34" charset="-128"/>
              </a:rPr>
              <a:t>PAGOS</a:t>
            </a:r>
          </a:p>
        </p:txBody>
      </p:sp>
      <p:pic>
        <p:nvPicPr>
          <p:cNvPr id="22" name="Imagen 5"/>
          <p:cNvPicPr>
            <a:picLocks noChangeAspect="1"/>
          </p:cNvPicPr>
          <p:nvPr/>
        </p:nvPicPr>
        <p:blipFill>
          <a:blip r:embed="rId2"/>
          <a:stretch>
            <a:fillRect/>
          </a:stretch>
        </p:blipFill>
        <p:spPr>
          <a:xfrm>
            <a:off x="9905664" y="6074296"/>
            <a:ext cx="1941762" cy="684030"/>
          </a:xfrm>
          <a:prstGeom prst="rect">
            <a:avLst/>
          </a:prstGeom>
        </p:spPr>
      </p:pic>
      <p:graphicFrame>
        <p:nvGraphicFramePr>
          <p:cNvPr id="5" name="4 Tabla"/>
          <p:cNvGraphicFramePr>
            <a:graphicFrameLocks noGrp="1"/>
          </p:cNvGraphicFramePr>
          <p:nvPr>
            <p:extLst>
              <p:ext uri="{D42A27DB-BD31-4B8C-83A1-F6EECF244321}">
                <p14:modId xmlns:p14="http://schemas.microsoft.com/office/powerpoint/2010/main" val="307320329"/>
              </p:ext>
            </p:extLst>
          </p:nvPr>
        </p:nvGraphicFramePr>
        <p:xfrm>
          <a:off x="464024" y="1269241"/>
          <a:ext cx="11177516" cy="4300087"/>
        </p:xfrm>
        <a:graphic>
          <a:graphicData uri="http://schemas.openxmlformats.org/drawingml/2006/table">
            <a:tbl>
              <a:tblPr firstRow="1" bandRow="1">
                <a:tableStyleId>{5C22544A-7EE6-4342-B048-85BDC9FD1C3A}</a:tableStyleId>
              </a:tblPr>
              <a:tblGrid>
                <a:gridCol w="2794379">
                  <a:extLst>
                    <a:ext uri="{9D8B030D-6E8A-4147-A177-3AD203B41FA5}">
                      <a16:colId xmlns:a16="http://schemas.microsoft.com/office/drawing/2014/main" val="20000"/>
                    </a:ext>
                  </a:extLst>
                </a:gridCol>
                <a:gridCol w="2794379">
                  <a:extLst>
                    <a:ext uri="{9D8B030D-6E8A-4147-A177-3AD203B41FA5}">
                      <a16:colId xmlns:a16="http://schemas.microsoft.com/office/drawing/2014/main" val="20001"/>
                    </a:ext>
                  </a:extLst>
                </a:gridCol>
                <a:gridCol w="2794379">
                  <a:extLst>
                    <a:ext uri="{9D8B030D-6E8A-4147-A177-3AD203B41FA5}">
                      <a16:colId xmlns:a16="http://schemas.microsoft.com/office/drawing/2014/main" val="20002"/>
                    </a:ext>
                  </a:extLst>
                </a:gridCol>
                <a:gridCol w="2794379">
                  <a:extLst>
                    <a:ext uri="{9D8B030D-6E8A-4147-A177-3AD203B41FA5}">
                      <a16:colId xmlns:a16="http://schemas.microsoft.com/office/drawing/2014/main" val="20003"/>
                    </a:ext>
                  </a:extLst>
                </a:gridCol>
              </a:tblGrid>
              <a:tr h="992328">
                <a:tc>
                  <a:txBody>
                    <a:bodyPr/>
                    <a:lstStyle/>
                    <a:p>
                      <a:pPr algn="ctr" fontAlgn="ctr"/>
                      <a:r>
                        <a:rPr lang="es-ES" sz="2000" b="1" i="0" u="none" strike="noStrike" dirty="0">
                          <a:solidFill>
                            <a:schemeClr val="bg1"/>
                          </a:solidFill>
                          <a:effectLst/>
                          <a:latin typeface="Calibri"/>
                        </a:rPr>
                        <a:t>CENTRO</a:t>
                      </a:r>
                    </a:p>
                  </a:txBody>
                  <a:tcPr marL="0" marR="0" marT="0" marB="0" anchor="ctr"/>
                </a:tc>
                <a:tc>
                  <a:txBody>
                    <a:bodyPr/>
                    <a:lstStyle/>
                    <a:p>
                      <a:pPr algn="ctr" fontAlgn="ctr"/>
                      <a:br>
                        <a:rPr lang="es-ES" sz="2000" b="1" i="0" u="none" strike="noStrike" dirty="0">
                          <a:solidFill>
                            <a:schemeClr val="bg1"/>
                          </a:solidFill>
                          <a:effectLst/>
                          <a:latin typeface="Calibri"/>
                        </a:rPr>
                      </a:br>
                      <a:r>
                        <a:rPr lang="es-ES" sz="2000" b="1" i="0" u="none" strike="noStrike" dirty="0">
                          <a:solidFill>
                            <a:schemeClr val="bg1"/>
                          </a:solidFill>
                          <a:effectLst/>
                          <a:latin typeface="Calibri"/>
                        </a:rPr>
                        <a:t>EJECUCIÓN DE ENERO 2020</a:t>
                      </a:r>
                    </a:p>
                  </a:txBody>
                  <a:tcPr marL="0" marR="0" marT="0" marB="0" anchor="ctr"/>
                </a:tc>
                <a:tc>
                  <a:txBody>
                    <a:bodyPr/>
                    <a:lstStyle/>
                    <a:p>
                      <a:pPr algn="ctr" fontAlgn="ctr"/>
                      <a:br>
                        <a:rPr lang="es-ES" sz="2000" b="1" i="0" u="none" strike="noStrike">
                          <a:solidFill>
                            <a:schemeClr val="bg1"/>
                          </a:solidFill>
                          <a:effectLst/>
                          <a:latin typeface="Calibri"/>
                        </a:rPr>
                      </a:br>
                      <a:r>
                        <a:rPr lang="es-ES" sz="2000" b="1" i="0" u="none" strike="noStrike">
                          <a:solidFill>
                            <a:schemeClr val="bg1"/>
                          </a:solidFill>
                          <a:effectLst/>
                          <a:latin typeface="Calibri"/>
                        </a:rPr>
                        <a:t>EJECUCIÓN DE FEBRERO 2020</a:t>
                      </a:r>
                    </a:p>
                  </a:txBody>
                  <a:tcPr marL="0" marR="0" marT="0" marB="0" anchor="ctr"/>
                </a:tc>
                <a:tc>
                  <a:txBody>
                    <a:bodyPr/>
                    <a:lstStyle/>
                    <a:p>
                      <a:pPr algn="ctr" fontAlgn="ctr"/>
                      <a:endParaRPr lang="es-ES" sz="2000" b="1" i="0" u="none" strike="noStrike" dirty="0">
                        <a:solidFill>
                          <a:schemeClr val="bg1"/>
                        </a:solidFill>
                        <a:effectLst/>
                        <a:latin typeface="Calibri"/>
                      </a:endParaRPr>
                    </a:p>
                    <a:p>
                      <a:pPr algn="ctr" fontAlgn="ctr"/>
                      <a:r>
                        <a:rPr lang="es-ES" sz="2000" b="1" i="0" u="none" strike="noStrike" dirty="0">
                          <a:solidFill>
                            <a:schemeClr val="bg1"/>
                          </a:solidFill>
                          <a:effectLst/>
                          <a:latin typeface="Calibri"/>
                        </a:rPr>
                        <a:t>EJECUCIÓN DE MARZO 2020</a:t>
                      </a:r>
                    </a:p>
                  </a:txBody>
                  <a:tcPr marL="0" marR="0" marT="0" marB="0" anchor="ctr"/>
                </a:tc>
                <a:extLst>
                  <a:ext uri="{0D108BD9-81ED-4DB2-BD59-A6C34878D82A}">
                    <a16:rowId xmlns:a16="http://schemas.microsoft.com/office/drawing/2014/main" val="10000"/>
                  </a:ext>
                </a:extLst>
              </a:tr>
              <a:tr h="3307759">
                <a:tc>
                  <a:txBody>
                    <a:bodyPr/>
                    <a:lstStyle/>
                    <a:p>
                      <a:pPr algn="ctr" fontAlgn="ctr"/>
                      <a:r>
                        <a:rPr lang="es-ES" sz="2400" b="0" i="0" u="none" strike="noStrike" dirty="0">
                          <a:solidFill>
                            <a:srgbClr val="000000"/>
                          </a:solidFill>
                          <a:effectLst/>
                          <a:latin typeface="Calibri"/>
                        </a:rPr>
                        <a:t>SAN JUAN DE TURUBAMBA</a:t>
                      </a:r>
                    </a:p>
                  </a:txBody>
                  <a:tcPr marL="0" marR="0" marT="0" marB="0" anchor="ctr"/>
                </a:tc>
                <a:tc>
                  <a:txBody>
                    <a:bodyPr/>
                    <a:lstStyle/>
                    <a:p>
                      <a:pPr algn="ctr" fontAlgn="ctr"/>
                      <a:r>
                        <a:rPr lang="es-ES" sz="2400" b="0" i="0" u="none" strike="noStrike" dirty="0">
                          <a:solidFill>
                            <a:srgbClr val="000000"/>
                          </a:solidFill>
                          <a:effectLst/>
                          <a:latin typeface="Calibri"/>
                        </a:rPr>
                        <a:t>ASIGNATARIA NO PRESENTA CORRECCIONES</a:t>
                      </a:r>
                    </a:p>
                  </a:txBody>
                  <a:tcPr marL="0" marR="0" marT="0" marB="0" anchor="ctr"/>
                </a:tc>
                <a:tc>
                  <a:txBody>
                    <a:bodyPr/>
                    <a:lstStyle/>
                    <a:p>
                      <a:pPr algn="ctr" fontAlgn="ctr"/>
                      <a:r>
                        <a:rPr lang="es-ES" sz="2400" b="0" i="0" u="none" strike="noStrike" dirty="0">
                          <a:solidFill>
                            <a:srgbClr val="000000"/>
                          </a:solidFill>
                          <a:effectLst/>
                          <a:latin typeface="Calibri"/>
                        </a:rPr>
                        <a:t>ASIGNATARIA NO PRESENTA CORRECCIONES</a:t>
                      </a:r>
                    </a:p>
                  </a:txBody>
                  <a:tcPr marL="0" marR="0" marT="0" marB="0" anchor="ctr"/>
                </a:tc>
                <a:tc>
                  <a:txBody>
                    <a:bodyPr/>
                    <a:lstStyle/>
                    <a:p>
                      <a:pPr algn="ctr" fontAlgn="ctr"/>
                      <a:r>
                        <a:rPr lang="es-ES" sz="2400" b="0" i="0" u="none" strike="noStrike" dirty="0">
                          <a:solidFill>
                            <a:srgbClr val="000000"/>
                          </a:solidFill>
                          <a:effectLst/>
                          <a:latin typeface="Calibri"/>
                        </a:rPr>
                        <a:t>ASIGNATARIA NO PRESENTA CORRECCIONES Se insistió las solicitud de correcciones el 7 de septiembre de 2020</a:t>
                      </a:r>
                    </a:p>
                  </a:txBody>
                  <a:tcPr marL="0" marR="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203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24"/>
          <p:cNvSpPr>
            <a:spLocks noChangeArrowheads="1"/>
          </p:cNvSpPr>
          <p:nvPr/>
        </p:nvSpPr>
        <p:spPr bwMode="auto">
          <a:xfrm>
            <a:off x="0" y="13761"/>
            <a:ext cx="12192000" cy="769441"/>
          </a:xfrm>
          <a:prstGeom prst="rect">
            <a:avLst/>
          </a:prstGeom>
          <a:solidFill>
            <a:srgbClr val="001E8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es-ES" altLang="es-EC" sz="4400" b="1" dirty="0">
                <a:solidFill>
                  <a:schemeClr val="bg1"/>
                </a:solidFill>
                <a:latin typeface="Calibri" pitchFamily="34" charset="0"/>
                <a:ea typeface="ＭＳ Ｐゴシック" pitchFamily="34" charset="-128"/>
              </a:rPr>
              <a:t>PAGOS</a:t>
            </a:r>
          </a:p>
        </p:txBody>
      </p:sp>
      <p:pic>
        <p:nvPicPr>
          <p:cNvPr id="22" name="Imagen 5"/>
          <p:cNvPicPr>
            <a:picLocks noChangeAspect="1"/>
          </p:cNvPicPr>
          <p:nvPr/>
        </p:nvPicPr>
        <p:blipFill>
          <a:blip r:embed="rId2"/>
          <a:stretch>
            <a:fillRect/>
          </a:stretch>
        </p:blipFill>
        <p:spPr>
          <a:xfrm>
            <a:off x="9905664" y="6074296"/>
            <a:ext cx="1941762" cy="684030"/>
          </a:xfrm>
          <a:prstGeom prst="rect">
            <a:avLst/>
          </a:prstGeom>
        </p:spPr>
      </p:pic>
      <p:graphicFrame>
        <p:nvGraphicFramePr>
          <p:cNvPr id="5" name="4 Tabla"/>
          <p:cNvGraphicFramePr>
            <a:graphicFrameLocks noGrp="1"/>
          </p:cNvGraphicFramePr>
          <p:nvPr>
            <p:extLst>
              <p:ext uri="{D42A27DB-BD31-4B8C-83A1-F6EECF244321}">
                <p14:modId xmlns:p14="http://schemas.microsoft.com/office/powerpoint/2010/main" val="2437810074"/>
              </p:ext>
            </p:extLst>
          </p:nvPr>
        </p:nvGraphicFramePr>
        <p:xfrm>
          <a:off x="464024" y="928047"/>
          <a:ext cx="11177516" cy="4817659"/>
        </p:xfrm>
        <a:graphic>
          <a:graphicData uri="http://schemas.openxmlformats.org/drawingml/2006/table">
            <a:tbl>
              <a:tblPr firstRow="1" bandRow="1">
                <a:tableStyleId>{5C22544A-7EE6-4342-B048-85BDC9FD1C3A}</a:tableStyleId>
              </a:tblPr>
              <a:tblGrid>
                <a:gridCol w="2794379">
                  <a:extLst>
                    <a:ext uri="{9D8B030D-6E8A-4147-A177-3AD203B41FA5}">
                      <a16:colId xmlns:a16="http://schemas.microsoft.com/office/drawing/2014/main" val="20000"/>
                    </a:ext>
                  </a:extLst>
                </a:gridCol>
                <a:gridCol w="2794379">
                  <a:extLst>
                    <a:ext uri="{9D8B030D-6E8A-4147-A177-3AD203B41FA5}">
                      <a16:colId xmlns:a16="http://schemas.microsoft.com/office/drawing/2014/main" val="20001"/>
                    </a:ext>
                  </a:extLst>
                </a:gridCol>
                <a:gridCol w="2794379">
                  <a:extLst>
                    <a:ext uri="{9D8B030D-6E8A-4147-A177-3AD203B41FA5}">
                      <a16:colId xmlns:a16="http://schemas.microsoft.com/office/drawing/2014/main" val="20002"/>
                    </a:ext>
                  </a:extLst>
                </a:gridCol>
                <a:gridCol w="2794379">
                  <a:extLst>
                    <a:ext uri="{9D8B030D-6E8A-4147-A177-3AD203B41FA5}">
                      <a16:colId xmlns:a16="http://schemas.microsoft.com/office/drawing/2014/main" val="20003"/>
                    </a:ext>
                  </a:extLst>
                </a:gridCol>
              </a:tblGrid>
              <a:tr h="1111767">
                <a:tc>
                  <a:txBody>
                    <a:bodyPr/>
                    <a:lstStyle/>
                    <a:p>
                      <a:pPr algn="ctr" fontAlgn="ctr"/>
                      <a:r>
                        <a:rPr lang="es-ES" sz="2000" b="1" i="0" u="none" strike="noStrike" dirty="0">
                          <a:solidFill>
                            <a:schemeClr val="bg1"/>
                          </a:solidFill>
                          <a:effectLst/>
                          <a:latin typeface="Calibri"/>
                        </a:rPr>
                        <a:t>CENTRO</a:t>
                      </a:r>
                    </a:p>
                  </a:txBody>
                  <a:tcPr marL="0" marR="0" marT="0" marB="0" anchor="ctr"/>
                </a:tc>
                <a:tc>
                  <a:txBody>
                    <a:bodyPr/>
                    <a:lstStyle/>
                    <a:p>
                      <a:pPr algn="ctr" fontAlgn="ctr"/>
                      <a:br>
                        <a:rPr lang="es-ES" sz="2000" b="1" i="0" u="none" strike="noStrike" dirty="0">
                          <a:solidFill>
                            <a:schemeClr val="bg1"/>
                          </a:solidFill>
                          <a:effectLst/>
                          <a:latin typeface="Calibri"/>
                        </a:rPr>
                      </a:br>
                      <a:r>
                        <a:rPr lang="es-ES" sz="2000" b="1" i="0" u="none" strike="noStrike" dirty="0">
                          <a:solidFill>
                            <a:schemeClr val="bg1"/>
                          </a:solidFill>
                          <a:effectLst/>
                          <a:latin typeface="Calibri"/>
                        </a:rPr>
                        <a:t>EJECUCIÓN DE ENERO 2020</a:t>
                      </a:r>
                    </a:p>
                  </a:txBody>
                  <a:tcPr marL="0" marR="0" marT="0" marB="0" anchor="ctr"/>
                </a:tc>
                <a:tc>
                  <a:txBody>
                    <a:bodyPr/>
                    <a:lstStyle/>
                    <a:p>
                      <a:pPr algn="ctr" fontAlgn="ctr"/>
                      <a:br>
                        <a:rPr lang="es-ES" sz="2000" b="1" i="0" u="none" strike="noStrike">
                          <a:solidFill>
                            <a:schemeClr val="bg1"/>
                          </a:solidFill>
                          <a:effectLst/>
                          <a:latin typeface="Calibri"/>
                        </a:rPr>
                      </a:br>
                      <a:r>
                        <a:rPr lang="es-ES" sz="2000" b="1" i="0" u="none" strike="noStrike">
                          <a:solidFill>
                            <a:schemeClr val="bg1"/>
                          </a:solidFill>
                          <a:effectLst/>
                          <a:latin typeface="Calibri"/>
                        </a:rPr>
                        <a:t>EJECUCIÓN DE FEBRERO 2020</a:t>
                      </a:r>
                    </a:p>
                  </a:txBody>
                  <a:tcPr marL="0" marR="0" marT="0" marB="0" anchor="ctr"/>
                </a:tc>
                <a:tc>
                  <a:txBody>
                    <a:bodyPr/>
                    <a:lstStyle/>
                    <a:p>
                      <a:pPr algn="ctr" fontAlgn="ctr"/>
                      <a:endParaRPr lang="es-ES" sz="2000" b="1" i="0" u="none" strike="noStrike" dirty="0">
                        <a:solidFill>
                          <a:schemeClr val="bg1"/>
                        </a:solidFill>
                        <a:effectLst/>
                        <a:latin typeface="Calibri"/>
                      </a:endParaRPr>
                    </a:p>
                    <a:p>
                      <a:pPr algn="ctr" fontAlgn="ctr"/>
                      <a:r>
                        <a:rPr lang="es-ES" sz="2000" b="1" i="0" u="none" strike="noStrike" dirty="0">
                          <a:solidFill>
                            <a:schemeClr val="bg1"/>
                          </a:solidFill>
                          <a:effectLst/>
                          <a:latin typeface="Calibri"/>
                        </a:rPr>
                        <a:t>EJECUCIÓN DE MARZO 2020</a:t>
                      </a:r>
                    </a:p>
                  </a:txBody>
                  <a:tcPr marL="0" marR="0" marT="0" marB="0" anchor="ctr"/>
                </a:tc>
                <a:extLst>
                  <a:ext uri="{0D108BD9-81ED-4DB2-BD59-A6C34878D82A}">
                    <a16:rowId xmlns:a16="http://schemas.microsoft.com/office/drawing/2014/main" val="10000"/>
                  </a:ext>
                </a:extLst>
              </a:tr>
              <a:tr h="3705892">
                <a:tc>
                  <a:txBody>
                    <a:bodyPr/>
                    <a:lstStyle/>
                    <a:p>
                      <a:pPr algn="ctr" fontAlgn="ctr"/>
                      <a:r>
                        <a:rPr lang="es-ES" sz="2400" b="0" i="0" u="none" strike="noStrike">
                          <a:solidFill>
                            <a:srgbClr val="000000"/>
                          </a:solidFill>
                          <a:effectLst/>
                          <a:latin typeface="Calibri"/>
                        </a:rPr>
                        <a:t>MARÍA ISABEL AYALA</a:t>
                      </a:r>
                    </a:p>
                  </a:txBody>
                  <a:tcPr marL="0" marR="0" marT="0" marB="0" anchor="ctr"/>
                </a:tc>
                <a:tc>
                  <a:txBody>
                    <a:bodyPr/>
                    <a:lstStyle/>
                    <a:p>
                      <a:pPr algn="ctr" fontAlgn="ctr"/>
                      <a:r>
                        <a:rPr lang="es-ES" sz="2400" b="0" i="0" u="none" strike="noStrike">
                          <a:solidFill>
                            <a:srgbClr val="000000"/>
                          </a:solidFill>
                          <a:effectLst/>
                          <a:latin typeface="Calibri"/>
                        </a:rPr>
                        <a:t>PAGADO</a:t>
                      </a:r>
                    </a:p>
                  </a:txBody>
                  <a:tcPr marL="0" marR="0" marT="0" marB="0" anchor="ctr"/>
                </a:tc>
                <a:tc>
                  <a:txBody>
                    <a:bodyPr/>
                    <a:lstStyle/>
                    <a:p>
                      <a:pPr algn="ctr" fontAlgn="ctr"/>
                      <a:r>
                        <a:rPr lang="es-ES" sz="2400" b="0" i="0" u="none" strike="noStrike" dirty="0">
                          <a:solidFill>
                            <a:srgbClr val="000000"/>
                          </a:solidFill>
                          <a:effectLst/>
                          <a:latin typeface="Calibri"/>
                        </a:rPr>
                        <a:t>La asignataria entregó el expediente el 06/07/2020, inmediatamente se enviaron las correcciones, hasta la presente fecha aún no entrega las correcciones completas </a:t>
                      </a:r>
                    </a:p>
                  </a:txBody>
                  <a:tcPr marL="0" marR="0" marT="0" marB="0" anchor="ctr"/>
                </a:tc>
                <a:tc>
                  <a:txBody>
                    <a:bodyPr/>
                    <a:lstStyle/>
                    <a:p>
                      <a:pPr algn="ctr" fontAlgn="ctr"/>
                      <a:r>
                        <a:rPr lang="es-ES" sz="2400" b="0" i="0" u="none" strike="noStrike" dirty="0">
                          <a:solidFill>
                            <a:srgbClr val="000000"/>
                          </a:solidFill>
                          <a:effectLst/>
                          <a:latin typeface="Calibri"/>
                        </a:rPr>
                        <a:t>ASIGNATARIA NO ENTREGA EL EXPEDIENTE</a:t>
                      </a:r>
                    </a:p>
                  </a:txBody>
                  <a:tcPr marL="0" marR="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59348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24"/>
          <p:cNvSpPr>
            <a:spLocks noChangeArrowheads="1"/>
          </p:cNvSpPr>
          <p:nvPr/>
        </p:nvSpPr>
        <p:spPr bwMode="auto">
          <a:xfrm>
            <a:off x="0" y="13761"/>
            <a:ext cx="12192000" cy="769441"/>
          </a:xfrm>
          <a:prstGeom prst="rect">
            <a:avLst/>
          </a:prstGeom>
          <a:solidFill>
            <a:srgbClr val="001E8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es-ES" altLang="es-EC" sz="4400" b="1" dirty="0">
                <a:solidFill>
                  <a:schemeClr val="bg1"/>
                </a:solidFill>
                <a:latin typeface="Calibri" pitchFamily="34" charset="0"/>
                <a:ea typeface="ＭＳ Ｐゴシック" pitchFamily="34" charset="-128"/>
              </a:rPr>
              <a:t>CENTRO NO PAGADO</a:t>
            </a:r>
          </a:p>
        </p:txBody>
      </p:sp>
      <p:pic>
        <p:nvPicPr>
          <p:cNvPr id="22" name="Imagen 5"/>
          <p:cNvPicPr>
            <a:picLocks noChangeAspect="1"/>
          </p:cNvPicPr>
          <p:nvPr/>
        </p:nvPicPr>
        <p:blipFill>
          <a:blip r:embed="rId2"/>
          <a:stretch>
            <a:fillRect/>
          </a:stretch>
        </p:blipFill>
        <p:spPr>
          <a:xfrm>
            <a:off x="9905664" y="6074296"/>
            <a:ext cx="1941762" cy="684030"/>
          </a:xfrm>
          <a:prstGeom prst="rect">
            <a:avLst/>
          </a:prstGeom>
        </p:spPr>
      </p:pic>
      <p:graphicFrame>
        <p:nvGraphicFramePr>
          <p:cNvPr id="5" name="4 Tabla"/>
          <p:cNvGraphicFramePr>
            <a:graphicFrameLocks noGrp="1"/>
          </p:cNvGraphicFramePr>
          <p:nvPr>
            <p:extLst>
              <p:ext uri="{D42A27DB-BD31-4B8C-83A1-F6EECF244321}">
                <p14:modId xmlns:p14="http://schemas.microsoft.com/office/powerpoint/2010/main" val="4280309280"/>
              </p:ext>
            </p:extLst>
          </p:nvPr>
        </p:nvGraphicFramePr>
        <p:xfrm>
          <a:off x="464024" y="928047"/>
          <a:ext cx="11177516" cy="4817659"/>
        </p:xfrm>
        <a:graphic>
          <a:graphicData uri="http://schemas.openxmlformats.org/drawingml/2006/table">
            <a:tbl>
              <a:tblPr firstRow="1" bandRow="1">
                <a:tableStyleId>{5C22544A-7EE6-4342-B048-85BDC9FD1C3A}</a:tableStyleId>
              </a:tblPr>
              <a:tblGrid>
                <a:gridCol w="2794379">
                  <a:extLst>
                    <a:ext uri="{9D8B030D-6E8A-4147-A177-3AD203B41FA5}">
                      <a16:colId xmlns:a16="http://schemas.microsoft.com/office/drawing/2014/main" val="20000"/>
                    </a:ext>
                  </a:extLst>
                </a:gridCol>
                <a:gridCol w="2794379">
                  <a:extLst>
                    <a:ext uri="{9D8B030D-6E8A-4147-A177-3AD203B41FA5}">
                      <a16:colId xmlns:a16="http://schemas.microsoft.com/office/drawing/2014/main" val="20001"/>
                    </a:ext>
                  </a:extLst>
                </a:gridCol>
                <a:gridCol w="2794379">
                  <a:extLst>
                    <a:ext uri="{9D8B030D-6E8A-4147-A177-3AD203B41FA5}">
                      <a16:colId xmlns:a16="http://schemas.microsoft.com/office/drawing/2014/main" val="20002"/>
                    </a:ext>
                  </a:extLst>
                </a:gridCol>
                <a:gridCol w="2794379">
                  <a:extLst>
                    <a:ext uri="{9D8B030D-6E8A-4147-A177-3AD203B41FA5}">
                      <a16:colId xmlns:a16="http://schemas.microsoft.com/office/drawing/2014/main" val="20003"/>
                    </a:ext>
                  </a:extLst>
                </a:gridCol>
              </a:tblGrid>
              <a:tr h="1111767">
                <a:tc>
                  <a:txBody>
                    <a:bodyPr/>
                    <a:lstStyle/>
                    <a:p>
                      <a:pPr algn="ctr" fontAlgn="ctr"/>
                      <a:r>
                        <a:rPr lang="es-ES" sz="2000" b="1" i="0" u="none" strike="noStrike" dirty="0">
                          <a:solidFill>
                            <a:schemeClr val="bg1"/>
                          </a:solidFill>
                          <a:effectLst/>
                          <a:latin typeface="Calibri"/>
                        </a:rPr>
                        <a:t>CENTRO</a:t>
                      </a:r>
                    </a:p>
                  </a:txBody>
                  <a:tcPr marL="0" marR="0" marT="0" marB="0" anchor="ctr"/>
                </a:tc>
                <a:tc>
                  <a:txBody>
                    <a:bodyPr/>
                    <a:lstStyle/>
                    <a:p>
                      <a:pPr algn="ctr" fontAlgn="ctr"/>
                      <a:br>
                        <a:rPr lang="es-ES" sz="2000" b="1" i="0" u="none" strike="noStrike" dirty="0">
                          <a:solidFill>
                            <a:schemeClr val="bg1"/>
                          </a:solidFill>
                          <a:effectLst/>
                          <a:latin typeface="Calibri"/>
                        </a:rPr>
                      </a:br>
                      <a:r>
                        <a:rPr lang="es-ES" sz="2000" b="1" i="0" u="none" strike="noStrike" dirty="0">
                          <a:solidFill>
                            <a:schemeClr val="bg1"/>
                          </a:solidFill>
                          <a:effectLst/>
                          <a:latin typeface="Calibri"/>
                        </a:rPr>
                        <a:t>EJECUCIÓN DE ENERO 2020</a:t>
                      </a:r>
                    </a:p>
                  </a:txBody>
                  <a:tcPr marL="0" marR="0" marT="0" marB="0" anchor="ctr"/>
                </a:tc>
                <a:tc>
                  <a:txBody>
                    <a:bodyPr/>
                    <a:lstStyle/>
                    <a:p>
                      <a:pPr algn="ctr" fontAlgn="ctr"/>
                      <a:br>
                        <a:rPr lang="es-ES" sz="2000" b="1" i="0" u="none" strike="noStrike">
                          <a:solidFill>
                            <a:schemeClr val="bg1"/>
                          </a:solidFill>
                          <a:effectLst/>
                          <a:latin typeface="Calibri"/>
                        </a:rPr>
                      </a:br>
                      <a:r>
                        <a:rPr lang="es-ES" sz="2000" b="1" i="0" u="none" strike="noStrike">
                          <a:solidFill>
                            <a:schemeClr val="bg1"/>
                          </a:solidFill>
                          <a:effectLst/>
                          <a:latin typeface="Calibri"/>
                        </a:rPr>
                        <a:t>EJECUCIÓN DE FEBRERO 2020</a:t>
                      </a:r>
                    </a:p>
                  </a:txBody>
                  <a:tcPr marL="0" marR="0" marT="0" marB="0" anchor="ctr"/>
                </a:tc>
                <a:tc>
                  <a:txBody>
                    <a:bodyPr/>
                    <a:lstStyle/>
                    <a:p>
                      <a:pPr algn="ctr" fontAlgn="ctr"/>
                      <a:endParaRPr lang="es-ES" sz="2000" b="1" i="0" u="none" strike="noStrike" dirty="0">
                        <a:solidFill>
                          <a:schemeClr val="bg1"/>
                        </a:solidFill>
                        <a:effectLst/>
                        <a:latin typeface="Calibri"/>
                      </a:endParaRPr>
                    </a:p>
                    <a:p>
                      <a:pPr algn="ctr" fontAlgn="ctr"/>
                      <a:r>
                        <a:rPr lang="es-ES" sz="2000" b="1" i="0" u="none" strike="noStrike" dirty="0">
                          <a:solidFill>
                            <a:schemeClr val="bg1"/>
                          </a:solidFill>
                          <a:effectLst/>
                          <a:latin typeface="Calibri"/>
                        </a:rPr>
                        <a:t>EJECUCIÓN DE MARZO 2020</a:t>
                      </a:r>
                    </a:p>
                  </a:txBody>
                  <a:tcPr marL="0" marR="0" marT="0" marB="0" anchor="ctr"/>
                </a:tc>
                <a:extLst>
                  <a:ext uri="{0D108BD9-81ED-4DB2-BD59-A6C34878D82A}">
                    <a16:rowId xmlns:a16="http://schemas.microsoft.com/office/drawing/2014/main" val="10000"/>
                  </a:ext>
                </a:extLst>
              </a:tr>
              <a:tr h="3705892">
                <a:tc>
                  <a:txBody>
                    <a:bodyPr/>
                    <a:lstStyle/>
                    <a:p>
                      <a:pPr algn="ctr" fontAlgn="ctr"/>
                      <a:r>
                        <a:rPr lang="es-ES" sz="2000" b="0" i="0" u="none" strike="noStrike" dirty="0">
                          <a:solidFill>
                            <a:srgbClr val="000000"/>
                          </a:solidFill>
                          <a:effectLst/>
                          <a:latin typeface="Calibri"/>
                        </a:rPr>
                        <a:t>LA ROLDÓS</a:t>
                      </a:r>
                    </a:p>
                  </a:txBody>
                  <a:tcPr marL="0" marR="0" marT="0" marB="0" anchor="ctr"/>
                </a:tc>
                <a:tc>
                  <a:txBody>
                    <a:bodyPr/>
                    <a:lstStyle/>
                    <a:p>
                      <a:pPr algn="ctr" fontAlgn="ctr"/>
                      <a:r>
                        <a:rPr lang="es-ES" sz="2000" b="0" i="0" u="none" strike="noStrike">
                          <a:solidFill>
                            <a:srgbClr val="000000"/>
                          </a:solidFill>
                          <a:effectLst/>
                          <a:latin typeface="Calibri"/>
                        </a:rPr>
                        <a:t>El expediente está en la Dirección Financiera, no se realiza el pago ya que la asignataria tiene cuentas por cobrar por un valor de $7.814,90 en la cuenta de provisiones y el valor de la transferencia de la UPMSJ no cubre el valor que debe ser devuelto por la asignataria a la cuenta de provisiones</a:t>
                      </a:r>
                    </a:p>
                  </a:txBody>
                  <a:tcPr marL="0" marR="0" marT="0" marB="0" anchor="ctr"/>
                </a:tc>
                <a:tc>
                  <a:txBody>
                    <a:bodyPr/>
                    <a:lstStyle/>
                    <a:p>
                      <a:pPr algn="ctr" fontAlgn="ctr"/>
                      <a:r>
                        <a:rPr lang="es-ES" sz="2000" b="0" i="0" u="none" strike="noStrike" dirty="0">
                          <a:solidFill>
                            <a:srgbClr val="000000"/>
                          </a:solidFill>
                          <a:effectLst/>
                          <a:latin typeface="Calibri"/>
                        </a:rPr>
                        <a:t>La asignataria no presenta las correcciones completas, ya se ha enviado 4 correos indicando qué correcciones debe hacer y trae con los mismos errores</a:t>
                      </a:r>
                    </a:p>
                  </a:txBody>
                  <a:tcPr marL="0" marR="0" marT="0" marB="0" anchor="ctr"/>
                </a:tc>
                <a:tc>
                  <a:txBody>
                    <a:bodyPr/>
                    <a:lstStyle/>
                    <a:p>
                      <a:pPr algn="ctr" fontAlgn="ctr"/>
                      <a:r>
                        <a:rPr lang="es-ES" sz="2000" b="0" i="0" u="none" strike="noStrike" dirty="0">
                          <a:solidFill>
                            <a:srgbClr val="000000"/>
                          </a:solidFill>
                          <a:effectLst/>
                          <a:latin typeface="Calibri"/>
                        </a:rPr>
                        <a:t>EN ANÁLISIS</a:t>
                      </a:r>
                    </a:p>
                  </a:txBody>
                  <a:tcPr marL="0" marR="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99013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24"/>
          <p:cNvSpPr>
            <a:spLocks noChangeArrowheads="1"/>
          </p:cNvSpPr>
          <p:nvPr/>
        </p:nvSpPr>
        <p:spPr bwMode="auto">
          <a:xfrm>
            <a:off x="0" y="13761"/>
            <a:ext cx="12192000" cy="769441"/>
          </a:xfrm>
          <a:prstGeom prst="rect">
            <a:avLst/>
          </a:prstGeom>
          <a:solidFill>
            <a:srgbClr val="001E8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es-ES" altLang="es-EC" sz="4400" b="1" dirty="0">
                <a:solidFill>
                  <a:schemeClr val="bg1"/>
                </a:solidFill>
                <a:latin typeface="Calibri" pitchFamily="34" charset="0"/>
                <a:ea typeface="ＭＳ Ｐゴシック" pitchFamily="34" charset="-128"/>
              </a:rPr>
              <a:t>CENTRO NO PAGADO</a:t>
            </a:r>
          </a:p>
        </p:txBody>
      </p:sp>
      <p:pic>
        <p:nvPicPr>
          <p:cNvPr id="22" name="Imagen 5"/>
          <p:cNvPicPr>
            <a:picLocks noChangeAspect="1"/>
          </p:cNvPicPr>
          <p:nvPr/>
        </p:nvPicPr>
        <p:blipFill>
          <a:blip r:embed="rId2"/>
          <a:stretch>
            <a:fillRect/>
          </a:stretch>
        </p:blipFill>
        <p:spPr>
          <a:xfrm>
            <a:off x="9905664" y="6074296"/>
            <a:ext cx="1941762" cy="684030"/>
          </a:xfrm>
          <a:prstGeom prst="rect">
            <a:avLst/>
          </a:prstGeom>
        </p:spPr>
      </p:pic>
      <p:graphicFrame>
        <p:nvGraphicFramePr>
          <p:cNvPr id="5" name="4 Tabla"/>
          <p:cNvGraphicFramePr>
            <a:graphicFrameLocks noGrp="1"/>
          </p:cNvGraphicFramePr>
          <p:nvPr>
            <p:extLst>
              <p:ext uri="{D42A27DB-BD31-4B8C-83A1-F6EECF244321}">
                <p14:modId xmlns:p14="http://schemas.microsoft.com/office/powerpoint/2010/main" val="1521591744"/>
              </p:ext>
            </p:extLst>
          </p:nvPr>
        </p:nvGraphicFramePr>
        <p:xfrm>
          <a:off x="218364" y="928047"/>
          <a:ext cx="11629063" cy="4817659"/>
        </p:xfrm>
        <a:graphic>
          <a:graphicData uri="http://schemas.openxmlformats.org/drawingml/2006/table">
            <a:tbl>
              <a:tblPr firstRow="1" bandRow="1">
                <a:tableStyleId>{5C22544A-7EE6-4342-B048-85BDC9FD1C3A}</a:tableStyleId>
              </a:tblPr>
              <a:tblGrid>
                <a:gridCol w="2257657">
                  <a:extLst>
                    <a:ext uri="{9D8B030D-6E8A-4147-A177-3AD203B41FA5}">
                      <a16:colId xmlns:a16="http://schemas.microsoft.com/office/drawing/2014/main" val="20000"/>
                    </a:ext>
                  </a:extLst>
                </a:gridCol>
                <a:gridCol w="2144064">
                  <a:extLst>
                    <a:ext uri="{9D8B030D-6E8A-4147-A177-3AD203B41FA5}">
                      <a16:colId xmlns:a16="http://schemas.microsoft.com/office/drawing/2014/main" val="20001"/>
                    </a:ext>
                  </a:extLst>
                </a:gridCol>
                <a:gridCol w="4320076">
                  <a:extLst>
                    <a:ext uri="{9D8B030D-6E8A-4147-A177-3AD203B41FA5}">
                      <a16:colId xmlns:a16="http://schemas.microsoft.com/office/drawing/2014/main" val="20002"/>
                    </a:ext>
                  </a:extLst>
                </a:gridCol>
                <a:gridCol w="2907266">
                  <a:extLst>
                    <a:ext uri="{9D8B030D-6E8A-4147-A177-3AD203B41FA5}">
                      <a16:colId xmlns:a16="http://schemas.microsoft.com/office/drawing/2014/main" val="20003"/>
                    </a:ext>
                  </a:extLst>
                </a:gridCol>
              </a:tblGrid>
              <a:tr h="1111767">
                <a:tc>
                  <a:txBody>
                    <a:bodyPr/>
                    <a:lstStyle/>
                    <a:p>
                      <a:pPr algn="ctr" fontAlgn="ctr"/>
                      <a:r>
                        <a:rPr lang="es-ES" sz="2000" b="1" i="0" u="none" strike="noStrike" dirty="0">
                          <a:solidFill>
                            <a:schemeClr val="bg1"/>
                          </a:solidFill>
                          <a:effectLst/>
                          <a:latin typeface="Calibri"/>
                        </a:rPr>
                        <a:t>CENTRO</a:t>
                      </a:r>
                    </a:p>
                  </a:txBody>
                  <a:tcPr marL="0" marR="0" marT="0" marB="0" anchor="ctr"/>
                </a:tc>
                <a:tc>
                  <a:txBody>
                    <a:bodyPr/>
                    <a:lstStyle/>
                    <a:p>
                      <a:pPr algn="ctr" fontAlgn="ctr"/>
                      <a:br>
                        <a:rPr lang="es-ES" sz="2000" b="1" i="0" u="none" strike="noStrike" dirty="0">
                          <a:solidFill>
                            <a:schemeClr val="bg1"/>
                          </a:solidFill>
                          <a:effectLst/>
                          <a:latin typeface="Calibri"/>
                        </a:rPr>
                      </a:br>
                      <a:r>
                        <a:rPr lang="es-ES" sz="2000" b="1" i="0" u="none" strike="noStrike" dirty="0">
                          <a:solidFill>
                            <a:schemeClr val="bg1"/>
                          </a:solidFill>
                          <a:effectLst/>
                          <a:latin typeface="Calibri"/>
                        </a:rPr>
                        <a:t>EJECUCIÓN DE ENERO 2020</a:t>
                      </a:r>
                    </a:p>
                  </a:txBody>
                  <a:tcPr marL="0" marR="0" marT="0" marB="0" anchor="ctr"/>
                </a:tc>
                <a:tc>
                  <a:txBody>
                    <a:bodyPr/>
                    <a:lstStyle/>
                    <a:p>
                      <a:pPr algn="ctr" fontAlgn="ctr"/>
                      <a:r>
                        <a:rPr lang="es-ES" sz="2000" b="1" i="0" u="none" strike="noStrike" dirty="0">
                          <a:solidFill>
                            <a:schemeClr val="bg1"/>
                          </a:solidFill>
                          <a:effectLst/>
                          <a:latin typeface="Calibri"/>
                        </a:rPr>
                        <a:t>EJECUCIÓN DE FEBRERO 2020</a:t>
                      </a:r>
                    </a:p>
                  </a:txBody>
                  <a:tcPr marL="0" marR="0" marT="0" marB="0" anchor="ctr"/>
                </a:tc>
                <a:tc>
                  <a:txBody>
                    <a:bodyPr/>
                    <a:lstStyle/>
                    <a:p>
                      <a:pPr algn="ctr" fontAlgn="ctr"/>
                      <a:endParaRPr lang="es-ES" sz="2000" b="1" i="0" u="none" strike="noStrike" dirty="0">
                        <a:solidFill>
                          <a:schemeClr val="bg1"/>
                        </a:solidFill>
                        <a:effectLst/>
                        <a:latin typeface="Calibri"/>
                      </a:endParaRPr>
                    </a:p>
                    <a:p>
                      <a:pPr algn="ctr" fontAlgn="ctr"/>
                      <a:r>
                        <a:rPr lang="es-ES" sz="2000" b="1" i="0" u="none" strike="noStrike" dirty="0">
                          <a:solidFill>
                            <a:schemeClr val="bg1"/>
                          </a:solidFill>
                          <a:effectLst/>
                          <a:latin typeface="Calibri"/>
                        </a:rPr>
                        <a:t>EJECUCIÓN DE MARZO 2020</a:t>
                      </a:r>
                    </a:p>
                  </a:txBody>
                  <a:tcPr marL="0" marR="0" marT="0" marB="0" anchor="ctr"/>
                </a:tc>
                <a:extLst>
                  <a:ext uri="{0D108BD9-81ED-4DB2-BD59-A6C34878D82A}">
                    <a16:rowId xmlns:a16="http://schemas.microsoft.com/office/drawing/2014/main" val="10000"/>
                  </a:ext>
                </a:extLst>
              </a:tr>
              <a:tr h="3705892">
                <a:tc>
                  <a:txBody>
                    <a:bodyPr/>
                    <a:lstStyle/>
                    <a:p>
                      <a:pPr algn="ctr" fontAlgn="ctr"/>
                      <a:r>
                        <a:rPr lang="es-ES" sz="2000" b="0" i="0" u="none" strike="noStrike">
                          <a:solidFill>
                            <a:srgbClr val="000000"/>
                          </a:solidFill>
                          <a:effectLst/>
                          <a:latin typeface="Calibri"/>
                        </a:rPr>
                        <a:t>SAN ANTONIO DE PICHINCHA</a:t>
                      </a:r>
                    </a:p>
                  </a:txBody>
                  <a:tcPr marL="0" marR="0" marT="0" marB="0" anchor="ctr"/>
                </a:tc>
                <a:tc>
                  <a:txBody>
                    <a:bodyPr/>
                    <a:lstStyle/>
                    <a:p>
                      <a:pPr algn="ctr" fontAlgn="ctr"/>
                      <a:r>
                        <a:rPr lang="es-ES" sz="2000" b="0" i="0" u="none" strike="noStrike">
                          <a:solidFill>
                            <a:srgbClr val="000000"/>
                          </a:solidFill>
                          <a:effectLst/>
                          <a:latin typeface="Calibri"/>
                        </a:rPr>
                        <a:t>PAGADO</a:t>
                      </a:r>
                    </a:p>
                  </a:txBody>
                  <a:tcPr marL="0" marR="0" marT="0" marB="0" anchor="ctr"/>
                </a:tc>
                <a:tc>
                  <a:txBody>
                    <a:bodyPr/>
                    <a:lstStyle/>
                    <a:p>
                      <a:pPr algn="ctr" fontAlgn="ctr"/>
                      <a:r>
                        <a:rPr lang="es-ES" sz="2000" b="0" i="0" u="none" strike="noStrike" dirty="0">
                          <a:solidFill>
                            <a:srgbClr val="000000"/>
                          </a:solidFill>
                          <a:effectLst/>
                          <a:latin typeface="Calibri"/>
                        </a:rPr>
                        <a:t>La asignataria aún no presenta las correcciones de la parte contable, ya que adeuda el pago de los servicios contables desde el mes de octubre 2019 hasta marzo 2020, debería tener saldado hasta el mes de enero ya que está realizado el pago de diciembre para la ejecución de enero 2020, además tiene un saldo de $3.000,00 en cuentas por cobrar directora que no sabe para que sacó de la cuenta y que no se encuentra incluido en pagos pertenecientes al Guagua Centro</a:t>
                      </a:r>
                    </a:p>
                  </a:txBody>
                  <a:tcPr marL="0" marR="0" marT="0" marB="0" anchor="ctr"/>
                </a:tc>
                <a:tc>
                  <a:txBody>
                    <a:bodyPr/>
                    <a:lstStyle/>
                    <a:p>
                      <a:pPr algn="ctr" fontAlgn="ctr"/>
                      <a:r>
                        <a:rPr lang="es-ES" sz="2000" b="0" i="0" u="none" strike="noStrike" dirty="0">
                          <a:solidFill>
                            <a:srgbClr val="000000"/>
                          </a:solidFill>
                          <a:effectLst/>
                          <a:latin typeface="Calibri"/>
                        </a:rPr>
                        <a:t>No entrega el expediente hasta la presente fecha, ya que no se acerca a la oficina del contador a retirar los informes contables</a:t>
                      </a:r>
                    </a:p>
                  </a:txBody>
                  <a:tcPr marL="0" marR="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67053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6264563A-88DC-4BA0-B3CE-C1D40E46BE82}"/>
              </a:ext>
            </a:extLst>
          </p:cNvPr>
          <p:cNvPicPr>
            <a:picLocks noChangeAspect="1"/>
          </p:cNvPicPr>
          <p:nvPr/>
        </p:nvPicPr>
        <p:blipFill>
          <a:blip r:embed="rId2"/>
          <a:stretch>
            <a:fillRect/>
          </a:stretch>
        </p:blipFill>
        <p:spPr>
          <a:xfrm>
            <a:off x="9864720" y="6074296"/>
            <a:ext cx="1941762" cy="684030"/>
          </a:xfrm>
          <a:prstGeom prst="rect">
            <a:avLst/>
          </a:prstGeom>
        </p:spPr>
      </p:pic>
      <p:grpSp>
        <p:nvGrpSpPr>
          <p:cNvPr id="6" name="Agrupar 5"/>
          <p:cNvGrpSpPr>
            <a:grpSpLocks/>
          </p:cNvGrpSpPr>
          <p:nvPr/>
        </p:nvGrpSpPr>
        <p:grpSpPr bwMode="auto">
          <a:xfrm>
            <a:off x="0" y="2511189"/>
            <a:ext cx="12192000" cy="1446661"/>
            <a:chOff x="-88853" y="1884720"/>
            <a:chExt cx="9505950" cy="849120"/>
          </a:xfrm>
          <a:solidFill>
            <a:srgbClr val="001E8E"/>
          </a:solidFill>
        </p:grpSpPr>
        <p:sp>
          <p:nvSpPr>
            <p:cNvPr id="7" name="Rectángulo 26"/>
            <p:cNvSpPr>
              <a:spLocks noChangeArrowheads="1"/>
            </p:cNvSpPr>
            <p:nvPr/>
          </p:nvSpPr>
          <p:spPr bwMode="auto">
            <a:xfrm>
              <a:off x="-88853" y="1884720"/>
              <a:ext cx="9505950" cy="843558"/>
            </a:xfrm>
            <a:prstGeom prst="rect">
              <a:avLst/>
            </a:prstGeom>
            <a:grp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s-ES">
                <a:solidFill>
                  <a:schemeClr val="lt1"/>
                </a:solidFill>
                <a:latin typeface="+mn-lt"/>
                <a:ea typeface="+mn-ea"/>
              </a:endParaRPr>
            </a:p>
          </p:txBody>
        </p:sp>
        <p:sp>
          <p:nvSpPr>
            <p:cNvPr id="8" name="Rectángulo 24"/>
            <p:cNvSpPr>
              <a:spLocks noChangeArrowheads="1"/>
            </p:cNvSpPr>
            <p:nvPr/>
          </p:nvSpPr>
          <p:spPr bwMode="auto">
            <a:xfrm>
              <a:off x="107949" y="2040854"/>
              <a:ext cx="9036051" cy="69298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s-ES" altLang="es-EC" sz="5400" b="1" dirty="0">
                  <a:solidFill>
                    <a:schemeClr val="bg1"/>
                  </a:solidFill>
                  <a:latin typeface="Calibri" pitchFamily="34" charset="0"/>
                  <a:ea typeface="ＭＳ Ｐゴシック" pitchFamily="34" charset="-128"/>
                </a:rPr>
                <a:t>ENTREGA DE KITS</a:t>
              </a:r>
            </a:p>
          </p:txBody>
        </p:sp>
      </p:grpSp>
    </p:spTree>
    <p:extLst>
      <p:ext uri="{BB962C8B-B14F-4D97-AF65-F5344CB8AC3E}">
        <p14:creationId xmlns:p14="http://schemas.microsoft.com/office/powerpoint/2010/main" val="4059454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5"/>
          <p:cNvGrpSpPr>
            <a:grpSpLocks/>
          </p:cNvGrpSpPr>
          <p:nvPr/>
        </p:nvGrpSpPr>
        <p:grpSpPr bwMode="auto">
          <a:xfrm>
            <a:off x="-318837" y="0"/>
            <a:ext cx="12674600" cy="1169644"/>
            <a:chOff x="-180975" y="0"/>
            <a:chExt cx="9505950" cy="877852"/>
          </a:xfrm>
          <a:solidFill>
            <a:srgbClr val="001E8E"/>
          </a:solidFill>
        </p:grpSpPr>
        <p:sp>
          <p:nvSpPr>
            <p:cNvPr id="8" name="Rectángulo 26"/>
            <p:cNvSpPr>
              <a:spLocks noChangeArrowheads="1"/>
            </p:cNvSpPr>
            <p:nvPr/>
          </p:nvSpPr>
          <p:spPr bwMode="auto">
            <a:xfrm>
              <a:off x="-180975" y="0"/>
              <a:ext cx="9505950" cy="843558"/>
            </a:xfrm>
            <a:prstGeom prst="rect">
              <a:avLst/>
            </a:prstGeom>
            <a:grp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s-ES">
                <a:solidFill>
                  <a:schemeClr val="lt1"/>
                </a:solidFill>
                <a:latin typeface="+mn-lt"/>
                <a:ea typeface="+mn-ea"/>
              </a:endParaRPr>
            </a:p>
          </p:txBody>
        </p:sp>
        <p:sp>
          <p:nvSpPr>
            <p:cNvPr id="12" name="Rectángulo 24"/>
            <p:cNvSpPr>
              <a:spLocks noChangeArrowheads="1"/>
            </p:cNvSpPr>
            <p:nvPr/>
          </p:nvSpPr>
          <p:spPr bwMode="auto">
            <a:xfrm>
              <a:off x="58153" y="23170"/>
              <a:ext cx="9036051" cy="85468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s-ES" altLang="es-EC" sz="4000" b="1" dirty="0">
                  <a:solidFill>
                    <a:schemeClr val="bg1"/>
                  </a:solidFill>
                  <a:latin typeface="Calibri" pitchFamily="34" charset="0"/>
                  <a:ea typeface="ＭＳ Ｐゴシック" pitchFamily="34" charset="-128"/>
                </a:rPr>
                <a:t>PRIMERA ETAPA</a:t>
              </a:r>
            </a:p>
            <a:p>
              <a:pPr algn="ctr">
                <a:defRPr/>
              </a:pPr>
              <a:r>
                <a:rPr lang="es-ES" altLang="es-EC" sz="2800" b="1" dirty="0">
                  <a:solidFill>
                    <a:srgbClr val="FF0000"/>
                  </a:solidFill>
                  <a:effectLst>
                    <a:outerShdw blurRad="38100" dist="38100" dir="2700000" algn="tl">
                      <a:srgbClr val="000000">
                        <a:alpha val="43137"/>
                      </a:srgbClr>
                    </a:outerShdw>
                  </a:effectLst>
                  <a:latin typeface="Calibri" pitchFamily="34" charset="0"/>
                  <a:ea typeface="ＭＳ Ｐゴシック" pitchFamily="34" charset="-128"/>
                </a:rPr>
                <a:t>(PERIODO </a:t>
              </a:r>
              <a:r>
                <a:rPr lang="es-ES" altLang="es-EC" sz="2800" b="1" dirty="0">
                  <a:solidFill>
                    <a:srgbClr val="FF0000"/>
                  </a:solidFill>
                  <a:latin typeface="Calibri" pitchFamily="34" charset="0"/>
                  <a:ea typeface="ＭＳ Ｐゴシック" pitchFamily="34" charset="-128"/>
                </a:rPr>
                <a:t>28 de Abril a 24 de mayo</a:t>
              </a:r>
              <a:r>
                <a:rPr lang="es-ES" altLang="es-EC" sz="2800" b="1" dirty="0">
                  <a:solidFill>
                    <a:srgbClr val="FF0000"/>
                  </a:solidFill>
                  <a:effectLst>
                    <a:outerShdw blurRad="38100" dist="38100" dir="2700000" algn="tl">
                      <a:srgbClr val="000000">
                        <a:alpha val="43137"/>
                      </a:srgbClr>
                    </a:outerShdw>
                  </a:effectLst>
                  <a:latin typeface="Calibri" pitchFamily="34" charset="0"/>
                  <a:ea typeface="ＭＳ Ｐゴシック" pitchFamily="34" charset="-128"/>
                </a:rPr>
                <a:t>)</a:t>
              </a:r>
              <a:endParaRPr lang="en-US" altLang="es-EC" sz="2800" b="1" dirty="0">
                <a:solidFill>
                  <a:srgbClr val="FF0000"/>
                </a:solidFill>
                <a:effectLst>
                  <a:outerShdw blurRad="38100" dist="38100" dir="2700000" algn="tl">
                    <a:srgbClr val="000000">
                      <a:alpha val="43137"/>
                    </a:srgbClr>
                  </a:outerShdw>
                </a:effectLst>
                <a:latin typeface="Calibri" pitchFamily="34" charset="0"/>
                <a:ea typeface="ＭＳ Ｐゴシック" pitchFamily="34" charset="-128"/>
              </a:endParaRPr>
            </a:p>
          </p:txBody>
        </p:sp>
      </p:grpSp>
      <p:sp>
        <p:nvSpPr>
          <p:cNvPr id="9" name="8 Rectángulo redondeado"/>
          <p:cNvSpPr/>
          <p:nvPr/>
        </p:nvSpPr>
        <p:spPr>
          <a:xfrm>
            <a:off x="714573" y="2801277"/>
            <a:ext cx="2301574" cy="18389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a:effectLst>
                  <a:outerShdw blurRad="38100" dist="38100" dir="2700000" algn="tl">
                    <a:srgbClr val="000000">
                      <a:alpha val="43137"/>
                    </a:srgbClr>
                  </a:outerShdw>
                </a:effectLst>
              </a:rPr>
              <a:t>Punto entrega Proveedores</a:t>
            </a:r>
          </a:p>
          <a:p>
            <a:pPr algn="ctr"/>
            <a:endParaRPr lang="es-EC" sz="1600" dirty="0"/>
          </a:p>
          <a:p>
            <a:pPr algn="ctr"/>
            <a:r>
              <a:rPr lang="es-EC" sz="1600" dirty="0"/>
              <a:t>Universidad Salesiana </a:t>
            </a:r>
          </a:p>
          <a:p>
            <a:pPr algn="ctr"/>
            <a:r>
              <a:rPr lang="es-EC" sz="1600" dirty="0"/>
              <a:t>(Centro de Acopio UPMSJ)</a:t>
            </a:r>
          </a:p>
          <a:p>
            <a:pPr algn="ctr"/>
            <a:endParaRPr lang="es-EC" sz="1600" dirty="0"/>
          </a:p>
        </p:txBody>
      </p:sp>
      <p:sp>
        <p:nvSpPr>
          <p:cNvPr id="11" name="10 Rectángulo redondeado"/>
          <p:cNvSpPr/>
          <p:nvPr/>
        </p:nvSpPr>
        <p:spPr>
          <a:xfrm>
            <a:off x="3316745" y="2801276"/>
            <a:ext cx="2879331" cy="18389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2000" b="1" dirty="0">
              <a:effectLst>
                <a:outerShdw blurRad="38100" dist="38100" dir="2700000" algn="tl">
                  <a:srgbClr val="000000">
                    <a:alpha val="43137"/>
                  </a:srgbClr>
                </a:outerShdw>
              </a:effectLst>
            </a:endParaRPr>
          </a:p>
          <a:p>
            <a:pPr algn="ctr"/>
            <a:endParaRPr lang="es-EC" sz="2400" b="1" dirty="0">
              <a:effectLst>
                <a:outerShdw blurRad="38100" dist="38100" dir="2700000" algn="tl">
                  <a:srgbClr val="000000">
                    <a:alpha val="43137"/>
                  </a:srgbClr>
                </a:outerShdw>
              </a:effectLst>
            </a:endParaRPr>
          </a:p>
          <a:p>
            <a:pPr algn="ctr"/>
            <a:r>
              <a:rPr lang="es-EC" sz="2000" b="1" dirty="0">
                <a:effectLst>
                  <a:outerShdw blurRad="38100" dist="38100" dir="2700000" algn="tl">
                    <a:srgbClr val="000000">
                      <a:alpha val="43137"/>
                    </a:srgbClr>
                  </a:outerShdw>
                </a:effectLst>
              </a:rPr>
              <a:t>Distribución</a:t>
            </a:r>
          </a:p>
          <a:p>
            <a:pPr algn="ctr"/>
            <a:endParaRPr lang="es-EC" sz="1600" dirty="0"/>
          </a:p>
          <a:p>
            <a:pPr marL="285750" indent="-285750">
              <a:buFont typeface="Arial" pitchFamily="34" charset="0"/>
              <a:buChar char="•"/>
            </a:pPr>
            <a:r>
              <a:rPr lang="es-EC" sz="1600" dirty="0"/>
              <a:t>Administraciones Zonales</a:t>
            </a:r>
          </a:p>
          <a:p>
            <a:pPr marL="285750" indent="-285750">
              <a:buFont typeface="Arial" pitchFamily="34" charset="0"/>
              <a:buChar char="•"/>
            </a:pPr>
            <a:r>
              <a:rPr lang="es-EC" sz="1600" dirty="0"/>
              <a:t>UPMSJ</a:t>
            </a:r>
          </a:p>
          <a:p>
            <a:pPr marL="285750" indent="-285750">
              <a:buFont typeface="Arial" pitchFamily="34" charset="0"/>
              <a:buChar char="•"/>
            </a:pPr>
            <a:r>
              <a:rPr lang="es-EC" sz="1600" dirty="0"/>
              <a:t>Otras dependencias municipales</a:t>
            </a:r>
          </a:p>
          <a:p>
            <a:pPr algn="ctr"/>
            <a:endParaRPr lang="es-EC" sz="1600" dirty="0"/>
          </a:p>
          <a:p>
            <a:pPr algn="ctr"/>
            <a:endParaRPr lang="es-EC" sz="1600" dirty="0"/>
          </a:p>
        </p:txBody>
      </p:sp>
      <p:sp>
        <p:nvSpPr>
          <p:cNvPr id="13" name="12 Rectángulo redondeado"/>
          <p:cNvSpPr/>
          <p:nvPr/>
        </p:nvSpPr>
        <p:spPr>
          <a:xfrm>
            <a:off x="6498945" y="2801276"/>
            <a:ext cx="2221965" cy="18389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a:effectLst>
                  <a:outerShdw blurRad="38100" dist="38100" dir="2700000" algn="tl">
                    <a:srgbClr val="000000">
                      <a:alpha val="43137"/>
                    </a:srgbClr>
                  </a:outerShdw>
                </a:effectLst>
              </a:rPr>
              <a:t>Entrega a Ciudadanía</a:t>
            </a:r>
          </a:p>
          <a:p>
            <a:pPr algn="ctr"/>
            <a:endParaRPr lang="es-EC" sz="1400" dirty="0"/>
          </a:p>
          <a:p>
            <a:pPr algn="ctr"/>
            <a:r>
              <a:rPr lang="es-EC" sz="1600" dirty="0"/>
              <a:t>Entrega puerta a puerta  a personas y familias vulnerables</a:t>
            </a:r>
          </a:p>
          <a:p>
            <a:pPr algn="ctr"/>
            <a:endParaRPr lang="es-EC" sz="1400" dirty="0"/>
          </a:p>
        </p:txBody>
      </p:sp>
      <p:sp>
        <p:nvSpPr>
          <p:cNvPr id="2" name="1 Rectángulo"/>
          <p:cNvSpPr/>
          <p:nvPr/>
        </p:nvSpPr>
        <p:spPr>
          <a:xfrm>
            <a:off x="1597498" y="1930102"/>
            <a:ext cx="535723" cy="923330"/>
          </a:xfrm>
          <a:prstGeom prst="rect">
            <a:avLst/>
          </a:prstGeom>
          <a:noFill/>
        </p:spPr>
        <p:txBody>
          <a:bodyPr wrap="none" lIns="91440" tIns="45720" rIns="91440" bIns="45720">
            <a:spAutoFit/>
          </a:bodyPr>
          <a:lstStyle/>
          <a:p>
            <a:pPr algn="ctr"/>
            <a:r>
              <a:rPr lang="es-ES" sz="5400" b="1" cap="none" spc="0" dirty="0">
                <a:ln w="31550" cmpd="sng">
                  <a:solidFill>
                    <a:srgbClr val="C00000"/>
                  </a:solidFill>
                  <a:prstDash val="solid"/>
                </a:ln>
                <a:solidFill>
                  <a:srgbClr val="C00000"/>
                </a:solidFill>
                <a:effectLst>
                  <a:outerShdw blurRad="41275" dist="12700" dir="12000000" algn="tl" rotWithShape="0">
                    <a:srgbClr val="000000">
                      <a:alpha val="40000"/>
                    </a:srgbClr>
                  </a:outerShdw>
                </a:effectLst>
              </a:rPr>
              <a:t>1</a:t>
            </a:r>
          </a:p>
        </p:txBody>
      </p:sp>
      <p:sp>
        <p:nvSpPr>
          <p:cNvPr id="16" name="15 Rectángulo"/>
          <p:cNvSpPr/>
          <p:nvPr/>
        </p:nvSpPr>
        <p:spPr>
          <a:xfrm>
            <a:off x="4488547" y="1930102"/>
            <a:ext cx="535724" cy="923330"/>
          </a:xfrm>
          <a:prstGeom prst="rect">
            <a:avLst/>
          </a:prstGeom>
          <a:noFill/>
        </p:spPr>
        <p:txBody>
          <a:bodyPr wrap="none" lIns="91440" tIns="45720" rIns="91440" bIns="45720">
            <a:spAutoFit/>
          </a:bodyPr>
          <a:lstStyle/>
          <a:p>
            <a:pPr algn="ctr"/>
            <a:r>
              <a:rPr lang="es-ES" sz="5400" b="1" cap="none" spc="0" dirty="0">
                <a:ln w="31550" cmpd="sng">
                  <a:solidFill>
                    <a:srgbClr val="C00000"/>
                  </a:solidFill>
                  <a:prstDash val="solid"/>
                </a:ln>
                <a:solidFill>
                  <a:srgbClr val="C00000"/>
                </a:solidFill>
                <a:effectLst>
                  <a:outerShdw blurRad="41275" dist="12700" dir="12000000" algn="tl" rotWithShape="0">
                    <a:srgbClr val="000000">
                      <a:alpha val="40000"/>
                    </a:srgbClr>
                  </a:outerShdw>
                </a:effectLst>
              </a:rPr>
              <a:t>2</a:t>
            </a:r>
          </a:p>
        </p:txBody>
      </p:sp>
      <p:sp>
        <p:nvSpPr>
          <p:cNvPr id="17" name="16 Rectángulo"/>
          <p:cNvSpPr/>
          <p:nvPr/>
        </p:nvSpPr>
        <p:spPr>
          <a:xfrm>
            <a:off x="7383008" y="1930102"/>
            <a:ext cx="535724" cy="923330"/>
          </a:xfrm>
          <a:prstGeom prst="rect">
            <a:avLst/>
          </a:prstGeom>
          <a:noFill/>
        </p:spPr>
        <p:txBody>
          <a:bodyPr wrap="none" lIns="91440" tIns="45720" rIns="91440" bIns="45720">
            <a:spAutoFit/>
          </a:bodyPr>
          <a:lstStyle/>
          <a:p>
            <a:pPr algn="ctr"/>
            <a:r>
              <a:rPr lang="es-ES" sz="5400" b="1" cap="none" spc="0" dirty="0">
                <a:ln w="31550" cmpd="sng">
                  <a:solidFill>
                    <a:srgbClr val="C00000"/>
                  </a:solidFill>
                  <a:prstDash val="solid"/>
                </a:ln>
                <a:solidFill>
                  <a:srgbClr val="C00000"/>
                </a:solidFill>
                <a:effectLst>
                  <a:outerShdw blurRad="41275" dist="12700" dir="12000000" algn="tl" rotWithShape="0">
                    <a:srgbClr val="000000">
                      <a:alpha val="40000"/>
                    </a:srgbClr>
                  </a:outerShdw>
                </a:effectLst>
              </a:rPr>
              <a:t>3</a:t>
            </a:r>
          </a:p>
        </p:txBody>
      </p:sp>
      <p:sp>
        <p:nvSpPr>
          <p:cNvPr id="18" name="17 Rectángulo redondeado"/>
          <p:cNvSpPr/>
          <p:nvPr/>
        </p:nvSpPr>
        <p:spPr>
          <a:xfrm>
            <a:off x="9048457" y="2801276"/>
            <a:ext cx="2349689" cy="18389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a:effectLst>
                  <a:outerShdw blurRad="38100" dist="38100" dir="2700000" algn="tl">
                    <a:srgbClr val="000000">
                      <a:alpha val="43137"/>
                    </a:srgbClr>
                  </a:outerShdw>
                </a:effectLst>
              </a:rPr>
              <a:t>Registro </a:t>
            </a:r>
          </a:p>
          <a:p>
            <a:pPr algn="ctr"/>
            <a:r>
              <a:rPr lang="es-EC" sz="2000" b="1" dirty="0">
                <a:effectLst>
                  <a:outerShdw blurRad="38100" dist="38100" dir="2700000" algn="tl">
                    <a:srgbClr val="000000">
                      <a:alpha val="43137"/>
                    </a:srgbClr>
                  </a:outerShdw>
                </a:effectLst>
              </a:rPr>
              <a:t>Base de Datos</a:t>
            </a:r>
          </a:p>
          <a:p>
            <a:pPr algn="ctr"/>
            <a:endParaRPr lang="es-EC" sz="1400" dirty="0"/>
          </a:p>
          <a:p>
            <a:pPr algn="ctr"/>
            <a:r>
              <a:rPr lang="es-EC" sz="1400" dirty="0"/>
              <a:t>105.000 KITS</a:t>
            </a:r>
          </a:p>
          <a:p>
            <a:pPr algn="ctr"/>
            <a:r>
              <a:rPr lang="es-EC" sz="1400" dirty="0"/>
              <a:t>Estado: </a:t>
            </a:r>
          </a:p>
          <a:p>
            <a:pPr algn="ctr"/>
            <a:r>
              <a:rPr lang="es-EC" sz="1400" dirty="0"/>
              <a:t>ENTREGADO</a:t>
            </a:r>
          </a:p>
          <a:p>
            <a:pPr algn="ctr"/>
            <a:endParaRPr lang="es-EC" sz="1400" dirty="0"/>
          </a:p>
        </p:txBody>
      </p:sp>
      <p:sp>
        <p:nvSpPr>
          <p:cNvPr id="19" name="18 Rectángulo"/>
          <p:cNvSpPr/>
          <p:nvPr/>
        </p:nvSpPr>
        <p:spPr>
          <a:xfrm>
            <a:off x="9923765" y="1930102"/>
            <a:ext cx="535724" cy="923330"/>
          </a:xfrm>
          <a:prstGeom prst="rect">
            <a:avLst/>
          </a:prstGeom>
          <a:noFill/>
        </p:spPr>
        <p:txBody>
          <a:bodyPr wrap="none" lIns="91440" tIns="45720" rIns="91440" bIns="45720">
            <a:spAutoFit/>
          </a:bodyPr>
          <a:lstStyle/>
          <a:p>
            <a:pPr algn="ctr"/>
            <a:r>
              <a:rPr lang="es-ES" sz="5400" b="1" cap="none" spc="0" dirty="0">
                <a:ln w="31550" cmpd="sng">
                  <a:solidFill>
                    <a:srgbClr val="C00000"/>
                  </a:solidFill>
                  <a:prstDash val="solid"/>
                </a:ln>
                <a:solidFill>
                  <a:srgbClr val="C00000"/>
                </a:solidFill>
                <a:effectLst>
                  <a:outerShdw blurRad="41275" dist="12700" dir="12000000" algn="tl" rotWithShape="0">
                    <a:srgbClr val="000000">
                      <a:alpha val="40000"/>
                    </a:srgbClr>
                  </a:outerShdw>
                </a:effectLst>
              </a:rPr>
              <a:t>4</a:t>
            </a:r>
          </a:p>
        </p:txBody>
      </p:sp>
      <p:sp>
        <p:nvSpPr>
          <p:cNvPr id="21" name="20 Rectángulo redondeado"/>
          <p:cNvSpPr/>
          <p:nvPr/>
        </p:nvSpPr>
        <p:spPr>
          <a:xfrm>
            <a:off x="624803" y="5022375"/>
            <a:ext cx="10948495" cy="149215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C" sz="1600" b="1" dirty="0">
              <a:solidFill>
                <a:srgbClr val="002060"/>
              </a:solidFill>
              <a:effectLst>
                <a:outerShdw blurRad="38100" dist="38100" dir="2700000" algn="tl">
                  <a:srgbClr val="000000">
                    <a:alpha val="43137"/>
                  </a:srgbClr>
                </a:outerShdw>
              </a:effectLst>
            </a:endParaRPr>
          </a:p>
          <a:p>
            <a:r>
              <a:rPr lang="es-EC" sz="2400" b="1" dirty="0">
                <a:solidFill>
                  <a:srgbClr val="0070C0"/>
                </a:solidFill>
              </a:rPr>
              <a:t>HERRAMIENTAS: </a:t>
            </a:r>
          </a:p>
          <a:p>
            <a:endParaRPr lang="es-EC" sz="1600" b="1" dirty="0">
              <a:solidFill>
                <a:srgbClr val="002060"/>
              </a:solidFill>
              <a:effectLst>
                <a:outerShdw blurRad="38100" dist="38100" dir="2700000" algn="tl">
                  <a:srgbClr val="000000">
                    <a:alpha val="43137"/>
                  </a:srgbClr>
                </a:outerShdw>
              </a:effectLst>
            </a:endParaRPr>
          </a:p>
          <a:p>
            <a:pPr marL="285750" indent="-285750">
              <a:buFontTx/>
              <a:buChar char="-"/>
            </a:pPr>
            <a:r>
              <a:rPr lang="es-EC" dirty="0">
                <a:solidFill>
                  <a:srgbClr val="002060"/>
                </a:solidFill>
              </a:rPr>
              <a:t>Plataforma </a:t>
            </a:r>
            <a:r>
              <a:rPr lang="es-EC" u="sng" dirty="0">
                <a:solidFill>
                  <a:srgbClr val="002060"/>
                </a:solidFill>
              </a:rPr>
              <a:t>Formulario de Necesidades en plataforma web del MDMQ. </a:t>
            </a:r>
          </a:p>
          <a:p>
            <a:pPr marL="285750" indent="-285750">
              <a:buFontTx/>
              <a:buChar char="-"/>
            </a:pPr>
            <a:r>
              <a:rPr lang="es-ES" dirty="0" err="1">
                <a:solidFill>
                  <a:srgbClr val="002060"/>
                </a:solidFill>
                <a:ea typeface="Cambria" panose="02040503050406030204" pitchFamily="18" charset="0"/>
                <a:cs typeface="Arial"/>
              </a:rPr>
              <a:t>Call</a:t>
            </a:r>
            <a:r>
              <a:rPr lang="es-ES" dirty="0">
                <a:solidFill>
                  <a:srgbClr val="002060"/>
                </a:solidFill>
                <a:ea typeface="Cambria" panose="02040503050406030204" pitchFamily="18" charset="0"/>
                <a:cs typeface="Arial"/>
              </a:rPr>
              <a:t> Center UPMSJ/911.</a:t>
            </a:r>
          </a:p>
          <a:p>
            <a:pPr marL="285750" indent="-285750">
              <a:buFontTx/>
              <a:buChar char="-"/>
            </a:pPr>
            <a:r>
              <a:rPr lang="es-EC" dirty="0">
                <a:solidFill>
                  <a:srgbClr val="002060"/>
                </a:solidFill>
                <a:ea typeface="Cambria" panose="02040503050406030204" pitchFamily="18" charset="0"/>
              </a:rPr>
              <a:t>Protocolo para la recepción y entrega de donaciones dentro del periodo de emergencia</a:t>
            </a:r>
          </a:p>
          <a:p>
            <a:r>
              <a:rPr lang="es-EC" dirty="0">
                <a:solidFill>
                  <a:srgbClr val="002060"/>
                </a:solidFill>
                <a:ea typeface="Cambria" panose="02040503050406030204" pitchFamily="18" charset="0"/>
              </a:rPr>
              <a:t>      sanitaria declarado debido a la pandemia del covid-19</a:t>
            </a:r>
            <a:r>
              <a:rPr lang="es-EC" sz="1600" dirty="0">
                <a:solidFill>
                  <a:srgbClr val="002060"/>
                </a:solidFill>
                <a:ea typeface="Cambria" panose="02040503050406030204" pitchFamily="18" charset="0"/>
              </a:rPr>
              <a:t>.</a:t>
            </a:r>
            <a:endParaRPr lang="es-ES" sz="1600" dirty="0">
              <a:solidFill>
                <a:srgbClr val="002060"/>
              </a:solidFill>
              <a:ea typeface="Cambria" panose="02040503050406030204" pitchFamily="18" charset="0"/>
              <a:cs typeface="Arial"/>
            </a:endParaRPr>
          </a:p>
          <a:p>
            <a:endParaRPr lang="es-EC" sz="1400" dirty="0">
              <a:solidFill>
                <a:srgbClr val="002060"/>
              </a:solidFill>
            </a:endParaRPr>
          </a:p>
          <a:p>
            <a:pPr algn="ctr"/>
            <a:endParaRPr lang="es-EC" sz="1200" dirty="0">
              <a:solidFill>
                <a:srgbClr val="002060"/>
              </a:solidFill>
            </a:endParaRPr>
          </a:p>
        </p:txBody>
      </p:sp>
      <p:pic>
        <p:nvPicPr>
          <p:cNvPr id="22" name="Imagen 5"/>
          <p:cNvPicPr>
            <a:picLocks noChangeAspect="1"/>
          </p:cNvPicPr>
          <p:nvPr/>
        </p:nvPicPr>
        <p:blipFill>
          <a:blip r:embed="rId2"/>
          <a:stretch>
            <a:fillRect/>
          </a:stretch>
        </p:blipFill>
        <p:spPr>
          <a:xfrm>
            <a:off x="9932960" y="6087944"/>
            <a:ext cx="1941762" cy="684030"/>
          </a:xfrm>
          <a:prstGeom prst="rect">
            <a:avLst/>
          </a:prstGeom>
        </p:spPr>
      </p:pic>
      <p:sp>
        <p:nvSpPr>
          <p:cNvPr id="5" name="4 Flecha derecha"/>
          <p:cNvSpPr/>
          <p:nvPr/>
        </p:nvSpPr>
        <p:spPr>
          <a:xfrm>
            <a:off x="2771002" y="2234818"/>
            <a:ext cx="955006" cy="3957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5" name="24 Flecha derecha"/>
          <p:cNvSpPr/>
          <p:nvPr/>
        </p:nvSpPr>
        <p:spPr>
          <a:xfrm>
            <a:off x="5857671" y="2234818"/>
            <a:ext cx="955006" cy="3957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6" name="25 Flecha derecha"/>
          <p:cNvSpPr/>
          <p:nvPr/>
        </p:nvSpPr>
        <p:spPr>
          <a:xfrm>
            <a:off x="8493964" y="2234818"/>
            <a:ext cx="955006" cy="3957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7" name="CuadroTexto 6"/>
          <p:cNvSpPr txBox="1"/>
          <p:nvPr/>
        </p:nvSpPr>
        <p:spPr>
          <a:xfrm>
            <a:off x="3766798" y="1258992"/>
            <a:ext cx="4503330" cy="646331"/>
          </a:xfrm>
          <a:prstGeom prst="rect">
            <a:avLst/>
          </a:prstGeom>
          <a:noFill/>
        </p:spPr>
        <p:txBody>
          <a:bodyPr wrap="square" rtlCol="0">
            <a:spAutoFit/>
          </a:bodyPr>
          <a:lstStyle/>
          <a:p>
            <a:pPr algn="ctr"/>
            <a:r>
              <a:rPr lang="es-ES_tradnl" sz="3600" b="1" dirty="0">
                <a:solidFill>
                  <a:srgbClr val="0070C0"/>
                </a:solidFill>
              </a:rPr>
              <a:t>CADENA LOGÍSTICA 1</a:t>
            </a:r>
          </a:p>
        </p:txBody>
      </p:sp>
    </p:spTree>
    <p:extLst>
      <p:ext uri="{BB962C8B-B14F-4D97-AF65-F5344CB8AC3E}">
        <p14:creationId xmlns:p14="http://schemas.microsoft.com/office/powerpoint/2010/main" val="1229739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5"/>
          <p:cNvGrpSpPr>
            <a:grpSpLocks/>
          </p:cNvGrpSpPr>
          <p:nvPr/>
        </p:nvGrpSpPr>
        <p:grpSpPr bwMode="auto">
          <a:xfrm>
            <a:off x="0" y="-16488"/>
            <a:ext cx="12674600" cy="1140441"/>
            <a:chOff x="-180975" y="-12376"/>
            <a:chExt cx="9505950" cy="855934"/>
          </a:xfrm>
          <a:solidFill>
            <a:srgbClr val="001E8E"/>
          </a:solidFill>
        </p:grpSpPr>
        <p:sp>
          <p:nvSpPr>
            <p:cNvPr id="8" name="Rectángulo 26"/>
            <p:cNvSpPr>
              <a:spLocks noChangeArrowheads="1"/>
            </p:cNvSpPr>
            <p:nvPr/>
          </p:nvSpPr>
          <p:spPr bwMode="auto">
            <a:xfrm>
              <a:off x="-180975" y="0"/>
              <a:ext cx="9505950" cy="843558"/>
            </a:xfrm>
            <a:prstGeom prst="rect">
              <a:avLst/>
            </a:prstGeom>
            <a:grp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s-ES">
                <a:solidFill>
                  <a:schemeClr val="lt1"/>
                </a:solidFill>
                <a:latin typeface="+mn-lt"/>
                <a:ea typeface="+mn-ea"/>
              </a:endParaRPr>
            </a:p>
          </p:txBody>
        </p:sp>
        <p:sp>
          <p:nvSpPr>
            <p:cNvPr id="12" name="Rectángulo 24"/>
            <p:cNvSpPr>
              <a:spLocks noChangeArrowheads="1"/>
            </p:cNvSpPr>
            <p:nvPr/>
          </p:nvSpPr>
          <p:spPr bwMode="auto">
            <a:xfrm>
              <a:off x="-73026" y="-12376"/>
              <a:ext cx="9036051" cy="85468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s-ES" altLang="es-EC" sz="4000" b="1" dirty="0">
                  <a:solidFill>
                    <a:schemeClr val="bg1"/>
                  </a:solidFill>
                  <a:latin typeface="Calibri" pitchFamily="34" charset="0"/>
                  <a:ea typeface="ＭＳ Ｐゴシック" pitchFamily="34" charset="-128"/>
                </a:rPr>
                <a:t>PRIMERA ETAPA</a:t>
              </a:r>
            </a:p>
            <a:p>
              <a:pPr algn="ctr">
                <a:defRPr/>
              </a:pPr>
              <a:r>
                <a:rPr lang="es-ES" altLang="es-EC" sz="2800" b="1">
                  <a:solidFill>
                    <a:srgbClr val="FF0000"/>
                  </a:solidFill>
                  <a:effectLst>
                    <a:outerShdw blurRad="38100" dist="38100" dir="2700000" algn="tl">
                      <a:srgbClr val="000000">
                        <a:alpha val="43137"/>
                      </a:srgbClr>
                    </a:outerShdw>
                  </a:effectLst>
                  <a:latin typeface="Calibri" pitchFamily="34" charset="0"/>
                  <a:ea typeface="ＭＳ Ｐゴシック" pitchFamily="34" charset="-128"/>
                </a:rPr>
                <a:t>KITS ENTREGADOS</a:t>
              </a:r>
              <a:endParaRPr lang="en-US" altLang="es-EC" sz="2800" b="1" dirty="0">
                <a:solidFill>
                  <a:srgbClr val="FF0000"/>
                </a:solidFill>
                <a:effectLst>
                  <a:outerShdw blurRad="38100" dist="38100" dir="2700000" algn="tl">
                    <a:srgbClr val="000000">
                      <a:alpha val="43137"/>
                    </a:srgbClr>
                  </a:outerShdw>
                </a:effectLst>
                <a:latin typeface="Calibri" pitchFamily="34" charset="0"/>
                <a:ea typeface="ＭＳ Ｐゴシック" pitchFamily="34" charset="-128"/>
              </a:endParaRPr>
            </a:p>
          </p:txBody>
        </p:sp>
      </p:grpSp>
      <p:sp>
        <p:nvSpPr>
          <p:cNvPr id="9" name="8 Rectángulo redondeado"/>
          <p:cNvSpPr/>
          <p:nvPr/>
        </p:nvSpPr>
        <p:spPr>
          <a:xfrm>
            <a:off x="1037227" y="2797785"/>
            <a:ext cx="3016157" cy="28114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a:effectLst>
                  <a:outerShdw blurRad="38100" dist="38100" dir="2700000" algn="tl">
                    <a:srgbClr val="000000">
                      <a:alpha val="43137"/>
                    </a:srgbClr>
                  </a:outerShdw>
                </a:effectLst>
              </a:rPr>
              <a:t>USD. 790.670,00</a:t>
            </a:r>
          </a:p>
          <a:p>
            <a:pPr algn="ctr"/>
            <a:endParaRPr lang="es-ES" sz="2400" b="1" dirty="0">
              <a:effectLst>
                <a:outerShdw blurRad="38100" dist="38100" dir="2700000" algn="tl">
                  <a:srgbClr val="000000">
                    <a:alpha val="43137"/>
                  </a:srgbClr>
                </a:outerShdw>
              </a:effectLst>
            </a:endParaRPr>
          </a:p>
          <a:p>
            <a:pPr algn="ctr"/>
            <a:r>
              <a:rPr lang="es-ES" sz="1400" dirty="0">
                <a:effectLst>
                  <a:outerShdw blurRad="38100" dist="38100" dir="2700000" algn="tl">
                    <a:srgbClr val="000000">
                      <a:alpha val="43137"/>
                    </a:srgbClr>
                  </a:outerShdw>
                </a:effectLst>
              </a:rPr>
              <a:t>PROVEEDOR</a:t>
            </a:r>
          </a:p>
          <a:p>
            <a:pPr algn="ctr"/>
            <a:r>
              <a:rPr lang="es-ES" sz="1400" dirty="0"/>
              <a:t>MEGA</a:t>
            </a:r>
          </a:p>
          <a:p>
            <a:pPr algn="ctr"/>
            <a:r>
              <a:rPr lang="es-ES" sz="1400" dirty="0"/>
              <a:t> SANTAMARIA S.A</a:t>
            </a:r>
            <a:r>
              <a:rPr lang="es-ES" sz="2000" dirty="0"/>
              <a:t>.</a:t>
            </a:r>
            <a:endParaRPr lang="es-EC" sz="2000" dirty="0">
              <a:effectLst>
                <a:outerShdw blurRad="38100" dist="38100" dir="2700000" algn="tl">
                  <a:srgbClr val="000000">
                    <a:alpha val="43137"/>
                  </a:srgbClr>
                </a:outerShdw>
              </a:effectLst>
            </a:endParaRPr>
          </a:p>
        </p:txBody>
      </p:sp>
      <p:sp>
        <p:nvSpPr>
          <p:cNvPr id="11" name="10 Rectángulo redondeado"/>
          <p:cNvSpPr/>
          <p:nvPr/>
        </p:nvSpPr>
        <p:spPr>
          <a:xfrm>
            <a:off x="4693381" y="2797785"/>
            <a:ext cx="2661306" cy="28114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2000" b="1" dirty="0">
              <a:effectLst>
                <a:outerShdw blurRad="38100" dist="38100" dir="2700000" algn="tl">
                  <a:srgbClr val="000000">
                    <a:alpha val="43137"/>
                  </a:srgbClr>
                </a:outerShdw>
              </a:effectLst>
            </a:endParaRPr>
          </a:p>
          <a:p>
            <a:pPr algn="ctr"/>
            <a:endParaRPr lang="es-EC" sz="2400" b="1" dirty="0">
              <a:effectLst>
                <a:outerShdw blurRad="38100" dist="38100" dir="2700000" algn="tl">
                  <a:srgbClr val="000000">
                    <a:alpha val="43137"/>
                  </a:srgbClr>
                </a:outerShdw>
              </a:effectLst>
            </a:endParaRPr>
          </a:p>
          <a:p>
            <a:pPr algn="ctr"/>
            <a:r>
              <a:rPr lang="es-EC" sz="2800" b="1" dirty="0">
                <a:effectLst>
                  <a:outerShdw blurRad="38100" dist="38100" dir="2700000" algn="tl">
                    <a:srgbClr val="000000">
                      <a:alpha val="43137"/>
                    </a:srgbClr>
                  </a:outerShdw>
                </a:effectLst>
              </a:rPr>
              <a:t>660.000</a:t>
            </a:r>
          </a:p>
          <a:p>
            <a:pPr algn="ctr"/>
            <a:endParaRPr lang="es-EC" sz="2400" b="1" dirty="0">
              <a:effectLst>
                <a:outerShdw blurRad="38100" dist="38100" dir="2700000" algn="tl">
                  <a:srgbClr val="000000">
                    <a:alpha val="43137"/>
                  </a:srgbClr>
                </a:outerShdw>
              </a:effectLst>
            </a:endParaRPr>
          </a:p>
          <a:p>
            <a:pPr algn="ctr"/>
            <a:r>
              <a:rPr lang="es-EC" sz="2400" b="1" dirty="0">
                <a:effectLst>
                  <a:outerShdw blurRad="38100" dist="38100" dir="2700000" algn="tl">
                    <a:srgbClr val="000000">
                      <a:alpha val="43137"/>
                    </a:srgbClr>
                  </a:outerShdw>
                </a:effectLst>
              </a:rPr>
              <a:t> </a:t>
            </a:r>
            <a:r>
              <a:rPr lang="es-EC" sz="2400" dirty="0">
                <a:effectLst>
                  <a:outerShdw blurRad="38100" dist="38100" dir="2700000" algn="tl">
                    <a:srgbClr val="000000">
                      <a:alpha val="43137"/>
                    </a:srgbClr>
                  </a:outerShdw>
                </a:effectLst>
              </a:rPr>
              <a:t>PRODUCTOS DE PRIMERA NECESIDAD</a:t>
            </a:r>
            <a:endParaRPr lang="es-EC" sz="2400" dirty="0"/>
          </a:p>
          <a:p>
            <a:pPr algn="ctr"/>
            <a:endParaRPr lang="es-EC" sz="1600" dirty="0"/>
          </a:p>
          <a:p>
            <a:pPr algn="ctr"/>
            <a:endParaRPr lang="es-EC" sz="1600" dirty="0"/>
          </a:p>
        </p:txBody>
      </p:sp>
      <p:sp>
        <p:nvSpPr>
          <p:cNvPr id="2" name="1 Rectángulo"/>
          <p:cNvSpPr/>
          <p:nvPr/>
        </p:nvSpPr>
        <p:spPr>
          <a:xfrm>
            <a:off x="1553301" y="1783377"/>
            <a:ext cx="1984005" cy="830997"/>
          </a:xfrm>
          <a:prstGeom prst="rect">
            <a:avLst/>
          </a:prstGeom>
          <a:noFill/>
        </p:spPr>
        <p:txBody>
          <a:bodyPr wrap="none" lIns="91440" tIns="45720" rIns="91440" bIns="45720">
            <a:spAutoFit/>
          </a:bodyPr>
          <a:lstStyle/>
          <a:p>
            <a:pPr algn="ctr"/>
            <a:r>
              <a:rPr lang="es-ES" sz="2400" cap="none" spc="0" dirty="0">
                <a:ln w="31550" cmpd="sng">
                  <a:solidFill>
                    <a:srgbClr val="C00000"/>
                  </a:solidFill>
                  <a:prstDash val="solid"/>
                </a:ln>
                <a:solidFill>
                  <a:srgbClr val="C00000"/>
                </a:solidFill>
              </a:rPr>
              <a:t>PRESUPUESTO</a:t>
            </a:r>
          </a:p>
          <a:p>
            <a:pPr algn="ctr"/>
            <a:r>
              <a:rPr lang="es-ES" sz="2400" dirty="0">
                <a:ln w="31550" cmpd="sng">
                  <a:solidFill>
                    <a:srgbClr val="C00000"/>
                  </a:solidFill>
                  <a:prstDash val="solid"/>
                </a:ln>
                <a:solidFill>
                  <a:srgbClr val="C00000"/>
                </a:solidFill>
              </a:rPr>
              <a:t>INVERTIDO</a:t>
            </a:r>
            <a:endParaRPr lang="es-ES" sz="2400" cap="none" spc="0" dirty="0">
              <a:ln w="31550" cmpd="sng">
                <a:solidFill>
                  <a:srgbClr val="C00000"/>
                </a:solidFill>
                <a:prstDash val="solid"/>
              </a:ln>
              <a:solidFill>
                <a:srgbClr val="C00000"/>
              </a:solidFill>
            </a:endParaRPr>
          </a:p>
        </p:txBody>
      </p:sp>
      <p:pic>
        <p:nvPicPr>
          <p:cNvPr id="22" name="Imagen 5"/>
          <p:cNvPicPr>
            <a:picLocks noChangeAspect="1"/>
          </p:cNvPicPr>
          <p:nvPr/>
        </p:nvPicPr>
        <p:blipFill>
          <a:blip r:embed="rId2"/>
          <a:stretch>
            <a:fillRect/>
          </a:stretch>
        </p:blipFill>
        <p:spPr>
          <a:xfrm>
            <a:off x="9905664" y="6074296"/>
            <a:ext cx="1941762" cy="684030"/>
          </a:xfrm>
          <a:prstGeom prst="rect">
            <a:avLst/>
          </a:prstGeom>
        </p:spPr>
      </p:pic>
      <p:sp>
        <p:nvSpPr>
          <p:cNvPr id="20" name="19 Rectángulo"/>
          <p:cNvSpPr/>
          <p:nvPr/>
        </p:nvSpPr>
        <p:spPr>
          <a:xfrm>
            <a:off x="5115291" y="1783378"/>
            <a:ext cx="1817485" cy="830997"/>
          </a:xfrm>
          <a:prstGeom prst="rect">
            <a:avLst/>
          </a:prstGeom>
          <a:noFill/>
        </p:spPr>
        <p:txBody>
          <a:bodyPr wrap="none" lIns="91440" tIns="45720" rIns="91440" bIns="45720">
            <a:spAutoFit/>
          </a:bodyPr>
          <a:lstStyle/>
          <a:p>
            <a:pPr algn="ctr"/>
            <a:r>
              <a:rPr lang="es-ES" sz="2400" cap="none" spc="0" dirty="0">
                <a:ln w="31550" cmpd="sng">
                  <a:solidFill>
                    <a:srgbClr val="C00000"/>
                  </a:solidFill>
                  <a:prstDash val="solid"/>
                </a:ln>
                <a:solidFill>
                  <a:srgbClr val="C00000"/>
                </a:solidFill>
              </a:rPr>
              <a:t>PRODUCTOS </a:t>
            </a:r>
          </a:p>
          <a:p>
            <a:pPr algn="ctr"/>
            <a:r>
              <a:rPr lang="es-ES" sz="2400" cap="none" spc="0" dirty="0">
                <a:ln w="31550" cmpd="sng">
                  <a:solidFill>
                    <a:srgbClr val="C00000"/>
                  </a:solidFill>
                  <a:prstDash val="solid"/>
                </a:ln>
                <a:solidFill>
                  <a:srgbClr val="C00000"/>
                </a:solidFill>
              </a:rPr>
              <a:t>ADQUIRIDOS</a:t>
            </a:r>
          </a:p>
        </p:txBody>
      </p:sp>
      <p:sp>
        <p:nvSpPr>
          <p:cNvPr id="23" name="22 Rectángulo redondeado"/>
          <p:cNvSpPr/>
          <p:nvPr/>
        </p:nvSpPr>
        <p:spPr>
          <a:xfrm>
            <a:off x="7991022" y="2797785"/>
            <a:ext cx="2912819" cy="28114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2000" b="1" dirty="0">
              <a:effectLst>
                <a:outerShdw blurRad="38100" dist="38100" dir="2700000" algn="tl">
                  <a:srgbClr val="000000">
                    <a:alpha val="43137"/>
                  </a:srgbClr>
                </a:outerShdw>
              </a:effectLst>
            </a:endParaRPr>
          </a:p>
          <a:p>
            <a:pPr algn="ctr"/>
            <a:r>
              <a:rPr lang="es-EC" sz="2800" b="1" dirty="0">
                <a:effectLst>
                  <a:outerShdw blurRad="38100" dist="38100" dir="2700000" algn="tl">
                    <a:srgbClr val="000000">
                      <a:alpha val="43137"/>
                    </a:srgbClr>
                  </a:outerShdw>
                </a:effectLst>
              </a:rPr>
              <a:t>105.000</a:t>
            </a:r>
          </a:p>
          <a:p>
            <a:pPr algn="ctr"/>
            <a:endParaRPr lang="es-EC" sz="2400" b="1" dirty="0">
              <a:effectLst>
                <a:outerShdw blurRad="38100" dist="38100" dir="2700000" algn="tl">
                  <a:srgbClr val="000000">
                    <a:alpha val="43137"/>
                  </a:srgbClr>
                </a:outerShdw>
              </a:effectLst>
            </a:endParaRPr>
          </a:p>
          <a:p>
            <a:pPr algn="ctr"/>
            <a:r>
              <a:rPr lang="es-EC" sz="2400" b="1" dirty="0">
                <a:effectLst>
                  <a:outerShdw blurRad="38100" dist="38100" dir="2700000" algn="tl">
                    <a:srgbClr val="000000">
                      <a:alpha val="43137"/>
                    </a:srgbClr>
                  </a:outerShdw>
                </a:effectLst>
              </a:rPr>
              <a:t> </a:t>
            </a:r>
            <a:r>
              <a:rPr lang="es-EC" sz="2400" dirty="0">
                <a:effectLst>
                  <a:outerShdw blurRad="38100" dist="38100" dir="2700000" algn="tl">
                    <a:srgbClr val="000000">
                      <a:alpha val="43137"/>
                    </a:srgbClr>
                  </a:outerShdw>
                </a:effectLst>
              </a:rPr>
              <a:t>KITS DE ALIMENTOS </a:t>
            </a:r>
            <a:endParaRPr lang="es-EC" sz="2400" dirty="0"/>
          </a:p>
          <a:p>
            <a:pPr algn="ctr"/>
            <a:endParaRPr lang="es-EC" sz="1600" dirty="0"/>
          </a:p>
          <a:p>
            <a:pPr algn="ctr"/>
            <a:endParaRPr lang="es-EC" sz="1600" dirty="0"/>
          </a:p>
        </p:txBody>
      </p:sp>
      <p:sp>
        <p:nvSpPr>
          <p:cNvPr id="24" name="23 Rectángulo"/>
          <p:cNvSpPr/>
          <p:nvPr/>
        </p:nvSpPr>
        <p:spPr>
          <a:xfrm>
            <a:off x="8203276" y="1783378"/>
            <a:ext cx="2488310" cy="830997"/>
          </a:xfrm>
          <a:prstGeom prst="rect">
            <a:avLst/>
          </a:prstGeom>
          <a:noFill/>
        </p:spPr>
        <p:txBody>
          <a:bodyPr wrap="none" lIns="91440" tIns="45720" rIns="91440" bIns="45720">
            <a:spAutoFit/>
          </a:bodyPr>
          <a:lstStyle/>
          <a:p>
            <a:pPr algn="ctr"/>
            <a:r>
              <a:rPr lang="es-ES" sz="2400" cap="none" spc="0" dirty="0">
                <a:ln w="31550" cmpd="sng">
                  <a:solidFill>
                    <a:srgbClr val="C00000"/>
                  </a:solidFill>
                  <a:prstDash val="solid"/>
                </a:ln>
                <a:solidFill>
                  <a:srgbClr val="C00000"/>
                </a:solidFill>
              </a:rPr>
              <a:t>KITS ELABORADOS</a:t>
            </a:r>
          </a:p>
          <a:p>
            <a:pPr algn="ctr"/>
            <a:r>
              <a:rPr lang="es-ES" sz="2400" cap="none" spc="0" dirty="0">
                <a:ln w="31550" cmpd="sng">
                  <a:solidFill>
                    <a:srgbClr val="C00000"/>
                  </a:solidFill>
                  <a:prstDash val="solid"/>
                </a:ln>
                <a:solidFill>
                  <a:srgbClr val="C00000"/>
                </a:solidFill>
              </a:rPr>
              <a:t> Y ENTREGADOS</a:t>
            </a:r>
          </a:p>
        </p:txBody>
      </p:sp>
    </p:spTree>
    <p:extLst>
      <p:ext uri="{BB962C8B-B14F-4D97-AF65-F5344CB8AC3E}">
        <p14:creationId xmlns:p14="http://schemas.microsoft.com/office/powerpoint/2010/main" val="2770862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5"/>
          <p:cNvGrpSpPr>
            <a:grpSpLocks/>
          </p:cNvGrpSpPr>
          <p:nvPr/>
        </p:nvGrpSpPr>
        <p:grpSpPr bwMode="auto">
          <a:xfrm>
            <a:off x="-241300" y="-34171"/>
            <a:ext cx="12674600" cy="1158123"/>
            <a:chOff x="-180975" y="-25647"/>
            <a:chExt cx="9505950" cy="869205"/>
          </a:xfrm>
          <a:solidFill>
            <a:srgbClr val="001E8E"/>
          </a:solidFill>
        </p:grpSpPr>
        <p:sp>
          <p:nvSpPr>
            <p:cNvPr id="8" name="Rectángulo 26"/>
            <p:cNvSpPr>
              <a:spLocks noChangeArrowheads="1"/>
            </p:cNvSpPr>
            <p:nvPr/>
          </p:nvSpPr>
          <p:spPr bwMode="auto">
            <a:xfrm>
              <a:off x="-180975" y="0"/>
              <a:ext cx="9505950" cy="843558"/>
            </a:xfrm>
            <a:prstGeom prst="rect">
              <a:avLst/>
            </a:prstGeom>
            <a:grp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s-ES">
                <a:solidFill>
                  <a:schemeClr val="lt1"/>
                </a:solidFill>
                <a:latin typeface="+mn-lt"/>
                <a:ea typeface="+mn-ea"/>
              </a:endParaRPr>
            </a:p>
          </p:txBody>
        </p:sp>
        <p:sp>
          <p:nvSpPr>
            <p:cNvPr id="12" name="Rectángulo 24"/>
            <p:cNvSpPr>
              <a:spLocks noChangeArrowheads="1"/>
            </p:cNvSpPr>
            <p:nvPr/>
          </p:nvSpPr>
          <p:spPr bwMode="auto">
            <a:xfrm>
              <a:off x="-4178" y="-25647"/>
              <a:ext cx="9036051" cy="85468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s-ES" altLang="es-EC" sz="4000" b="1" dirty="0">
                  <a:solidFill>
                    <a:schemeClr val="bg1"/>
                  </a:solidFill>
                  <a:latin typeface="Calibri" pitchFamily="34" charset="0"/>
                  <a:ea typeface="ＭＳ Ｐゴシック" pitchFamily="34" charset="-128"/>
                </a:rPr>
                <a:t>SEGUNDA ETAPA</a:t>
              </a:r>
            </a:p>
            <a:p>
              <a:pPr algn="ctr">
                <a:defRPr/>
              </a:pPr>
              <a:r>
                <a:rPr lang="es-ES" altLang="es-EC" sz="2800" b="1" dirty="0">
                  <a:solidFill>
                    <a:srgbClr val="FF0000"/>
                  </a:solidFill>
                  <a:effectLst>
                    <a:outerShdw blurRad="38100" dist="38100" dir="2700000" algn="tl">
                      <a:srgbClr val="000000">
                        <a:alpha val="43137"/>
                      </a:srgbClr>
                    </a:outerShdw>
                  </a:effectLst>
                  <a:latin typeface="Calibri" pitchFamily="34" charset="0"/>
                  <a:ea typeface="ＭＳ Ｐゴシック" pitchFamily="34" charset="-128"/>
                </a:rPr>
                <a:t>(PERIODO </a:t>
              </a:r>
              <a:r>
                <a:rPr lang="es-ES" altLang="es-EC" sz="2800" b="1" dirty="0">
                  <a:solidFill>
                    <a:srgbClr val="FF0000"/>
                  </a:solidFill>
                  <a:latin typeface="Calibri" pitchFamily="34" charset="0"/>
                  <a:ea typeface="ＭＳ Ｐゴシック" pitchFamily="34" charset="-128"/>
                </a:rPr>
                <a:t>26 de Mayo a 17 de Agosto</a:t>
              </a:r>
              <a:r>
                <a:rPr lang="es-ES" altLang="es-EC" sz="2800" b="1" dirty="0">
                  <a:solidFill>
                    <a:srgbClr val="FF0000"/>
                  </a:solidFill>
                  <a:effectLst>
                    <a:outerShdw blurRad="38100" dist="38100" dir="2700000" algn="tl">
                      <a:srgbClr val="000000">
                        <a:alpha val="43137"/>
                      </a:srgbClr>
                    </a:outerShdw>
                  </a:effectLst>
                  <a:latin typeface="Calibri" pitchFamily="34" charset="0"/>
                  <a:ea typeface="ＭＳ Ｐゴシック" pitchFamily="34" charset="-128"/>
                </a:rPr>
                <a:t>)</a:t>
              </a:r>
              <a:endParaRPr lang="en-US" altLang="es-EC" sz="2800" b="1" dirty="0">
                <a:solidFill>
                  <a:srgbClr val="FF0000"/>
                </a:solidFill>
                <a:effectLst>
                  <a:outerShdw blurRad="38100" dist="38100" dir="2700000" algn="tl">
                    <a:srgbClr val="000000">
                      <a:alpha val="43137"/>
                    </a:srgbClr>
                  </a:outerShdw>
                </a:effectLst>
                <a:latin typeface="Calibri" pitchFamily="34" charset="0"/>
                <a:ea typeface="ＭＳ Ｐゴシック" pitchFamily="34" charset="-128"/>
              </a:endParaRPr>
            </a:p>
          </p:txBody>
        </p:sp>
      </p:grpSp>
      <p:sp>
        <p:nvSpPr>
          <p:cNvPr id="9" name="8 Rectángulo redondeado"/>
          <p:cNvSpPr/>
          <p:nvPr/>
        </p:nvSpPr>
        <p:spPr>
          <a:xfrm>
            <a:off x="714573" y="2623854"/>
            <a:ext cx="2301574" cy="1388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a:effectLst>
                  <a:outerShdw blurRad="38100" dist="38100" dir="2700000" algn="tl">
                    <a:srgbClr val="000000">
                      <a:alpha val="43137"/>
                    </a:srgbClr>
                  </a:outerShdw>
                </a:effectLst>
              </a:rPr>
              <a:t>Punto entrega Proveedores</a:t>
            </a:r>
          </a:p>
          <a:p>
            <a:pPr algn="ctr"/>
            <a:endParaRPr lang="es-EC" sz="1400" dirty="0"/>
          </a:p>
          <a:p>
            <a:pPr algn="ctr"/>
            <a:r>
              <a:rPr lang="es-EC" sz="1400" dirty="0"/>
              <a:t>Universidad Salesiana </a:t>
            </a:r>
          </a:p>
          <a:p>
            <a:pPr algn="ctr"/>
            <a:r>
              <a:rPr lang="es-EC" sz="1400" dirty="0"/>
              <a:t>(Centro de Acopio UPMSJ)</a:t>
            </a:r>
          </a:p>
          <a:p>
            <a:pPr algn="ctr"/>
            <a:endParaRPr lang="es-EC" sz="1400" dirty="0"/>
          </a:p>
        </p:txBody>
      </p:sp>
      <p:sp>
        <p:nvSpPr>
          <p:cNvPr id="11" name="10 Rectángulo redondeado"/>
          <p:cNvSpPr/>
          <p:nvPr/>
        </p:nvSpPr>
        <p:spPr>
          <a:xfrm>
            <a:off x="3316746" y="2623853"/>
            <a:ext cx="2210598" cy="13885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2000" b="1" dirty="0">
              <a:effectLst>
                <a:outerShdw blurRad="38100" dist="38100" dir="2700000" algn="tl">
                  <a:srgbClr val="000000">
                    <a:alpha val="43137"/>
                  </a:srgbClr>
                </a:outerShdw>
              </a:effectLst>
            </a:endParaRPr>
          </a:p>
          <a:p>
            <a:pPr algn="ctr"/>
            <a:r>
              <a:rPr lang="es-EC" sz="2000" b="1" dirty="0">
                <a:effectLst>
                  <a:outerShdw blurRad="38100" dist="38100" dir="2700000" algn="tl">
                    <a:srgbClr val="000000">
                      <a:alpha val="43137"/>
                    </a:srgbClr>
                  </a:outerShdw>
                </a:effectLst>
              </a:rPr>
              <a:t>Abastecimiento</a:t>
            </a:r>
          </a:p>
          <a:p>
            <a:pPr algn="ctr"/>
            <a:endParaRPr lang="es-EC" sz="1600" dirty="0"/>
          </a:p>
          <a:p>
            <a:pPr algn="ctr"/>
            <a:r>
              <a:rPr lang="es-EC" sz="1600" dirty="0"/>
              <a:t>100 puntos </a:t>
            </a:r>
          </a:p>
          <a:p>
            <a:pPr algn="ctr"/>
            <a:r>
              <a:rPr lang="es-EC" sz="1600" dirty="0"/>
              <a:t>planificados en el DMQ</a:t>
            </a:r>
          </a:p>
          <a:p>
            <a:pPr algn="ctr"/>
            <a:endParaRPr lang="es-EC" sz="1600" dirty="0"/>
          </a:p>
          <a:p>
            <a:pPr algn="ctr"/>
            <a:endParaRPr lang="es-EC" sz="1600" dirty="0"/>
          </a:p>
        </p:txBody>
      </p:sp>
      <p:sp>
        <p:nvSpPr>
          <p:cNvPr id="13" name="12 Rectángulo redondeado"/>
          <p:cNvSpPr/>
          <p:nvPr/>
        </p:nvSpPr>
        <p:spPr>
          <a:xfrm>
            <a:off x="5857671" y="2623852"/>
            <a:ext cx="2863239" cy="13885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a:effectLst>
                  <a:outerShdw blurRad="38100" dist="38100" dir="2700000" algn="tl">
                    <a:srgbClr val="000000">
                      <a:alpha val="43137"/>
                    </a:srgbClr>
                  </a:outerShdw>
                </a:effectLst>
              </a:rPr>
              <a:t>Entrega a Ciudadanía</a:t>
            </a:r>
          </a:p>
          <a:p>
            <a:pPr algn="ctr"/>
            <a:endParaRPr lang="es-EC" sz="1400" dirty="0"/>
          </a:p>
          <a:p>
            <a:pPr algn="ctr"/>
            <a:r>
              <a:rPr lang="es-EC" sz="1600" dirty="0"/>
              <a:t>Kits con códigos QR entregados en 100 puntos abiertos. </a:t>
            </a:r>
            <a:endParaRPr lang="es-EC" sz="1400" dirty="0"/>
          </a:p>
        </p:txBody>
      </p:sp>
      <p:sp>
        <p:nvSpPr>
          <p:cNvPr id="2" name="1 Rectángulo"/>
          <p:cNvSpPr/>
          <p:nvPr/>
        </p:nvSpPr>
        <p:spPr>
          <a:xfrm>
            <a:off x="1597498" y="1752678"/>
            <a:ext cx="535723" cy="923330"/>
          </a:xfrm>
          <a:prstGeom prst="rect">
            <a:avLst/>
          </a:prstGeom>
          <a:noFill/>
        </p:spPr>
        <p:txBody>
          <a:bodyPr wrap="none" lIns="91440" tIns="45720" rIns="91440" bIns="45720">
            <a:spAutoFit/>
          </a:bodyPr>
          <a:lstStyle/>
          <a:p>
            <a:pPr algn="ctr"/>
            <a:r>
              <a:rPr lang="es-ES" sz="5400" b="1" cap="none" spc="0" dirty="0">
                <a:ln w="31550" cmpd="sng">
                  <a:solidFill>
                    <a:srgbClr val="C00000"/>
                  </a:solidFill>
                  <a:prstDash val="solid"/>
                </a:ln>
                <a:solidFill>
                  <a:srgbClr val="C00000"/>
                </a:solidFill>
                <a:effectLst>
                  <a:outerShdw blurRad="41275" dist="12700" dir="12000000" algn="tl" rotWithShape="0">
                    <a:srgbClr val="000000">
                      <a:alpha val="40000"/>
                    </a:srgbClr>
                  </a:outerShdw>
                </a:effectLst>
              </a:rPr>
              <a:t>1</a:t>
            </a:r>
          </a:p>
        </p:txBody>
      </p:sp>
      <p:sp>
        <p:nvSpPr>
          <p:cNvPr id="16" name="15 Rectángulo"/>
          <p:cNvSpPr/>
          <p:nvPr/>
        </p:nvSpPr>
        <p:spPr>
          <a:xfrm>
            <a:off x="4154183" y="1752678"/>
            <a:ext cx="535724" cy="923330"/>
          </a:xfrm>
          <a:prstGeom prst="rect">
            <a:avLst/>
          </a:prstGeom>
          <a:noFill/>
        </p:spPr>
        <p:txBody>
          <a:bodyPr wrap="none" lIns="91440" tIns="45720" rIns="91440" bIns="45720">
            <a:spAutoFit/>
          </a:bodyPr>
          <a:lstStyle/>
          <a:p>
            <a:pPr algn="ctr"/>
            <a:r>
              <a:rPr lang="es-ES" sz="5400" b="1" cap="none" spc="0" dirty="0">
                <a:ln w="31550" cmpd="sng">
                  <a:solidFill>
                    <a:srgbClr val="C00000"/>
                  </a:solidFill>
                  <a:prstDash val="solid"/>
                </a:ln>
                <a:solidFill>
                  <a:srgbClr val="C00000"/>
                </a:solidFill>
                <a:effectLst>
                  <a:outerShdw blurRad="41275" dist="12700" dir="12000000" algn="tl" rotWithShape="0">
                    <a:srgbClr val="000000">
                      <a:alpha val="40000"/>
                    </a:srgbClr>
                  </a:outerShdw>
                </a:effectLst>
              </a:rPr>
              <a:t>2</a:t>
            </a:r>
          </a:p>
        </p:txBody>
      </p:sp>
      <p:sp>
        <p:nvSpPr>
          <p:cNvPr id="17" name="16 Rectángulo"/>
          <p:cNvSpPr/>
          <p:nvPr/>
        </p:nvSpPr>
        <p:spPr>
          <a:xfrm>
            <a:off x="7021428" y="1752678"/>
            <a:ext cx="535724" cy="923330"/>
          </a:xfrm>
          <a:prstGeom prst="rect">
            <a:avLst/>
          </a:prstGeom>
          <a:noFill/>
        </p:spPr>
        <p:txBody>
          <a:bodyPr wrap="none" lIns="91440" tIns="45720" rIns="91440" bIns="45720">
            <a:spAutoFit/>
          </a:bodyPr>
          <a:lstStyle/>
          <a:p>
            <a:pPr algn="ctr"/>
            <a:r>
              <a:rPr lang="es-ES" sz="5400" b="1" cap="none" spc="0" dirty="0">
                <a:ln w="31550" cmpd="sng">
                  <a:solidFill>
                    <a:srgbClr val="C00000"/>
                  </a:solidFill>
                  <a:prstDash val="solid"/>
                </a:ln>
                <a:solidFill>
                  <a:srgbClr val="C00000"/>
                </a:solidFill>
                <a:effectLst>
                  <a:outerShdw blurRad="41275" dist="12700" dir="12000000" algn="tl" rotWithShape="0">
                    <a:srgbClr val="000000">
                      <a:alpha val="40000"/>
                    </a:srgbClr>
                  </a:outerShdw>
                </a:effectLst>
              </a:rPr>
              <a:t>3</a:t>
            </a:r>
          </a:p>
        </p:txBody>
      </p:sp>
      <p:sp>
        <p:nvSpPr>
          <p:cNvPr id="18" name="17 Rectángulo redondeado"/>
          <p:cNvSpPr/>
          <p:nvPr/>
        </p:nvSpPr>
        <p:spPr>
          <a:xfrm>
            <a:off x="9048457" y="2623853"/>
            <a:ext cx="2349689" cy="13885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a:effectLst>
                  <a:outerShdw blurRad="38100" dist="38100" dir="2700000" algn="tl">
                    <a:srgbClr val="000000">
                      <a:alpha val="43137"/>
                    </a:srgbClr>
                  </a:outerShdw>
                </a:effectLst>
              </a:rPr>
              <a:t>Registro </a:t>
            </a:r>
          </a:p>
          <a:p>
            <a:pPr algn="ctr"/>
            <a:r>
              <a:rPr lang="es-EC" b="1" dirty="0">
                <a:effectLst>
                  <a:outerShdw blurRad="38100" dist="38100" dir="2700000" algn="tl">
                    <a:srgbClr val="000000">
                      <a:alpha val="43137"/>
                    </a:srgbClr>
                  </a:outerShdw>
                </a:effectLst>
              </a:rPr>
              <a:t>Base de Datos</a:t>
            </a:r>
          </a:p>
          <a:p>
            <a:pPr algn="ctr"/>
            <a:endParaRPr lang="es-EC" sz="1200" dirty="0"/>
          </a:p>
          <a:p>
            <a:pPr algn="ctr"/>
            <a:r>
              <a:rPr lang="es-EC" sz="1400" dirty="0"/>
              <a:t>250.000 KITS</a:t>
            </a:r>
          </a:p>
          <a:p>
            <a:pPr algn="ctr"/>
            <a:r>
              <a:rPr lang="es-EC" sz="1200" dirty="0"/>
              <a:t>Estado: </a:t>
            </a:r>
          </a:p>
          <a:p>
            <a:pPr algn="ctr"/>
            <a:r>
              <a:rPr lang="es-EC" sz="1200" dirty="0"/>
              <a:t>ENTREGADO</a:t>
            </a:r>
          </a:p>
          <a:p>
            <a:pPr algn="ctr"/>
            <a:endParaRPr lang="es-EC" sz="1200" dirty="0"/>
          </a:p>
        </p:txBody>
      </p:sp>
      <p:sp>
        <p:nvSpPr>
          <p:cNvPr id="19" name="18 Rectángulo"/>
          <p:cNvSpPr/>
          <p:nvPr/>
        </p:nvSpPr>
        <p:spPr>
          <a:xfrm>
            <a:off x="9923765" y="1752678"/>
            <a:ext cx="535724" cy="923330"/>
          </a:xfrm>
          <a:prstGeom prst="rect">
            <a:avLst/>
          </a:prstGeom>
          <a:noFill/>
        </p:spPr>
        <p:txBody>
          <a:bodyPr wrap="none" lIns="91440" tIns="45720" rIns="91440" bIns="45720">
            <a:spAutoFit/>
          </a:bodyPr>
          <a:lstStyle/>
          <a:p>
            <a:pPr algn="ctr"/>
            <a:r>
              <a:rPr lang="es-ES" sz="5400" b="1" cap="none" spc="0" dirty="0">
                <a:ln w="31550" cmpd="sng">
                  <a:solidFill>
                    <a:srgbClr val="C00000"/>
                  </a:solidFill>
                  <a:prstDash val="solid"/>
                </a:ln>
                <a:solidFill>
                  <a:srgbClr val="C00000"/>
                </a:solidFill>
                <a:effectLst>
                  <a:outerShdw blurRad="41275" dist="12700" dir="12000000" algn="tl" rotWithShape="0">
                    <a:srgbClr val="000000">
                      <a:alpha val="40000"/>
                    </a:srgbClr>
                  </a:outerShdw>
                </a:effectLst>
              </a:rPr>
              <a:t>4</a:t>
            </a:r>
          </a:p>
        </p:txBody>
      </p:sp>
      <p:sp>
        <p:nvSpPr>
          <p:cNvPr id="21" name="20 Rectángulo redondeado"/>
          <p:cNvSpPr/>
          <p:nvPr/>
        </p:nvSpPr>
        <p:spPr>
          <a:xfrm>
            <a:off x="714572" y="4660518"/>
            <a:ext cx="10522179" cy="119352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C" sz="1050" b="1" dirty="0">
              <a:solidFill>
                <a:srgbClr val="002060"/>
              </a:solidFill>
              <a:effectLst>
                <a:outerShdw blurRad="38100" dist="38100" dir="2700000" algn="tl">
                  <a:srgbClr val="000000">
                    <a:alpha val="43137"/>
                  </a:srgbClr>
                </a:outerShdw>
              </a:effectLst>
            </a:endParaRPr>
          </a:p>
          <a:p>
            <a:endParaRPr lang="es-EC" b="1" dirty="0">
              <a:solidFill>
                <a:srgbClr val="0070C0"/>
              </a:solidFill>
            </a:endParaRPr>
          </a:p>
          <a:p>
            <a:r>
              <a:rPr lang="es-EC" b="1" dirty="0">
                <a:solidFill>
                  <a:srgbClr val="0070C0"/>
                </a:solidFill>
              </a:rPr>
              <a:t>HERRAMIENTAS: </a:t>
            </a:r>
          </a:p>
          <a:p>
            <a:endParaRPr lang="es-EC" sz="1050" b="1" dirty="0">
              <a:solidFill>
                <a:srgbClr val="002060"/>
              </a:solidFill>
              <a:effectLst>
                <a:outerShdw blurRad="38100" dist="38100" dir="2700000" algn="tl">
                  <a:srgbClr val="000000">
                    <a:alpha val="43137"/>
                  </a:srgbClr>
                </a:outerShdw>
              </a:effectLst>
            </a:endParaRPr>
          </a:p>
          <a:p>
            <a:pPr marL="457200" lvl="0" indent="-457200" algn="just">
              <a:lnSpc>
                <a:spcPct val="115000"/>
              </a:lnSpc>
              <a:buFontTx/>
              <a:buChar char="-"/>
            </a:pPr>
            <a:r>
              <a:rPr lang="es-ES" sz="1400" b="1" dirty="0">
                <a:solidFill>
                  <a:srgbClr val="002060"/>
                </a:solidFill>
                <a:latin typeface="Cambria" panose="02040503050406030204" pitchFamily="18" charset="0"/>
                <a:ea typeface="Cambria" panose="02040503050406030204" pitchFamily="18" charset="0"/>
                <a:cs typeface="Arial"/>
              </a:rPr>
              <a:t>Código QR en cada kit</a:t>
            </a:r>
          </a:p>
          <a:p>
            <a:pPr marL="457200" lvl="0" indent="-457200" algn="just">
              <a:lnSpc>
                <a:spcPct val="115000"/>
              </a:lnSpc>
              <a:buFontTx/>
              <a:buChar char="-"/>
            </a:pPr>
            <a:r>
              <a:rPr lang="es-ES" sz="1400" b="1" dirty="0">
                <a:solidFill>
                  <a:srgbClr val="002060"/>
                </a:solidFill>
                <a:latin typeface="Cambria" panose="02040503050406030204" pitchFamily="18" charset="0"/>
                <a:ea typeface="Cambria" panose="02040503050406030204" pitchFamily="18" charset="0"/>
                <a:cs typeface="Arial"/>
              </a:rPr>
              <a:t>Aplicación móvil: “entrega kits” </a:t>
            </a:r>
            <a:r>
              <a:rPr lang="es-ES" sz="1400" dirty="0">
                <a:solidFill>
                  <a:srgbClr val="002060"/>
                </a:solidFill>
                <a:latin typeface="Cambria" panose="02040503050406030204" pitchFamily="18" charset="0"/>
                <a:ea typeface="Cambria" panose="02040503050406030204" pitchFamily="18" charset="0"/>
                <a:cs typeface="Arial"/>
              </a:rPr>
              <a:t>(Alcaldía, Dirección Metropolitana de Informática, UPMSJ)</a:t>
            </a:r>
          </a:p>
          <a:p>
            <a:pPr marL="457200" lvl="0" indent="-457200" algn="just">
              <a:lnSpc>
                <a:spcPct val="115000"/>
              </a:lnSpc>
              <a:buFontTx/>
              <a:buChar char="-"/>
            </a:pPr>
            <a:r>
              <a:rPr lang="es-ES" sz="1400" b="1" dirty="0">
                <a:solidFill>
                  <a:srgbClr val="002060"/>
                </a:solidFill>
                <a:latin typeface="Cambria" panose="02040503050406030204" pitchFamily="18" charset="0"/>
                <a:ea typeface="Cambria" panose="02040503050406030204" pitchFamily="18" charset="0"/>
                <a:cs typeface="Arial"/>
              </a:rPr>
              <a:t>Mapas de calor</a:t>
            </a:r>
            <a:r>
              <a:rPr lang="es-ES" sz="1400" dirty="0">
                <a:solidFill>
                  <a:srgbClr val="002060"/>
                </a:solidFill>
                <a:latin typeface="Cambria" panose="02040503050406030204" pitchFamily="18" charset="0"/>
                <a:ea typeface="Cambria" panose="02040503050406030204" pitchFamily="18" charset="0"/>
                <a:cs typeface="Arial"/>
              </a:rPr>
              <a:t>/ Validación por rankings de base de datos (Alcaldía)</a:t>
            </a:r>
          </a:p>
          <a:p>
            <a:pPr marL="457200" lvl="0" indent="-457200" algn="just">
              <a:lnSpc>
                <a:spcPct val="115000"/>
              </a:lnSpc>
              <a:buFontTx/>
              <a:buChar char="-"/>
            </a:pPr>
            <a:r>
              <a:rPr lang="es-ES" sz="1400" b="1" dirty="0">
                <a:solidFill>
                  <a:srgbClr val="002060"/>
                </a:solidFill>
                <a:latin typeface="Cambria" panose="02040503050406030204" pitchFamily="18" charset="0"/>
                <a:ea typeface="Cambria" panose="02040503050406030204" pitchFamily="18" charset="0"/>
              </a:rPr>
              <a:t>Metodología para la segunda fase de entrega de kits de ayuda humanitaria (alimentos) en el contexto de la emergencia por la pandemia Covid19 </a:t>
            </a:r>
            <a:r>
              <a:rPr lang="es-ES" sz="1400" dirty="0">
                <a:solidFill>
                  <a:srgbClr val="002060"/>
                </a:solidFill>
                <a:latin typeface="Cambria" panose="02040503050406030204" pitchFamily="18" charset="0"/>
                <a:ea typeface="Cambria" panose="02040503050406030204" pitchFamily="18" charset="0"/>
              </a:rPr>
              <a:t>(UPMSJ)</a:t>
            </a:r>
            <a:endParaRPr lang="es-ES" sz="1400" b="1" dirty="0">
              <a:solidFill>
                <a:srgbClr val="002060"/>
              </a:solidFill>
              <a:latin typeface="Cambria" panose="02040503050406030204" pitchFamily="18" charset="0"/>
              <a:ea typeface="Cambria" panose="02040503050406030204" pitchFamily="18" charset="0"/>
              <a:cs typeface="Arial"/>
            </a:endParaRPr>
          </a:p>
          <a:p>
            <a:pPr marL="457200" indent="-457200" algn="just">
              <a:lnSpc>
                <a:spcPct val="115000"/>
              </a:lnSpc>
              <a:buFontTx/>
              <a:buChar char="-"/>
            </a:pPr>
            <a:r>
              <a:rPr lang="es-ES" sz="1400" dirty="0">
                <a:solidFill>
                  <a:srgbClr val="002060"/>
                </a:solidFill>
                <a:latin typeface="Cambria" panose="02040503050406030204" pitchFamily="18" charset="0"/>
                <a:ea typeface="Cambria" panose="02040503050406030204" pitchFamily="18" charset="0"/>
                <a:cs typeface="Arial"/>
              </a:rPr>
              <a:t>Puntos de distribución instalados en función de </a:t>
            </a:r>
            <a:r>
              <a:rPr lang="es-ES" sz="1400" b="1" u="sng" dirty="0">
                <a:solidFill>
                  <a:srgbClr val="002060"/>
                </a:solidFill>
                <a:latin typeface="Cambria" panose="02040503050406030204" pitchFamily="18" charset="0"/>
                <a:ea typeface="Cambria" panose="02040503050406030204" pitchFamily="18" charset="0"/>
                <a:cs typeface="Arial"/>
              </a:rPr>
              <a:t>Procedimientos operativos estándar para la distribución de alimentos en el contexto del brote de COVID-19 del Programa Mundial de Alimentos</a:t>
            </a:r>
            <a:r>
              <a:rPr lang="es-ES" sz="1400" dirty="0">
                <a:solidFill>
                  <a:srgbClr val="002060"/>
                </a:solidFill>
                <a:latin typeface="Cambria" panose="02040503050406030204" pitchFamily="18" charset="0"/>
                <a:ea typeface="Cambria" panose="02040503050406030204" pitchFamily="18" charset="0"/>
                <a:cs typeface="Arial"/>
              </a:rPr>
              <a:t>, Versión 2 </a:t>
            </a:r>
          </a:p>
          <a:p>
            <a:pPr marL="457200" indent="-457200" algn="just">
              <a:lnSpc>
                <a:spcPct val="115000"/>
              </a:lnSpc>
              <a:buFontTx/>
              <a:buChar char="-"/>
            </a:pPr>
            <a:r>
              <a:rPr lang="es-ES" sz="1400" dirty="0">
                <a:solidFill>
                  <a:srgbClr val="002060"/>
                </a:solidFill>
                <a:latin typeface="Cambria" panose="02040503050406030204" pitchFamily="18" charset="0"/>
                <a:ea typeface="Cambria" panose="02040503050406030204" pitchFamily="18" charset="0"/>
                <a:cs typeface="Arial"/>
              </a:rPr>
              <a:t>Asesoría Programa Mundial de Alimentos</a:t>
            </a:r>
            <a:endParaRPr lang="es-ES" sz="1200" dirty="0">
              <a:solidFill>
                <a:srgbClr val="002060"/>
              </a:solidFill>
              <a:ea typeface="Cambria" panose="02040503050406030204" pitchFamily="18" charset="0"/>
              <a:cs typeface="Arial"/>
            </a:endParaRPr>
          </a:p>
          <a:p>
            <a:endParaRPr lang="es-EC" sz="1000" dirty="0">
              <a:solidFill>
                <a:srgbClr val="002060"/>
              </a:solidFill>
            </a:endParaRPr>
          </a:p>
          <a:p>
            <a:pPr algn="ctr"/>
            <a:endParaRPr lang="es-EC" sz="900" dirty="0">
              <a:solidFill>
                <a:srgbClr val="002060"/>
              </a:solidFill>
            </a:endParaRPr>
          </a:p>
        </p:txBody>
      </p:sp>
      <p:pic>
        <p:nvPicPr>
          <p:cNvPr id="22" name="Imagen 5"/>
          <p:cNvPicPr>
            <a:picLocks noChangeAspect="1"/>
          </p:cNvPicPr>
          <p:nvPr/>
        </p:nvPicPr>
        <p:blipFill>
          <a:blip r:embed="rId2"/>
          <a:stretch>
            <a:fillRect/>
          </a:stretch>
        </p:blipFill>
        <p:spPr>
          <a:xfrm>
            <a:off x="10277144" y="6226966"/>
            <a:ext cx="1582765" cy="557565"/>
          </a:xfrm>
          <a:prstGeom prst="rect">
            <a:avLst/>
          </a:prstGeom>
        </p:spPr>
      </p:pic>
      <p:sp>
        <p:nvSpPr>
          <p:cNvPr id="5" name="4 Flecha derecha"/>
          <p:cNvSpPr/>
          <p:nvPr/>
        </p:nvSpPr>
        <p:spPr>
          <a:xfrm>
            <a:off x="2702762" y="2057394"/>
            <a:ext cx="955006" cy="3957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5" name="24 Flecha derecha"/>
          <p:cNvSpPr/>
          <p:nvPr/>
        </p:nvSpPr>
        <p:spPr>
          <a:xfrm>
            <a:off x="5243522" y="2057394"/>
            <a:ext cx="955006" cy="3957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6" name="25 Flecha derecha"/>
          <p:cNvSpPr/>
          <p:nvPr/>
        </p:nvSpPr>
        <p:spPr>
          <a:xfrm>
            <a:off x="8352016" y="2057394"/>
            <a:ext cx="955006" cy="3957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7" name="CuadroTexto 6"/>
          <p:cNvSpPr txBox="1"/>
          <p:nvPr/>
        </p:nvSpPr>
        <p:spPr>
          <a:xfrm>
            <a:off x="3766798" y="1190752"/>
            <a:ext cx="4503330" cy="584775"/>
          </a:xfrm>
          <a:prstGeom prst="rect">
            <a:avLst/>
          </a:prstGeom>
          <a:noFill/>
        </p:spPr>
        <p:txBody>
          <a:bodyPr wrap="square" rtlCol="0">
            <a:spAutoFit/>
          </a:bodyPr>
          <a:lstStyle/>
          <a:p>
            <a:pPr algn="ctr"/>
            <a:r>
              <a:rPr lang="es-ES_tradnl" sz="3200" b="1" dirty="0">
                <a:solidFill>
                  <a:srgbClr val="0070C0"/>
                </a:solidFill>
              </a:rPr>
              <a:t>CADENA LOGÍSTICA 2</a:t>
            </a:r>
          </a:p>
        </p:txBody>
      </p:sp>
    </p:spTree>
    <p:extLst>
      <p:ext uri="{BB962C8B-B14F-4D97-AF65-F5344CB8AC3E}">
        <p14:creationId xmlns:p14="http://schemas.microsoft.com/office/powerpoint/2010/main" val="3317745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6264563A-88DC-4BA0-B3CE-C1D40E46BE82}"/>
              </a:ext>
            </a:extLst>
          </p:cNvPr>
          <p:cNvPicPr>
            <a:picLocks noChangeAspect="1"/>
          </p:cNvPicPr>
          <p:nvPr/>
        </p:nvPicPr>
        <p:blipFill>
          <a:blip r:embed="rId2"/>
          <a:stretch>
            <a:fillRect/>
          </a:stretch>
        </p:blipFill>
        <p:spPr>
          <a:xfrm>
            <a:off x="9864720" y="6074296"/>
            <a:ext cx="1941762" cy="684030"/>
          </a:xfrm>
          <a:prstGeom prst="rect">
            <a:avLst/>
          </a:prstGeom>
        </p:spPr>
      </p:pic>
      <p:grpSp>
        <p:nvGrpSpPr>
          <p:cNvPr id="8" name="Agrupar 5"/>
          <p:cNvGrpSpPr>
            <a:grpSpLocks/>
          </p:cNvGrpSpPr>
          <p:nvPr/>
        </p:nvGrpSpPr>
        <p:grpSpPr bwMode="auto">
          <a:xfrm>
            <a:off x="-36397" y="2574860"/>
            <a:ext cx="12228397" cy="1437185"/>
            <a:chOff x="-88853" y="1884720"/>
            <a:chExt cx="9505950" cy="843558"/>
          </a:xfrm>
          <a:solidFill>
            <a:srgbClr val="001E8E"/>
          </a:solidFill>
        </p:grpSpPr>
        <p:sp>
          <p:nvSpPr>
            <p:cNvPr id="9" name="Rectángulo 26"/>
            <p:cNvSpPr>
              <a:spLocks noChangeArrowheads="1"/>
            </p:cNvSpPr>
            <p:nvPr/>
          </p:nvSpPr>
          <p:spPr bwMode="auto">
            <a:xfrm>
              <a:off x="-88853" y="1884720"/>
              <a:ext cx="9505950" cy="843558"/>
            </a:xfrm>
            <a:prstGeom prst="rect">
              <a:avLst/>
            </a:prstGeom>
            <a:grp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s-ES">
                <a:solidFill>
                  <a:schemeClr val="lt1"/>
                </a:solidFill>
                <a:latin typeface="+mn-lt"/>
                <a:ea typeface="+mn-ea"/>
              </a:endParaRPr>
            </a:p>
          </p:txBody>
        </p:sp>
        <p:sp>
          <p:nvSpPr>
            <p:cNvPr id="10" name="Rectángulo 24"/>
            <p:cNvSpPr>
              <a:spLocks noChangeArrowheads="1"/>
            </p:cNvSpPr>
            <p:nvPr/>
          </p:nvSpPr>
          <p:spPr bwMode="auto">
            <a:xfrm>
              <a:off x="107949" y="2040854"/>
              <a:ext cx="9036051" cy="5419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s-ES" altLang="es-EC" sz="5400" b="1" dirty="0">
                  <a:solidFill>
                    <a:schemeClr val="bg1"/>
                  </a:solidFill>
                  <a:latin typeface="Calibri" pitchFamily="34" charset="0"/>
                  <a:ea typeface="ＭＳ Ｐゴシック" pitchFamily="34" charset="-128"/>
                </a:rPr>
                <a:t>SITUACIÓN PAGOS GUAGUAS CENTROS</a:t>
              </a:r>
            </a:p>
          </p:txBody>
        </p:sp>
      </p:grpSp>
    </p:spTree>
    <p:extLst>
      <p:ext uri="{BB962C8B-B14F-4D97-AF65-F5344CB8AC3E}">
        <p14:creationId xmlns:p14="http://schemas.microsoft.com/office/powerpoint/2010/main" val="4046065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5"/>
          <p:cNvGrpSpPr>
            <a:grpSpLocks/>
          </p:cNvGrpSpPr>
          <p:nvPr/>
        </p:nvGrpSpPr>
        <p:grpSpPr bwMode="auto">
          <a:xfrm>
            <a:off x="-241300" y="1"/>
            <a:ext cx="12674600" cy="1138773"/>
            <a:chOff x="-180975" y="0"/>
            <a:chExt cx="9505950" cy="854682"/>
          </a:xfrm>
          <a:solidFill>
            <a:srgbClr val="001E8E"/>
          </a:solidFill>
        </p:grpSpPr>
        <p:sp>
          <p:nvSpPr>
            <p:cNvPr id="8" name="Rectángulo 26"/>
            <p:cNvSpPr>
              <a:spLocks noChangeArrowheads="1"/>
            </p:cNvSpPr>
            <p:nvPr/>
          </p:nvSpPr>
          <p:spPr bwMode="auto">
            <a:xfrm>
              <a:off x="-180975" y="0"/>
              <a:ext cx="9505950" cy="843558"/>
            </a:xfrm>
            <a:prstGeom prst="rect">
              <a:avLst/>
            </a:prstGeom>
            <a:grp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s-ES">
                <a:solidFill>
                  <a:schemeClr val="lt1"/>
                </a:solidFill>
                <a:latin typeface="+mn-lt"/>
                <a:ea typeface="+mn-ea"/>
              </a:endParaRPr>
            </a:p>
          </p:txBody>
        </p:sp>
        <p:sp>
          <p:nvSpPr>
            <p:cNvPr id="12" name="Rectángulo 24"/>
            <p:cNvSpPr>
              <a:spLocks noChangeArrowheads="1"/>
            </p:cNvSpPr>
            <p:nvPr/>
          </p:nvSpPr>
          <p:spPr bwMode="auto">
            <a:xfrm>
              <a:off x="197963" y="0"/>
              <a:ext cx="9036051" cy="85468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s-ES" altLang="es-EC" sz="4000" b="1" dirty="0">
                  <a:solidFill>
                    <a:schemeClr val="bg1"/>
                  </a:solidFill>
                  <a:latin typeface="Calibri" pitchFamily="34" charset="0"/>
                  <a:ea typeface="ＭＳ Ｐゴシック" pitchFamily="34" charset="-128"/>
                </a:rPr>
                <a:t>SEGUNDA ETAPA</a:t>
              </a:r>
            </a:p>
            <a:p>
              <a:pPr algn="ctr">
                <a:defRPr/>
              </a:pPr>
              <a:r>
                <a:rPr lang="es-ES" altLang="es-EC" sz="2800" b="1" dirty="0">
                  <a:solidFill>
                    <a:srgbClr val="FF0000"/>
                  </a:solidFill>
                  <a:effectLst>
                    <a:outerShdw blurRad="38100" dist="38100" dir="2700000" algn="tl">
                      <a:srgbClr val="000000">
                        <a:alpha val="43137"/>
                      </a:srgbClr>
                    </a:outerShdw>
                  </a:effectLst>
                  <a:latin typeface="Calibri" pitchFamily="34" charset="0"/>
                  <a:ea typeface="ＭＳ Ｐゴシック" pitchFamily="34" charset="-128"/>
                </a:rPr>
                <a:t>KTIS ENTREGADOS</a:t>
              </a:r>
              <a:endParaRPr lang="en-US" altLang="es-EC" sz="2800" b="1" dirty="0">
                <a:solidFill>
                  <a:srgbClr val="FF0000"/>
                </a:solidFill>
                <a:effectLst>
                  <a:outerShdw blurRad="38100" dist="38100" dir="2700000" algn="tl">
                    <a:srgbClr val="000000">
                      <a:alpha val="43137"/>
                    </a:srgbClr>
                  </a:outerShdw>
                </a:effectLst>
                <a:latin typeface="Calibri" pitchFamily="34" charset="0"/>
                <a:ea typeface="ＭＳ Ｐゴシック" pitchFamily="34" charset="-128"/>
              </a:endParaRPr>
            </a:p>
          </p:txBody>
        </p:sp>
      </p:grpSp>
      <p:sp>
        <p:nvSpPr>
          <p:cNvPr id="9" name="8 Rectángulo redondeado"/>
          <p:cNvSpPr/>
          <p:nvPr/>
        </p:nvSpPr>
        <p:spPr>
          <a:xfrm>
            <a:off x="1037227" y="2797785"/>
            <a:ext cx="3016157" cy="28114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800" b="1" dirty="0">
              <a:effectLst>
                <a:outerShdw blurRad="38100" dist="38100" dir="2700000" algn="tl">
                  <a:srgbClr val="000000">
                    <a:alpha val="43137"/>
                  </a:srgbClr>
                </a:outerShdw>
              </a:effectLst>
            </a:endParaRPr>
          </a:p>
          <a:p>
            <a:pPr algn="ctr"/>
            <a:r>
              <a:rPr lang="es-ES" sz="2800" b="1" dirty="0">
                <a:effectLst>
                  <a:outerShdw blurRad="38100" dist="38100" dir="2700000" algn="tl">
                    <a:srgbClr val="000000">
                      <a:alpha val="43137"/>
                    </a:srgbClr>
                  </a:outerShdw>
                </a:effectLst>
              </a:rPr>
              <a:t>USD. 1’929.000</a:t>
            </a:r>
          </a:p>
          <a:p>
            <a:pPr algn="ctr"/>
            <a:endParaRPr lang="es-ES" sz="2400" b="1" dirty="0">
              <a:effectLst>
                <a:outerShdw blurRad="38100" dist="38100" dir="2700000" algn="tl">
                  <a:srgbClr val="000000">
                    <a:alpha val="43137"/>
                  </a:srgbClr>
                </a:outerShdw>
              </a:effectLst>
            </a:endParaRPr>
          </a:p>
          <a:p>
            <a:pPr algn="ctr"/>
            <a:r>
              <a:rPr lang="es-ES" sz="2400" b="1" dirty="0">
                <a:effectLst>
                  <a:outerShdw blurRad="38100" dist="38100" dir="2700000" algn="tl">
                    <a:srgbClr val="000000">
                      <a:alpha val="43137"/>
                    </a:srgbClr>
                  </a:outerShdw>
                </a:effectLst>
              </a:rPr>
              <a:t>4 PROVEEDORES</a:t>
            </a:r>
          </a:p>
          <a:p>
            <a:pPr algn="ctr"/>
            <a:endParaRPr lang="es-ES" sz="1400" dirty="0"/>
          </a:p>
          <a:p>
            <a:pPr algn="ctr"/>
            <a:r>
              <a:rPr lang="es-ES" sz="1600" dirty="0"/>
              <a:t>MEGA SANTAMARIA S.A</a:t>
            </a:r>
            <a:r>
              <a:rPr lang="es-ES" sz="1400" dirty="0"/>
              <a:t>.</a:t>
            </a:r>
          </a:p>
          <a:p>
            <a:pPr algn="ctr"/>
            <a:r>
              <a:rPr lang="es-ES" sz="1400" dirty="0"/>
              <a:t>ASOCIADOS TÍA S.A.</a:t>
            </a:r>
          </a:p>
          <a:p>
            <a:pPr algn="ctr"/>
            <a:r>
              <a:rPr lang="es-ES" sz="1400" dirty="0"/>
              <a:t>ASERTÍA COMERCIAL S.A.</a:t>
            </a:r>
          </a:p>
          <a:p>
            <a:pPr algn="ctr"/>
            <a:r>
              <a:rPr lang="es-ES" sz="1400" dirty="0"/>
              <a:t>TRADE SUR COMPANY S.A.</a:t>
            </a:r>
          </a:p>
          <a:p>
            <a:pPr algn="ctr"/>
            <a:endParaRPr lang="es-EC" sz="1400" dirty="0">
              <a:effectLst>
                <a:outerShdw blurRad="38100" dist="38100" dir="2700000" algn="tl">
                  <a:srgbClr val="000000">
                    <a:alpha val="43137"/>
                  </a:srgbClr>
                </a:outerShdw>
              </a:effectLst>
            </a:endParaRPr>
          </a:p>
        </p:txBody>
      </p:sp>
      <p:sp>
        <p:nvSpPr>
          <p:cNvPr id="11" name="10 Rectángulo redondeado"/>
          <p:cNvSpPr/>
          <p:nvPr/>
        </p:nvSpPr>
        <p:spPr>
          <a:xfrm>
            <a:off x="8185018" y="2797785"/>
            <a:ext cx="2661306" cy="28114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800" b="1" dirty="0">
                <a:effectLst>
                  <a:outerShdw blurRad="38100" dist="38100" dir="2700000" algn="tl">
                    <a:srgbClr val="000000">
                      <a:alpha val="43137"/>
                    </a:srgbClr>
                  </a:outerShdw>
                </a:effectLst>
              </a:rPr>
              <a:t>250.000</a:t>
            </a:r>
          </a:p>
          <a:p>
            <a:pPr algn="ctr"/>
            <a:endParaRPr lang="es-EC" sz="2400" b="1" dirty="0">
              <a:effectLst>
                <a:outerShdw blurRad="38100" dist="38100" dir="2700000" algn="tl">
                  <a:srgbClr val="000000">
                    <a:alpha val="43137"/>
                  </a:srgbClr>
                </a:outerShdw>
              </a:effectLst>
            </a:endParaRPr>
          </a:p>
          <a:p>
            <a:pPr algn="ctr"/>
            <a:r>
              <a:rPr lang="es-EC" sz="2400" b="1" dirty="0">
                <a:effectLst>
                  <a:outerShdw blurRad="38100" dist="38100" dir="2700000" algn="tl">
                    <a:srgbClr val="000000">
                      <a:alpha val="43137"/>
                    </a:srgbClr>
                  </a:outerShdw>
                </a:effectLst>
              </a:rPr>
              <a:t> KITS DE ALIMENTOS</a:t>
            </a:r>
            <a:endParaRPr lang="es-EC" sz="1600" dirty="0"/>
          </a:p>
        </p:txBody>
      </p:sp>
      <p:sp>
        <p:nvSpPr>
          <p:cNvPr id="2" name="1 Rectángulo"/>
          <p:cNvSpPr/>
          <p:nvPr/>
        </p:nvSpPr>
        <p:spPr>
          <a:xfrm>
            <a:off x="1518838" y="1783378"/>
            <a:ext cx="2052934" cy="830997"/>
          </a:xfrm>
          <a:prstGeom prst="rect">
            <a:avLst/>
          </a:prstGeom>
          <a:noFill/>
        </p:spPr>
        <p:txBody>
          <a:bodyPr wrap="none" lIns="91440" tIns="45720" rIns="91440" bIns="45720">
            <a:spAutoFit/>
          </a:bodyPr>
          <a:lstStyle/>
          <a:p>
            <a:pPr algn="ctr"/>
            <a:r>
              <a:rPr lang="es-ES" sz="2400" cap="none" spc="0" dirty="0">
                <a:ln w="31550" cmpd="sng">
                  <a:solidFill>
                    <a:srgbClr val="C00000"/>
                  </a:solidFill>
                  <a:prstDash val="solid"/>
                </a:ln>
                <a:solidFill>
                  <a:srgbClr val="C00000"/>
                </a:solidFill>
              </a:rPr>
              <a:t>PRESUPUESTO </a:t>
            </a:r>
          </a:p>
          <a:p>
            <a:pPr algn="ctr"/>
            <a:r>
              <a:rPr lang="es-ES" sz="2400" dirty="0">
                <a:ln w="31550" cmpd="sng">
                  <a:solidFill>
                    <a:srgbClr val="C00000"/>
                  </a:solidFill>
                  <a:prstDash val="solid"/>
                </a:ln>
                <a:solidFill>
                  <a:srgbClr val="C00000"/>
                </a:solidFill>
              </a:rPr>
              <a:t>INVERTIDO</a:t>
            </a:r>
            <a:endParaRPr lang="es-ES" sz="2400" cap="none" spc="0" dirty="0">
              <a:ln w="31550" cmpd="sng">
                <a:solidFill>
                  <a:srgbClr val="C00000"/>
                </a:solidFill>
                <a:prstDash val="solid"/>
              </a:ln>
              <a:solidFill>
                <a:srgbClr val="C00000"/>
              </a:solidFill>
            </a:endParaRPr>
          </a:p>
        </p:txBody>
      </p:sp>
      <p:pic>
        <p:nvPicPr>
          <p:cNvPr id="22" name="Imagen 5"/>
          <p:cNvPicPr>
            <a:picLocks noChangeAspect="1"/>
          </p:cNvPicPr>
          <p:nvPr/>
        </p:nvPicPr>
        <p:blipFill>
          <a:blip r:embed="rId2"/>
          <a:stretch>
            <a:fillRect/>
          </a:stretch>
        </p:blipFill>
        <p:spPr>
          <a:xfrm>
            <a:off x="9905664" y="6074296"/>
            <a:ext cx="1941762" cy="684030"/>
          </a:xfrm>
          <a:prstGeom prst="rect">
            <a:avLst/>
          </a:prstGeom>
        </p:spPr>
      </p:pic>
      <p:sp>
        <p:nvSpPr>
          <p:cNvPr id="20" name="19 Rectángulo"/>
          <p:cNvSpPr/>
          <p:nvPr/>
        </p:nvSpPr>
        <p:spPr>
          <a:xfrm>
            <a:off x="5395133" y="1783375"/>
            <a:ext cx="1476173" cy="830997"/>
          </a:xfrm>
          <a:prstGeom prst="rect">
            <a:avLst/>
          </a:prstGeom>
          <a:noFill/>
        </p:spPr>
        <p:txBody>
          <a:bodyPr wrap="none" lIns="91440" tIns="45720" rIns="91440" bIns="45720">
            <a:spAutoFit/>
          </a:bodyPr>
          <a:lstStyle/>
          <a:p>
            <a:pPr algn="ctr"/>
            <a:r>
              <a:rPr lang="es-ES" sz="2400" cap="none" spc="0" dirty="0">
                <a:ln w="31550" cmpd="sng">
                  <a:solidFill>
                    <a:srgbClr val="C00000"/>
                  </a:solidFill>
                  <a:prstDash val="solid"/>
                </a:ln>
                <a:solidFill>
                  <a:srgbClr val="C00000"/>
                </a:solidFill>
              </a:rPr>
              <a:t>PUNTOS </a:t>
            </a:r>
          </a:p>
          <a:p>
            <a:pPr algn="ctr"/>
            <a:r>
              <a:rPr lang="es-ES" sz="2400" cap="none" spc="0" dirty="0">
                <a:ln w="31550" cmpd="sng">
                  <a:solidFill>
                    <a:srgbClr val="C00000"/>
                  </a:solidFill>
                  <a:prstDash val="solid"/>
                </a:ln>
                <a:solidFill>
                  <a:srgbClr val="C00000"/>
                </a:solidFill>
              </a:rPr>
              <a:t>ABIERTOS </a:t>
            </a:r>
          </a:p>
        </p:txBody>
      </p:sp>
      <p:sp>
        <p:nvSpPr>
          <p:cNvPr id="23" name="22 Rectángulo redondeado"/>
          <p:cNvSpPr/>
          <p:nvPr/>
        </p:nvSpPr>
        <p:spPr>
          <a:xfrm>
            <a:off x="4676811" y="2797786"/>
            <a:ext cx="2912819" cy="28114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2000" b="1" dirty="0">
              <a:effectLst>
                <a:outerShdw blurRad="38100" dist="38100" dir="2700000" algn="tl">
                  <a:srgbClr val="000000">
                    <a:alpha val="43137"/>
                  </a:srgbClr>
                </a:outerShdw>
              </a:effectLst>
            </a:endParaRPr>
          </a:p>
          <a:p>
            <a:pPr algn="ctr"/>
            <a:r>
              <a:rPr lang="es-EC" sz="2800" b="1" dirty="0">
                <a:effectLst>
                  <a:outerShdw blurRad="38100" dist="38100" dir="2700000" algn="tl">
                    <a:srgbClr val="000000">
                      <a:alpha val="43137"/>
                    </a:srgbClr>
                  </a:outerShdw>
                </a:effectLst>
              </a:rPr>
              <a:t>100</a:t>
            </a:r>
          </a:p>
          <a:p>
            <a:pPr algn="ctr"/>
            <a:endParaRPr lang="es-EC" sz="2400" b="1" dirty="0">
              <a:effectLst>
                <a:outerShdw blurRad="38100" dist="38100" dir="2700000" algn="tl">
                  <a:srgbClr val="000000">
                    <a:alpha val="43137"/>
                  </a:srgbClr>
                </a:outerShdw>
              </a:effectLst>
            </a:endParaRPr>
          </a:p>
          <a:p>
            <a:pPr algn="ctr"/>
            <a:r>
              <a:rPr lang="es-EC" sz="2400" b="1" dirty="0">
                <a:effectLst>
                  <a:outerShdw blurRad="38100" dist="38100" dir="2700000" algn="tl">
                    <a:srgbClr val="000000">
                      <a:alpha val="43137"/>
                    </a:srgbClr>
                  </a:outerShdw>
                </a:effectLst>
              </a:rPr>
              <a:t> PUNTOS PARA ENTREGA</a:t>
            </a:r>
          </a:p>
          <a:p>
            <a:pPr algn="ctr"/>
            <a:endParaRPr lang="es-EC" sz="1600" dirty="0"/>
          </a:p>
          <a:p>
            <a:pPr algn="ctr"/>
            <a:endParaRPr lang="es-EC" sz="1600" dirty="0"/>
          </a:p>
        </p:txBody>
      </p:sp>
      <p:sp>
        <p:nvSpPr>
          <p:cNvPr id="24" name="23 Rectángulo"/>
          <p:cNvSpPr/>
          <p:nvPr/>
        </p:nvSpPr>
        <p:spPr>
          <a:xfrm>
            <a:off x="8312393" y="1783378"/>
            <a:ext cx="2406556" cy="830997"/>
          </a:xfrm>
          <a:prstGeom prst="rect">
            <a:avLst/>
          </a:prstGeom>
          <a:noFill/>
        </p:spPr>
        <p:txBody>
          <a:bodyPr wrap="none" lIns="91440" tIns="45720" rIns="91440" bIns="45720">
            <a:spAutoFit/>
          </a:bodyPr>
          <a:lstStyle/>
          <a:p>
            <a:pPr algn="ctr"/>
            <a:r>
              <a:rPr lang="es-ES" sz="2400" cap="none" spc="0" dirty="0">
                <a:ln w="31550" cmpd="sng">
                  <a:solidFill>
                    <a:srgbClr val="C00000"/>
                  </a:solidFill>
                  <a:prstDash val="solid"/>
                </a:ln>
                <a:solidFill>
                  <a:srgbClr val="C00000"/>
                </a:solidFill>
              </a:rPr>
              <a:t>KITS ADQUIRIDOS</a:t>
            </a:r>
          </a:p>
          <a:p>
            <a:pPr algn="ctr"/>
            <a:r>
              <a:rPr lang="es-ES" sz="2400" cap="none" spc="0" dirty="0">
                <a:ln w="31550" cmpd="sng">
                  <a:solidFill>
                    <a:srgbClr val="C00000"/>
                  </a:solidFill>
                  <a:prstDash val="solid"/>
                </a:ln>
                <a:solidFill>
                  <a:srgbClr val="C00000"/>
                </a:solidFill>
              </a:rPr>
              <a:t> Y ENTREGADOS</a:t>
            </a:r>
          </a:p>
        </p:txBody>
      </p:sp>
    </p:spTree>
    <p:extLst>
      <p:ext uri="{BB962C8B-B14F-4D97-AF65-F5344CB8AC3E}">
        <p14:creationId xmlns:p14="http://schemas.microsoft.com/office/powerpoint/2010/main" val="3212995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5"/>
          <p:cNvGrpSpPr>
            <a:grpSpLocks/>
          </p:cNvGrpSpPr>
          <p:nvPr/>
        </p:nvGrpSpPr>
        <p:grpSpPr bwMode="auto">
          <a:xfrm>
            <a:off x="-241300" y="1"/>
            <a:ext cx="12674600" cy="1123951"/>
            <a:chOff x="-180975" y="0"/>
            <a:chExt cx="9505950" cy="843558"/>
          </a:xfrm>
          <a:solidFill>
            <a:srgbClr val="001E8E"/>
          </a:solidFill>
        </p:grpSpPr>
        <p:sp>
          <p:nvSpPr>
            <p:cNvPr id="8" name="Rectángulo 26"/>
            <p:cNvSpPr>
              <a:spLocks noChangeArrowheads="1"/>
            </p:cNvSpPr>
            <p:nvPr/>
          </p:nvSpPr>
          <p:spPr bwMode="auto">
            <a:xfrm>
              <a:off x="-180975" y="0"/>
              <a:ext cx="9505950" cy="843558"/>
            </a:xfrm>
            <a:prstGeom prst="rect">
              <a:avLst/>
            </a:prstGeom>
            <a:grp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s-ES">
                <a:solidFill>
                  <a:schemeClr val="lt1"/>
                </a:solidFill>
                <a:latin typeface="+mn-lt"/>
                <a:ea typeface="+mn-ea"/>
              </a:endParaRPr>
            </a:p>
          </p:txBody>
        </p:sp>
        <p:sp>
          <p:nvSpPr>
            <p:cNvPr id="12" name="Rectángulo 24"/>
            <p:cNvSpPr>
              <a:spLocks noChangeArrowheads="1"/>
            </p:cNvSpPr>
            <p:nvPr/>
          </p:nvSpPr>
          <p:spPr bwMode="auto">
            <a:xfrm>
              <a:off x="0" y="114766"/>
              <a:ext cx="9036051" cy="6352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s-ES" altLang="es-EC" sz="4000" b="1" dirty="0">
                  <a:solidFill>
                    <a:schemeClr val="bg1"/>
                  </a:solidFill>
                  <a:latin typeface="Calibri" pitchFamily="34" charset="0"/>
                  <a:ea typeface="ＭＳ Ｐゴシック" pitchFamily="34" charset="-128"/>
                </a:rPr>
                <a:t>PRODUCTOS DEL KIT DE ALIMENTOS</a:t>
              </a:r>
            </a:p>
            <a:p>
              <a:pPr algn="ctr">
                <a:defRPr/>
              </a:pPr>
              <a:endParaRPr lang="en-US" altLang="es-EC" sz="900" b="1" dirty="0">
                <a:solidFill>
                  <a:srgbClr val="FF0000"/>
                </a:solidFill>
                <a:effectLst>
                  <a:outerShdw blurRad="38100" dist="38100" dir="2700000" algn="tl">
                    <a:srgbClr val="000000">
                      <a:alpha val="43137"/>
                    </a:srgbClr>
                  </a:outerShdw>
                </a:effectLst>
                <a:latin typeface="Calibri" pitchFamily="34" charset="0"/>
                <a:ea typeface="ＭＳ Ｐゴシック" pitchFamily="34" charset="-128"/>
              </a:endParaRPr>
            </a:p>
          </p:txBody>
        </p:sp>
      </p:grpSp>
      <p:pic>
        <p:nvPicPr>
          <p:cNvPr id="22" name="Imagen 5"/>
          <p:cNvPicPr>
            <a:picLocks noChangeAspect="1"/>
          </p:cNvPicPr>
          <p:nvPr/>
        </p:nvPicPr>
        <p:blipFill>
          <a:blip r:embed="rId2"/>
          <a:stretch>
            <a:fillRect/>
          </a:stretch>
        </p:blipFill>
        <p:spPr>
          <a:xfrm>
            <a:off x="9905664" y="6074296"/>
            <a:ext cx="1941762" cy="684030"/>
          </a:xfrm>
          <a:prstGeom prst="rect">
            <a:avLst/>
          </a:prstGeom>
        </p:spPr>
      </p:pic>
      <p:sp>
        <p:nvSpPr>
          <p:cNvPr id="23" name="22 Rectángulo redondeado"/>
          <p:cNvSpPr/>
          <p:nvPr/>
        </p:nvSpPr>
        <p:spPr>
          <a:xfrm>
            <a:off x="3957851" y="2251877"/>
            <a:ext cx="4367283" cy="2702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3200" b="1" dirty="0">
              <a:effectLst>
                <a:outerShdw blurRad="38100" dist="38100" dir="2700000" algn="tl">
                  <a:srgbClr val="000000">
                    <a:alpha val="43137"/>
                  </a:srgbClr>
                </a:outerShdw>
              </a:effectLst>
            </a:endParaRPr>
          </a:p>
          <a:p>
            <a:pPr marL="285750" indent="-285750">
              <a:buFontTx/>
              <a:buChar char="-"/>
            </a:pPr>
            <a:r>
              <a:rPr lang="es-EC" sz="2800" dirty="0"/>
              <a:t>3 Sardinas y/o Atún</a:t>
            </a:r>
          </a:p>
          <a:p>
            <a:pPr marL="285750" indent="-285750">
              <a:buFontTx/>
              <a:buChar char="-"/>
            </a:pPr>
            <a:r>
              <a:rPr lang="es-EC" sz="2800" dirty="0"/>
              <a:t>4 Kg de Arroz</a:t>
            </a:r>
          </a:p>
          <a:p>
            <a:pPr marL="285750" indent="-285750">
              <a:buFontTx/>
              <a:buChar char="-"/>
            </a:pPr>
            <a:r>
              <a:rPr lang="es-EC" sz="2800" dirty="0"/>
              <a:t>2 Kg de Azúcar</a:t>
            </a:r>
          </a:p>
          <a:p>
            <a:pPr marL="285750" indent="-285750">
              <a:buFontTx/>
              <a:buChar char="-"/>
            </a:pPr>
            <a:r>
              <a:rPr lang="es-EC" sz="2800" dirty="0"/>
              <a:t>500 gr de Avena</a:t>
            </a:r>
          </a:p>
          <a:p>
            <a:pPr marL="285750" indent="-285750">
              <a:buFontTx/>
              <a:buChar char="-"/>
            </a:pPr>
            <a:r>
              <a:rPr lang="es-EC" sz="2800" dirty="0"/>
              <a:t>500 gr de Granos Secos</a:t>
            </a:r>
          </a:p>
          <a:p>
            <a:pPr algn="ctr"/>
            <a:endParaRPr lang="es-EC" sz="2400" dirty="0"/>
          </a:p>
        </p:txBody>
      </p:sp>
      <p:sp>
        <p:nvSpPr>
          <p:cNvPr id="3" name="2 Rectángulo"/>
          <p:cNvSpPr/>
          <p:nvPr/>
        </p:nvSpPr>
        <p:spPr>
          <a:xfrm>
            <a:off x="577751" y="5066090"/>
            <a:ext cx="10668000" cy="1205523"/>
          </a:xfrm>
          <a:prstGeom prst="rect">
            <a:avLst/>
          </a:prstGeom>
        </p:spPr>
        <p:txBody>
          <a:bodyPr wrap="square">
            <a:spAutoFit/>
          </a:bodyPr>
          <a:lstStyle/>
          <a:p>
            <a:endParaRPr lang="es-EC" sz="1200" b="1" dirty="0">
              <a:solidFill>
                <a:srgbClr val="002060"/>
              </a:solidFill>
              <a:effectLst>
                <a:outerShdw blurRad="38100" dist="38100" dir="2700000" algn="tl">
                  <a:srgbClr val="000000">
                    <a:alpha val="43137"/>
                  </a:srgbClr>
                </a:outerShdw>
              </a:effectLst>
            </a:endParaRPr>
          </a:p>
          <a:p>
            <a:pPr marL="457200" lvl="0" indent="-457200" algn="just">
              <a:lnSpc>
                <a:spcPct val="115000"/>
              </a:lnSpc>
              <a:buFontTx/>
              <a:buChar char="-"/>
            </a:pPr>
            <a:r>
              <a:rPr lang="es-ES" b="1" dirty="0">
                <a:solidFill>
                  <a:srgbClr val="002060"/>
                </a:solidFill>
                <a:latin typeface="Cambria" panose="02040503050406030204" pitchFamily="18" charset="0"/>
                <a:ea typeface="Cambria" panose="02040503050406030204" pitchFamily="18" charset="0"/>
                <a:cs typeface="Arial"/>
              </a:rPr>
              <a:t>Los productos escogidos para elaborar y adquirir kits de alimentos, fueron avalados por el Programa Mundial de Alimentos (PMA) en conjunto con el departamento de nutrición de la UPMSJ.</a:t>
            </a:r>
          </a:p>
        </p:txBody>
      </p:sp>
      <p:sp>
        <p:nvSpPr>
          <p:cNvPr id="13" name="12 Rectángulo"/>
          <p:cNvSpPr/>
          <p:nvPr/>
        </p:nvSpPr>
        <p:spPr>
          <a:xfrm>
            <a:off x="4653784" y="1483126"/>
            <a:ext cx="2849691" cy="646331"/>
          </a:xfrm>
          <a:prstGeom prst="rect">
            <a:avLst/>
          </a:prstGeom>
          <a:noFill/>
        </p:spPr>
        <p:txBody>
          <a:bodyPr wrap="none" lIns="91440" tIns="45720" rIns="91440" bIns="45720">
            <a:spAutoFit/>
          </a:bodyPr>
          <a:lstStyle/>
          <a:p>
            <a:pPr algn="ctr"/>
            <a:r>
              <a:rPr lang="es-ES" sz="3600" cap="none" spc="0" dirty="0">
                <a:ln w="31550" cmpd="sng">
                  <a:solidFill>
                    <a:srgbClr val="C00000"/>
                  </a:solidFill>
                  <a:prstDash val="solid"/>
                </a:ln>
                <a:solidFill>
                  <a:srgbClr val="C00000"/>
                </a:solidFill>
              </a:rPr>
              <a:t>KIT ESTÁNDAR</a:t>
            </a:r>
          </a:p>
        </p:txBody>
      </p:sp>
    </p:spTree>
    <p:extLst>
      <p:ext uri="{BB962C8B-B14F-4D97-AF65-F5344CB8AC3E}">
        <p14:creationId xmlns:p14="http://schemas.microsoft.com/office/powerpoint/2010/main" val="3166818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5"/>
          <p:cNvGrpSpPr>
            <a:grpSpLocks/>
          </p:cNvGrpSpPr>
          <p:nvPr/>
        </p:nvGrpSpPr>
        <p:grpSpPr bwMode="auto">
          <a:xfrm>
            <a:off x="-241300" y="1"/>
            <a:ext cx="12674600" cy="1123951"/>
            <a:chOff x="-180975" y="0"/>
            <a:chExt cx="9505950" cy="843558"/>
          </a:xfrm>
          <a:solidFill>
            <a:srgbClr val="001E8E"/>
          </a:solidFill>
        </p:grpSpPr>
        <p:sp>
          <p:nvSpPr>
            <p:cNvPr id="8" name="Rectángulo 26"/>
            <p:cNvSpPr>
              <a:spLocks noChangeArrowheads="1"/>
            </p:cNvSpPr>
            <p:nvPr/>
          </p:nvSpPr>
          <p:spPr bwMode="auto">
            <a:xfrm>
              <a:off x="-180975" y="0"/>
              <a:ext cx="9505950" cy="843558"/>
            </a:xfrm>
            <a:prstGeom prst="rect">
              <a:avLst/>
            </a:prstGeom>
            <a:grp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s-ES">
                <a:solidFill>
                  <a:schemeClr val="lt1"/>
                </a:solidFill>
                <a:latin typeface="+mn-lt"/>
                <a:ea typeface="+mn-ea"/>
              </a:endParaRPr>
            </a:p>
          </p:txBody>
        </p:sp>
        <p:sp>
          <p:nvSpPr>
            <p:cNvPr id="12" name="Rectángulo 24"/>
            <p:cNvSpPr>
              <a:spLocks noChangeArrowheads="1"/>
            </p:cNvSpPr>
            <p:nvPr/>
          </p:nvSpPr>
          <p:spPr bwMode="auto">
            <a:xfrm>
              <a:off x="0" y="114766"/>
              <a:ext cx="9036051" cy="5774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s-ES" altLang="es-EC" sz="4400" b="1" dirty="0">
                  <a:solidFill>
                    <a:schemeClr val="bg1"/>
                  </a:solidFill>
                  <a:latin typeface="Calibri" pitchFamily="34" charset="0"/>
                  <a:ea typeface="ＭＳ Ｐゴシック" pitchFamily="34" charset="-128"/>
                </a:rPr>
                <a:t>BASES DE DATOS</a:t>
              </a:r>
            </a:p>
          </p:txBody>
        </p:sp>
      </p:grpSp>
      <p:pic>
        <p:nvPicPr>
          <p:cNvPr id="22" name="Imagen 5"/>
          <p:cNvPicPr>
            <a:picLocks noChangeAspect="1"/>
          </p:cNvPicPr>
          <p:nvPr/>
        </p:nvPicPr>
        <p:blipFill>
          <a:blip r:embed="rId2"/>
          <a:stretch>
            <a:fillRect/>
          </a:stretch>
        </p:blipFill>
        <p:spPr>
          <a:xfrm>
            <a:off x="9905664" y="6074296"/>
            <a:ext cx="1941762" cy="684030"/>
          </a:xfrm>
          <a:prstGeom prst="rect">
            <a:avLst/>
          </a:prstGeom>
        </p:spPr>
      </p:pic>
      <p:sp>
        <p:nvSpPr>
          <p:cNvPr id="13" name="CuadroTexto 7">
            <a:extLst>
              <a:ext uri="{FF2B5EF4-FFF2-40B4-BE49-F238E27FC236}">
                <a16:creationId xmlns:a16="http://schemas.microsoft.com/office/drawing/2014/main" id="{596662AB-8C18-4359-AABC-6A9C79DF6A8E}"/>
              </a:ext>
            </a:extLst>
          </p:cNvPr>
          <p:cNvSpPr txBox="1"/>
          <p:nvPr/>
        </p:nvSpPr>
        <p:spPr>
          <a:xfrm>
            <a:off x="749173" y="1243566"/>
            <a:ext cx="10549719" cy="5259901"/>
          </a:xfrm>
          <a:prstGeom prst="rect">
            <a:avLst/>
          </a:prstGeom>
          <a:noFill/>
        </p:spPr>
        <p:txBody>
          <a:bodyPr wrap="square" numCol="1" rtlCol="0">
            <a:spAutoFit/>
          </a:bodyPr>
          <a:lstStyle/>
          <a:p>
            <a:pPr lvl="0" algn="just">
              <a:lnSpc>
                <a:spcPct val="115000"/>
              </a:lnSpc>
            </a:pPr>
            <a:r>
              <a:rPr lang="es-EC" b="1" dirty="0">
                <a:solidFill>
                  <a:srgbClr val="002060"/>
                </a:solidFill>
                <a:ea typeface="MS Mincho"/>
                <a:cs typeface="Arial"/>
              </a:rPr>
              <a:t>En las mismas se incluyen:</a:t>
            </a:r>
          </a:p>
          <a:p>
            <a:pPr lvl="0" algn="just">
              <a:lnSpc>
                <a:spcPct val="115000"/>
              </a:lnSpc>
            </a:pPr>
            <a:endParaRPr lang="es-EC" sz="1700" dirty="0">
              <a:solidFill>
                <a:srgbClr val="002060"/>
              </a:solidFill>
              <a:ea typeface="MS Mincho"/>
              <a:cs typeface="Arial"/>
            </a:endParaRPr>
          </a:p>
          <a:p>
            <a:pPr marL="514350" lvl="0" indent="-514350" algn="just">
              <a:lnSpc>
                <a:spcPct val="115000"/>
              </a:lnSpc>
              <a:buAutoNum type="arabicPeriod"/>
            </a:pPr>
            <a:r>
              <a:rPr lang="es-EC" sz="1700" dirty="0">
                <a:solidFill>
                  <a:srgbClr val="002060"/>
                </a:solidFill>
                <a:ea typeface="MS Mincho"/>
                <a:cs typeface="Arial"/>
              </a:rPr>
              <a:t>Personas adultas mayores/ cuidadores de personas adultas mayores.</a:t>
            </a:r>
          </a:p>
          <a:p>
            <a:pPr marL="514350" lvl="0" indent="-514350" algn="just">
              <a:lnSpc>
                <a:spcPct val="115000"/>
              </a:lnSpc>
              <a:buAutoNum type="arabicPeriod"/>
            </a:pPr>
            <a:r>
              <a:rPr lang="es-EC" sz="1700" dirty="0">
                <a:solidFill>
                  <a:srgbClr val="002060"/>
                </a:solidFill>
                <a:ea typeface="MS Mincho"/>
                <a:cs typeface="Arial"/>
              </a:rPr>
              <a:t>Personas con discapacidad/cuidadores de personas con discapacidad.</a:t>
            </a:r>
          </a:p>
          <a:p>
            <a:pPr marL="514350" lvl="0" indent="-514350" algn="just">
              <a:lnSpc>
                <a:spcPct val="115000"/>
              </a:lnSpc>
              <a:buAutoNum type="arabicPeriod"/>
            </a:pPr>
            <a:r>
              <a:rPr lang="es-EC" sz="1700" dirty="0">
                <a:solidFill>
                  <a:srgbClr val="002060"/>
                </a:solidFill>
                <a:ea typeface="MS Mincho"/>
                <a:cs typeface="Arial"/>
              </a:rPr>
              <a:t>Personas con enfermedades catastróficas/cuidadores.</a:t>
            </a:r>
          </a:p>
          <a:p>
            <a:pPr marL="514350" lvl="0" indent="-514350" algn="just">
              <a:lnSpc>
                <a:spcPct val="115000"/>
              </a:lnSpc>
              <a:buAutoNum type="arabicPeriod"/>
            </a:pPr>
            <a:r>
              <a:rPr lang="es-EC" sz="1700" dirty="0">
                <a:solidFill>
                  <a:srgbClr val="002060"/>
                </a:solidFill>
                <a:ea typeface="MS Mincho"/>
                <a:cs typeface="Arial"/>
              </a:rPr>
              <a:t>Familias en situación de pobreza y extrema pobreza.</a:t>
            </a:r>
          </a:p>
          <a:p>
            <a:pPr marL="514350" lvl="0" indent="-514350" algn="just">
              <a:lnSpc>
                <a:spcPct val="115000"/>
              </a:lnSpc>
              <a:buAutoNum type="arabicPeriod"/>
            </a:pPr>
            <a:r>
              <a:rPr lang="es-EC" sz="1700" dirty="0">
                <a:solidFill>
                  <a:srgbClr val="002060"/>
                </a:solidFill>
                <a:ea typeface="MS Mincho"/>
                <a:cs typeface="Arial"/>
              </a:rPr>
              <a:t>Personas de otros grupos de atención prioritaria y en situación de vulnerabilidad social y/o económica.</a:t>
            </a:r>
          </a:p>
          <a:p>
            <a:pPr lvl="0" algn="just">
              <a:lnSpc>
                <a:spcPct val="115000"/>
              </a:lnSpc>
            </a:pPr>
            <a:endParaRPr lang="es-EC" sz="1700" dirty="0">
              <a:solidFill>
                <a:srgbClr val="002060"/>
              </a:solidFill>
              <a:ea typeface="MS Mincho"/>
              <a:cs typeface="Arial"/>
            </a:endParaRPr>
          </a:p>
          <a:p>
            <a:pPr lvl="0" algn="just">
              <a:lnSpc>
                <a:spcPct val="115000"/>
              </a:lnSpc>
            </a:pPr>
            <a:r>
              <a:rPr lang="es-EC" b="1" dirty="0">
                <a:solidFill>
                  <a:srgbClr val="002060"/>
                </a:solidFill>
                <a:ea typeface="MS Mincho"/>
                <a:cs typeface="Arial"/>
              </a:rPr>
              <a:t>Datos que contiene: </a:t>
            </a:r>
            <a:endParaRPr lang="es-EC" sz="1700" dirty="0">
              <a:solidFill>
                <a:srgbClr val="002060"/>
              </a:solidFill>
              <a:ea typeface="MS Mincho"/>
              <a:cs typeface="Arial"/>
            </a:endParaRPr>
          </a:p>
          <a:p>
            <a:pPr marL="285750" lvl="0" indent="-285750" algn="just">
              <a:lnSpc>
                <a:spcPct val="115000"/>
              </a:lnSpc>
              <a:buFont typeface="Arial" pitchFamily="34" charset="0"/>
              <a:buChar char="•"/>
            </a:pPr>
            <a:r>
              <a:rPr lang="es-EC" sz="1700" dirty="0">
                <a:solidFill>
                  <a:srgbClr val="002060"/>
                </a:solidFill>
                <a:ea typeface="MS Mincho"/>
                <a:cs typeface="Arial"/>
              </a:rPr>
              <a:t>Nombres, número de documento de identidad, número de teléfono, dirección, administración zonal/parroquia.</a:t>
            </a:r>
          </a:p>
          <a:p>
            <a:pPr lvl="0" algn="just">
              <a:lnSpc>
                <a:spcPct val="115000"/>
              </a:lnSpc>
            </a:pPr>
            <a:endParaRPr lang="es-EC" sz="1700" dirty="0">
              <a:solidFill>
                <a:srgbClr val="002060"/>
              </a:solidFill>
              <a:ea typeface="MS Mincho"/>
              <a:cs typeface="Arial"/>
            </a:endParaRPr>
          </a:p>
          <a:p>
            <a:pPr lvl="0" algn="just">
              <a:lnSpc>
                <a:spcPct val="115000"/>
              </a:lnSpc>
            </a:pPr>
            <a:r>
              <a:rPr lang="es-EC" b="1" dirty="0">
                <a:solidFill>
                  <a:srgbClr val="002060"/>
                </a:solidFill>
                <a:ea typeface="MS Mincho"/>
                <a:cs typeface="Arial"/>
              </a:rPr>
              <a:t>Entregadas con documento formal: </a:t>
            </a:r>
          </a:p>
          <a:p>
            <a:pPr marL="285750" lvl="0" indent="-285750" algn="just">
              <a:lnSpc>
                <a:spcPct val="115000"/>
              </a:lnSpc>
              <a:buFont typeface="Arial" pitchFamily="34" charset="0"/>
              <a:buChar char="•"/>
            </a:pPr>
            <a:r>
              <a:rPr lang="es-EC" sz="1700" dirty="0">
                <a:solidFill>
                  <a:srgbClr val="002060"/>
                </a:solidFill>
                <a:ea typeface="MS Mincho"/>
                <a:cs typeface="Arial"/>
              </a:rPr>
              <a:t>Dirección Metropolitana de Informática</a:t>
            </a:r>
          </a:p>
          <a:p>
            <a:pPr lvl="0" algn="just">
              <a:lnSpc>
                <a:spcPct val="115000"/>
              </a:lnSpc>
            </a:pPr>
            <a:endParaRPr lang="es-EC" sz="1700" b="1" dirty="0">
              <a:solidFill>
                <a:srgbClr val="002060"/>
              </a:solidFill>
              <a:ea typeface="MS Mincho"/>
              <a:cs typeface="Arial"/>
            </a:endParaRPr>
          </a:p>
          <a:p>
            <a:pPr lvl="0" algn="just">
              <a:lnSpc>
                <a:spcPct val="115000"/>
              </a:lnSpc>
            </a:pPr>
            <a:r>
              <a:rPr lang="es-EC" sz="1700" b="1" dirty="0">
                <a:solidFill>
                  <a:srgbClr val="002060"/>
                </a:solidFill>
                <a:ea typeface="MS Mincho"/>
                <a:cs typeface="Arial"/>
              </a:rPr>
              <a:t>Estado:</a:t>
            </a:r>
          </a:p>
          <a:p>
            <a:pPr marL="285750" lvl="0" indent="-285750" algn="just">
              <a:lnSpc>
                <a:spcPct val="115000"/>
              </a:lnSpc>
              <a:buFont typeface="Arial" pitchFamily="34" charset="0"/>
              <a:buChar char="•"/>
            </a:pPr>
            <a:r>
              <a:rPr lang="es-EC" sz="1700" b="1" dirty="0">
                <a:solidFill>
                  <a:srgbClr val="002060"/>
                </a:solidFill>
                <a:ea typeface="MS Mincho"/>
                <a:cs typeface="Arial"/>
              </a:rPr>
              <a:t>1era Etapa: </a:t>
            </a:r>
            <a:r>
              <a:rPr lang="es-EC" sz="1700" dirty="0">
                <a:solidFill>
                  <a:srgbClr val="002060"/>
                </a:solidFill>
                <a:ea typeface="MS Mincho"/>
                <a:cs typeface="Arial"/>
              </a:rPr>
              <a:t>Base de Datos depurada e información completa</a:t>
            </a:r>
          </a:p>
          <a:p>
            <a:pPr marL="285750" lvl="0" indent="-285750" algn="just">
              <a:lnSpc>
                <a:spcPct val="115000"/>
              </a:lnSpc>
              <a:buFont typeface="Arial" pitchFamily="34" charset="0"/>
              <a:buChar char="•"/>
            </a:pPr>
            <a:r>
              <a:rPr lang="es-EC" sz="1700" b="1" dirty="0">
                <a:solidFill>
                  <a:srgbClr val="002060"/>
                </a:solidFill>
                <a:ea typeface="MS Mincho"/>
                <a:cs typeface="Arial"/>
              </a:rPr>
              <a:t>2da Etapa: </a:t>
            </a:r>
            <a:r>
              <a:rPr lang="es-EC" sz="1700" dirty="0">
                <a:solidFill>
                  <a:srgbClr val="002060"/>
                </a:solidFill>
                <a:ea typeface="MS Mincho"/>
                <a:cs typeface="Arial"/>
              </a:rPr>
              <a:t>Base de Datos en proceso de depuración</a:t>
            </a:r>
          </a:p>
        </p:txBody>
      </p:sp>
    </p:spTree>
    <p:extLst>
      <p:ext uri="{BB962C8B-B14F-4D97-AF65-F5344CB8AC3E}">
        <p14:creationId xmlns:p14="http://schemas.microsoft.com/office/powerpoint/2010/main" val="2980937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5"/>
          <p:cNvGrpSpPr>
            <a:grpSpLocks/>
          </p:cNvGrpSpPr>
          <p:nvPr/>
        </p:nvGrpSpPr>
        <p:grpSpPr bwMode="auto">
          <a:xfrm>
            <a:off x="-4594" y="1"/>
            <a:ext cx="12196594" cy="1123951"/>
            <a:chOff x="-180975" y="0"/>
            <a:chExt cx="9505950" cy="843558"/>
          </a:xfrm>
          <a:solidFill>
            <a:srgbClr val="001E8E"/>
          </a:solidFill>
        </p:grpSpPr>
        <p:sp>
          <p:nvSpPr>
            <p:cNvPr id="8" name="Rectángulo 26"/>
            <p:cNvSpPr>
              <a:spLocks noChangeArrowheads="1"/>
            </p:cNvSpPr>
            <p:nvPr/>
          </p:nvSpPr>
          <p:spPr bwMode="auto">
            <a:xfrm>
              <a:off x="-180975" y="0"/>
              <a:ext cx="9505950" cy="843558"/>
            </a:xfrm>
            <a:prstGeom prst="rect">
              <a:avLst/>
            </a:prstGeom>
            <a:grp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s-ES">
                <a:solidFill>
                  <a:schemeClr val="lt1"/>
                </a:solidFill>
                <a:latin typeface="+mn-lt"/>
                <a:ea typeface="+mn-ea"/>
              </a:endParaRPr>
            </a:p>
          </p:txBody>
        </p:sp>
        <p:sp>
          <p:nvSpPr>
            <p:cNvPr id="12" name="Rectángulo 24"/>
            <p:cNvSpPr>
              <a:spLocks noChangeArrowheads="1"/>
            </p:cNvSpPr>
            <p:nvPr/>
          </p:nvSpPr>
          <p:spPr bwMode="auto">
            <a:xfrm>
              <a:off x="0" y="114766"/>
              <a:ext cx="9036051" cy="5774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s-ES" altLang="es-EC" sz="4400" b="1" dirty="0">
                  <a:solidFill>
                    <a:schemeClr val="bg1"/>
                  </a:solidFill>
                  <a:latin typeface="Calibri" pitchFamily="34" charset="0"/>
                  <a:ea typeface="ＭＳ Ｐゴシック" pitchFamily="34" charset="-128"/>
                </a:rPr>
                <a:t>RESUMEN DE PAGOS</a:t>
              </a:r>
            </a:p>
          </p:txBody>
        </p:sp>
      </p:grpSp>
      <p:pic>
        <p:nvPicPr>
          <p:cNvPr id="22" name="Imagen 5"/>
          <p:cNvPicPr>
            <a:picLocks noChangeAspect="1"/>
          </p:cNvPicPr>
          <p:nvPr/>
        </p:nvPicPr>
        <p:blipFill>
          <a:blip r:embed="rId2"/>
          <a:stretch>
            <a:fillRect/>
          </a:stretch>
        </p:blipFill>
        <p:spPr>
          <a:xfrm>
            <a:off x="9905664" y="6074296"/>
            <a:ext cx="1941762" cy="684030"/>
          </a:xfrm>
          <a:prstGeom prst="rect">
            <a:avLst/>
          </a:prstGeom>
        </p:spPr>
      </p:pic>
      <p:graphicFrame>
        <p:nvGraphicFramePr>
          <p:cNvPr id="2" name="1 Tabla"/>
          <p:cNvGraphicFramePr>
            <a:graphicFrameLocks noGrp="1"/>
          </p:cNvGraphicFramePr>
          <p:nvPr>
            <p:extLst>
              <p:ext uri="{D42A27DB-BD31-4B8C-83A1-F6EECF244321}">
                <p14:modId xmlns:p14="http://schemas.microsoft.com/office/powerpoint/2010/main" val="298188909"/>
              </p:ext>
            </p:extLst>
          </p:nvPr>
        </p:nvGraphicFramePr>
        <p:xfrm>
          <a:off x="559558" y="1460311"/>
          <a:ext cx="11150222" cy="4389120"/>
        </p:xfrm>
        <a:graphic>
          <a:graphicData uri="http://schemas.openxmlformats.org/drawingml/2006/table">
            <a:tbl>
              <a:tblPr firstRow="1" firstCol="1" bandRow="1">
                <a:tableStyleId>{5C22544A-7EE6-4342-B048-85BDC9FD1C3A}</a:tableStyleId>
              </a:tblPr>
              <a:tblGrid>
                <a:gridCol w="3275606">
                  <a:extLst>
                    <a:ext uri="{9D8B030D-6E8A-4147-A177-3AD203B41FA5}">
                      <a16:colId xmlns:a16="http://schemas.microsoft.com/office/drawing/2014/main" val="20000"/>
                    </a:ext>
                  </a:extLst>
                </a:gridCol>
                <a:gridCol w="2415511">
                  <a:extLst>
                    <a:ext uri="{9D8B030D-6E8A-4147-A177-3AD203B41FA5}">
                      <a16:colId xmlns:a16="http://schemas.microsoft.com/office/drawing/2014/main" val="20001"/>
                    </a:ext>
                  </a:extLst>
                </a:gridCol>
                <a:gridCol w="2834233">
                  <a:extLst>
                    <a:ext uri="{9D8B030D-6E8A-4147-A177-3AD203B41FA5}">
                      <a16:colId xmlns:a16="http://schemas.microsoft.com/office/drawing/2014/main" val="20002"/>
                    </a:ext>
                  </a:extLst>
                </a:gridCol>
                <a:gridCol w="2624872">
                  <a:extLst>
                    <a:ext uri="{9D8B030D-6E8A-4147-A177-3AD203B41FA5}">
                      <a16:colId xmlns:a16="http://schemas.microsoft.com/office/drawing/2014/main" val="20003"/>
                    </a:ext>
                  </a:extLst>
                </a:gridCol>
              </a:tblGrid>
              <a:tr h="1760561">
                <a:tc>
                  <a:txBody>
                    <a:bodyPr/>
                    <a:lstStyle/>
                    <a:p>
                      <a:pPr algn="ctr">
                        <a:spcAft>
                          <a:spcPts val="0"/>
                        </a:spcAft>
                      </a:pPr>
                      <a:r>
                        <a:rPr lang="es-ES" sz="3200" dirty="0">
                          <a:effectLst/>
                        </a:rPr>
                        <a:t> </a:t>
                      </a:r>
                    </a:p>
                    <a:p>
                      <a:pPr algn="ctr">
                        <a:spcAft>
                          <a:spcPts val="0"/>
                        </a:spcAft>
                      </a:pPr>
                      <a:r>
                        <a:rPr lang="es-ES" sz="3200" dirty="0">
                          <a:effectLst/>
                        </a:rPr>
                        <a:t> </a:t>
                      </a:r>
                    </a:p>
                    <a:p>
                      <a:pPr algn="ctr">
                        <a:spcAft>
                          <a:spcPts val="0"/>
                        </a:spcAft>
                      </a:pPr>
                      <a:r>
                        <a:rPr lang="es-ES" sz="3200" dirty="0">
                          <a:effectLst/>
                        </a:rPr>
                        <a:t>ESTADO</a:t>
                      </a:r>
                    </a:p>
                    <a:p>
                      <a:pPr algn="ctr">
                        <a:spcAft>
                          <a:spcPts val="0"/>
                        </a:spcAft>
                      </a:pPr>
                      <a:r>
                        <a:rPr lang="es-ES" sz="3200" dirty="0">
                          <a:effectLst/>
                        </a:rPr>
                        <a:t> </a:t>
                      </a:r>
                    </a:p>
                    <a:p>
                      <a:pPr algn="ctr">
                        <a:spcAft>
                          <a:spcPts val="0"/>
                        </a:spcAft>
                      </a:pPr>
                      <a:r>
                        <a:rPr lang="es-ES" sz="3200" dirty="0">
                          <a:effectLst/>
                        </a:rPr>
                        <a:t> </a:t>
                      </a:r>
                      <a:endParaRPr lang="es-ES" sz="3200" dirty="0">
                        <a:effectLst/>
                        <a:latin typeface="Times New Roman"/>
                        <a:ea typeface="Times New Roman"/>
                        <a:cs typeface="Times New Roman"/>
                      </a:endParaRPr>
                    </a:p>
                  </a:txBody>
                  <a:tcPr marL="44450" marR="44450" marT="0" marB="0" anchor="b"/>
                </a:tc>
                <a:tc>
                  <a:txBody>
                    <a:bodyPr/>
                    <a:lstStyle/>
                    <a:p>
                      <a:pPr algn="ctr">
                        <a:spcAft>
                          <a:spcPts val="0"/>
                        </a:spcAft>
                      </a:pPr>
                      <a:r>
                        <a:rPr lang="es-ES" sz="3200" dirty="0">
                          <a:effectLst/>
                        </a:rPr>
                        <a:t>PAGOS ENERO 2020</a:t>
                      </a:r>
                      <a:endParaRPr lang="es-ES" sz="3200" dirty="0">
                        <a:effectLst/>
                        <a:latin typeface="Times New Roman"/>
                        <a:ea typeface="Times New Roman"/>
                        <a:cs typeface="Times New Roman"/>
                      </a:endParaRPr>
                    </a:p>
                  </a:txBody>
                  <a:tcPr marL="44450" marR="44450" marT="0" marB="0" anchor="ctr"/>
                </a:tc>
                <a:tc>
                  <a:txBody>
                    <a:bodyPr/>
                    <a:lstStyle/>
                    <a:p>
                      <a:pPr algn="ctr">
                        <a:spcAft>
                          <a:spcPts val="0"/>
                        </a:spcAft>
                      </a:pPr>
                      <a:r>
                        <a:rPr lang="es-ES" sz="3200" dirty="0">
                          <a:effectLst/>
                        </a:rPr>
                        <a:t>PAGOS</a:t>
                      </a:r>
                      <a:r>
                        <a:rPr lang="es-ES" sz="3200" baseline="0" dirty="0">
                          <a:effectLst/>
                        </a:rPr>
                        <a:t> </a:t>
                      </a:r>
                      <a:r>
                        <a:rPr lang="es-ES" sz="3200" dirty="0">
                          <a:effectLst/>
                        </a:rPr>
                        <a:t>FEBRERO 2020</a:t>
                      </a:r>
                      <a:endParaRPr lang="es-ES" sz="3200" dirty="0">
                        <a:effectLst/>
                        <a:latin typeface="Times New Roman"/>
                        <a:ea typeface="Times New Roman"/>
                        <a:cs typeface="Times New Roman"/>
                      </a:endParaRPr>
                    </a:p>
                  </a:txBody>
                  <a:tcPr marL="44450" marR="44450" marT="0" marB="0" anchor="ctr"/>
                </a:tc>
                <a:tc>
                  <a:txBody>
                    <a:bodyPr/>
                    <a:lstStyle/>
                    <a:p>
                      <a:pPr algn="ctr">
                        <a:spcAft>
                          <a:spcPts val="0"/>
                        </a:spcAft>
                      </a:pPr>
                      <a:r>
                        <a:rPr lang="es-ES" sz="3200" dirty="0">
                          <a:effectLst/>
                        </a:rPr>
                        <a:t>PAGOS MARZO 2020</a:t>
                      </a:r>
                      <a:endParaRPr lang="es-ES" sz="3200" dirty="0">
                        <a:effectLst/>
                        <a:latin typeface="Times New Roman"/>
                        <a:ea typeface="Times New Roman"/>
                        <a:cs typeface="Times New Roman"/>
                      </a:endParaRPr>
                    </a:p>
                  </a:txBody>
                  <a:tcPr marL="44450" marR="44450" marT="0" marB="0" anchor="ctr"/>
                </a:tc>
                <a:extLst>
                  <a:ext uri="{0D108BD9-81ED-4DB2-BD59-A6C34878D82A}">
                    <a16:rowId xmlns:a16="http://schemas.microsoft.com/office/drawing/2014/main" val="10000"/>
                  </a:ext>
                </a:extLst>
              </a:tr>
              <a:tr h="707191">
                <a:tc>
                  <a:txBody>
                    <a:bodyPr/>
                    <a:lstStyle/>
                    <a:p>
                      <a:pPr algn="ctr">
                        <a:spcAft>
                          <a:spcPts val="0"/>
                        </a:spcAft>
                      </a:pPr>
                      <a:endParaRPr lang="es-ES" sz="3200" dirty="0">
                        <a:effectLst/>
                      </a:endParaRPr>
                    </a:p>
                    <a:p>
                      <a:pPr algn="ctr">
                        <a:spcAft>
                          <a:spcPts val="0"/>
                        </a:spcAft>
                      </a:pPr>
                      <a:r>
                        <a:rPr lang="es-ES" sz="3200" dirty="0">
                          <a:effectLst/>
                        </a:rPr>
                        <a:t>PAGADO</a:t>
                      </a:r>
                      <a:endParaRPr lang="es-ES" sz="3200" dirty="0">
                        <a:effectLst/>
                        <a:latin typeface="Times New Roman"/>
                        <a:ea typeface="Times New Roman"/>
                        <a:cs typeface="Times New Roman"/>
                      </a:endParaRPr>
                    </a:p>
                  </a:txBody>
                  <a:tcPr marL="44450" marR="44450" marT="0" marB="0" anchor="ctr"/>
                </a:tc>
                <a:tc>
                  <a:txBody>
                    <a:bodyPr/>
                    <a:lstStyle/>
                    <a:p>
                      <a:pPr algn="ctr">
                        <a:spcAft>
                          <a:spcPts val="0"/>
                        </a:spcAft>
                      </a:pPr>
                      <a:endParaRPr lang="es-ES" sz="3200" dirty="0">
                        <a:effectLst/>
                      </a:endParaRPr>
                    </a:p>
                    <a:p>
                      <a:pPr algn="ctr">
                        <a:spcAft>
                          <a:spcPts val="0"/>
                        </a:spcAft>
                      </a:pPr>
                      <a:r>
                        <a:rPr lang="es-ES" sz="3200" dirty="0">
                          <a:effectLst/>
                        </a:rPr>
                        <a:t>177</a:t>
                      </a:r>
                      <a:endParaRPr lang="es-ES" sz="3200" dirty="0">
                        <a:effectLst/>
                        <a:latin typeface="Times New Roman"/>
                        <a:ea typeface="Times New Roman"/>
                        <a:cs typeface="Times New Roman"/>
                      </a:endParaRPr>
                    </a:p>
                  </a:txBody>
                  <a:tcPr marL="44450" marR="44450" marT="0" marB="0" anchor="ctr"/>
                </a:tc>
                <a:tc>
                  <a:txBody>
                    <a:bodyPr/>
                    <a:lstStyle/>
                    <a:p>
                      <a:pPr algn="ctr">
                        <a:spcAft>
                          <a:spcPts val="0"/>
                        </a:spcAft>
                      </a:pPr>
                      <a:endParaRPr lang="es-ES" sz="3200" dirty="0">
                        <a:effectLst/>
                      </a:endParaRPr>
                    </a:p>
                    <a:p>
                      <a:pPr algn="ctr">
                        <a:spcAft>
                          <a:spcPts val="0"/>
                        </a:spcAft>
                      </a:pPr>
                      <a:r>
                        <a:rPr lang="es-ES" sz="3200" dirty="0">
                          <a:effectLst/>
                        </a:rPr>
                        <a:t>143</a:t>
                      </a:r>
                      <a:endParaRPr lang="es-ES" sz="3200" dirty="0">
                        <a:effectLst/>
                        <a:latin typeface="Times New Roman"/>
                        <a:ea typeface="Times New Roman"/>
                        <a:cs typeface="Times New Roman"/>
                      </a:endParaRPr>
                    </a:p>
                  </a:txBody>
                  <a:tcPr marL="44450" marR="44450" marT="0" marB="0" anchor="ctr"/>
                </a:tc>
                <a:tc>
                  <a:txBody>
                    <a:bodyPr/>
                    <a:lstStyle/>
                    <a:p>
                      <a:pPr algn="ctr">
                        <a:spcAft>
                          <a:spcPts val="0"/>
                        </a:spcAft>
                      </a:pPr>
                      <a:endParaRPr lang="es-ES" sz="3200" dirty="0">
                        <a:effectLst/>
                      </a:endParaRPr>
                    </a:p>
                    <a:p>
                      <a:pPr algn="ctr">
                        <a:spcAft>
                          <a:spcPts val="0"/>
                        </a:spcAft>
                      </a:pPr>
                      <a:endParaRPr lang="es-ES" sz="3200" dirty="0">
                        <a:effectLst/>
                      </a:endParaRPr>
                    </a:p>
                    <a:p>
                      <a:pPr algn="ctr">
                        <a:spcAft>
                          <a:spcPts val="0"/>
                        </a:spcAft>
                      </a:pPr>
                      <a:r>
                        <a:rPr lang="es-ES" sz="3200" dirty="0">
                          <a:effectLst/>
                        </a:rPr>
                        <a:t>0</a:t>
                      </a:r>
                    </a:p>
                    <a:p>
                      <a:pPr algn="ctr">
                        <a:spcAft>
                          <a:spcPts val="0"/>
                        </a:spcAft>
                      </a:pPr>
                      <a:endParaRPr lang="es-ES" sz="3200" dirty="0">
                        <a:effectLst/>
                        <a:latin typeface="Times New Roman"/>
                        <a:ea typeface="Times New Roman"/>
                        <a:cs typeface="Times New Roman"/>
                      </a:endParaRPr>
                    </a:p>
                  </a:txBody>
                  <a:tcPr marL="44450" marR="4445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1238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5"/>
          <p:cNvGrpSpPr>
            <a:grpSpLocks/>
          </p:cNvGrpSpPr>
          <p:nvPr/>
        </p:nvGrpSpPr>
        <p:grpSpPr bwMode="auto">
          <a:xfrm>
            <a:off x="-4594" y="1"/>
            <a:ext cx="12196594" cy="1123951"/>
            <a:chOff x="-180975" y="0"/>
            <a:chExt cx="9505950" cy="843558"/>
          </a:xfrm>
          <a:solidFill>
            <a:srgbClr val="001E8E"/>
          </a:solidFill>
        </p:grpSpPr>
        <p:sp>
          <p:nvSpPr>
            <p:cNvPr id="8" name="Rectángulo 26"/>
            <p:cNvSpPr>
              <a:spLocks noChangeArrowheads="1"/>
            </p:cNvSpPr>
            <p:nvPr/>
          </p:nvSpPr>
          <p:spPr bwMode="auto">
            <a:xfrm>
              <a:off x="-180975" y="0"/>
              <a:ext cx="9505950" cy="843558"/>
            </a:xfrm>
            <a:prstGeom prst="rect">
              <a:avLst/>
            </a:prstGeom>
            <a:grp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s-ES">
                <a:solidFill>
                  <a:schemeClr val="lt1"/>
                </a:solidFill>
                <a:latin typeface="+mn-lt"/>
                <a:ea typeface="+mn-ea"/>
              </a:endParaRPr>
            </a:p>
          </p:txBody>
        </p:sp>
        <p:sp>
          <p:nvSpPr>
            <p:cNvPr id="12" name="Rectángulo 24"/>
            <p:cNvSpPr>
              <a:spLocks noChangeArrowheads="1"/>
            </p:cNvSpPr>
            <p:nvPr/>
          </p:nvSpPr>
          <p:spPr bwMode="auto">
            <a:xfrm>
              <a:off x="0" y="114766"/>
              <a:ext cx="9036051" cy="5774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s-ES" altLang="es-EC" sz="4400" b="1" dirty="0">
                  <a:solidFill>
                    <a:schemeClr val="bg1"/>
                  </a:solidFill>
                  <a:latin typeface="Calibri" pitchFamily="34" charset="0"/>
                  <a:ea typeface="ＭＳ Ｐゴシック" pitchFamily="34" charset="-128"/>
                </a:rPr>
                <a:t>RESUMEN CENTROS NO PAGOS</a:t>
              </a:r>
            </a:p>
          </p:txBody>
        </p:sp>
      </p:grpSp>
      <p:pic>
        <p:nvPicPr>
          <p:cNvPr id="22" name="Imagen 5"/>
          <p:cNvPicPr>
            <a:picLocks noChangeAspect="1"/>
          </p:cNvPicPr>
          <p:nvPr/>
        </p:nvPicPr>
        <p:blipFill>
          <a:blip r:embed="rId2"/>
          <a:stretch>
            <a:fillRect/>
          </a:stretch>
        </p:blipFill>
        <p:spPr>
          <a:xfrm>
            <a:off x="9905664" y="6074296"/>
            <a:ext cx="1941762" cy="684030"/>
          </a:xfrm>
          <a:prstGeom prst="rect">
            <a:avLst/>
          </a:prstGeom>
        </p:spPr>
      </p:pic>
      <p:graphicFrame>
        <p:nvGraphicFramePr>
          <p:cNvPr id="2" name="1 Tabla"/>
          <p:cNvGraphicFramePr>
            <a:graphicFrameLocks noGrp="1"/>
          </p:cNvGraphicFramePr>
          <p:nvPr>
            <p:extLst>
              <p:ext uri="{D42A27DB-BD31-4B8C-83A1-F6EECF244321}">
                <p14:modId xmlns:p14="http://schemas.microsoft.com/office/powerpoint/2010/main" val="2166106356"/>
              </p:ext>
            </p:extLst>
          </p:nvPr>
        </p:nvGraphicFramePr>
        <p:xfrm>
          <a:off x="559558" y="1460311"/>
          <a:ext cx="11150222" cy="4492842"/>
        </p:xfrm>
        <a:graphic>
          <a:graphicData uri="http://schemas.openxmlformats.org/drawingml/2006/table">
            <a:tbl>
              <a:tblPr firstRow="1" firstCol="1" bandRow="1">
                <a:tableStyleId>{5C22544A-7EE6-4342-B048-85BDC9FD1C3A}</a:tableStyleId>
              </a:tblPr>
              <a:tblGrid>
                <a:gridCol w="3275606">
                  <a:extLst>
                    <a:ext uri="{9D8B030D-6E8A-4147-A177-3AD203B41FA5}">
                      <a16:colId xmlns:a16="http://schemas.microsoft.com/office/drawing/2014/main" val="20000"/>
                    </a:ext>
                  </a:extLst>
                </a:gridCol>
                <a:gridCol w="2624872">
                  <a:extLst>
                    <a:ext uri="{9D8B030D-6E8A-4147-A177-3AD203B41FA5}">
                      <a16:colId xmlns:a16="http://schemas.microsoft.com/office/drawing/2014/main" val="20001"/>
                    </a:ext>
                  </a:extLst>
                </a:gridCol>
                <a:gridCol w="2624872">
                  <a:extLst>
                    <a:ext uri="{9D8B030D-6E8A-4147-A177-3AD203B41FA5}">
                      <a16:colId xmlns:a16="http://schemas.microsoft.com/office/drawing/2014/main" val="20002"/>
                    </a:ext>
                  </a:extLst>
                </a:gridCol>
                <a:gridCol w="2624872">
                  <a:extLst>
                    <a:ext uri="{9D8B030D-6E8A-4147-A177-3AD203B41FA5}">
                      <a16:colId xmlns:a16="http://schemas.microsoft.com/office/drawing/2014/main" val="20003"/>
                    </a:ext>
                  </a:extLst>
                </a:gridCol>
              </a:tblGrid>
              <a:tr h="1201002">
                <a:tc>
                  <a:txBody>
                    <a:bodyPr/>
                    <a:lstStyle/>
                    <a:p>
                      <a:pPr algn="ctr">
                        <a:spcAft>
                          <a:spcPts val="0"/>
                        </a:spcAft>
                      </a:pPr>
                      <a:r>
                        <a:rPr lang="es-ES" sz="2400" dirty="0">
                          <a:effectLst/>
                        </a:rPr>
                        <a:t>ESTADO</a:t>
                      </a:r>
                    </a:p>
                    <a:p>
                      <a:pPr algn="ctr">
                        <a:spcAft>
                          <a:spcPts val="0"/>
                        </a:spcAft>
                      </a:pPr>
                      <a:r>
                        <a:rPr lang="es-ES" sz="2400" dirty="0">
                          <a:effectLst/>
                        </a:rPr>
                        <a:t> </a:t>
                      </a:r>
                    </a:p>
                  </a:txBody>
                  <a:tcPr marL="44450" marR="44450" marT="0" marB="0" anchor="b"/>
                </a:tc>
                <a:tc>
                  <a:txBody>
                    <a:bodyPr/>
                    <a:lstStyle/>
                    <a:p>
                      <a:pPr algn="ctr">
                        <a:spcAft>
                          <a:spcPts val="0"/>
                        </a:spcAft>
                      </a:pPr>
                      <a:r>
                        <a:rPr lang="es-ES" sz="2400" dirty="0">
                          <a:effectLst/>
                        </a:rPr>
                        <a:t>PAGOS ENERO 2020</a:t>
                      </a:r>
                      <a:endParaRPr lang="es-ES" sz="2400" dirty="0">
                        <a:effectLst/>
                        <a:latin typeface="Times New Roman"/>
                        <a:ea typeface="Times New Roman"/>
                        <a:cs typeface="Times New Roman"/>
                      </a:endParaRPr>
                    </a:p>
                  </a:txBody>
                  <a:tcPr marL="44450" marR="44450" marT="0" marB="0" anchor="ctr"/>
                </a:tc>
                <a:tc>
                  <a:txBody>
                    <a:bodyPr/>
                    <a:lstStyle/>
                    <a:p>
                      <a:pPr algn="ctr">
                        <a:spcAft>
                          <a:spcPts val="0"/>
                        </a:spcAft>
                      </a:pPr>
                      <a:r>
                        <a:rPr lang="es-ES" sz="2400" dirty="0">
                          <a:effectLst/>
                        </a:rPr>
                        <a:t>PAGOS</a:t>
                      </a:r>
                      <a:r>
                        <a:rPr lang="es-ES" sz="2400" baseline="0" dirty="0">
                          <a:effectLst/>
                        </a:rPr>
                        <a:t> </a:t>
                      </a:r>
                      <a:r>
                        <a:rPr lang="es-ES" sz="2400" dirty="0">
                          <a:effectLst/>
                        </a:rPr>
                        <a:t>FEBRERO 2020</a:t>
                      </a:r>
                      <a:endParaRPr lang="es-ES" sz="2400" dirty="0">
                        <a:effectLst/>
                        <a:latin typeface="Times New Roman"/>
                        <a:ea typeface="Times New Roman"/>
                        <a:cs typeface="Times New Roman"/>
                      </a:endParaRPr>
                    </a:p>
                  </a:txBody>
                  <a:tcPr marL="44450" marR="44450" marT="0" marB="0" anchor="ctr"/>
                </a:tc>
                <a:tc>
                  <a:txBody>
                    <a:bodyPr/>
                    <a:lstStyle/>
                    <a:p>
                      <a:pPr algn="ctr">
                        <a:spcAft>
                          <a:spcPts val="0"/>
                        </a:spcAft>
                      </a:pPr>
                      <a:r>
                        <a:rPr lang="es-ES" sz="2400" dirty="0">
                          <a:effectLst/>
                        </a:rPr>
                        <a:t>PAGOS MARZO 2020</a:t>
                      </a:r>
                      <a:endParaRPr lang="es-ES" sz="2400" dirty="0">
                        <a:effectLst/>
                        <a:latin typeface="Times New Roman"/>
                        <a:ea typeface="Times New Roman"/>
                        <a:cs typeface="Times New Roman"/>
                      </a:endParaRPr>
                    </a:p>
                  </a:txBody>
                  <a:tcPr marL="44450" marR="44450" marT="0" marB="0" anchor="ctr"/>
                </a:tc>
                <a:extLst>
                  <a:ext uri="{0D108BD9-81ED-4DB2-BD59-A6C34878D82A}">
                    <a16:rowId xmlns:a16="http://schemas.microsoft.com/office/drawing/2014/main" val="10000"/>
                  </a:ext>
                </a:extLst>
              </a:tr>
              <a:tr h="330290">
                <a:tc>
                  <a:txBody>
                    <a:bodyPr/>
                    <a:lstStyle/>
                    <a:p>
                      <a:pPr algn="l">
                        <a:spcAft>
                          <a:spcPts val="0"/>
                        </a:spcAft>
                      </a:pPr>
                      <a:r>
                        <a:rPr lang="es-ES" sz="2400" dirty="0">
                          <a:effectLst/>
                        </a:rPr>
                        <a:t>EN ANÁLISIS</a:t>
                      </a:r>
                      <a:endParaRPr lang="es-ES" sz="2400" dirty="0">
                        <a:effectLst/>
                        <a:latin typeface="Times New Roman"/>
                        <a:ea typeface="Times New Roman"/>
                        <a:cs typeface="Times New Roman"/>
                      </a:endParaRPr>
                    </a:p>
                  </a:txBody>
                  <a:tcPr marL="44450" marR="44450" marT="0" marB="0" anchor="ctr"/>
                </a:tc>
                <a:tc>
                  <a:txBody>
                    <a:bodyPr/>
                    <a:lstStyle/>
                    <a:p>
                      <a:pPr algn="ctr">
                        <a:spcAft>
                          <a:spcPts val="0"/>
                        </a:spcAft>
                      </a:pPr>
                      <a:r>
                        <a:rPr lang="es-ES" sz="2400" dirty="0">
                          <a:effectLst/>
                        </a:rPr>
                        <a:t>2</a:t>
                      </a:r>
                      <a:endParaRPr lang="es-ES" sz="2400" dirty="0">
                        <a:effectLst/>
                        <a:latin typeface="Times New Roman"/>
                        <a:ea typeface="Times New Roman"/>
                        <a:cs typeface="Times New Roman"/>
                      </a:endParaRPr>
                    </a:p>
                  </a:txBody>
                  <a:tcPr marL="44450" marR="44450" marT="0" marB="0" anchor="ctr"/>
                </a:tc>
                <a:tc>
                  <a:txBody>
                    <a:bodyPr/>
                    <a:lstStyle/>
                    <a:p>
                      <a:pPr algn="ctr">
                        <a:spcAft>
                          <a:spcPts val="0"/>
                        </a:spcAft>
                      </a:pPr>
                      <a:r>
                        <a:rPr lang="es-ES" sz="2400">
                          <a:effectLst/>
                        </a:rPr>
                        <a:t>11</a:t>
                      </a:r>
                      <a:endParaRPr lang="es-ES" sz="2400">
                        <a:effectLst/>
                        <a:latin typeface="Times New Roman"/>
                        <a:ea typeface="Times New Roman"/>
                        <a:cs typeface="Times New Roman"/>
                      </a:endParaRPr>
                    </a:p>
                  </a:txBody>
                  <a:tcPr marL="44450" marR="44450" marT="0" marB="0" anchor="ctr"/>
                </a:tc>
                <a:tc>
                  <a:txBody>
                    <a:bodyPr/>
                    <a:lstStyle/>
                    <a:p>
                      <a:pPr algn="ctr">
                        <a:spcAft>
                          <a:spcPts val="0"/>
                        </a:spcAft>
                      </a:pPr>
                      <a:r>
                        <a:rPr lang="es-ES" sz="2400">
                          <a:effectLst/>
                        </a:rPr>
                        <a:t>105</a:t>
                      </a:r>
                      <a:endParaRPr lang="es-ES" sz="2400">
                        <a:effectLst/>
                        <a:latin typeface="Times New Roman"/>
                        <a:ea typeface="Times New Roman"/>
                        <a:cs typeface="Times New Roman"/>
                      </a:endParaRPr>
                    </a:p>
                  </a:txBody>
                  <a:tcPr marL="44450" marR="44450" marT="0" marB="0" anchor="ctr"/>
                </a:tc>
                <a:extLst>
                  <a:ext uri="{0D108BD9-81ED-4DB2-BD59-A6C34878D82A}">
                    <a16:rowId xmlns:a16="http://schemas.microsoft.com/office/drawing/2014/main" val="10001"/>
                  </a:ext>
                </a:extLst>
              </a:tr>
              <a:tr h="330290">
                <a:tc>
                  <a:txBody>
                    <a:bodyPr/>
                    <a:lstStyle/>
                    <a:p>
                      <a:pPr algn="l">
                        <a:spcAft>
                          <a:spcPts val="0"/>
                        </a:spcAft>
                      </a:pPr>
                      <a:r>
                        <a:rPr lang="es-ES" sz="2400" dirty="0">
                          <a:effectLst/>
                        </a:rPr>
                        <a:t>PAGOS EN TESORERÍA</a:t>
                      </a:r>
                      <a:endParaRPr lang="es-ES" sz="2400" dirty="0">
                        <a:effectLst/>
                        <a:latin typeface="Times New Roman"/>
                        <a:ea typeface="Times New Roman"/>
                        <a:cs typeface="Times New Roman"/>
                      </a:endParaRPr>
                    </a:p>
                  </a:txBody>
                  <a:tcPr marL="44450" marR="44450" marT="0" marB="0" anchor="ctr"/>
                </a:tc>
                <a:tc>
                  <a:txBody>
                    <a:bodyPr/>
                    <a:lstStyle/>
                    <a:p>
                      <a:pPr algn="ctr">
                        <a:spcAft>
                          <a:spcPts val="0"/>
                        </a:spcAft>
                      </a:pPr>
                      <a:r>
                        <a:rPr lang="es-ES" sz="2400">
                          <a:effectLst/>
                        </a:rPr>
                        <a:t>1</a:t>
                      </a:r>
                      <a:endParaRPr lang="es-ES" sz="2400">
                        <a:effectLst/>
                        <a:latin typeface="Times New Roman"/>
                        <a:ea typeface="Times New Roman"/>
                        <a:cs typeface="Times New Roman"/>
                      </a:endParaRPr>
                    </a:p>
                  </a:txBody>
                  <a:tcPr marL="44450" marR="44450" marT="0" marB="0" anchor="ctr"/>
                </a:tc>
                <a:tc>
                  <a:txBody>
                    <a:bodyPr/>
                    <a:lstStyle/>
                    <a:p>
                      <a:pPr algn="ctr">
                        <a:spcAft>
                          <a:spcPts val="0"/>
                        </a:spcAft>
                      </a:pPr>
                      <a:r>
                        <a:rPr lang="es-ES" sz="2400">
                          <a:effectLst/>
                        </a:rPr>
                        <a:t>7</a:t>
                      </a:r>
                      <a:endParaRPr lang="es-ES" sz="2400">
                        <a:effectLst/>
                        <a:latin typeface="Times New Roman"/>
                        <a:ea typeface="Times New Roman"/>
                        <a:cs typeface="Times New Roman"/>
                      </a:endParaRPr>
                    </a:p>
                  </a:txBody>
                  <a:tcPr marL="44450" marR="44450" marT="0" marB="0" anchor="ctr"/>
                </a:tc>
                <a:tc>
                  <a:txBody>
                    <a:bodyPr/>
                    <a:lstStyle/>
                    <a:p>
                      <a:pPr algn="ctr">
                        <a:spcAft>
                          <a:spcPts val="0"/>
                        </a:spcAft>
                      </a:pPr>
                      <a:r>
                        <a:rPr lang="es-ES" sz="2400" dirty="0">
                          <a:effectLst/>
                        </a:rPr>
                        <a:t> </a:t>
                      </a:r>
                      <a:endParaRPr lang="es-ES" sz="2400" dirty="0">
                        <a:effectLst/>
                        <a:latin typeface="Times New Roman"/>
                        <a:ea typeface="Times New Roman"/>
                        <a:cs typeface="Times New Roman"/>
                      </a:endParaRPr>
                    </a:p>
                  </a:txBody>
                  <a:tcPr marL="44450" marR="44450" marT="0" marB="0" anchor="ctr"/>
                </a:tc>
                <a:extLst>
                  <a:ext uri="{0D108BD9-81ED-4DB2-BD59-A6C34878D82A}">
                    <a16:rowId xmlns:a16="http://schemas.microsoft.com/office/drawing/2014/main" val="10002"/>
                  </a:ext>
                </a:extLst>
              </a:tr>
              <a:tr h="330290">
                <a:tc>
                  <a:txBody>
                    <a:bodyPr/>
                    <a:lstStyle/>
                    <a:p>
                      <a:pPr algn="r">
                        <a:spcAft>
                          <a:spcPts val="0"/>
                        </a:spcAft>
                      </a:pPr>
                      <a:r>
                        <a:rPr lang="es-ES" sz="2000" i="1" dirty="0">
                          <a:effectLst/>
                          <a:latin typeface="Times New Roman"/>
                          <a:ea typeface="Times New Roman"/>
                          <a:cs typeface="Times New Roman"/>
                        </a:rPr>
                        <a:t>Total UPMSJ</a:t>
                      </a:r>
                    </a:p>
                  </a:txBody>
                  <a:tcPr marL="44450" marR="44450" marT="0" marB="0" anchor="ctr">
                    <a:solidFill>
                      <a:srgbClr val="FFC000"/>
                    </a:solidFill>
                  </a:tcPr>
                </a:tc>
                <a:tc>
                  <a:txBody>
                    <a:bodyPr/>
                    <a:lstStyle/>
                    <a:p>
                      <a:pPr algn="ctr">
                        <a:spcAft>
                          <a:spcPts val="0"/>
                        </a:spcAft>
                      </a:pPr>
                      <a:r>
                        <a:rPr lang="es-ES" sz="2400" dirty="0">
                          <a:effectLst/>
                          <a:latin typeface="Times New Roman"/>
                          <a:ea typeface="Times New Roman"/>
                          <a:cs typeface="Times New Roman"/>
                        </a:rPr>
                        <a:t>3</a:t>
                      </a:r>
                    </a:p>
                  </a:txBody>
                  <a:tcPr marL="44450" marR="44450" marT="0" marB="0" anchor="ctr">
                    <a:solidFill>
                      <a:srgbClr val="FFC000"/>
                    </a:solidFill>
                  </a:tcPr>
                </a:tc>
                <a:tc>
                  <a:txBody>
                    <a:bodyPr/>
                    <a:lstStyle/>
                    <a:p>
                      <a:pPr algn="ctr">
                        <a:spcAft>
                          <a:spcPts val="0"/>
                        </a:spcAft>
                      </a:pPr>
                      <a:r>
                        <a:rPr lang="es-ES" sz="2400" dirty="0">
                          <a:effectLst/>
                          <a:latin typeface="Times New Roman"/>
                          <a:ea typeface="Times New Roman"/>
                          <a:cs typeface="Times New Roman"/>
                        </a:rPr>
                        <a:t>18</a:t>
                      </a:r>
                    </a:p>
                  </a:txBody>
                  <a:tcPr marL="44450" marR="44450" marT="0" marB="0" anchor="ctr">
                    <a:solidFill>
                      <a:srgbClr val="FFC000"/>
                    </a:solidFill>
                  </a:tcPr>
                </a:tc>
                <a:tc>
                  <a:txBody>
                    <a:bodyPr/>
                    <a:lstStyle/>
                    <a:p>
                      <a:pPr algn="ctr">
                        <a:spcAft>
                          <a:spcPts val="0"/>
                        </a:spcAft>
                      </a:pPr>
                      <a:r>
                        <a:rPr lang="es-ES" sz="2400" dirty="0">
                          <a:effectLst/>
                          <a:latin typeface="Times New Roman"/>
                          <a:ea typeface="Times New Roman"/>
                          <a:cs typeface="Times New Roman"/>
                        </a:rPr>
                        <a:t>105</a:t>
                      </a:r>
                    </a:p>
                  </a:txBody>
                  <a:tcPr marL="44450" marR="44450" marT="0" marB="0" anchor="ctr">
                    <a:solidFill>
                      <a:srgbClr val="FFC000"/>
                    </a:solidFill>
                  </a:tcPr>
                </a:tc>
                <a:extLst>
                  <a:ext uri="{0D108BD9-81ED-4DB2-BD59-A6C34878D82A}">
                    <a16:rowId xmlns:a16="http://schemas.microsoft.com/office/drawing/2014/main" val="10003"/>
                  </a:ext>
                </a:extLst>
              </a:tr>
              <a:tr h="330290">
                <a:tc>
                  <a:txBody>
                    <a:bodyPr/>
                    <a:lstStyle/>
                    <a:p>
                      <a:pPr algn="l">
                        <a:spcAft>
                          <a:spcPts val="0"/>
                        </a:spcAft>
                      </a:pPr>
                      <a:r>
                        <a:rPr lang="es-ES" sz="2400" dirty="0">
                          <a:effectLst/>
                        </a:rPr>
                        <a:t>ASIGNATARIA NO PRESENTA CORRECCIONES</a:t>
                      </a:r>
                      <a:endParaRPr lang="es-ES" sz="2400" dirty="0">
                        <a:effectLst/>
                        <a:latin typeface="Times New Roman"/>
                        <a:ea typeface="Times New Roman"/>
                        <a:cs typeface="Times New Roman"/>
                      </a:endParaRPr>
                    </a:p>
                  </a:txBody>
                  <a:tcPr marL="44450" marR="44450" marT="0" marB="0" anchor="ctr"/>
                </a:tc>
                <a:tc>
                  <a:txBody>
                    <a:bodyPr/>
                    <a:lstStyle/>
                    <a:p>
                      <a:pPr algn="ctr">
                        <a:spcAft>
                          <a:spcPts val="0"/>
                        </a:spcAft>
                      </a:pPr>
                      <a:r>
                        <a:rPr lang="es-ES" sz="2400" dirty="0">
                          <a:effectLst/>
                        </a:rPr>
                        <a:t>4</a:t>
                      </a:r>
                      <a:endParaRPr lang="es-ES" sz="2400" dirty="0">
                        <a:effectLst/>
                        <a:latin typeface="Times New Roman"/>
                        <a:ea typeface="Times New Roman"/>
                        <a:cs typeface="Times New Roman"/>
                      </a:endParaRPr>
                    </a:p>
                  </a:txBody>
                  <a:tcPr marL="44450" marR="44450" marT="0" marB="0" anchor="ctr"/>
                </a:tc>
                <a:tc>
                  <a:txBody>
                    <a:bodyPr/>
                    <a:lstStyle/>
                    <a:p>
                      <a:pPr algn="ctr">
                        <a:spcAft>
                          <a:spcPts val="0"/>
                        </a:spcAft>
                      </a:pPr>
                      <a:r>
                        <a:rPr lang="es-ES" sz="2400" dirty="0">
                          <a:effectLst/>
                        </a:rPr>
                        <a:t>21</a:t>
                      </a:r>
                      <a:endParaRPr lang="es-ES" sz="2400" dirty="0">
                        <a:effectLst/>
                        <a:latin typeface="Times New Roman"/>
                        <a:ea typeface="Times New Roman"/>
                        <a:cs typeface="Times New Roman"/>
                      </a:endParaRPr>
                    </a:p>
                  </a:txBody>
                  <a:tcPr marL="44450" marR="44450" marT="0" marB="0" anchor="ctr"/>
                </a:tc>
                <a:tc>
                  <a:txBody>
                    <a:bodyPr/>
                    <a:lstStyle/>
                    <a:p>
                      <a:pPr algn="ctr">
                        <a:spcAft>
                          <a:spcPts val="0"/>
                        </a:spcAft>
                      </a:pPr>
                      <a:r>
                        <a:rPr lang="es-ES" sz="2400" dirty="0">
                          <a:effectLst/>
                        </a:rPr>
                        <a:t>61</a:t>
                      </a:r>
                      <a:endParaRPr lang="es-ES" sz="2400" dirty="0">
                        <a:effectLst/>
                        <a:latin typeface="Times New Roman"/>
                        <a:ea typeface="Times New Roman"/>
                        <a:cs typeface="Times New Roman"/>
                      </a:endParaRPr>
                    </a:p>
                  </a:txBody>
                  <a:tcPr marL="44450" marR="44450" marT="0" marB="0" anchor="ctr"/>
                </a:tc>
                <a:extLst>
                  <a:ext uri="{0D108BD9-81ED-4DB2-BD59-A6C34878D82A}">
                    <a16:rowId xmlns:a16="http://schemas.microsoft.com/office/drawing/2014/main" val="10004"/>
                  </a:ext>
                </a:extLst>
              </a:tr>
              <a:tr h="330290">
                <a:tc>
                  <a:txBody>
                    <a:bodyPr/>
                    <a:lstStyle/>
                    <a:p>
                      <a:pPr algn="l">
                        <a:spcAft>
                          <a:spcPts val="0"/>
                        </a:spcAft>
                      </a:pPr>
                      <a:r>
                        <a:rPr lang="es-ES" sz="2400" dirty="0">
                          <a:effectLst/>
                        </a:rPr>
                        <a:t>ASIGNATARIA NO ENTREGA EL EXPEDIENTE</a:t>
                      </a:r>
                      <a:endParaRPr lang="es-ES" sz="2400" dirty="0">
                        <a:effectLst/>
                        <a:latin typeface="Times New Roman"/>
                        <a:ea typeface="Times New Roman"/>
                        <a:cs typeface="Times New Roman"/>
                      </a:endParaRPr>
                    </a:p>
                  </a:txBody>
                  <a:tcPr marL="44450" marR="44450" marT="0" marB="0" anchor="ctr"/>
                </a:tc>
                <a:tc>
                  <a:txBody>
                    <a:bodyPr/>
                    <a:lstStyle/>
                    <a:p>
                      <a:pPr algn="ctr">
                        <a:spcAft>
                          <a:spcPts val="0"/>
                        </a:spcAft>
                      </a:pPr>
                      <a:r>
                        <a:rPr lang="es-ES" sz="2400" dirty="0">
                          <a:effectLst/>
                        </a:rPr>
                        <a:t>1</a:t>
                      </a:r>
                      <a:endParaRPr lang="es-ES" sz="2400" dirty="0">
                        <a:effectLst/>
                        <a:latin typeface="Times New Roman"/>
                        <a:ea typeface="Times New Roman"/>
                        <a:cs typeface="Times New Roman"/>
                      </a:endParaRPr>
                    </a:p>
                  </a:txBody>
                  <a:tcPr marL="44450" marR="44450" marT="0" marB="0" anchor="ctr"/>
                </a:tc>
                <a:tc>
                  <a:txBody>
                    <a:bodyPr/>
                    <a:lstStyle/>
                    <a:p>
                      <a:pPr algn="ctr">
                        <a:spcAft>
                          <a:spcPts val="0"/>
                        </a:spcAft>
                      </a:pPr>
                      <a:r>
                        <a:rPr lang="es-ES" sz="2400" dirty="0">
                          <a:effectLst/>
                        </a:rPr>
                        <a:t>0</a:t>
                      </a:r>
                      <a:endParaRPr lang="es-ES" sz="2400" dirty="0">
                        <a:effectLst/>
                        <a:latin typeface="Times New Roman"/>
                        <a:ea typeface="Times New Roman"/>
                        <a:cs typeface="Times New Roman"/>
                      </a:endParaRPr>
                    </a:p>
                  </a:txBody>
                  <a:tcPr marL="44450" marR="44450" marT="0" marB="0" anchor="ctr"/>
                </a:tc>
                <a:tc>
                  <a:txBody>
                    <a:bodyPr/>
                    <a:lstStyle/>
                    <a:p>
                      <a:pPr algn="ctr">
                        <a:spcAft>
                          <a:spcPts val="0"/>
                        </a:spcAft>
                      </a:pPr>
                      <a:r>
                        <a:rPr lang="es-ES" sz="2400" dirty="0">
                          <a:effectLst/>
                        </a:rPr>
                        <a:t>16</a:t>
                      </a:r>
                      <a:endParaRPr lang="es-ES" sz="2400" dirty="0">
                        <a:effectLst/>
                        <a:latin typeface="Times New Roman"/>
                        <a:ea typeface="Times New Roman"/>
                        <a:cs typeface="Times New Roman"/>
                      </a:endParaRPr>
                    </a:p>
                  </a:txBody>
                  <a:tcPr marL="44450" marR="44450" marT="0" marB="0" anchor="ctr"/>
                </a:tc>
                <a:extLst>
                  <a:ext uri="{0D108BD9-81ED-4DB2-BD59-A6C34878D82A}">
                    <a16:rowId xmlns:a16="http://schemas.microsoft.com/office/drawing/2014/main" val="10005"/>
                  </a:ext>
                </a:extLst>
              </a:tr>
              <a:tr h="330290">
                <a:tc>
                  <a:txBody>
                    <a:bodyPr/>
                    <a:lstStyle/>
                    <a:p>
                      <a:pPr algn="r">
                        <a:spcAft>
                          <a:spcPts val="0"/>
                        </a:spcAft>
                      </a:pPr>
                      <a:r>
                        <a:rPr lang="es-ES" sz="2000" i="1" dirty="0">
                          <a:effectLst/>
                          <a:latin typeface="Times New Roman"/>
                          <a:ea typeface="Times New Roman"/>
                          <a:cs typeface="Times New Roman"/>
                        </a:rPr>
                        <a:t>Total Asignatarias</a:t>
                      </a:r>
                    </a:p>
                  </a:txBody>
                  <a:tcPr marL="44450" marR="44450" marT="0" marB="0" anchor="ctr">
                    <a:solidFill>
                      <a:srgbClr val="FFC000"/>
                    </a:solidFill>
                  </a:tcPr>
                </a:tc>
                <a:tc>
                  <a:txBody>
                    <a:bodyPr/>
                    <a:lstStyle/>
                    <a:p>
                      <a:pPr algn="ctr">
                        <a:spcAft>
                          <a:spcPts val="0"/>
                        </a:spcAft>
                      </a:pPr>
                      <a:r>
                        <a:rPr lang="es-ES" sz="2400" dirty="0">
                          <a:effectLst/>
                          <a:latin typeface="Times New Roman"/>
                          <a:ea typeface="Times New Roman"/>
                          <a:cs typeface="Times New Roman"/>
                        </a:rPr>
                        <a:t>5</a:t>
                      </a:r>
                    </a:p>
                  </a:txBody>
                  <a:tcPr marL="44450" marR="44450" marT="0" marB="0" anchor="ctr">
                    <a:solidFill>
                      <a:srgbClr val="FFC000"/>
                    </a:solidFill>
                  </a:tcPr>
                </a:tc>
                <a:tc>
                  <a:txBody>
                    <a:bodyPr/>
                    <a:lstStyle/>
                    <a:p>
                      <a:pPr algn="ctr">
                        <a:spcAft>
                          <a:spcPts val="0"/>
                        </a:spcAft>
                      </a:pPr>
                      <a:r>
                        <a:rPr lang="es-ES" sz="2400" dirty="0">
                          <a:effectLst/>
                          <a:latin typeface="Times New Roman"/>
                          <a:ea typeface="Times New Roman"/>
                          <a:cs typeface="Times New Roman"/>
                        </a:rPr>
                        <a:t>21</a:t>
                      </a:r>
                    </a:p>
                  </a:txBody>
                  <a:tcPr marL="44450" marR="44450" marT="0" marB="0" anchor="ctr">
                    <a:solidFill>
                      <a:srgbClr val="FFC000"/>
                    </a:solidFill>
                  </a:tcPr>
                </a:tc>
                <a:tc>
                  <a:txBody>
                    <a:bodyPr/>
                    <a:lstStyle/>
                    <a:p>
                      <a:pPr algn="ctr">
                        <a:spcAft>
                          <a:spcPts val="0"/>
                        </a:spcAft>
                      </a:pPr>
                      <a:r>
                        <a:rPr lang="es-ES" sz="2400" dirty="0">
                          <a:effectLst/>
                          <a:latin typeface="Times New Roman"/>
                          <a:ea typeface="Times New Roman"/>
                          <a:cs typeface="Times New Roman"/>
                        </a:rPr>
                        <a:t>77</a:t>
                      </a:r>
                    </a:p>
                  </a:txBody>
                  <a:tcPr marL="44450" marR="44450" marT="0" marB="0" anchor="ctr">
                    <a:solidFill>
                      <a:srgbClr val="FFC000"/>
                    </a:solidFill>
                  </a:tcPr>
                </a:tc>
                <a:extLst>
                  <a:ext uri="{0D108BD9-81ED-4DB2-BD59-A6C34878D82A}">
                    <a16:rowId xmlns:a16="http://schemas.microsoft.com/office/drawing/2014/main" val="10006"/>
                  </a:ext>
                </a:extLst>
              </a:tr>
            </a:tbl>
          </a:graphicData>
        </a:graphic>
      </p:graphicFrame>
      <p:sp>
        <p:nvSpPr>
          <p:cNvPr id="3" name="CuadroTexto 2">
            <a:extLst>
              <a:ext uri="{FF2B5EF4-FFF2-40B4-BE49-F238E27FC236}">
                <a16:creationId xmlns:a16="http://schemas.microsoft.com/office/drawing/2014/main" id="{C12A99E4-498D-474B-AFBE-741BAC4FEAAE}"/>
              </a:ext>
            </a:extLst>
          </p:cNvPr>
          <p:cNvSpPr txBox="1"/>
          <p:nvPr/>
        </p:nvSpPr>
        <p:spPr>
          <a:xfrm>
            <a:off x="876693" y="6183984"/>
            <a:ext cx="4524866" cy="369332"/>
          </a:xfrm>
          <a:prstGeom prst="rect">
            <a:avLst/>
          </a:prstGeom>
          <a:noFill/>
        </p:spPr>
        <p:txBody>
          <a:bodyPr wrap="square" rtlCol="0">
            <a:spAutoFit/>
          </a:bodyPr>
          <a:lstStyle/>
          <a:p>
            <a:r>
              <a:rPr lang="es-ES" dirty="0"/>
              <a:t>* No hay pagos pendientes de diciembre</a:t>
            </a:r>
            <a:endParaRPr lang="es-EC" dirty="0"/>
          </a:p>
        </p:txBody>
      </p:sp>
    </p:spTree>
    <p:extLst>
      <p:ext uri="{BB962C8B-B14F-4D97-AF65-F5344CB8AC3E}">
        <p14:creationId xmlns:p14="http://schemas.microsoft.com/office/powerpoint/2010/main" val="2165487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5"/>
          <p:cNvGrpSpPr>
            <a:grpSpLocks/>
          </p:cNvGrpSpPr>
          <p:nvPr/>
        </p:nvGrpSpPr>
        <p:grpSpPr bwMode="auto">
          <a:xfrm>
            <a:off x="-241300" y="1"/>
            <a:ext cx="12674600" cy="1123951"/>
            <a:chOff x="-180975" y="0"/>
            <a:chExt cx="9505950" cy="843558"/>
          </a:xfrm>
          <a:solidFill>
            <a:srgbClr val="001E8E"/>
          </a:solidFill>
        </p:grpSpPr>
        <p:sp>
          <p:nvSpPr>
            <p:cNvPr id="8" name="Rectángulo 26"/>
            <p:cNvSpPr>
              <a:spLocks noChangeArrowheads="1"/>
            </p:cNvSpPr>
            <p:nvPr/>
          </p:nvSpPr>
          <p:spPr bwMode="auto">
            <a:xfrm>
              <a:off x="-180975" y="0"/>
              <a:ext cx="9505950" cy="843558"/>
            </a:xfrm>
            <a:prstGeom prst="rect">
              <a:avLst/>
            </a:prstGeom>
            <a:grp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s-ES">
                <a:solidFill>
                  <a:schemeClr val="lt1"/>
                </a:solidFill>
                <a:latin typeface="+mn-lt"/>
                <a:ea typeface="+mn-ea"/>
              </a:endParaRPr>
            </a:p>
          </p:txBody>
        </p:sp>
        <p:sp>
          <p:nvSpPr>
            <p:cNvPr id="12" name="Rectángulo 24"/>
            <p:cNvSpPr>
              <a:spLocks noChangeArrowheads="1"/>
            </p:cNvSpPr>
            <p:nvPr/>
          </p:nvSpPr>
          <p:spPr bwMode="auto">
            <a:xfrm>
              <a:off x="0" y="114766"/>
              <a:ext cx="9036051" cy="5774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s-ES" altLang="es-EC" sz="4400" b="1" dirty="0">
                  <a:solidFill>
                    <a:schemeClr val="bg1"/>
                  </a:solidFill>
                  <a:latin typeface="Calibri" pitchFamily="34" charset="0"/>
                  <a:ea typeface="ＭＳ Ｐゴシック" pitchFamily="34" charset="-128"/>
                </a:rPr>
                <a:t>RESUMEN CENTROS NO PAGOS</a:t>
              </a:r>
            </a:p>
          </p:txBody>
        </p:sp>
      </p:grpSp>
      <p:pic>
        <p:nvPicPr>
          <p:cNvPr id="22" name="Imagen 5"/>
          <p:cNvPicPr>
            <a:picLocks noChangeAspect="1"/>
          </p:cNvPicPr>
          <p:nvPr/>
        </p:nvPicPr>
        <p:blipFill>
          <a:blip r:embed="rId2"/>
          <a:stretch>
            <a:fillRect/>
          </a:stretch>
        </p:blipFill>
        <p:spPr>
          <a:xfrm>
            <a:off x="9905664" y="6074296"/>
            <a:ext cx="1941762" cy="684030"/>
          </a:xfrm>
          <a:prstGeom prst="rect">
            <a:avLst/>
          </a:prstGeom>
        </p:spPr>
      </p:pic>
      <p:sp>
        <p:nvSpPr>
          <p:cNvPr id="13" name="CuadroTexto 7">
            <a:extLst>
              <a:ext uri="{FF2B5EF4-FFF2-40B4-BE49-F238E27FC236}">
                <a16:creationId xmlns:a16="http://schemas.microsoft.com/office/drawing/2014/main" id="{596662AB-8C18-4359-AABC-6A9C79DF6A8E}"/>
              </a:ext>
            </a:extLst>
          </p:cNvPr>
          <p:cNvSpPr txBox="1"/>
          <p:nvPr/>
        </p:nvSpPr>
        <p:spPr>
          <a:xfrm>
            <a:off x="749173" y="1243566"/>
            <a:ext cx="10549719" cy="5189177"/>
          </a:xfrm>
          <a:prstGeom prst="rect">
            <a:avLst/>
          </a:prstGeom>
          <a:noFill/>
        </p:spPr>
        <p:txBody>
          <a:bodyPr wrap="square" numCol="1" rtlCol="0">
            <a:spAutoFit/>
          </a:bodyPr>
          <a:lstStyle/>
          <a:p>
            <a:pPr marL="342900" lvl="0" indent="-342900" algn="just">
              <a:lnSpc>
                <a:spcPct val="115000"/>
              </a:lnSpc>
              <a:buFont typeface="+mj-lt"/>
              <a:buAutoNum type="arabicPeriod"/>
            </a:pPr>
            <a:r>
              <a:rPr lang="es-EC" sz="3400" dirty="0">
                <a:solidFill>
                  <a:srgbClr val="002060"/>
                </a:solidFill>
                <a:ea typeface="MS Mincho"/>
                <a:cs typeface="Arial"/>
              </a:rPr>
              <a:t>Asignataria no remite las correcciones al administrador</a:t>
            </a:r>
          </a:p>
          <a:p>
            <a:pPr marL="342900" lvl="0" indent="-342900" algn="just">
              <a:lnSpc>
                <a:spcPct val="115000"/>
              </a:lnSpc>
              <a:buFont typeface="+mj-lt"/>
              <a:buAutoNum type="arabicPeriod"/>
            </a:pPr>
            <a:r>
              <a:rPr lang="es-EC" sz="3400" dirty="0">
                <a:solidFill>
                  <a:srgbClr val="002060"/>
                </a:solidFill>
                <a:ea typeface="MS Mincho"/>
                <a:cs typeface="Arial"/>
              </a:rPr>
              <a:t>Asignataria trae las correcciones con nuevos errores</a:t>
            </a:r>
          </a:p>
          <a:p>
            <a:pPr marL="342900" lvl="0" indent="-342900" algn="just">
              <a:lnSpc>
                <a:spcPct val="115000"/>
              </a:lnSpc>
              <a:buFont typeface="+mj-lt"/>
              <a:buAutoNum type="arabicPeriod"/>
            </a:pPr>
            <a:r>
              <a:rPr lang="es-EC" sz="3400" dirty="0">
                <a:solidFill>
                  <a:srgbClr val="002060"/>
                </a:solidFill>
                <a:ea typeface="MS Mincho"/>
                <a:cs typeface="Arial"/>
              </a:rPr>
              <a:t>Asignataria no presenta documentos originales de los expedientes</a:t>
            </a:r>
          </a:p>
          <a:p>
            <a:pPr marL="342900" lvl="0" indent="-342900" algn="just">
              <a:lnSpc>
                <a:spcPct val="115000"/>
              </a:lnSpc>
              <a:buFont typeface="+mj-lt"/>
              <a:buAutoNum type="arabicPeriod"/>
            </a:pPr>
            <a:r>
              <a:rPr lang="es-EC" sz="3400" dirty="0">
                <a:solidFill>
                  <a:srgbClr val="002060"/>
                </a:solidFill>
                <a:ea typeface="MS Mincho"/>
                <a:cs typeface="Arial"/>
              </a:rPr>
              <a:t>Asignataria presenta el expediente muchos meses después</a:t>
            </a:r>
          </a:p>
          <a:p>
            <a:pPr marL="342900" lvl="0" indent="-342900" algn="just">
              <a:lnSpc>
                <a:spcPct val="115000"/>
              </a:lnSpc>
              <a:buFont typeface="+mj-lt"/>
              <a:buAutoNum type="arabicPeriod"/>
            </a:pPr>
            <a:r>
              <a:rPr lang="es-EC" sz="3400" dirty="0">
                <a:solidFill>
                  <a:srgbClr val="002060"/>
                </a:solidFill>
                <a:ea typeface="MS Mincho"/>
                <a:cs typeface="Arial"/>
              </a:rPr>
              <a:t>Asignataria entrega incompleto el expediente</a:t>
            </a:r>
          </a:p>
          <a:p>
            <a:pPr marL="342900" lvl="0" indent="-342900" algn="just">
              <a:lnSpc>
                <a:spcPct val="115000"/>
              </a:lnSpc>
              <a:buFont typeface="+mj-lt"/>
              <a:buAutoNum type="arabicPeriod"/>
            </a:pPr>
            <a:r>
              <a:rPr lang="es-EC" sz="3400" dirty="0">
                <a:solidFill>
                  <a:srgbClr val="002060"/>
                </a:solidFill>
                <a:ea typeface="MS Mincho"/>
                <a:cs typeface="Arial"/>
              </a:rPr>
              <a:t>Asignataria no presenta el expediente</a:t>
            </a:r>
          </a:p>
          <a:p>
            <a:pPr marL="342900" lvl="0" indent="-342900" algn="just">
              <a:lnSpc>
                <a:spcPct val="115000"/>
              </a:lnSpc>
              <a:buFont typeface="+mj-lt"/>
              <a:buAutoNum type="arabicPeriod"/>
            </a:pPr>
            <a:endParaRPr lang="es-EC" sz="1700" dirty="0">
              <a:solidFill>
                <a:srgbClr val="002060"/>
              </a:solidFill>
              <a:ea typeface="MS Mincho"/>
              <a:cs typeface="Arial"/>
            </a:endParaRPr>
          </a:p>
        </p:txBody>
      </p:sp>
    </p:spTree>
    <p:extLst>
      <p:ext uri="{BB962C8B-B14F-4D97-AF65-F5344CB8AC3E}">
        <p14:creationId xmlns:p14="http://schemas.microsoft.com/office/powerpoint/2010/main" val="2476505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5"/>
          <p:cNvGrpSpPr>
            <a:grpSpLocks/>
          </p:cNvGrpSpPr>
          <p:nvPr/>
        </p:nvGrpSpPr>
        <p:grpSpPr bwMode="auto">
          <a:xfrm>
            <a:off x="0" y="1"/>
            <a:ext cx="12192000" cy="1123951"/>
            <a:chOff x="-180975" y="0"/>
            <a:chExt cx="9505950" cy="843558"/>
          </a:xfrm>
          <a:solidFill>
            <a:srgbClr val="001E8E"/>
          </a:solidFill>
        </p:grpSpPr>
        <p:sp>
          <p:nvSpPr>
            <p:cNvPr id="8" name="Rectángulo 26"/>
            <p:cNvSpPr>
              <a:spLocks noChangeArrowheads="1"/>
            </p:cNvSpPr>
            <p:nvPr/>
          </p:nvSpPr>
          <p:spPr bwMode="auto">
            <a:xfrm>
              <a:off x="-180975" y="0"/>
              <a:ext cx="9505950" cy="843558"/>
            </a:xfrm>
            <a:prstGeom prst="rect">
              <a:avLst/>
            </a:prstGeom>
            <a:grp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s-ES">
                <a:solidFill>
                  <a:schemeClr val="lt1"/>
                </a:solidFill>
                <a:latin typeface="+mn-lt"/>
                <a:ea typeface="+mn-ea"/>
              </a:endParaRPr>
            </a:p>
          </p:txBody>
        </p:sp>
        <p:sp>
          <p:nvSpPr>
            <p:cNvPr id="12" name="Rectángulo 24"/>
            <p:cNvSpPr>
              <a:spLocks noChangeArrowheads="1"/>
            </p:cNvSpPr>
            <p:nvPr/>
          </p:nvSpPr>
          <p:spPr bwMode="auto">
            <a:xfrm>
              <a:off x="0" y="114766"/>
              <a:ext cx="9036051" cy="5774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s-ES" altLang="es-EC" sz="4400" b="1" dirty="0">
                  <a:solidFill>
                    <a:schemeClr val="bg1"/>
                  </a:solidFill>
                  <a:latin typeface="Calibri" pitchFamily="34" charset="0"/>
                  <a:ea typeface="ＭＳ Ｐゴシック" pitchFamily="34" charset="-128"/>
                </a:rPr>
                <a:t>RESUMEN DE PAGOS</a:t>
              </a:r>
            </a:p>
          </p:txBody>
        </p:sp>
      </p:grpSp>
      <p:pic>
        <p:nvPicPr>
          <p:cNvPr id="22" name="Imagen 5"/>
          <p:cNvPicPr>
            <a:picLocks noChangeAspect="1"/>
          </p:cNvPicPr>
          <p:nvPr/>
        </p:nvPicPr>
        <p:blipFill>
          <a:blip r:embed="rId2"/>
          <a:stretch>
            <a:fillRect/>
          </a:stretch>
        </p:blipFill>
        <p:spPr>
          <a:xfrm>
            <a:off x="9905664" y="6074296"/>
            <a:ext cx="1941762" cy="684030"/>
          </a:xfrm>
          <a:prstGeom prst="rect">
            <a:avLst/>
          </a:prstGeom>
        </p:spPr>
      </p:pic>
      <p:graphicFrame>
        <p:nvGraphicFramePr>
          <p:cNvPr id="3" name="2 Tabla"/>
          <p:cNvGraphicFramePr>
            <a:graphicFrameLocks noGrp="1"/>
          </p:cNvGraphicFramePr>
          <p:nvPr>
            <p:extLst>
              <p:ext uri="{D42A27DB-BD31-4B8C-83A1-F6EECF244321}">
                <p14:modId xmlns:p14="http://schemas.microsoft.com/office/powerpoint/2010/main" val="4289234617"/>
              </p:ext>
            </p:extLst>
          </p:nvPr>
        </p:nvGraphicFramePr>
        <p:xfrm>
          <a:off x="2121031" y="2815753"/>
          <a:ext cx="8908330" cy="2072879"/>
        </p:xfrm>
        <a:graphic>
          <a:graphicData uri="http://schemas.openxmlformats.org/drawingml/2006/table">
            <a:tbl>
              <a:tblPr firstRow="1" firstCol="1" bandRow="1">
                <a:tableStyleId>{5C22544A-7EE6-4342-B048-85BDC9FD1C3A}</a:tableStyleId>
              </a:tblPr>
              <a:tblGrid>
                <a:gridCol w="4287285">
                  <a:extLst>
                    <a:ext uri="{9D8B030D-6E8A-4147-A177-3AD203B41FA5}">
                      <a16:colId xmlns:a16="http://schemas.microsoft.com/office/drawing/2014/main" val="20000"/>
                    </a:ext>
                  </a:extLst>
                </a:gridCol>
                <a:gridCol w="2887015">
                  <a:extLst>
                    <a:ext uri="{9D8B030D-6E8A-4147-A177-3AD203B41FA5}">
                      <a16:colId xmlns:a16="http://schemas.microsoft.com/office/drawing/2014/main" val="20001"/>
                    </a:ext>
                  </a:extLst>
                </a:gridCol>
                <a:gridCol w="1734030">
                  <a:extLst>
                    <a:ext uri="{9D8B030D-6E8A-4147-A177-3AD203B41FA5}">
                      <a16:colId xmlns:a16="http://schemas.microsoft.com/office/drawing/2014/main" val="20002"/>
                    </a:ext>
                  </a:extLst>
                </a:gridCol>
              </a:tblGrid>
              <a:tr h="1398108">
                <a:tc rowSpan="2">
                  <a:txBody>
                    <a:bodyPr/>
                    <a:lstStyle/>
                    <a:p>
                      <a:pPr algn="ctr">
                        <a:spcAft>
                          <a:spcPts val="0"/>
                        </a:spcAft>
                      </a:pPr>
                      <a:r>
                        <a:rPr lang="es-ES" sz="3200" dirty="0">
                          <a:effectLst/>
                        </a:rPr>
                        <a:t>ENTREGA EXPEDIENTE DE MARZO 2020</a:t>
                      </a:r>
                      <a:endParaRPr lang="es-ES" sz="3200" dirty="0">
                        <a:effectLst/>
                        <a:latin typeface="Times New Roman"/>
                        <a:ea typeface="Times New Roman"/>
                        <a:cs typeface="Times New Roman"/>
                      </a:endParaRPr>
                    </a:p>
                  </a:txBody>
                  <a:tcPr marL="44450" marR="44450" marT="0" marB="0" anchor="ctr"/>
                </a:tc>
                <a:tc>
                  <a:txBody>
                    <a:bodyPr/>
                    <a:lstStyle/>
                    <a:p>
                      <a:pPr algn="ctr">
                        <a:spcAft>
                          <a:spcPts val="0"/>
                        </a:spcAft>
                      </a:pPr>
                      <a:r>
                        <a:rPr lang="es-ES" sz="3200" dirty="0">
                          <a:effectLst/>
                        </a:rPr>
                        <a:t>SI</a:t>
                      </a:r>
                      <a:endParaRPr lang="es-ES" sz="3200" dirty="0">
                        <a:effectLst/>
                        <a:latin typeface="Times New Roman"/>
                        <a:ea typeface="Times New Roman"/>
                        <a:cs typeface="Times New Roman"/>
                      </a:endParaRPr>
                    </a:p>
                  </a:txBody>
                  <a:tcPr marL="44450" marR="44450" marT="0" marB="0" anchor="ctr"/>
                </a:tc>
                <a:tc>
                  <a:txBody>
                    <a:bodyPr/>
                    <a:lstStyle/>
                    <a:p>
                      <a:pPr algn="ctr">
                        <a:spcAft>
                          <a:spcPts val="0"/>
                        </a:spcAft>
                      </a:pPr>
                      <a:r>
                        <a:rPr lang="es-ES" sz="3200" dirty="0">
                          <a:effectLst/>
                        </a:rPr>
                        <a:t>NO</a:t>
                      </a:r>
                      <a:endParaRPr lang="es-ES" sz="3200" dirty="0">
                        <a:effectLst/>
                        <a:latin typeface="Times New Roman"/>
                        <a:ea typeface="Times New Roman"/>
                        <a:cs typeface="Times New Roman"/>
                      </a:endParaRPr>
                    </a:p>
                  </a:txBody>
                  <a:tcPr marL="44450" marR="44450" marT="0" marB="0" anchor="ctr"/>
                </a:tc>
                <a:extLst>
                  <a:ext uri="{0D108BD9-81ED-4DB2-BD59-A6C34878D82A}">
                    <a16:rowId xmlns:a16="http://schemas.microsoft.com/office/drawing/2014/main" val="10000"/>
                  </a:ext>
                </a:extLst>
              </a:tr>
              <a:tr h="674771">
                <a:tc vMerge="1">
                  <a:txBody>
                    <a:bodyPr/>
                    <a:lstStyle/>
                    <a:p>
                      <a:endParaRPr lang="es-ES"/>
                    </a:p>
                  </a:txBody>
                  <a:tcPr/>
                </a:tc>
                <a:tc>
                  <a:txBody>
                    <a:bodyPr/>
                    <a:lstStyle/>
                    <a:p>
                      <a:pPr algn="ctr">
                        <a:spcAft>
                          <a:spcPts val="0"/>
                        </a:spcAft>
                      </a:pPr>
                      <a:r>
                        <a:rPr lang="es-ES" sz="3200">
                          <a:effectLst/>
                        </a:rPr>
                        <a:t>83</a:t>
                      </a:r>
                      <a:endParaRPr lang="es-ES" sz="3200">
                        <a:effectLst/>
                        <a:latin typeface="Times New Roman"/>
                        <a:ea typeface="Times New Roman"/>
                        <a:cs typeface="Times New Roman"/>
                      </a:endParaRPr>
                    </a:p>
                  </a:txBody>
                  <a:tcPr marL="44450" marR="44450" marT="0" marB="0" anchor="ctr"/>
                </a:tc>
                <a:tc>
                  <a:txBody>
                    <a:bodyPr/>
                    <a:lstStyle/>
                    <a:p>
                      <a:pPr algn="ctr">
                        <a:spcAft>
                          <a:spcPts val="0"/>
                        </a:spcAft>
                      </a:pPr>
                      <a:r>
                        <a:rPr lang="es-ES" sz="3200" dirty="0">
                          <a:effectLst/>
                        </a:rPr>
                        <a:t>97</a:t>
                      </a:r>
                      <a:endParaRPr lang="es-ES" sz="3200" dirty="0">
                        <a:effectLst/>
                        <a:latin typeface="Times New Roman"/>
                        <a:ea typeface="Times New Roman"/>
                        <a:cs typeface="Times New Roman"/>
                      </a:endParaRPr>
                    </a:p>
                  </a:txBody>
                  <a:tcPr marL="44450" marR="44450" marT="0" marB="0"/>
                </a:tc>
                <a:extLst>
                  <a:ext uri="{0D108BD9-81ED-4DB2-BD59-A6C34878D82A}">
                    <a16:rowId xmlns:a16="http://schemas.microsoft.com/office/drawing/2014/main" val="10001"/>
                  </a:ext>
                </a:extLst>
              </a:tr>
            </a:tbl>
          </a:graphicData>
        </a:graphic>
      </p:graphicFrame>
      <p:sp>
        <p:nvSpPr>
          <p:cNvPr id="2" name="1 CuadroTexto"/>
          <p:cNvSpPr txBox="1"/>
          <p:nvPr/>
        </p:nvSpPr>
        <p:spPr>
          <a:xfrm>
            <a:off x="806505" y="1355509"/>
            <a:ext cx="10821388" cy="954107"/>
          </a:xfrm>
          <a:prstGeom prst="rect">
            <a:avLst/>
          </a:prstGeom>
          <a:noFill/>
        </p:spPr>
        <p:txBody>
          <a:bodyPr wrap="square" rtlCol="0">
            <a:spAutoFit/>
          </a:bodyPr>
          <a:lstStyle/>
          <a:p>
            <a:r>
              <a:rPr lang="es-ES" sz="2800" dirty="0"/>
              <a:t>Para poder proceder con la liquidación total de los centros es de suma importancia la entrega del expediente del mes de marzo.</a:t>
            </a:r>
          </a:p>
        </p:txBody>
      </p:sp>
    </p:spTree>
    <p:extLst>
      <p:ext uri="{BB962C8B-B14F-4D97-AF65-F5344CB8AC3E}">
        <p14:creationId xmlns:p14="http://schemas.microsoft.com/office/powerpoint/2010/main" val="2572228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24"/>
          <p:cNvSpPr>
            <a:spLocks noChangeArrowheads="1"/>
          </p:cNvSpPr>
          <p:nvPr/>
        </p:nvSpPr>
        <p:spPr bwMode="auto">
          <a:xfrm>
            <a:off x="0" y="13761"/>
            <a:ext cx="12192000" cy="769441"/>
          </a:xfrm>
          <a:prstGeom prst="rect">
            <a:avLst/>
          </a:prstGeom>
          <a:solidFill>
            <a:srgbClr val="001E8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es-ES" altLang="es-EC" sz="4400" b="1" dirty="0">
                <a:solidFill>
                  <a:schemeClr val="bg1"/>
                </a:solidFill>
                <a:latin typeface="Calibri" pitchFamily="34" charset="0"/>
                <a:ea typeface="ＭＳ Ｐゴシック" pitchFamily="34" charset="-128"/>
              </a:rPr>
              <a:t>PAGOS</a:t>
            </a:r>
          </a:p>
        </p:txBody>
      </p:sp>
      <p:pic>
        <p:nvPicPr>
          <p:cNvPr id="22" name="Imagen 5"/>
          <p:cNvPicPr>
            <a:picLocks noChangeAspect="1"/>
          </p:cNvPicPr>
          <p:nvPr/>
        </p:nvPicPr>
        <p:blipFill>
          <a:blip r:embed="rId2"/>
          <a:stretch>
            <a:fillRect/>
          </a:stretch>
        </p:blipFill>
        <p:spPr>
          <a:xfrm>
            <a:off x="9905664" y="6074296"/>
            <a:ext cx="1941762" cy="684030"/>
          </a:xfrm>
          <a:prstGeom prst="rect">
            <a:avLst/>
          </a:prstGeom>
        </p:spPr>
      </p:pic>
      <p:graphicFrame>
        <p:nvGraphicFramePr>
          <p:cNvPr id="5" name="4 Tabla"/>
          <p:cNvGraphicFramePr>
            <a:graphicFrameLocks noGrp="1"/>
          </p:cNvGraphicFramePr>
          <p:nvPr>
            <p:extLst>
              <p:ext uri="{D42A27DB-BD31-4B8C-83A1-F6EECF244321}">
                <p14:modId xmlns:p14="http://schemas.microsoft.com/office/powerpoint/2010/main" val="1696553613"/>
              </p:ext>
            </p:extLst>
          </p:nvPr>
        </p:nvGraphicFramePr>
        <p:xfrm>
          <a:off x="409432" y="1090506"/>
          <a:ext cx="10904562" cy="4450080"/>
        </p:xfrm>
        <a:graphic>
          <a:graphicData uri="http://schemas.openxmlformats.org/drawingml/2006/table">
            <a:tbl>
              <a:tblPr firstRow="1" bandRow="1">
                <a:tableStyleId>{5C22544A-7EE6-4342-B048-85BDC9FD1C3A}</a:tableStyleId>
              </a:tblPr>
              <a:tblGrid>
                <a:gridCol w="2442950">
                  <a:extLst>
                    <a:ext uri="{9D8B030D-6E8A-4147-A177-3AD203B41FA5}">
                      <a16:colId xmlns:a16="http://schemas.microsoft.com/office/drawing/2014/main" val="20000"/>
                    </a:ext>
                  </a:extLst>
                </a:gridCol>
                <a:gridCol w="3534770">
                  <a:extLst>
                    <a:ext uri="{9D8B030D-6E8A-4147-A177-3AD203B41FA5}">
                      <a16:colId xmlns:a16="http://schemas.microsoft.com/office/drawing/2014/main" val="20001"/>
                    </a:ext>
                  </a:extLst>
                </a:gridCol>
                <a:gridCol w="2511188">
                  <a:extLst>
                    <a:ext uri="{9D8B030D-6E8A-4147-A177-3AD203B41FA5}">
                      <a16:colId xmlns:a16="http://schemas.microsoft.com/office/drawing/2014/main" val="20002"/>
                    </a:ext>
                  </a:extLst>
                </a:gridCol>
                <a:gridCol w="2415654">
                  <a:extLst>
                    <a:ext uri="{9D8B030D-6E8A-4147-A177-3AD203B41FA5}">
                      <a16:colId xmlns:a16="http://schemas.microsoft.com/office/drawing/2014/main" val="20003"/>
                    </a:ext>
                  </a:extLst>
                </a:gridCol>
              </a:tblGrid>
              <a:tr h="370840">
                <a:tc>
                  <a:txBody>
                    <a:bodyPr/>
                    <a:lstStyle/>
                    <a:p>
                      <a:pPr algn="ctr" fontAlgn="ctr"/>
                      <a:r>
                        <a:rPr lang="es-ES" sz="1800" b="1" i="0" u="none" strike="noStrike" dirty="0">
                          <a:solidFill>
                            <a:schemeClr val="bg1"/>
                          </a:solidFill>
                          <a:effectLst/>
                          <a:latin typeface="Calibri"/>
                        </a:rPr>
                        <a:t>CENTRO</a:t>
                      </a:r>
                    </a:p>
                  </a:txBody>
                  <a:tcPr marL="0" marR="0" marT="0" marB="0" anchor="ctr"/>
                </a:tc>
                <a:tc>
                  <a:txBody>
                    <a:bodyPr/>
                    <a:lstStyle/>
                    <a:p>
                      <a:pPr algn="ctr" fontAlgn="ctr"/>
                      <a:endParaRPr lang="es-ES" sz="1800" b="1" i="0" u="none" strike="noStrike" dirty="0">
                        <a:solidFill>
                          <a:schemeClr val="bg1"/>
                        </a:solidFill>
                        <a:effectLst/>
                        <a:latin typeface="Calibri"/>
                      </a:endParaRPr>
                    </a:p>
                    <a:p>
                      <a:pPr algn="ctr" fontAlgn="ctr"/>
                      <a:r>
                        <a:rPr lang="es-ES" sz="1800" b="1" i="0" u="none" strike="noStrike" dirty="0">
                          <a:solidFill>
                            <a:schemeClr val="bg1"/>
                          </a:solidFill>
                          <a:effectLst/>
                          <a:latin typeface="Calibri"/>
                        </a:rPr>
                        <a:t>EJECUCIÓN DE ENERO 2020</a:t>
                      </a:r>
                    </a:p>
                    <a:p>
                      <a:pPr algn="ctr" fontAlgn="ctr"/>
                      <a:endParaRPr lang="es-ES" sz="1800" b="1" i="0" u="none" strike="noStrike" dirty="0">
                        <a:solidFill>
                          <a:schemeClr val="bg1"/>
                        </a:solidFill>
                        <a:effectLst/>
                        <a:latin typeface="Calibri"/>
                      </a:endParaRPr>
                    </a:p>
                  </a:txBody>
                  <a:tcPr marL="0" marR="0" marT="0" marB="0" anchor="ctr"/>
                </a:tc>
                <a:tc>
                  <a:txBody>
                    <a:bodyPr/>
                    <a:lstStyle/>
                    <a:p>
                      <a:pPr algn="ctr" fontAlgn="ctr"/>
                      <a:r>
                        <a:rPr lang="es-ES" sz="1800" b="1" i="0" u="none" strike="noStrike" dirty="0">
                          <a:solidFill>
                            <a:schemeClr val="bg1"/>
                          </a:solidFill>
                          <a:effectLst/>
                          <a:latin typeface="Calibri"/>
                        </a:rPr>
                        <a:t>EJECUCIÓN DE FEBRERO 2020</a:t>
                      </a:r>
                    </a:p>
                  </a:txBody>
                  <a:tcPr marL="0" marR="0" marT="0" marB="0" anchor="ctr"/>
                </a:tc>
                <a:tc>
                  <a:txBody>
                    <a:bodyPr/>
                    <a:lstStyle/>
                    <a:p>
                      <a:pPr algn="ctr" fontAlgn="ctr"/>
                      <a:endParaRPr lang="es-ES" sz="1800" b="1" i="0" u="none" strike="noStrike" dirty="0">
                        <a:solidFill>
                          <a:schemeClr val="bg1"/>
                        </a:solidFill>
                        <a:effectLst/>
                        <a:latin typeface="Calibri"/>
                      </a:endParaRPr>
                    </a:p>
                    <a:p>
                      <a:pPr algn="ctr" fontAlgn="ctr"/>
                      <a:r>
                        <a:rPr lang="es-ES" sz="1800" b="1" i="0" u="none" strike="noStrike" dirty="0">
                          <a:solidFill>
                            <a:schemeClr val="bg1"/>
                          </a:solidFill>
                          <a:effectLst/>
                          <a:latin typeface="Calibri"/>
                        </a:rPr>
                        <a:t>EJECUCIÓN DE MARZO 2020</a:t>
                      </a:r>
                    </a:p>
                    <a:p>
                      <a:pPr algn="ctr" fontAlgn="ctr"/>
                      <a:endParaRPr lang="es-ES" sz="1800" b="1" i="0" u="none" strike="noStrike" dirty="0">
                        <a:solidFill>
                          <a:schemeClr val="bg1"/>
                        </a:solidFill>
                        <a:effectLst/>
                        <a:latin typeface="Calibri"/>
                      </a:endParaRPr>
                    </a:p>
                  </a:txBody>
                  <a:tcPr marL="0" marR="0" marT="0" marB="0" anchor="ctr"/>
                </a:tc>
                <a:extLst>
                  <a:ext uri="{0D108BD9-81ED-4DB2-BD59-A6C34878D82A}">
                    <a16:rowId xmlns:a16="http://schemas.microsoft.com/office/drawing/2014/main" val="10000"/>
                  </a:ext>
                </a:extLst>
              </a:tr>
              <a:tr h="370840">
                <a:tc>
                  <a:txBody>
                    <a:bodyPr/>
                    <a:lstStyle/>
                    <a:p>
                      <a:pPr algn="ctr" fontAlgn="ctr"/>
                      <a:r>
                        <a:rPr lang="es-ES" sz="2000" b="0" i="0" u="none" strike="noStrike" dirty="0">
                          <a:solidFill>
                            <a:srgbClr val="000000"/>
                          </a:solidFill>
                          <a:effectLst/>
                          <a:latin typeface="Calibri"/>
                        </a:rPr>
                        <a:t>ZONA CENTRO</a:t>
                      </a:r>
                    </a:p>
                  </a:txBody>
                  <a:tcPr marL="0" marR="0" marT="0" marB="0" anchor="ctr"/>
                </a:tc>
                <a:tc>
                  <a:txBody>
                    <a:bodyPr/>
                    <a:lstStyle/>
                    <a:p>
                      <a:pPr algn="ctr" fontAlgn="ctr"/>
                      <a:r>
                        <a:rPr lang="es-ES" sz="2000" b="0" i="0" u="none" strike="noStrike" dirty="0">
                          <a:solidFill>
                            <a:srgbClr val="000000"/>
                          </a:solidFill>
                          <a:effectLst/>
                          <a:latin typeface="Calibri"/>
                        </a:rPr>
                        <a:t> Funciono hasta el mes de diciembre 2019  asignataria entrega expediente el 25 de julio de 2020 desde septiembre a diciembre 2019.</a:t>
                      </a:r>
                    </a:p>
                    <a:p>
                      <a:pPr algn="ctr" fontAlgn="ctr"/>
                      <a:endParaRPr lang="es-ES" sz="2000" b="0" i="0" u="none" strike="noStrike" dirty="0">
                        <a:solidFill>
                          <a:srgbClr val="000000"/>
                        </a:solidFill>
                        <a:effectLst/>
                        <a:latin typeface="Calibri"/>
                      </a:endParaRPr>
                    </a:p>
                    <a:p>
                      <a:pPr algn="ctr" fontAlgn="ctr"/>
                      <a:r>
                        <a:rPr lang="es-ES" sz="2000" b="0" i="0" u="none" strike="noStrike" dirty="0">
                          <a:solidFill>
                            <a:srgbClr val="000000"/>
                          </a:solidFill>
                          <a:effectLst/>
                          <a:latin typeface="Calibri"/>
                        </a:rPr>
                        <a:t>Enviada correcciones tanto parte técnica como contable el 07/10/2020 hasta la presente fecha no entrega documentación solicitada</a:t>
                      </a:r>
                    </a:p>
                  </a:txBody>
                  <a:tcPr marL="0" marR="0" marT="0" marB="0" anchor="ctr"/>
                </a:tc>
                <a:tc>
                  <a:txBody>
                    <a:bodyPr/>
                    <a:lstStyle/>
                    <a:p>
                      <a:pPr algn="ctr" fontAlgn="ctr"/>
                      <a:r>
                        <a:rPr lang="es-ES" sz="2000" b="0" i="0" u="none" strike="noStrike" dirty="0">
                          <a:solidFill>
                            <a:srgbClr val="000000"/>
                          </a:solidFill>
                          <a:effectLst/>
                          <a:latin typeface="Calibri"/>
                        </a:rPr>
                        <a:t>LIQUIDACIÓN</a:t>
                      </a:r>
                    </a:p>
                  </a:txBody>
                  <a:tcPr marL="0" marR="0" marT="0" marB="0" anchor="ctr"/>
                </a:tc>
                <a:tc>
                  <a:txBody>
                    <a:bodyPr/>
                    <a:lstStyle/>
                    <a:p>
                      <a:pPr algn="ctr" fontAlgn="ctr"/>
                      <a:r>
                        <a:rPr lang="es-ES" sz="2000" b="0" i="0" u="none" strike="noStrike" dirty="0">
                          <a:solidFill>
                            <a:srgbClr val="000000"/>
                          </a:solidFill>
                          <a:effectLst/>
                          <a:latin typeface="Calibri"/>
                        </a:rPr>
                        <a:t>LIQUIDACIÓN</a:t>
                      </a:r>
                    </a:p>
                  </a:txBody>
                  <a:tcPr marL="0" marR="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39289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24"/>
          <p:cNvSpPr>
            <a:spLocks noChangeArrowheads="1"/>
          </p:cNvSpPr>
          <p:nvPr/>
        </p:nvSpPr>
        <p:spPr bwMode="auto">
          <a:xfrm>
            <a:off x="0" y="13761"/>
            <a:ext cx="12192000" cy="769441"/>
          </a:xfrm>
          <a:prstGeom prst="rect">
            <a:avLst/>
          </a:prstGeom>
          <a:solidFill>
            <a:srgbClr val="001E8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es-ES" altLang="es-EC" sz="4400" b="1" dirty="0">
                <a:solidFill>
                  <a:schemeClr val="bg1"/>
                </a:solidFill>
                <a:latin typeface="Calibri" pitchFamily="34" charset="0"/>
                <a:ea typeface="ＭＳ Ｐゴシック" pitchFamily="34" charset="-128"/>
              </a:rPr>
              <a:t>PAGOS</a:t>
            </a:r>
          </a:p>
        </p:txBody>
      </p:sp>
      <p:pic>
        <p:nvPicPr>
          <p:cNvPr id="22" name="Imagen 5"/>
          <p:cNvPicPr>
            <a:picLocks noChangeAspect="1"/>
          </p:cNvPicPr>
          <p:nvPr/>
        </p:nvPicPr>
        <p:blipFill>
          <a:blip r:embed="rId2"/>
          <a:stretch>
            <a:fillRect/>
          </a:stretch>
        </p:blipFill>
        <p:spPr>
          <a:xfrm>
            <a:off x="9905664" y="6074296"/>
            <a:ext cx="1941762" cy="684030"/>
          </a:xfrm>
          <a:prstGeom prst="rect">
            <a:avLst/>
          </a:prstGeom>
        </p:spPr>
      </p:pic>
      <p:graphicFrame>
        <p:nvGraphicFramePr>
          <p:cNvPr id="5" name="4 Tabla"/>
          <p:cNvGraphicFramePr>
            <a:graphicFrameLocks noGrp="1"/>
          </p:cNvGraphicFramePr>
          <p:nvPr>
            <p:extLst>
              <p:ext uri="{D42A27DB-BD31-4B8C-83A1-F6EECF244321}">
                <p14:modId xmlns:p14="http://schemas.microsoft.com/office/powerpoint/2010/main" val="3589931428"/>
              </p:ext>
            </p:extLst>
          </p:nvPr>
        </p:nvGraphicFramePr>
        <p:xfrm>
          <a:off x="423080" y="1090506"/>
          <a:ext cx="11013744" cy="4832623"/>
        </p:xfrm>
        <a:graphic>
          <a:graphicData uri="http://schemas.openxmlformats.org/drawingml/2006/table">
            <a:tbl>
              <a:tblPr firstRow="1" bandRow="1">
                <a:tableStyleId>{5C22544A-7EE6-4342-B048-85BDC9FD1C3A}</a:tableStyleId>
              </a:tblPr>
              <a:tblGrid>
                <a:gridCol w="2753436">
                  <a:extLst>
                    <a:ext uri="{9D8B030D-6E8A-4147-A177-3AD203B41FA5}">
                      <a16:colId xmlns:a16="http://schemas.microsoft.com/office/drawing/2014/main" val="20000"/>
                    </a:ext>
                  </a:extLst>
                </a:gridCol>
                <a:gridCol w="2753436">
                  <a:extLst>
                    <a:ext uri="{9D8B030D-6E8A-4147-A177-3AD203B41FA5}">
                      <a16:colId xmlns:a16="http://schemas.microsoft.com/office/drawing/2014/main" val="20001"/>
                    </a:ext>
                  </a:extLst>
                </a:gridCol>
                <a:gridCol w="2753436">
                  <a:extLst>
                    <a:ext uri="{9D8B030D-6E8A-4147-A177-3AD203B41FA5}">
                      <a16:colId xmlns:a16="http://schemas.microsoft.com/office/drawing/2014/main" val="20002"/>
                    </a:ext>
                  </a:extLst>
                </a:gridCol>
                <a:gridCol w="2753436">
                  <a:extLst>
                    <a:ext uri="{9D8B030D-6E8A-4147-A177-3AD203B41FA5}">
                      <a16:colId xmlns:a16="http://schemas.microsoft.com/office/drawing/2014/main" val="20003"/>
                    </a:ext>
                  </a:extLst>
                </a:gridCol>
              </a:tblGrid>
              <a:tr h="1208156">
                <a:tc>
                  <a:txBody>
                    <a:bodyPr/>
                    <a:lstStyle/>
                    <a:p>
                      <a:pPr algn="ctr" fontAlgn="ctr"/>
                      <a:r>
                        <a:rPr lang="es-ES" sz="2000" b="1" i="0" u="none" strike="noStrike" dirty="0">
                          <a:solidFill>
                            <a:schemeClr val="bg1"/>
                          </a:solidFill>
                          <a:effectLst/>
                          <a:latin typeface="Calibri"/>
                        </a:rPr>
                        <a:t>CENTRO</a:t>
                      </a:r>
                    </a:p>
                  </a:txBody>
                  <a:tcPr marL="0" marR="0" marT="0" marB="0" anchor="ctr"/>
                </a:tc>
                <a:tc>
                  <a:txBody>
                    <a:bodyPr/>
                    <a:lstStyle/>
                    <a:p>
                      <a:pPr algn="ctr" fontAlgn="ctr"/>
                      <a:r>
                        <a:rPr lang="es-ES" sz="2000" b="1" i="0" u="none" strike="noStrike" dirty="0">
                          <a:solidFill>
                            <a:schemeClr val="bg1"/>
                          </a:solidFill>
                          <a:effectLst/>
                          <a:latin typeface="Calibri"/>
                        </a:rPr>
                        <a:t>EJECUCIÓN DE ENERO 2020</a:t>
                      </a:r>
                    </a:p>
                  </a:txBody>
                  <a:tcPr marL="0" marR="0" marT="0" marB="0" anchor="ctr"/>
                </a:tc>
                <a:tc>
                  <a:txBody>
                    <a:bodyPr/>
                    <a:lstStyle/>
                    <a:p>
                      <a:pPr algn="ctr" fontAlgn="ctr"/>
                      <a:r>
                        <a:rPr lang="es-ES" sz="2000" b="1" i="0" u="none" strike="noStrike" dirty="0">
                          <a:solidFill>
                            <a:schemeClr val="bg1"/>
                          </a:solidFill>
                          <a:effectLst/>
                          <a:latin typeface="Calibri"/>
                        </a:rPr>
                        <a:t>EJECUCIÓN DE FEBRERO 2020</a:t>
                      </a:r>
                    </a:p>
                  </a:txBody>
                  <a:tcPr marL="0" marR="0" marT="0" marB="0" anchor="ctr"/>
                </a:tc>
                <a:tc>
                  <a:txBody>
                    <a:bodyPr/>
                    <a:lstStyle/>
                    <a:p>
                      <a:pPr algn="ctr" fontAlgn="ctr"/>
                      <a:r>
                        <a:rPr lang="es-ES" sz="2000" b="1" i="0" u="none" strike="noStrike" dirty="0">
                          <a:solidFill>
                            <a:schemeClr val="bg1"/>
                          </a:solidFill>
                          <a:effectLst/>
                          <a:latin typeface="Calibri"/>
                        </a:rPr>
                        <a:t>EJECUCIÓN DE MARZO 2020</a:t>
                      </a:r>
                    </a:p>
                  </a:txBody>
                  <a:tcPr marL="0" marR="0" marT="0" marB="0" anchor="ctr"/>
                </a:tc>
                <a:extLst>
                  <a:ext uri="{0D108BD9-81ED-4DB2-BD59-A6C34878D82A}">
                    <a16:rowId xmlns:a16="http://schemas.microsoft.com/office/drawing/2014/main" val="10000"/>
                  </a:ext>
                </a:extLst>
              </a:tr>
              <a:tr h="3624467">
                <a:tc>
                  <a:txBody>
                    <a:bodyPr/>
                    <a:lstStyle/>
                    <a:p>
                      <a:pPr algn="ctr" fontAlgn="ctr"/>
                      <a:r>
                        <a:rPr lang="es-ES" sz="2000" b="0" i="0" u="none" strike="noStrike" dirty="0">
                          <a:solidFill>
                            <a:srgbClr val="000000"/>
                          </a:solidFill>
                          <a:effectLst/>
                          <a:latin typeface="Calibri"/>
                        </a:rPr>
                        <a:t>ALANGASÍ</a:t>
                      </a:r>
                    </a:p>
                  </a:txBody>
                  <a:tcPr marL="0" marR="0" marT="0" marB="0" anchor="ctr"/>
                </a:tc>
                <a:tc>
                  <a:txBody>
                    <a:bodyPr/>
                    <a:lstStyle/>
                    <a:p>
                      <a:pPr algn="ctr" fontAlgn="ctr"/>
                      <a:r>
                        <a:rPr lang="es-ES" sz="2000" b="0" i="0" u="none" strike="noStrike" dirty="0">
                          <a:solidFill>
                            <a:srgbClr val="000000"/>
                          </a:solidFill>
                          <a:effectLst/>
                          <a:latin typeface="Calibri"/>
                        </a:rPr>
                        <a:t>No entrega expediente de diciembre 2019 debido que el pago de noviembre es para la ejecución de diciembre y es indispensable y/o primordial contar con el expediente de diciembre 2019</a:t>
                      </a:r>
                    </a:p>
                  </a:txBody>
                  <a:tcPr marL="0" marR="0" marT="0" marB="0" anchor="ctr"/>
                </a:tc>
                <a:tc>
                  <a:txBody>
                    <a:bodyPr/>
                    <a:lstStyle/>
                    <a:p>
                      <a:pPr algn="ctr" fontAlgn="ctr"/>
                      <a:r>
                        <a:rPr lang="es-ES" sz="2000" b="0" i="0" u="none" strike="noStrike" dirty="0">
                          <a:solidFill>
                            <a:srgbClr val="000000"/>
                          </a:solidFill>
                          <a:effectLst/>
                          <a:latin typeface="Calibri"/>
                        </a:rPr>
                        <a:t>LIQUIDACIÓN</a:t>
                      </a:r>
                    </a:p>
                  </a:txBody>
                  <a:tcPr marL="0" marR="0" marT="0" marB="0" anchor="ctr"/>
                </a:tc>
                <a:tc>
                  <a:txBody>
                    <a:bodyPr/>
                    <a:lstStyle/>
                    <a:p>
                      <a:pPr algn="ctr" fontAlgn="ctr"/>
                      <a:r>
                        <a:rPr lang="es-ES" sz="2000" b="0" i="0" u="none" strike="noStrike" dirty="0">
                          <a:solidFill>
                            <a:srgbClr val="000000"/>
                          </a:solidFill>
                          <a:effectLst/>
                          <a:latin typeface="Calibri"/>
                        </a:rPr>
                        <a:t>LIQUIDACIÓN</a:t>
                      </a:r>
                    </a:p>
                  </a:txBody>
                  <a:tcPr marL="0" marR="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45645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24"/>
          <p:cNvSpPr>
            <a:spLocks noChangeArrowheads="1"/>
          </p:cNvSpPr>
          <p:nvPr/>
        </p:nvSpPr>
        <p:spPr bwMode="auto">
          <a:xfrm>
            <a:off x="0" y="13761"/>
            <a:ext cx="12192000" cy="769441"/>
          </a:xfrm>
          <a:prstGeom prst="rect">
            <a:avLst/>
          </a:prstGeom>
          <a:solidFill>
            <a:srgbClr val="001E8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es-ES" altLang="es-EC" sz="4400" b="1" dirty="0">
                <a:solidFill>
                  <a:schemeClr val="bg1"/>
                </a:solidFill>
                <a:latin typeface="Calibri" pitchFamily="34" charset="0"/>
                <a:ea typeface="ＭＳ Ｐゴシック" pitchFamily="34" charset="-128"/>
              </a:rPr>
              <a:t>PAGOS</a:t>
            </a:r>
          </a:p>
        </p:txBody>
      </p:sp>
      <p:pic>
        <p:nvPicPr>
          <p:cNvPr id="22" name="Imagen 5"/>
          <p:cNvPicPr>
            <a:picLocks noChangeAspect="1"/>
          </p:cNvPicPr>
          <p:nvPr/>
        </p:nvPicPr>
        <p:blipFill>
          <a:blip r:embed="rId2"/>
          <a:stretch>
            <a:fillRect/>
          </a:stretch>
        </p:blipFill>
        <p:spPr>
          <a:xfrm>
            <a:off x="9905664" y="6074296"/>
            <a:ext cx="1941762" cy="684030"/>
          </a:xfrm>
          <a:prstGeom prst="rect">
            <a:avLst/>
          </a:prstGeom>
        </p:spPr>
      </p:pic>
      <p:graphicFrame>
        <p:nvGraphicFramePr>
          <p:cNvPr id="5" name="4 Tabla"/>
          <p:cNvGraphicFramePr>
            <a:graphicFrameLocks noGrp="1"/>
          </p:cNvGraphicFramePr>
          <p:nvPr>
            <p:extLst>
              <p:ext uri="{D42A27DB-BD31-4B8C-83A1-F6EECF244321}">
                <p14:modId xmlns:p14="http://schemas.microsoft.com/office/powerpoint/2010/main" val="301060858"/>
              </p:ext>
            </p:extLst>
          </p:nvPr>
        </p:nvGraphicFramePr>
        <p:xfrm>
          <a:off x="313900" y="1090505"/>
          <a:ext cx="11259400" cy="4696751"/>
        </p:xfrm>
        <a:graphic>
          <a:graphicData uri="http://schemas.openxmlformats.org/drawingml/2006/table">
            <a:tbl>
              <a:tblPr firstRow="1" bandRow="1">
                <a:tableStyleId>{5C22544A-7EE6-4342-B048-85BDC9FD1C3A}</a:tableStyleId>
              </a:tblPr>
              <a:tblGrid>
                <a:gridCol w="2814850">
                  <a:extLst>
                    <a:ext uri="{9D8B030D-6E8A-4147-A177-3AD203B41FA5}">
                      <a16:colId xmlns:a16="http://schemas.microsoft.com/office/drawing/2014/main" val="20000"/>
                    </a:ext>
                  </a:extLst>
                </a:gridCol>
                <a:gridCol w="2814850">
                  <a:extLst>
                    <a:ext uri="{9D8B030D-6E8A-4147-A177-3AD203B41FA5}">
                      <a16:colId xmlns:a16="http://schemas.microsoft.com/office/drawing/2014/main" val="20001"/>
                    </a:ext>
                  </a:extLst>
                </a:gridCol>
                <a:gridCol w="2814850">
                  <a:extLst>
                    <a:ext uri="{9D8B030D-6E8A-4147-A177-3AD203B41FA5}">
                      <a16:colId xmlns:a16="http://schemas.microsoft.com/office/drawing/2014/main" val="20002"/>
                    </a:ext>
                  </a:extLst>
                </a:gridCol>
                <a:gridCol w="2814850">
                  <a:extLst>
                    <a:ext uri="{9D8B030D-6E8A-4147-A177-3AD203B41FA5}">
                      <a16:colId xmlns:a16="http://schemas.microsoft.com/office/drawing/2014/main" val="20003"/>
                    </a:ext>
                  </a:extLst>
                </a:gridCol>
              </a:tblGrid>
              <a:tr h="872850">
                <a:tc>
                  <a:txBody>
                    <a:bodyPr/>
                    <a:lstStyle/>
                    <a:p>
                      <a:pPr algn="ctr" fontAlgn="ctr"/>
                      <a:r>
                        <a:rPr lang="es-ES" sz="2000" b="1" i="0" u="none" strike="noStrike" dirty="0">
                          <a:solidFill>
                            <a:schemeClr val="bg1"/>
                          </a:solidFill>
                          <a:effectLst/>
                          <a:latin typeface="Calibri"/>
                        </a:rPr>
                        <a:t>CENTRO</a:t>
                      </a:r>
                    </a:p>
                  </a:txBody>
                  <a:tcPr marL="0" marR="0" marT="0" marB="0" anchor="ctr"/>
                </a:tc>
                <a:tc>
                  <a:txBody>
                    <a:bodyPr/>
                    <a:lstStyle/>
                    <a:p>
                      <a:pPr algn="ctr" fontAlgn="ctr"/>
                      <a:br>
                        <a:rPr lang="es-ES" sz="2000" b="1" i="0" u="none" strike="noStrike" dirty="0">
                          <a:solidFill>
                            <a:schemeClr val="bg1"/>
                          </a:solidFill>
                          <a:effectLst/>
                          <a:latin typeface="Calibri"/>
                        </a:rPr>
                      </a:br>
                      <a:r>
                        <a:rPr lang="es-ES" sz="2000" b="1" i="0" u="none" strike="noStrike" dirty="0">
                          <a:solidFill>
                            <a:schemeClr val="bg1"/>
                          </a:solidFill>
                          <a:effectLst/>
                          <a:latin typeface="Calibri"/>
                        </a:rPr>
                        <a:t>EJECUCIÓN DE ENERO 2020</a:t>
                      </a:r>
                    </a:p>
                  </a:txBody>
                  <a:tcPr marL="0" marR="0" marT="0" marB="0" anchor="ctr"/>
                </a:tc>
                <a:tc>
                  <a:txBody>
                    <a:bodyPr/>
                    <a:lstStyle/>
                    <a:p>
                      <a:pPr algn="ctr" fontAlgn="ctr"/>
                      <a:br>
                        <a:rPr lang="es-ES" sz="2000" b="1" i="0" u="none" strike="noStrike" dirty="0">
                          <a:solidFill>
                            <a:schemeClr val="bg1"/>
                          </a:solidFill>
                          <a:effectLst/>
                          <a:latin typeface="Calibri"/>
                        </a:rPr>
                      </a:br>
                      <a:r>
                        <a:rPr lang="es-ES" sz="2000" b="1" i="0" u="none" strike="noStrike" dirty="0">
                          <a:solidFill>
                            <a:schemeClr val="bg1"/>
                          </a:solidFill>
                          <a:effectLst/>
                          <a:latin typeface="Calibri"/>
                        </a:rPr>
                        <a:t>EJECUCIÓN DE FEBRERO 2020</a:t>
                      </a:r>
                    </a:p>
                  </a:txBody>
                  <a:tcPr marL="0" marR="0" marT="0" marB="0" anchor="ctr"/>
                </a:tc>
                <a:tc>
                  <a:txBody>
                    <a:bodyPr/>
                    <a:lstStyle/>
                    <a:p>
                      <a:pPr algn="ctr" fontAlgn="ctr"/>
                      <a:endParaRPr lang="es-ES" sz="2000" b="1" i="0" u="none" strike="noStrike" dirty="0">
                        <a:solidFill>
                          <a:schemeClr val="bg1"/>
                        </a:solidFill>
                        <a:effectLst/>
                        <a:latin typeface="Calibri"/>
                      </a:endParaRPr>
                    </a:p>
                    <a:p>
                      <a:pPr algn="ctr" fontAlgn="ctr"/>
                      <a:r>
                        <a:rPr lang="es-ES" sz="2000" b="1" i="0" u="none" strike="noStrike" dirty="0">
                          <a:solidFill>
                            <a:schemeClr val="bg1"/>
                          </a:solidFill>
                          <a:effectLst/>
                          <a:latin typeface="Calibri"/>
                        </a:rPr>
                        <a:t>EJECUCIÓN DE MARZO 2020</a:t>
                      </a:r>
                    </a:p>
                  </a:txBody>
                  <a:tcPr marL="0" marR="0" marT="0" marB="0" anchor="ctr"/>
                </a:tc>
                <a:extLst>
                  <a:ext uri="{0D108BD9-81ED-4DB2-BD59-A6C34878D82A}">
                    <a16:rowId xmlns:a16="http://schemas.microsoft.com/office/drawing/2014/main" val="10000"/>
                  </a:ext>
                </a:extLst>
              </a:tr>
              <a:tr h="3782351">
                <a:tc>
                  <a:txBody>
                    <a:bodyPr/>
                    <a:lstStyle/>
                    <a:p>
                      <a:pPr algn="ctr" fontAlgn="ctr"/>
                      <a:r>
                        <a:rPr lang="es-ES" sz="2000" b="0" i="0" u="none" strike="noStrike" dirty="0">
                          <a:solidFill>
                            <a:srgbClr val="000000"/>
                          </a:solidFill>
                          <a:effectLst/>
                          <a:latin typeface="Calibri"/>
                        </a:rPr>
                        <a:t>EUGENIO ESPEJO</a:t>
                      </a:r>
                    </a:p>
                  </a:txBody>
                  <a:tcPr marL="0" marR="0" marT="0" marB="0" anchor="ctr"/>
                </a:tc>
                <a:tc>
                  <a:txBody>
                    <a:bodyPr/>
                    <a:lstStyle/>
                    <a:p>
                      <a:pPr algn="ctr" fontAlgn="ctr"/>
                      <a:r>
                        <a:rPr lang="es-ES" sz="2000" b="0" i="0" u="none" strike="noStrike" dirty="0">
                          <a:solidFill>
                            <a:srgbClr val="000000"/>
                          </a:solidFill>
                          <a:effectLst/>
                          <a:latin typeface="Calibri"/>
                        </a:rPr>
                        <a:t>Funciono hasta el mes de FEBRERO 2020</a:t>
                      </a:r>
                      <a:br>
                        <a:rPr lang="es-ES" sz="2000" b="0" i="0" u="none" strike="noStrike" dirty="0">
                          <a:solidFill>
                            <a:srgbClr val="000000"/>
                          </a:solidFill>
                          <a:effectLst/>
                          <a:latin typeface="Calibri"/>
                        </a:rPr>
                      </a:br>
                      <a:r>
                        <a:rPr lang="es-ES" sz="2000" b="0" i="0" u="none" strike="noStrike" dirty="0">
                          <a:solidFill>
                            <a:srgbClr val="000000"/>
                          </a:solidFill>
                          <a:effectLst/>
                          <a:latin typeface="Calibri"/>
                        </a:rPr>
                        <a:t> Asignataria entrega expedientes el 29 de julio de 2020 desde agosto 2019 a febrero 2020. En proceso de revisión debido a que en el mes de septiembre se encontró doble pago de sueldos</a:t>
                      </a:r>
                    </a:p>
                  </a:txBody>
                  <a:tcPr marL="0" marR="0" marT="0" marB="0" anchor="ctr"/>
                </a:tc>
                <a:tc>
                  <a:txBody>
                    <a:bodyPr/>
                    <a:lstStyle/>
                    <a:p>
                      <a:pPr algn="ctr" fontAlgn="ctr"/>
                      <a:r>
                        <a:rPr lang="es-ES" sz="2000" b="0" i="0" u="none" strike="noStrike" dirty="0">
                          <a:solidFill>
                            <a:srgbClr val="000000"/>
                          </a:solidFill>
                          <a:effectLst/>
                          <a:latin typeface="Calibri"/>
                        </a:rPr>
                        <a:t>En proceso de revisión debido a que en el mes de septiembre se encontró doble pago de sueldos</a:t>
                      </a:r>
                    </a:p>
                  </a:txBody>
                  <a:tcPr marL="0" marR="0" marT="0" marB="0" anchor="ctr"/>
                </a:tc>
                <a:tc>
                  <a:txBody>
                    <a:bodyPr/>
                    <a:lstStyle/>
                    <a:p>
                      <a:pPr algn="ctr" fontAlgn="ctr"/>
                      <a:r>
                        <a:rPr lang="es-ES" sz="2000" b="0" i="0" u="none" strike="noStrike" dirty="0">
                          <a:solidFill>
                            <a:srgbClr val="000000"/>
                          </a:solidFill>
                          <a:effectLst/>
                          <a:latin typeface="Calibri"/>
                        </a:rPr>
                        <a:t>En proceso de revisión debido a que en el mes de septiembre se encontró doble pago de sueldos</a:t>
                      </a:r>
                    </a:p>
                  </a:txBody>
                  <a:tcPr marL="0" marR="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45645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8412</TotalTime>
  <Words>1301</Words>
  <Application>Microsoft Office PowerPoint</Application>
  <PresentationFormat>Panorámica</PresentationFormat>
  <Paragraphs>300</Paragraphs>
  <Slides>22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22</vt:i4>
      </vt:variant>
    </vt:vector>
  </HeadingPairs>
  <TitlesOfParts>
    <vt:vector size="28" baseType="lpstr">
      <vt:lpstr>Arial</vt:lpstr>
      <vt:lpstr>Calibri</vt:lpstr>
      <vt:lpstr>Calibri Light</vt:lpstr>
      <vt:lpstr>Cambria</vt:lpstr>
      <vt:lpstr>Times New Roman</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Gaby Cevallos S.</cp:lastModifiedBy>
  <cp:revision>96</cp:revision>
  <dcterms:created xsi:type="dcterms:W3CDTF">2020-04-30T00:23:21Z</dcterms:created>
  <dcterms:modified xsi:type="dcterms:W3CDTF">2020-10-12T13:10:10Z</dcterms:modified>
</cp:coreProperties>
</file>