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705" r:id="rId2"/>
    <p:sldId id="707" r:id="rId3"/>
    <p:sldId id="714" r:id="rId4"/>
    <p:sldId id="711" r:id="rId5"/>
    <p:sldId id="686" r:id="rId6"/>
    <p:sldId id="689" r:id="rId7"/>
    <p:sldId id="674" r:id="rId8"/>
    <p:sldId id="698" r:id="rId9"/>
    <p:sldId id="699" r:id="rId10"/>
    <p:sldId id="675" r:id="rId11"/>
    <p:sldId id="713" r:id="rId1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3CD"/>
    <a:srgbClr val="B1D5DD"/>
    <a:srgbClr val="BBD6EF"/>
    <a:srgbClr val="FFD1FF"/>
    <a:srgbClr val="A53D7B"/>
    <a:srgbClr val="FA8F36"/>
    <a:srgbClr val="CBE9C1"/>
    <a:srgbClr val="CA70A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96441" autoAdjust="0"/>
  </p:normalViewPr>
  <p:slideViewPr>
    <p:cSldViewPr snapToGrid="0" snapToObjects="1">
      <p:cViewPr varScale="1">
        <p:scale>
          <a:sx n="36" d="100"/>
          <a:sy n="36" d="100"/>
        </p:scale>
        <p:origin x="123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6056F-83F4-4D68-B701-27DB3CD057F8}" type="datetimeFigureOut">
              <a:rPr lang="es-EC" smtClean="0"/>
              <a:t>24/4/2020</a:t>
            </a:fld>
            <a:endParaRPr lang="es-EC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883F5-0176-4157-9EC4-BF1D543878CB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04591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DDFC9-D837-1843-B9A5-99814CB5C173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AA85-EDD5-CB4A-AE98-69F3261F0D99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4131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AA85-EDD5-CB4A-AE98-69F3261F0D99}" type="slidenum">
              <a:rPr lang="es-ES_tradnl" smtClean="0"/>
              <a:t>4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01465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AA85-EDD5-CB4A-AE98-69F3261F0D99}" type="slidenum">
              <a:rPr lang="es-ES_tradnl" smtClean="0"/>
              <a:t>5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01465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AA85-EDD5-CB4A-AE98-69F3261F0D99}" type="slidenum">
              <a:rPr lang="es-ES_tradnl" smtClean="0"/>
              <a:t>6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47980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AA85-EDD5-CB4A-AE98-69F3261F0D99}" type="slidenum">
              <a:rPr lang="es-ES_tradnl" smtClean="0"/>
              <a:t>7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35034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AA85-EDD5-CB4A-AE98-69F3261F0D99}" type="slidenum">
              <a:rPr lang="es-ES_tradnl" smtClean="0"/>
              <a:t>8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60596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AA85-EDD5-CB4A-AE98-69F3261F0D99}" type="slidenum">
              <a:rPr lang="es-ES_tradnl" smtClean="0"/>
              <a:t>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8771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AA85-EDD5-CB4A-AE98-69F3261F0D99}" type="slidenum">
              <a:rPr lang="es-ES_tradnl" smtClean="0"/>
              <a:t>10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95559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AA85-EDD5-CB4A-AE98-69F3261F0D99}" type="slidenum">
              <a:rPr lang="es-ES_tradnl" smtClean="0"/>
              <a:t>11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47980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756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3209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86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3761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0659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4057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2175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014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0588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151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57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91A-5EE0-5543-A073-BBA5CBF4B1C4}" type="datetimeFigureOut">
              <a:rPr lang="es-ES_tradnl" smtClean="0"/>
              <a:t>24/04/2020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8B43F-6573-3141-AB47-73387099B1B3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6099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1933575"/>
            <a:ext cx="8489950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21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18 Grupo"/>
          <p:cNvGrpSpPr/>
          <p:nvPr/>
        </p:nvGrpSpPr>
        <p:grpSpPr>
          <a:xfrm>
            <a:off x="446448" y="3237398"/>
            <a:ext cx="2213145" cy="882512"/>
            <a:chOff x="801548" y="4244991"/>
            <a:chExt cx="2213145" cy="882512"/>
          </a:xfrm>
        </p:grpSpPr>
        <p:sp>
          <p:nvSpPr>
            <p:cNvPr id="21" name="Rectángulo redondeado 49"/>
            <p:cNvSpPr/>
            <p:nvPr/>
          </p:nvSpPr>
          <p:spPr>
            <a:xfrm>
              <a:off x="801548" y="4244991"/>
              <a:ext cx="2213145" cy="860822"/>
            </a:xfrm>
            <a:prstGeom prst="roundRect">
              <a:avLst/>
            </a:prstGeom>
            <a:solidFill>
              <a:srgbClr val="A842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EC" dirty="0"/>
                <a:t>SEGUIMIENTO FAMILIAR</a:t>
              </a:r>
            </a:p>
          </p:txBody>
        </p:sp>
        <p:pic>
          <p:nvPicPr>
            <p:cNvPr id="23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6652" y="4378862"/>
              <a:ext cx="748641" cy="748641"/>
            </a:xfrm>
            <a:prstGeom prst="rect">
              <a:avLst/>
            </a:prstGeom>
          </p:spPr>
        </p:pic>
      </p:grpSp>
      <p:sp>
        <p:nvSpPr>
          <p:cNvPr id="34" name="Triángulo isósceles 62"/>
          <p:cNvSpPr/>
          <p:nvPr/>
        </p:nvSpPr>
        <p:spPr>
          <a:xfrm rot="5400000">
            <a:off x="2087139" y="3491376"/>
            <a:ext cx="1636159" cy="352865"/>
          </a:xfrm>
          <a:prstGeom prst="triangle">
            <a:avLst/>
          </a:prstGeom>
          <a:solidFill>
            <a:srgbClr val="A84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5" name="Rectángulo redondeado 12"/>
          <p:cNvSpPr/>
          <p:nvPr/>
        </p:nvSpPr>
        <p:spPr>
          <a:xfrm>
            <a:off x="3413760" y="942975"/>
            <a:ext cx="8226831" cy="4836033"/>
          </a:xfrm>
          <a:prstGeom prst="roundRect">
            <a:avLst>
              <a:gd name="adj" fmla="val 6396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6" name="Rectángulo 1"/>
          <p:cNvSpPr/>
          <p:nvPr/>
        </p:nvSpPr>
        <p:spPr>
          <a:xfrm>
            <a:off x="3621024" y="1228725"/>
            <a:ext cx="78876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Realizar seguimiento al cumplimiento de acuerdos a la atención individual y grupal.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Interesarse por el bienestar de la familia de las niñas, niños, como un requisito necesario para asegurar una buena relación y su adecuada atención.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Fortalecer las vivencias de las familias para el cumplimiento de las actividades.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Constatar que la familia estén poniendo en práctica lo orientado en la ejecución de las actividades.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Verificar el cumplimiento de los compromisos e involucramiento del padre o persona de mayor significación, así como de otros miembros de la familia.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Identificar a las familias de niñas y niños que requieren mayor acompañamiento e incrementar la frecuencia del seguimiento.</a:t>
            </a:r>
          </a:p>
        </p:txBody>
      </p:sp>
      <p:pic>
        <p:nvPicPr>
          <p:cNvPr id="15" name="Imagen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643" y="6069805"/>
            <a:ext cx="19415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n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" r="26843" b="-179057"/>
          <a:stretch>
            <a:fillRect/>
          </a:stretch>
        </p:blipFill>
        <p:spPr bwMode="auto">
          <a:xfrm>
            <a:off x="385968" y="6258082"/>
            <a:ext cx="92995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553020" y="210705"/>
            <a:ext cx="904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C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980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riángulo isósceles 62"/>
          <p:cNvSpPr/>
          <p:nvPr/>
        </p:nvSpPr>
        <p:spPr>
          <a:xfrm rot="10800000">
            <a:off x="5738375" y="1516670"/>
            <a:ext cx="1023735" cy="352865"/>
          </a:xfrm>
          <a:prstGeom prst="triangle">
            <a:avLst/>
          </a:prstGeom>
          <a:solidFill>
            <a:srgbClr val="A84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28" name="Imagen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" r="26843" b="-179057"/>
          <a:stretch>
            <a:fillRect/>
          </a:stretch>
        </p:blipFill>
        <p:spPr bwMode="auto">
          <a:xfrm>
            <a:off x="385968" y="6411912"/>
            <a:ext cx="929448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44 Rectángulo"/>
          <p:cNvSpPr/>
          <p:nvPr/>
        </p:nvSpPr>
        <p:spPr>
          <a:xfrm>
            <a:off x="4526962" y="959735"/>
            <a:ext cx="3446562" cy="35286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EC" sz="2000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RECURSOS</a:t>
            </a:r>
            <a:endParaRPr lang="es-EC" sz="2000" b="1" dirty="0">
              <a:solidFill>
                <a:schemeClr val="accent1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11 Rectángulo">
            <a:extLst>
              <a:ext uri="{FF2B5EF4-FFF2-40B4-BE49-F238E27FC236}">
                <a16:creationId xmlns="" xmlns:a16="http://schemas.microsoft.com/office/drawing/2014/main" id="{DF2DC71F-D112-465F-9217-BCDBA759BF8E}"/>
              </a:ext>
            </a:extLst>
          </p:cNvPr>
          <p:cNvSpPr/>
          <p:nvPr/>
        </p:nvSpPr>
        <p:spPr>
          <a:xfrm>
            <a:off x="3142558" y="269678"/>
            <a:ext cx="5906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F67E03CB-338C-48A6-99BD-D358366ED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479501"/>
              </p:ext>
            </p:extLst>
          </p:nvPr>
        </p:nvGraphicFramePr>
        <p:xfrm>
          <a:off x="5446273" y="1945956"/>
          <a:ext cx="3181530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1530">
                  <a:extLst>
                    <a:ext uri="{9D8B030D-6E8A-4147-A177-3AD203B41FA5}">
                      <a16:colId xmlns="" xmlns:a16="http://schemas.microsoft.com/office/drawing/2014/main" val="1825576266"/>
                    </a:ext>
                  </a:extLst>
                </a:gridCol>
              </a:tblGrid>
              <a:tr h="130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HUMANOS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868642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UNIDAD PATRONATO MUNICIPAL SAN JOSÉ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643" y="6069805"/>
            <a:ext cx="19415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F340E502-CD57-4279-85FE-E768A9271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859374"/>
              </p:ext>
            </p:extLst>
          </p:nvPr>
        </p:nvGraphicFramePr>
        <p:xfrm>
          <a:off x="295773" y="1949585"/>
          <a:ext cx="4737435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7435">
                  <a:extLst>
                    <a:ext uri="{9D8B030D-6E8A-4147-A177-3AD203B41FA5}">
                      <a16:colId xmlns="" xmlns:a16="http://schemas.microsoft.com/office/drawing/2014/main" val="1434453045"/>
                    </a:ext>
                  </a:extLst>
                </a:gridCol>
              </a:tblGrid>
              <a:tr h="202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TECNOLÓGICOS</a:t>
                      </a:r>
                      <a:endParaRPr lang="es-EC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2000977"/>
                  </a:ext>
                </a:extLst>
              </a:tr>
              <a:tr h="404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COMISIÓN</a:t>
                      </a: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DE CONECTIVIDAD DEL CONCEJO METROPOLITANO DE QUITO</a:t>
                      </a:r>
                      <a:endParaRPr lang="es-EC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701750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30EC8226-5F2D-48A9-A732-BCF482620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458599"/>
              </p:ext>
            </p:extLst>
          </p:nvPr>
        </p:nvGraphicFramePr>
        <p:xfrm>
          <a:off x="295773" y="2880767"/>
          <a:ext cx="4737435" cy="356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7435">
                  <a:extLst>
                    <a:ext uri="{9D8B030D-6E8A-4147-A177-3AD203B41FA5}">
                      <a16:colId xmlns="" xmlns:a16="http://schemas.microsoft.com/office/drawing/2014/main" val="980692583"/>
                    </a:ext>
                  </a:extLst>
                </a:gridCol>
              </a:tblGrid>
              <a:tr h="141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METAS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1027428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Familias de los niños en situación de vulnerabilidad, de los Guagua Centros cuentan con internet pagado por el DMQ, en sus domicilios, para la implementación del programa.</a:t>
                      </a:r>
                      <a:endParaRPr lang="es-EC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57894608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Familias de los niños en situación de vulnerabilidad, de los Guagua Centros cuentan con dispositivo electrónico entregado por el DMQ, para implementación del programa. </a:t>
                      </a:r>
                      <a:endParaRPr lang="es-EC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12453358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Familias de los niños en situación de vulnerabilidad, de los Guagua Centros tienen acceso a </a:t>
                      </a: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la Plataforma</a:t>
                      </a: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Municipal de Educación Inicial.</a:t>
                      </a:r>
                      <a:endParaRPr lang="es-EC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9905049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3E5C6CEC-E582-47B5-B023-2A2B55228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715500"/>
              </p:ext>
            </p:extLst>
          </p:nvPr>
        </p:nvGraphicFramePr>
        <p:xfrm>
          <a:off x="5484691" y="2880767"/>
          <a:ext cx="3143111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111">
                  <a:extLst>
                    <a:ext uri="{9D8B030D-6E8A-4147-A177-3AD203B41FA5}">
                      <a16:colId xmlns="" xmlns:a16="http://schemas.microsoft.com/office/drawing/2014/main" val="195691701"/>
                    </a:ext>
                  </a:extLst>
                </a:gridCol>
              </a:tblGrid>
              <a:tr h="141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METAS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5294927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540 Educadoras,</a:t>
                      </a: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(1 educadora por cada  20 niños) atienden a 10,800 niños.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96290149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8 Coordinadores</a:t>
                      </a: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Técnicos, (</a:t>
                      </a: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 coordinador por cada 68 educadoras) monitorean el trabajo de 540 educadoras.</a:t>
                      </a:r>
                      <a:endParaRPr lang="es-EC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33404938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Cada educadora contará con el material necesario para la ejecución de su planificación.</a:t>
                      </a:r>
                      <a:endParaRPr lang="es-EC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59403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="" xmlns:a16="http://schemas.microsoft.com/office/drawing/2014/main" id="{123E5028-47CC-4F6E-ABEC-B973A7DC7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735878"/>
              </p:ext>
            </p:extLst>
          </p:nvPr>
        </p:nvGraphicFramePr>
        <p:xfrm>
          <a:off x="8822746" y="1950876"/>
          <a:ext cx="3143110" cy="822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110">
                  <a:extLst>
                    <a:ext uri="{9D8B030D-6E8A-4147-A177-3AD203B41FA5}">
                      <a16:colId xmlns="" xmlns:a16="http://schemas.microsoft.com/office/drawing/2014/main" val="1825576266"/>
                    </a:ext>
                  </a:extLst>
                </a:gridCol>
              </a:tblGrid>
              <a:tr h="130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MATERIALES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5868642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UNIDAD PATRONATO MUNICIPAL SAN JOSÉ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="" xmlns:a16="http://schemas.microsoft.com/office/drawing/2014/main" id="{95A36F03-DD12-41E4-9B12-BC24019EE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8411"/>
              </p:ext>
            </p:extLst>
          </p:nvPr>
        </p:nvGraphicFramePr>
        <p:xfrm>
          <a:off x="8822746" y="2885687"/>
          <a:ext cx="3143111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111">
                  <a:extLst>
                    <a:ext uri="{9D8B030D-6E8A-4147-A177-3AD203B41FA5}">
                      <a16:colId xmlns="" xmlns:a16="http://schemas.microsoft.com/office/drawing/2014/main" val="195691701"/>
                    </a:ext>
                  </a:extLst>
                </a:gridCol>
              </a:tblGrid>
              <a:tr h="141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METAS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5294927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Guías didácticas elaboradas por coordinadores técnicos.</a:t>
                      </a:r>
                      <a:endParaRPr lang="es-EC" sz="1800" b="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96290149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C" sz="1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Vídeos tutoriales elaborados por coordinadores técnicos.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33404938"/>
                  </a:ext>
                </a:extLst>
              </a:tr>
              <a:tr h="1417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C" sz="1800" b="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Material didáctico elaborado por educadoras.</a:t>
                      </a:r>
                      <a:endParaRPr lang="es-EC" sz="1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594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15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1 Rectángulo"/>
          <p:cNvSpPr/>
          <p:nvPr/>
        </p:nvSpPr>
        <p:spPr>
          <a:xfrm>
            <a:off x="538163" y="1497902"/>
            <a:ext cx="11115675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C" sz="4400" dirty="0">
                <a:solidFill>
                  <a:schemeClr val="accent1">
                    <a:lumMod val="50000"/>
                  </a:schemeClr>
                </a:solidFill>
                <a:latin typeface="Dubai Medium" panose="020B0604020202020204" pitchFamily="34" charset="-78"/>
                <a:cs typeface="Dubai Medium" panose="020B0604020202020204" pitchFamily="34" charset="-78"/>
              </a:rPr>
              <a:t>ASISTENCIA PEDAGÓGICA A NIÑOS DE LOS GUAGUA CENTROS, EN SITUACIÓN DE VULNERABILIDAD</a:t>
            </a:r>
            <a:endParaRPr lang="es-ES" sz="5400" dirty="0">
              <a:solidFill>
                <a:schemeClr val="accent1">
                  <a:lumMod val="50000"/>
                </a:schemeClr>
              </a:solidFill>
              <a:latin typeface="Dubai Medium" panose="020B0604020202020204" pitchFamily="34" charset="-78"/>
              <a:cs typeface="Dubai Medium" panose="020B0604020202020204" pitchFamily="34" charset="-78"/>
            </a:endParaRPr>
          </a:p>
        </p:txBody>
      </p:sp>
      <p:pic>
        <p:nvPicPr>
          <p:cNvPr id="3075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" r="26843" b="-179057"/>
          <a:stretch>
            <a:fillRect/>
          </a:stretch>
        </p:blipFill>
        <p:spPr bwMode="auto">
          <a:xfrm>
            <a:off x="350838" y="6438900"/>
            <a:ext cx="92995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Imagen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725" y="6092825"/>
            <a:ext cx="19415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633728" y="4072128"/>
            <a:ext cx="904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0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C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8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1 Rectángulo">
            <a:extLst>
              <a:ext uri="{FF2B5EF4-FFF2-40B4-BE49-F238E27FC236}">
                <a16:creationId xmlns="" xmlns:a16="http://schemas.microsoft.com/office/drawing/2014/main" id="{26104829-81E3-47C7-9CF8-9619AC6BFE3C}"/>
              </a:ext>
            </a:extLst>
          </p:cNvPr>
          <p:cNvSpPr/>
          <p:nvPr/>
        </p:nvSpPr>
        <p:spPr>
          <a:xfrm>
            <a:off x="3362013" y="566465"/>
            <a:ext cx="5906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Rectángulo redondeado 3">
            <a:extLst>
              <a:ext uri="{FF2B5EF4-FFF2-40B4-BE49-F238E27FC236}">
                <a16:creationId xmlns="" xmlns:a16="http://schemas.microsoft.com/office/drawing/2014/main" id="{1B92CF51-3877-4BDA-BE6D-E11F2629B39F}"/>
              </a:ext>
            </a:extLst>
          </p:cNvPr>
          <p:cNvSpPr/>
          <p:nvPr/>
        </p:nvSpPr>
        <p:spPr>
          <a:xfrm>
            <a:off x="2432360" y="1924815"/>
            <a:ext cx="7766187" cy="300837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es-EC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 siguiente propuesta se implementará una vez que el DMQ pueda dotar de internet y dispositivos electrónicos a los hogares de los niños de los Guagua Centros que carecen de los mismos.</a:t>
            </a:r>
          </a:p>
          <a:p>
            <a:pPr algn="just"/>
            <a:endParaRPr lang="es-EC" sz="24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s-EC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Para lo que se requiere contar con la normativa legal pertinente que permita tal entrega.</a:t>
            </a:r>
          </a:p>
        </p:txBody>
      </p:sp>
    </p:spTree>
    <p:extLst>
      <p:ext uri="{BB962C8B-B14F-4D97-AF65-F5344CB8AC3E}">
        <p14:creationId xmlns:p14="http://schemas.microsoft.com/office/powerpoint/2010/main" val="1428164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1471" y="1378325"/>
            <a:ext cx="78608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400" b="1" dirty="0">
                <a:solidFill>
                  <a:schemeClr val="accent1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Población objetivo de los Guagua Centros por zonas</a:t>
            </a:r>
          </a:p>
        </p:txBody>
      </p:sp>
      <p:pic>
        <p:nvPicPr>
          <p:cNvPr id="15" name="Imagen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" r="26843" b="-179057"/>
          <a:stretch>
            <a:fillRect/>
          </a:stretch>
        </p:blipFill>
        <p:spPr bwMode="auto">
          <a:xfrm>
            <a:off x="385969" y="6411912"/>
            <a:ext cx="9331056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9864"/>
              </p:ext>
            </p:extLst>
          </p:nvPr>
        </p:nvGraphicFramePr>
        <p:xfrm>
          <a:off x="2123768" y="2057019"/>
          <a:ext cx="8214851" cy="3752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68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180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ADMINISTRACIÓN</a:t>
                      </a:r>
                      <a:r>
                        <a:rPr lang="es-ES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ZONAL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NÚMERO DE GUAGUA CENTROS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QUITUMBE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ELOY ALFARO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EUGENIO ESPEJO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MANUELA SÁENZ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DELICIA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LOS CHILLOS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TUMBACO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CALDERÓN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11 Rectángulo">
            <a:extLst>
              <a:ext uri="{FF2B5EF4-FFF2-40B4-BE49-F238E27FC236}">
                <a16:creationId xmlns="" xmlns:a16="http://schemas.microsoft.com/office/drawing/2014/main" id="{A857B27E-8F3E-42E6-89B1-712C10512D39}"/>
              </a:ext>
            </a:extLst>
          </p:cNvPr>
          <p:cNvSpPr/>
          <p:nvPr/>
        </p:nvSpPr>
        <p:spPr>
          <a:xfrm>
            <a:off x="3362013" y="566465"/>
            <a:ext cx="5906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9" name="Imagen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724" y="6069805"/>
            <a:ext cx="19415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19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redondeado 3"/>
          <p:cNvSpPr/>
          <p:nvPr/>
        </p:nvSpPr>
        <p:spPr>
          <a:xfrm>
            <a:off x="2206506" y="1696365"/>
            <a:ext cx="8921693" cy="1416427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es-EC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Promover la protección integral de las niñas y niños menores de cinco años de edad en situación de vulnerabilidad, a través del acceso a la Plataforma Virtual de Educación Inicial del Distrito Metropolitano de Quito, para el ejercicio pleno de sus derechos.</a:t>
            </a:r>
          </a:p>
        </p:txBody>
      </p:sp>
      <p:sp>
        <p:nvSpPr>
          <p:cNvPr id="20" name="Rectángulo redondeado 4"/>
          <p:cNvSpPr/>
          <p:nvPr/>
        </p:nvSpPr>
        <p:spPr>
          <a:xfrm>
            <a:off x="2206506" y="3425952"/>
            <a:ext cx="8921693" cy="2656904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Mejorar el desarrollo infantil integral en las niñas y los niños que son parte del proyecto Guagua Centros, mediante la aplicación de actividades de aprendizaje y desarrollo infantil.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Promover el rol de la  familia para la adopción de las buenas prácticas de crianza  - cuidado y protección mediante el desarrollo de actividades de aprendizaje familiar.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Articular, con otros servicios de Municipio, que atienden a la primera infancia y grupos de atención vulnerable, a través de la atención domiciliar.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5700271" y="1039521"/>
            <a:ext cx="21016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3200" b="1" dirty="0">
                <a:solidFill>
                  <a:schemeClr val="accent1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Objetivos</a:t>
            </a:r>
            <a:endParaRPr lang="es-EC" sz="2000" b="1" dirty="0">
              <a:solidFill>
                <a:schemeClr val="accent1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="" xmlns:a16="http://schemas.microsoft.com/office/drawing/2014/main" id="{5DBBD946-A5EF-46CB-AAEE-5FA10F18A100}"/>
              </a:ext>
            </a:extLst>
          </p:cNvPr>
          <p:cNvSpPr/>
          <p:nvPr/>
        </p:nvSpPr>
        <p:spPr>
          <a:xfrm>
            <a:off x="665982" y="2144249"/>
            <a:ext cx="107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2000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General</a:t>
            </a:r>
            <a:r>
              <a:rPr lang="es-EC" sz="2400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0872AC0D-02ED-4D0F-A2E4-FA92CE753E3B}"/>
              </a:ext>
            </a:extLst>
          </p:cNvPr>
          <p:cNvSpPr/>
          <p:nvPr/>
        </p:nvSpPr>
        <p:spPr>
          <a:xfrm>
            <a:off x="617764" y="4354294"/>
            <a:ext cx="13692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defRPr/>
            </a:pPr>
            <a:r>
              <a:rPr lang="es-EC" sz="2000" b="1" dirty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Específicos:</a:t>
            </a:r>
            <a:endParaRPr lang="es-EC" sz="2000" dirty="0">
              <a:solidFill>
                <a:srgbClr val="0070C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15" name="Imagen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" r="26843" b="-179057"/>
          <a:stretch>
            <a:fillRect/>
          </a:stretch>
        </p:blipFill>
        <p:spPr bwMode="auto">
          <a:xfrm>
            <a:off x="385968" y="6411912"/>
            <a:ext cx="92995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n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724" y="6150927"/>
            <a:ext cx="19415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1499616" y="356019"/>
            <a:ext cx="904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0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C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50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20 Grupo"/>
          <p:cNvGrpSpPr/>
          <p:nvPr/>
        </p:nvGrpSpPr>
        <p:grpSpPr>
          <a:xfrm>
            <a:off x="5152677" y="4406153"/>
            <a:ext cx="2213145" cy="882512"/>
            <a:chOff x="801548" y="4244991"/>
            <a:chExt cx="2213145" cy="882512"/>
          </a:xfrm>
        </p:grpSpPr>
        <p:sp>
          <p:nvSpPr>
            <p:cNvPr id="22" name="Rectángulo redondeado 49"/>
            <p:cNvSpPr/>
            <p:nvPr/>
          </p:nvSpPr>
          <p:spPr>
            <a:xfrm>
              <a:off x="801548" y="4244991"/>
              <a:ext cx="2213145" cy="860822"/>
            </a:xfrm>
            <a:prstGeom prst="roundRect">
              <a:avLst/>
            </a:prstGeom>
            <a:solidFill>
              <a:srgbClr val="A842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EC" sz="1600" dirty="0">
                  <a:latin typeface="Andalus" panose="02020603050405020304" pitchFamily="18" charset="-78"/>
                  <a:cs typeface="Andalus" panose="02020603050405020304" pitchFamily="18" charset="-78"/>
                </a:rPr>
                <a:t>SEGUIMIENTO FAMILIAR</a:t>
              </a:r>
            </a:p>
          </p:txBody>
        </p:sp>
        <p:pic>
          <p:nvPicPr>
            <p:cNvPr id="24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6652" y="4378862"/>
              <a:ext cx="748641" cy="748641"/>
            </a:xfrm>
            <a:prstGeom prst="rect">
              <a:avLst/>
            </a:prstGeom>
          </p:spPr>
        </p:pic>
      </p:grpSp>
      <p:grpSp>
        <p:nvGrpSpPr>
          <p:cNvPr id="25" name="24 Grupo"/>
          <p:cNvGrpSpPr/>
          <p:nvPr/>
        </p:nvGrpSpPr>
        <p:grpSpPr>
          <a:xfrm>
            <a:off x="5055223" y="2458392"/>
            <a:ext cx="2213145" cy="882512"/>
            <a:chOff x="801548" y="4244991"/>
            <a:chExt cx="2213145" cy="882512"/>
          </a:xfrm>
        </p:grpSpPr>
        <p:sp>
          <p:nvSpPr>
            <p:cNvPr id="26" name="Rectángulo redondeado 49"/>
            <p:cNvSpPr/>
            <p:nvPr/>
          </p:nvSpPr>
          <p:spPr>
            <a:xfrm>
              <a:off x="801548" y="4244991"/>
              <a:ext cx="2213145" cy="860822"/>
            </a:xfrm>
            <a:prstGeom prst="roundRect">
              <a:avLst/>
            </a:prstGeom>
            <a:solidFill>
              <a:srgbClr val="A842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EC" dirty="0">
                  <a:latin typeface="Andalus" panose="02020603050405020304" pitchFamily="18" charset="-78"/>
                  <a:cs typeface="Andalus" panose="02020603050405020304" pitchFamily="18" charset="-78"/>
                </a:rPr>
                <a:t>ATENCIÓN  </a:t>
              </a:r>
            </a:p>
            <a:p>
              <a:pPr algn="r"/>
              <a:r>
                <a:rPr lang="es-EC" dirty="0">
                  <a:latin typeface="Andalus" panose="02020603050405020304" pitchFamily="18" charset="-78"/>
                  <a:cs typeface="Andalus" panose="02020603050405020304" pitchFamily="18" charset="-78"/>
                </a:rPr>
                <a:t>INDIVIDUAL</a:t>
              </a:r>
            </a:p>
          </p:txBody>
        </p:sp>
        <p:pic>
          <p:nvPicPr>
            <p:cNvPr id="27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6652" y="4378862"/>
              <a:ext cx="748641" cy="748641"/>
            </a:xfrm>
            <a:prstGeom prst="rect">
              <a:avLst/>
            </a:prstGeom>
          </p:spPr>
        </p:pic>
      </p:grpSp>
      <p:grpSp>
        <p:nvGrpSpPr>
          <p:cNvPr id="29" name="28 Grupo"/>
          <p:cNvGrpSpPr/>
          <p:nvPr/>
        </p:nvGrpSpPr>
        <p:grpSpPr>
          <a:xfrm>
            <a:off x="5035755" y="1364219"/>
            <a:ext cx="2213145" cy="882512"/>
            <a:chOff x="801548" y="4244991"/>
            <a:chExt cx="2213145" cy="882512"/>
          </a:xfrm>
        </p:grpSpPr>
        <p:sp>
          <p:nvSpPr>
            <p:cNvPr id="30" name="Rectángulo redondeado 49"/>
            <p:cNvSpPr/>
            <p:nvPr/>
          </p:nvSpPr>
          <p:spPr>
            <a:xfrm>
              <a:off x="801548" y="4244991"/>
              <a:ext cx="2213145" cy="860822"/>
            </a:xfrm>
            <a:prstGeom prst="roundRect">
              <a:avLst/>
            </a:prstGeom>
            <a:solidFill>
              <a:srgbClr val="A842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EC" sz="1200" dirty="0">
                  <a:latin typeface="Andalus" panose="02020603050405020304" pitchFamily="18" charset="-78"/>
                  <a:cs typeface="Andalus" panose="02020603050405020304" pitchFamily="18" charset="-78"/>
                </a:rPr>
                <a:t>ATENCIÓN</a:t>
              </a:r>
            </a:p>
            <a:p>
              <a:pPr algn="r"/>
              <a:r>
                <a:rPr lang="es-EC" sz="1200" dirty="0">
                  <a:latin typeface="Andalus" panose="02020603050405020304" pitchFamily="18" charset="-78"/>
                  <a:cs typeface="Andalus" panose="02020603050405020304" pitchFamily="18" charset="-78"/>
                </a:rPr>
                <a:t>POR MEDIO DE LA PLATAFORMA</a:t>
              </a:r>
            </a:p>
          </p:txBody>
        </p:sp>
        <p:pic>
          <p:nvPicPr>
            <p:cNvPr id="32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6652" y="4378862"/>
              <a:ext cx="748641" cy="748641"/>
            </a:xfrm>
            <a:prstGeom prst="rect">
              <a:avLst/>
            </a:prstGeom>
          </p:spPr>
        </p:pic>
      </p:grpSp>
      <p:sp>
        <p:nvSpPr>
          <p:cNvPr id="41" name="Triángulo isósceles 62"/>
          <p:cNvSpPr/>
          <p:nvPr/>
        </p:nvSpPr>
        <p:spPr>
          <a:xfrm rot="5400000">
            <a:off x="3858413" y="3142781"/>
            <a:ext cx="1023735" cy="352865"/>
          </a:xfrm>
          <a:prstGeom prst="triangle">
            <a:avLst/>
          </a:prstGeom>
          <a:solidFill>
            <a:srgbClr val="A84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" name="2 CuadroTexto"/>
          <p:cNvSpPr txBox="1"/>
          <p:nvPr/>
        </p:nvSpPr>
        <p:spPr>
          <a:xfrm>
            <a:off x="7596675" y="1498090"/>
            <a:ext cx="3681160" cy="830997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s-EC" sz="1600" dirty="0">
                <a:latin typeface="Andalus" panose="02020603050405020304" pitchFamily="18" charset="-78"/>
                <a:cs typeface="Andalus" panose="02020603050405020304" pitchFamily="18" charset="-78"/>
              </a:rPr>
              <a:t>Atención mediante la Plataforma Virtual de Educación Inicial del Distrito Metropolitano de Quito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7596675" y="2704137"/>
            <a:ext cx="3681160" cy="369332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s-EC" dirty="0">
                <a:latin typeface="Andalus" panose="02020603050405020304" pitchFamily="18" charset="-78"/>
                <a:cs typeface="Andalus" panose="02020603050405020304" pitchFamily="18" charset="-78"/>
              </a:rPr>
              <a:t>Atención familiar en el domicilio.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7596675" y="4435978"/>
            <a:ext cx="3681160" cy="830997"/>
          </a:xfrm>
          <a:prstGeom prst="rect">
            <a:avLst/>
          </a:prstGeom>
          <a:noFill/>
          <a:ln>
            <a:solidFill>
              <a:srgbClr val="FA8F36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s-EC" sz="1600" dirty="0">
                <a:latin typeface="Andalus" panose="02020603050405020304" pitchFamily="18" charset="-78"/>
                <a:cs typeface="Andalus" panose="02020603050405020304" pitchFamily="18" charset="-78"/>
              </a:rPr>
              <a:t>Verificar que las familias realicen en sus actividades cotidianas lo acordado en las visitas domiciliares.</a:t>
            </a:r>
          </a:p>
        </p:txBody>
      </p:sp>
      <p:grpSp>
        <p:nvGrpSpPr>
          <p:cNvPr id="37" name="24 Grupo"/>
          <p:cNvGrpSpPr/>
          <p:nvPr/>
        </p:nvGrpSpPr>
        <p:grpSpPr>
          <a:xfrm>
            <a:off x="5108282" y="3431022"/>
            <a:ext cx="2213145" cy="860822"/>
            <a:chOff x="707481" y="4627230"/>
            <a:chExt cx="2213145" cy="860822"/>
          </a:xfrm>
        </p:grpSpPr>
        <p:sp>
          <p:nvSpPr>
            <p:cNvPr id="38" name="Rectángulo redondeado 49"/>
            <p:cNvSpPr/>
            <p:nvPr/>
          </p:nvSpPr>
          <p:spPr>
            <a:xfrm>
              <a:off x="707481" y="4627230"/>
              <a:ext cx="2213145" cy="860822"/>
            </a:xfrm>
            <a:prstGeom prst="roundRect">
              <a:avLst/>
            </a:prstGeom>
            <a:solidFill>
              <a:srgbClr val="A842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EC" dirty="0">
                  <a:latin typeface="Andalus" panose="02020603050405020304" pitchFamily="18" charset="-78"/>
                  <a:cs typeface="Andalus" panose="02020603050405020304" pitchFamily="18" charset="-78"/>
                </a:rPr>
                <a:t>ATENCIÓN  </a:t>
              </a:r>
            </a:p>
            <a:p>
              <a:pPr algn="r"/>
              <a:r>
                <a:rPr lang="es-EC" dirty="0">
                  <a:latin typeface="Andalus" panose="02020603050405020304" pitchFamily="18" charset="-78"/>
                  <a:cs typeface="Andalus" panose="02020603050405020304" pitchFamily="18" charset="-78"/>
                </a:rPr>
                <a:t>GRUPAL </a:t>
              </a:r>
            </a:p>
          </p:txBody>
        </p:sp>
        <p:pic>
          <p:nvPicPr>
            <p:cNvPr id="39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9473" y="4717348"/>
              <a:ext cx="748641" cy="748641"/>
            </a:xfrm>
            <a:prstGeom prst="rect">
              <a:avLst/>
            </a:prstGeom>
          </p:spPr>
        </p:pic>
      </p:grpSp>
      <p:sp>
        <p:nvSpPr>
          <p:cNvPr id="40" name="42 CuadroTexto"/>
          <p:cNvSpPr txBox="1"/>
          <p:nvPr/>
        </p:nvSpPr>
        <p:spPr>
          <a:xfrm>
            <a:off x="7596675" y="3544389"/>
            <a:ext cx="3681160" cy="584775"/>
          </a:xfrm>
          <a:prstGeom prst="rect">
            <a:avLst/>
          </a:prstGeom>
          <a:noFill/>
          <a:ln>
            <a:solidFill>
              <a:srgbClr val="FA8F36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s-EC" sz="1600" dirty="0">
                <a:latin typeface="Andalus" panose="02020603050405020304" pitchFamily="18" charset="-78"/>
                <a:cs typeface="Andalus" panose="02020603050405020304" pitchFamily="18" charset="-78"/>
              </a:rPr>
              <a:t>Atención por grupos de edad, en la aplicación de actividades desarrolladoras.</a:t>
            </a:r>
          </a:p>
        </p:txBody>
      </p:sp>
      <p:pic>
        <p:nvPicPr>
          <p:cNvPr id="28" name="Imagen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" r="26843" b="-179057"/>
          <a:stretch>
            <a:fillRect/>
          </a:stretch>
        </p:blipFill>
        <p:spPr bwMode="auto">
          <a:xfrm>
            <a:off x="385968" y="6411912"/>
            <a:ext cx="92995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Imagen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543" y="6069805"/>
            <a:ext cx="19415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43 Rectángulo"/>
          <p:cNvSpPr/>
          <p:nvPr/>
        </p:nvSpPr>
        <p:spPr>
          <a:xfrm>
            <a:off x="3720904" y="5565648"/>
            <a:ext cx="4631263" cy="62179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es-EC" sz="2000" b="1" dirty="0">
              <a:solidFill>
                <a:schemeClr val="accent1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s-ES" sz="1400" b="1" dirty="0">
                <a:latin typeface="Arial Black" pitchFamily="34" charset="0"/>
                <a:cs typeface="Andalus" panose="02020603050405020304" pitchFamily="18" charset="-78"/>
              </a:rPr>
              <a:t>Basados en la Guía de Trabajo con familias en emergencia por COVID-19 elaborado por el área de Niñez</a:t>
            </a:r>
            <a:endParaRPr lang="es-ES" sz="1400" dirty="0">
              <a:latin typeface="Arial Black" pitchFamily="34" charset="0"/>
            </a:endParaRPr>
          </a:p>
          <a:p>
            <a:pPr defTabSz="622300"/>
            <a:endParaRPr lang="es-EC" sz="2000" b="1" dirty="0">
              <a:solidFill>
                <a:srgbClr val="0070C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535977" y="2807346"/>
            <a:ext cx="3446562" cy="90506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es-EC" sz="2000" b="1" dirty="0">
              <a:solidFill>
                <a:schemeClr val="accent1">
                  <a:lumMod val="5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s-ES" sz="1600" b="1" dirty="0">
                <a:latin typeface="Arial Black" pitchFamily="34" charset="0"/>
                <a:cs typeface="Andalus" panose="02020603050405020304" pitchFamily="18" charset="-78"/>
              </a:rPr>
              <a:t>Atención tentativa de Julio a Diciembre 2020</a:t>
            </a:r>
            <a:endParaRPr lang="es-ES" sz="1600" dirty="0">
              <a:latin typeface="Arial Black" pitchFamily="34" charset="0"/>
            </a:endParaRPr>
          </a:p>
          <a:p>
            <a:pPr defTabSz="622300"/>
            <a:endParaRPr lang="es-EC" sz="2000" b="1" dirty="0">
              <a:solidFill>
                <a:srgbClr val="0070C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1513303" y="160947"/>
            <a:ext cx="904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C" sz="2800" dirty="0">
              <a:solidFill>
                <a:srgbClr val="FF0000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887658" y="4076388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/>
              <a:t>*La fecha de inicio depende de cuando la Comisión del Conectividad del Concejo Metropolitano, entregue la Plataforma Virtual</a:t>
            </a:r>
          </a:p>
        </p:txBody>
      </p:sp>
    </p:spTree>
    <p:extLst>
      <p:ext uri="{BB962C8B-B14F-4D97-AF65-F5344CB8AC3E}">
        <p14:creationId xmlns:p14="http://schemas.microsoft.com/office/powerpoint/2010/main" val="4177372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18 Grupo"/>
          <p:cNvGrpSpPr/>
          <p:nvPr/>
        </p:nvGrpSpPr>
        <p:grpSpPr>
          <a:xfrm>
            <a:off x="509947" y="3152208"/>
            <a:ext cx="2213145" cy="882512"/>
            <a:chOff x="801548" y="4244991"/>
            <a:chExt cx="2213145" cy="882512"/>
          </a:xfrm>
        </p:grpSpPr>
        <p:sp>
          <p:nvSpPr>
            <p:cNvPr id="21" name="Rectángulo redondeado 49"/>
            <p:cNvSpPr/>
            <p:nvPr/>
          </p:nvSpPr>
          <p:spPr>
            <a:xfrm>
              <a:off x="801548" y="4244991"/>
              <a:ext cx="2213145" cy="860822"/>
            </a:xfrm>
            <a:prstGeom prst="roundRect">
              <a:avLst/>
            </a:prstGeom>
            <a:solidFill>
              <a:srgbClr val="A842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EC" sz="1200" dirty="0">
                  <a:latin typeface="Andalus" panose="02020603050405020304" pitchFamily="18" charset="-78"/>
                  <a:cs typeface="Andalus" panose="02020603050405020304" pitchFamily="18" charset="-78"/>
                </a:rPr>
                <a:t>ATENCIÓN</a:t>
              </a:r>
            </a:p>
            <a:p>
              <a:pPr algn="r"/>
              <a:r>
                <a:rPr lang="es-EC" sz="1200" dirty="0">
                  <a:latin typeface="Andalus" panose="02020603050405020304" pitchFamily="18" charset="-78"/>
                  <a:cs typeface="Andalus" panose="02020603050405020304" pitchFamily="18" charset="-78"/>
                </a:rPr>
                <a:t> POR MEDIO DE LA PLATAFORMA</a:t>
              </a:r>
            </a:p>
          </p:txBody>
        </p:sp>
        <p:pic>
          <p:nvPicPr>
            <p:cNvPr id="23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6652" y="4378862"/>
              <a:ext cx="748641" cy="748641"/>
            </a:xfrm>
            <a:prstGeom prst="rect">
              <a:avLst/>
            </a:prstGeom>
          </p:spPr>
        </p:pic>
      </p:grpSp>
      <p:sp>
        <p:nvSpPr>
          <p:cNvPr id="34" name="Triángulo isósceles 62"/>
          <p:cNvSpPr/>
          <p:nvPr/>
        </p:nvSpPr>
        <p:spPr>
          <a:xfrm rot="5400000">
            <a:off x="2471553" y="3406187"/>
            <a:ext cx="1347984" cy="352865"/>
          </a:xfrm>
          <a:prstGeom prst="triangle">
            <a:avLst/>
          </a:prstGeom>
          <a:solidFill>
            <a:srgbClr val="A84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D5998625-A527-48B6-9A11-080DBA40CB40}"/>
              </a:ext>
            </a:extLst>
          </p:cNvPr>
          <p:cNvGrpSpPr/>
          <p:nvPr/>
        </p:nvGrpSpPr>
        <p:grpSpPr>
          <a:xfrm>
            <a:off x="3523488" y="1010830"/>
            <a:ext cx="8353622" cy="5016758"/>
            <a:chOff x="3523488" y="1010830"/>
            <a:chExt cx="8353622" cy="5016758"/>
          </a:xfrm>
        </p:grpSpPr>
        <p:sp>
          <p:nvSpPr>
            <p:cNvPr id="35" name="Rectángulo redondeado 12"/>
            <p:cNvSpPr/>
            <p:nvPr/>
          </p:nvSpPr>
          <p:spPr>
            <a:xfrm>
              <a:off x="3523488" y="1014414"/>
              <a:ext cx="8353622" cy="4895840"/>
            </a:xfrm>
            <a:prstGeom prst="roundRect">
              <a:avLst>
                <a:gd name="adj" fmla="val 6396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sp>
          <p:nvSpPr>
            <p:cNvPr id="36" name="Rectángulo 1"/>
            <p:cNvSpPr/>
            <p:nvPr/>
          </p:nvSpPr>
          <p:spPr>
            <a:xfrm>
              <a:off x="3730752" y="1010830"/>
              <a:ext cx="7981404" cy="50167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 eaLnBrk="0" hangingPunct="0"/>
              <a:r>
                <a:rPr lang="es-EC" sz="2000" b="1" i="1" dirty="0">
                  <a:latin typeface="Andalus" panose="02020603050405020304" pitchFamily="18" charset="-78"/>
                  <a:cs typeface="Andalus" panose="02020603050405020304" pitchFamily="18" charset="-78"/>
                </a:rPr>
                <a:t>TRABAJO DE LAS EDUCADORAS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Planificar actividades diariamente, para el desarrollo infantil, que deben ser aplicadas por las familias, en base a una metodología de educación familiar, y subir a la Plataforma Virtual de Educación Inicial del Distrito Metropolitano de Quito 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Elaborar un video tutorial en el que se demuestre la actividad a desarrollar con las niñas y niños 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Realizar seguimiento y asistencia técnica a las familias en la ejecución de las actividades.</a:t>
              </a:r>
            </a:p>
            <a:p>
              <a:pPr marL="28575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Promover el diálogo permanente de la familia y fortalecer sus vínculos afectivos.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Referir casos de violencia familiar, emergencia por enfermedad, falta de alimentos u otros que se presenten en las familias. 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Reportar cada día las novedades de las actividades y otras encontradas en la familia.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Cumplir con la aprobación semanal de un curso online. </a:t>
              </a:r>
            </a:p>
          </p:txBody>
        </p:sp>
      </p:grpSp>
      <p:pic>
        <p:nvPicPr>
          <p:cNvPr id="14" name="Imagen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" r="26843" b="-179057"/>
          <a:stretch>
            <a:fillRect/>
          </a:stretch>
        </p:blipFill>
        <p:spPr bwMode="auto">
          <a:xfrm>
            <a:off x="385968" y="6411912"/>
            <a:ext cx="92995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643" y="6069805"/>
            <a:ext cx="19415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499616" y="356019"/>
            <a:ext cx="904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C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567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18 Grupo"/>
          <p:cNvGrpSpPr/>
          <p:nvPr/>
        </p:nvGrpSpPr>
        <p:grpSpPr>
          <a:xfrm>
            <a:off x="509948" y="3173898"/>
            <a:ext cx="2213145" cy="882512"/>
            <a:chOff x="801548" y="4244991"/>
            <a:chExt cx="2213145" cy="882512"/>
          </a:xfrm>
        </p:grpSpPr>
        <p:sp>
          <p:nvSpPr>
            <p:cNvPr id="21" name="Rectángulo redondeado 49"/>
            <p:cNvSpPr/>
            <p:nvPr/>
          </p:nvSpPr>
          <p:spPr>
            <a:xfrm>
              <a:off x="801548" y="4244991"/>
              <a:ext cx="2213145" cy="860822"/>
            </a:xfrm>
            <a:prstGeom prst="roundRect">
              <a:avLst/>
            </a:prstGeom>
            <a:solidFill>
              <a:srgbClr val="A842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EC" dirty="0">
                  <a:latin typeface="Andalus" panose="02020603050405020304" pitchFamily="18" charset="-78"/>
                  <a:cs typeface="Andalus" panose="02020603050405020304" pitchFamily="18" charset="-78"/>
                </a:rPr>
                <a:t>ATENCION INDIVIDUAL</a:t>
              </a:r>
            </a:p>
          </p:txBody>
        </p:sp>
        <p:pic>
          <p:nvPicPr>
            <p:cNvPr id="23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6652" y="4378862"/>
              <a:ext cx="748641" cy="748641"/>
            </a:xfrm>
            <a:prstGeom prst="rect">
              <a:avLst/>
            </a:prstGeom>
          </p:spPr>
        </p:pic>
      </p:grpSp>
      <p:sp>
        <p:nvSpPr>
          <p:cNvPr id="34" name="Triángulo isósceles 62"/>
          <p:cNvSpPr/>
          <p:nvPr/>
        </p:nvSpPr>
        <p:spPr>
          <a:xfrm rot="5400000">
            <a:off x="2398401" y="3505657"/>
            <a:ext cx="1347984" cy="352865"/>
          </a:xfrm>
          <a:prstGeom prst="triangle">
            <a:avLst/>
          </a:prstGeom>
          <a:solidFill>
            <a:srgbClr val="A84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C525034F-C36B-4024-9C1E-0C6F109DCED2}"/>
              </a:ext>
            </a:extLst>
          </p:cNvPr>
          <p:cNvGrpSpPr/>
          <p:nvPr/>
        </p:nvGrpSpPr>
        <p:grpSpPr>
          <a:xfrm>
            <a:off x="3402208" y="1179310"/>
            <a:ext cx="7842336" cy="5108158"/>
            <a:chOff x="3402208" y="1341538"/>
            <a:chExt cx="7842336" cy="5108158"/>
          </a:xfrm>
        </p:grpSpPr>
        <p:sp>
          <p:nvSpPr>
            <p:cNvPr id="35" name="Rectángulo redondeado 12"/>
            <p:cNvSpPr/>
            <p:nvPr/>
          </p:nvSpPr>
          <p:spPr>
            <a:xfrm>
              <a:off x="3402208" y="1341538"/>
              <a:ext cx="7842336" cy="5070374"/>
            </a:xfrm>
            <a:prstGeom prst="roundRect">
              <a:avLst>
                <a:gd name="adj" fmla="val 6396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sp>
          <p:nvSpPr>
            <p:cNvPr id="36" name="Rectángulo 1"/>
            <p:cNvSpPr/>
            <p:nvPr/>
          </p:nvSpPr>
          <p:spPr>
            <a:xfrm>
              <a:off x="3677582" y="1432938"/>
              <a:ext cx="7331794" cy="50167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 eaLnBrk="0" hangingPunct="0"/>
              <a:r>
                <a:rPr lang="es-EC" sz="2000" b="1" i="1" dirty="0">
                  <a:latin typeface="Andalus" panose="02020603050405020304" pitchFamily="18" charset="-78"/>
                  <a:cs typeface="Andalus" panose="02020603050405020304" pitchFamily="18" charset="-78"/>
                </a:rPr>
                <a:t>TRABAJO DE LAS EDUCADORAS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Atención en el domicilio de cada niño y niña, con la aplicación de actividades desarrolladoras con el apoyo de la familia. 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Organizar, en común acuerdo con las familias, los horarios para realizar esta actividad.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Ejecutar las actividades dos veces por semana con una duración de 1 hora.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Cumplir con los momentos metodológicos de la atención familiar.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Crear un clima cálido y de confianza a través de estrategias pertinentes a la cultura familiar, en especial a las costumbres, tradiciones y cosmovisión de los pueblos y nacionalidades.</a:t>
              </a:r>
            </a:p>
            <a:p>
              <a:pPr marL="285750" lvl="0" indent="-285750" algn="just" eaLnBrk="0" hangingPunct="0">
                <a:buFont typeface="Arial" pitchFamily="34" charset="0"/>
                <a:buChar char="•"/>
              </a:pPr>
              <a:r>
                <a:rPr lang="es-EC" sz="2000" dirty="0">
                  <a:latin typeface="Andalus" panose="02020603050405020304" pitchFamily="18" charset="-78"/>
                  <a:cs typeface="Andalus" panose="02020603050405020304" pitchFamily="18" charset="-78"/>
                </a:rPr>
                <a:t>Promover el diálogo permanente de la familia y fortalecer sus vínculos afectivos.</a:t>
              </a:r>
            </a:p>
          </p:txBody>
        </p:sp>
      </p:grpSp>
      <p:pic>
        <p:nvPicPr>
          <p:cNvPr id="14" name="Imagen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" r="26843" b="-179057"/>
          <a:stretch>
            <a:fillRect/>
          </a:stretch>
        </p:blipFill>
        <p:spPr bwMode="auto">
          <a:xfrm>
            <a:off x="385968" y="6411912"/>
            <a:ext cx="92995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643" y="6069805"/>
            <a:ext cx="19415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499616" y="356019"/>
            <a:ext cx="904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C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63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18 Grupo"/>
          <p:cNvGrpSpPr/>
          <p:nvPr/>
        </p:nvGrpSpPr>
        <p:grpSpPr>
          <a:xfrm>
            <a:off x="509948" y="3173898"/>
            <a:ext cx="2213145" cy="882512"/>
            <a:chOff x="801548" y="4244991"/>
            <a:chExt cx="2213145" cy="882512"/>
          </a:xfrm>
        </p:grpSpPr>
        <p:sp>
          <p:nvSpPr>
            <p:cNvPr id="21" name="Rectángulo redondeado 49"/>
            <p:cNvSpPr/>
            <p:nvPr/>
          </p:nvSpPr>
          <p:spPr>
            <a:xfrm>
              <a:off x="801548" y="4244991"/>
              <a:ext cx="2213145" cy="860822"/>
            </a:xfrm>
            <a:prstGeom prst="roundRect">
              <a:avLst/>
            </a:prstGeom>
            <a:solidFill>
              <a:srgbClr val="A842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EC" dirty="0">
                  <a:latin typeface="Andalus" panose="02020603050405020304" pitchFamily="18" charset="-78"/>
                  <a:cs typeface="Andalus" panose="02020603050405020304" pitchFamily="18" charset="-78"/>
                </a:rPr>
                <a:t>ATENCION GRUPAL</a:t>
              </a:r>
            </a:p>
          </p:txBody>
        </p:sp>
        <p:pic>
          <p:nvPicPr>
            <p:cNvPr id="23" name="Imagen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6652" y="4378862"/>
              <a:ext cx="748641" cy="748641"/>
            </a:xfrm>
            <a:prstGeom prst="rect">
              <a:avLst/>
            </a:prstGeom>
          </p:spPr>
        </p:pic>
      </p:grpSp>
      <p:sp>
        <p:nvSpPr>
          <p:cNvPr id="34" name="Triángulo isósceles 62"/>
          <p:cNvSpPr/>
          <p:nvPr/>
        </p:nvSpPr>
        <p:spPr>
          <a:xfrm rot="5400000">
            <a:off x="2282937" y="3505657"/>
            <a:ext cx="1347984" cy="352865"/>
          </a:xfrm>
          <a:prstGeom prst="triangle">
            <a:avLst/>
          </a:prstGeom>
          <a:solidFill>
            <a:srgbClr val="A84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5" name="Rectángulo redondeado 12"/>
          <p:cNvSpPr/>
          <p:nvPr/>
        </p:nvSpPr>
        <p:spPr>
          <a:xfrm>
            <a:off x="3248806" y="1397328"/>
            <a:ext cx="8463350" cy="4569522"/>
          </a:xfrm>
          <a:prstGeom prst="roundRect">
            <a:avLst>
              <a:gd name="adj" fmla="val 6396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36" name="Rectángulo 1"/>
          <p:cNvSpPr/>
          <p:nvPr/>
        </p:nvSpPr>
        <p:spPr>
          <a:xfrm>
            <a:off x="3499104" y="1557595"/>
            <a:ext cx="82130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Atención a las familias en un domicilio en el que puedan reunirse, en grupos de máximo 4 personas en donde se aplicará actividades desarrolladoras con el apoyo de las familias. 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Organizar en común acuerdo con las familias, los horarios para realizar esta actividad.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Ejecutar las actividades dos veces por semana con una duración de 1 hora y 30 minutos.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Cumplir con los momentos metodológicos de la atención familiar.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Crear un clima cálido y de confianza a través de estrategias pertinentes a la cultura familiar, en especial a las costumbres, tradiciones y cosmovisión de los pueblos y nacionalidades.</a:t>
            </a:r>
          </a:p>
          <a:p>
            <a:pPr marL="285750" lvl="0" indent="-285750" algn="just" eaLnBrk="0" hangingPunct="0">
              <a:buFont typeface="Arial" pitchFamily="34" charset="0"/>
              <a:buChar char="•"/>
            </a:pPr>
            <a:r>
              <a:rPr lang="es-EC" sz="2000" dirty="0">
                <a:latin typeface="Andalus" panose="02020603050405020304" pitchFamily="18" charset="-78"/>
                <a:cs typeface="Andalus" panose="02020603050405020304" pitchFamily="18" charset="-78"/>
              </a:rPr>
              <a:t>Promover el diálogo permanente de la familia y fortalecer sus vínculos afectivos.</a:t>
            </a:r>
          </a:p>
        </p:txBody>
      </p:sp>
      <p:pic>
        <p:nvPicPr>
          <p:cNvPr id="15" name="Imagen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" r="26843" b="-179057"/>
          <a:stretch>
            <a:fillRect/>
          </a:stretch>
        </p:blipFill>
        <p:spPr bwMode="auto">
          <a:xfrm>
            <a:off x="385968" y="6411912"/>
            <a:ext cx="92995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n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643" y="6069805"/>
            <a:ext cx="19415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499616" y="356019"/>
            <a:ext cx="904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b="1" dirty="0">
                <a:solidFill>
                  <a:srgbClr val="FF0000"/>
                </a:solidFill>
                <a:latin typeface="Arial Black" pitchFamily="34" charset="0"/>
                <a:cs typeface="Andalus" panose="02020603050405020304" pitchFamily="18" charset="-78"/>
              </a:rPr>
              <a:t>“CHIQUITOS APRENDIENDO”</a:t>
            </a:r>
            <a:endParaRPr lang="es-EC" sz="2800" dirty="0">
              <a:solidFill>
                <a:srgbClr val="FF000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0AB5A6C9-19AD-46E9-A38C-41B3F5291D3A}"/>
              </a:ext>
            </a:extLst>
          </p:cNvPr>
          <p:cNvSpPr txBox="1"/>
          <p:nvPr/>
        </p:nvSpPr>
        <p:spPr>
          <a:xfrm>
            <a:off x="509948" y="4356082"/>
            <a:ext cx="2213145" cy="1477328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es-EC" dirty="0"/>
              <a:t>NOTA: Esta actividad se llevará a cabo una vez que sea posible realizar reuniones grupales.</a:t>
            </a:r>
          </a:p>
        </p:txBody>
      </p:sp>
    </p:spTree>
    <p:extLst>
      <p:ext uri="{BB962C8B-B14F-4D97-AF65-F5344CB8AC3E}">
        <p14:creationId xmlns:p14="http://schemas.microsoft.com/office/powerpoint/2010/main" val="3475383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1074</Words>
  <Application>Microsoft Office PowerPoint</Application>
  <PresentationFormat>Panorámica</PresentationFormat>
  <Paragraphs>118</Paragraphs>
  <Slides>11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Andalus</vt:lpstr>
      <vt:lpstr>Arial</vt:lpstr>
      <vt:lpstr>Arial Black</vt:lpstr>
      <vt:lpstr>Calibri</vt:lpstr>
      <vt:lpstr>Calibri Light</vt:lpstr>
      <vt:lpstr>Dubai Medium</vt:lpstr>
      <vt:lpstr>MS Mincho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Windows</cp:lastModifiedBy>
  <cp:revision>1319</cp:revision>
  <cp:lastPrinted>2018-11-07T13:04:11Z</cp:lastPrinted>
  <dcterms:created xsi:type="dcterms:W3CDTF">2018-05-14T02:39:52Z</dcterms:created>
  <dcterms:modified xsi:type="dcterms:W3CDTF">2020-04-24T23:12:25Z</dcterms:modified>
</cp:coreProperties>
</file>