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705" r:id="rId2"/>
    <p:sldId id="707" r:id="rId3"/>
    <p:sldId id="709" r:id="rId4"/>
    <p:sldId id="686" r:id="rId5"/>
    <p:sldId id="689" r:id="rId6"/>
    <p:sldId id="710" r:id="rId7"/>
    <p:sldId id="713" r:id="rId8"/>
    <p:sldId id="712" r:id="rId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CD"/>
    <a:srgbClr val="B1D5DD"/>
    <a:srgbClr val="BBD6EF"/>
    <a:srgbClr val="FFD1FF"/>
    <a:srgbClr val="FFCCCC"/>
    <a:srgbClr val="A53D7B"/>
    <a:srgbClr val="FA8F36"/>
    <a:srgbClr val="CBE9C1"/>
    <a:srgbClr val="CA70A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6366" autoAdjust="0"/>
  </p:normalViewPr>
  <p:slideViewPr>
    <p:cSldViewPr snapToGrid="0" snapToObjects="1">
      <p:cViewPr varScale="1">
        <p:scale>
          <a:sx n="70" d="100"/>
          <a:sy n="70" d="100"/>
        </p:scale>
        <p:origin x="8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6056F-83F4-4D68-B701-27DB3CD057F8}" type="datetimeFigureOut">
              <a:rPr lang="es-EC" smtClean="0"/>
              <a:t>24/4/2020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883F5-0176-4157-9EC4-BF1D543878CB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0459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DDFC9-D837-1843-B9A5-99814CB5C173}" type="datetimeFigureOut">
              <a:rPr lang="es-ES_tradnl" smtClean="0"/>
              <a:t>24/04/2020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EAA85-EDD5-CB4A-AE98-69F3261F0D99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4131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AA85-EDD5-CB4A-AE98-69F3261F0D99}" type="slidenum">
              <a:rPr lang="es-ES_tradnl" smtClean="0"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0146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AA85-EDD5-CB4A-AE98-69F3261F0D99}" type="slidenum">
              <a:rPr lang="es-ES_tradnl" smtClean="0"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798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AA85-EDD5-CB4A-AE98-69F3261F0D99}" type="slidenum">
              <a:rPr lang="es-ES_tradnl" smtClean="0"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798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AA85-EDD5-CB4A-AE98-69F3261F0D99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7980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AA85-EDD5-CB4A-AE98-69F3261F0D99}" type="slidenum">
              <a:rPr lang="es-ES_tradnl" smtClean="0"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798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291A-5EE0-5543-A073-BBA5CBF4B1C4}" type="datetimeFigureOut">
              <a:rPr lang="es-ES_tradnl" smtClean="0"/>
              <a:t>24/04/2020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B43F-6573-3141-AB47-73387099B1B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5756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291A-5EE0-5543-A073-BBA5CBF4B1C4}" type="datetimeFigureOut">
              <a:rPr lang="es-ES_tradnl" smtClean="0"/>
              <a:t>24/04/2020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B43F-6573-3141-AB47-73387099B1B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209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291A-5EE0-5543-A073-BBA5CBF4B1C4}" type="datetimeFigureOut">
              <a:rPr lang="es-ES_tradnl" smtClean="0"/>
              <a:t>24/04/2020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B43F-6573-3141-AB47-73387099B1B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86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291A-5EE0-5543-A073-BBA5CBF4B1C4}" type="datetimeFigureOut">
              <a:rPr lang="es-ES_tradnl" smtClean="0"/>
              <a:t>24/04/2020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B43F-6573-3141-AB47-73387099B1B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3761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291A-5EE0-5543-A073-BBA5CBF4B1C4}" type="datetimeFigureOut">
              <a:rPr lang="es-ES_tradnl" smtClean="0"/>
              <a:t>24/04/2020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B43F-6573-3141-AB47-73387099B1B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0659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291A-5EE0-5543-A073-BBA5CBF4B1C4}" type="datetimeFigureOut">
              <a:rPr lang="es-ES_tradnl" smtClean="0"/>
              <a:t>24/04/2020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B43F-6573-3141-AB47-73387099B1B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4057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291A-5EE0-5543-A073-BBA5CBF4B1C4}" type="datetimeFigureOut">
              <a:rPr lang="es-ES_tradnl" smtClean="0"/>
              <a:t>24/04/2020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B43F-6573-3141-AB47-73387099B1B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2175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291A-5EE0-5543-A073-BBA5CBF4B1C4}" type="datetimeFigureOut">
              <a:rPr lang="es-ES_tradnl" smtClean="0"/>
              <a:t>24/04/2020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B43F-6573-3141-AB47-73387099B1B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1014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291A-5EE0-5543-A073-BBA5CBF4B1C4}" type="datetimeFigureOut">
              <a:rPr lang="es-ES_tradnl" smtClean="0"/>
              <a:t>24/04/2020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B43F-6573-3141-AB47-73387099B1B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0588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291A-5EE0-5543-A073-BBA5CBF4B1C4}" type="datetimeFigureOut">
              <a:rPr lang="es-ES_tradnl" smtClean="0"/>
              <a:t>24/04/2020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B43F-6573-3141-AB47-73387099B1B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151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291A-5EE0-5543-A073-BBA5CBF4B1C4}" type="datetimeFigureOut">
              <a:rPr lang="es-ES_tradnl" smtClean="0"/>
              <a:t>24/04/2020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B43F-6573-3141-AB47-73387099B1B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657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9291A-5EE0-5543-A073-BBA5CBF4B1C4}" type="datetimeFigureOut">
              <a:rPr lang="es-ES_tradnl" smtClean="0"/>
              <a:t>24/04/2020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B43F-6573-3141-AB47-73387099B1B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6099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9" y="929639"/>
            <a:ext cx="5251875" cy="185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/>
          <p:nvPr/>
        </p:nvPicPr>
        <p:blipFill rotWithShape="1">
          <a:blip r:embed="rId3"/>
          <a:srcRect l="64426" t="32268" r="15643" b="47198"/>
          <a:stretch/>
        </p:blipFill>
        <p:spPr bwMode="auto">
          <a:xfrm>
            <a:off x="6803136" y="4059936"/>
            <a:ext cx="4779264" cy="2048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12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1 Rectángulo"/>
          <p:cNvSpPr/>
          <p:nvPr/>
        </p:nvSpPr>
        <p:spPr>
          <a:xfrm>
            <a:off x="538162" y="851726"/>
            <a:ext cx="1111567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3200" dirty="0">
                <a:solidFill>
                  <a:schemeClr val="accent1">
                    <a:lumMod val="50000"/>
                  </a:schemeClr>
                </a:solidFill>
                <a:latin typeface="Dubai Medium" panose="020B0604020202020204" pitchFamily="34" charset="-78"/>
                <a:cs typeface="Dubai Medium" panose="020B0604020202020204" pitchFamily="34" charset="-78"/>
              </a:rPr>
              <a:t>ASISTENCIA ALIMENTARIA A NIÑAS Y NIÑOS DE LOS GUAGUA CENTROS, EN SITUACIÓN DE VULNERABILIDAD Y MALNUTRICIÓN</a:t>
            </a:r>
            <a:endParaRPr lang="es-ES" sz="4000" dirty="0">
              <a:solidFill>
                <a:schemeClr val="accent1">
                  <a:lumMod val="50000"/>
                </a:schemeClr>
              </a:solidFill>
              <a:latin typeface="Dubai Medium" panose="020B0604020202020204" pitchFamily="34" charset="-78"/>
              <a:cs typeface="Dubai Medium" panose="020B0604020202020204" pitchFamily="34" charset="-78"/>
            </a:endParaRPr>
          </a:p>
        </p:txBody>
      </p:sp>
      <p:pic>
        <p:nvPicPr>
          <p:cNvPr id="3075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" r="26843" b="-179057"/>
          <a:stretch>
            <a:fillRect/>
          </a:stretch>
        </p:blipFill>
        <p:spPr bwMode="auto">
          <a:xfrm>
            <a:off x="350838" y="6438900"/>
            <a:ext cx="11548554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6AAA614-704D-4E1D-9028-CB2740351B5D}"/>
              </a:ext>
            </a:extLst>
          </p:cNvPr>
          <p:cNvSpPr/>
          <p:nvPr/>
        </p:nvSpPr>
        <p:spPr>
          <a:xfrm>
            <a:off x="2924618" y="3152815"/>
            <a:ext cx="6342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solidFill>
                  <a:srgbClr val="FF0000"/>
                </a:solidFill>
                <a:latin typeface="Arial Black" pitchFamily="34" charset="0"/>
                <a:cs typeface="Andalus" panose="02020603050405020304" pitchFamily="18" charset="-78"/>
              </a:rPr>
              <a:t>“CHIQUITOS SALUDABLES”</a:t>
            </a:r>
            <a:endParaRPr lang="es-EC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834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" r="26843" b="-179057"/>
          <a:stretch>
            <a:fillRect/>
          </a:stretch>
        </p:blipFill>
        <p:spPr bwMode="auto">
          <a:xfrm>
            <a:off x="350838" y="6438900"/>
            <a:ext cx="11302999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3"/>
          <p:cNvSpPr/>
          <p:nvPr/>
        </p:nvSpPr>
        <p:spPr bwMode="auto">
          <a:xfrm>
            <a:off x="1877656" y="1976874"/>
            <a:ext cx="8938128" cy="29042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es-ES" sz="3200" dirty="0"/>
              <a:t>El organismo de las niñas y niños que asisten a los CDI está en pleno proceso de crecimiento, por lo que es imprescindible que reciban una nutrición equilibrada y saludable, a fin de garantizar su  desarrollo integral y mejorar su calidad de vida.</a:t>
            </a:r>
          </a:p>
        </p:txBody>
      </p:sp>
      <p:sp>
        <p:nvSpPr>
          <p:cNvPr id="6" name="11 Rectángulo"/>
          <p:cNvSpPr/>
          <p:nvPr/>
        </p:nvSpPr>
        <p:spPr>
          <a:xfrm>
            <a:off x="3142557" y="566465"/>
            <a:ext cx="5906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solidFill>
                  <a:srgbClr val="FF0000"/>
                </a:solidFill>
                <a:latin typeface="Arial Black" pitchFamily="34" charset="0"/>
                <a:cs typeface="Andalus" panose="02020603050405020304" pitchFamily="18" charset="-78"/>
              </a:rPr>
              <a:t>“CHIQUITOS SALUDABLES”</a:t>
            </a:r>
            <a:endParaRPr lang="es-E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4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30239" y="1414587"/>
            <a:ext cx="7860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Población objetivo de los Guagua Centros por zonas</a:t>
            </a:r>
          </a:p>
        </p:txBody>
      </p:sp>
      <p:pic>
        <p:nvPicPr>
          <p:cNvPr id="15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" r="26843" b="-179057"/>
          <a:stretch>
            <a:fillRect/>
          </a:stretch>
        </p:blipFill>
        <p:spPr bwMode="auto">
          <a:xfrm>
            <a:off x="385968" y="6411912"/>
            <a:ext cx="11347471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916504" y="5766816"/>
            <a:ext cx="8727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*Los criterios de priorización que se tomaron en cuenta son: por vulnerabilidad socioeconómica y problemas en salud.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41830"/>
              </p:ext>
            </p:extLst>
          </p:nvPr>
        </p:nvGraphicFramePr>
        <p:xfrm>
          <a:off x="2123768" y="2057019"/>
          <a:ext cx="8214851" cy="3630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6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8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u="none" strike="noStrike" dirty="0">
                          <a:effectLst/>
                        </a:rPr>
                        <a:t>ADMINISTRACIÓN ZONAL 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u="none" strike="noStrike" dirty="0">
                          <a:effectLst/>
                        </a:rPr>
                        <a:t>NÚMERO DE NIÑAS</a:t>
                      </a:r>
                      <a:r>
                        <a:rPr lang="es-ES" sz="2400" b="1" u="none" strike="noStrike" baseline="0" dirty="0">
                          <a:effectLst/>
                        </a:rPr>
                        <a:t> Y NIÑOS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CALDERÓN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258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ELOY ALFARO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943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EUGENIO ESPEJO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352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LA DELICIA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434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CHILLOS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347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MANUELA SÁENZ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329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QUITUMBE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465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TUMBACO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208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</a:rPr>
                        <a:t>TOTAL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</a:rPr>
                        <a:t>3.336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11 Rectángulo">
            <a:extLst>
              <a:ext uri="{FF2B5EF4-FFF2-40B4-BE49-F238E27FC236}">
                <a16:creationId xmlns:a16="http://schemas.microsoft.com/office/drawing/2014/main" xmlns="" id="{A857B27E-8F3E-42E6-89B1-712C10512D39}"/>
              </a:ext>
            </a:extLst>
          </p:cNvPr>
          <p:cNvSpPr/>
          <p:nvPr/>
        </p:nvSpPr>
        <p:spPr>
          <a:xfrm>
            <a:off x="3142557" y="566465"/>
            <a:ext cx="5906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solidFill>
                  <a:srgbClr val="FF0000"/>
                </a:solidFill>
                <a:latin typeface="Arial Black" pitchFamily="34" charset="0"/>
                <a:cs typeface="Andalus" panose="02020603050405020304" pitchFamily="18" charset="-78"/>
              </a:rPr>
              <a:t>“CHIQUITOS SALUDABLES”</a:t>
            </a:r>
            <a:endParaRPr lang="es-E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5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riángulo isósceles 62"/>
          <p:cNvSpPr/>
          <p:nvPr/>
        </p:nvSpPr>
        <p:spPr>
          <a:xfrm rot="5400000">
            <a:off x="3703367" y="3030702"/>
            <a:ext cx="1023735" cy="352865"/>
          </a:xfrm>
          <a:prstGeom prst="triangle">
            <a:avLst/>
          </a:prstGeom>
          <a:solidFill>
            <a:srgbClr val="A84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6828576" y="1389385"/>
            <a:ext cx="4717248" cy="1569660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sz="1600" dirty="0"/>
              <a:t>Evaluación rápida nutricional y de riesgos de salud. (UPMSJ y Secretaria de Salud )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600" dirty="0"/>
              <a:t>Entrega de canasta con firma de compromiso de cumplimiento del manejo adecuado de alimentos. (UPMSJ y Secretaria de Salud 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600" dirty="0"/>
              <a:t>Promoción de salud (UPMSJ y Secretaria de Salud )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6828576" y="3752835"/>
            <a:ext cx="4717248" cy="2554545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sz="1600" dirty="0"/>
              <a:t>Seguimiento de compromiso mensual, en caso de incumplimiento se retirará la ayuda. (UPMSJ y Secretaria de Salud )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600" dirty="0"/>
              <a:t>Referencia a Juntas de Protección de Derechos  y Centros de Equidad y Justicia ante situación de violencia y otras vulneraciones de Derechos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600" dirty="0"/>
              <a:t>Suplementos nutricionales (Secretaria de Salud)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600" dirty="0"/>
              <a:t>Soporte nutricional mediante guías alimentarias y herramientas educativas. (UPMSJ y Secretaria de Salud )</a:t>
            </a:r>
          </a:p>
        </p:txBody>
      </p:sp>
      <p:pic>
        <p:nvPicPr>
          <p:cNvPr id="28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" r="26843" b="-179057"/>
          <a:stretch>
            <a:fillRect/>
          </a:stretch>
        </p:blipFill>
        <p:spPr bwMode="auto">
          <a:xfrm>
            <a:off x="385968" y="6411912"/>
            <a:ext cx="1105012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44 Rectángulo"/>
          <p:cNvSpPr/>
          <p:nvPr/>
        </p:nvSpPr>
        <p:spPr>
          <a:xfrm>
            <a:off x="535977" y="2725428"/>
            <a:ext cx="3446562" cy="9050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000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COMPONENTES</a:t>
            </a:r>
            <a:endParaRPr lang="es-EC" sz="2000" b="1" dirty="0">
              <a:solidFill>
                <a:schemeClr val="accent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28EF6AC-BC75-4514-9387-73B70B85ED92}"/>
              </a:ext>
            </a:extLst>
          </p:cNvPr>
          <p:cNvGrpSpPr/>
          <p:nvPr/>
        </p:nvGrpSpPr>
        <p:grpSpPr>
          <a:xfrm>
            <a:off x="4391667" y="1359889"/>
            <a:ext cx="2213145" cy="860822"/>
            <a:chOff x="4391667" y="1359889"/>
            <a:chExt cx="2213145" cy="860822"/>
          </a:xfrm>
        </p:grpSpPr>
        <p:sp>
          <p:nvSpPr>
            <p:cNvPr id="30" name="Rectángulo redondeado 49"/>
            <p:cNvSpPr/>
            <p:nvPr/>
          </p:nvSpPr>
          <p:spPr>
            <a:xfrm>
              <a:off x="4391667" y="1359889"/>
              <a:ext cx="2213145" cy="860822"/>
            </a:xfrm>
            <a:prstGeom prst="roundRect">
              <a:avLst/>
            </a:prstGeom>
            <a:solidFill>
              <a:srgbClr val="A8429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C" sz="1600" dirty="0">
                  <a:latin typeface="Andalus" panose="02020603050405020304" pitchFamily="18" charset="-78"/>
                  <a:cs typeface="Andalus" panose="02020603050405020304" pitchFamily="18" charset="-78"/>
                </a:rPr>
                <a:t>PREVENCIÓN</a:t>
              </a:r>
            </a:p>
          </p:txBody>
        </p:sp>
        <p:pic>
          <p:nvPicPr>
            <p:cNvPr id="31" name="30 Imagen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58" b="35438"/>
            <a:stretch/>
          </p:blipFill>
          <p:spPr bwMode="auto">
            <a:xfrm>
              <a:off x="4435366" y="1515716"/>
              <a:ext cx="670100" cy="5998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0C75E269-1225-4BBC-9CD1-47A6D1C8F810}"/>
              </a:ext>
            </a:extLst>
          </p:cNvPr>
          <p:cNvGrpSpPr/>
          <p:nvPr/>
        </p:nvGrpSpPr>
        <p:grpSpPr>
          <a:xfrm>
            <a:off x="4452087" y="4079928"/>
            <a:ext cx="2213145" cy="860822"/>
            <a:chOff x="4452087" y="4079928"/>
            <a:chExt cx="2213145" cy="860822"/>
          </a:xfrm>
        </p:grpSpPr>
        <p:sp>
          <p:nvSpPr>
            <p:cNvPr id="26" name="Rectángulo redondeado 49"/>
            <p:cNvSpPr/>
            <p:nvPr/>
          </p:nvSpPr>
          <p:spPr>
            <a:xfrm>
              <a:off x="4452087" y="4079928"/>
              <a:ext cx="2213145" cy="860822"/>
            </a:xfrm>
            <a:prstGeom prst="roundRect">
              <a:avLst/>
            </a:prstGeom>
            <a:solidFill>
              <a:srgbClr val="A8429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C" sz="1400" dirty="0">
                  <a:latin typeface="Andalus" panose="02020603050405020304" pitchFamily="18" charset="-78"/>
                  <a:cs typeface="Andalus" panose="02020603050405020304" pitchFamily="18" charset="-78"/>
                </a:rPr>
                <a:t>SEGUIMIENTO</a:t>
              </a:r>
              <a:endParaRPr lang="es-EC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pic>
          <p:nvPicPr>
            <p:cNvPr id="34" name="33 Imagen" descr="Icono Seguimiento: Imágenes, fotos de stock y vectores | Shutterstock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28" t="25099" r="13292" b="30677"/>
            <a:stretch/>
          </p:blipFill>
          <p:spPr bwMode="auto">
            <a:xfrm>
              <a:off x="4535479" y="4253081"/>
              <a:ext cx="736927" cy="5145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11 Rectángulo">
            <a:extLst>
              <a:ext uri="{FF2B5EF4-FFF2-40B4-BE49-F238E27FC236}">
                <a16:creationId xmlns:a16="http://schemas.microsoft.com/office/drawing/2014/main" xmlns="" id="{85ECFBA3-9905-40FD-BC0C-384014283573}"/>
              </a:ext>
            </a:extLst>
          </p:cNvPr>
          <p:cNvSpPr/>
          <p:nvPr/>
        </p:nvSpPr>
        <p:spPr>
          <a:xfrm>
            <a:off x="3142557" y="492725"/>
            <a:ext cx="5906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solidFill>
                  <a:srgbClr val="FF0000"/>
                </a:solidFill>
                <a:latin typeface="Arial Black" pitchFamily="34" charset="0"/>
                <a:cs typeface="Andalus" panose="02020603050405020304" pitchFamily="18" charset="-78"/>
              </a:rPr>
              <a:t>“CHIQUITOS SALUDABLES”</a:t>
            </a:r>
            <a:endParaRPr lang="es-E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7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riángulo isósceles 62"/>
          <p:cNvSpPr/>
          <p:nvPr/>
        </p:nvSpPr>
        <p:spPr>
          <a:xfrm rot="5400000">
            <a:off x="3703367" y="3030702"/>
            <a:ext cx="1023735" cy="352865"/>
          </a:xfrm>
          <a:prstGeom prst="triangle">
            <a:avLst/>
          </a:prstGeom>
          <a:solidFill>
            <a:srgbClr val="A84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4621824" y="1772996"/>
            <a:ext cx="6582624" cy="3170099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dirty="0"/>
              <a:t>Proceso de adquisición de alimentos mediante procesos habituales de Contratación Pública.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err="1"/>
              <a:t>Georeferenciación</a:t>
            </a:r>
            <a:r>
              <a:rPr lang="es-ES" sz="2000" dirty="0"/>
              <a:t> por parroquia y Administración Zonal del lugar de vivienda de las niñas y los niños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/>
              <a:t>Entrega de canastas de manera mensual y acompañamiento familiar coordinado por: Unidad Patronato Municipal San José, Secretaria de Salud, y Administraciones Zonales.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/>
              <a:t>Cumplimiento de estándares de almacenamiento y bodegaje adecuado de los productos.</a:t>
            </a:r>
          </a:p>
        </p:txBody>
      </p:sp>
      <p:pic>
        <p:nvPicPr>
          <p:cNvPr id="28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" r="26843" b="-179057"/>
          <a:stretch>
            <a:fillRect/>
          </a:stretch>
        </p:blipFill>
        <p:spPr bwMode="auto">
          <a:xfrm>
            <a:off x="385968" y="6411912"/>
            <a:ext cx="1105012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44 Rectángulo"/>
          <p:cNvSpPr/>
          <p:nvPr/>
        </p:nvSpPr>
        <p:spPr>
          <a:xfrm>
            <a:off x="535977" y="2725428"/>
            <a:ext cx="3446562" cy="9050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000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ESTABLECIMIENTO DE CADENA LOGÍSTICA</a:t>
            </a:r>
            <a:endParaRPr lang="es-EC" sz="2000" b="1" dirty="0">
              <a:solidFill>
                <a:schemeClr val="accent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11 Rectángulo">
            <a:extLst>
              <a:ext uri="{FF2B5EF4-FFF2-40B4-BE49-F238E27FC236}">
                <a16:creationId xmlns:a16="http://schemas.microsoft.com/office/drawing/2014/main" xmlns="" id="{551DD359-04C6-4F38-A58D-06191A8096BD}"/>
              </a:ext>
            </a:extLst>
          </p:cNvPr>
          <p:cNvSpPr/>
          <p:nvPr/>
        </p:nvSpPr>
        <p:spPr>
          <a:xfrm>
            <a:off x="3142557" y="492725"/>
            <a:ext cx="5906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solidFill>
                  <a:srgbClr val="FF0000"/>
                </a:solidFill>
                <a:latin typeface="Arial Black" pitchFamily="34" charset="0"/>
                <a:cs typeface="Andalus" panose="02020603050405020304" pitchFamily="18" charset="-78"/>
              </a:rPr>
              <a:t>“CHIQUITOS SALUDABLES”</a:t>
            </a:r>
            <a:endParaRPr lang="es-E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8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riángulo isósceles 62"/>
          <p:cNvSpPr/>
          <p:nvPr/>
        </p:nvSpPr>
        <p:spPr>
          <a:xfrm rot="5400000">
            <a:off x="3703367" y="3030702"/>
            <a:ext cx="1023735" cy="352865"/>
          </a:xfrm>
          <a:prstGeom prst="triangle">
            <a:avLst/>
          </a:prstGeom>
          <a:solidFill>
            <a:srgbClr val="A84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8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" r="26843" b="-179057"/>
          <a:stretch>
            <a:fillRect/>
          </a:stretch>
        </p:blipFill>
        <p:spPr bwMode="auto">
          <a:xfrm>
            <a:off x="385968" y="6411912"/>
            <a:ext cx="1105012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44 Rectángulo"/>
          <p:cNvSpPr/>
          <p:nvPr/>
        </p:nvSpPr>
        <p:spPr>
          <a:xfrm>
            <a:off x="535977" y="2725428"/>
            <a:ext cx="3446562" cy="9050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000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PRESUPUESTO MENSUAL POR NIÑA/O</a:t>
            </a:r>
            <a:endParaRPr lang="es-EC" sz="2000" b="1" dirty="0">
              <a:solidFill>
                <a:schemeClr val="accent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252775"/>
              </p:ext>
            </p:extLst>
          </p:nvPr>
        </p:nvGraphicFramePr>
        <p:xfrm>
          <a:off x="4537968" y="2072640"/>
          <a:ext cx="6898127" cy="194756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603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4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4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50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809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PRESUPUESTO PROMEDIO</a:t>
                      </a:r>
                      <a:r>
                        <a:rPr lang="es-ES" sz="1600" b="1" u="none" strike="noStrike" baseline="0" dirty="0">
                          <a:effectLst/>
                        </a:rPr>
                        <a:t> </a:t>
                      </a:r>
                      <a:r>
                        <a:rPr lang="es-ES" sz="1600" b="1" u="none" strike="noStrike" dirty="0">
                          <a:effectLst/>
                        </a:rPr>
                        <a:t> A ASIGNARSE POR NIÑA/O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NIÑOS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INVERSIÓN MENSUAL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MAYO</a:t>
                      </a:r>
                      <a:r>
                        <a:rPr lang="es-ES" sz="1600" b="1" u="none" strike="noStrike" baseline="0" dirty="0">
                          <a:effectLst/>
                        </a:rPr>
                        <a:t> A DICIEMBRE</a:t>
                      </a:r>
                      <a:endParaRPr lang="es-ES" sz="16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TOTAL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5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$ 16,86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56.244,96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$ 449.959,68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11 Rectángulo">
            <a:extLst>
              <a:ext uri="{FF2B5EF4-FFF2-40B4-BE49-F238E27FC236}">
                <a16:creationId xmlns:a16="http://schemas.microsoft.com/office/drawing/2014/main" xmlns="" id="{A1908BC6-801A-4F98-ABBD-7B90CE79787B}"/>
              </a:ext>
            </a:extLst>
          </p:cNvPr>
          <p:cNvSpPr/>
          <p:nvPr/>
        </p:nvSpPr>
        <p:spPr>
          <a:xfrm>
            <a:off x="3142557" y="492725"/>
            <a:ext cx="5906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solidFill>
                  <a:srgbClr val="FF0000"/>
                </a:solidFill>
                <a:latin typeface="Arial Black" pitchFamily="34" charset="0"/>
                <a:cs typeface="Andalus" panose="02020603050405020304" pitchFamily="18" charset="-78"/>
              </a:rPr>
              <a:t>“CHIQUITOS SALUDABLES”</a:t>
            </a:r>
            <a:endParaRPr lang="es-E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6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riángulo isósceles 62"/>
          <p:cNvSpPr/>
          <p:nvPr/>
        </p:nvSpPr>
        <p:spPr>
          <a:xfrm rot="10800000">
            <a:off x="5738376" y="1937929"/>
            <a:ext cx="1023735" cy="352865"/>
          </a:xfrm>
          <a:prstGeom prst="triangle">
            <a:avLst/>
          </a:prstGeom>
          <a:solidFill>
            <a:srgbClr val="A84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8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" r="26843" b="-179057"/>
          <a:stretch>
            <a:fillRect/>
          </a:stretch>
        </p:blipFill>
        <p:spPr bwMode="auto">
          <a:xfrm>
            <a:off x="385968" y="6411912"/>
            <a:ext cx="1105012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44 Rectángulo"/>
          <p:cNvSpPr/>
          <p:nvPr/>
        </p:nvSpPr>
        <p:spPr>
          <a:xfrm>
            <a:off x="4526962" y="959735"/>
            <a:ext cx="3446562" cy="9050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000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CANASTA NUTRICIONAL</a:t>
            </a:r>
            <a:endParaRPr lang="es-EC" sz="2000" b="1" dirty="0">
              <a:solidFill>
                <a:schemeClr val="accent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11 Rectángulo">
            <a:extLst>
              <a:ext uri="{FF2B5EF4-FFF2-40B4-BE49-F238E27FC236}">
                <a16:creationId xmlns:a16="http://schemas.microsoft.com/office/drawing/2014/main" xmlns="" id="{DF2DC71F-D112-465F-9217-BCDBA759BF8E}"/>
              </a:ext>
            </a:extLst>
          </p:cNvPr>
          <p:cNvSpPr/>
          <p:nvPr/>
        </p:nvSpPr>
        <p:spPr>
          <a:xfrm>
            <a:off x="3142558" y="269678"/>
            <a:ext cx="5906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solidFill>
                  <a:srgbClr val="FF0000"/>
                </a:solidFill>
                <a:latin typeface="Arial Black" pitchFamily="34" charset="0"/>
                <a:cs typeface="Andalus" panose="02020603050405020304" pitchFamily="18" charset="-78"/>
              </a:rPr>
              <a:t>“CHIQUITOS SALUDABLES”</a:t>
            </a:r>
            <a:endParaRPr lang="es-E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F67E03CB-338C-48A6-99BD-D358366ED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325902"/>
              </p:ext>
            </p:extLst>
          </p:nvPr>
        </p:nvGraphicFramePr>
        <p:xfrm>
          <a:off x="2384756" y="2363928"/>
          <a:ext cx="8086598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8484">
                  <a:extLst>
                    <a:ext uri="{9D8B030D-6E8A-4147-A177-3AD203B41FA5}">
                      <a16:colId xmlns:a16="http://schemas.microsoft.com/office/drawing/2014/main" xmlns="" val="3600072606"/>
                    </a:ext>
                  </a:extLst>
                </a:gridCol>
                <a:gridCol w="4158114">
                  <a:extLst>
                    <a:ext uri="{9D8B030D-6E8A-4147-A177-3AD203B41FA5}">
                      <a16:colId xmlns:a16="http://schemas.microsoft.com/office/drawing/2014/main" xmlns="" val="1825576266"/>
                    </a:ext>
                  </a:extLst>
                </a:gridCol>
              </a:tblGrid>
              <a:tr h="141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PORCIONES POR NIÑO</a:t>
                      </a:r>
                      <a:endParaRPr lang="es-EC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5868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paquete de quinua  500gr</a:t>
                      </a:r>
                      <a:endParaRPr lang="es-EC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80 gr por porción servida por niña o niño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340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 lata de sardinas de 156 gr</a:t>
                      </a:r>
                      <a:endParaRPr lang="es-EC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Una porción de 56 gr por niña o niño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9320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paquete de leche en polvo de 900gr</a:t>
                      </a:r>
                      <a:endParaRPr lang="es-EC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vaso lleva 2 cucharadas soperas de leche en polvo, por niña o niño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6743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fundas de amaranto pop 100 gr</a:t>
                      </a:r>
                      <a:endParaRPr lang="es-EC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Una porción de amaranto por 50 gr por niña o niño.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4951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funda de lenteja de 400 gr</a:t>
                      </a:r>
                      <a:endParaRPr lang="es-EC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30 gr por niña o niño.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8045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cubeta de huevos de 30 unidades </a:t>
                      </a:r>
                      <a:endParaRPr lang="es-EC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huevo diario por niña o niño.</a:t>
                      </a:r>
                      <a:endParaRPr lang="es-EC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9189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962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474</Words>
  <Application>Microsoft Office PowerPoint</Application>
  <PresentationFormat>Panorámica</PresentationFormat>
  <Paragraphs>76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Andalus</vt:lpstr>
      <vt:lpstr>Arial</vt:lpstr>
      <vt:lpstr>Arial Black</vt:lpstr>
      <vt:lpstr>Calibri</vt:lpstr>
      <vt:lpstr>Calibri Light</vt:lpstr>
      <vt:lpstr>Dubai Medium</vt:lpstr>
      <vt:lpstr>MS Mincho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Windows</cp:lastModifiedBy>
  <cp:revision>1342</cp:revision>
  <cp:lastPrinted>2018-11-07T13:04:11Z</cp:lastPrinted>
  <dcterms:created xsi:type="dcterms:W3CDTF">2018-05-14T02:39:52Z</dcterms:created>
  <dcterms:modified xsi:type="dcterms:W3CDTF">2020-04-24T16:54:44Z</dcterms:modified>
</cp:coreProperties>
</file>