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9" r:id="rId4"/>
    <p:sldId id="264" r:id="rId5"/>
    <p:sldId id="260" r:id="rId6"/>
    <p:sldId id="261" r:id="rId7"/>
    <p:sldId id="262" r:id="rId8"/>
    <p:sldId id="263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66F7D-6B81-48F0-BADB-EDBBB54D83A1}" type="datetimeFigureOut">
              <a:rPr lang="es-EC" smtClean="0"/>
              <a:t>16/8/2022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56028-1862-4C1F-9B99-1717E3018C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423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68262-885E-0B4E-0192-AD8951159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99A38C-5A69-2856-6816-257852AA4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B5070A-6D1A-ADC0-7CFF-5AF70B64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122C-F699-4F27-8856-EE80D8EB656E}" type="datetime1">
              <a:rPr lang="es-EC" smtClean="0"/>
              <a:t>16/8/2022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A7E0A7-75B1-A271-C5A8-C0908FE6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D3A295-1870-ED99-B40D-364536E2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48D5-400B-4F40-943E-60A94257FD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683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B920B-EF0C-ABC4-19CA-559661F3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734D7C-ECD1-2645-7737-02918FF8E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CF7C82-C5F8-904E-F3A7-14267B4A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1DD6-C76B-417C-8821-AB88F6E0233D}" type="datetime1">
              <a:rPr lang="es-EC" smtClean="0"/>
              <a:t>16/8/2022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33D54-D054-9F33-4DE0-49BA70B2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6C255-D04F-366B-85D0-D3D05DE5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48D5-400B-4F40-943E-60A94257FD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717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E9CBA8-B516-3743-D8DB-5414B0658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051B59-93F7-647D-69E2-47EF29021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C16BA4-096D-1AC4-D889-4D9A7B0A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C902-7CE6-4670-A47E-13B4B709E70C}" type="datetime1">
              <a:rPr lang="es-EC" smtClean="0"/>
              <a:t>16/8/2022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9372D-7346-DC8E-7051-CF1C457B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E16823-B7AF-B650-5546-565ACD11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48D5-400B-4F40-943E-60A94257FD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6088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A65-9E52-4749-AD45-42DBCA0F4405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927E-3ECE-8749-8375-2DC7496A8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27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A65-9E52-4749-AD45-42DBCA0F4405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927E-3ECE-8749-8375-2DC7496A8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25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A65-9E52-4749-AD45-42DBCA0F4405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927E-3ECE-8749-8375-2DC7496A8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856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A65-9E52-4749-AD45-42DBCA0F4405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927E-3ECE-8749-8375-2DC7496A8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307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A65-9E52-4749-AD45-42DBCA0F4405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927E-3ECE-8749-8375-2DC7496A8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362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A65-9E52-4749-AD45-42DBCA0F4405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927E-3ECE-8749-8375-2DC7496A8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659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A65-9E52-4749-AD45-42DBCA0F4405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927E-3ECE-8749-8375-2DC7496A8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7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A65-9E52-4749-AD45-42DBCA0F4405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927E-3ECE-8749-8375-2DC7496A8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81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19100-CE78-155F-96E8-78E6266A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0EC72D-D792-21CD-FF48-4408782FE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2281A-0935-BCE6-C61D-B4E8DE99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10F6-D0C5-401C-8977-984C814D6365}" type="datetime1">
              <a:rPr lang="es-EC" smtClean="0"/>
              <a:t>16/8/2022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4F0933-8FE1-EC68-E1BA-3F74C076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92F385-DF41-E3A8-955E-DB0F6C12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48D5-400B-4F40-943E-60A94257FD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1752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A65-9E52-4749-AD45-42DBCA0F4405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927E-3ECE-8749-8375-2DC7496A8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737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A65-9E52-4749-AD45-42DBCA0F4405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927E-3ECE-8749-8375-2DC7496A8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591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A65-9E52-4749-AD45-42DBCA0F4405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927E-3ECE-8749-8375-2DC7496A8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86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4772D-FC53-3055-BC0B-95A203BD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72F600-C6E3-76B8-EE10-4D24BE574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9DFB3A-466D-0184-B5B9-76C78B1B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76E6-979C-471B-978A-D85DCCED7C1C}" type="datetime1">
              <a:rPr lang="es-EC" smtClean="0"/>
              <a:t>16/8/2022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E6B50C-CFA9-31B4-F21A-BDF319D1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5BD2D-6807-515E-26E4-C94C89DF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48D5-400B-4F40-943E-60A94257FD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636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4251B-EA69-780A-CE15-C0CAEFA0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7DB810-4615-805A-1A97-3B035EE29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46E4FC-8007-8A7B-E5D5-3C274DC80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3C11F0-A333-CDE0-CFB6-A8D84D29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AC58-570D-46B8-8E30-9FDCFBEA06D8}" type="datetime1">
              <a:rPr lang="es-EC" smtClean="0"/>
              <a:t>16/8/2022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70E4D3-FEB3-EEAA-B4B0-0996609E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74446B-974B-B9E5-E670-1DAFD560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48D5-400B-4F40-943E-60A94257FD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61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9D883-839E-46BF-0F75-8768F1D3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8B9C1D-4821-972D-37DB-01BE93569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D5D258-8F18-F86B-A28C-A377C39F1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1B0AB1-E0DA-D158-25B9-78FF4BFC3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D64A182-CE4C-B377-284A-F0BF74C93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2F6F93-B063-74F0-C253-D3003881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980C-CFD8-412E-9729-62FF406A4D57}" type="datetime1">
              <a:rPr lang="es-EC" smtClean="0"/>
              <a:t>16/8/2022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2E2ED6-DF2F-BC0B-854F-2E11B611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AB1F89-6BD8-2019-945B-483A0387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48D5-400B-4F40-943E-60A94257FD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574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B04A2-989E-E3CB-E142-33B3F5C5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3F7B43-E5D6-0C44-D3D5-710145AA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F772-928C-45B5-A813-F0DA4E648BDB}" type="datetime1">
              <a:rPr lang="es-EC" smtClean="0"/>
              <a:t>16/8/2022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B24F57-22FB-29E5-2B2E-9C0BE3731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D308E-7325-CA45-0AD6-565A5858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48D5-400B-4F40-943E-60A94257FD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5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047786-92E7-024D-FA3E-0FA89D49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D08-51FA-4B17-AB51-482448BC2F7F}" type="datetime1">
              <a:rPr lang="es-EC" smtClean="0"/>
              <a:t>16/8/2022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223B27-8B1B-02C5-55D0-5065DA27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D79D39-B36E-A773-A021-B7C2A419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48D5-400B-4F40-943E-60A94257FD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728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D4235-0821-9EAB-A2A6-F33C964C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352E2-03DE-147C-365A-D5B050BA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91721B-2FD7-3FBA-F0F8-8749C3447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7684EF-8292-ADC3-6DC3-5423F2DE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01CF-F46E-4C8E-9877-69EB7C5E7FF8}" type="datetime1">
              <a:rPr lang="es-EC" smtClean="0"/>
              <a:t>16/8/2022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E72BA0-4A7B-EB45-FD3F-45D08454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993C62-56BE-AD28-40FE-320BF7E8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48D5-400B-4F40-943E-60A94257FD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414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E3570-C7AB-7EEF-D3EA-29D37F96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F808F8-BA2B-444B-FC6F-5F956E22F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CD61F-7000-4934-1449-B19022993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CE458C-A1D3-BE28-644E-91A9D635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CD4-1C8E-4F4F-9217-730DD6B73117}" type="datetime1">
              <a:rPr lang="es-EC" smtClean="0"/>
              <a:t>16/8/2022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49AFE0-A525-9998-E2BA-AC15FAD2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8492EE-90D7-A56D-E834-E2DBC141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48D5-400B-4F40-943E-60A94257FD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818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2DA4E2-DC61-2E2B-2237-CCAF95EB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E33241-9C2A-B211-CC86-7EE8451FE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08A453-A866-00A6-423A-F80C23EDB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E64D-34BC-4DF0-8FF9-96C54F8A964C}" type="datetime1">
              <a:rPr lang="es-EC" smtClean="0"/>
              <a:t>16/8/2022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B86E1A-5CE9-F35D-5264-00AC51ED0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BBDB0E-429E-49ED-4B94-D93FFDBE2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48D5-400B-4F40-943E-60A94257FD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6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FBA65-9E52-4749-AD45-42DBCA0F4405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4927E-3ECE-8749-8375-2DC7496A8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14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FDF782-E1D1-06E5-28A1-F9B9D9045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903" y="2885240"/>
            <a:ext cx="9144000" cy="1655762"/>
          </a:xfrm>
        </p:spPr>
        <p:txBody>
          <a:bodyPr/>
          <a:lstStyle/>
          <a:p>
            <a:r>
              <a:rPr lang="es-EC" b="1" dirty="0" smtClean="0"/>
              <a:t> SECRETARIA DE EDUCACIÓN, RECREACIÓN Y DEPORTE</a:t>
            </a:r>
          </a:p>
          <a:p>
            <a:r>
              <a:rPr lang="es-EC" b="1" dirty="0" smtClean="0"/>
              <a:t>PORCESOS DE INFRAESTRUCTURA</a:t>
            </a:r>
            <a:endParaRPr lang="es-EC" b="1" dirty="0"/>
          </a:p>
          <a:p>
            <a:endParaRPr lang="es-EC" sz="1600" b="1" dirty="0"/>
          </a:p>
          <a:p>
            <a:endParaRPr lang="es-EC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CC06A7-9BBC-6D2F-24E6-4CBC3527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" y="225424"/>
            <a:ext cx="1590993" cy="87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004BBF-E6D5-D44E-41F3-5F6EF8EEF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2" y="6132513"/>
            <a:ext cx="6931025" cy="59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81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s para PP-01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17" y="6072427"/>
            <a:ext cx="2506063" cy="63102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s-EC" sz="2800" b="1" dirty="0">
                <a:solidFill>
                  <a:prstClr val="white"/>
                </a:solidFill>
                <a:latin typeface="Calibri"/>
              </a:rPr>
              <a:t>MANTENIMIENTO DE LA UNIDAD EDUCATIVA MUNICIPAL “CALDERÓN”</a:t>
            </a:r>
            <a:endParaRPr lang="es-EC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91" y="2055903"/>
            <a:ext cx="5710665" cy="338515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499947" y="2234983"/>
            <a:ext cx="29889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prstClr val="black"/>
                </a:solidFill>
                <a:latin typeface="Calibri"/>
              </a:rPr>
              <a:t>Impermeabilización de todas las cubiertas.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prstClr val="black"/>
                </a:solidFill>
                <a:latin typeface="Calibri"/>
              </a:rPr>
              <a:t>Pintura externa de toda la institución.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prstClr val="black"/>
                </a:solidFill>
                <a:latin typeface="Calibri"/>
              </a:rPr>
              <a:t>Mantenimiento de elementos metálicos (suelda, refuerzo, pintura antioxidante).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prstClr val="black"/>
                </a:solidFill>
                <a:latin typeface="Calibri"/>
              </a:rPr>
              <a:t>Reparación y/o reemplazo de elementos arquitectónicos deteriorados (fachadas, ventanales, policarbonatos, cielos rasos, puertas.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prstClr val="black"/>
                </a:solidFill>
                <a:latin typeface="Calibri"/>
              </a:rPr>
              <a:t>Mantenimiento y reparación del cerramiento en su lado norte.</a:t>
            </a:r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4484124" y="1015866"/>
            <a:ext cx="3437793" cy="384176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sz="2000" dirty="0">
                <a:solidFill>
                  <a:schemeClr val="tx2"/>
                </a:solidFill>
              </a:rPr>
              <a:t>TRABAJOS CONTEMPLADOS</a:t>
            </a:r>
          </a:p>
        </p:txBody>
      </p:sp>
    </p:spTree>
    <p:extLst>
      <p:ext uri="{BB962C8B-B14F-4D97-AF65-F5344CB8AC3E}">
        <p14:creationId xmlns:p14="http://schemas.microsoft.com/office/powerpoint/2010/main" val="5190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FDF782-E1D1-06E5-28A1-F9B9D9045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248" y="1403928"/>
            <a:ext cx="9144000" cy="449810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s-EC" sz="2200" b="1" dirty="0" smtClean="0"/>
              <a:t> PROCESOS DE CONTRATACION  INFRAESTRUCTURA ESCOLAR </a:t>
            </a:r>
          </a:p>
          <a:p>
            <a:pPr>
              <a:lnSpc>
                <a:spcPct val="70000"/>
              </a:lnSpc>
            </a:pPr>
            <a:r>
              <a:rPr lang="es-ES" sz="1600" dirty="0" smtClean="0"/>
              <a:t>Código </a:t>
            </a:r>
            <a:r>
              <a:rPr lang="es-ES" sz="1600" dirty="0"/>
              <a:t>del Proceso No. CLC-MDMQ-SE-01-2022 CONSULTORÍA UNIDAD EDUCATIVA MUNICIPAL “JULIO MORENO PEÑAHERRERA”</a:t>
            </a:r>
          </a:p>
          <a:p>
            <a:pPr>
              <a:lnSpc>
                <a:spcPct val="70000"/>
              </a:lnSpc>
            </a:pPr>
            <a:r>
              <a:rPr lang="es-ES" sz="1600" b="1" dirty="0"/>
              <a:t>MONTO: USD. 111.552,00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Publicación en el Portal de Compras Públicas:		</a:t>
            </a:r>
            <a:r>
              <a:rPr lang="es-ES" sz="1600" dirty="0" smtClean="0"/>
              <a:t>11 </a:t>
            </a:r>
            <a:r>
              <a:rPr lang="es-ES" sz="1600" dirty="0"/>
              <a:t>de febrero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firma de Contrato:				</a:t>
            </a:r>
            <a:r>
              <a:rPr lang="es-ES" sz="1600" dirty="0" smtClean="0"/>
              <a:t>16 </a:t>
            </a:r>
            <a:r>
              <a:rPr lang="es-ES" sz="1600" dirty="0"/>
              <a:t>de mayo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de Inicio:					</a:t>
            </a:r>
            <a:r>
              <a:rPr lang="es-ES" sz="1600" dirty="0" smtClean="0"/>
              <a:t>10 </a:t>
            </a:r>
            <a:r>
              <a:rPr lang="es-ES" sz="1600" dirty="0"/>
              <a:t>de mayo de 2022</a:t>
            </a:r>
          </a:p>
          <a:p>
            <a:pPr algn="just">
              <a:lnSpc>
                <a:spcPct val="70000"/>
              </a:lnSpc>
            </a:pPr>
            <a:endParaRPr lang="es-ES" sz="1600" dirty="0" smtClean="0"/>
          </a:p>
          <a:p>
            <a:pPr algn="just">
              <a:lnSpc>
                <a:spcPct val="70000"/>
              </a:lnSpc>
            </a:pPr>
            <a:r>
              <a:rPr lang="es-ES" sz="1600" dirty="0" smtClean="0"/>
              <a:t>Plazo </a:t>
            </a:r>
            <a:r>
              <a:rPr lang="es-ES" sz="1600" dirty="0"/>
              <a:t>de Ejecución:	</a:t>
            </a:r>
            <a:r>
              <a:rPr lang="es-ES" sz="1600" dirty="0" smtClean="0"/>
              <a:t>	50 </a:t>
            </a:r>
            <a:r>
              <a:rPr lang="es-ES" sz="1600" dirty="0"/>
              <a:t>días para entrega de Productos No. 1 y No. 2.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	</a:t>
            </a:r>
            <a:r>
              <a:rPr lang="es-ES" sz="1600" dirty="0" smtClean="0"/>
              <a:t>		70 </a:t>
            </a:r>
            <a:r>
              <a:rPr lang="es-ES" sz="1600" dirty="0"/>
              <a:t>días para la entrega restantes Productos</a:t>
            </a:r>
          </a:p>
          <a:p>
            <a:pPr algn="just">
              <a:lnSpc>
                <a:spcPct val="70000"/>
              </a:lnSpc>
            </a:pPr>
            <a:endParaRPr lang="es-ES" sz="1600" dirty="0" smtClean="0"/>
          </a:p>
          <a:p>
            <a:pPr algn="just">
              <a:lnSpc>
                <a:spcPct val="70000"/>
              </a:lnSpc>
            </a:pPr>
            <a:endParaRPr lang="es-ES" sz="1600" dirty="0" smtClean="0"/>
          </a:p>
          <a:p>
            <a:pPr algn="just">
              <a:lnSpc>
                <a:spcPct val="70000"/>
              </a:lnSpc>
            </a:pPr>
            <a:endParaRPr lang="es-EC" sz="1600" dirty="0" smtClean="0"/>
          </a:p>
          <a:p>
            <a:pPr algn="just">
              <a:lnSpc>
                <a:spcPct val="70000"/>
              </a:lnSpc>
            </a:pPr>
            <a:endParaRPr lang="es-EC" sz="1600" dirty="0" smtClean="0"/>
          </a:p>
          <a:p>
            <a:pPr algn="just">
              <a:lnSpc>
                <a:spcPct val="70000"/>
              </a:lnSpc>
            </a:pPr>
            <a:endParaRPr lang="es-EC" sz="1600" dirty="0"/>
          </a:p>
          <a:p>
            <a:pPr lvl="1" algn="just">
              <a:lnSpc>
                <a:spcPct val="70000"/>
              </a:lnSpc>
            </a:pPr>
            <a:endParaRPr lang="es-EC" sz="1200" dirty="0"/>
          </a:p>
          <a:p>
            <a:pPr algn="just">
              <a:lnSpc>
                <a:spcPct val="70000"/>
              </a:lnSpc>
            </a:pPr>
            <a:endParaRPr lang="es-EC" sz="1600" dirty="0"/>
          </a:p>
          <a:p>
            <a:pPr algn="just">
              <a:lnSpc>
                <a:spcPct val="70000"/>
              </a:lnSpc>
            </a:pPr>
            <a:endParaRPr lang="es-EC" sz="22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CC06A7-9BBC-6D2F-24E6-4CBC3527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" y="225424"/>
            <a:ext cx="1590993" cy="87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004BBF-E6D5-D44E-41F3-5F6EF8EEF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2" y="6132513"/>
            <a:ext cx="6931025" cy="59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73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FDF782-E1D1-06E5-28A1-F9B9D9045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248" y="1403928"/>
            <a:ext cx="9144000" cy="449810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s-EC" sz="2200" b="1" dirty="0" smtClean="0"/>
              <a:t> PROCESOS DE CONTRATACION  INFRAESTRUCTURA ESCOLAR </a:t>
            </a:r>
          </a:p>
          <a:p>
            <a:pPr>
              <a:lnSpc>
                <a:spcPct val="70000"/>
              </a:lnSpc>
            </a:pPr>
            <a:r>
              <a:rPr lang="es-ES" sz="1600" dirty="0"/>
              <a:t>Código del Proceso No. </a:t>
            </a:r>
            <a:r>
              <a:rPr lang="es-ES" sz="1600" dirty="0" smtClean="0"/>
              <a:t>MCO-MDMQ-SE-05-2022 Centro Psicopedagógico Emilio </a:t>
            </a:r>
            <a:r>
              <a:rPr lang="es-ES" sz="1600" dirty="0" err="1" smtClean="0"/>
              <a:t>Uzcátegüi</a:t>
            </a:r>
            <a:endParaRPr lang="es-ES" sz="1600" dirty="0"/>
          </a:p>
          <a:p>
            <a:pPr>
              <a:lnSpc>
                <a:spcPct val="70000"/>
              </a:lnSpc>
            </a:pPr>
            <a:r>
              <a:rPr lang="es-ES" sz="1600" b="1" dirty="0"/>
              <a:t>MONTO: USD. 58.039.67</a:t>
            </a:r>
          </a:p>
          <a:p>
            <a:pPr algn="just">
              <a:lnSpc>
                <a:spcPct val="70000"/>
              </a:lnSpc>
            </a:pPr>
            <a:endParaRPr lang="es-ES" sz="1600" dirty="0" smtClean="0"/>
          </a:p>
          <a:p>
            <a:pPr algn="just">
              <a:lnSpc>
                <a:spcPct val="70000"/>
              </a:lnSpc>
            </a:pPr>
            <a:r>
              <a:rPr lang="es-ES" sz="1600" dirty="0"/>
              <a:t>Publicación en el Portal de Compras Públicas:			</a:t>
            </a:r>
            <a:r>
              <a:rPr lang="es-ES" sz="1600" dirty="0" smtClean="0"/>
              <a:t>28 </a:t>
            </a:r>
            <a:r>
              <a:rPr lang="es-ES" sz="1600" dirty="0"/>
              <a:t>de abril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de Adjudicación:					</a:t>
            </a:r>
            <a:r>
              <a:rPr lang="es-ES" sz="1600" dirty="0" smtClean="0"/>
              <a:t>30 </a:t>
            </a:r>
            <a:r>
              <a:rPr lang="es-ES" sz="1600" dirty="0"/>
              <a:t>de mayo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firma de Contrato:					</a:t>
            </a:r>
            <a:r>
              <a:rPr lang="es-ES" sz="1600" dirty="0" smtClean="0"/>
              <a:t>21 </a:t>
            </a:r>
            <a:r>
              <a:rPr lang="es-ES" sz="1600" dirty="0"/>
              <a:t>de junio de </a:t>
            </a:r>
            <a:r>
              <a:rPr lang="es-ES" sz="1600" dirty="0" smtClean="0"/>
              <a:t>2022 (Firmado)</a:t>
            </a:r>
            <a:endParaRPr lang="es-ES" sz="1600" dirty="0"/>
          </a:p>
          <a:p>
            <a:pPr algn="just">
              <a:lnSpc>
                <a:spcPct val="70000"/>
              </a:lnSpc>
            </a:pPr>
            <a:r>
              <a:rPr lang="es-ES" sz="1600" dirty="0"/>
              <a:t>Fecha Estimada de Inicio de los Trabajos:				10 de julio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Plazo de Ejecución:						</a:t>
            </a:r>
            <a:r>
              <a:rPr lang="es-ES" sz="1600" dirty="0" smtClean="0"/>
              <a:t>70 </a:t>
            </a:r>
            <a:r>
              <a:rPr lang="es-ES" sz="1600" dirty="0"/>
              <a:t>días</a:t>
            </a:r>
          </a:p>
          <a:p>
            <a:pPr algn="just">
              <a:lnSpc>
                <a:spcPct val="70000"/>
              </a:lnSpc>
            </a:pPr>
            <a:endParaRPr lang="es-ES" sz="1600" dirty="0" smtClean="0"/>
          </a:p>
          <a:p>
            <a:pPr algn="just">
              <a:lnSpc>
                <a:spcPct val="70000"/>
              </a:lnSpc>
            </a:pPr>
            <a:endParaRPr lang="es-EC" sz="1600" dirty="0" smtClean="0"/>
          </a:p>
          <a:p>
            <a:pPr algn="just">
              <a:lnSpc>
                <a:spcPct val="70000"/>
              </a:lnSpc>
            </a:pPr>
            <a:endParaRPr lang="es-EC" sz="1600" dirty="0" smtClean="0"/>
          </a:p>
          <a:p>
            <a:pPr algn="just">
              <a:lnSpc>
                <a:spcPct val="70000"/>
              </a:lnSpc>
            </a:pPr>
            <a:endParaRPr lang="es-EC" sz="1600" dirty="0"/>
          </a:p>
          <a:p>
            <a:pPr lvl="1" algn="just">
              <a:lnSpc>
                <a:spcPct val="70000"/>
              </a:lnSpc>
            </a:pPr>
            <a:endParaRPr lang="es-EC" sz="1200" dirty="0"/>
          </a:p>
          <a:p>
            <a:pPr algn="just">
              <a:lnSpc>
                <a:spcPct val="70000"/>
              </a:lnSpc>
            </a:pPr>
            <a:endParaRPr lang="es-EC" sz="1600" dirty="0"/>
          </a:p>
          <a:p>
            <a:pPr algn="just">
              <a:lnSpc>
                <a:spcPct val="70000"/>
              </a:lnSpc>
            </a:pPr>
            <a:endParaRPr lang="es-EC" sz="22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CC06A7-9BBC-6D2F-24E6-4CBC3527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" y="225424"/>
            <a:ext cx="1590993" cy="87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004BBF-E6D5-D44E-41F3-5F6EF8EEF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2" y="6132513"/>
            <a:ext cx="6931025" cy="59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70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FDF782-E1D1-06E5-28A1-F9B9D9045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248" y="1403928"/>
            <a:ext cx="9144000" cy="449810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s-EC" sz="2200" b="1" dirty="0" smtClean="0"/>
              <a:t> PROCESOS DE CONTRATACION  INFRAESTRUCTURA ESCOLAR </a:t>
            </a:r>
          </a:p>
          <a:p>
            <a:pPr>
              <a:lnSpc>
                <a:spcPct val="70000"/>
              </a:lnSpc>
            </a:pPr>
            <a:r>
              <a:rPr lang="es-ES" sz="1600" dirty="0"/>
              <a:t>Código del Proceso No. MCO-MDMQ-SE-06-2022 CENTROS EDUCATIVOS DE EDUCACIÓN INICIAL DEL NORTE DE LA CIUDAD DE QUITO</a:t>
            </a:r>
          </a:p>
          <a:p>
            <a:pPr>
              <a:lnSpc>
                <a:spcPct val="70000"/>
              </a:lnSpc>
            </a:pPr>
            <a:r>
              <a:rPr lang="es-ES" sz="1600" b="1" dirty="0"/>
              <a:t>MONTO: USD. 169.371,06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Publicación en el Portal de Compras Públicas:			</a:t>
            </a:r>
            <a:r>
              <a:rPr lang="es-ES" sz="1600" dirty="0" smtClean="0"/>
              <a:t>7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de Preguntas:					</a:t>
            </a:r>
            <a:r>
              <a:rPr lang="es-ES" sz="1600" dirty="0" smtClean="0"/>
              <a:t>9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de Respuestas:					</a:t>
            </a:r>
            <a:r>
              <a:rPr lang="es-ES" sz="1600" dirty="0" smtClean="0"/>
              <a:t>10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para entrega de propuestas:				14 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de Apertura de Ofertas:					</a:t>
            </a:r>
            <a:r>
              <a:rPr lang="es-ES" sz="1600" dirty="0" smtClean="0"/>
              <a:t>10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para solicitar convalidaciones:				20 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para entrega de convalidaciones:			</a:t>
            </a:r>
            <a:r>
              <a:rPr lang="es-ES" sz="1600" dirty="0" smtClean="0"/>
              <a:t>22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Estimada de Adjudicación:					27 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 smtClean="0"/>
              <a:t>Plazo </a:t>
            </a:r>
            <a:r>
              <a:rPr lang="es-ES" sz="1600" dirty="0"/>
              <a:t>de Ejecución:						</a:t>
            </a:r>
            <a:r>
              <a:rPr lang="es-ES" sz="1600" dirty="0" smtClean="0"/>
              <a:t>120 </a:t>
            </a:r>
            <a:r>
              <a:rPr lang="es-ES" sz="1600" dirty="0"/>
              <a:t>días</a:t>
            </a:r>
          </a:p>
          <a:p>
            <a:pPr algn="just">
              <a:lnSpc>
                <a:spcPct val="70000"/>
              </a:lnSpc>
            </a:pPr>
            <a:endParaRPr lang="es-EC" sz="1600" dirty="0"/>
          </a:p>
          <a:p>
            <a:pPr algn="just">
              <a:lnSpc>
                <a:spcPct val="70000"/>
              </a:lnSpc>
            </a:pPr>
            <a:endParaRPr lang="es-EC" sz="1600" dirty="0"/>
          </a:p>
          <a:p>
            <a:pPr lvl="1" algn="just">
              <a:lnSpc>
                <a:spcPct val="70000"/>
              </a:lnSpc>
            </a:pPr>
            <a:endParaRPr lang="es-EC" sz="1200" dirty="0"/>
          </a:p>
          <a:p>
            <a:pPr algn="just">
              <a:lnSpc>
                <a:spcPct val="70000"/>
              </a:lnSpc>
            </a:pPr>
            <a:endParaRPr lang="es-EC" sz="1600" dirty="0"/>
          </a:p>
          <a:p>
            <a:pPr algn="just">
              <a:lnSpc>
                <a:spcPct val="70000"/>
              </a:lnSpc>
            </a:pPr>
            <a:endParaRPr lang="es-EC" sz="22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CC06A7-9BBC-6D2F-24E6-4CBC3527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" y="225424"/>
            <a:ext cx="1590993" cy="87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004BBF-E6D5-D44E-41F3-5F6EF8EEF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2" y="6132513"/>
            <a:ext cx="6931025" cy="59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70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FDF782-E1D1-06E5-28A1-F9B9D9045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248" y="1403928"/>
            <a:ext cx="9144000" cy="449810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s-EC" sz="2200" b="1" dirty="0" smtClean="0"/>
              <a:t> PROCESOS DE CONTRATACION  INFRAESTRUCTURA ESCOLAR </a:t>
            </a:r>
          </a:p>
          <a:p>
            <a:pPr>
              <a:lnSpc>
                <a:spcPct val="70000"/>
              </a:lnSpc>
            </a:pPr>
            <a:r>
              <a:rPr lang="es-ES" sz="1600" dirty="0"/>
              <a:t>Código del Proceso No. MCO-MDMQ-SE-05-2022 </a:t>
            </a:r>
            <a:r>
              <a:rPr lang="es-ES" sz="1600" dirty="0" smtClean="0"/>
              <a:t>CENTROS </a:t>
            </a:r>
            <a:r>
              <a:rPr lang="es-ES" sz="1600" dirty="0"/>
              <a:t>EDUCATIVOS DE EDUCACIÓN INICIAL DEL CENTRO Y SUR DE LA CIUDAD DE QUITO</a:t>
            </a:r>
          </a:p>
          <a:p>
            <a:pPr>
              <a:lnSpc>
                <a:spcPct val="70000"/>
              </a:lnSpc>
            </a:pPr>
            <a:r>
              <a:rPr lang="es-ES" sz="1600" b="1" dirty="0"/>
              <a:t>MONTO: </a:t>
            </a:r>
            <a:r>
              <a:rPr lang="es-ES" sz="1600" b="1" dirty="0" smtClean="0"/>
              <a:t>USD</a:t>
            </a:r>
            <a:r>
              <a:rPr lang="es-ES" sz="1600" b="1" dirty="0"/>
              <a:t>, 230.628.94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Publicación en el Portal de Compras Públicas:		</a:t>
            </a:r>
            <a:r>
              <a:rPr lang="es-ES" sz="1600" dirty="0" smtClean="0"/>
              <a:t>6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de Preguntas:				</a:t>
            </a:r>
            <a:r>
              <a:rPr lang="es-ES" sz="1600" dirty="0" smtClean="0"/>
              <a:t>8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de Respuestas:				</a:t>
            </a:r>
            <a:r>
              <a:rPr lang="es-ES" sz="1600" dirty="0" smtClean="0"/>
              <a:t>9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para entrega de propuestas:			</a:t>
            </a:r>
            <a:r>
              <a:rPr lang="es-ES" sz="1600" dirty="0" smtClean="0"/>
              <a:t>10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de Apertura de Ofertas:				</a:t>
            </a:r>
            <a:r>
              <a:rPr lang="es-ES" sz="1600" dirty="0" smtClean="0"/>
              <a:t>10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para solicitar convalidaciones:			</a:t>
            </a:r>
            <a:r>
              <a:rPr lang="es-ES" sz="1600" dirty="0" smtClean="0"/>
              <a:t>17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para entrega de convalidaciones:		</a:t>
            </a:r>
            <a:r>
              <a:rPr lang="es-ES" sz="1600" dirty="0" smtClean="0"/>
              <a:t>21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Estimada de Adjudicación:				</a:t>
            </a:r>
            <a:r>
              <a:rPr lang="es-ES" sz="1600" dirty="0" smtClean="0"/>
              <a:t>24 </a:t>
            </a:r>
            <a:r>
              <a:rPr lang="es-ES" sz="1600" dirty="0"/>
              <a:t>de junio de </a:t>
            </a:r>
            <a:r>
              <a:rPr lang="es-ES" sz="1600" dirty="0" smtClean="0"/>
              <a:t>2022 (Adjudicado)</a:t>
            </a:r>
            <a:endParaRPr lang="es-ES" sz="1600" dirty="0"/>
          </a:p>
          <a:p>
            <a:pPr algn="just">
              <a:lnSpc>
                <a:spcPct val="70000"/>
              </a:lnSpc>
            </a:pPr>
            <a:r>
              <a:rPr lang="es-ES" sz="1600" dirty="0" smtClean="0"/>
              <a:t>Plazo </a:t>
            </a:r>
            <a:r>
              <a:rPr lang="es-ES" sz="1600" dirty="0"/>
              <a:t>de Ejecución:					</a:t>
            </a:r>
            <a:r>
              <a:rPr lang="es-ES" sz="1600" dirty="0" smtClean="0"/>
              <a:t>120 </a:t>
            </a:r>
            <a:r>
              <a:rPr lang="es-ES" sz="1600" dirty="0"/>
              <a:t>días</a:t>
            </a:r>
          </a:p>
          <a:p>
            <a:pPr algn="just">
              <a:lnSpc>
                <a:spcPct val="70000"/>
              </a:lnSpc>
            </a:pPr>
            <a:endParaRPr lang="es-EC" sz="1600" dirty="0" smtClean="0"/>
          </a:p>
          <a:p>
            <a:pPr algn="just">
              <a:lnSpc>
                <a:spcPct val="70000"/>
              </a:lnSpc>
            </a:pPr>
            <a:endParaRPr lang="es-EC" sz="1600" dirty="0"/>
          </a:p>
          <a:p>
            <a:pPr algn="just">
              <a:lnSpc>
                <a:spcPct val="70000"/>
              </a:lnSpc>
            </a:pPr>
            <a:endParaRPr lang="es-EC" sz="1600" dirty="0"/>
          </a:p>
          <a:p>
            <a:pPr lvl="1" algn="just">
              <a:lnSpc>
                <a:spcPct val="70000"/>
              </a:lnSpc>
            </a:pPr>
            <a:endParaRPr lang="es-EC" sz="1200" dirty="0"/>
          </a:p>
          <a:p>
            <a:pPr algn="just">
              <a:lnSpc>
                <a:spcPct val="70000"/>
              </a:lnSpc>
            </a:pPr>
            <a:endParaRPr lang="es-EC" sz="1600" dirty="0"/>
          </a:p>
          <a:p>
            <a:pPr algn="just">
              <a:lnSpc>
                <a:spcPct val="70000"/>
              </a:lnSpc>
            </a:pPr>
            <a:endParaRPr lang="es-EC" sz="22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CC06A7-9BBC-6D2F-24E6-4CBC3527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" y="225424"/>
            <a:ext cx="1590993" cy="87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004BBF-E6D5-D44E-41F3-5F6EF8EEF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2" y="6132513"/>
            <a:ext cx="6931025" cy="59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4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FDF782-E1D1-06E5-28A1-F9B9D9045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248" y="1403928"/>
            <a:ext cx="9144000" cy="449810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s-EC" sz="2200" b="1" dirty="0" smtClean="0"/>
              <a:t> PROCESOS DE CONTRATACION  INFRAESTRUCTURA ESCOLAR </a:t>
            </a:r>
          </a:p>
          <a:p>
            <a:pPr>
              <a:lnSpc>
                <a:spcPct val="70000"/>
              </a:lnSpc>
            </a:pPr>
            <a:r>
              <a:rPr lang="es-ES" sz="1600" dirty="0"/>
              <a:t>Código del Proceso No. CTO-MDMQ-03-2022UNIDAD EDUCATIVA MUNICIPAL “CALDERÓN” </a:t>
            </a:r>
          </a:p>
          <a:p>
            <a:pPr>
              <a:lnSpc>
                <a:spcPct val="70000"/>
              </a:lnSpc>
            </a:pPr>
            <a:r>
              <a:rPr lang="es-ES" sz="1600" b="1" dirty="0"/>
              <a:t>MONTO: USD. 400.000,00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Publicación en el Portal de Compras Públicas:		</a:t>
            </a:r>
            <a:r>
              <a:rPr lang="es-ES" sz="1600" dirty="0" smtClean="0"/>
              <a:t>21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de Preguntas:				</a:t>
            </a:r>
            <a:r>
              <a:rPr lang="es-ES" sz="1600" dirty="0" smtClean="0"/>
              <a:t>23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de Respuestas:				</a:t>
            </a:r>
            <a:r>
              <a:rPr lang="es-ES" sz="1600" dirty="0" smtClean="0"/>
              <a:t>27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El proceso se encuentra en esta fase, hasta el momento los oferentes has realizado 30 preguntas las que deben ser respondidas hasta la fecha límite 27 de junio de 2022 15H00.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para entrega de propuestas:			01 de julio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de Apertura de Ofertas:				</a:t>
            </a:r>
            <a:r>
              <a:rPr lang="es-ES" sz="1600" dirty="0" smtClean="0"/>
              <a:t>01 </a:t>
            </a:r>
            <a:r>
              <a:rPr lang="es-ES" sz="1600" dirty="0"/>
              <a:t>de julio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Estimada de Adjudicación:				15 de julio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 smtClean="0"/>
              <a:t>Plazo </a:t>
            </a:r>
            <a:r>
              <a:rPr lang="es-ES" sz="1600" dirty="0"/>
              <a:t>de Ejecución:					</a:t>
            </a:r>
            <a:r>
              <a:rPr lang="es-ES" sz="1600" dirty="0" smtClean="0"/>
              <a:t>120 </a:t>
            </a:r>
            <a:r>
              <a:rPr lang="es-ES" sz="1600" dirty="0"/>
              <a:t>días</a:t>
            </a:r>
          </a:p>
          <a:p>
            <a:pPr algn="just">
              <a:lnSpc>
                <a:spcPct val="70000"/>
              </a:lnSpc>
            </a:pPr>
            <a:endParaRPr lang="es-EC" sz="1600" dirty="0"/>
          </a:p>
          <a:p>
            <a:pPr algn="just">
              <a:lnSpc>
                <a:spcPct val="70000"/>
              </a:lnSpc>
            </a:pPr>
            <a:endParaRPr lang="es-EC" sz="1600" dirty="0"/>
          </a:p>
          <a:p>
            <a:pPr lvl="1" algn="just">
              <a:lnSpc>
                <a:spcPct val="70000"/>
              </a:lnSpc>
            </a:pPr>
            <a:endParaRPr lang="es-EC" sz="1200" dirty="0"/>
          </a:p>
          <a:p>
            <a:pPr algn="just">
              <a:lnSpc>
                <a:spcPct val="70000"/>
              </a:lnSpc>
            </a:pPr>
            <a:endParaRPr lang="es-EC" sz="1600" dirty="0"/>
          </a:p>
          <a:p>
            <a:pPr algn="just">
              <a:lnSpc>
                <a:spcPct val="70000"/>
              </a:lnSpc>
            </a:pPr>
            <a:endParaRPr lang="es-EC" sz="22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CC06A7-9BBC-6D2F-24E6-4CBC3527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" y="225424"/>
            <a:ext cx="1590993" cy="87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004BBF-E6D5-D44E-41F3-5F6EF8EEF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2" y="6132513"/>
            <a:ext cx="6931025" cy="59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61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FDF782-E1D1-06E5-28A1-F9B9D9045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248" y="1403928"/>
            <a:ext cx="9144000" cy="449810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s-EC" sz="2200" b="1" dirty="0" smtClean="0"/>
              <a:t> PROCESOS DE CONTRATACION  INFRAESTRUCTURA ESCOLAR </a:t>
            </a:r>
          </a:p>
          <a:p>
            <a:pPr>
              <a:lnSpc>
                <a:spcPct val="70000"/>
              </a:lnSpc>
            </a:pPr>
            <a:r>
              <a:rPr lang="es-ES" sz="1600" dirty="0"/>
              <a:t>Código del Proceso NoMCO-MDMQ-SE-07-2022 </a:t>
            </a:r>
            <a:r>
              <a:rPr lang="es-ES" sz="1600" dirty="0" smtClean="0"/>
              <a:t>BATERÍAS SANITARIAS Y </a:t>
            </a:r>
            <a:r>
              <a:rPr lang="es-ES" sz="1600" dirty="0"/>
              <a:t>SISTEMA HIDROSANITARIO EDIFICIO SERD – SE</a:t>
            </a:r>
          </a:p>
          <a:p>
            <a:pPr>
              <a:lnSpc>
                <a:spcPct val="70000"/>
              </a:lnSpc>
            </a:pPr>
            <a:r>
              <a:rPr lang="es-ES" sz="1600" b="1" dirty="0"/>
              <a:t>MONTO: USD. 60,502.68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Publicación en el Portal de Compras Públicas:			</a:t>
            </a:r>
            <a:r>
              <a:rPr lang="es-ES" sz="1600" dirty="0" smtClean="0"/>
              <a:t>22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de Preguntas:					</a:t>
            </a:r>
            <a:r>
              <a:rPr lang="es-ES" sz="1600" dirty="0" smtClean="0"/>
              <a:t>28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de Respuestas:					</a:t>
            </a:r>
            <a:r>
              <a:rPr lang="es-ES" sz="1600" dirty="0" smtClean="0"/>
              <a:t>29 </a:t>
            </a:r>
            <a:r>
              <a:rPr lang="es-ES" sz="1600" dirty="0"/>
              <a:t>de junio 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Límite para entrega de propuestas:				</a:t>
            </a:r>
            <a:r>
              <a:rPr lang="es-ES" sz="1600" dirty="0" smtClean="0"/>
              <a:t>1 </a:t>
            </a:r>
            <a:r>
              <a:rPr lang="es-ES" sz="1600" dirty="0"/>
              <a:t>de </a:t>
            </a:r>
            <a:r>
              <a:rPr lang="es-ES" sz="1600" dirty="0" smtClean="0"/>
              <a:t>julio </a:t>
            </a:r>
            <a:r>
              <a:rPr lang="es-ES" sz="1600" dirty="0"/>
              <a:t>de 2022</a:t>
            </a:r>
          </a:p>
          <a:p>
            <a:pPr algn="just">
              <a:lnSpc>
                <a:spcPct val="70000"/>
              </a:lnSpc>
            </a:pPr>
            <a:r>
              <a:rPr lang="es-ES" sz="1600" dirty="0"/>
              <a:t>Fecha de Apertura de Ofertas:					</a:t>
            </a:r>
            <a:r>
              <a:rPr lang="es-ES" sz="1600" dirty="0" smtClean="0"/>
              <a:t>1 </a:t>
            </a:r>
            <a:r>
              <a:rPr lang="es-ES" sz="1600" dirty="0"/>
              <a:t>de </a:t>
            </a:r>
            <a:r>
              <a:rPr lang="es-ES" sz="1600" dirty="0" smtClean="0"/>
              <a:t>julio </a:t>
            </a:r>
            <a:r>
              <a:rPr lang="es-ES" sz="1600" dirty="0"/>
              <a:t>de 2022</a:t>
            </a:r>
          </a:p>
          <a:p>
            <a:pPr algn="just">
              <a:lnSpc>
                <a:spcPct val="70000"/>
              </a:lnSpc>
            </a:pPr>
            <a:r>
              <a:rPr lang="es-ES" sz="1600" dirty="0" smtClean="0"/>
              <a:t>Fecha </a:t>
            </a:r>
            <a:r>
              <a:rPr lang="es-ES" sz="1600" dirty="0"/>
              <a:t>Estimada de Adjudicación:					</a:t>
            </a:r>
            <a:r>
              <a:rPr lang="es-ES" sz="1600" dirty="0" smtClean="0"/>
              <a:t>15 </a:t>
            </a:r>
            <a:r>
              <a:rPr lang="es-ES" sz="1600" dirty="0"/>
              <a:t>de </a:t>
            </a:r>
            <a:r>
              <a:rPr lang="es-ES" sz="1600" dirty="0" smtClean="0"/>
              <a:t>julio </a:t>
            </a:r>
            <a:r>
              <a:rPr lang="es-ES" sz="1600" dirty="0"/>
              <a:t>de 2022</a:t>
            </a:r>
          </a:p>
          <a:p>
            <a:pPr algn="just">
              <a:lnSpc>
                <a:spcPct val="70000"/>
              </a:lnSpc>
            </a:pPr>
            <a:r>
              <a:rPr lang="es-ES" sz="1600" dirty="0" smtClean="0"/>
              <a:t>Plazo </a:t>
            </a:r>
            <a:r>
              <a:rPr lang="es-ES" sz="1600" dirty="0"/>
              <a:t>de Ejecución:						6</a:t>
            </a:r>
            <a:r>
              <a:rPr lang="es-ES" sz="1600" dirty="0" smtClean="0"/>
              <a:t>0 </a:t>
            </a:r>
            <a:r>
              <a:rPr lang="es-ES" sz="1600" dirty="0"/>
              <a:t>días</a:t>
            </a:r>
          </a:p>
          <a:p>
            <a:pPr algn="just">
              <a:lnSpc>
                <a:spcPct val="70000"/>
              </a:lnSpc>
            </a:pPr>
            <a:endParaRPr lang="es-EC" sz="1600" dirty="0" smtClean="0"/>
          </a:p>
          <a:p>
            <a:pPr>
              <a:lnSpc>
                <a:spcPct val="70000"/>
              </a:lnSpc>
            </a:pPr>
            <a:endParaRPr lang="es-EC" sz="2000" b="1" dirty="0" smtClean="0"/>
          </a:p>
          <a:p>
            <a:pPr>
              <a:lnSpc>
                <a:spcPct val="70000"/>
              </a:lnSpc>
            </a:pPr>
            <a:endParaRPr lang="es-EC" sz="2000" b="1" dirty="0"/>
          </a:p>
          <a:p>
            <a:pPr algn="just">
              <a:lnSpc>
                <a:spcPct val="70000"/>
              </a:lnSpc>
            </a:pPr>
            <a:endParaRPr lang="es-EC" sz="1600" dirty="0"/>
          </a:p>
          <a:p>
            <a:pPr lvl="1" algn="just">
              <a:lnSpc>
                <a:spcPct val="70000"/>
              </a:lnSpc>
            </a:pPr>
            <a:endParaRPr lang="es-EC" sz="1200" dirty="0"/>
          </a:p>
          <a:p>
            <a:pPr algn="just">
              <a:lnSpc>
                <a:spcPct val="70000"/>
              </a:lnSpc>
            </a:pPr>
            <a:endParaRPr lang="es-EC" sz="1600" dirty="0"/>
          </a:p>
          <a:p>
            <a:pPr algn="just">
              <a:lnSpc>
                <a:spcPct val="70000"/>
              </a:lnSpc>
            </a:pPr>
            <a:endParaRPr lang="es-EC" sz="22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CC06A7-9BBC-6D2F-24E6-4CBC3527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" y="225424"/>
            <a:ext cx="1590993" cy="87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004BBF-E6D5-D44E-41F3-5F6EF8EEF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2" y="6132513"/>
            <a:ext cx="6931025" cy="59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93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s para PP-01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17" y="6072427"/>
            <a:ext cx="2506063" cy="631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42746" y="2144683"/>
            <a:ext cx="8106507" cy="2456390"/>
          </a:xfrm>
        </p:spPr>
        <p:txBody>
          <a:bodyPr>
            <a:normAutofit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sz="2000" dirty="0">
                <a:solidFill>
                  <a:schemeClr val="tx2"/>
                </a:solidFill>
              </a:rPr>
              <a:t>PROCESO CTO-MDMQ-SE-03-2022</a:t>
            </a:r>
            <a:br>
              <a:rPr lang="es-EC" sz="2000" dirty="0">
                <a:solidFill>
                  <a:schemeClr val="tx2"/>
                </a:solidFill>
              </a:rPr>
            </a:br>
            <a:r>
              <a:rPr lang="es-EC" sz="2000" dirty="0">
                <a:solidFill>
                  <a:schemeClr val="tx2"/>
                </a:solidFill>
              </a:rPr>
              <a:t/>
            </a:r>
            <a:br>
              <a:rPr lang="es-EC" sz="2000" dirty="0">
                <a:solidFill>
                  <a:schemeClr val="tx2"/>
                </a:solidFill>
              </a:rPr>
            </a:br>
            <a:r>
              <a:rPr lang="es-EC" sz="2000" dirty="0">
                <a:solidFill>
                  <a:schemeClr val="tx2"/>
                </a:solidFill>
              </a:rPr>
              <a:t>SERD DMPPE MANTENIMIENTO DE LA UNIDAD EDUCATIVA MUNICIPAL “CALDERÓN” SE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5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s para PP-01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17" y="6072427"/>
            <a:ext cx="2506063" cy="6310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-1" t="13141" r="32840" b="17514"/>
          <a:stretch/>
        </p:blipFill>
        <p:spPr>
          <a:xfrm>
            <a:off x="2396470" y="1787332"/>
            <a:ext cx="7121603" cy="379940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s-EC" sz="2800" b="1" dirty="0">
                <a:solidFill>
                  <a:prstClr val="white"/>
                </a:solidFill>
                <a:latin typeface="Calibri"/>
              </a:rPr>
              <a:t>MANTENIMIENTO DE LA UNIDAD EDUCATIVA MUNICIPAL “CALDERÓN”</a:t>
            </a:r>
            <a:endParaRPr lang="es-EC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92265" y="2562305"/>
            <a:ext cx="16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C" sz="1400" dirty="0">
                <a:solidFill>
                  <a:srgbClr val="FF0000"/>
                </a:solidFill>
                <a:latin typeface="Calibri"/>
              </a:rPr>
              <a:t>21 de junio de 2022</a:t>
            </a:r>
          </a:p>
          <a:p>
            <a:pPr algn="ctr" defTabSz="457200"/>
            <a:r>
              <a:rPr lang="es-EC" sz="1400" dirty="0">
                <a:solidFill>
                  <a:srgbClr val="FF0000"/>
                </a:solidFill>
                <a:latin typeface="Calibri"/>
              </a:rPr>
              <a:t>357, 141.96 sin IVA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144918" y="5496019"/>
            <a:ext cx="169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C" sz="1400" dirty="0">
                <a:solidFill>
                  <a:srgbClr val="FF0000"/>
                </a:solidFill>
                <a:latin typeface="Calibri"/>
              </a:rPr>
              <a:t>5 de agosto de 2022</a:t>
            </a:r>
          </a:p>
          <a:p>
            <a:pPr algn="ctr" defTabSz="457200"/>
            <a:r>
              <a:rPr lang="es-EC" sz="1400" b="1" i="1" dirty="0">
                <a:solidFill>
                  <a:prstClr val="black"/>
                </a:solidFill>
                <a:latin typeface="Calibri"/>
              </a:rPr>
              <a:t>CONSORCIO ABCL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361852" y="1376413"/>
            <a:ext cx="374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C" sz="1400" dirty="0">
                <a:solidFill>
                  <a:srgbClr val="FF0000"/>
                </a:solidFill>
                <a:latin typeface="Calibri"/>
              </a:rPr>
              <a:t>15 días laborables desde la adjudicación</a:t>
            </a:r>
          </a:p>
          <a:p>
            <a:pPr algn="ctr" defTabSz="457200"/>
            <a:r>
              <a:rPr lang="es-EC" sz="1400" dirty="0">
                <a:solidFill>
                  <a:srgbClr val="FF0000"/>
                </a:solidFill>
                <a:latin typeface="Calibri"/>
              </a:rPr>
              <a:t>15 días adicionales en el caso de consorcios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344173" y="5496019"/>
            <a:ext cx="2740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C" sz="1400" dirty="0">
                <a:solidFill>
                  <a:srgbClr val="FF0000"/>
                </a:solidFill>
                <a:latin typeface="Calibri"/>
              </a:rPr>
              <a:t>Contra entrega del Anticipo</a:t>
            </a:r>
          </a:p>
          <a:p>
            <a:pPr algn="ctr" defTabSz="457200"/>
            <a:r>
              <a:rPr lang="es-EC" sz="1400" dirty="0">
                <a:solidFill>
                  <a:srgbClr val="FF0000"/>
                </a:solidFill>
                <a:latin typeface="Calibri"/>
              </a:rPr>
              <a:t>Dirección Metropolitana Financiera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292025" y="1582605"/>
            <a:ext cx="1584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C" sz="1400" dirty="0">
                <a:solidFill>
                  <a:srgbClr val="FF0000"/>
                </a:solidFill>
                <a:latin typeface="Calibri"/>
              </a:rPr>
              <a:t>120 días calendario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961376" y="1803465"/>
            <a:ext cx="2271286" cy="3008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s-EC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Duración</a:t>
            </a:r>
          </a:p>
        </p:txBody>
      </p:sp>
    </p:spTree>
    <p:extLst>
      <p:ext uri="{BB962C8B-B14F-4D97-AF65-F5344CB8AC3E}">
        <p14:creationId xmlns:p14="http://schemas.microsoft.com/office/powerpoint/2010/main" val="27641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326</Words>
  <Application>Microsoft Office PowerPoint</Application>
  <PresentationFormat>Panorámica</PresentationFormat>
  <Paragraphs>110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PROCESO CTO-MDMQ-SE-03-2022  SERD DMPPE MANTENIMIENTO DE LA UNIDAD EDUCATIVA MUNICIPAL “CALDERÓN” SE</vt:lpstr>
      <vt:lpstr>Presentación de PowerPoint</vt:lpstr>
      <vt:lpstr> TRABAJOS CONTEMPLADOS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 Fernando Román López</dc:creator>
  <cp:lastModifiedBy>Glenda Alexandra Allan Alegria</cp:lastModifiedBy>
  <cp:revision>24</cp:revision>
  <dcterms:created xsi:type="dcterms:W3CDTF">2022-06-23T14:30:16Z</dcterms:created>
  <dcterms:modified xsi:type="dcterms:W3CDTF">2022-08-16T15:59:44Z</dcterms:modified>
</cp:coreProperties>
</file>